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charts/chart57.xml" ContentType="application/vnd.openxmlformats-officedocument.drawingml.chart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60.xml" ContentType="application/vnd.openxmlformats-officedocument.drawingml.chart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charts/chart3.xml" ContentType="application/vnd.openxmlformats-officedocument.drawingml.chart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drawings/drawing3.xml" ContentType="application/vnd.openxmlformats-officedocument.drawingml.chartshapes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54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61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50.xml" ContentType="application/vnd.openxmlformats-officedocument.drawingml.chart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charts/chart59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charts/chart48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slides/slide138.xml" ContentType="application/vnd.openxmlformats-officedocument.presentationml.slide+xml"/>
  <Override PartName="/ppt/drawings/drawing9.xml" ContentType="application/vnd.openxmlformats-officedocument.drawingml.chartshapes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drawings/drawing1.xml" ContentType="application/vnd.openxmlformats-officedocument.drawingml.chartshapes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slides/slide20.xml" ContentType="application/vnd.openxmlformats-officedocument.presentationml.slide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slides/slide139.xml" ContentType="application/vnd.openxmlformats-officedocument.presentationml.slide+xml"/>
  <Override PartName="/ppt/charts/chart6.xml" ContentType="application/vnd.openxmlformats-officedocument.drawingml.chart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drawings/drawing2.xml" ContentType="application/vnd.openxmlformats-officedocument.drawingml.chartshapes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charts/chart31.xml" ContentType="application/vnd.openxmlformats-officedocument.drawingml.chart+xml"/>
  <Override PartName="/ppt/slides/slide129.xml" ContentType="application/vnd.openxmlformats-officedocument.presentationml.slid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slides/slide118.xml" ContentType="application/vnd.openxmlformats-officedocument.presentationml.slide+xml"/>
  <Override PartName="/ppt/drawings/drawing7.xml" ContentType="application/vnd.openxmlformats-officedocument.drawingml.chartshape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charts/chart58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charts/chart36.xml" ContentType="application/vnd.openxmlformats-officedocument.drawingml.chart+xml"/>
  <Override PartName="/ppt/charts/chart47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notesMasterIdLst>
    <p:notesMasterId r:id="rId157"/>
  </p:notesMasterIdLst>
  <p:sldIdLst>
    <p:sldId id="524" r:id="rId2"/>
    <p:sldId id="440" r:id="rId3"/>
    <p:sldId id="525" r:id="rId4"/>
    <p:sldId id="336" r:id="rId5"/>
    <p:sldId id="338" r:id="rId6"/>
    <p:sldId id="339" r:id="rId7"/>
    <p:sldId id="340" r:id="rId8"/>
    <p:sldId id="343" r:id="rId9"/>
    <p:sldId id="344" r:id="rId10"/>
    <p:sldId id="346" r:id="rId11"/>
    <p:sldId id="348" r:id="rId12"/>
    <p:sldId id="349" r:id="rId13"/>
    <p:sldId id="445" r:id="rId14"/>
    <p:sldId id="446" r:id="rId15"/>
    <p:sldId id="448" r:id="rId16"/>
    <p:sldId id="447" r:id="rId17"/>
    <p:sldId id="449" r:id="rId18"/>
    <p:sldId id="450" r:id="rId19"/>
    <p:sldId id="451" r:id="rId20"/>
    <p:sldId id="526" r:id="rId21"/>
    <p:sldId id="452" r:id="rId22"/>
    <p:sldId id="453" r:id="rId23"/>
    <p:sldId id="454" r:id="rId24"/>
    <p:sldId id="458" r:id="rId25"/>
    <p:sldId id="462" r:id="rId26"/>
    <p:sldId id="466" r:id="rId27"/>
    <p:sldId id="356" r:id="rId28"/>
    <p:sldId id="267" r:id="rId29"/>
    <p:sldId id="270" r:id="rId30"/>
    <p:sldId id="276" r:id="rId31"/>
    <p:sldId id="278" r:id="rId32"/>
    <p:sldId id="258" r:id="rId33"/>
    <p:sldId id="260" r:id="rId34"/>
    <p:sldId id="297" r:id="rId35"/>
    <p:sldId id="300" r:id="rId36"/>
    <p:sldId id="280" r:id="rId37"/>
    <p:sldId id="282" r:id="rId38"/>
    <p:sldId id="284" r:id="rId39"/>
    <p:sldId id="286" r:id="rId40"/>
    <p:sldId id="288" r:id="rId41"/>
    <p:sldId id="290" r:id="rId42"/>
    <p:sldId id="292" r:id="rId43"/>
    <p:sldId id="294" r:id="rId44"/>
    <p:sldId id="301" r:id="rId45"/>
    <p:sldId id="303" r:id="rId46"/>
    <p:sldId id="304" r:id="rId47"/>
    <p:sldId id="306" r:id="rId48"/>
    <p:sldId id="307" r:id="rId49"/>
    <p:sldId id="310" r:id="rId50"/>
    <p:sldId id="469" r:id="rId51"/>
    <p:sldId id="313" r:id="rId52"/>
    <p:sldId id="315" r:id="rId53"/>
    <p:sldId id="316" r:id="rId54"/>
    <p:sldId id="318" r:id="rId55"/>
    <p:sldId id="470" r:id="rId56"/>
    <p:sldId id="471" r:id="rId57"/>
    <p:sldId id="472" r:id="rId58"/>
    <p:sldId id="473" r:id="rId59"/>
    <p:sldId id="474" r:id="rId60"/>
    <p:sldId id="476" r:id="rId61"/>
    <p:sldId id="477" r:id="rId62"/>
    <p:sldId id="479" r:id="rId63"/>
    <p:sldId id="480" r:id="rId64"/>
    <p:sldId id="481" r:id="rId65"/>
    <p:sldId id="482" r:id="rId66"/>
    <p:sldId id="483" r:id="rId67"/>
    <p:sldId id="484" r:id="rId68"/>
    <p:sldId id="485" r:id="rId69"/>
    <p:sldId id="486" r:id="rId70"/>
    <p:sldId id="487" r:id="rId71"/>
    <p:sldId id="488" r:id="rId72"/>
    <p:sldId id="489" r:id="rId73"/>
    <p:sldId id="490" r:id="rId74"/>
    <p:sldId id="491" r:id="rId75"/>
    <p:sldId id="492" r:id="rId76"/>
    <p:sldId id="493" r:id="rId77"/>
    <p:sldId id="494" r:id="rId78"/>
    <p:sldId id="529" r:id="rId79"/>
    <p:sldId id="530" r:id="rId80"/>
    <p:sldId id="531" r:id="rId81"/>
    <p:sldId id="506" r:id="rId82"/>
    <p:sldId id="507" r:id="rId83"/>
    <p:sldId id="533" r:id="rId84"/>
    <p:sldId id="534" r:id="rId85"/>
    <p:sldId id="535" r:id="rId86"/>
    <p:sldId id="520" r:id="rId87"/>
    <p:sldId id="369" r:id="rId88"/>
    <p:sldId id="375" r:id="rId89"/>
    <p:sldId id="376" r:id="rId90"/>
    <p:sldId id="378" r:id="rId91"/>
    <p:sldId id="377" r:id="rId92"/>
    <p:sldId id="379" r:id="rId93"/>
    <p:sldId id="380" r:id="rId94"/>
    <p:sldId id="382" r:id="rId95"/>
    <p:sldId id="383" r:id="rId96"/>
    <p:sldId id="384" r:id="rId97"/>
    <p:sldId id="385" r:id="rId98"/>
    <p:sldId id="527" r:id="rId99"/>
    <p:sldId id="386" r:id="rId100"/>
    <p:sldId id="387" r:id="rId101"/>
    <p:sldId id="388" r:id="rId102"/>
    <p:sldId id="389" r:id="rId103"/>
    <p:sldId id="390" r:id="rId104"/>
    <p:sldId id="391" r:id="rId105"/>
    <p:sldId id="392" r:id="rId106"/>
    <p:sldId id="393" r:id="rId107"/>
    <p:sldId id="394" r:id="rId108"/>
    <p:sldId id="395" r:id="rId109"/>
    <p:sldId id="528" r:id="rId110"/>
    <p:sldId id="396" r:id="rId111"/>
    <p:sldId id="397" r:id="rId112"/>
    <p:sldId id="398" r:id="rId113"/>
    <p:sldId id="399" r:id="rId114"/>
    <p:sldId id="400" r:id="rId115"/>
    <p:sldId id="401" r:id="rId116"/>
    <p:sldId id="402" r:id="rId117"/>
    <p:sldId id="403" r:id="rId118"/>
    <p:sldId id="404" r:id="rId119"/>
    <p:sldId id="407" r:id="rId120"/>
    <p:sldId id="409" r:id="rId121"/>
    <p:sldId id="410" r:id="rId122"/>
    <p:sldId id="412" r:id="rId123"/>
    <p:sldId id="414" r:id="rId124"/>
    <p:sldId id="416" r:id="rId125"/>
    <p:sldId id="418" r:id="rId126"/>
    <p:sldId id="424" r:id="rId127"/>
    <p:sldId id="423" r:id="rId128"/>
    <p:sldId id="429" r:id="rId129"/>
    <p:sldId id="430" r:id="rId130"/>
    <p:sldId id="431" r:id="rId131"/>
    <p:sldId id="432" r:id="rId132"/>
    <p:sldId id="433" r:id="rId133"/>
    <p:sldId id="434" r:id="rId134"/>
    <p:sldId id="435" r:id="rId135"/>
    <p:sldId id="436" r:id="rId136"/>
    <p:sldId id="425" r:id="rId137"/>
    <p:sldId id="549" r:id="rId138"/>
    <p:sldId id="544" r:id="rId139"/>
    <p:sldId id="545" r:id="rId140"/>
    <p:sldId id="547" r:id="rId141"/>
    <p:sldId id="537" r:id="rId142"/>
    <p:sldId id="538" r:id="rId143"/>
    <p:sldId id="552" r:id="rId144"/>
    <p:sldId id="539" r:id="rId145"/>
    <p:sldId id="553" r:id="rId146"/>
    <p:sldId id="540" r:id="rId147"/>
    <p:sldId id="541" r:id="rId148"/>
    <p:sldId id="542" r:id="rId149"/>
    <p:sldId id="543" r:id="rId150"/>
    <p:sldId id="551" r:id="rId151"/>
    <p:sldId id="550" r:id="rId152"/>
    <p:sldId id="554" r:id="rId153"/>
    <p:sldId id="441" r:id="rId154"/>
    <p:sldId id="442" r:id="rId155"/>
    <p:sldId id="521" r:id="rId15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18" autoAdjust="0"/>
  </p:normalViewPr>
  <p:slideViewPr>
    <p:cSldViewPr>
      <p:cViewPr>
        <p:scale>
          <a:sx n="75" d="100"/>
          <a:sy n="75" d="100"/>
        </p:scale>
        <p:origin x="-10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6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WALDO%20SANTIAGO\TESIS-emuldec\GRANULOMETRIA%20GUAYLLABAMB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\Documents\Francisco\Tesis\Ensayos%20Emulsione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\Documents\Francisco\Tesis\Ensayos%20Emulsione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\Documents\Francisco\Tesis\Ensayos%20Emulsione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WALDO%20SANTIAGO\TESIS-emuldec\MEZCLA%20GUAYLLABAMBA%20DEFINITIV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WALDO%20SANTIAGO\TESIS-emuldec\MEZCLA%20GUAYLLABAMBA%20DEFINITIV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WALDO%20SANTIAGO\TESIS-emuldec\MEZCLA%20GUAYLLABAMBA%20DEFINITIVA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WALDO%20SANTIAGO\TESIS-emuldec\MEZCLA%20GUAYLLABAMBA%20DEFINITIVA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WALDO%20SANTIAGO\TESIS-emuldec\MEZCLA%20GUAYLLABAMBA%20DEFINITIVA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WALDO%20SANTIAGO\TESIS-emuldec\MEZCLA%20SAN%20ANTONIO%20DEFINITIVA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WALDO%20SANTIAGO\TESIS-emuldec\MEZCLA%20SAN%20ANTONIO%20DEFINITIV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WALDO%20SANTIAGO\TESIS-emuldec\GRANULOMETRIA%20SAN%20ANTONIO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WALDO%20SANTIAGO\TESIS-emuldec\MEZCLA%20SAN%20ANTONIO%20DEFINITIVA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WALDO%20SANTIAGO\TESIS-emuldec\MEZCLA%20SAN%20ANTONIO%20DEFINITIVA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WALDO%20SANTIAGO\TESIS-emuldec\MEZCLA%20SAN%20ANTONIO%20DEFINITIVA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\Desktop\Ensayos\Guayllabamba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\Desktop\Ensayos\MEZCLA%20SAN%20ANTONIO%20DEFINITIVA%20UNIDA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\Desktop\Ensayos\Guayllabamba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\Desktop\Ensayos\MEZCLA%20SAN%20ANTONIO%20DEFINITIVA%20UNIDA.xlsx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rancisco\Documents\Francisco\Tesis\Mezcla%20Guayllabamba.xlsx" TargetMode="Externa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Francisco\Documents\Francisco\Tesis\Mezcla%20Guayllabamba.xlsx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Francisco\Documents\Francisco\Tesis\Mezcla%20Guayllabamb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\Desktop\Ensayos\GRANULOMETRIA%20GUAYLLABAMBA%20y%20SAN%20ANTONIO.xlsx" TargetMode="Externa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Francisco\Documents\Francisco\Tesis\Mezcla%20Guayllabamba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\Documents\Francisco\Tesis\Mezcla%20Guayllabamba.xlsx" TargetMode="Externa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Francisco\Documents\Francisco\Tesis\Mezcla%20San%20Antonio.xlsx" TargetMode="Externa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Francisco\Documents\Francisco\Tesis\Mezcla%20San%20Antonio.xlsx" TargetMode="Externa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Francisco\Documents\Francisco\Tesis\Mezcla%20San%20Antonio.xlsx" TargetMode="Externa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Francisco\Documents\Francisco\Tesis\Mezcla%20San%20Antonio.xlsx" TargetMode="Externa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Francisco\Documents\Francisco\Tesis\Mezcla%20San%20Antonio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\Documents\Francisco\Tesis\Mezcla%20Guayllabamba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\Documents\Francisco\Tesis\Mezcla%20Guayllabamba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\Documents\Francisco\Tesis\Mezcla%20Guayllabamb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\Documents\Francisco\Tesis\Ensayos%20Emulsiones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\Documents\Francisco\Tesis\Mezcla%20Guayllabamba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\Documents\Francisco\Tesis\Mezcla%20Guayllabamba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\Documents\Francisco\Tesis\Mezcla%20San%20Antonio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\Documents\Francisco\Tesis\Mezcla%20San%20Antonio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\Documents\Francisco\Tesis\Mezcla%20San%20Antonio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\Documents\Francisco\Tesis\Mezcla%20San%20Antonio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\Documents\Francisco\Tesis\Mezcla%20San%20Antonio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WALDO%20SANTIAGO\TESIS-emuldec\MEZCLA%20GUAYLLABAMBA%20DEFINITIVA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WALDO%20SANTIAGO\TESIS-emuldec\MEZCLA%20SAN%20ANTONIO%20DEFINITIVA.xlsx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WALDO%20SANTIAGO\TESIS-emuldec\MEZCLA%20GUAYLLABAMBA%20DEFINITIV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\Documents\Francisco\Tesis\Ensayos%20Emulsiones.xlsx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WALDO%20SANTIAGO\TESIS-emuldec\MEZCLA%20SAN%20ANTONIO%20DEFINITIVA.xlsx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WALDO%20SANTIAGO\TESIS-emuldec\MEZCLA%20GUAYLLABAMBA%20DEFINITIVA.xlsx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WALDO%20SANTIAGO\TESIS-emuldec\MEZCLA%20SAN%20ANTONIO%20DEFINITIVA.xlsx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em\AppData\Local\Temp\Mezcla%20Guayllabamba.xlsx" TargetMode="Externa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em\AppData\Local\Temp\Mezcla%20Guayllabamba.xlsx" TargetMode="Externa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em\AppData\Local\Temp\Mezcla%20Guayllabamba.xlsx" TargetMode="Externa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em\AppData\Local\Temp\Mezcla%20San%20Antonio.xlsx" TargetMode="Externa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em\AppData\Local\Temp\Mezcla%20San%20Antonio.xlsx" TargetMode="Externa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em\AppData\Local\Temp\Mezcla%20San%20Antonio.xlsx" TargetMode="Externa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\Desktop\APU'S%20TESI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\Documents\Francisco\Tesis\Ensayos%20Emulsiones.xlsx" TargetMode="Externa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\Desktop\APU'S%20TESIS.xlsx" TargetMode="Externa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\Desktop\CALCULO%20DE%20PATRIMONIO%20NACIONA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\Documents\Francisco\Tesis\Ensayos%20Emulsion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\Documents\Francisco\Tesis\Ensayos%20Emulsion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\Documents\Francisco\Tesis\Ensayos%20Emulsion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 sz="1300"/>
            </a:pPr>
            <a:r>
              <a:rPr lang="es-EC" sz="1800" noProof="0" dirty="0" smtClean="0"/>
              <a:t>Ensayo de Granulometría </a:t>
            </a:r>
          </a:p>
          <a:p>
            <a:pPr>
              <a:defRPr sz="1300"/>
            </a:pPr>
            <a:r>
              <a:rPr lang="es-EC" sz="1400" noProof="0" dirty="0" smtClean="0"/>
              <a:t>Cantera: Guayllabamba</a:t>
            </a:r>
            <a:endParaRPr lang="es-EC" sz="1400" noProof="0" dirty="0"/>
          </a:p>
        </c:rich>
      </c:tx>
      <c:layout>
        <c:manualLayout>
          <c:xMode val="edge"/>
          <c:yMode val="edge"/>
          <c:x val="0.29870731738242912"/>
          <c:y val="1.8078700983272623E-2"/>
        </c:manualLayout>
      </c:layout>
    </c:title>
    <c:plotArea>
      <c:layout/>
      <c:scatterChart>
        <c:scatterStyle val="lineMarker"/>
        <c:ser>
          <c:idx val="0"/>
          <c:order val="0"/>
          <c:tx>
            <c:v>Type II - Min</c:v>
          </c:tx>
          <c:xVal>
            <c:numRef>
              <c:f>'Granulometría Guayllabamba Mezc'!$B$7:$B$14</c:f>
              <c:numCache>
                <c:formatCode>0.00</c:formatCode>
                <c:ptCount val="8"/>
                <c:pt idx="0">
                  <c:v>9.5</c:v>
                </c:pt>
                <c:pt idx="1">
                  <c:v>4.75</c:v>
                </c:pt>
                <c:pt idx="2">
                  <c:v>2.36</c:v>
                </c:pt>
                <c:pt idx="3">
                  <c:v>1.1800000000000048</c:v>
                </c:pt>
                <c:pt idx="4">
                  <c:v>0.60000000000000064</c:v>
                </c:pt>
                <c:pt idx="5">
                  <c:v>0.30000000000000032</c:v>
                </c:pt>
                <c:pt idx="6">
                  <c:v>0.15000000000000024</c:v>
                </c:pt>
                <c:pt idx="7" formatCode="General">
                  <c:v>7.5000000000000192E-2</c:v>
                </c:pt>
              </c:numCache>
            </c:numRef>
          </c:xVal>
          <c:yVal>
            <c:numRef>
              <c:f>'Granulometría Guayllabamba Mezc'!$F$7:$F$14</c:f>
              <c:numCache>
                <c:formatCode>General</c:formatCode>
                <c:ptCount val="8"/>
                <c:pt idx="0">
                  <c:v>100</c:v>
                </c:pt>
                <c:pt idx="1">
                  <c:v>90</c:v>
                </c:pt>
                <c:pt idx="2">
                  <c:v>65</c:v>
                </c:pt>
                <c:pt idx="3">
                  <c:v>45</c:v>
                </c:pt>
                <c:pt idx="4">
                  <c:v>30</c:v>
                </c:pt>
                <c:pt idx="5">
                  <c:v>18</c:v>
                </c:pt>
                <c:pt idx="6">
                  <c:v>10</c:v>
                </c:pt>
                <c:pt idx="7">
                  <c:v>5</c:v>
                </c:pt>
              </c:numCache>
            </c:numRef>
          </c:yVal>
        </c:ser>
        <c:ser>
          <c:idx val="1"/>
          <c:order val="1"/>
          <c:tx>
            <c:v>Type II - Max</c:v>
          </c:tx>
          <c:xVal>
            <c:numRef>
              <c:f>'Granulometría Guayllabamba Mezc'!$B$7:$B$14</c:f>
              <c:numCache>
                <c:formatCode>0.00</c:formatCode>
                <c:ptCount val="8"/>
                <c:pt idx="0">
                  <c:v>9.5</c:v>
                </c:pt>
                <c:pt idx="1">
                  <c:v>4.75</c:v>
                </c:pt>
                <c:pt idx="2">
                  <c:v>2.36</c:v>
                </c:pt>
                <c:pt idx="3">
                  <c:v>1.1800000000000048</c:v>
                </c:pt>
                <c:pt idx="4">
                  <c:v>0.60000000000000064</c:v>
                </c:pt>
                <c:pt idx="5">
                  <c:v>0.30000000000000032</c:v>
                </c:pt>
                <c:pt idx="6">
                  <c:v>0.15000000000000024</c:v>
                </c:pt>
                <c:pt idx="7" formatCode="General">
                  <c:v>7.5000000000000192E-2</c:v>
                </c:pt>
              </c:numCache>
            </c:numRef>
          </c:xVal>
          <c:yVal>
            <c:numRef>
              <c:f>'Granulometría Guayllabamba Mezc'!$G$7:$G$14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90</c:v>
                </c:pt>
                <c:pt idx="3">
                  <c:v>70</c:v>
                </c:pt>
                <c:pt idx="4">
                  <c:v>50</c:v>
                </c:pt>
                <c:pt idx="5">
                  <c:v>30</c:v>
                </c:pt>
                <c:pt idx="6">
                  <c:v>21</c:v>
                </c:pt>
                <c:pt idx="7">
                  <c:v>15</c:v>
                </c:pt>
              </c:numCache>
            </c:numRef>
          </c:yVal>
        </c:ser>
        <c:ser>
          <c:idx val="2"/>
          <c:order val="2"/>
          <c:tx>
            <c:v>Guayllabamba</c:v>
          </c:tx>
          <c:xVal>
            <c:numRef>
              <c:f>'Granulometría Guayllabamba Mezc'!$B$7:$B$14</c:f>
              <c:numCache>
                <c:formatCode>0.00</c:formatCode>
                <c:ptCount val="8"/>
                <c:pt idx="0">
                  <c:v>9.5</c:v>
                </c:pt>
                <c:pt idx="1">
                  <c:v>4.75</c:v>
                </c:pt>
                <c:pt idx="2">
                  <c:v>2.36</c:v>
                </c:pt>
                <c:pt idx="3">
                  <c:v>1.1800000000000048</c:v>
                </c:pt>
                <c:pt idx="4">
                  <c:v>0.60000000000000064</c:v>
                </c:pt>
                <c:pt idx="5">
                  <c:v>0.30000000000000032</c:v>
                </c:pt>
                <c:pt idx="6">
                  <c:v>0.15000000000000024</c:v>
                </c:pt>
                <c:pt idx="7" formatCode="General">
                  <c:v>7.5000000000000192E-2</c:v>
                </c:pt>
              </c:numCache>
            </c:numRef>
          </c:xVal>
          <c:yVal>
            <c:numRef>
              <c:f>'Granulometría Guayllabamba Mezc'!$E$39:$E$46</c:f>
              <c:numCache>
                <c:formatCode>0.00</c:formatCode>
                <c:ptCount val="8"/>
                <c:pt idx="0">
                  <c:v>100</c:v>
                </c:pt>
                <c:pt idx="1">
                  <c:v>96.843256055214027</c:v>
                </c:pt>
                <c:pt idx="2">
                  <c:v>72.145926689048551</c:v>
                </c:pt>
                <c:pt idx="3">
                  <c:v>51.469917246612773</c:v>
                </c:pt>
                <c:pt idx="4">
                  <c:v>34.35329704767787</c:v>
                </c:pt>
                <c:pt idx="5">
                  <c:v>19.511494459893765</c:v>
                </c:pt>
                <c:pt idx="6">
                  <c:v>9.3879827481040667</c:v>
                </c:pt>
                <c:pt idx="7">
                  <c:v>5.5262380588735169</c:v>
                </c:pt>
              </c:numCache>
            </c:numRef>
          </c:yVal>
        </c:ser>
        <c:dLbls/>
        <c:axId val="51326336"/>
        <c:axId val="51344896"/>
      </c:scatterChart>
      <c:valAx>
        <c:axId val="51326336"/>
        <c:scaling>
          <c:logBase val="10"/>
          <c:orientation val="minMax"/>
          <c:max val="10"/>
          <c:min val="7.0000000000000034E-2"/>
        </c:scaling>
        <c:axPos val="b"/>
        <c:minorGridlines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 dirty="0" err="1"/>
                  <a:t>Abertura</a:t>
                </a:r>
                <a:r>
                  <a:rPr lang="en-US" sz="1000" dirty="0"/>
                  <a:t> </a:t>
                </a:r>
                <a:r>
                  <a:rPr lang="en-US" sz="1000" dirty="0" err="1"/>
                  <a:t>Tamiz</a:t>
                </a:r>
                <a:r>
                  <a:rPr lang="en-US" sz="1000" dirty="0"/>
                  <a:t> (mm)</a:t>
                </a:r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sz="1000"/>
            </a:pPr>
            <a:endParaRPr lang="es-EC"/>
          </a:p>
        </c:txPr>
        <c:crossAx val="51344896"/>
        <c:crosses val="autoZero"/>
        <c:crossBetween val="midCat"/>
      </c:valAx>
      <c:valAx>
        <c:axId val="51344896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/>
                  <a:t>Material Pasante (%)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es-EC"/>
          </a:p>
        </c:txPr>
        <c:crossAx val="51326336"/>
        <c:crossesAt val="5.0000000000000114E-2"/>
        <c:crossBetween val="midCat"/>
      </c:valAx>
    </c:plotArea>
    <c:legend>
      <c:legendPos val="r"/>
      <c:layout>
        <c:manualLayout>
          <c:xMode val="edge"/>
          <c:yMode val="edge"/>
          <c:x val="0.82586012042612333"/>
          <c:y val="0.41443569553805781"/>
          <c:w val="0.16629674231897526"/>
          <c:h val="0.16961602701760217"/>
        </c:manualLayout>
      </c:layout>
      <c:txPr>
        <a:bodyPr/>
        <a:lstStyle/>
        <a:p>
          <a:pPr>
            <a:defRPr sz="800"/>
          </a:pPr>
          <a:endParaRPr lang="es-EC"/>
        </a:p>
      </c:txPr>
    </c:legend>
    <c:plotVisOnly val="1"/>
    <c:dispBlanksAs val="gap"/>
  </c:chart>
  <c:spPr>
    <a:ln cap="rnd" cmpd="dbl">
      <a:solidFill>
        <a:sysClr val="windowText" lastClr="000000"/>
      </a:solidFill>
      <a:beve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EC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u="none" strike="noStrike" baseline="0" dirty="0" smtClean="0"/>
              <a:t>Ensayo de Tamaño de partícula usando el Tamiz N°20 ASTM D 6933 – 08 </a:t>
            </a:r>
            <a:endParaRPr lang="es-EC" dirty="0"/>
          </a:p>
        </c:rich>
      </c:tx>
    </c:title>
    <c:plotArea>
      <c:layout/>
      <c:scatterChart>
        <c:scatterStyle val="smoothMarker"/>
        <c:ser>
          <c:idx val="0"/>
          <c:order val="0"/>
          <c:dLbls>
            <c:txPr>
              <a:bodyPr/>
              <a:lstStyle/>
              <a:p>
                <a:pPr>
                  <a:defRPr sz="1100" baseline="0"/>
                </a:pPr>
                <a:endParaRPr lang="es-EC"/>
              </a:p>
            </c:txPr>
            <c:showVal val="1"/>
          </c:dLbls>
          <c:xVal>
            <c:numRef>
              <c:f>'Tamiz #20'!$H$6:$H$10</c:f>
              <c:numCache>
                <c:formatCode>0.00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'Tamiz #20'!$G$6:$G$10</c:f>
              <c:numCache>
                <c:formatCode>0.0000</c:formatCode>
                <c:ptCount val="5"/>
                <c:pt idx="0">
                  <c:v>3.3333333333416732E-3</c:v>
                </c:pt>
                <c:pt idx="1">
                  <c:v>4.0000000000077352E-3</c:v>
                </c:pt>
                <c:pt idx="2">
                  <c:v>3.6666666666633355E-3</c:v>
                </c:pt>
                <c:pt idx="3">
                  <c:v>3.9999999999963632E-3</c:v>
                </c:pt>
                <c:pt idx="4">
                  <c:v>4.3333333333331909E-3</c:v>
                </c:pt>
              </c:numCache>
            </c:numRef>
          </c:yVal>
          <c:smooth val="1"/>
        </c:ser>
        <c:dLbls/>
        <c:axId val="53947776"/>
        <c:axId val="53978624"/>
      </c:scatterChart>
      <c:valAx>
        <c:axId val="53947776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sz="1200" dirty="0"/>
                  <a:t>Porcentaje de Polímero</a:t>
                </a:r>
              </a:p>
            </c:rich>
          </c:tx>
        </c:title>
        <c:numFmt formatCode="0.00" sourceLinked="1"/>
        <c:majorTickMark val="none"/>
        <c:tickLblPos val="nextTo"/>
        <c:crossAx val="53978624"/>
        <c:crosses val="autoZero"/>
        <c:crossBetween val="midCat"/>
      </c:valAx>
      <c:valAx>
        <c:axId val="53978624"/>
        <c:scaling>
          <c:orientation val="minMax"/>
          <c:min val="2.5000000000000027E-3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kern="1200" baseline="0" dirty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Porcentaje Retenido</a:t>
                </a:r>
              </a:p>
            </c:rich>
          </c:tx>
        </c:title>
        <c:numFmt formatCode="0.0000" sourceLinked="1"/>
        <c:majorTickMark val="none"/>
        <c:tickLblPos val="nextTo"/>
        <c:crossAx val="53947776"/>
        <c:crosses val="autoZero"/>
        <c:crossBetween val="midCat"/>
      </c:valAx>
    </c:plotArea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dirty="0"/>
              <a:t>Ensayo de Ductilidad </a:t>
            </a:r>
            <a:r>
              <a:rPr lang="es-ES" sz="1800" b="1" i="0" u="none" strike="noStrike" baseline="0" dirty="0">
                <a:effectLst/>
              </a:rPr>
              <a:t>ASTM D </a:t>
            </a:r>
            <a:r>
              <a:rPr lang="es-ES" sz="1800" b="1" i="0" u="none" strike="noStrike" baseline="0" dirty="0" smtClean="0">
                <a:effectLst/>
              </a:rPr>
              <a:t>113-07</a:t>
            </a:r>
            <a:r>
              <a:rPr lang="es-EC" sz="1800" b="1" i="0" u="none" strike="noStrike" baseline="0" dirty="0" smtClean="0"/>
              <a:t> </a:t>
            </a:r>
            <a:endParaRPr lang="es-EC" dirty="0"/>
          </a:p>
        </c:rich>
      </c:tx>
      <c:layout>
        <c:manualLayout>
          <c:xMode val="edge"/>
          <c:yMode val="edge"/>
          <c:x val="0.24504797035458006"/>
          <c:y val="1.8934904184912029E-2"/>
        </c:manualLayout>
      </c:layout>
    </c:title>
    <c:plotArea>
      <c:layout/>
      <c:scatterChart>
        <c:scatterStyle val="smoothMarker"/>
        <c:ser>
          <c:idx val="0"/>
          <c:order val="0"/>
          <c:tx>
            <c:v>Asfalto Residual</c:v>
          </c:tx>
          <c:dLbls>
            <c:txPr>
              <a:bodyPr/>
              <a:lstStyle/>
              <a:p>
                <a:pPr>
                  <a:defRPr sz="1100" baseline="0"/>
                </a:pPr>
                <a:endParaRPr lang="es-EC"/>
              </a:p>
            </c:txPr>
            <c:showVal val="1"/>
          </c:dLbls>
          <c:xVal>
            <c:numRef>
              <c:f>Ductilidad!$F$5:$F$9</c:f>
              <c:numCache>
                <c:formatCode>0.00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Ductilidad!$E$5:$E$9</c:f>
              <c:numCache>
                <c:formatCode>0.00</c:formatCode>
                <c:ptCount val="5"/>
                <c:pt idx="0">
                  <c:v>15.25</c:v>
                </c:pt>
                <c:pt idx="1">
                  <c:v>19.5</c:v>
                </c:pt>
                <c:pt idx="2">
                  <c:v>21.75</c:v>
                </c:pt>
                <c:pt idx="3">
                  <c:v>22</c:v>
                </c:pt>
                <c:pt idx="4">
                  <c:v>24.75</c:v>
                </c:pt>
              </c:numCache>
            </c:numRef>
          </c:yVal>
          <c:smooth val="1"/>
        </c:ser>
        <c:dLbls/>
        <c:axId val="53995776"/>
        <c:axId val="54051200"/>
      </c:scatterChart>
      <c:valAx>
        <c:axId val="53995776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sz="1200" dirty="0"/>
                  <a:t>% de Polímero</a:t>
                </a:r>
              </a:p>
            </c:rich>
          </c:tx>
        </c:title>
        <c:numFmt formatCode="0.00" sourceLinked="1"/>
        <c:majorTickMark val="none"/>
        <c:tickLblPos val="nextTo"/>
        <c:crossAx val="54051200"/>
        <c:crosses val="autoZero"/>
        <c:crossBetween val="midCat"/>
      </c:valAx>
      <c:valAx>
        <c:axId val="54051200"/>
        <c:scaling>
          <c:orientation val="minMax"/>
          <c:min val="10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sz="1200" dirty="0"/>
                  <a:t> Deformación (cm)</a:t>
                </a:r>
              </a:p>
            </c:rich>
          </c:tx>
        </c:title>
        <c:numFmt formatCode="0.00" sourceLinked="1"/>
        <c:majorTickMark val="none"/>
        <c:tickLblPos val="nextTo"/>
        <c:crossAx val="53995776"/>
        <c:crosses val="autoZero"/>
        <c:crossBetween val="midCat"/>
      </c:valAx>
    </c:plotArea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dirty="0"/>
              <a:t>Ensayo de Recuperación</a:t>
            </a:r>
            <a:r>
              <a:rPr lang="es-EC" baseline="0" dirty="0"/>
              <a:t> Elástica</a:t>
            </a:r>
            <a:r>
              <a:rPr lang="es-EC" dirty="0"/>
              <a:t> </a:t>
            </a:r>
            <a:r>
              <a:rPr lang="es-EC" sz="1800" b="1" i="0" u="none" strike="noStrike" baseline="0" dirty="0" smtClean="0">
                <a:effectLst/>
              </a:rPr>
              <a:t>ASTM D 6084-06 </a:t>
            </a:r>
            <a:r>
              <a:rPr lang="es-ES" sz="1800" b="1" i="0" u="none" strike="noStrike" baseline="0" dirty="0" smtClean="0">
                <a:effectLst/>
              </a:rPr>
              <a:t>.</a:t>
            </a:r>
            <a:endParaRPr lang="es-EC" dirty="0"/>
          </a:p>
        </c:rich>
      </c:tx>
      <c:layout>
        <c:manualLayout>
          <c:xMode val="edge"/>
          <c:yMode val="edge"/>
          <c:x val="0.13617361250770968"/>
          <c:y val="1.8934888858192101E-2"/>
        </c:manualLayout>
      </c:layout>
    </c:title>
    <c:plotArea>
      <c:layout/>
      <c:scatterChart>
        <c:scatterStyle val="smoothMarker"/>
        <c:ser>
          <c:idx val="0"/>
          <c:order val="0"/>
          <c:tx>
            <c:v>Asfalto Residual</c:v>
          </c:tx>
          <c:dLbls>
            <c:txPr>
              <a:bodyPr/>
              <a:lstStyle/>
              <a:p>
                <a:pPr>
                  <a:defRPr sz="1100" baseline="0"/>
                </a:pPr>
                <a:endParaRPr lang="es-EC"/>
              </a:p>
            </c:txPr>
            <c:showVal val="1"/>
          </c:dLbls>
          <c:xVal>
            <c:numRef>
              <c:f>'Recuperacion Elastica'!$G$5:$G$9</c:f>
              <c:numCache>
                <c:formatCode>0.00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'Recuperacion Elastica'!$F$5:$F$9</c:f>
              <c:numCache>
                <c:formatCode>0.00</c:formatCode>
                <c:ptCount val="5"/>
                <c:pt idx="0">
                  <c:v>0.99999999999999634</c:v>
                </c:pt>
                <c:pt idx="1">
                  <c:v>1.4999999999999925</c:v>
                </c:pt>
                <c:pt idx="2">
                  <c:v>3.0000000000000071</c:v>
                </c:pt>
                <c:pt idx="3">
                  <c:v>3.5000000000000053</c:v>
                </c:pt>
                <c:pt idx="4">
                  <c:v>5.4999999999999982</c:v>
                </c:pt>
              </c:numCache>
            </c:numRef>
          </c:yVal>
          <c:smooth val="1"/>
        </c:ser>
        <c:dLbls/>
        <c:axId val="54072448"/>
        <c:axId val="54074368"/>
      </c:scatterChart>
      <c:valAx>
        <c:axId val="54072448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sz="1200" dirty="0"/>
                  <a:t>% de Polímero</a:t>
                </a:r>
              </a:p>
            </c:rich>
          </c:tx>
        </c:title>
        <c:numFmt formatCode="0.00" sourceLinked="1"/>
        <c:majorTickMark val="none"/>
        <c:tickLblPos val="nextTo"/>
        <c:crossAx val="54074368"/>
        <c:crosses val="autoZero"/>
        <c:crossBetween val="midCat"/>
      </c:valAx>
      <c:valAx>
        <c:axId val="54074368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sz="1200" dirty="0"/>
                  <a:t> Recuperación</a:t>
                </a:r>
                <a:r>
                  <a:rPr lang="es-EC" sz="1200" baseline="0" dirty="0"/>
                  <a:t> Elástica (%)</a:t>
                </a:r>
                <a:r>
                  <a:rPr lang="es-EC" sz="1200" dirty="0"/>
                  <a:t> </a:t>
                </a:r>
              </a:p>
            </c:rich>
          </c:tx>
        </c:title>
        <c:numFmt formatCode="0.00" sourceLinked="1"/>
        <c:majorTickMark val="none"/>
        <c:tickLblPos val="nextTo"/>
        <c:crossAx val="54072448"/>
        <c:crosses val="autoZero"/>
        <c:crossBetween val="midCat"/>
      </c:valAx>
    </c:plotArea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baseline="0" dirty="0">
                <a:effectLst/>
              </a:rPr>
              <a:t>Ensayo de Cohesión ISSA TB - 139</a:t>
            </a:r>
          </a:p>
          <a:p>
            <a:pPr>
              <a:defRPr/>
            </a:pPr>
            <a:r>
              <a:rPr lang="es-EC" sz="1400" b="1" i="0" baseline="0" dirty="0">
                <a:effectLst/>
              </a:rPr>
              <a:t>Cantera: Guayllabamba</a:t>
            </a:r>
          </a:p>
          <a:p>
            <a:pPr>
              <a:defRPr/>
            </a:pPr>
            <a:r>
              <a:rPr lang="es-EC" sz="1200" b="1" i="0" baseline="0" dirty="0">
                <a:effectLst/>
              </a:rPr>
              <a:t>Emulsión Sin Polímero</a:t>
            </a:r>
            <a:endParaRPr lang="es-EC" sz="1200" dirty="0">
              <a:effectLst/>
            </a:endParaRPr>
          </a:p>
        </c:rich>
      </c:tx>
    </c:title>
    <c:plotArea>
      <c:layout/>
      <c:scatterChart>
        <c:scatterStyle val="smoothMarker"/>
        <c:ser>
          <c:idx val="0"/>
          <c:order val="0"/>
          <c:tx>
            <c:v>Guayllabamba 13.5%</c:v>
          </c:tx>
          <c:xVal>
            <c:numRef>
              <c:f>Cohesion!$M$5:$M$9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Cohesion!$N$5:$N$9</c:f>
              <c:numCache>
                <c:formatCode>General</c:formatCode>
                <c:ptCount val="5"/>
                <c:pt idx="0">
                  <c:v>0</c:v>
                </c:pt>
                <c:pt idx="1">
                  <c:v>14</c:v>
                </c:pt>
                <c:pt idx="2">
                  <c:v>23</c:v>
                </c:pt>
                <c:pt idx="3">
                  <c:v>20</c:v>
                </c:pt>
                <c:pt idx="4">
                  <c:v>17</c:v>
                </c:pt>
              </c:numCache>
            </c:numRef>
          </c:yVal>
          <c:smooth val="1"/>
        </c:ser>
        <c:ser>
          <c:idx val="1"/>
          <c:order val="1"/>
          <c:tx>
            <c:v>Guayllabamba 14.5%</c:v>
          </c:tx>
          <c:xVal>
            <c:numRef>
              <c:f>Cohesion!$M$5:$M$9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Cohesion!$O$5:$O$9</c:f>
              <c:numCache>
                <c:formatCode>General</c:formatCode>
                <c:ptCount val="5"/>
                <c:pt idx="0">
                  <c:v>0</c:v>
                </c:pt>
                <c:pt idx="1">
                  <c:v>17</c:v>
                </c:pt>
                <c:pt idx="2">
                  <c:v>22</c:v>
                </c:pt>
                <c:pt idx="3">
                  <c:v>23</c:v>
                </c:pt>
                <c:pt idx="4">
                  <c:v>18</c:v>
                </c:pt>
              </c:numCache>
            </c:numRef>
          </c:yVal>
          <c:smooth val="1"/>
        </c:ser>
        <c:ser>
          <c:idx val="2"/>
          <c:order val="2"/>
          <c:tx>
            <c:v>Guayllabamba 15.5%</c:v>
          </c:tx>
          <c:xVal>
            <c:numRef>
              <c:f>Cohesion!$M$5:$M$9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Cohesion!$P$5:$P$9</c:f>
              <c:numCache>
                <c:formatCode>General</c:formatCode>
                <c:ptCount val="5"/>
                <c:pt idx="0">
                  <c:v>0</c:v>
                </c:pt>
                <c:pt idx="1">
                  <c:v>16</c:v>
                </c:pt>
                <c:pt idx="2">
                  <c:v>20</c:v>
                </c:pt>
                <c:pt idx="3">
                  <c:v>19</c:v>
                </c:pt>
                <c:pt idx="4">
                  <c:v>16</c:v>
                </c:pt>
              </c:numCache>
            </c:numRef>
          </c:yVal>
          <c:smooth val="1"/>
        </c:ser>
        <c:ser>
          <c:idx val="3"/>
          <c:order val="3"/>
          <c:tx>
            <c:v>"Set" Torque</c:v>
          </c:tx>
          <c:xVal>
            <c:numRef>
              <c:f>Cohesion!$M$5:$M$9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Cohesion!$Q$5:$Q$9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</c:numCache>
            </c:numRef>
          </c:yVal>
          <c:smooth val="1"/>
        </c:ser>
        <c:ser>
          <c:idx val="4"/>
          <c:order val="4"/>
          <c:tx>
            <c:v>Early Rolling Traffic</c:v>
          </c:tx>
          <c:xVal>
            <c:numRef>
              <c:f>Cohesion!$M$5:$M$9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Cohesion!$R$5:$R$9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yVal>
          <c:smooth val="1"/>
        </c:ser>
        <c:ser>
          <c:idx val="5"/>
          <c:order val="5"/>
          <c:tx>
            <c:v>Cured Slip Torque</c:v>
          </c:tx>
          <c:xVal>
            <c:numRef>
              <c:f>Cohesion!$M$5:$M$9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Cohesion!$S$5:$S$9</c:f>
              <c:numCache>
                <c:formatCode>General</c:formatCode>
                <c:ptCount val="5"/>
                <c:pt idx="0">
                  <c:v>26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</c:numCache>
            </c:numRef>
          </c:yVal>
          <c:smooth val="1"/>
        </c:ser>
        <c:dLbls/>
        <c:axId val="55236480"/>
        <c:axId val="55250944"/>
      </c:scatterChart>
      <c:valAx>
        <c:axId val="55236480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sz="1200" b="1" i="0" baseline="0" dirty="0">
                    <a:effectLst/>
                  </a:rPr>
                  <a:t>Tiempo (minutos)</a:t>
                </a:r>
                <a:endParaRPr lang="es-EC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44067901364312873"/>
              <c:y val="0.84502220550992913"/>
            </c:manualLayout>
          </c:layout>
        </c:title>
        <c:numFmt formatCode="General" sourceLinked="1"/>
        <c:majorTickMark val="none"/>
        <c:tickLblPos val="nextTo"/>
        <c:crossAx val="55250944"/>
        <c:crosses val="autoZero"/>
        <c:crossBetween val="midCat"/>
      </c:valAx>
      <c:valAx>
        <c:axId val="55250944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kern="1200" baseline="0" dirty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Torque -Kg. -cm. @ 200 </a:t>
                </a:r>
                <a:r>
                  <a:rPr lang="es-EC" sz="1200" b="1" i="0" u="none" strike="noStrike" kern="1200" baseline="0" dirty="0" err="1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kPa</a:t>
                </a:r>
                <a:r>
                  <a:rPr lang="es-EC" sz="1200" b="1" i="0" u="none" strike="noStrike" kern="1200" baseline="0" dirty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</c:rich>
          </c:tx>
          <c:layout>
            <c:manualLayout>
              <c:xMode val="edge"/>
              <c:yMode val="edge"/>
              <c:x val="1.9930244145490782E-2"/>
              <c:y val="0.21052587176602924"/>
            </c:manualLayout>
          </c:layout>
        </c:title>
        <c:numFmt formatCode="General" sourceLinked="1"/>
        <c:majorTickMark val="none"/>
        <c:tickLblPos val="nextTo"/>
        <c:crossAx val="55236480"/>
        <c:crosses val="autoZero"/>
        <c:crossBetween val="midCat"/>
      </c:valAx>
    </c:plotArea>
    <c:legend>
      <c:legendPos val="b"/>
      <c:txPr>
        <a:bodyPr/>
        <a:lstStyle/>
        <a:p>
          <a:pPr>
            <a:defRPr sz="1200" baseline="0"/>
          </a:pPr>
          <a:endParaRPr lang="es-EC"/>
        </a:p>
      </c:txPr>
    </c:legend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baseline="0">
                <a:effectLst/>
              </a:rPr>
              <a:t>Ensayo de Cohesión ISSA TB - 139</a:t>
            </a:r>
          </a:p>
          <a:p>
            <a:pPr>
              <a:defRPr/>
            </a:pPr>
            <a:r>
              <a:rPr lang="es-EC" sz="1400" b="1" i="0" baseline="0">
                <a:effectLst/>
              </a:rPr>
              <a:t>Cantera: Guayllabamba</a:t>
            </a:r>
          </a:p>
          <a:p>
            <a:pPr>
              <a:defRPr/>
            </a:pPr>
            <a:r>
              <a:rPr lang="es-EC" sz="1200" b="1" i="0" baseline="0">
                <a:effectLst/>
              </a:rPr>
              <a:t>Emulsión Polímero al 1%</a:t>
            </a:r>
            <a:endParaRPr lang="es-EC" sz="1200">
              <a:effectLst/>
            </a:endParaRPr>
          </a:p>
        </c:rich>
      </c:tx>
    </c:title>
    <c:plotArea>
      <c:layout/>
      <c:scatterChart>
        <c:scatterStyle val="smoothMarker"/>
        <c:ser>
          <c:idx val="0"/>
          <c:order val="0"/>
          <c:tx>
            <c:v>Guayllabamba 13.5%</c:v>
          </c:tx>
          <c:xVal>
            <c:numRef>
              <c:f>Cohesion!$M$24:$M$28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Cohesion!$N$24:$N$28</c:f>
              <c:numCache>
                <c:formatCode>General</c:formatCode>
                <c:ptCount val="5"/>
                <c:pt idx="0">
                  <c:v>0</c:v>
                </c:pt>
                <c:pt idx="1">
                  <c:v>18</c:v>
                </c:pt>
                <c:pt idx="2">
                  <c:v>21</c:v>
                </c:pt>
                <c:pt idx="3">
                  <c:v>22</c:v>
                </c:pt>
                <c:pt idx="4">
                  <c:v>19</c:v>
                </c:pt>
              </c:numCache>
            </c:numRef>
          </c:yVal>
          <c:smooth val="1"/>
        </c:ser>
        <c:ser>
          <c:idx val="1"/>
          <c:order val="1"/>
          <c:tx>
            <c:v>Guayllabamba 14.5%</c:v>
          </c:tx>
          <c:xVal>
            <c:numRef>
              <c:f>Cohesion!$M$24:$M$28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Cohesion!$O$24:$O$28</c:f>
              <c:numCache>
                <c:formatCode>General</c:formatCode>
                <c:ptCount val="5"/>
                <c:pt idx="0">
                  <c:v>0</c:v>
                </c:pt>
                <c:pt idx="1">
                  <c:v>19</c:v>
                </c:pt>
                <c:pt idx="2">
                  <c:v>24</c:v>
                </c:pt>
                <c:pt idx="3">
                  <c:v>20</c:v>
                </c:pt>
                <c:pt idx="4">
                  <c:v>21</c:v>
                </c:pt>
              </c:numCache>
            </c:numRef>
          </c:yVal>
          <c:smooth val="1"/>
        </c:ser>
        <c:ser>
          <c:idx val="2"/>
          <c:order val="2"/>
          <c:tx>
            <c:v>Guayllabamba 15.5%</c:v>
          </c:tx>
          <c:xVal>
            <c:numRef>
              <c:f>Cohesion!$M$24:$M$28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Cohesion!$P$24:$P$28</c:f>
              <c:numCache>
                <c:formatCode>General</c:formatCode>
                <c:ptCount val="5"/>
                <c:pt idx="0">
                  <c:v>0</c:v>
                </c:pt>
                <c:pt idx="1">
                  <c:v>17</c:v>
                </c:pt>
                <c:pt idx="2">
                  <c:v>22</c:v>
                </c:pt>
                <c:pt idx="3">
                  <c:v>21</c:v>
                </c:pt>
                <c:pt idx="4">
                  <c:v>16</c:v>
                </c:pt>
              </c:numCache>
            </c:numRef>
          </c:yVal>
          <c:smooth val="1"/>
        </c:ser>
        <c:ser>
          <c:idx val="3"/>
          <c:order val="3"/>
          <c:tx>
            <c:v>"Set" Torque</c:v>
          </c:tx>
          <c:xVal>
            <c:numRef>
              <c:f>Cohesion!$M$24:$M$28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Cohesion!$Q$24:$Q$28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</c:numCache>
            </c:numRef>
          </c:yVal>
          <c:smooth val="1"/>
        </c:ser>
        <c:ser>
          <c:idx val="4"/>
          <c:order val="4"/>
          <c:tx>
            <c:v>Early Rolling Traffic</c:v>
          </c:tx>
          <c:xVal>
            <c:numRef>
              <c:f>Cohesion!$M$24:$M$28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Cohesion!$R$24:$R$28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yVal>
          <c:smooth val="1"/>
        </c:ser>
        <c:ser>
          <c:idx val="5"/>
          <c:order val="5"/>
          <c:tx>
            <c:v>Cured Slip Torque</c:v>
          </c:tx>
          <c:xVal>
            <c:numRef>
              <c:f>Cohesion!$M$24:$M$28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Cohesion!$S$24:$S$28</c:f>
              <c:numCache>
                <c:formatCode>General</c:formatCode>
                <c:ptCount val="5"/>
                <c:pt idx="0">
                  <c:v>26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</c:numCache>
            </c:numRef>
          </c:yVal>
          <c:smooth val="1"/>
        </c:ser>
        <c:dLbls/>
        <c:axId val="55320576"/>
        <c:axId val="55322496"/>
      </c:scatterChart>
      <c:valAx>
        <c:axId val="55320576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sz="1200" b="1" i="0" baseline="0">
                    <a:effectLst/>
                  </a:rPr>
                  <a:t>Tiempo (minutos)</a:t>
                </a:r>
                <a:endParaRPr lang="es-EC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0.44723600399175922"/>
              <c:y val="0.86112272247528132"/>
            </c:manualLayout>
          </c:layout>
        </c:title>
        <c:numFmt formatCode="General" sourceLinked="1"/>
        <c:majorTickMark val="none"/>
        <c:tickLblPos val="nextTo"/>
        <c:crossAx val="55322496"/>
        <c:crosses val="autoZero"/>
        <c:crossBetween val="midCat"/>
      </c:valAx>
      <c:valAx>
        <c:axId val="5532249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Torque -Kg. -cm. @ 200 kPa.</a:t>
                </a:r>
              </a:p>
            </c:rich>
          </c:tx>
          <c:layout>
            <c:manualLayout>
              <c:xMode val="edge"/>
              <c:yMode val="edge"/>
              <c:x val="1.9930244145490782E-2"/>
              <c:y val="0.21052587176602924"/>
            </c:manualLayout>
          </c:layout>
        </c:title>
        <c:numFmt formatCode="General" sourceLinked="1"/>
        <c:majorTickMark val="none"/>
        <c:tickLblPos val="nextTo"/>
        <c:crossAx val="55320576"/>
        <c:crosses val="autoZero"/>
        <c:crossBetween val="midCat"/>
      </c:valAx>
    </c:plotArea>
    <c:legend>
      <c:legendPos val="b"/>
      <c:txPr>
        <a:bodyPr/>
        <a:lstStyle/>
        <a:p>
          <a:pPr>
            <a:defRPr sz="1200" baseline="0"/>
          </a:pPr>
          <a:endParaRPr lang="es-EC"/>
        </a:p>
      </c:txPr>
    </c:legend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baseline="0">
                <a:effectLst/>
              </a:rPr>
              <a:t>Ensayo de Cohesión ISSA TB - 139</a:t>
            </a:r>
          </a:p>
          <a:p>
            <a:pPr>
              <a:defRPr/>
            </a:pPr>
            <a:r>
              <a:rPr lang="es-EC" sz="1400" b="1" i="0" baseline="0">
                <a:effectLst/>
              </a:rPr>
              <a:t>Cantera: Guayllabamba</a:t>
            </a:r>
          </a:p>
          <a:p>
            <a:pPr>
              <a:defRPr/>
            </a:pPr>
            <a:r>
              <a:rPr lang="es-EC" sz="1200" b="1" i="0" baseline="0">
                <a:effectLst/>
              </a:rPr>
              <a:t>Emulsión Polímero al 2 %</a:t>
            </a:r>
            <a:endParaRPr lang="es-EC" sz="1200">
              <a:effectLst/>
            </a:endParaRPr>
          </a:p>
        </c:rich>
      </c:tx>
    </c:title>
    <c:plotArea>
      <c:layout/>
      <c:scatterChart>
        <c:scatterStyle val="smoothMarker"/>
        <c:ser>
          <c:idx val="0"/>
          <c:order val="0"/>
          <c:tx>
            <c:v>Guayllabamba 13.5%</c:v>
          </c:tx>
          <c:xVal>
            <c:numRef>
              <c:f>Cohesion!$M$43:$M$47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Cohesion!$N$43:$N$47</c:f>
              <c:numCache>
                <c:formatCode>General</c:formatCode>
                <c:ptCount val="5"/>
                <c:pt idx="0">
                  <c:v>0</c:v>
                </c:pt>
                <c:pt idx="1">
                  <c:v>22</c:v>
                </c:pt>
                <c:pt idx="2">
                  <c:v>21</c:v>
                </c:pt>
                <c:pt idx="3">
                  <c:v>24</c:v>
                </c:pt>
                <c:pt idx="4">
                  <c:v>19</c:v>
                </c:pt>
              </c:numCache>
            </c:numRef>
          </c:yVal>
          <c:smooth val="1"/>
        </c:ser>
        <c:ser>
          <c:idx val="1"/>
          <c:order val="1"/>
          <c:tx>
            <c:v>Guayllabamba 14.5%</c:v>
          </c:tx>
          <c:xVal>
            <c:numRef>
              <c:f>Cohesion!$M$43:$M$47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Cohesion!$O$43:$O$47</c:f>
              <c:numCache>
                <c:formatCode>General</c:formatCode>
                <c:ptCount val="5"/>
                <c:pt idx="0">
                  <c:v>0</c:v>
                </c:pt>
                <c:pt idx="1">
                  <c:v>20</c:v>
                </c:pt>
                <c:pt idx="2">
                  <c:v>25</c:v>
                </c:pt>
                <c:pt idx="3">
                  <c:v>21</c:v>
                </c:pt>
                <c:pt idx="4">
                  <c:v>23</c:v>
                </c:pt>
              </c:numCache>
            </c:numRef>
          </c:yVal>
          <c:smooth val="1"/>
        </c:ser>
        <c:ser>
          <c:idx val="2"/>
          <c:order val="2"/>
          <c:tx>
            <c:v>Guayllabamba 15.5%</c:v>
          </c:tx>
          <c:xVal>
            <c:numRef>
              <c:f>Cohesion!$M$43:$M$47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Cohesion!$P$43:$P$47</c:f>
              <c:numCache>
                <c:formatCode>General</c:formatCode>
                <c:ptCount val="5"/>
                <c:pt idx="0">
                  <c:v>0</c:v>
                </c:pt>
                <c:pt idx="1">
                  <c:v>19</c:v>
                </c:pt>
                <c:pt idx="2">
                  <c:v>21</c:v>
                </c:pt>
                <c:pt idx="3">
                  <c:v>17</c:v>
                </c:pt>
                <c:pt idx="4">
                  <c:v>22</c:v>
                </c:pt>
              </c:numCache>
            </c:numRef>
          </c:yVal>
          <c:smooth val="1"/>
        </c:ser>
        <c:ser>
          <c:idx val="3"/>
          <c:order val="3"/>
          <c:tx>
            <c:v>"Set" Torque</c:v>
          </c:tx>
          <c:xVal>
            <c:numRef>
              <c:f>Cohesion!$M$43:$M$47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Cohesion!$Q$43:$Q$47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</c:numCache>
            </c:numRef>
          </c:yVal>
          <c:smooth val="1"/>
        </c:ser>
        <c:ser>
          <c:idx val="4"/>
          <c:order val="4"/>
          <c:tx>
            <c:v>Early Rolling Traffic</c:v>
          </c:tx>
          <c:xVal>
            <c:numRef>
              <c:f>Cohesion!$M$43:$M$47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Cohesion!$R$43:$R$47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yVal>
          <c:smooth val="1"/>
        </c:ser>
        <c:ser>
          <c:idx val="5"/>
          <c:order val="5"/>
          <c:tx>
            <c:v>Cured Slip Torque</c:v>
          </c:tx>
          <c:xVal>
            <c:numRef>
              <c:f>Cohesion!$M$43:$M$47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Cohesion!$S$43:$S$47</c:f>
              <c:numCache>
                <c:formatCode>General</c:formatCode>
                <c:ptCount val="5"/>
                <c:pt idx="0">
                  <c:v>26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</c:numCache>
            </c:numRef>
          </c:yVal>
          <c:smooth val="1"/>
        </c:ser>
        <c:dLbls/>
        <c:axId val="55469184"/>
        <c:axId val="55471104"/>
      </c:scatterChart>
      <c:valAx>
        <c:axId val="55469184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sz="1200" b="1" i="0" baseline="0">
                    <a:effectLst/>
                  </a:rPr>
                  <a:t>Tiempo (minutos)</a:t>
                </a:r>
                <a:endParaRPr lang="es-EC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0.44138987015208792"/>
              <c:y val="0.84311357179649549"/>
            </c:manualLayout>
          </c:layout>
        </c:title>
        <c:numFmt formatCode="General" sourceLinked="1"/>
        <c:majorTickMark val="none"/>
        <c:tickLblPos val="nextTo"/>
        <c:crossAx val="55471104"/>
        <c:crosses val="autoZero"/>
        <c:crossBetween val="midCat"/>
      </c:valAx>
      <c:valAx>
        <c:axId val="55471104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Torque -Kg. -cm. @ 200 kPa.</a:t>
                </a:r>
              </a:p>
            </c:rich>
          </c:tx>
          <c:layout>
            <c:manualLayout>
              <c:xMode val="edge"/>
              <c:yMode val="edge"/>
              <c:x val="1.9930244145490782E-2"/>
              <c:y val="0.21052587176602924"/>
            </c:manualLayout>
          </c:layout>
        </c:title>
        <c:numFmt formatCode="General" sourceLinked="1"/>
        <c:majorTickMark val="none"/>
        <c:tickLblPos val="nextTo"/>
        <c:crossAx val="55469184"/>
        <c:crosses val="autoZero"/>
        <c:crossBetween val="midCat"/>
      </c:valAx>
    </c:plotArea>
    <c:legend>
      <c:legendPos val="b"/>
      <c:txPr>
        <a:bodyPr/>
        <a:lstStyle/>
        <a:p>
          <a:pPr>
            <a:defRPr sz="1200" baseline="0"/>
          </a:pPr>
          <a:endParaRPr lang="es-EC"/>
        </a:p>
      </c:txPr>
    </c:legend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baseline="0">
                <a:effectLst/>
              </a:rPr>
              <a:t>Ensayo de Cohesión ISSA TB - 139</a:t>
            </a:r>
          </a:p>
          <a:p>
            <a:pPr>
              <a:defRPr/>
            </a:pPr>
            <a:r>
              <a:rPr lang="es-EC" sz="1400" b="1" i="0" baseline="0">
                <a:effectLst/>
              </a:rPr>
              <a:t>Cantera : Guayllabamba</a:t>
            </a:r>
          </a:p>
          <a:p>
            <a:pPr>
              <a:defRPr/>
            </a:pPr>
            <a:r>
              <a:rPr lang="es-EC" sz="1200" b="1" i="0" baseline="0">
                <a:effectLst/>
              </a:rPr>
              <a:t>Emulsión Polímero al 3 %</a:t>
            </a:r>
            <a:endParaRPr lang="es-EC" sz="1200">
              <a:effectLst/>
            </a:endParaRPr>
          </a:p>
        </c:rich>
      </c:tx>
    </c:title>
    <c:plotArea>
      <c:layout/>
      <c:scatterChart>
        <c:scatterStyle val="smoothMarker"/>
        <c:ser>
          <c:idx val="0"/>
          <c:order val="0"/>
          <c:tx>
            <c:v>Guayllabamba 13.5%</c:v>
          </c:tx>
          <c:xVal>
            <c:numRef>
              <c:f>Cohesion!$M$62:$M$66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Cohesion!$N$62:$N$66</c:f>
              <c:numCache>
                <c:formatCode>General</c:formatCode>
                <c:ptCount val="5"/>
                <c:pt idx="0">
                  <c:v>0</c:v>
                </c:pt>
                <c:pt idx="1">
                  <c:v>24</c:v>
                </c:pt>
                <c:pt idx="2">
                  <c:v>26</c:v>
                </c:pt>
                <c:pt idx="3">
                  <c:v>27</c:v>
                </c:pt>
                <c:pt idx="4">
                  <c:v>25</c:v>
                </c:pt>
              </c:numCache>
            </c:numRef>
          </c:yVal>
          <c:smooth val="1"/>
        </c:ser>
        <c:ser>
          <c:idx val="1"/>
          <c:order val="1"/>
          <c:tx>
            <c:v>Guayllabamba 14.5%</c:v>
          </c:tx>
          <c:xVal>
            <c:numRef>
              <c:f>Cohesion!$M$62:$M$66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Cohesion!$O$62:$O$66</c:f>
              <c:numCache>
                <c:formatCode>General</c:formatCode>
                <c:ptCount val="5"/>
                <c:pt idx="0">
                  <c:v>0</c:v>
                </c:pt>
                <c:pt idx="1">
                  <c:v>26</c:v>
                </c:pt>
                <c:pt idx="2">
                  <c:v>31</c:v>
                </c:pt>
                <c:pt idx="3">
                  <c:v>26</c:v>
                </c:pt>
                <c:pt idx="4">
                  <c:v>29</c:v>
                </c:pt>
              </c:numCache>
            </c:numRef>
          </c:yVal>
          <c:smooth val="1"/>
        </c:ser>
        <c:ser>
          <c:idx val="2"/>
          <c:order val="2"/>
          <c:tx>
            <c:v>Guayllabamba 15.5%</c:v>
          </c:tx>
          <c:xVal>
            <c:numRef>
              <c:f>Cohesion!$M$62:$M$66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Cohesion!$P$62:$P$66</c:f>
              <c:numCache>
                <c:formatCode>General</c:formatCode>
                <c:ptCount val="5"/>
                <c:pt idx="0">
                  <c:v>0</c:v>
                </c:pt>
                <c:pt idx="1">
                  <c:v>22</c:v>
                </c:pt>
                <c:pt idx="2">
                  <c:v>24</c:v>
                </c:pt>
                <c:pt idx="3">
                  <c:v>28</c:v>
                </c:pt>
                <c:pt idx="4">
                  <c:v>26</c:v>
                </c:pt>
              </c:numCache>
            </c:numRef>
          </c:yVal>
          <c:smooth val="1"/>
        </c:ser>
        <c:ser>
          <c:idx val="3"/>
          <c:order val="3"/>
          <c:tx>
            <c:v>"Set" Torque</c:v>
          </c:tx>
          <c:xVal>
            <c:numRef>
              <c:f>Cohesion!$M$62:$M$66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Cohesion!$Q$62:$Q$66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</c:numCache>
            </c:numRef>
          </c:yVal>
          <c:smooth val="1"/>
        </c:ser>
        <c:ser>
          <c:idx val="4"/>
          <c:order val="4"/>
          <c:tx>
            <c:v>Early Rolling Traffic</c:v>
          </c:tx>
          <c:xVal>
            <c:numRef>
              <c:f>Cohesion!$M$62:$M$66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Cohesion!$R$62:$R$66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yVal>
          <c:smooth val="1"/>
        </c:ser>
        <c:ser>
          <c:idx val="5"/>
          <c:order val="5"/>
          <c:tx>
            <c:v>Cured Slip Torque</c:v>
          </c:tx>
          <c:xVal>
            <c:numRef>
              <c:f>Cohesion!$M$62:$M$66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Cohesion!$S$62:$S$66</c:f>
              <c:numCache>
                <c:formatCode>General</c:formatCode>
                <c:ptCount val="5"/>
                <c:pt idx="0">
                  <c:v>26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</c:numCache>
            </c:numRef>
          </c:yVal>
          <c:smooth val="1"/>
        </c:ser>
        <c:dLbls/>
        <c:axId val="55429376"/>
        <c:axId val="55517568"/>
      </c:scatterChart>
      <c:valAx>
        <c:axId val="55429376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sz="1200" b="1" i="0" baseline="0">
                    <a:effectLst/>
                  </a:rPr>
                  <a:t>Tiempo (minutos)</a:t>
                </a:r>
                <a:endParaRPr lang="es-EC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0.45039464641588489"/>
              <c:y val="0.84708573168382251"/>
            </c:manualLayout>
          </c:layout>
        </c:title>
        <c:numFmt formatCode="General" sourceLinked="1"/>
        <c:majorTickMark val="none"/>
        <c:tickLblPos val="nextTo"/>
        <c:crossAx val="55517568"/>
        <c:crosses val="autoZero"/>
        <c:crossBetween val="midCat"/>
      </c:valAx>
      <c:valAx>
        <c:axId val="55517568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Torque -Kg. -cm. @ 200 kPa.</a:t>
                </a:r>
              </a:p>
            </c:rich>
          </c:tx>
          <c:layout>
            <c:manualLayout>
              <c:xMode val="edge"/>
              <c:yMode val="edge"/>
              <c:x val="1.9930244145490782E-2"/>
              <c:y val="0.21052587176602924"/>
            </c:manualLayout>
          </c:layout>
        </c:title>
        <c:numFmt formatCode="General" sourceLinked="1"/>
        <c:majorTickMark val="none"/>
        <c:tickLblPos val="nextTo"/>
        <c:crossAx val="55429376"/>
        <c:crosses val="autoZero"/>
        <c:crossBetween val="midCat"/>
      </c:valAx>
    </c:plotArea>
    <c:legend>
      <c:legendPos val="b"/>
      <c:txPr>
        <a:bodyPr/>
        <a:lstStyle/>
        <a:p>
          <a:pPr>
            <a:defRPr sz="1200" baseline="0"/>
          </a:pPr>
          <a:endParaRPr lang="es-EC"/>
        </a:p>
      </c:txPr>
    </c:legend>
    <c:plotVisOnly val="1"/>
    <c:dispBlanksAs val="gap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baseline="0">
                <a:effectLst/>
              </a:rPr>
              <a:t>Ensayo de Cohesión ISSA TB - 139</a:t>
            </a:r>
          </a:p>
          <a:p>
            <a:pPr>
              <a:defRPr/>
            </a:pPr>
            <a:r>
              <a:rPr lang="es-EC" sz="1400" b="1" i="0" baseline="0">
                <a:effectLst/>
              </a:rPr>
              <a:t>Cantera: Guayllabamba</a:t>
            </a:r>
          </a:p>
          <a:p>
            <a:pPr>
              <a:defRPr/>
            </a:pPr>
            <a:r>
              <a:rPr lang="es-EC" sz="1200" b="1" i="0" baseline="0">
                <a:effectLst/>
              </a:rPr>
              <a:t>Emulsión Polímero al 4 %</a:t>
            </a:r>
            <a:endParaRPr lang="es-EC" sz="1200">
              <a:effectLst/>
            </a:endParaRPr>
          </a:p>
        </c:rich>
      </c:tx>
    </c:title>
    <c:plotArea>
      <c:layout/>
      <c:scatterChart>
        <c:scatterStyle val="smoothMarker"/>
        <c:ser>
          <c:idx val="0"/>
          <c:order val="0"/>
          <c:tx>
            <c:v>Guayllabamba 13.5%</c:v>
          </c:tx>
          <c:xVal>
            <c:numRef>
              <c:f>Cohesion!$M$81:$M$85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Cohesion!$N$81:$N$85</c:f>
              <c:numCache>
                <c:formatCode>General</c:formatCode>
                <c:ptCount val="5"/>
                <c:pt idx="0">
                  <c:v>0</c:v>
                </c:pt>
                <c:pt idx="1">
                  <c:v>24</c:v>
                </c:pt>
                <c:pt idx="2">
                  <c:v>26</c:v>
                </c:pt>
                <c:pt idx="3">
                  <c:v>28</c:v>
                </c:pt>
                <c:pt idx="4">
                  <c:v>23</c:v>
                </c:pt>
              </c:numCache>
            </c:numRef>
          </c:yVal>
          <c:smooth val="1"/>
        </c:ser>
        <c:ser>
          <c:idx val="1"/>
          <c:order val="1"/>
          <c:tx>
            <c:v>Guayllabamba 14.5%</c:v>
          </c:tx>
          <c:xVal>
            <c:numRef>
              <c:f>Cohesion!$M$81:$M$85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Cohesion!$O$81:$O$85</c:f>
              <c:numCache>
                <c:formatCode>General</c:formatCode>
                <c:ptCount val="5"/>
                <c:pt idx="0">
                  <c:v>0</c:v>
                </c:pt>
                <c:pt idx="1">
                  <c:v>27</c:v>
                </c:pt>
                <c:pt idx="2">
                  <c:v>31</c:v>
                </c:pt>
                <c:pt idx="3">
                  <c:v>28</c:v>
                </c:pt>
                <c:pt idx="4">
                  <c:v>28</c:v>
                </c:pt>
              </c:numCache>
            </c:numRef>
          </c:yVal>
          <c:smooth val="1"/>
        </c:ser>
        <c:ser>
          <c:idx val="2"/>
          <c:order val="2"/>
          <c:tx>
            <c:v>Guayllabamba 15.5%</c:v>
          </c:tx>
          <c:xVal>
            <c:numRef>
              <c:f>Cohesion!$M$81:$M$85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Cohesion!$P$81:$P$85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23</c:v>
                </c:pt>
                <c:pt idx="3">
                  <c:v>27</c:v>
                </c:pt>
                <c:pt idx="4">
                  <c:v>26</c:v>
                </c:pt>
              </c:numCache>
            </c:numRef>
          </c:yVal>
          <c:smooth val="1"/>
        </c:ser>
        <c:ser>
          <c:idx val="3"/>
          <c:order val="3"/>
          <c:tx>
            <c:v>"Set" Torque</c:v>
          </c:tx>
          <c:xVal>
            <c:numRef>
              <c:f>Cohesion!$M$81:$M$85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Cohesion!$Q$81:$Q$85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</c:numCache>
            </c:numRef>
          </c:yVal>
          <c:smooth val="1"/>
        </c:ser>
        <c:ser>
          <c:idx val="4"/>
          <c:order val="4"/>
          <c:tx>
            <c:v>Early Rolling Traffic</c:v>
          </c:tx>
          <c:xVal>
            <c:numRef>
              <c:f>Cohesion!$M$81:$M$85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Cohesion!$R$81:$R$85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yVal>
          <c:smooth val="1"/>
        </c:ser>
        <c:ser>
          <c:idx val="5"/>
          <c:order val="5"/>
          <c:tx>
            <c:v>Cured Slip Torque</c:v>
          </c:tx>
          <c:xVal>
            <c:numRef>
              <c:f>Cohesion!$M$81:$M$85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Cohesion!$S$81:$S$85</c:f>
              <c:numCache>
                <c:formatCode>General</c:formatCode>
                <c:ptCount val="5"/>
                <c:pt idx="0">
                  <c:v>26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</c:numCache>
            </c:numRef>
          </c:yVal>
          <c:smooth val="1"/>
        </c:ser>
        <c:dLbls/>
        <c:axId val="55569792"/>
        <c:axId val="55604736"/>
      </c:scatterChart>
      <c:valAx>
        <c:axId val="55569792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sz="1200" b="1" i="0" baseline="0">
                    <a:effectLst/>
                  </a:rPr>
                  <a:t>Tiempo (minutos)</a:t>
                </a:r>
                <a:endParaRPr lang="es-EC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0.45367762167839926"/>
              <c:y val="0.84708573168382251"/>
            </c:manualLayout>
          </c:layout>
        </c:title>
        <c:numFmt formatCode="General" sourceLinked="1"/>
        <c:majorTickMark val="none"/>
        <c:tickLblPos val="nextTo"/>
        <c:crossAx val="55604736"/>
        <c:crosses val="autoZero"/>
        <c:crossBetween val="midCat"/>
      </c:valAx>
      <c:valAx>
        <c:axId val="5560473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Torque -Kg. -cm. @ 200 kPa.</a:t>
                </a:r>
              </a:p>
            </c:rich>
          </c:tx>
          <c:layout>
            <c:manualLayout>
              <c:xMode val="edge"/>
              <c:yMode val="edge"/>
              <c:x val="1.9930244145490782E-2"/>
              <c:y val="0.21052587176602924"/>
            </c:manualLayout>
          </c:layout>
        </c:title>
        <c:numFmt formatCode="General" sourceLinked="1"/>
        <c:majorTickMark val="none"/>
        <c:tickLblPos val="nextTo"/>
        <c:crossAx val="55569792"/>
        <c:crosses val="autoZero"/>
        <c:crossBetween val="midCat"/>
      </c:valAx>
    </c:plotArea>
    <c:legend>
      <c:legendPos val="b"/>
      <c:txPr>
        <a:bodyPr/>
        <a:lstStyle/>
        <a:p>
          <a:pPr>
            <a:defRPr sz="1200" baseline="0"/>
          </a:pPr>
          <a:endParaRPr lang="es-EC"/>
        </a:p>
      </c:txPr>
    </c:legend>
    <c:plotVisOnly val="1"/>
    <c:dispBlanksAs val="gap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u="none" strike="noStrike" baseline="0" smtClean="0"/>
              <a:t>Ensayo de Cohesión ISSA TB - 139</a:t>
            </a:r>
          </a:p>
          <a:p>
            <a:pPr>
              <a:defRPr/>
            </a:pPr>
            <a:r>
              <a:rPr lang="es-EC" sz="1400" b="1" i="0" u="none" strike="noStrike" baseline="0" smtClean="0"/>
              <a:t>Cantera : San Antonio</a:t>
            </a:r>
          </a:p>
          <a:p>
            <a:pPr>
              <a:defRPr/>
            </a:pPr>
            <a:r>
              <a:rPr lang="es-EC" sz="1200" b="1" i="0" u="none" strike="noStrike" baseline="0" smtClean="0"/>
              <a:t>Emulsión Sin Polímero</a:t>
            </a:r>
            <a:endParaRPr lang="es-EC" sz="1200"/>
          </a:p>
        </c:rich>
      </c:tx>
    </c:title>
    <c:plotArea>
      <c:layout/>
      <c:scatterChart>
        <c:scatterStyle val="smoothMarker"/>
        <c:ser>
          <c:idx val="0"/>
          <c:order val="0"/>
          <c:tx>
            <c:v>San Antonio 14.5%</c:v>
          </c:tx>
          <c:xVal>
            <c:numRef>
              <c:f>Cohesion!$M$5:$M$9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Cohesion!$N$5:$N$9</c:f>
              <c:numCache>
                <c:formatCode>General</c:formatCode>
                <c:ptCount val="5"/>
                <c:pt idx="0">
                  <c:v>0</c:v>
                </c:pt>
                <c:pt idx="1">
                  <c:v>14</c:v>
                </c:pt>
                <c:pt idx="2">
                  <c:v>22</c:v>
                </c:pt>
                <c:pt idx="3">
                  <c:v>19</c:v>
                </c:pt>
                <c:pt idx="4">
                  <c:v>16</c:v>
                </c:pt>
              </c:numCache>
            </c:numRef>
          </c:yVal>
          <c:smooth val="1"/>
        </c:ser>
        <c:ser>
          <c:idx val="1"/>
          <c:order val="1"/>
          <c:tx>
            <c:v>San Antonio 15.5%</c:v>
          </c:tx>
          <c:xVal>
            <c:numRef>
              <c:f>Cohesion!$M$5:$M$9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Cohesion!$O$5:$O$9</c:f>
              <c:numCache>
                <c:formatCode>General</c:formatCode>
                <c:ptCount val="5"/>
                <c:pt idx="0">
                  <c:v>0</c:v>
                </c:pt>
                <c:pt idx="1">
                  <c:v>16</c:v>
                </c:pt>
                <c:pt idx="2">
                  <c:v>23</c:v>
                </c:pt>
                <c:pt idx="3">
                  <c:v>21</c:v>
                </c:pt>
                <c:pt idx="4">
                  <c:v>17</c:v>
                </c:pt>
              </c:numCache>
            </c:numRef>
          </c:yVal>
          <c:smooth val="1"/>
        </c:ser>
        <c:ser>
          <c:idx val="2"/>
          <c:order val="2"/>
          <c:tx>
            <c:v>San Antonio 16.5%</c:v>
          </c:tx>
          <c:xVal>
            <c:numRef>
              <c:f>Cohesion!$M$5:$M$9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Cohesion!$P$5:$P$9</c:f>
              <c:numCache>
                <c:formatCode>General</c:formatCode>
                <c:ptCount val="5"/>
                <c:pt idx="0">
                  <c:v>0</c:v>
                </c:pt>
                <c:pt idx="1">
                  <c:v>12</c:v>
                </c:pt>
                <c:pt idx="2">
                  <c:v>20</c:v>
                </c:pt>
                <c:pt idx="3">
                  <c:v>22</c:v>
                </c:pt>
                <c:pt idx="4">
                  <c:v>15</c:v>
                </c:pt>
              </c:numCache>
            </c:numRef>
          </c:yVal>
          <c:smooth val="1"/>
        </c:ser>
        <c:ser>
          <c:idx val="3"/>
          <c:order val="3"/>
          <c:tx>
            <c:v>"Set" Torque</c:v>
          </c:tx>
          <c:xVal>
            <c:numRef>
              <c:f>Cohesion!$M$5:$M$9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Cohesion!$Q$5:$Q$9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</c:numCache>
            </c:numRef>
          </c:yVal>
          <c:smooth val="1"/>
        </c:ser>
        <c:ser>
          <c:idx val="4"/>
          <c:order val="4"/>
          <c:tx>
            <c:v>Early Rolling Traffic</c:v>
          </c:tx>
          <c:xVal>
            <c:numRef>
              <c:f>Cohesion!$M$5:$M$9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Cohesion!$R$5:$R$9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yVal>
          <c:smooth val="1"/>
        </c:ser>
        <c:ser>
          <c:idx val="5"/>
          <c:order val="5"/>
          <c:tx>
            <c:v>Cured Slip Torque</c:v>
          </c:tx>
          <c:xVal>
            <c:numRef>
              <c:f>Cohesion!$M$5:$M$9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Cohesion!$S$5:$S$9</c:f>
              <c:numCache>
                <c:formatCode>General</c:formatCode>
                <c:ptCount val="5"/>
                <c:pt idx="0">
                  <c:v>26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</c:numCache>
            </c:numRef>
          </c:yVal>
          <c:smooth val="1"/>
        </c:ser>
        <c:dLbls/>
        <c:axId val="53859072"/>
        <c:axId val="53860992"/>
      </c:scatterChart>
      <c:valAx>
        <c:axId val="53859072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sz="1200"/>
                  <a:t>Tiempo (minutos</a:t>
                </a:r>
                <a:r>
                  <a:rPr lang="es-EC"/>
                  <a:t>)</a:t>
                </a:r>
              </a:p>
            </c:rich>
          </c:tx>
        </c:title>
        <c:numFmt formatCode="General" sourceLinked="1"/>
        <c:majorTickMark val="none"/>
        <c:tickLblPos val="nextTo"/>
        <c:crossAx val="53860992"/>
        <c:crosses val="autoZero"/>
        <c:crossBetween val="midCat"/>
      </c:valAx>
      <c:valAx>
        <c:axId val="53860992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baseline="0" smtClean="0"/>
                  <a:t>Torque -Kg. -cm. @ 200 kPa.</a:t>
                </a:r>
                <a:endParaRPr lang="es-EC"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c:rich>
          </c:tx>
          <c:layout>
            <c:manualLayout>
              <c:xMode val="edge"/>
              <c:yMode val="edge"/>
              <c:x val="2.2323693556570292E-2"/>
              <c:y val="0.19869857559939841"/>
            </c:manualLayout>
          </c:layout>
        </c:title>
        <c:numFmt formatCode="General" sourceLinked="1"/>
        <c:majorTickMark val="none"/>
        <c:tickLblPos val="nextTo"/>
        <c:crossAx val="53859072"/>
        <c:crosses val="autoZero"/>
        <c:crossBetween val="midCat"/>
      </c:valAx>
    </c:plotArea>
    <c:legend>
      <c:legendPos val="b"/>
      <c:txPr>
        <a:bodyPr/>
        <a:lstStyle/>
        <a:p>
          <a:pPr>
            <a:defRPr lang="es-EC"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u="none" strike="noStrike" baseline="0" smtClean="0"/>
              <a:t>Ensayo de Cohesión ISSA TB - 139</a:t>
            </a:r>
          </a:p>
          <a:p>
            <a:pPr>
              <a:defRPr/>
            </a:pPr>
            <a:r>
              <a:rPr lang="es-EC" sz="1400" b="1" i="0" u="none" strike="noStrike" baseline="0" smtClean="0"/>
              <a:t>Cantera : San Antonio</a:t>
            </a:r>
          </a:p>
          <a:p>
            <a:pPr>
              <a:defRPr/>
            </a:pPr>
            <a:r>
              <a:rPr lang="es-EC" sz="1200" b="1" i="0" u="none" strike="noStrike" baseline="0" smtClean="0"/>
              <a:t>Emulsión Polímero al 1 %</a:t>
            </a:r>
            <a:endParaRPr lang="es-EC" sz="1200"/>
          </a:p>
        </c:rich>
      </c:tx>
    </c:title>
    <c:plotArea>
      <c:layout/>
      <c:scatterChart>
        <c:scatterStyle val="smoothMarker"/>
        <c:ser>
          <c:idx val="0"/>
          <c:order val="0"/>
          <c:tx>
            <c:v>San Antonio 14.5%</c:v>
          </c:tx>
          <c:xVal>
            <c:numRef>
              <c:f>Cohesion!$M$24:$M$28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Cohesion!$N$24:$N$28</c:f>
              <c:numCache>
                <c:formatCode>General</c:formatCode>
                <c:ptCount val="5"/>
                <c:pt idx="0">
                  <c:v>0</c:v>
                </c:pt>
                <c:pt idx="1">
                  <c:v>17</c:v>
                </c:pt>
                <c:pt idx="2">
                  <c:v>24</c:v>
                </c:pt>
                <c:pt idx="3">
                  <c:v>22</c:v>
                </c:pt>
                <c:pt idx="4">
                  <c:v>19</c:v>
                </c:pt>
              </c:numCache>
            </c:numRef>
          </c:yVal>
          <c:smooth val="1"/>
        </c:ser>
        <c:ser>
          <c:idx val="1"/>
          <c:order val="1"/>
          <c:tx>
            <c:v>San Antonio 15.5%</c:v>
          </c:tx>
          <c:xVal>
            <c:numRef>
              <c:f>Cohesion!$M$24:$M$28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Cohesion!$O$24:$O$28</c:f>
              <c:numCache>
                <c:formatCode>General</c:formatCode>
                <c:ptCount val="5"/>
                <c:pt idx="0">
                  <c:v>0</c:v>
                </c:pt>
                <c:pt idx="1">
                  <c:v>19</c:v>
                </c:pt>
                <c:pt idx="2">
                  <c:v>21</c:v>
                </c:pt>
                <c:pt idx="3">
                  <c:v>22</c:v>
                </c:pt>
                <c:pt idx="4">
                  <c:v>24</c:v>
                </c:pt>
              </c:numCache>
            </c:numRef>
          </c:yVal>
          <c:smooth val="1"/>
        </c:ser>
        <c:ser>
          <c:idx val="2"/>
          <c:order val="2"/>
          <c:tx>
            <c:v>San Antonio 16.5%</c:v>
          </c:tx>
          <c:xVal>
            <c:numRef>
              <c:f>Cohesion!$M$24:$M$28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Cohesion!$P$24:$P$28</c:f>
              <c:numCache>
                <c:formatCode>General</c:formatCode>
                <c:ptCount val="5"/>
                <c:pt idx="0">
                  <c:v>0</c:v>
                </c:pt>
                <c:pt idx="1">
                  <c:v>16</c:v>
                </c:pt>
                <c:pt idx="2">
                  <c:v>19</c:v>
                </c:pt>
                <c:pt idx="3">
                  <c:v>24</c:v>
                </c:pt>
                <c:pt idx="4">
                  <c:v>22</c:v>
                </c:pt>
              </c:numCache>
            </c:numRef>
          </c:yVal>
          <c:smooth val="1"/>
        </c:ser>
        <c:ser>
          <c:idx val="3"/>
          <c:order val="3"/>
          <c:tx>
            <c:v>"Set" Torque</c:v>
          </c:tx>
          <c:xVal>
            <c:numRef>
              <c:f>Cohesion!$M$24:$M$28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Cohesion!$Q$24:$Q$28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</c:numCache>
            </c:numRef>
          </c:yVal>
          <c:smooth val="1"/>
        </c:ser>
        <c:ser>
          <c:idx val="4"/>
          <c:order val="4"/>
          <c:tx>
            <c:v>Early Rolling Traffic</c:v>
          </c:tx>
          <c:xVal>
            <c:numRef>
              <c:f>Cohesion!$M$24:$M$28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Cohesion!$R$24:$R$28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yVal>
          <c:smooth val="1"/>
        </c:ser>
        <c:ser>
          <c:idx val="5"/>
          <c:order val="5"/>
          <c:tx>
            <c:v>Cured Slip Torque</c:v>
          </c:tx>
          <c:xVal>
            <c:numRef>
              <c:f>Cohesion!$M$24:$M$28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Cohesion!$S$24:$S$28</c:f>
              <c:numCache>
                <c:formatCode>General</c:formatCode>
                <c:ptCount val="5"/>
                <c:pt idx="0">
                  <c:v>26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</c:numCache>
            </c:numRef>
          </c:yVal>
          <c:smooth val="1"/>
        </c:ser>
        <c:dLbls/>
        <c:axId val="56100352"/>
        <c:axId val="56102272"/>
      </c:scatterChart>
      <c:valAx>
        <c:axId val="56100352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sz="1200"/>
                  <a:t>Tiempo (minutos</a:t>
                </a:r>
                <a:r>
                  <a:rPr lang="es-EC"/>
                  <a:t>)</a:t>
                </a:r>
              </a:p>
            </c:rich>
          </c:tx>
        </c:title>
        <c:numFmt formatCode="General" sourceLinked="1"/>
        <c:majorTickMark val="none"/>
        <c:tickLblPos val="nextTo"/>
        <c:crossAx val="56102272"/>
        <c:crosses val="autoZero"/>
        <c:crossBetween val="midCat"/>
      </c:valAx>
      <c:valAx>
        <c:axId val="56102272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baseline="0" smtClean="0"/>
                  <a:t>Torque -Kg. -cm. @ 200 kPa.</a:t>
                </a:r>
                <a:endParaRPr lang="es-EC"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c:rich>
          </c:tx>
          <c:layout>
            <c:manualLayout>
              <c:xMode val="edge"/>
              <c:yMode val="edge"/>
              <c:x val="2.2323693556570292E-2"/>
              <c:y val="0.19869857559939841"/>
            </c:manualLayout>
          </c:layout>
        </c:title>
        <c:numFmt formatCode="General" sourceLinked="1"/>
        <c:majorTickMark val="none"/>
        <c:tickLblPos val="nextTo"/>
        <c:crossAx val="56100352"/>
        <c:crosses val="autoZero"/>
        <c:crossBetween val="midCat"/>
      </c:valAx>
    </c:plotArea>
    <c:legend>
      <c:legendPos val="b"/>
      <c:txPr>
        <a:bodyPr/>
        <a:lstStyle/>
        <a:p>
          <a:pPr>
            <a:defRPr lang="es-EC"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 lang="es-EC"/>
            </a:pPr>
            <a:r>
              <a:rPr lang="en-US" sz="1800" b="1" i="0" baseline="0" dirty="0" err="1">
                <a:latin typeface="Arial" pitchFamily="34" charset="0"/>
                <a:cs typeface="Arial" pitchFamily="34" charset="0"/>
              </a:rPr>
              <a:t>Ensayo</a:t>
            </a:r>
            <a:r>
              <a:rPr lang="en-US" sz="1800" b="1" i="0" baseline="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800" b="1" i="0" baseline="0" dirty="0" err="1" smtClean="0">
                <a:latin typeface="Arial" pitchFamily="34" charset="0"/>
                <a:cs typeface="Arial" pitchFamily="34" charset="0"/>
              </a:rPr>
              <a:t>Granulometría</a:t>
            </a:r>
            <a:endParaRPr lang="es-EC" sz="1400" dirty="0">
              <a:latin typeface="Arial" pitchFamily="34" charset="0"/>
              <a:cs typeface="Arial" pitchFamily="34" charset="0"/>
            </a:endParaRPr>
          </a:p>
          <a:p>
            <a:pPr>
              <a:defRPr lang="es-EC"/>
            </a:pPr>
            <a:r>
              <a:rPr lang="en-US" sz="1400" b="1" i="0" baseline="0" dirty="0" err="1">
                <a:latin typeface="Arial" pitchFamily="34" charset="0"/>
                <a:cs typeface="Arial" pitchFamily="34" charset="0"/>
              </a:rPr>
              <a:t>Cantera</a:t>
            </a:r>
            <a:r>
              <a:rPr lang="en-US" sz="1400" b="1" i="0" baseline="0" dirty="0">
                <a:latin typeface="Arial" pitchFamily="34" charset="0"/>
                <a:cs typeface="Arial" pitchFamily="34" charset="0"/>
              </a:rPr>
              <a:t>: San Antonio</a:t>
            </a:r>
            <a:endParaRPr lang="es-EC" sz="14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33630251308406928"/>
          <c:y val="1.5351242859348444E-2"/>
        </c:manualLayout>
      </c:layout>
    </c:title>
    <c:plotArea>
      <c:layout/>
      <c:scatterChart>
        <c:scatterStyle val="lineMarker"/>
        <c:ser>
          <c:idx val="0"/>
          <c:order val="0"/>
          <c:tx>
            <c:v>Type II - Min</c:v>
          </c:tx>
          <c:xVal>
            <c:numRef>
              <c:f>'Granulometría San Antonio Mezc'!$B$7:$B$14</c:f>
              <c:numCache>
                <c:formatCode>0.00</c:formatCode>
                <c:ptCount val="8"/>
                <c:pt idx="0">
                  <c:v>9.5</c:v>
                </c:pt>
                <c:pt idx="1">
                  <c:v>4.75</c:v>
                </c:pt>
                <c:pt idx="2">
                  <c:v>2.36</c:v>
                </c:pt>
                <c:pt idx="3">
                  <c:v>1.1800000000000053</c:v>
                </c:pt>
                <c:pt idx="4">
                  <c:v>0.60000000000000064</c:v>
                </c:pt>
                <c:pt idx="5">
                  <c:v>0.30000000000000032</c:v>
                </c:pt>
                <c:pt idx="6">
                  <c:v>0.15000000000000024</c:v>
                </c:pt>
                <c:pt idx="7" formatCode="General">
                  <c:v>7.5000000000000011E-2</c:v>
                </c:pt>
              </c:numCache>
            </c:numRef>
          </c:xVal>
          <c:yVal>
            <c:numRef>
              <c:f>'Granulometría San Antonio Mezc'!$F$7:$F$14</c:f>
              <c:numCache>
                <c:formatCode>General</c:formatCode>
                <c:ptCount val="8"/>
                <c:pt idx="0">
                  <c:v>100</c:v>
                </c:pt>
                <c:pt idx="1">
                  <c:v>90</c:v>
                </c:pt>
                <c:pt idx="2">
                  <c:v>65</c:v>
                </c:pt>
                <c:pt idx="3">
                  <c:v>45</c:v>
                </c:pt>
                <c:pt idx="4">
                  <c:v>30</c:v>
                </c:pt>
                <c:pt idx="5">
                  <c:v>18</c:v>
                </c:pt>
                <c:pt idx="6">
                  <c:v>10</c:v>
                </c:pt>
                <c:pt idx="7">
                  <c:v>5</c:v>
                </c:pt>
              </c:numCache>
            </c:numRef>
          </c:yVal>
        </c:ser>
        <c:ser>
          <c:idx val="1"/>
          <c:order val="1"/>
          <c:tx>
            <c:v>Type II - Max</c:v>
          </c:tx>
          <c:xVal>
            <c:numRef>
              <c:f>'Granulometría San Antonio Mezc'!$B$7:$B$14</c:f>
              <c:numCache>
                <c:formatCode>0.00</c:formatCode>
                <c:ptCount val="8"/>
                <c:pt idx="0">
                  <c:v>9.5</c:v>
                </c:pt>
                <c:pt idx="1">
                  <c:v>4.75</c:v>
                </c:pt>
                <c:pt idx="2">
                  <c:v>2.36</c:v>
                </c:pt>
                <c:pt idx="3">
                  <c:v>1.1800000000000053</c:v>
                </c:pt>
                <c:pt idx="4">
                  <c:v>0.60000000000000064</c:v>
                </c:pt>
                <c:pt idx="5">
                  <c:v>0.30000000000000032</c:v>
                </c:pt>
                <c:pt idx="6">
                  <c:v>0.15000000000000024</c:v>
                </c:pt>
                <c:pt idx="7" formatCode="General">
                  <c:v>7.5000000000000011E-2</c:v>
                </c:pt>
              </c:numCache>
            </c:numRef>
          </c:xVal>
          <c:yVal>
            <c:numRef>
              <c:f>'Granulometría San Antonio Mezc'!$G$7:$G$14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90</c:v>
                </c:pt>
                <c:pt idx="3">
                  <c:v>70</c:v>
                </c:pt>
                <c:pt idx="4">
                  <c:v>50</c:v>
                </c:pt>
                <c:pt idx="5">
                  <c:v>30</c:v>
                </c:pt>
                <c:pt idx="6">
                  <c:v>21</c:v>
                </c:pt>
                <c:pt idx="7">
                  <c:v>15</c:v>
                </c:pt>
              </c:numCache>
            </c:numRef>
          </c:yVal>
        </c:ser>
        <c:ser>
          <c:idx val="2"/>
          <c:order val="2"/>
          <c:tx>
            <c:v>San Antonio</c:v>
          </c:tx>
          <c:xVal>
            <c:numRef>
              <c:f>'Granulometría San Antonio Mezc'!$B$7:$B$14</c:f>
              <c:numCache>
                <c:formatCode>0.00</c:formatCode>
                <c:ptCount val="8"/>
                <c:pt idx="0">
                  <c:v>9.5</c:v>
                </c:pt>
                <c:pt idx="1">
                  <c:v>4.75</c:v>
                </c:pt>
                <c:pt idx="2">
                  <c:v>2.36</c:v>
                </c:pt>
                <c:pt idx="3">
                  <c:v>1.1800000000000053</c:v>
                </c:pt>
                <c:pt idx="4">
                  <c:v>0.60000000000000064</c:v>
                </c:pt>
                <c:pt idx="5">
                  <c:v>0.30000000000000032</c:v>
                </c:pt>
                <c:pt idx="6">
                  <c:v>0.15000000000000024</c:v>
                </c:pt>
                <c:pt idx="7" formatCode="General">
                  <c:v>7.5000000000000011E-2</c:v>
                </c:pt>
              </c:numCache>
            </c:numRef>
          </c:xVal>
          <c:yVal>
            <c:numRef>
              <c:f>'Granulometría San Antonio Mezc'!$E$39:$E$46</c:f>
              <c:numCache>
                <c:formatCode>0.00</c:formatCode>
                <c:ptCount val="8"/>
                <c:pt idx="0">
                  <c:v>100</c:v>
                </c:pt>
                <c:pt idx="1">
                  <c:v>89.663366144074658</c:v>
                </c:pt>
                <c:pt idx="2">
                  <c:v>71.995413874234387</c:v>
                </c:pt>
                <c:pt idx="3">
                  <c:v>55.510435705100605</c:v>
                </c:pt>
                <c:pt idx="4">
                  <c:v>44.348262166731395</c:v>
                </c:pt>
                <c:pt idx="5">
                  <c:v>31.198551369563287</c:v>
                </c:pt>
                <c:pt idx="6">
                  <c:v>19.001049752333429</c:v>
                </c:pt>
                <c:pt idx="7">
                  <c:v>7.5415467153680193</c:v>
                </c:pt>
              </c:numCache>
            </c:numRef>
          </c:yVal>
        </c:ser>
        <c:dLbls/>
        <c:axId val="51417856"/>
        <c:axId val="51419776"/>
      </c:scatterChart>
      <c:valAx>
        <c:axId val="51417856"/>
        <c:scaling>
          <c:logBase val="10"/>
          <c:orientation val="minMax"/>
          <c:max val="10"/>
          <c:min val="7.0000000000000021E-2"/>
        </c:scaling>
        <c:axPos val="b"/>
        <c:minorGridlines/>
        <c:title>
          <c:tx>
            <c:rich>
              <a:bodyPr/>
              <a:lstStyle/>
              <a:p>
                <a:pPr>
                  <a:defRPr lang="es-EC">
                    <a:latin typeface="Arial" pitchFamily="34" charset="0"/>
                    <a:cs typeface="Arial" pitchFamily="34" charset="0"/>
                  </a:defRPr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Abertura Tamiz (mm)</a:t>
                </a:r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lang="es-EC">
                <a:latin typeface="Arial" pitchFamily="34" charset="0"/>
                <a:cs typeface="Arial" pitchFamily="34" charset="0"/>
              </a:defRPr>
            </a:pPr>
            <a:endParaRPr lang="es-EC"/>
          </a:p>
        </c:txPr>
        <c:crossAx val="51419776"/>
        <c:crosses val="autoZero"/>
        <c:crossBetween val="midCat"/>
      </c:valAx>
      <c:valAx>
        <c:axId val="51419776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s-EC">
                    <a:latin typeface="Arial" pitchFamily="34" charset="0"/>
                    <a:cs typeface="Arial" pitchFamily="34" charset="0"/>
                  </a:defRPr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Material Pasante (%)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lang="es-EC">
                <a:latin typeface="Arial" pitchFamily="34" charset="0"/>
                <a:cs typeface="Arial" pitchFamily="34" charset="0"/>
              </a:defRPr>
            </a:pPr>
            <a:endParaRPr lang="es-EC"/>
          </a:p>
        </c:txPr>
        <c:crossAx val="51417856"/>
        <c:crossesAt val="0.05"/>
        <c:crossBetween val="midCat"/>
      </c:valAx>
    </c:plotArea>
    <c:legend>
      <c:legendPos val="r"/>
      <c:layout>
        <c:manualLayout>
          <c:xMode val="edge"/>
          <c:yMode val="edge"/>
          <c:x val="0.82520534288430825"/>
          <c:y val="0.44199141185090385"/>
          <c:w val="0.16717948717948741"/>
          <c:h val="0.20178918588210515"/>
        </c:manualLayout>
      </c:layout>
      <c:txPr>
        <a:bodyPr/>
        <a:lstStyle/>
        <a:p>
          <a:pPr>
            <a:defRPr lang="es-EC" sz="800">
              <a:latin typeface="Arial" pitchFamily="34" charset="0"/>
              <a:cs typeface="Arial" pitchFamily="34" charset="0"/>
            </a:defRPr>
          </a:pPr>
          <a:endParaRPr lang="es-EC"/>
        </a:p>
      </c:txPr>
    </c:legend>
    <c:plotVisOnly val="1"/>
    <c:dispBlanksAs val="gap"/>
  </c:chart>
  <c:spPr>
    <a:noFill/>
    <a:ln>
      <a:solidFill>
        <a:schemeClr val="tx1"/>
      </a:solidFill>
    </a:ln>
  </c:sp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u="none" strike="noStrike" baseline="0" smtClean="0"/>
              <a:t>Ensayo de Cohesión ISSA TB - 139</a:t>
            </a:r>
          </a:p>
          <a:p>
            <a:pPr>
              <a:defRPr/>
            </a:pPr>
            <a:r>
              <a:rPr lang="es-EC" sz="1400" b="1" i="0" u="none" strike="noStrike" baseline="0" smtClean="0"/>
              <a:t>Cantera: San Antonio</a:t>
            </a:r>
          </a:p>
          <a:p>
            <a:pPr>
              <a:defRPr/>
            </a:pPr>
            <a:r>
              <a:rPr lang="es-EC" sz="1200" b="1" i="0" u="none" strike="noStrike" baseline="0" smtClean="0"/>
              <a:t>Emulsión Polímero al 2 %</a:t>
            </a:r>
            <a:endParaRPr lang="es-EC" sz="1200"/>
          </a:p>
        </c:rich>
      </c:tx>
    </c:title>
    <c:plotArea>
      <c:layout/>
      <c:scatterChart>
        <c:scatterStyle val="smoothMarker"/>
        <c:ser>
          <c:idx val="0"/>
          <c:order val="0"/>
          <c:tx>
            <c:v>San Antonio 14.5%</c:v>
          </c:tx>
          <c:xVal>
            <c:numRef>
              <c:f>Cohesion!$M$43:$M$47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Cohesion!$N$43:$N$47</c:f>
              <c:numCache>
                <c:formatCode>General</c:formatCode>
                <c:ptCount val="5"/>
                <c:pt idx="0">
                  <c:v>0</c:v>
                </c:pt>
                <c:pt idx="1">
                  <c:v>20</c:v>
                </c:pt>
                <c:pt idx="2">
                  <c:v>22</c:v>
                </c:pt>
                <c:pt idx="3">
                  <c:v>19</c:v>
                </c:pt>
                <c:pt idx="4">
                  <c:v>16</c:v>
                </c:pt>
              </c:numCache>
            </c:numRef>
          </c:yVal>
          <c:smooth val="1"/>
        </c:ser>
        <c:ser>
          <c:idx val="1"/>
          <c:order val="1"/>
          <c:tx>
            <c:v>San Antonio 15.5%</c:v>
          </c:tx>
          <c:xVal>
            <c:numRef>
              <c:f>Cohesion!$M$43:$M$47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Cohesion!$O$43:$O$47</c:f>
              <c:numCache>
                <c:formatCode>General</c:formatCode>
                <c:ptCount val="5"/>
                <c:pt idx="0">
                  <c:v>0</c:v>
                </c:pt>
                <c:pt idx="1">
                  <c:v>22</c:v>
                </c:pt>
                <c:pt idx="2">
                  <c:v>20</c:v>
                </c:pt>
                <c:pt idx="3">
                  <c:v>21</c:v>
                </c:pt>
                <c:pt idx="4">
                  <c:v>24</c:v>
                </c:pt>
              </c:numCache>
            </c:numRef>
          </c:yVal>
          <c:smooth val="1"/>
        </c:ser>
        <c:ser>
          <c:idx val="2"/>
          <c:order val="2"/>
          <c:tx>
            <c:v>San Antonio 16.5%</c:v>
          </c:tx>
          <c:xVal>
            <c:numRef>
              <c:f>Cohesion!$M$43:$M$47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Cohesion!$P$43:$P$47</c:f>
              <c:numCache>
                <c:formatCode>General</c:formatCode>
                <c:ptCount val="5"/>
                <c:pt idx="0">
                  <c:v>0</c:v>
                </c:pt>
                <c:pt idx="1">
                  <c:v>21</c:v>
                </c:pt>
                <c:pt idx="2">
                  <c:v>18</c:v>
                </c:pt>
                <c:pt idx="3">
                  <c:v>20</c:v>
                </c:pt>
                <c:pt idx="4">
                  <c:v>17</c:v>
                </c:pt>
              </c:numCache>
            </c:numRef>
          </c:yVal>
          <c:smooth val="1"/>
        </c:ser>
        <c:ser>
          <c:idx val="3"/>
          <c:order val="3"/>
          <c:tx>
            <c:v>"Set" Torque</c:v>
          </c:tx>
          <c:xVal>
            <c:numRef>
              <c:f>Cohesion!$M$43:$M$47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Cohesion!$Q$43:$Q$47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</c:numCache>
            </c:numRef>
          </c:yVal>
          <c:smooth val="1"/>
        </c:ser>
        <c:ser>
          <c:idx val="4"/>
          <c:order val="4"/>
          <c:tx>
            <c:v>Early Rolling Traffic</c:v>
          </c:tx>
          <c:xVal>
            <c:numRef>
              <c:f>Cohesion!$M$43:$M$47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Cohesion!$R$43:$R$47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yVal>
          <c:smooth val="1"/>
        </c:ser>
        <c:ser>
          <c:idx val="5"/>
          <c:order val="5"/>
          <c:tx>
            <c:v>Cured Slip Torque</c:v>
          </c:tx>
          <c:xVal>
            <c:numRef>
              <c:f>Cohesion!$M$43:$M$47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Cohesion!$S$43:$S$47</c:f>
              <c:numCache>
                <c:formatCode>General</c:formatCode>
                <c:ptCount val="5"/>
                <c:pt idx="0">
                  <c:v>26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</c:numCache>
            </c:numRef>
          </c:yVal>
          <c:smooth val="1"/>
        </c:ser>
        <c:dLbls/>
        <c:axId val="56203520"/>
        <c:axId val="56213888"/>
      </c:scatterChart>
      <c:valAx>
        <c:axId val="56203520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sz="1200"/>
                  <a:t>Tiempo (minutos</a:t>
                </a:r>
                <a:r>
                  <a:rPr lang="es-EC"/>
                  <a:t>)</a:t>
                </a:r>
              </a:p>
            </c:rich>
          </c:tx>
        </c:title>
        <c:numFmt formatCode="General" sourceLinked="1"/>
        <c:majorTickMark val="none"/>
        <c:tickLblPos val="nextTo"/>
        <c:crossAx val="56213888"/>
        <c:crosses val="autoZero"/>
        <c:crossBetween val="midCat"/>
      </c:valAx>
      <c:valAx>
        <c:axId val="56213888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baseline="0" smtClean="0"/>
                  <a:t>Torque -Kg. -cm. @ 200 kPa.</a:t>
                </a:r>
                <a:endParaRPr lang="es-EC"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c:rich>
          </c:tx>
          <c:layout>
            <c:manualLayout>
              <c:xMode val="edge"/>
              <c:yMode val="edge"/>
              <c:x val="2.2323693556570292E-2"/>
              <c:y val="0.19869857559939841"/>
            </c:manualLayout>
          </c:layout>
        </c:title>
        <c:numFmt formatCode="General" sourceLinked="1"/>
        <c:majorTickMark val="none"/>
        <c:tickLblPos val="nextTo"/>
        <c:crossAx val="56203520"/>
        <c:crosses val="autoZero"/>
        <c:crossBetween val="midCat"/>
      </c:valAx>
    </c:plotArea>
    <c:legend>
      <c:legendPos val="b"/>
      <c:txPr>
        <a:bodyPr/>
        <a:lstStyle/>
        <a:p>
          <a:pPr>
            <a:defRPr lang="es-EC"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u="none" strike="noStrike" baseline="0" smtClean="0"/>
              <a:t>Ensayo de Cohesión ISSA TB - 139</a:t>
            </a:r>
          </a:p>
          <a:p>
            <a:pPr>
              <a:defRPr/>
            </a:pPr>
            <a:r>
              <a:rPr lang="es-EC" sz="1400" b="1" i="0" u="none" strike="noStrike" baseline="0" smtClean="0"/>
              <a:t>Cantera: San Antonio</a:t>
            </a:r>
          </a:p>
          <a:p>
            <a:pPr>
              <a:defRPr/>
            </a:pPr>
            <a:r>
              <a:rPr lang="es-EC" sz="1200" b="1" i="0" u="none" strike="noStrike" baseline="0" smtClean="0"/>
              <a:t>Emulsión Polímero al 3 %</a:t>
            </a:r>
            <a:endParaRPr lang="es-EC" sz="1200"/>
          </a:p>
        </c:rich>
      </c:tx>
    </c:title>
    <c:plotArea>
      <c:layout/>
      <c:scatterChart>
        <c:scatterStyle val="smoothMarker"/>
        <c:ser>
          <c:idx val="0"/>
          <c:order val="0"/>
          <c:tx>
            <c:v>San Antonio 14.5%</c:v>
          </c:tx>
          <c:xVal>
            <c:numRef>
              <c:f>Cohesion!$M$62:$M$66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Cohesion!$N$62:$N$66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30</c:v>
                </c:pt>
                <c:pt idx="3">
                  <c:v>23</c:v>
                </c:pt>
                <c:pt idx="4">
                  <c:v>24</c:v>
                </c:pt>
              </c:numCache>
            </c:numRef>
          </c:yVal>
          <c:smooth val="1"/>
        </c:ser>
        <c:ser>
          <c:idx val="1"/>
          <c:order val="1"/>
          <c:tx>
            <c:v>San Antonio 15.5%</c:v>
          </c:tx>
          <c:xVal>
            <c:numRef>
              <c:f>Cohesion!$M$62:$M$66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Cohesion!$O$62:$O$66</c:f>
              <c:numCache>
                <c:formatCode>General</c:formatCode>
                <c:ptCount val="5"/>
                <c:pt idx="0">
                  <c:v>0</c:v>
                </c:pt>
                <c:pt idx="1">
                  <c:v>26</c:v>
                </c:pt>
                <c:pt idx="2">
                  <c:v>25</c:v>
                </c:pt>
                <c:pt idx="3">
                  <c:v>22</c:v>
                </c:pt>
                <c:pt idx="4">
                  <c:v>27</c:v>
                </c:pt>
              </c:numCache>
            </c:numRef>
          </c:yVal>
          <c:smooth val="1"/>
        </c:ser>
        <c:ser>
          <c:idx val="2"/>
          <c:order val="2"/>
          <c:tx>
            <c:v>San Antonio 16.5%</c:v>
          </c:tx>
          <c:xVal>
            <c:numRef>
              <c:f>Cohesion!$M$62:$M$66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Cohesion!$P$62:$P$66</c:f>
              <c:numCache>
                <c:formatCode>General</c:formatCode>
                <c:ptCount val="5"/>
                <c:pt idx="0">
                  <c:v>0</c:v>
                </c:pt>
                <c:pt idx="1">
                  <c:v>22</c:v>
                </c:pt>
                <c:pt idx="2">
                  <c:v>24</c:v>
                </c:pt>
                <c:pt idx="3">
                  <c:v>25</c:v>
                </c:pt>
                <c:pt idx="4">
                  <c:v>21</c:v>
                </c:pt>
              </c:numCache>
            </c:numRef>
          </c:yVal>
          <c:smooth val="1"/>
        </c:ser>
        <c:ser>
          <c:idx val="3"/>
          <c:order val="3"/>
          <c:tx>
            <c:v>"Set" Torque</c:v>
          </c:tx>
          <c:xVal>
            <c:numRef>
              <c:f>Cohesion!$M$62:$M$66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Cohesion!$Q$62:$Q$66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</c:numCache>
            </c:numRef>
          </c:yVal>
          <c:smooth val="1"/>
        </c:ser>
        <c:ser>
          <c:idx val="4"/>
          <c:order val="4"/>
          <c:tx>
            <c:v>Early Rolling Traffic</c:v>
          </c:tx>
          <c:xVal>
            <c:numRef>
              <c:f>Cohesion!$M$62:$M$66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Cohesion!$R$62:$R$66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yVal>
          <c:smooth val="1"/>
        </c:ser>
        <c:ser>
          <c:idx val="5"/>
          <c:order val="5"/>
          <c:tx>
            <c:v>Cured Slip Torque</c:v>
          </c:tx>
          <c:xVal>
            <c:numRef>
              <c:f>Cohesion!$M$62:$M$66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Cohesion!$S$62:$S$66</c:f>
              <c:numCache>
                <c:formatCode>General</c:formatCode>
                <c:ptCount val="5"/>
                <c:pt idx="0">
                  <c:v>26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</c:numCache>
            </c:numRef>
          </c:yVal>
          <c:smooth val="1"/>
        </c:ser>
        <c:dLbls/>
        <c:axId val="56278016"/>
        <c:axId val="56296576"/>
      </c:scatterChart>
      <c:valAx>
        <c:axId val="56278016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sz="1200"/>
                  <a:t>Tiempo (minutos</a:t>
                </a:r>
                <a:r>
                  <a:rPr lang="es-EC"/>
                  <a:t>)</a:t>
                </a:r>
              </a:p>
            </c:rich>
          </c:tx>
        </c:title>
        <c:numFmt formatCode="General" sourceLinked="1"/>
        <c:majorTickMark val="none"/>
        <c:tickLblPos val="nextTo"/>
        <c:crossAx val="56296576"/>
        <c:crosses val="autoZero"/>
        <c:crossBetween val="midCat"/>
      </c:valAx>
      <c:valAx>
        <c:axId val="5629657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baseline="0" smtClean="0"/>
                  <a:t>Torque -Kg. -cm. @ 200 kPa.</a:t>
                </a:r>
                <a:endParaRPr lang="es-EC"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c:rich>
          </c:tx>
          <c:layout>
            <c:manualLayout>
              <c:xMode val="edge"/>
              <c:yMode val="edge"/>
              <c:x val="2.2323693556570292E-2"/>
              <c:y val="0.19869857559939841"/>
            </c:manualLayout>
          </c:layout>
        </c:title>
        <c:numFmt formatCode="General" sourceLinked="1"/>
        <c:majorTickMark val="none"/>
        <c:tickLblPos val="nextTo"/>
        <c:crossAx val="56278016"/>
        <c:crosses val="autoZero"/>
        <c:crossBetween val="midCat"/>
      </c:valAx>
    </c:plotArea>
    <c:legend>
      <c:legendPos val="b"/>
      <c:txPr>
        <a:bodyPr/>
        <a:lstStyle/>
        <a:p>
          <a:pPr>
            <a:defRPr lang="es-EC"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u="none" strike="noStrike" baseline="0" smtClean="0"/>
              <a:t>Ensayo de Cohesión ISSA TB - 139</a:t>
            </a:r>
          </a:p>
          <a:p>
            <a:pPr>
              <a:defRPr/>
            </a:pPr>
            <a:r>
              <a:rPr lang="es-EC" sz="1400" b="1" i="0" u="none" strike="noStrike" baseline="0" smtClean="0"/>
              <a:t>Cantera : San Antonio</a:t>
            </a:r>
          </a:p>
          <a:p>
            <a:pPr>
              <a:defRPr/>
            </a:pPr>
            <a:r>
              <a:rPr lang="es-EC" sz="1200" b="1" i="0" u="none" strike="noStrike" baseline="0" smtClean="0"/>
              <a:t>Emulsión Polímero al 4 %</a:t>
            </a:r>
            <a:endParaRPr lang="es-EC" sz="1200"/>
          </a:p>
        </c:rich>
      </c:tx>
    </c:title>
    <c:plotArea>
      <c:layout/>
      <c:scatterChart>
        <c:scatterStyle val="smoothMarker"/>
        <c:ser>
          <c:idx val="0"/>
          <c:order val="0"/>
          <c:tx>
            <c:v>San Antonio 14.5%</c:v>
          </c:tx>
          <c:xVal>
            <c:numRef>
              <c:f>Cohesion!$M$81:$M$85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Cohesion!$N$81:$N$85</c:f>
              <c:numCache>
                <c:formatCode>General</c:formatCode>
                <c:ptCount val="5"/>
                <c:pt idx="0">
                  <c:v>0</c:v>
                </c:pt>
                <c:pt idx="1">
                  <c:v>24</c:v>
                </c:pt>
                <c:pt idx="2">
                  <c:v>27</c:v>
                </c:pt>
                <c:pt idx="3">
                  <c:v>26</c:v>
                </c:pt>
                <c:pt idx="4">
                  <c:v>22</c:v>
                </c:pt>
              </c:numCache>
            </c:numRef>
          </c:yVal>
          <c:smooth val="1"/>
        </c:ser>
        <c:ser>
          <c:idx val="1"/>
          <c:order val="1"/>
          <c:tx>
            <c:v>San Antonio 15.5%</c:v>
          </c:tx>
          <c:xVal>
            <c:numRef>
              <c:f>Cohesion!$M$81:$M$85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Cohesion!$O$81:$O$85</c:f>
              <c:numCache>
                <c:formatCode>General</c:formatCode>
                <c:ptCount val="5"/>
                <c:pt idx="0">
                  <c:v>0</c:v>
                </c:pt>
                <c:pt idx="1">
                  <c:v>26</c:v>
                </c:pt>
                <c:pt idx="2">
                  <c:v>27</c:v>
                </c:pt>
                <c:pt idx="3">
                  <c:v>26</c:v>
                </c:pt>
                <c:pt idx="4">
                  <c:v>28</c:v>
                </c:pt>
              </c:numCache>
            </c:numRef>
          </c:yVal>
          <c:smooth val="1"/>
        </c:ser>
        <c:ser>
          <c:idx val="2"/>
          <c:order val="2"/>
          <c:tx>
            <c:v>San Antonio 16.5%</c:v>
          </c:tx>
          <c:xVal>
            <c:numRef>
              <c:f>Cohesion!$M$81:$M$85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Cohesion!$P$81:$P$85</c:f>
              <c:numCache>
                <c:formatCode>General</c:formatCode>
                <c:ptCount val="5"/>
                <c:pt idx="0">
                  <c:v>0</c:v>
                </c:pt>
                <c:pt idx="1">
                  <c:v>23</c:v>
                </c:pt>
                <c:pt idx="2">
                  <c:v>26</c:v>
                </c:pt>
                <c:pt idx="3">
                  <c:v>25</c:v>
                </c:pt>
                <c:pt idx="4">
                  <c:v>24</c:v>
                </c:pt>
              </c:numCache>
            </c:numRef>
          </c:yVal>
          <c:smooth val="1"/>
        </c:ser>
        <c:ser>
          <c:idx val="3"/>
          <c:order val="3"/>
          <c:tx>
            <c:v>"Set" Torque</c:v>
          </c:tx>
          <c:xVal>
            <c:numRef>
              <c:f>Cohesion!$M$81:$M$85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Cohesion!$Q$81:$Q$85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</c:numCache>
            </c:numRef>
          </c:yVal>
          <c:smooth val="1"/>
        </c:ser>
        <c:ser>
          <c:idx val="4"/>
          <c:order val="4"/>
          <c:tx>
            <c:v>Early Rolling Traffic</c:v>
          </c:tx>
          <c:xVal>
            <c:numRef>
              <c:f>Cohesion!$M$81:$M$85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Cohesion!$R$81:$R$85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yVal>
          <c:smooth val="1"/>
        </c:ser>
        <c:ser>
          <c:idx val="5"/>
          <c:order val="5"/>
          <c:tx>
            <c:v>Cured Slip Torque</c:v>
          </c:tx>
          <c:xVal>
            <c:numRef>
              <c:f>Cohesion!$M$81:$M$85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Cohesion!$S$81:$S$85</c:f>
              <c:numCache>
                <c:formatCode>General</c:formatCode>
                <c:ptCount val="5"/>
                <c:pt idx="0">
                  <c:v>26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</c:numCache>
            </c:numRef>
          </c:yVal>
          <c:smooth val="1"/>
        </c:ser>
        <c:dLbls/>
        <c:axId val="58683392"/>
        <c:axId val="58685312"/>
      </c:scatterChart>
      <c:valAx>
        <c:axId val="58683392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sz="1200"/>
                  <a:t>Tiempo (minutos</a:t>
                </a:r>
                <a:r>
                  <a:rPr lang="es-EC"/>
                  <a:t>)</a:t>
                </a:r>
              </a:p>
            </c:rich>
          </c:tx>
        </c:title>
        <c:numFmt formatCode="General" sourceLinked="1"/>
        <c:majorTickMark val="none"/>
        <c:tickLblPos val="nextTo"/>
        <c:crossAx val="58685312"/>
        <c:crosses val="autoZero"/>
        <c:crossBetween val="midCat"/>
      </c:valAx>
      <c:valAx>
        <c:axId val="58685312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baseline="0" smtClean="0"/>
                  <a:t>Torque -Kg. -cm. @ 200 kPa.</a:t>
                </a:r>
                <a:endParaRPr lang="es-EC"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c:rich>
          </c:tx>
          <c:layout>
            <c:manualLayout>
              <c:xMode val="edge"/>
              <c:yMode val="edge"/>
              <c:x val="1.465549721528527E-2"/>
              <c:y val="0.30103633889787312"/>
            </c:manualLayout>
          </c:layout>
        </c:title>
        <c:numFmt formatCode="General" sourceLinked="1"/>
        <c:majorTickMark val="none"/>
        <c:tickLblPos val="nextTo"/>
        <c:crossAx val="58683392"/>
        <c:crosses val="autoZero"/>
        <c:crossBetween val="midCat"/>
      </c:valAx>
    </c:plotArea>
    <c:legend>
      <c:legendPos val="b"/>
      <c:txPr>
        <a:bodyPr/>
        <a:lstStyle/>
        <a:p>
          <a:pPr>
            <a:defRPr sz="1200" baseline="0"/>
          </a:pPr>
          <a:endParaRPr lang="es-EC"/>
        </a:p>
      </c:txPr>
    </c:legend>
    <c:plotVisOnly val="1"/>
    <c:dispBlanksAs val="gap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baseline="0">
                <a:effectLst/>
              </a:rPr>
              <a:t>Ensayo de Abrasión en Húmedo ISSA TB - 100</a:t>
            </a:r>
          </a:p>
          <a:p>
            <a:pPr>
              <a:defRPr/>
            </a:pPr>
            <a:r>
              <a:rPr lang="es-EC" sz="1400" b="1" i="0" baseline="0">
                <a:effectLst/>
              </a:rPr>
              <a:t>Cantera : Guayllabamba</a:t>
            </a:r>
          </a:p>
        </c:rich>
      </c:tx>
    </c:title>
    <c:plotArea>
      <c:layout/>
      <c:scatterChart>
        <c:scatterStyle val="smoothMarker"/>
        <c:ser>
          <c:idx val="0"/>
          <c:order val="0"/>
          <c:tx>
            <c:v>Cantera: Guayllabamba S/N</c:v>
          </c:tx>
          <c:xVal>
            <c:numRef>
              <c:f>'Abrasion en Humedo'!$P$103:$P$105</c:f>
              <c:numCache>
                <c:formatCode>0.00</c:formatCode>
                <c:ptCount val="3"/>
                <c:pt idx="0">
                  <c:v>8.3700000000000028</c:v>
                </c:pt>
                <c:pt idx="1">
                  <c:v>8.99</c:v>
                </c:pt>
                <c:pt idx="2">
                  <c:v>9.61</c:v>
                </c:pt>
              </c:numCache>
            </c:numRef>
          </c:xVal>
          <c:yVal>
            <c:numRef>
              <c:f>'Abrasion en Humedo'!$Q$103:$Q$105</c:f>
              <c:numCache>
                <c:formatCode>0.00</c:formatCode>
                <c:ptCount val="3"/>
                <c:pt idx="0">
                  <c:v>578.71099999999751</c:v>
                </c:pt>
                <c:pt idx="1">
                  <c:v>529.36100000000044</c:v>
                </c:pt>
                <c:pt idx="2">
                  <c:v>393.48400000000117</c:v>
                </c:pt>
              </c:numCache>
            </c:numRef>
          </c:yVal>
          <c:smooth val="1"/>
        </c:ser>
        <c:ser>
          <c:idx val="1"/>
          <c:order val="1"/>
          <c:tx>
            <c:v>ISSA TB100 Máximo</c:v>
          </c:tx>
          <c:xVal>
            <c:numRef>
              <c:f>'Abrasion en Humedo'!$P$93:$P$95</c:f>
              <c:numCache>
                <c:formatCode>General</c:formatCode>
                <c:ptCount val="3"/>
                <c:pt idx="0">
                  <c:v>8.3700000000000028</c:v>
                </c:pt>
                <c:pt idx="1">
                  <c:v>8.99</c:v>
                </c:pt>
                <c:pt idx="2">
                  <c:v>9.61</c:v>
                </c:pt>
              </c:numCache>
            </c:numRef>
          </c:xVal>
          <c:yVal>
            <c:numRef>
              <c:f>'Abrasion en Humedo'!$R$93:$R$95</c:f>
              <c:numCache>
                <c:formatCode>General</c:formatCode>
                <c:ptCount val="3"/>
                <c:pt idx="0">
                  <c:v>538</c:v>
                </c:pt>
                <c:pt idx="1">
                  <c:v>538</c:v>
                </c:pt>
                <c:pt idx="2">
                  <c:v>538</c:v>
                </c:pt>
              </c:numCache>
            </c:numRef>
          </c:yVal>
          <c:smooth val="1"/>
        </c:ser>
        <c:ser>
          <c:idx val="2"/>
          <c:order val="2"/>
          <c:tx>
            <c:v>Cantera: Guayllabamba 1%</c:v>
          </c:tx>
          <c:xVal>
            <c:numRef>
              <c:f>'Abrasion en Humedo'!$P$103:$P$105</c:f>
              <c:numCache>
                <c:formatCode>0.00</c:formatCode>
                <c:ptCount val="3"/>
                <c:pt idx="0">
                  <c:v>8.3700000000000028</c:v>
                </c:pt>
                <c:pt idx="1">
                  <c:v>8.99</c:v>
                </c:pt>
                <c:pt idx="2">
                  <c:v>9.61</c:v>
                </c:pt>
              </c:numCache>
            </c:numRef>
          </c:xVal>
          <c:yVal>
            <c:numRef>
              <c:f>'Abrasion en Humedo'!$R$103:$R$105</c:f>
              <c:numCache>
                <c:formatCode>0.00</c:formatCode>
                <c:ptCount val="3"/>
                <c:pt idx="0">
                  <c:v>555.68099999999959</c:v>
                </c:pt>
                <c:pt idx="1">
                  <c:v>505.67300000000012</c:v>
                </c:pt>
                <c:pt idx="2">
                  <c:v>369.79599999999999</c:v>
                </c:pt>
              </c:numCache>
            </c:numRef>
          </c:yVal>
          <c:smooth val="1"/>
        </c:ser>
        <c:ser>
          <c:idx val="3"/>
          <c:order val="3"/>
          <c:tx>
            <c:v>Cantera: Guayllabamba 2%</c:v>
          </c:tx>
          <c:xVal>
            <c:numRef>
              <c:f>'Abrasion en Humedo'!$P$103:$P$105</c:f>
              <c:numCache>
                <c:formatCode>0.00</c:formatCode>
                <c:ptCount val="3"/>
                <c:pt idx="0">
                  <c:v>8.3700000000000028</c:v>
                </c:pt>
                <c:pt idx="1">
                  <c:v>8.99</c:v>
                </c:pt>
                <c:pt idx="2">
                  <c:v>9.61</c:v>
                </c:pt>
              </c:numCache>
            </c:numRef>
          </c:xVal>
          <c:yVal>
            <c:numRef>
              <c:f>'Abrasion en Humedo'!$S$103:$S$105</c:f>
              <c:numCache>
                <c:formatCode>0.00</c:formatCode>
                <c:ptCount val="3"/>
                <c:pt idx="0">
                  <c:v>539.23099999999943</c:v>
                </c:pt>
                <c:pt idx="1">
                  <c:v>488.23600000000073</c:v>
                </c:pt>
                <c:pt idx="2">
                  <c:v>354.00399999999939</c:v>
                </c:pt>
              </c:numCache>
            </c:numRef>
          </c:yVal>
          <c:smooth val="1"/>
        </c:ser>
        <c:ser>
          <c:idx val="4"/>
          <c:order val="4"/>
          <c:tx>
            <c:v>Cantera: Guayllabamba3%</c:v>
          </c:tx>
          <c:xVal>
            <c:numRef>
              <c:f>'Abrasion en Humedo'!$P$103:$P$105</c:f>
              <c:numCache>
                <c:formatCode>0.00</c:formatCode>
                <c:ptCount val="3"/>
                <c:pt idx="0">
                  <c:v>8.3700000000000028</c:v>
                </c:pt>
                <c:pt idx="1">
                  <c:v>8.99</c:v>
                </c:pt>
                <c:pt idx="2">
                  <c:v>9.61</c:v>
                </c:pt>
              </c:numCache>
            </c:numRef>
          </c:xVal>
          <c:yVal>
            <c:numRef>
              <c:f>'Abrasion en Humedo'!$T$103:$T$105</c:f>
              <c:numCache>
                <c:formatCode>0.00</c:formatCode>
                <c:ptCount val="3"/>
                <c:pt idx="0">
                  <c:v>519.4910000000026</c:v>
                </c:pt>
                <c:pt idx="1">
                  <c:v>468.49599999999998</c:v>
                </c:pt>
                <c:pt idx="2">
                  <c:v>334.59299999999865</c:v>
                </c:pt>
              </c:numCache>
            </c:numRef>
          </c:yVal>
          <c:smooth val="1"/>
        </c:ser>
        <c:ser>
          <c:idx val="5"/>
          <c:order val="5"/>
          <c:tx>
            <c:v>Cantera: Guayllabamba 4%</c:v>
          </c:tx>
          <c:xVal>
            <c:numRef>
              <c:f>'Abrasion en Humedo'!$P$103:$P$105</c:f>
              <c:numCache>
                <c:formatCode>0.00</c:formatCode>
                <c:ptCount val="3"/>
                <c:pt idx="0">
                  <c:v>8.3700000000000028</c:v>
                </c:pt>
                <c:pt idx="1">
                  <c:v>8.99</c:v>
                </c:pt>
                <c:pt idx="2">
                  <c:v>9.61</c:v>
                </c:pt>
              </c:numCache>
            </c:numRef>
          </c:xVal>
          <c:yVal>
            <c:numRef>
              <c:f>'Abrasion en Humedo'!$U$103:$U$105</c:f>
              <c:numCache>
                <c:formatCode>0.00</c:formatCode>
                <c:ptCount val="3"/>
                <c:pt idx="0">
                  <c:v>509.62100000000027</c:v>
                </c:pt>
                <c:pt idx="1">
                  <c:v>458.62599999999804</c:v>
                </c:pt>
                <c:pt idx="2">
                  <c:v>324.72299999999626</c:v>
                </c:pt>
              </c:numCache>
            </c:numRef>
          </c:yVal>
          <c:smooth val="1"/>
        </c:ser>
        <c:dLbls/>
        <c:axId val="58729984"/>
        <c:axId val="58731904"/>
      </c:scatterChart>
      <c:valAx>
        <c:axId val="58729984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s-EC" sz="1200" b="1" i="0" baseline="0">
                    <a:effectLst/>
                  </a:rPr>
                  <a:t>% de Asfalto</a:t>
                </a:r>
                <a:endParaRPr lang="es-EC" sz="1200">
                  <a:effectLst/>
                </a:endParaRPr>
              </a:p>
            </c:rich>
          </c:tx>
        </c:title>
        <c:numFmt formatCode="0.00" sourceLinked="1"/>
        <c:majorTickMark val="none"/>
        <c:tickLblPos val="nextTo"/>
        <c:crossAx val="58731904"/>
        <c:crosses val="autoZero"/>
        <c:crossBetween val="midCat"/>
      </c:valAx>
      <c:valAx>
        <c:axId val="58731904"/>
        <c:scaling>
          <c:orientation val="minMax"/>
          <c:min val="300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baseline="0">
                    <a:effectLst/>
                  </a:rPr>
                  <a:t>Desgaste Corregido g/m2</a:t>
                </a:r>
                <a:endParaRPr lang="es-EC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2.1473889702293893E-2"/>
              <c:y val="0.21216765626194323"/>
            </c:manualLayout>
          </c:layout>
        </c:title>
        <c:numFmt formatCode="0.00" sourceLinked="1"/>
        <c:majorTickMark val="none"/>
        <c:tickLblPos val="nextTo"/>
        <c:crossAx val="58729984"/>
        <c:crosses val="autoZero"/>
        <c:crossBetween val="midCat"/>
        <c:minorUnit val="20"/>
      </c:valAx>
    </c:plotArea>
    <c:legend>
      <c:legendPos val="b"/>
      <c:txPr>
        <a:bodyPr/>
        <a:lstStyle/>
        <a:p>
          <a:pPr>
            <a:defRPr sz="1200" baseline="0"/>
          </a:pPr>
          <a:endParaRPr lang="es-EC"/>
        </a:p>
      </c:txPr>
    </c:legend>
    <c:plotVisOnly val="1"/>
    <c:dispBlanksAs val="gap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u="none" strike="noStrike" baseline="0" smtClean="0"/>
              <a:t>Ensayo de Abrasión en Húmedo ISSA TB - 100</a:t>
            </a:r>
          </a:p>
          <a:p>
            <a:pPr>
              <a:defRPr/>
            </a:pPr>
            <a:r>
              <a:rPr lang="es-EC" sz="1400" b="1" i="0" u="none" strike="noStrike" baseline="0" smtClean="0"/>
              <a:t>Cantera : San Antonio</a:t>
            </a:r>
          </a:p>
        </c:rich>
      </c:tx>
    </c:title>
    <c:plotArea>
      <c:layout/>
      <c:scatterChart>
        <c:scatterStyle val="smoothMarker"/>
        <c:ser>
          <c:idx val="0"/>
          <c:order val="0"/>
          <c:tx>
            <c:v>Cantera: San Antonio S/P</c:v>
          </c:tx>
          <c:xVal>
            <c:numRef>
              <c:f>'Abrasion en Humedo'!$O$109:$O$111</c:f>
              <c:numCache>
                <c:formatCode>0.00</c:formatCode>
                <c:ptCount val="3"/>
                <c:pt idx="0">
                  <c:v>8.99</c:v>
                </c:pt>
                <c:pt idx="1">
                  <c:v>9.61</c:v>
                </c:pt>
                <c:pt idx="2">
                  <c:v>10.229999999999999</c:v>
                </c:pt>
              </c:numCache>
            </c:numRef>
          </c:xVal>
          <c:yVal>
            <c:numRef>
              <c:f>'Abrasion en Humedo'!$P$109:$P$111</c:f>
              <c:numCache>
                <c:formatCode>0.00</c:formatCode>
                <c:ptCount val="3"/>
                <c:pt idx="0">
                  <c:v>594.17400000000259</c:v>
                </c:pt>
                <c:pt idx="1">
                  <c:v>464.54800000000012</c:v>
                </c:pt>
                <c:pt idx="2">
                  <c:v>417.17200000000207</c:v>
                </c:pt>
              </c:numCache>
            </c:numRef>
          </c:yVal>
          <c:smooth val="1"/>
        </c:ser>
        <c:ser>
          <c:idx val="1"/>
          <c:order val="1"/>
          <c:tx>
            <c:v>ISSA TB100 Máximo</c:v>
          </c:tx>
          <c:xVal>
            <c:numRef>
              <c:f>'Abrasion en Humedo'!$O$94:$O$96</c:f>
              <c:numCache>
                <c:formatCode>General</c:formatCode>
                <c:ptCount val="3"/>
                <c:pt idx="0">
                  <c:v>8.99</c:v>
                </c:pt>
                <c:pt idx="1">
                  <c:v>9.61</c:v>
                </c:pt>
                <c:pt idx="2">
                  <c:v>10.229999999999999</c:v>
                </c:pt>
              </c:numCache>
            </c:numRef>
          </c:xVal>
          <c:yVal>
            <c:numRef>
              <c:f>'Abrasion en Humedo'!$Q$94:$Q$96</c:f>
              <c:numCache>
                <c:formatCode>General</c:formatCode>
                <c:ptCount val="3"/>
                <c:pt idx="0">
                  <c:v>538</c:v>
                </c:pt>
                <c:pt idx="1">
                  <c:v>538</c:v>
                </c:pt>
                <c:pt idx="2">
                  <c:v>538</c:v>
                </c:pt>
              </c:numCache>
            </c:numRef>
          </c:yVal>
          <c:smooth val="1"/>
        </c:ser>
        <c:ser>
          <c:idx val="2"/>
          <c:order val="2"/>
          <c:tx>
            <c:v>Cantera: San Antonio 1%</c:v>
          </c:tx>
          <c:xVal>
            <c:numRef>
              <c:f>'Abrasion en Humedo'!$O$109:$O$111</c:f>
              <c:numCache>
                <c:formatCode>0.00</c:formatCode>
                <c:ptCount val="3"/>
                <c:pt idx="0">
                  <c:v>8.99</c:v>
                </c:pt>
                <c:pt idx="1">
                  <c:v>9.61</c:v>
                </c:pt>
                <c:pt idx="2">
                  <c:v>10.229999999999999</c:v>
                </c:pt>
              </c:numCache>
            </c:numRef>
          </c:xVal>
          <c:yVal>
            <c:numRef>
              <c:f>'Abrasion en Humedo'!$Q$109:$Q$111</c:f>
              <c:numCache>
                <c:formatCode>0.00</c:formatCode>
                <c:ptCount val="3"/>
                <c:pt idx="0">
                  <c:v>581.01400000000262</c:v>
                </c:pt>
                <c:pt idx="1">
                  <c:v>451.38800000000089</c:v>
                </c:pt>
                <c:pt idx="2">
                  <c:v>404.01199999999881</c:v>
                </c:pt>
              </c:numCache>
            </c:numRef>
          </c:yVal>
          <c:smooth val="1"/>
        </c:ser>
        <c:ser>
          <c:idx val="3"/>
          <c:order val="3"/>
          <c:tx>
            <c:v>Cantera: San Antonio 2%</c:v>
          </c:tx>
          <c:xVal>
            <c:numRef>
              <c:f>'Abrasion en Humedo'!$O$109:$O$111</c:f>
              <c:numCache>
                <c:formatCode>0.00</c:formatCode>
                <c:ptCount val="3"/>
                <c:pt idx="0">
                  <c:v>8.99</c:v>
                </c:pt>
                <c:pt idx="1">
                  <c:v>9.61</c:v>
                </c:pt>
                <c:pt idx="2">
                  <c:v>10.229999999999999</c:v>
                </c:pt>
              </c:numCache>
            </c:numRef>
          </c:xVal>
          <c:yVal>
            <c:numRef>
              <c:f>'Abrasion en Humedo'!$R$109:$R$111</c:f>
              <c:numCache>
                <c:formatCode>0.00</c:formatCode>
                <c:ptCount val="3"/>
                <c:pt idx="0">
                  <c:v>569.82800000000157</c:v>
                </c:pt>
                <c:pt idx="1">
                  <c:v>440.20199999999949</c:v>
                </c:pt>
                <c:pt idx="2">
                  <c:v>392.49700000000195</c:v>
                </c:pt>
              </c:numCache>
            </c:numRef>
          </c:yVal>
          <c:smooth val="1"/>
        </c:ser>
        <c:ser>
          <c:idx val="4"/>
          <c:order val="4"/>
          <c:tx>
            <c:v>Cantera: San Antonio 3%</c:v>
          </c:tx>
          <c:xVal>
            <c:numRef>
              <c:f>'Abrasion en Humedo'!$O$109:$O$111</c:f>
              <c:numCache>
                <c:formatCode>0.00</c:formatCode>
                <c:ptCount val="3"/>
                <c:pt idx="0">
                  <c:v>8.99</c:v>
                </c:pt>
                <c:pt idx="1">
                  <c:v>9.61</c:v>
                </c:pt>
                <c:pt idx="2">
                  <c:v>10.229999999999999</c:v>
                </c:pt>
              </c:numCache>
            </c:numRef>
          </c:xVal>
          <c:yVal>
            <c:numRef>
              <c:f>'Abrasion en Humedo'!$S$109:$S$111</c:f>
              <c:numCache>
                <c:formatCode>0.00</c:formatCode>
                <c:ptCount val="3"/>
                <c:pt idx="0">
                  <c:v>540.21800000000303</c:v>
                </c:pt>
                <c:pt idx="1">
                  <c:v>411.25</c:v>
                </c:pt>
                <c:pt idx="2">
                  <c:v>364.86100000000101</c:v>
                </c:pt>
              </c:numCache>
            </c:numRef>
          </c:yVal>
          <c:smooth val="1"/>
        </c:ser>
        <c:ser>
          <c:idx val="5"/>
          <c:order val="5"/>
          <c:tx>
            <c:v>Cantera: San Antonio 4%</c:v>
          </c:tx>
          <c:xVal>
            <c:numRef>
              <c:f>'Abrasion en Humedo'!$O$109:$O$111</c:f>
              <c:numCache>
                <c:formatCode>0.00</c:formatCode>
                <c:ptCount val="3"/>
                <c:pt idx="0">
                  <c:v>8.99</c:v>
                </c:pt>
                <c:pt idx="1">
                  <c:v>9.61</c:v>
                </c:pt>
                <c:pt idx="2">
                  <c:v>10.229999999999999</c:v>
                </c:pt>
              </c:numCache>
            </c:numRef>
          </c:xVal>
          <c:yVal>
            <c:numRef>
              <c:f>'Abrasion en Humedo'!$T$109:$T$111</c:f>
              <c:numCache>
                <c:formatCode>0.00</c:formatCode>
                <c:ptCount val="3"/>
                <c:pt idx="0">
                  <c:v>526.07100000000025</c:v>
                </c:pt>
                <c:pt idx="1">
                  <c:v>388.54899999999822</c:v>
                </c:pt>
                <c:pt idx="2">
                  <c:v>342.48900000000265</c:v>
                </c:pt>
              </c:numCache>
            </c:numRef>
          </c:yVal>
          <c:smooth val="1"/>
        </c:ser>
        <c:dLbls/>
        <c:axId val="58811904"/>
        <c:axId val="58813824"/>
      </c:scatterChart>
      <c:valAx>
        <c:axId val="58811904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sz="1200"/>
                  <a:t>% de Asfalto</a:t>
                </a:r>
              </a:p>
            </c:rich>
          </c:tx>
        </c:title>
        <c:numFmt formatCode="0.00" sourceLinked="1"/>
        <c:majorTickMark val="none"/>
        <c:tickLblPos val="nextTo"/>
        <c:crossAx val="58813824"/>
        <c:crosses val="autoZero"/>
        <c:crossBetween val="midCat"/>
        <c:minorUnit val="4.0000000000000022E-2"/>
      </c:valAx>
      <c:valAx>
        <c:axId val="58813824"/>
        <c:scaling>
          <c:orientation val="minMax"/>
          <c:min val="300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kern="1200" baseline="0" smtClean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Desgaste Corregido g/m2</a:t>
                </a:r>
                <a:endParaRPr lang="es-EC"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c:rich>
          </c:tx>
        </c:title>
        <c:numFmt formatCode="0.00" sourceLinked="1"/>
        <c:majorTickMark val="none"/>
        <c:tickLblPos val="nextTo"/>
        <c:crossAx val="58811904"/>
        <c:crosses val="autoZero"/>
        <c:crossBetween val="midCat"/>
        <c:minorUnit val="20"/>
      </c:valAx>
    </c:plotArea>
    <c:legend>
      <c:legendPos val="b"/>
      <c:txPr>
        <a:bodyPr/>
        <a:lstStyle/>
        <a:p>
          <a:pPr>
            <a:defRPr sz="1200" baseline="0"/>
          </a:pPr>
          <a:endParaRPr lang="es-EC"/>
        </a:p>
      </c:txPr>
    </c:legend>
    <c:plotVisOnly val="1"/>
    <c:dispBlanksAs val="gap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600" b="1" i="0" baseline="0">
                <a:effectLst/>
              </a:rPr>
              <a:t>Ensayo de Rueda Cargada y Adherensia de Arena ISSA TB - 109</a:t>
            </a:r>
          </a:p>
          <a:p>
            <a:pPr>
              <a:defRPr/>
            </a:pPr>
            <a:r>
              <a:rPr lang="es-EC" sz="1400" b="1" i="0" baseline="0">
                <a:effectLst/>
              </a:rPr>
              <a:t>Cantera: Guayllabamba</a:t>
            </a:r>
          </a:p>
        </c:rich>
      </c:tx>
    </c:title>
    <c:plotArea>
      <c:layout/>
      <c:scatterChart>
        <c:scatterStyle val="smoothMarker"/>
        <c:ser>
          <c:idx val="0"/>
          <c:order val="0"/>
          <c:tx>
            <c:v>Cantera: Guayllabamba S/P</c:v>
          </c:tx>
          <c:xVal>
            <c:numRef>
              <c:f>'Rueda Cargada'!$O$104:$O$106</c:f>
              <c:numCache>
                <c:formatCode>0.00</c:formatCode>
                <c:ptCount val="3"/>
                <c:pt idx="0">
                  <c:v>8.3700000000000028</c:v>
                </c:pt>
                <c:pt idx="1">
                  <c:v>8.99</c:v>
                </c:pt>
                <c:pt idx="2">
                  <c:v>9.61</c:v>
                </c:pt>
              </c:numCache>
            </c:numRef>
          </c:xVal>
          <c:yVal>
            <c:numRef>
              <c:f>'Rueda Cargada'!$P$104:$P$106</c:f>
              <c:numCache>
                <c:formatCode>0.00</c:formatCode>
                <c:ptCount val="3"/>
                <c:pt idx="0">
                  <c:v>477.54857414476538</c:v>
                </c:pt>
                <c:pt idx="1">
                  <c:v>514.45340985919859</c:v>
                </c:pt>
                <c:pt idx="2">
                  <c:v>638.453657859695</c:v>
                </c:pt>
              </c:numCache>
            </c:numRef>
          </c:yVal>
          <c:smooth val="1"/>
        </c:ser>
        <c:ser>
          <c:idx val="1"/>
          <c:order val="1"/>
          <c:tx>
            <c:v>ISSA TB109 Máximo</c:v>
          </c:tx>
          <c:xVal>
            <c:numRef>
              <c:f>'Rueda Cargada'!$O$88:$O$90</c:f>
              <c:numCache>
                <c:formatCode>General</c:formatCode>
                <c:ptCount val="3"/>
                <c:pt idx="0">
                  <c:v>8.3700000000000028</c:v>
                </c:pt>
                <c:pt idx="1">
                  <c:v>8.99</c:v>
                </c:pt>
                <c:pt idx="2">
                  <c:v>9.61</c:v>
                </c:pt>
              </c:numCache>
            </c:numRef>
          </c:xVal>
          <c:yVal>
            <c:numRef>
              <c:f>'Rueda Cargada'!$Q$88:$Q$90</c:f>
              <c:numCache>
                <c:formatCode>General</c:formatCode>
                <c:ptCount val="3"/>
                <c:pt idx="0">
                  <c:v>538</c:v>
                </c:pt>
                <c:pt idx="1">
                  <c:v>538</c:v>
                </c:pt>
                <c:pt idx="2">
                  <c:v>538</c:v>
                </c:pt>
              </c:numCache>
            </c:numRef>
          </c:yVal>
          <c:smooth val="1"/>
        </c:ser>
        <c:ser>
          <c:idx val="2"/>
          <c:order val="2"/>
          <c:tx>
            <c:v>Cantera: Guayllabamba 1%</c:v>
          </c:tx>
          <c:xVal>
            <c:numRef>
              <c:f>'Rueda Cargada'!$O$104:$O$106</c:f>
              <c:numCache>
                <c:formatCode>0.00</c:formatCode>
                <c:ptCount val="3"/>
                <c:pt idx="0">
                  <c:v>8.3700000000000028</c:v>
                </c:pt>
                <c:pt idx="1">
                  <c:v>8.99</c:v>
                </c:pt>
                <c:pt idx="2">
                  <c:v>9.61</c:v>
                </c:pt>
              </c:numCache>
            </c:numRef>
          </c:xVal>
          <c:yVal>
            <c:numRef>
              <c:f>'Rueda Cargada'!$Q$104:$Q$106</c:f>
              <c:numCache>
                <c:formatCode>0.00</c:formatCode>
                <c:ptCount val="3"/>
                <c:pt idx="0">
                  <c:v>446.54851214464395</c:v>
                </c:pt>
                <c:pt idx="1">
                  <c:v>482.71525114478527</c:v>
                </c:pt>
                <c:pt idx="2">
                  <c:v>605.23930571670633</c:v>
                </c:pt>
              </c:numCache>
            </c:numRef>
          </c:yVal>
          <c:smooth val="1"/>
        </c:ser>
        <c:ser>
          <c:idx val="3"/>
          <c:order val="3"/>
          <c:tx>
            <c:v>Cantera: Guayllabamba 2%</c:v>
          </c:tx>
          <c:xVal>
            <c:numRef>
              <c:f>'Rueda Cargada'!$O$104:$O$106</c:f>
              <c:numCache>
                <c:formatCode>0.00</c:formatCode>
                <c:ptCount val="3"/>
                <c:pt idx="0">
                  <c:v>8.3700000000000028</c:v>
                </c:pt>
                <c:pt idx="1">
                  <c:v>8.99</c:v>
                </c:pt>
                <c:pt idx="2">
                  <c:v>9.61</c:v>
                </c:pt>
              </c:numCache>
            </c:numRef>
          </c:xVal>
          <c:yVal>
            <c:numRef>
              <c:f>'Rueda Cargada'!$R$104:$R$106</c:f>
              <c:numCache>
                <c:formatCode>0.00</c:formatCode>
                <c:ptCount val="3"/>
                <c:pt idx="0">
                  <c:v>427.35799757313947</c:v>
                </c:pt>
                <c:pt idx="1">
                  <c:v>463.52473657328034</c:v>
                </c:pt>
                <c:pt idx="2">
                  <c:v>586.04879114520111</c:v>
                </c:pt>
              </c:numCache>
            </c:numRef>
          </c:yVal>
          <c:smooth val="1"/>
        </c:ser>
        <c:ser>
          <c:idx val="4"/>
          <c:order val="4"/>
          <c:tx>
            <c:v>Cantera: Guayllabamba 3%</c:v>
          </c:tx>
          <c:xVal>
            <c:numRef>
              <c:f>'Rueda Cargada'!$O$104:$O$106</c:f>
              <c:numCache>
                <c:formatCode>0.00</c:formatCode>
                <c:ptCount val="3"/>
                <c:pt idx="0">
                  <c:v>8.3700000000000028</c:v>
                </c:pt>
                <c:pt idx="1">
                  <c:v>8.99</c:v>
                </c:pt>
                <c:pt idx="2">
                  <c:v>9.61</c:v>
                </c:pt>
              </c:numCache>
            </c:numRef>
          </c:xVal>
          <c:yVal>
            <c:numRef>
              <c:f>'Rueda Cargada'!$S$104:$S$106</c:f>
              <c:numCache>
                <c:formatCode>0.00</c:formatCode>
                <c:ptCount val="3"/>
                <c:pt idx="0">
                  <c:v>390.45316185870615</c:v>
                </c:pt>
                <c:pt idx="1">
                  <c:v>426.6199008588473</c:v>
                </c:pt>
                <c:pt idx="2">
                  <c:v>548.40585871647568</c:v>
                </c:pt>
              </c:numCache>
            </c:numRef>
          </c:yVal>
          <c:smooth val="1"/>
        </c:ser>
        <c:ser>
          <c:idx val="5"/>
          <c:order val="5"/>
          <c:tx>
            <c:v>Cantera: Guayllabamba 4%</c:v>
          </c:tx>
          <c:xVal>
            <c:numRef>
              <c:f>'Rueda Cargada'!$O$104:$O$106</c:f>
              <c:numCache>
                <c:formatCode>0.00</c:formatCode>
                <c:ptCount val="3"/>
                <c:pt idx="0">
                  <c:v>8.3700000000000028</c:v>
                </c:pt>
                <c:pt idx="1">
                  <c:v>8.99</c:v>
                </c:pt>
                <c:pt idx="2">
                  <c:v>9.61</c:v>
                </c:pt>
              </c:numCache>
            </c:numRef>
          </c:xVal>
          <c:yVal>
            <c:numRef>
              <c:f>'Rueda Cargada'!$T$104:$T$106</c:f>
              <c:numCache>
                <c:formatCode>0.00</c:formatCode>
                <c:ptCount val="3"/>
                <c:pt idx="0">
                  <c:v>370.52455057290905</c:v>
                </c:pt>
                <c:pt idx="1">
                  <c:v>408.9055797159225</c:v>
                </c:pt>
                <c:pt idx="2">
                  <c:v>531.42963428784333</c:v>
                </c:pt>
              </c:numCache>
            </c:numRef>
          </c:yVal>
          <c:smooth val="1"/>
        </c:ser>
        <c:dLbls/>
        <c:axId val="55699712"/>
        <c:axId val="58929536"/>
      </c:scatterChart>
      <c:valAx>
        <c:axId val="55699712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s-EC" sz="1200" baseline="0"/>
                  <a:t>% de Asfalto</a:t>
                </a:r>
              </a:p>
            </c:rich>
          </c:tx>
        </c:title>
        <c:numFmt formatCode="0.00" sourceLinked="1"/>
        <c:majorTickMark val="none"/>
        <c:tickLblPos val="nextTo"/>
        <c:crossAx val="58929536"/>
        <c:crosses val="autoZero"/>
        <c:crossBetween val="midCat"/>
      </c:valAx>
      <c:valAx>
        <c:axId val="58929536"/>
        <c:scaling>
          <c:orientation val="minMax"/>
          <c:min val="300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sz="1200" b="1" i="0" baseline="0">
                    <a:effectLst/>
                  </a:rPr>
                  <a:t>Desgaste Corregido g/m2</a:t>
                </a:r>
                <a:endParaRPr lang="es-EC" sz="1200">
                  <a:effectLst/>
                </a:endParaRPr>
              </a:p>
            </c:rich>
          </c:tx>
        </c:title>
        <c:numFmt formatCode="0.00" sourceLinked="1"/>
        <c:majorTickMark val="none"/>
        <c:tickLblPos val="nextTo"/>
        <c:crossAx val="55699712"/>
        <c:crosses val="autoZero"/>
        <c:crossBetween val="midCat"/>
        <c:minorUnit val="20"/>
      </c:valAx>
    </c:plotArea>
    <c:legend>
      <c:legendPos val="b"/>
      <c:txPr>
        <a:bodyPr/>
        <a:lstStyle/>
        <a:p>
          <a:pPr>
            <a:defRPr sz="1200" baseline="0"/>
          </a:pPr>
          <a:endParaRPr lang="es-EC"/>
        </a:p>
      </c:txPr>
    </c:legend>
    <c:plotVisOnly val="1"/>
    <c:dispBlanksAs val="gap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600" b="1" i="0" u="none" strike="noStrike" baseline="0" smtClean="0"/>
              <a:t>Ensayo de Rueda Cargada y Adherensia de Arena ISSA TB - 109</a:t>
            </a:r>
          </a:p>
          <a:p>
            <a:pPr>
              <a:defRPr/>
            </a:pPr>
            <a:r>
              <a:rPr lang="es-EC" sz="1400" b="1" i="0" u="none" strike="noStrike" baseline="0" smtClean="0"/>
              <a:t>Cantera: San Antonio</a:t>
            </a:r>
          </a:p>
        </c:rich>
      </c:tx>
    </c:title>
    <c:plotArea>
      <c:layout/>
      <c:scatterChart>
        <c:scatterStyle val="smoothMarker"/>
        <c:ser>
          <c:idx val="0"/>
          <c:order val="0"/>
          <c:tx>
            <c:v>Cantera: San Antonio S/P</c:v>
          </c:tx>
          <c:xVal>
            <c:numRef>
              <c:f>'Rueda Cargada'!$N$103:$N$105</c:f>
              <c:numCache>
                <c:formatCode>0.00</c:formatCode>
                <c:ptCount val="3"/>
                <c:pt idx="0">
                  <c:v>8.99</c:v>
                </c:pt>
                <c:pt idx="1">
                  <c:v>9.61</c:v>
                </c:pt>
                <c:pt idx="2">
                  <c:v>10.229999999999999</c:v>
                </c:pt>
              </c:numCache>
            </c:numRef>
          </c:xVal>
          <c:yVal>
            <c:numRef>
              <c:f>'Rueda Cargada'!$O$103:$O$105</c:f>
              <c:numCache>
                <c:formatCode>0.00</c:formatCode>
                <c:ptCount val="3"/>
                <c:pt idx="0">
                  <c:v>490.83431500196161</c:v>
                </c:pt>
                <c:pt idx="1">
                  <c:v>558.73921271652011</c:v>
                </c:pt>
                <c:pt idx="2">
                  <c:v>642.14414143113913</c:v>
                </c:pt>
              </c:numCache>
            </c:numRef>
          </c:yVal>
          <c:smooth val="1"/>
        </c:ser>
        <c:ser>
          <c:idx val="1"/>
          <c:order val="1"/>
          <c:tx>
            <c:v>ISSA TB109 Máximo</c:v>
          </c:tx>
          <c:xVal>
            <c:numRef>
              <c:f>'Rueda Cargada'!$N$86:$N$88</c:f>
              <c:numCache>
                <c:formatCode>General</c:formatCode>
                <c:ptCount val="3"/>
                <c:pt idx="0">
                  <c:v>8.99</c:v>
                </c:pt>
                <c:pt idx="1">
                  <c:v>9.61</c:v>
                </c:pt>
                <c:pt idx="2">
                  <c:v>10.229999999999999</c:v>
                </c:pt>
              </c:numCache>
            </c:numRef>
          </c:xVal>
          <c:yVal>
            <c:numRef>
              <c:f>'Rueda Cargada'!$P$86:$P$88</c:f>
              <c:numCache>
                <c:formatCode>General</c:formatCode>
                <c:ptCount val="3"/>
                <c:pt idx="0">
                  <c:v>538</c:v>
                </c:pt>
                <c:pt idx="1">
                  <c:v>538</c:v>
                </c:pt>
                <c:pt idx="2">
                  <c:v>538</c:v>
                </c:pt>
              </c:numCache>
            </c:numRef>
          </c:yVal>
          <c:smooth val="1"/>
        </c:ser>
        <c:ser>
          <c:idx val="2"/>
          <c:order val="2"/>
          <c:tx>
            <c:v>Cantera: San Antonio 1%</c:v>
          </c:tx>
          <c:xVal>
            <c:numRef>
              <c:f>'Rueda Cargada'!$N$103:$N$105</c:f>
              <c:numCache>
                <c:formatCode>0.00</c:formatCode>
                <c:ptCount val="3"/>
                <c:pt idx="0">
                  <c:v>8.99</c:v>
                </c:pt>
                <c:pt idx="1">
                  <c:v>9.61</c:v>
                </c:pt>
                <c:pt idx="2">
                  <c:v>10.229999999999999</c:v>
                </c:pt>
              </c:numCache>
            </c:numRef>
          </c:xVal>
          <c:yVal>
            <c:numRef>
              <c:f>'Rueda Cargada'!$P$103:$P$105</c:f>
              <c:numCache>
                <c:formatCode>0.00</c:formatCode>
                <c:ptCount val="3"/>
                <c:pt idx="0">
                  <c:v>471.64380043046174</c:v>
                </c:pt>
                <c:pt idx="1">
                  <c:v>541.02489157359639</c:v>
                </c:pt>
                <c:pt idx="2">
                  <c:v>634.76317428825553</c:v>
                </c:pt>
              </c:numCache>
            </c:numRef>
          </c:yVal>
          <c:smooth val="1"/>
        </c:ser>
        <c:ser>
          <c:idx val="3"/>
          <c:order val="3"/>
          <c:tx>
            <c:v>Cantera: San Antonio 2%</c:v>
          </c:tx>
          <c:xVal>
            <c:numRef>
              <c:f>'Rueda Cargada'!$N$103:$N$105</c:f>
              <c:numCache>
                <c:formatCode>0.00</c:formatCode>
                <c:ptCount val="3"/>
                <c:pt idx="0">
                  <c:v>8.99</c:v>
                </c:pt>
                <c:pt idx="1">
                  <c:v>9.61</c:v>
                </c:pt>
                <c:pt idx="2">
                  <c:v>10.229999999999999</c:v>
                </c:pt>
              </c:numCache>
            </c:numRef>
          </c:xVal>
          <c:yVal>
            <c:numRef>
              <c:f>'Rueda Cargada'!$Q$103:$Q$105</c:f>
              <c:numCache>
                <c:formatCode>0.00</c:formatCode>
                <c:ptCount val="3"/>
                <c:pt idx="0">
                  <c:v>452.45328585895226</c:v>
                </c:pt>
                <c:pt idx="1">
                  <c:v>521.83437700208685</c:v>
                </c:pt>
                <c:pt idx="2">
                  <c:v>601.5488221452614</c:v>
                </c:pt>
              </c:numCache>
            </c:numRef>
          </c:yVal>
          <c:smooth val="1"/>
        </c:ser>
        <c:ser>
          <c:idx val="4"/>
          <c:order val="4"/>
          <c:tx>
            <c:v>Cantera: San Antonio 3%</c:v>
          </c:tx>
          <c:xVal>
            <c:numRef>
              <c:f>'Rueda Cargada'!$N$103:$N$105</c:f>
              <c:numCache>
                <c:formatCode>0.00</c:formatCode>
                <c:ptCount val="3"/>
                <c:pt idx="0">
                  <c:v>8.99</c:v>
                </c:pt>
                <c:pt idx="1">
                  <c:v>9.61</c:v>
                </c:pt>
                <c:pt idx="2">
                  <c:v>10.229999999999999</c:v>
                </c:pt>
              </c:numCache>
            </c:numRef>
          </c:xVal>
          <c:yVal>
            <c:numRef>
              <c:f>'Rueda Cargada'!$R$103:$R$105</c:f>
              <c:numCache>
                <c:formatCode>0.00</c:formatCode>
                <c:ptCount val="3"/>
                <c:pt idx="0">
                  <c:v>414.07225671593881</c:v>
                </c:pt>
                <c:pt idx="1">
                  <c:v>499.69147557342598</c:v>
                </c:pt>
                <c:pt idx="2">
                  <c:v>570.5487601451407</c:v>
                </c:pt>
              </c:numCache>
            </c:numRef>
          </c:yVal>
          <c:smooth val="1"/>
        </c:ser>
        <c:ser>
          <c:idx val="5"/>
          <c:order val="5"/>
          <c:tx>
            <c:v>Cantera: San Antonio 4%</c:v>
          </c:tx>
          <c:xVal>
            <c:numRef>
              <c:f>'Rueda Cargada'!$N$103:$N$105</c:f>
              <c:numCache>
                <c:formatCode>0.00</c:formatCode>
                <c:ptCount val="3"/>
                <c:pt idx="0">
                  <c:v>8.99</c:v>
                </c:pt>
                <c:pt idx="1">
                  <c:v>9.61</c:v>
                </c:pt>
                <c:pt idx="2">
                  <c:v>10.229999999999999</c:v>
                </c:pt>
              </c:numCache>
            </c:numRef>
          </c:xVal>
          <c:yVal>
            <c:numRef>
              <c:f>'Rueda Cargada'!$S$103:$S$105</c:f>
              <c:numCache>
                <c:formatCode>0.00</c:formatCode>
                <c:ptCount val="3"/>
                <c:pt idx="0">
                  <c:v>398.57222571587835</c:v>
                </c:pt>
                <c:pt idx="1">
                  <c:v>484.92954128765763</c:v>
                </c:pt>
                <c:pt idx="2">
                  <c:v>566.85827657369714</c:v>
                </c:pt>
              </c:numCache>
            </c:numRef>
          </c:yVal>
          <c:smooth val="1"/>
        </c:ser>
        <c:dLbls/>
        <c:axId val="59027456"/>
        <c:axId val="59029376"/>
      </c:scatterChart>
      <c:valAx>
        <c:axId val="59027456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sz="1200" baseline="0"/>
                  <a:t>% de Asfalto</a:t>
                </a:r>
              </a:p>
            </c:rich>
          </c:tx>
          <c:layout>
            <c:manualLayout>
              <c:xMode val="edge"/>
              <c:yMode val="edge"/>
              <c:x val="0.47907574053243346"/>
              <c:y val="0.80586157393309432"/>
            </c:manualLayout>
          </c:layout>
        </c:title>
        <c:numFmt formatCode="0.00" sourceLinked="1"/>
        <c:majorTickMark val="none"/>
        <c:tickLblPos val="nextTo"/>
        <c:crossAx val="59029376"/>
        <c:crosses val="autoZero"/>
        <c:crossBetween val="midCat"/>
      </c:valAx>
      <c:valAx>
        <c:axId val="59029376"/>
        <c:scaling>
          <c:orientation val="minMax"/>
          <c:min val="300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kern="1200" baseline="0" smtClean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Desgaste Corregido g/m2</a:t>
                </a:r>
                <a:endParaRPr lang="es-EC"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c:rich>
          </c:tx>
        </c:title>
        <c:numFmt formatCode="0.00" sourceLinked="1"/>
        <c:majorTickMark val="none"/>
        <c:tickLblPos val="nextTo"/>
        <c:crossAx val="59027456"/>
        <c:crosses val="autoZero"/>
        <c:crossBetween val="midCat"/>
        <c:minorUnit val="30"/>
      </c:valAx>
    </c:plotArea>
    <c:legend>
      <c:legendPos val="b"/>
      <c:txPr>
        <a:bodyPr/>
        <a:lstStyle/>
        <a:p>
          <a:pPr>
            <a:defRPr sz="1200" baseline="0"/>
          </a:pPr>
          <a:endParaRPr lang="es-EC"/>
        </a:p>
      </c:txPr>
    </c:legend>
    <c:plotVisOnly val="1"/>
    <c:dispBlanksAs val="gap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baseline="0">
                <a:effectLst/>
              </a:rPr>
              <a:t>Cantera: Guayllabamba</a:t>
            </a:r>
            <a:endParaRPr lang="es-EC">
              <a:effectLst/>
            </a:endParaRPr>
          </a:p>
          <a:p>
            <a:pPr>
              <a:defRPr/>
            </a:pPr>
            <a:r>
              <a:rPr lang="es-EC" sz="1800" b="1" i="0" baseline="0">
                <a:effectLst/>
              </a:rPr>
              <a:t>Contenido de Asfalto Óptimo ISSA TB111</a:t>
            </a:r>
            <a:endParaRPr lang="es-EC">
              <a:effectLst/>
            </a:endParaRPr>
          </a:p>
        </c:rich>
      </c:tx>
    </c:title>
    <c:plotArea>
      <c:layout/>
      <c:scatterChart>
        <c:scatterStyle val="smoothMarker"/>
        <c:ser>
          <c:idx val="0"/>
          <c:order val="0"/>
          <c:tx>
            <c:v>Abrasión en Húmedo</c:v>
          </c:tx>
          <c:xVal>
            <c:numRef>
              <c:f>Diseño!$D$7:$D$9</c:f>
              <c:numCache>
                <c:formatCode>0.00</c:formatCode>
                <c:ptCount val="3"/>
                <c:pt idx="0">
                  <c:v>8.3700000000000028</c:v>
                </c:pt>
                <c:pt idx="1">
                  <c:v>8.99</c:v>
                </c:pt>
                <c:pt idx="2">
                  <c:v>9.61</c:v>
                </c:pt>
              </c:numCache>
            </c:numRef>
          </c:xVal>
          <c:yVal>
            <c:numRef>
              <c:f>Diseño!$E$7:$E$9</c:f>
              <c:numCache>
                <c:formatCode>0.00</c:formatCode>
                <c:ptCount val="3"/>
                <c:pt idx="0">
                  <c:v>578.71099999999751</c:v>
                </c:pt>
                <c:pt idx="1">
                  <c:v>529.36100000000044</c:v>
                </c:pt>
                <c:pt idx="2">
                  <c:v>393.48400000000117</c:v>
                </c:pt>
              </c:numCache>
            </c:numRef>
          </c:yVal>
          <c:smooth val="1"/>
        </c:ser>
        <c:ser>
          <c:idx val="1"/>
          <c:order val="1"/>
          <c:tx>
            <c:v>Rueda Cargada</c:v>
          </c:tx>
          <c:xVal>
            <c:numRef>
              <c:f>Diseño!$D$7:$D$9</c:f>
              <c:numCache>
                <c:formatCode>0.00</c:formatCode>
                <c:ptCount val="3"/>
                <c:pt idx="0">
                  <c:v>8.3700000000000028</c:v>
                </c:pt>
                <c:pt idx="1">
                  <c:v>8.99</c:v>
                </c:pt>
                <c:pt idx="2">
                  <c:v>9.61</c:v>
                </c:pt>
              </c:numCache>
            </c:numRef>
          </c:xVal>
          <c:yVal>
            <c:numRef>
              <c:f>Diseño!$F$7:$F$9</c:f>
              <c:numCache>
                <c:formatCode>0.00</c:formatCode>
                <c:ptCount val="3"/>
                <c:pt idx="0">
                  <c:v>477.54857414476538</c:v>
                </c:pt>
                <c:pt idx="1">
                  <c:v>514.45340985919859</c:v>
                </c:pt>
                <c:pt idx="2">
                  <c:v>638.453657859695</c:v>
                </c:pt>
              </c:numCache>
            </c:numRef>
          </c:yVal>
          <c:smooth val="1"/>
        </c:ser>
        <c:ser>
          <c:idx val="2"/>
          <c:order val="2"/>
          <c:tx>
            <c:v>ISSA TB100 y TB109 Máximos</c:v>
          </c:tx>
          <c:xVal>
            <c:numRef>
              <c:f>Diseño!$D$7:$D$9</c:f>
              <c:numCache>
                <c:formatCode>0.00</c:formatCode>
                <c:ptCount val="3"/>
                <c:pt idx="0">
                  <c:v>8.3700000000000028</c:v>
                </c:pt>
                <c:pt idx="1">
                  <c:v>8.99</c:v>
                </c:pt>
                <c:pt idx="2">
                  <c:v>9.61</c:v>
                </c:pt>
              </c:numCache>
            </c:numRef>
          </c:xVal>
          <c:yVal>
            <c:numRef>
              <c:f>Diseño!$G$7:$G$9</c:f>
              <c:numCache>
                <c:formatCode>0.00</c:formatCode>
                <c:ptCount val="3"/>
                <c:pt idx="0">
                  <c:v>538</c:v>
                </c:pt>
                <c:pt idx="1">
                  <c:v>538</c:v>
                </c:pt>
                <c:pt idx="2">
                  <c:v>538</c:v>
                </c:pt>
              </c:numCache>
            </c:numRef>
          </c:yVal>
          <c:smooth val="1"/>
        </c:ser>
        <c:dLbls/>
        <c:axId val="59110528"/>
        <c:axId val="59112448"/>
      </c:scatterChart>
      <c:valAx>
        <c:axId val="59110528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s-EC" sz="1200" baseline="0"/>
                  <a:t>Contenido de Asfalto</a:t>
                </a:r>
              </a:p>
            </c:rich>
          </c:tx>
        </c:title>
        <c:numFmt formatCode="0.00" sourceLinked="1"/>
        <c:majorTickMark val="none"/>
        <c:tickLblPos val="nextTo"/>
        <c:crossAx val="59112448"/>
        <c:crosses val="autoZero"/>
        <c:crossBetween val="midCat"/>
      </c:valAx>
      <c:valAx>
        <c:axId val="59112448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baseline="0">
                    <a:effectLst/>
                  </a:rPr>
                  <a:t>Desgaste Corregido g/m2</a:t>
                </a:r>
                <a:endParaRPr lang="es-EC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1.763085399449036E-2"/>
              <c:y val="0.23414138024687156"/>
            </c:manualLayout>
          </c:layout>
        </c:title>
        <c:numFmt formatCode="0.00" sourceLinked="1"/>
        <c:majorTickMark val="none"/>
        <c:tickLblPos val="nextTo"/>
        <c:crossAx val="59110528"/>
        <c:crosses val="autoZero"/>
        <c:crossBetween val="midCat"/>
      </c:valAx>
    </c:plotArea>
    <c:legend>
      <c:legendPos val="b"/>
      <c:txPr>
        <a:bodyPr/>
        <a:lstStyle/>
        <a:p>
          <a:pPr algn="ctr" rtl="0">
            <a:defRPr lang="es-EC"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</c:chart>
  <c:spPr>
    <a:ln>
      <a:solidFill>
        <a:schemeClr val="tx1"/>
      </a:solidFill>
    </a:ln>
  </c:spPr>
  <c:externalData r:id="rId1"/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baseline="0" dirty="0">
                <a:effectLst/>
              </a:rPr>
              <a:t>Cantera: Guayllabamba</a:t>
            </a:r>
            <a:endParaRPr lang="es-EC" dirty="0">
              <a:effectLst/>
            </a:endParaRPr>
          </a:p>
          <a:p>
            <a:pPr>
              <a:defRPr/>
            </a:pPr>
            <a:r>
              <a:rPr lang="es-EC" sz="1800" b="1" i="0" baseline="0" dirty="0">
                <a:effectLst/>
              </a:rPr>
              <a:t>Contenido de Asfalto Óptimo ISSA TB111</a:t>
            </a:r>
            <a:endParaRPr lang="es-EC" dirty="0">
              <a:effectLst/>
            </a:endParaRPr>
          </a:p>
        </c:rich>
      </c:tx>
      <c:layout>
        <c:manualLayout>
          <c:xMode val="edge"/>
          <c:yMode val="edge"/>
          <c:x val="0.2598795045181721"/>
          <c:y val="5.1529790660225401E-2"/>
        </c:manualLayout>
      </c:layout>
    </c:title>
    <c:plotArea>
      <c:layout/>
      <c:scatterChart>
        <c:scatterStyle val="smoothMarker"/>
        <c:ser>
          <c:idx val="0"/>
          <c:order val="0"/>
          <c:tx>
            <c:v>Abrasión en Húmedo</c:v>
          </c:tx>
          <c:xVal>
            <c:numRef>
              <c:f>Diseño!$D$23:$D$25</c:f>
              <c:numCache>
                <c:formatCode>0.00</c:formatCode>
                <c:ptCount val="3"/>
                <c:pt idx="0">
                  <c:v>8.3700000000000028</c:v>
                </c:pt>
                <c:pt idx="1">
                  <c:v>8.99</c:v>
                </c:pt>
                <c:pt idx="2">
                  <c:v>9.61</c:v>
                </c:pt>
              </c:numCache>
            </c:numRef>
          </c:xVal>
          <c:yVal>
            <c:numRef>
              <c:f>Diseño!$E$23:$E$25</c:f>
              <c:numCache>
                <c:formatCode>0.00</c:formatCode>
                <c:ptCount val="3"/>
                <c:pt idx="0">
                  <c:v>555.68099999999959</c:v>
                </c:pt>
                <c:pt idx="1">
                  <c:v>505.67300000000012</c:v>
                </c:pt>
                <c:pt idx="2">
                  <c:v>369.79599999999999</c:v>
                </c:pt>
              </c:numCache>
            </c:numRef>
          </c:yVal>
          <c:smooth val="1"/>
        </c:ser>
        <c:ser>
          <c:idx val="1"/>
          <c:order val="1"/>
          <c:tx>
            <c:v>Rueda Cargada</c:v>
          </c:tx>
          <c:xVal>
            <c:numRef>
              <c:f>Diseño!$D$23:$D$25</c:f>
              <c:numCache>
                <c:formatCode>0.00</c:formatCode>
                <c:ptCount val="3"/>
                <c:pt idx="0">
                  <c:v>8.3700000000000028</c:v>
                </c:pt>
                <c:pt idx="1">
                  <c:v>8.99</c:v>
                </c:pt>
                <c:pt idx="2">
                  <c:v>9.61</c:v>
                </c:pt>
              </c:numCache>
            </c:numRef>
          </c:xVal>
          <c:yVal>
            <c:numRef>
              <c:f>Diseño!$F$23:$F$25</c:f>
              <c:numCache>
                <c:formatCode>0.00</c:formatCode>
                <c:ptCount val="3"/>
                <c:pt idx="0">
                  <c:v>446.54851214464395</c:v>
                </c:pt>
                <c:pt idx="1">
                  <c:v>482.71525114478527</c:v>
                </c:pt>
                <c:pt idx="2">
                  <c:v>605.23930571670633</c:v>
                </c:pt>
              </c:numCache>
            </c:numRef>
          </c:yVal>
          <c:smooth val="1"/>
        </c:ser>
        <c:ser>
          <c:idx val="2"/>
          <c:order val="2"/>
          <c:tx>
            <c:v>ISSA TB100 y TB109 Máximos</c:v>
          </c:tx>
          <c:xVal>
            <c:numRef>
              <c:f>Diseño!$D$23:$D$25</c:f>
              <c:numCache>
                <c:formatCode>0.00</c:formatCode>
                <c:ptCount val="3"/>
                <c:pt idx="0">
                  <c:v>8.3700000000000028</c:v>
                </c:pt>
                <c:pt idx="1">
                  <c:v>8.99</c:v>
                </c:pt>
                <c:pt idx="2">
                  <c:v>9.61</c:v>
                </c:pt>
              </c:numCache>
            </c:numRef>
          </c:xVal>
          <c:yVal>
            <c:numRef>
              <c:f>Diseño!$G$23:$G$25</c:f>
              <c:numCache>
                <c:formatCode>0.00</c:formatCode>
                <c:ptCount val="3"/>
                <c:pt idx="0">
                  <c:v>538</c:v>
                </c:pt>
                <c:pt idx="1">
                  <c:v>538</c:v>
                </c:pt>
                <c:pt idx="2">
                  <c:v>538</c:v>
                </c:pt>
              </c:numCache>
            </c:numRef>
          </c:yVal>
          <c:smooth val="1"/>
        </c:ser>
        <c:dLbls/>
        <c:axId val="59267712"/>
        <c:axId val="59282176"/>
      </c:scatterChart>
      <c:valAx>
        <c:axId val="59267712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s-EC" sz="1200" baseline="0"/>
                  <a:t>Contenido de Asfalto</a:t>
                </a:r>
              </a:p>
            </c:rich>
          </c:tx>
        </c:title>
        <c:numFmt formatCode="0.00" sourceLinked="1"/>
        <c:majorTickMark val="none"/>
        <c:tickLblPos val="nextTo"/>
        <c:crossAx val="59282176"/>
        <c:crosses val="autoZero"/>
        <c:crossBetween val="midCat"/>
      </c:valAx>
      <c:valAx>
        <c:axId val="5928217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baseline="0">
                    <a:effectLst/>
                  </a:rPr>
                  <a:t>Desgaste Corregido g/m2</a:t>
                </a:r>
                <a:endParaRPr lang="es-EC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1.763085399449036E-2"/>
              <c:y val="0.23414138024687156"/>
            </c:manualLayout>
          </c:layout>
        </c:title>
        <c:numFmt formatCode="0.00" sourceLinked="1"/>
        <c:majorTickMark val="none"/>
        <c:tickLblPos val="nextTo"/>
        <c:crossAx val="59267712"/>
        <c:crosses val="autoZero"/>
        <c:crossBetween val="midCat"/>
      </c:valAx>
    </c:plotArea>
    <c:legend>
      <c:legendPos val="b"/>
      <c:txPr>
        <a:bodyPr/>
        <a:lstStyle/>
        <a:p>
          <a:pPr algn="ctr" rtl="0">
            <a:defRPr lang="es-EC"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</c:chart>
  <c:spPr>
    <a:ln>
      <a:solidFill>
        <a:schemeClr val="tx1"/>
      </a:solidFill>
    </a:ln>
  </c:spPr>
  <c:externalData r:id="rId1"/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baseline="0">
                <a:effectLst/>
              </a:rPr>
              <a:t>Cantera: Guayllabamba</a:t>
            </a:r>
            <a:endParaRPr lang="es-EC">
              <a:effectLst/>
            </a:endParaRPr>
          </a:p>
          <a:p>
            <a:pPr>
              <a:defRPr/>
            </a:pPr>
            <a:r>
              <a:rPr lang="es-EC" sz="1800" b="1" i="0" baseline="0">
                <a:effectLst/>
              </a:rPr>
              <a:t>Contenido de Asfalto Óptimo ISSA TB111</a:t>
            </a:r>
            <a:endParaRPr lang="es-EC">
              <a:effectLst/>
            </a:endParaRPr>
          </a:p>
        </c:rich>
      </c:tx>
    </c:title>
    <c:plotArea>
      <c:layout/>
      <c:scatterChart>
        <c:scatterStyle val="smoothMarker"/>
        <c:ser>
          <c:idx val="0"/>
          <c:order val="0"/>
          <c:tx>
            <c:v>Abrasión en Húmedo</c:v>
          </c:tx>
          <c:xVal>
            <c:numRef>
              <c:f>Diseño!$D$41:$D$43</c:f>
              <c:numCache>
                <c:formatCode>0.00</c:formatCode>
                <c:ptCount val="3"/>
                <c:pt idx="0">
                  <c:v>8.3700000000000028</c:v>
                </c:pt>
                <c:pt idx="1">
                  <c:v>8.99</c:v>
                </c:pt>
                <c:pt idx="2">
                  <c:v>9.61</c:v>
                </c:pt>
              </c:numCache>
            </c:numRef>
          </c:xVal>
          <c:yVal>
            <c:numRef>
              <c:f>Diseño!$E$41:$E$43</c:f>
              <c:numCache>
                <c:formatCode>0.00</c:formatCode>
                <c:ptCount val="3"/>
                <c:pt idx="0">
                  <c:v>539.23099999999943</c:v>
                </c:pt>
                <c:pt idx="1">
                  <c:v>488.23600000000073</c:v>
                </c:pt>
                <c:pt idx="2">
                  <c:v>354.00399999999939</c:v>
                </c:pt>
              </c:numCache>
            </c:numRef>
          </c:yVal>
          <c:smooth val="1"/>
        </c:ser>
        <c:ser>
          <c:idx val="1"/>
          <c:order val="1"/>
          <c:tx>
            <c:v>Rueda Cargada</c:v>
          </c:tx>
          <c:xVal>
            <c:numRef>
              <c:f>Diseño!$D$41:$D$43</c:f>
              <c:numCache>
                <c:formatCode>0.00</c:formatCode>
                <c:ptCount val="3"/>
                <c:pt idx="0">
                  <c:v>8.3700000000000028</c:v>
                </c:pt>
                <c:pt idx="1">
                  <c:v>8.99</c:v>
                </c:pt>
                <c:pt idx="2">
                  <c:v>9.61</c:v>
                </c:pt>
              </c:numCache>
            </c:numRef>
          </c:xVal>
          <c:yVal>
            <c:numRef>
              <c:f>Diseño!$F$41:$F$43</c:f>
              <c:numCache>
                <c:formatCode>0.00</c:formatCode>
                <c:ptCount val="3"/>
                <c:pt idx="0">
                  <c:v>427.35799757313947</c:v>
                </c:pt>
                <c:pt idx="1">
                  <c:v>463.52473657328034</c:v>
                </c:pt>
                <c:pt idx="2">
                  <c:v>586.04879114520111</c:v>
                </c:pt>
              </c:numCache>
            </c:numRef>
          </c:yVal>
          <c:smooth val="1"/>
        </c:ser>
        <c:ser>
          <c:idx val="2"/>
          <c:order val="2"/>
          <c:tx>
            <c:v>ISSA TB100 y TB109 Máximos</c:v>
          </c:tx>
          <c:xVal>
            <c:numRef>
              <c:f>Diseño!$D$41:$D$43</c:f>
              <c:numCache>
                <c:formatCode>0.00</c:formatCode>
                <c:ptCount val="3"/>
                <c:pt idx="0">
                  <c:v>8.3700000000000028</c:v>
                </c:pt>
                <c:pt idx="1">
                  <c:v>8.99</c:v>
                </c:pt>
                <c:pt idx="2">
                  <c:v>9.61</c:v>
                </c:pt>
              </c:numCache>
            </c:numRef>
          </c:xVal>
          <c:yVal>
            <c:numRef>
              <c:f>Diseño!$G$41:$G$43</c:f>
              <c:numCache>
                <c:formatCode>0.00</c:formatCode>
                <c:ptCount val="3"/>
                <c:pt idx="0">
                  <c:v>538</c:v>
                </c:pt>
                <c:pt idx="1">
                  <c:v>538</c:v>
                </c:pt>
                <c:pt idx="2">
                  <c:v>538</c:v>
                </c:pt>
              </c:numCache>
            </c:numRef>
          </c:yVal>
          <c:smooth val="1"/>
        </c:ser>
        <c:dLbls/>
        <c:axId val="59625856"/>
        <c:axId val="59627776"/>
      </c:scatterChart>
      <c:valAx>
        <c:axId val="59625856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s-EC" sz="1200" baseline="0"/>
                  <a:t>Contenido de Asfalto</a:t>
                </a:r>
              </a:p>
            </c:rich>
          </c:tx>
        </c:title>
        <c:numFmt formatCode="0.00" sourceLinked="1"/>
        <c:majorTickMark val="none"/>
        <c:tickLblPos val="nextTo"/>
        <c:crossAx val="59627776"/>
        <c:crosses val="autoZero"/>
        <c:crossBetween val="midCat"/>
      </c:valAx>
      <c:valAx>
        <c:axId val="5962777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baseline="0">
                    <a:effectLst/>
                  </a:rPr>
                  <a:t>Desgaste Corregido g/m2</a:t>
                </a:r>
                <a:endParaRPr lang="es-EC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1.763085399449036E-2"/>
              <c:y val="0.23414138024687156"/>
            </c:manualLayout>
          </c:layout>
        </c:title>
        <c:numFmt formatCode="0.00" sourceLinked="1"/>
        <c:majorTickMark val="none"/>
        <c:tickLblPos val="nextTo"/>
        <c:crossAx val="59625856"/>
        <c:crosses val="autoZero"/>
        <c:crossBetween val="midCat"/>
      </c:valAx>
    </c:plotArea>
    <c:legend>
      <c:legendPos val="b"/>
      <c:txPr>
        <a:bodyPr/>
        <a:lstStyle/>
        <a:p>
          <a:pPr algn="ctr" rtl="0">
            <a:defRPr lang="es-EC"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</c:chart>
  <c:spPr>
    <a:ln>
      <a:solidFill>
        <a:schemeClr val="tx1"/>
      </a:solidFill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Ensayo de Granulometría ASTM C136</a:t>
            </a:r>
          </a:p>
        </c:rich>
      </c:tx>
      <c:layout>
        <c:manualLayout>
          <c:xMode val="edge"/>
          <c:yMode val="edge"/>
          <c:x val="0.20121859548735177"/>
          <c:y val="2.5949419362760871E-2"/>
        </c:manualLayout>
      </c:layout>
    </c:title>
    <c:plotArea>
      <c:layout/>
      <c:scatterChart>
        <c:scatterStyle val="lineMarker"/>
        <c:ser>
          <c:idx val="0"/>
          <c:order val="0"/>
          <c:tx>
            <c:v>Type II - Min</c:v>
          </c:tx>
          <c:xVal>
            <c:numRef>
              <c:f>'Granulometría Guayllabamba Mezc'!$B$7:$B$14</c:f>
              <c:numCache>
                <c:formatCode>0.00</c:formatCode>
                <c:ptCount val="8"/>
                <c:pt idx="0">
                  <c:v>9.5</c:v>
                </c:pt>
                <c:pt idx="1">
                  <c:v>4.75</c:v>
                </c:pt>
                <c:pt idx="2">
                  <c:v>2.36</c:v>
                </c:pt>
                <c:pt idx="3">
                  <c:v>1.180000000000001</c:v>
                </c:pt>
                <c:pt idx="4">
                  <c:v>0.60000000000000053</c:v>
                </c:pt>
                <c:pt idx="5">
                  <c:v>0.30000000000000027</c:v>
                </c:pt>
                <c:pt idx="6">
                  <c:v>0.15000000000000013</c:v>
                </c:pt>
                <c:pt idx="7" formatCode="General">
                  <c:v>7.5000000000000011E-2</c:v>
                </c:pt>
              </c:numCache>
            </c:numRef>
          </c:xVal>
          <c:yVal>
            <c:numRef>
              <c:f>'Granulometría Guayllabamba Mezc'!$F$7:$F$14</c:f>
              <c:numCache>
                <c:formatCode>General</c:formatCode>
                <c:ptCount val="8"/>
                <c:pt idx="0">
                  <c:v>100</c:v>
                </c:pt>
                <c:pt idx="1">
                  <c:v>90</c:v>
                </c:pt>
                <c:pt idx="2">
                  <c:v>65</c:v>
                </c:pt>
                <c:pt idx="3">
                  <c:v>45</c:v>
                </c:pt>
                <c:pt idx="4">
                  <c:v>30</c:v>
                </c:pt>
                <c:pt idx="5">
                  <c:v>18</c:v>
                </c:pt>
                <c:pt idx="6">
                  <c:v>10</c:v>
                </c:pt>
                <c:pt idx="7">
                  <c:v>5</c:v>
                </c:pt>
              </c:numCache>
            </c:numRef>
          </c:yVal>
        </c:ser>
        <c:ser>
          <c:idx val="1"/>
          <c:order val="1"/>
          <c:tx>
            <c:v>Type II - Max</c:v>
          </c:tx>
          <c:xVal>
            <c:numRef>
              <c:f>'Granulometría Guayllabamba Mezc'!$B$7:$B$14</c:f>
              <c:numCache>
                <c:formatCode>0.00</c:formatCode>
                <c:ptCount val="8"/>
                <c:pt idx="0">
                  <c:v>9.5</c:v>
                </c:pt>
                <c:pt idx="1">
                  <c:v>4.75</c:v>
                </c:pt>
                <c:pt idx="2">
                  <c:v>2.36</c:v>
                </c:pt>
                <c:pt idx="3">
                  <c:v>1.180000000000001</c:v>
                </c:pt>
                <c:pt idx="4">
                  <c:v>0.60000000000000053</c:v>
                </c:pt>
                <c:pt idx="5">
                  <c:v>0.30000000000000027</c:v>
                </c:pt>
                <c:pt idx="6">
                  <c:v>0.15000000000000013</c:v>
                </c:pt>
                <c:pt idx="7" formatCode="General">
                  <c:v>7.5000000000000011E-2</c:v>
                </c:pt>
              </c:numCache>
            </c:numRef>
          </c:xVal>
          <c:yVal>
            <c:numRef>
              <c:f>'Granulometría Guayllabamba Mezc'!$G$7:$G$14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90</c:v>
                </c:pt>
                <c:pt idx="3">
                  <c:v>70</c:v>
                </c:pt>
                <c:pt idx="4">
                  <c:v>50</c:v>
                </c:pt>
                <c:pt idx="5">
                  <c:v>30</c:v>
                </c:pt>
                <c:pt idx="6">
                  <c:v>21</c:v>
                </c:pt>
                <c:pt idx="7">
                  <c:v>15</c:v>
                </c:pt>
              </c:numCache>
            </c:numRef>
          </c:yVal>
        </c:ser>
        <c:ser>
          <c:idx val="2"/>
          <c:order val="2"/>
          <c:tx>
            <c:v>Guayllabamba</c:v>
          </c:tx>
          <c:xVal>
            <c:numRef>
              <c:f>'Granulometría Guayllabamba Mezc'!$B$7:$B$14</c:f>
              <c:numCache>
                <c:formatCode>0.00</c:formatCode>
                <c:ptCount val="8"/>
                <c:pt idx="0">
                  <c:v>9.5</c:v>
                </c:pt>
                <c:pt idx="1">
                  <c:v>4.75</c:v>
                </c:pt>
                <c:pt idx="2">
                  <c:v>2.36</c:v>
                </c:pt>
                <c:pt idx="3">
                  <c:v>1.180000000000001</c:v>
                </c:pt>
                <c:pt idx="4">
                  <c:v>0.60000000000000053</c:v>
                </c:pt>
                <c:pt idx="5">
                  <c:v>0.30000000000000027</c:v>
                </c:pt>
                <c:pt idx="6">
                  <c:v>0.15000000000000013</c:v>
                </c:pt>
                <c:pt idx="7" formatCode="General">
                  <c:v>7.5000000000000011E-2</c:v>
                </c:pt>
              </c:numCache>
            </c:numRef>
          </c:xVal>
          <c:yVal>
            <c:numRef>
              <c:f>'Granulometría Guayllabamba Mezc'!$E$39:$E$46</c:f>
              <c:numCache>
                <c:formatCode>0.00</c:formatCode>
                <c:ptCount val="8"/>
                <c:pt idx="0">
                  <c:v>100</c:v>
                </c:pt>
                <c:pt idx="1">
                  <c:v>96.843256055213828</c:v>
                </c:pt>
                <c:pt idx="2">
                  <c:v>72.145926689048139</c:v>
                </c:pt>
                <c:pt idx="3">
                  <c:v>51.469917246612773</c:v>
                </c:pt>
                <c:pt idx="4">
                  <c:v>34.353297047678005</c:v>
                </c:pt>
                <c:pt idx="5">
                  <c:v>19.511494459893697</c:v>
                </c:pt>
                <c:pt idx="6">
                  <c:v>9.3879827481040667</c:v>
                </c:pt>
                <c:pt idx="7">
                  <c:v>5.5262380588735169</c:v>
                </c:pt>
              </c:numCache>
            </c:numRef>
          </c:yVal>
        </c:ser>
        <c:ser>
          <c:idx val="3"/>
          <c:order val="3"/>
          <c:tx>
            <c:v>San Antonio</c:v>
          </c:tx>
          <c:xVal>
            <c:numRef>
              <c:f>'Granulometría Guayllabamba Mezc'!$B$39:$B$46</c:f>
              <c:numCache>
                <c:formatCode>0.00</c:formatCode>
                <c:ptCount val="8"/>
                <c:pt idx="0">
                  <c:v>9.5</c:v>
                </c:pt>
                <c:pt idx="1">
                  <c:v>4.75</c:v>
                </c:pt>
                <c:pt idx="2">
                  <c:v>2.36</c:v>
                </c:pt>
                <c:pt idx="3">
                  <c:v>1.180000000000001</c:v>
                </c:pt>
                <c:pt idx="4">
                  <c:v>0.60000000000000053</c:v>
                </c:pt>
                <c:pt idx="5">
                  <c:v>0.30000000000000027</c:v>
                </c:pt>
                <c:pt idx="6">
                  <c:v>0.15000000000000013</c:v>
                </c:pt>
                <c:pt idx="7" formatCode="General">
                  <c:v>7.5000000000000011E-2</c:v>
                </c:pt>
              </c:numCache>
            </c:numRef>
          </c:xVal>
          <c:yVal>
            <c:numRef>
              <c:f>'Granulometría Guayllabamba Mezc'!$M$39:$M$46</c:f>
              <c:numCache>
                <c:formatCode>General</c:formatCode>
                <c:ptCount val="8"/>
                <c:pt idx="0">
                  <c:v>100</c:v>
                </c:pt>
                <c:pt idx="1">
                  <c:v>89.663366144074843</c:v>
                </c:pt>
                <c:pt idx="2">
                  <c:v>71.995413874234387</c:v>
                </c:pt>
                <c:pt idx="3">
                  <c:v>55.510435705100605</c:v>
                </c:pt>
                <c:pt idx="4">
                  <c:v>44.348262166731395</c:v>
                </c:pt>
                <c:pt idx="5">
                  <c:v>31.198551369563287</c:v>
                </c:pt>
                <c:pt idx="6">
                  <c:v>19.00104975233344</c:v>
                </c:pt>
                <c:pt idx="7">
                  <c:v>7.5415467153680185</c:v>
                </c:pt>
              </c:numCache>
            </c:numRef>
          </c:yVal>
        </c:ser>
        <c:dLbls/>
        <c:axId val="51215360"/>
        <c:axId val="51225728"/>
      </c:scatterChart>
      <c:valAx>
        <c:axId val="51215360"/>
        <c:scaling>
          <c:logBase val="10"/>
          <c:orientation val="minMax"/>
          <c:max val="10"/>
          <c:min val="7.0000000000000021E-2"/>
        </c:scaling>
        <c:axPos val="b"/>
        <c:minorGridlines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Abertura Tamiz (mm)</a:t>
                </a:r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sz="1000"/>
            </a:pPr>
            <a:endParaRPr lang="es-EC"/>
          </a:p>
        </c:txPr>
        <c:crossAx val="51225728"/>
        <c:crosses val="autoZero"/>
        <c:crossBetween val="midCat"/>
      </c:valAx>
      <c:valAx>
        <c:axId val="51225728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/>
                  <a:t>Material Pasante (%)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es-EC"/>
          </a:p>
        </c:txPr>
        <c:crossAx val="51215360"/>
        <c:crossesAt val="0.05"/>
        <c:crossBetween val="midCat"/>
      </c:valAx>
    </c:plotArea>
    <c:legend>
      <c:legendPos val="r"/>
      <c:layout>
        <c:manualLayout>
          <c:xMode val="edge"/>
          <c:yMode val="edge"/>
          <c:x val="0.80598473258323033"/>
          <c:y val="0.36614663429209632"/>
          <c:w val="0.18469722693831353"/>
          <c:h val="0.20044673897558354"/>
        </c:manualLayout>
      </c:layout>
      <c:txPr>
        <a:bodyPr/>
        <a:lstStyle/>
        <a:p>
          <a:pPr>
            <a:defRPr sz="800"/>
          </a:pPr>
          <a:endParaRPr lang="es-EC"/>
        </a:p>
      </c:txPr>
    </c:legend>
    <c:plotVisOnly val="1"/>
    <c:dispBlanksAs val="gap"/>
  </c:chart>
  <c:spPr>
    <a:ln cap="rnd" cmpd="dbl">
      <a:solidFill>
        <a:sysClr val="windowText" lastClr="000000"/>
      </a:solidFill>
      <a:beve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EC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baseline="0">
                <a:effectLst/>
              </a:rPr>
              <a:t>Cantera: Guayllabamba</a:t>
            </a:r>
            <a:endParaRPr lang="es-EC">
              <a:effectLst/>
            </a:endParaRPr>
          </a:p>
          <a:p>
            <a:pPr>
              <a:defRPr/>
            </a:pPr>
            <a:r>
              <a:rPr lang="es-EC" sz="1800" b="1" i="0" baseline="0">
                <a:effectLst/>
              </a:rPr>
              <a:t>Contenido de Asfalto Óptimo ISSA TB111</a:t>
            </a:r>
            <a:endParaRPr lang="es-EC">
              <a:effectLst/>
            </a:endParaRPr>
          </a:p>
        </c:rich>
      </c:tx>
    </c:title>
    <c:plotArea>
      <c:layout/>
      <c:scatterChart>
        <c:scatterStyle val="smoothMarker"/>
        <c:ser>
          <c:idx val="0"/>
          <c:order val="0"/>
          <c:tx>
            <c:v>Abrasión en Húmedo</c:v>
          </c:tx>
          <c:xVal>
            <c:numRef>
              <c:f>Diseño!$D$58:$D$60</c:f>
              <c:numCache>
                <c:formatCode>0.00</c:formatCode>
                <c:ptCount val="3"/>
                <c:pt idx="0">
                  <c:v>8.3700000000000028</c:v>
                </c:pt>
                <c:pt idx="1">
                  <c:v>8.99</c:v>
                </c:pt>
                <c:pt idx="2">
                  <c:v>9.61</c:v>
                </c:pt>
              </c:numCache>
            </c:numRef>
          </c:xVal>
          <c:yVal>
            <c:numRef>
              <c:f>Diseño!$E$58:$E$60</c:f>
              <c:numCache>
                <c:formatCode>0.00</c:formatCode>
                <c:ptCount val="3"/>
                <c:pt idx="0">
                  <c:v>519.4910000000026</c:v>
                </c:pt>
                <c:pt idx="1">
                  <c:v>468.49599999999998</c:v>
                </c:pt>
                <c:pt idx="2">
                  <c:v>334.59299999999865</c:v>
                </c:pt>
              </c:numCache>
            </c:numRef>
          </c:yVal>
          <c:smooth val="1"/>
        </c:ser>
        <c:ser>
          <c:idx val="1"/>
          <c:order val="1"/>
          <c:tx>
            <c:v>Rueda Cargada</c:v>
          </c:tx>
          <c:xVal>
            <c:numRef>
              <c:f>Diseño!$D$58:$D$60</c:f>
              <c:numCache>
                <c:formatCode>0.00</c:formatCode>
                <c:ptCount val="3"/>
                <c:pt idx="0">
                  <c:v>8.3700000000000028</c:v>
                </c:pt>
                <c:pt idx="1">
                  <c:v>8.99</c:v>
                </c:pt>
                <c:pt idx="2">
                  <c:v>9.61</c:v>
                </c:pt>
              </c:numCache>
            </c:numRef>
          </c:xVal>
          <c:yVal>
            <c:numRef>
              <c:f>Diseño!$F$58:$F$60</c:f>
              <c:numCache>
                <c:formatCode>0.00</c:formatCode>
                <c:ptCount val="3"/>
                <c:pt idx="0">
                  <c:v>390.45316185870615</c:v>
                </c:pt>
                <c:pt idx="1">
                  <c:v>426.6199008588473</c:v>
                </c:pt>
                <c:pt idx="2">
                  <c:v>548.40585871647568</c:v>
                </c:pt>
              </c:numCache>
            </c:numRef>
          </c:yVal>
          <c:smooth val="1"/>
        </c:ser>
        <c:ser>
          <c:idx val="2"/>
          <c:order val="2"/>
          <c:tx>
            <c:v>ISSA TB100 y TB109 Máximos</c:v>
          </c:tx>
          <c:xVal>
            <c:numRef>
              <c:f>Diseño!$D$58:$D$60</c:f>
              <c:numCache>
                <c:formatCode>0.00</c:formatCode>
                <c:ptCount val="3"/>
                <c:pt idx="0">
                  <c:v>8.3700000000000028</c:v>
                </c:pt>
                <c:pt idx="1">
                  <c:v>8.99</c:v>
                </c:pt>
                <c:pt idx="2">
                  <c:v>9.61</c:v>
                </c:pt>
              </c:numCache>
            </c:numRef>
          </c:xVal>
          <c:yVal>
            <c:numRef>
              <c:f>Diseño!$G$58:$G$60</c:f>
              <c:numCache>
                <c:formatCode>0.00</c:formatCode>
                <c:ptCount val="3"/>
                <c:pt idx="0">
                  <c:v>538</c:v>
                </c:pt>
                <c:pt idx="1">
                  <c:v>538</c:v>
                </c:pt>
                <c:pt idx="2">
                  <c:v>538</c:v>
                </c:pt>
              </c:numCache>
            </c:numRef>
          </c:yVal>
          <c:smooth val="1"/>
        </c:ser>
        <c:dLbls/>
        <c:axId val="59647872"/>
        <c:axId val="59654144"/>
      </c:scatterChart>
      <c:valAx>
        <c:axId val="59647872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s-EC" sz="1200" baseline="0"/>
                  <a:t>Contenido de Asfalto</a:t>
                </a:r>
              </a:p>
            </c:rich>
          </c:tx>
        </c:title>
        <c:numFmt formatCode="0.00" sourceLinked="1"/>
        <c:majorTickMark val="none"/>
        <c:tickLblPos val="nextTo"/>
        <c:crossAx val="59654144"/>
        <c:crosses val="autoZero"/>
        <c:crossBetween val="midCat"/>
      </c:valAx>
      <c:valAx>
        <c:axId val="59654144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baseline="0">
                    <a:effectLst/>
                  </a:rPr>
                  <a:t>Desgaste Corregido g/m2</a:t>
                </a:r>
                <a:endParaRPr lang="es-EC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1.763085399449036E-2"/>
              <c:y val="0.23414138024687156"/>
            </c:manualLayout>
          </c:layout>
        </c:title>
        <c:numFmt formatCode="0.00" sourceLinked="1"/>
        <c:majorTickMark val="none"/>
        <c:tickLblPos val="nextTo"/>
        <c:crossAx val="59647872"/>
        <c:crosses val="autoZero"/>
        <c:crossBetween val="midCat"/>
      </c:valAx>
    </c:plotArea>
    <c:legend>
      <c:legendPos val="b"/>
      <c:txPr>
        <a:bodyPr/>
        <a:lstStyle/>
        <a:p>
          <a:pPr algn="ctr" rtl="0">
            <a:defRPr lang="es-EC"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</c:chart>
  <c:spPr>
    <a:ln>
      <a:solidFill>
        <a:schemeClr val="tx1"/>
      </a:solidFill>
    </a:ln>
  </c:spPr>
  <c:externalData r:id="rId1"/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baseline="0">
                <a:effectLst/>
              </a:rPr>
              <a:t>Cantera: Guayllabamba</a:t>
            </a:r>
            <a:endParaRPr lang="es-EC">
              <a:effectLst/>
            </a:endParaRPr>
          </a:p>
          <a:p>
            <a:pPr>
              <a:defRPr/>
            </a:pPr>
            <a:r>
              <a:rPr lang="es-EC" sz="1800" b="1" i="0" baseline="0">
                <a:effectLst/>
              </a:rPr>
              <a:t>Contenido de Asfalto Óptimo ISSA TB111</a:t>
            </a:r>
            <a:endParaRPr lang="es-EC">
              <a:effectLst/>
            </a:endParaRPr>
          </a:p>
        </c:rich>
      </c:tx>
    </c:title>
    <c:plotArea>
      <c:layout/>
      <c:scatterChart>
        <c:scatterStyle val="smoothMarker"/>
        <c:ser>
          <c:idx val="0"/>
          <c:order val="0"/>
          <c:tx>
            <c:v>Abrasión en Húmedo</c:v>
          </c:tx>
          <c:xVal>
            <c:numRef>
              <c:f>Diseño!$D$75:$D$77</c:f>
              <c:numCache>
                <c:formatCode>0.00</c:formatCode>
                <c:ptCount val="3"/>
                <c:pt idx="0">
                  <c:v>8.3700000000000028</c:v>
                </c:pt>
                <c:pt idx="1">
                  <c:v>8.99</c:v>
                </c:pt>
                <c:pt idx="2">
                  <c:v>9.61</c:v>
                </c:pt>
              </c:numCache>
            </c:numRef>
          </c:xVal>
          <c:yVal>
            <c:numRef>
              <c:f>Diseño!$E$75:$E$77</c:f>
              <c:numCache>
                <c:formatCode>0.00</c:formatCode>
                <c:ptCount val="3"/>
                <c:pt idx="0">
                  <c:v>509.62100000000027</c:v>
                </c:pt>
                <c:pt idx="1">
                  <c:v>458.62599999999804</c:v>
                </c:pt>
                <c:pt idx="2">
                  <c:v>324.72299999999626</c:v>
                </c:pt>
              </c:numCache>
            </c:numRef>
          </c:yVal>
          <c:smooth val="1"/>
        </c:ser>
        <c:ser>
          <c:idx val="1"/>
          <c:order val="1"/>
          <c:tx>
            <c:v>Rueda Cargada</c:v>
          </c:tx>
          <c:xVal>
            <c:numRef>
              <c:f>Diseño!$D$75:$D$77</c:f>
              <c:numCache>
                <c:formatCode>0.00</c:formatCode>
                <c:ptCount val="3"/>
                <c:pt idx="0">
                  <c:v>8.3700000000000028</c:v>
                </c:pt>
                <c:pt idx="1">
                  <c:v>8.99</c:v>
                </c:pt>
                <c:pt idx="2">
                  <c:v>9.61</c:v>
                </c:pt>
              </c:numCache>
            </c:numRef>
          </c:xVal>
          <c:yVal>
            <c:numRef>
              <c:f>Diseño!$F$75:$F$77</c:f>
              <c:numCache>
                <c:formatCode>0.00</c:formatCode>
                <c:ptCount val="3"/>
                <c:pt idx="0">
                  <c:v>370.52455057290905</c:v>
                </c:pt>
                <c:pt idx="1">
                  <c:v>408.9055797159225</c:v>
                </c:pt>
                <c:pt idx="2">
                  <c:v>531.42963428784333</c:v>
                </c:pt>
              </c:numCache>
            </c:numRef>
          </c:yVal>
          <c:smooth val="1"/>
        </c:ser>
        <c:ser>
          <c:idx val="2"/>
          <c:order val="2"/>
          <c:tx>
            <c:v>ISSA TB100 y TB109 Máximos</c:v>
          </c:tx>
          <c:xVal>
            <c:numRef>
              <c:f>Diseño!$D$75:$D$77</c:f>
              <c:numCache>
                <c:formatCode>0.00</c:formatCode>
                <c:ptCount val="3"/>
                <c:pt idx="0">
                  <c:v>8.3700000000000028</c:v>
                </c:pt>
                <c:pt idx="1">
                  <c:v>8.99</c:v>
                </c:pt>
                <c:pt idx="2">
                  <c:v>9.61</c:v>
                </c:pt>
              </c:numCache>
            </c:numRef>
          </c:xVal>
          <c:yVal>
            <c:numRef>
              <c:f>Diseño!$G$75:$G$77</c:f>
              <c:numCache>
                <c:formatCode>0.00</c:formatCode>
                <c:ptCount val="3"/>
                <c:pt idx="0">
                  <c:v>538</c:v>
                </c:pt>
                <c:pt idx="1">
                  <c:v>538</c:v>
                </c:pt>
                <c:pt idx="2">
                  <c:v>538</c:v>
                </c:pt>
              </c:numCache>
            </c:numRef>
          </c:yVal>
          <c:smooth val="1"/>
        </c:ser>
        <c:dLbls/>
        <c:axId val="66272640"/>
        <c:axId val="66299392"/>
      </c:scatterChart>
      <c:valAx>
        <c:axId val="66272640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s-EC" sz="1200" baseline="0"/>
                  <a:t>Contenido de Asfalto</a:t>
                </a:r>
              </a:p>
            </c:rich>
          </c:tx>
        </c:title>
        <c:numFmt formatCode="0.00" sourceLinked="1"/>
        <c:majorTickMark val="none"/>
        <c:tickLblPos val="nextTo"/>
        <c:crossAx val="66299392"/>
        <c:crosses val="autoZero"/>
        <c:crossBetween val="midCat"/>
      </c:valAx>
      <c:valAx>
        <c:axId val="66299392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baseline="0">
                    <a:effectLst/>
                  </a:rPr>
                  <a:t>Desgaste Corregido g/m2</a:t>
                </a:r>
                <a:endParaRPr lang="es-EC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1.763085399449036E-2"/>
              <c:y val="0.23414138024687156"/>
            </c:manualLayout>
          </c:layout>
        </c:title>
        <c:numFmt formatCode="0.00" sourceLinked="1"/>
        <c:majorTickMark val="none"/>
        <c:tickLblPos val="nextTo"/>
        <c:crossAx val="66272640"/>
        <c:crosses val="autoZero"/>
        <c:crossBetween val="midCat"/>
      </c:valAx>
    </c:plotArea>
    <c:legend>
      <c:legendPos val="b"/>
      <c:txPr>
        <a:bodyPr/>
        <a:lstStyle/>
        <a:p>
          <a:pPr algn="ctr" rtl="0">
            <a:defRPr lang="es-EC"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u="none" strike="noStrike" baseline="0" smtClean="0"/>
              <a:t>Cantera: San Antonio </a:t>
            </a:r>
            <a:endParaRPr lang="es-EC" sz="1800" b="0" i="0" u="none" strike="noStrike" baseline="0" smtClean="0"/>
          </a:p>
          <a:p>
            <a:pPr>
              <a:defRPr/>
            </a:pPr>
            <a:r>
              <a:rPr lang="es-EC" sz="1800" b="1" i="0" u="none" strike="noStrike" baseline="0" smtClean="0"/>
              <a:t>Contenido de Asfalto Óptimo ISSA TB111</a:t>
            </a:r>
            <a:endParaRPr lang="es-EC"/>
          </a:p>
        </c:rich>
      </c:tx>
    </c:title>
    <c:plotArea>
      <c:layout/>
      <c:scatterChart>
        <c:scatterStyle val="smoothMarker"/>
        <c:ser>
          <c:idx val="0"/>
          <c:order val="0"/>
          <c:tx>
            <c:v>Abrasión en Húmedo</c:v>
          </c:tx>
          <c:xVal>
            <c:numRef>
              <c:f>Diseño!$C$6:$C$8</c:f>
              <c:numCache>
                <c:formatCode>0.00</c:formatCode>
                <c:ptCount val="3"/>
                <c:pt idx="0">
                  <c:v>8.99</c:v>
                </c:pt>
                <c:pt idx="1">
                  <c:v>9.61</c:v>
                </c:pt>
                <c:pt idx="2">
                  <c:v>10.229999999999999</c:v>
                </c:pt>
              </c:numCache>
            </c:numRef>
          </c:xVal>
          <c:yVal>
            <c:numRef>
              <c:f>Diseño!$D$6:$D$8</c:f>
              <c:numCache>
                <c:formatCode>0.00</c:formatCode>
                <c:ptCount val="3"/>
                <c:pt idx="0">
                  <c:v>594.17400000000259</c:v>
                </c:pt>
                <c:pt idx="1">
                  <c:v>464.54800000000012</c:v>
                </c:pt>
                <c:pt idx="2">
                  <c:v>417.17200000000207</c:v>
                </c:pt>
              </c:numCache>
            </c:numRef>
          </c:yVal>
          <c:smooth val="1"/>
        </c:ser>
        <c:ser>
          <c:idx val="1"/>
          <c:order val="1"/>
          <c:tx>
            <c:v>Rueda Cargada</c:v>
          </c:tx>
          <c:xVal>
            <c:numRef>
              <c:f>Diseño!$C$6:$C$8</c:f>
              <c:numCache>
                <c:formatCode>0.00</c:formatCode>
                <c:ptCount val="3"/>
                <c:pt idx="0">
                  <c:v>8.99</c:v>
                </c:pt>
                <c:pt idx="1">
                  <c:v>9.61</c:v>
                </c:pt>
                <c:pt idx="2">
                  <c:v>10.229999999999999</c:v>
                </c:pt>
              </c:numCache>
            </c:numRef>
          </c:xVal>
          <c:yVal>
            <c:numRef>
              <c:f>Diseño!$E$6:$E$8</c:f>
              <c:numCache>
                <c:formatCode>0.00</c:formatCode>
                <c:ptCount val="3"/>
                <c:pt idx="0">
                  <c:v>490.83431500196161</c:v>
                </c:pt>
                <c:pt idx="1">
                  <c:v>558.73921271652011</c:v>
                </c:pt>
                <c:pt idx="2">
                  <c:v>642.14414143113913</c:v>
                </c:pt>
              </c:numCache>
            </c:numRef>
          </c:yVal>
          <c:smooth val="1"/>
        </c:ser>
        <c:ser>
          <c:idx val="2"/>
          <c:order val="2"/>
          <c:tx>
            <c:v>ISSA TB100 y TB109 Máximos</c:v>
          </c:tx>
          <c:xVal>
            <c:numRef>
              <c:f>Diseño!$C$6:$C$8</c:f>
              <c:numCache>
                <c:formatCode>0.00</c:formatCode>
                <c:ptCount val="3"/>
                <c:pt idx="0">
                  <c:v>8.99</c:v>
                </c:pt>
                <c:pt idx="1">
                  <c:v>9.61</c:v>
                </c:pt>
                <c:pt idx="2">
                  <c:v>10.229999999999999</c:v>
                </c:pt>
              </c:numCache>
            </c:numRef>
          </c:xVal>
          <c:yVal>
            <c:numRef>
              <c:f>Diseño!$F$6:$F$8</c:f>
              <c:numCache>
                <c:formatCode>0.00</c:formatCode>
                <c:ptCount val="3"/>
                <c:pt idx="0">
                  <c:v>538</c:v>
                </c:pt>
                <c:pt idx="1">
                  <c:v>538</c:v>
                </c:pt>
                <c:pt idx="2">
                  <c:v>538</c:v>
                </c:pt>
              </c:numCache>
            </c:numRef>
          </c:yVal>
          <c:smooth val="1"/>
        </c:ser>
        <c:dLbls/>
        <c:axId val="66372736"/>
        <c:axId val="66374656"/>
      </c:scatterChart>
      <c:valAx>
        <c:axId val="66372736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s-EC" sz="1200" b="1" i="0" u="none" strike="noStrike" baseline="0" smtClean="0"/>
                  <a:t>Contenido de Asfalto</a:t>
                </a:r>
                <a:endParaRPr lang="es-EC" sz="1200"/>
              </a:p>
            </c:rich>
          </c:tx>
        </c:title>
        <c:numFmt formatCode="0.00" sourceLinked="1"/>
        <c:majorTickMark val="none"/>
        <c:tickLblPos val="nextTo"/>
        <c:crossAx val="66374656"/>
        <c:crosses val="autoZero"/>
        <c:crossBetween val="midCat"/>
      </c:valAx>
      <c:valAx>
        <c:axId val="6637465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Desgaste Corregido g/m2</a:t>
                </a:r>
              </a:p>
            </c:rich>
          </c:tx>
          <c:layout>
            <c:manualLayout>
              <c:xMode val="edge"/>
              <c:yMode val="edge"/>
              <c:x val="2.498580352072689E-2"/>
              <c:y val="0.21859322237903214"/>
            </c:manualLayout>
          </c:layout>
        </c:title>
        <c:numFmt formatCode="0.00" sourceLinked="1"/>
        <c:majorTickMark val="none"/>
        <c:tickLblPos val="nextTo"/>
        <c:crossAx val="66372736"/>
        <c:crosses val="autoZero"/>
        <c:crossBetween val="midCat"/>
      </c:valAx>
    </c:plotArea>
    <c:legend>
      <c:legendPos val="b"/>
      <c:txPr>
        <a:bodyPr/>
        <a:lstStyle/>
        <a:p>
          <a:pPr>
            <a:defRPr sz="1200" baseline="0"/>
          </a:pPr>
          <a:endParaRPr lang="es-EC"/>
        </a:p>
      </c:txPr>
    </c:legend>
    <c:plotVisOnly val="1"/>
    <c:dispBlanksAs val="gap"/>
  </c:chart>
  <c:spPr>
    <a:ln>
      <a:solidFill>
        <a:schemeClr val="tx1"/>
      </a:solidFill>
    </a:ln>
  </c:spPr>
  <c:externalData r:id="rId1"/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u="none" strike="noStrike" baseline="0" smtClean="0"/>
              <a:t>Cantera: San Antonio </a:t>
            </a:r>
            <a:endParaRPr lang="es-EC" sz="1800" b="0" i="0" u="none" strike="noStrike" baseline="0" smtClean="0"/>
          </a:p>
          <a:p>
            <a:pPr>
              <a:defRPr/>
            </a:pPr>
            <a:r>
              <a:rPr lang="es-EC" sz="1800" b="1" i="0" u="none" strike="noStrike" baseline="0" smtClean="0"/>
              <a:t>Contenido de Asfalto Óptimo ISSA TB111</a:t>
            </a:r>
            <a:endParaRPr lang="es-EC"/>
          </a:p>
        </c:rich>
      </c:tx>
    </c:title>
    <c:plotArea>
      <c:layout/>
      <c:scatterChart>
        <c:scatterStyle val="smoothMarker"/>
        <c:ser>
          <c:idx val="0"/>
          <c:order val="0"/>
          <c:tx>
            <c:v>Abrasión en Húmedo</c:v>
          </c:tx>
          <c:xVal>
            <c:numRef>
              <c:f>Diseño!$C$23:$C$25</c:f>
              <c:numCache>
                <c:formatCode>0.00</c:formatCode>
                <c:ptCount val="3"/>
                <c:pt idx="0">
                  <c:v>8.99</c:v>
                </c:pt>
                <c:pt idx="1">
                  <c:v>9.61</c:v>
                </c:pt>
                <c:pt idx="2">
                  <c:v>10.229999999999999</c:v>
                </c:pt>
              </c:numCache>
            </c:numRef>
          </c:xVal>
          <c:yVal>
            <c:numRef>
              <c:f>Diseño!$D$23:$D$25</c:f>
              <c:numCache>
                <c:formatCode>0.00</c:formatCode>
                <c:ptCount val="3"/>
                <c:pt idx="0">
                  <c:v>581.01400000000262</c:v>
                </c:pt>
                <c:pt idx="1">
                  <c:v>451.38800000000089</c:v>
                </c:pt>
                <c:pt idx="2">
                  <c:v>404.01199999999881</c:v>
                </c:pt>
              </c:numCache>
            </c:numRef>
          </c:yVal>
          <c:smooth val="1"/>
        </c:ser>
        <c:ser>
          <c:idx val="1"/>
          <c:order val="1"/>
          <c:tx>
            <c:v>Rueda Cargada</c:v>
          </c:tx>
          <c:xVal>
            <c:numRef>
              <c:f>Diseño!$C$23:$C$25</c:f>
              <c:numCache>
                <c:formatCode>0.00</c:formatCode>
                <c:ptCount val="3"/>
                <c:pt idx="0">
                  <c:v>8.99</c:v>
                </c:pt>
                <c:pt idx="1">
                  <c:v>9.61</c:v>
                </c:pt>
                <c:pt idx="2">
                  <c:v>10.229999999999999</c:v>
                </c:pt>
              </c:numCache>
            </c:numRef>
          </c:xVal>
          <c:yVal>
            <c:numRef>
              <c:f>Diseño!$E$23:$E$25</c:f>
              <c:numCache>
                <c:formatCode>0.00</c:formatCode>
                <c:ptCount val="3"/>
                <c:pt idx="0">
                  <c:v>471.64380043046174</c:v>
                </c:pt>
                <c:pt idx="1">
                  <c:v>541.02489157359639</c:v>
                </c:pt>
                <c:pt idx="2">
                  <c:v>634.76317428825553</c:v>
                </c:pt>
              </c:numCache>
            </c:numRef>
          </c:yVal>
          <c:smooth val="1"/>
        </c:ser>
        <c:ser>
          <c:idx val="2"/>
          <c:order val="2"/>
          <c:tx>
            <c:v>ISSA TB100 y TB109 Máximos</c:v>
          </c:tx>
          <c:xVal>
            <c:numRef>
              <c:f>Diseño!$C$23:$C$25</c:f>
              <c:numCache>
                <c:formatCode>0.00</c:formatCode>
                <c:ptCount val="3"/>
                <c:pt idx="0">
                  <c:v>8.99</c:v>
                </c:pt>
                <c:pt idx="1">
                  <c:v>9.61</c:v>
                </c:pt>
                <c:pt idx="2">
                  <c:v>10.229999999999999</c:v>
                </c:pt>
              </c:numCache>
            </c:numRef>
          </c:xVal>
          <c:yVal>
            <c:numRef>
              <c:f>Diseño!$F$23:$F$25</c:f>
              <c:numCache>
                <c:formatCode>0.00</c:formatCode>
                <c:ptCount val="3"/>
                <c:pt idx="0">
                  <c:v>538</c:v>
                </c:pt>
                <c:pt idx="1">
                  <c:v>538</c:v>
                </c:pt>
                <c:pt idx="2">
                  <c:v>538</c:v>
                </c:pt>
              </c:numCache>
            </c:numRef>
          </c:yVal>
          <c:smooth val="1"/>
        </c:ser>
        <c:dLbls/>
        <c:axId val="66591360"/>
        <c:axId val="66605824"/>
      </c:scatterChart>
      <c:valAx>
        <c:axId val="66591360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s-EC" sz="1200" b="1" i="0" u="none" strike="noStrike" baseline="0" smtClean="0"/>
                  <a:t>Contenido de Asfalto</a:t>
                </a:r>
                <a:endParaRPr lang="es-EC" sz="1200"/>
              </a:p>
            </c:rich>
          </c:tx>
        </c:title>
        <c:numFmt formatCode="0.00" sourceLinked="1"/>
        <c:majorTickMark val="none"/>
        <c:tickLblPos val="nextTo"/>
        <c:crossAx val="66605824"/>
        <c:crosses val="autoZero"/>
        <c:crossBetween val="midCat"/>
      </c:valAx>
      <c:valAx>
        <c:axId val="66605824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Desgaste Corregido g/m2</a:t>
                </a:r>
              </a:p>
            </c:rich>
          </c:tx>
          <c:layout>
            <c:manualLayout>
              <c:xMode val="edge"/>
              <c:yMode val="edge"/>
              <c:x val="2.498580352072689E-2"/>
              <c:y val="0.21859322237903214"/>
            </c:manualLayout>
          </c:layout>
        </c:title>
        <c:numFmt formatCode="0.00" sourceLinked="1"/>
        <c:majorTickMark val="none"/>
        <c:tickLblPos val="nextTo"/>
        <c:crossAx val="66591360"/>
        <c:crosses val="autoZero"/>
        <c:crossBetween val="midCat"/>
      </c:valAx>
    </c:plotArea>
    <c:legend>
      <c:legendPos val="b"/>
      <c:txPr>
        <a:bodyPr/>
        <a:lstStyle/>
        <a:p>
          <a:pPr>
            <a:defRPr sz="1200" baseline="0"/>
          </a:pPr>
          <a:endParaRPr lang="es-EC"/>
        </a:p>
      </c:txPr>
    </c:legend>
    <c:plotVisOnly val="1"/>
    <c:dispBlanksAs val="gap"/>
  </c:chart>
  <c:spPr>
    <a:ln>
      <a:solidFill>
        <a:schemeClr val="tx1"/>
      </a:solidFill>
    </a:ln>
  </c:spPr>
  <c:externalData r:id="rId1"/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u="none" strike="noStrike" baseline="0" smtClean="0"/>
              <a:t>Cantera: San Antonio </a:t>
            </a:r>
            <a:endParaRPr lang="es-EC" sz="1800" b="0" i="0" u="none" strike="noStrike" baseline="0" smtClean="0"/>
          </a:p>
          <a:p>
            <a:pPr>
              <a:defRPr/>
            </a:pPr>
            <a:r>
              <a:rPr lang="es-EC" sz="1800" b="1" i="0" u="none" strike="noStrike" baseline="0" smtClean="0"/>
              <a:t>Contenido de Asfalto Óptimo ISSA TB111</a:t>
            </a:r>
            <a:endParaRPr lang="es-EC"/>
          </a:p>
        </c:rich>
      </c:tx>
    </c:title>
    <c:plotArea>
      <c:layout/>
      <c:scatterChart>
        <c:scatterStyle val="smoothMarker"/>
        <c:ser>
          <c:idx val="0"/>
          <c:order val="0"/>
          <c:tx>
            <c:v>Abrasión en Húmedo</c:v>
          </c:tx>
          <c:xVal>
            <c:numRef>
              <c:f>Diseño!$C$40:$C$42</c:f>
              <c:numCache>
                <c:formatCode>0.00</c:formatCode>
                <c:ptCount val="3"/>
                <c:pt idx="0">
                  <c:v>8.99</c:v>
                </c:pt>
                <c:pt idx="1">
                  <c:v>9.61</c:v>
                </c:pt>
                <c:pt idx="2">
                  <c:v>10.229999999999999</c:v>
                </c:pt>
              </c:numCache>
            </c:numRef>
          </c:xVal>
          <c:yVal>
            <c:numRef>
              <c:f>Diseño!$D$40:$D$42</c:f>
              <c:numCache>
                <c:formatCode>0.00</c:formatCode>
                <c:ptCount val="3"/>
                <c:pt idx="0">
                  <c:v>569.82800000000157</c:v>
                </c:pt>
                <c:pt idx="1">
                  <c:v>440.20199999999949</c:v>
                </c:pt>
                <c:pt idx="2">
                  <c:v>392.49700000000195</c:v>
                </c:pt>
              </c:numCache>
            </c:numRef>
          </c:yVal>
          <c:smooth val="1"/>
        </c:ser>
        <c:ser>
          <c:idx val="1"/>
          <c:order val="1"/>
          <c:tx>
            <c:v>Rueda Cargada</c:v>
          </c:tx>
          <c:xVal>
            <c:numRef>
              <c:f>Diseño!$C$40:$C$42</c:f>
              <c:numCache>
                <c:formatCode>0.00</c:formatCode>
                <c:ptCount val="3"/>
                <c:pt idx="0">
                  <c:v>8.99</c:v>
                </c:pt>
                <c:pt idx="1">
                  <c:v>9.61</c:v>
                </c:pt>
                <c:pt idx="2">
                  <c:v>10.229999999999999</c:v>
                </c:pt>
              </c:numCache>
            </c:numRef>
          </c:xVal>
          <c:yVal>
            <c:numRef>
              <c:f>Diseño!$E$40:$E$42</c:f>
              <c:numCache>
                <c:formatCode>0.00</c:formatCode>
                <c:ptCount val="3"/>
                <c:pt idx="0">
                  <c:v>452.45328585895226</c:v>
                </c:pt>
                <c:pt idx="1">
                  <c:v>521.83437700208685</c:v>
                </c:pt>
                <c:pt idx="2">
                  <c:v>601.5488221452614</c:v>
                </c:pt>
              </c:numCache>
            </c:numRef>
          </c:yVal>
          <c:smooth val="1"/>
        </c:ser>
        <c:ser>
          <c:idx val="2"/>
          <c:order val="2"/>
          <c:tx>
            <c:v>ISSA TB100 y TB109 Máximos</c:v>
          </c:tx>
          <c:xVal>
            <c:numRef>
              <c:f>Diseño!$C$40:$C$42</c:f>
              <c:numCache>
                <c:formatCode>0.00</c:formatCode>
                <c:ptCount val="3"/>
                <c:pt idx="0">
                  <c:v>8.99</c:v>
                </c:pt>
                <c:pt idx="1">
                  <c:v>9.61</c:v>
                </c:pt>
                <c:pt idx="2">
                  <c:v>10.229999999999999</c:v>
                </c:pt>
              </c:numCache>
            </c:numRef>
          </c:xVal>
          <c:yVal>
            <c:numRef>
              <c:f>Diseño!$F$40:$F$42</c:f>
              <c:numCache>
                <c:formatCode>0.00</c:formatCode>
                <c:ptCount val="3"/>
                <c:pt idx="0">
                  <c:v>538</c:v>
                </c:pt>
                <c:pt idx="1">
                  <c:v>538</c:v>
                </c:pt>
                <c:pt idx="2">
                  <c:v>538</c:v>
                </c:pt>
              </c:numCache>
            </c:numRef>
          </c:yVal>
          <c:smooth val="1"/>
        </c:ser>
        <c:dLbls/>
        <c:axId val="66552192"/>
        <c:axId val="66554112"/>
      </c:scatterChart>
      <c:valAx>
        <c:axId val="66552192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s-EC" sz="1200" b="1" i="0" u="none" strike="noStrike" baseline="0" smtClean="0"/>
                  <a:t>Contenido de Asfalto</a:t>
                </a:r>
                <a:endParaRPr lang="es-EC" sz="1200"/>
              </a:p>
            </c:rich>
          </c:tx>
        </c:title>
        <c:numFmt formatCode="0.00" sourceLinked="1"/>
        <c:majorTickMark val="none"/>
        <c:tickLblPos val="nextTo"/>
        <c:crossAx val="66554112"/>
        <c:crosses val="autoZero"/>
        <c:crossBetween val="midCat"/>
      </c:valAx>
      <c:valAx>
        <c:axId val="66554112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Desgaste Corregido g/m2</a:t>
                </a:r>
              </a:p>
            </c:rich>
          </c:tx>
          <c:layout>
            <c:manualLayout>
              <c:xMode val="edge"/>
              <c:yMode val="edge"/>
              <c:x val="2.498580352072689E-2"/>
              <c:y val="0.21859322237903214"/>
            </c:manualLayout>
          </c:layout>
        </c:title>
        <c:numFmt formatCode="0.00" sourceLinked="1"/>
        <c:majorTickMark val="none"/>
        <c:tickLblPos val="nextTo"/>
        <c:crossAx val="66552192"/>
        <c:crosses val="autoZero"/>
        <c:crossBetween val="midCat"/>
      </c:valAx>
    </c:plotArea>
    <c:legend>
      <c:legendPos val="b"/>
      <c:txPr>
        <a:bodyPr/>
        <a:lstStyle/>
        <a:p>
          <a:pPr>
            <a:defRPr sz="1200" baseline="0"/>
          </a:pPr>
          <a:endParaRPr lang="es-EC"/>
        </a:p>
      </c:txPr>
    </c:legend>
    <c:plotVisOnly val="1"/>
    <c:dispBlanksAs val="gap"/>
  </c:chart>
  <c:spPr>
    <a:ln>
      <a:solidFill>
        <a:schemeClr val="tx1"/>
      </a:solidFill>
    </a:ln>
  </c:spPr>
  <c:externalData r:id="rId1"/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u="none" strike="noStrike" baseline="0" smtClean="0"/>
              <a:t>Cantera: San Antonio </a:t>
            </a:r>
            <a:endParaRPr lang="es-EC" sz="1800" b="0" i="0" u="none" strike="noStrike" baseline="0" smtClean="0"/>
          </a:p>
          <a:p>
            <a:pPr>
              <a:defRPr/>
            </a:pPr>
            <a:r>
              <a:rPr lang="es-EC" sz="1800" b="1" i="0" u="none" strike="noStrike" baseline="0" smtClean="0"/>
              <a:t>Contenido de Asfalto Óptimo ISSA TB111</a:t>
            </a:r>
            <a:endParaRPr lang="es-EC"/>
          </a:p>
        </c:rich>
      </c:tx>
    </c:title>
    <c:plotArea>
      <c:layout/>
      <c:scatterChart>
        <c:scatterStyle val="smoothMarker"/>
        <c:ser>
          <c:idx val="0"/>
          <c:order val="0"/>
          <c:tx>
            <c:v>Abrasión en Húmedo</c:v>
          </c:tx>
          <c:xVal>
            <c:numRef>
              <c:f>Diseño!$C$57:$C$59</c:f>
              <c:numCache>
                <c:formatCode>0.00</c:formatCode>
                <c:ptCount val="3"/>
                <c:pt idx="0">
                  <c:v>8.99</c:v>
                </c:pt>
                <c:pt idx="1">
                  <c:v>9.61</c:v>
                </c:pt>
                <c:pt idx="2">
                  <c:v>10.229999999999999</c:v>
                </c:pt>
              </c:numCache>
            </c:numRef>
          </c:xVal>
          <c:yVal>
            <c:numRef>
              <c:f>Diseño!$D$57:$D$59</c:f>
              <c:numCache>
                <c:formatCode>0.00</c:formatCode>
                <c:ptCount val="3"/>
                <c:pt idx="0">
                  <c:v>540.21800000000303</c:v>
                </c:pt>
                <c:pt idx="1">
                  <c:v>411.25</c:v>
                </c:pt>
                <c:pt idx="2">
                  <c:v>364.86100000000101</c:v>
                </c:pt>
              </c:numCache>
            </c:numRef>
          </c:yVal>
          <c:smooth val="1"/>
        </c:ser>
        <c:ser>
          <c:idx val="1"/>
          <c:order val="1"/>
          <c:tx>
            <c:v>Rueda Cargada</c:v>
          </c:tx>
          <c:xVal>
            <c:numRef>
              <c:f>Diseño!$C$57:$C$59</c:f>
              <c:numCache>
                <c:formatCode>0.00</c:formatCode>
                <c:ptCount val="3"/>
                <c:pt idx="0">
                  <c:v>8.99</c:v>
                </c:pt>
                <c:pt idx="1">
                  <c:v>9.61</c:v>
                </c:pt>
                <c:pt idx="2">
                  <c:v>10.229999999999999</c:v>
                </c:pt>
              </c:numCache>
            </c:numRef>
          </c:xVal>
          <c:yVal>
            <c:numRef>
              <c:f>Diseño!$E$57:$E$59</c:f>
              <c:numCache>
                <c:formatCode>0.00</c:formatCode>
                <c:ptCount val="3"/>
                <c:pt idx="0">
                  <c:v>414.07225671593881</c:v>
                </c:pt>
                <c:pt idx="1">
                  <c:v>499.69147557342598</c:v>
                </c:pt>
                <c:pt idx="2">
                  <c:v>570.5487601451407</c:v>
                </c:pt>
              </c:numCache>
            </c:numRef>
          </c:yVal>
          <c:smooth val="1"/>
        </c:ser>
        <c:ser>
          <c:idx val="2"/>
          <c:order val="2"/>
          <c:tx>
            <c:v>ISSA TB100 y TB109 Máximos</c:v>
          </c:tx>
          <c:xVal>
            <c:numRef>
              <c:f>Diseño!$C$57:$C$59</c:f>
              <c:numCache>
                <c:formatCode>0.00</c:formatCode>
                <c:ptCount val="3"/>
                <c:pt idx="0">
                  <c:v>8.99</c:v>
                </c:pt>
                <c:pt idx="1">
                  <c:v>9.61</c:v>
                </c:pt>
                <c:pt idx="2">
                  <c:v>10.229999999999999</c:v>
                </c:pt>
              </c:numCache>
            </c:numRef>
          </c:xVal>
          <c:yVal>
            <c:numRef>
              <c:f>Diseño!$F$57:$F$59</c:f>
              <c:numCache>
                <c:formatCode>0.00</c:formatCode>
                <c:ptCount val="3"/>
                <c:pt idx="0">
                  <c:v>538</c:v>
                </c:pt>
                <c:pt idx="1">
                  <c:v>538</c:v>
                </c:pt>
                <c:pt idx="2">
                  <c:v>538</c:v>
                </c:pt>
              </c:numCache>
            </c:numRef>
          </c:yVal>
          <c:smooth val="1"/>
        </c:ser>
        <c:dLbls/>
        <c:axId val="66688896"/>
        <c:axId val="66703360"/>
      </c:scatterChart>
      <c:valAx>
        <c:axId val="66688896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s-EC" sz="1200" b="1" i="0" u="none" strike="noStrike" baseline="0" smtClean="0"/>
                  <a:t>Contenido de Asfalto</a:t>
                </a:r>
                <a:endParaRPr lang="es-EC" sz="1200"/>
              </a:p>
            </c:rich>
          </c:tx>
        </c:title>
        <c:numFmt formatCode="0.00" sourceLinked="1"/>
        <c:majorTickMark val="none"/>
        <c:tickLblPos val="nextTo"/>
        <c:crossAx val="66703360"/>
        <c:crosses val="autoZero"/>
        <c:crossBetween val="midCat"/>
      </c:valAx>
      <c:valAx>
        <c:axId val="66703360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Desgaste Corregido g/m2</a:t>
                </a:r>
              </a:p>
            </c:rich>
          </c:tx>
          <c:layout>
            <c:manualLayout>
              <c:xMode val="edge"/>
              <c:yMode val="edge"/>
              <c:x val="2.498580352072689E-2"/>
              <c:y val="0.21859322237903214"/>
            </c:manualLayout>
          </c:layout>
        </c:title>
        <c:numFmt formatCode="0.00" sourceLinked="1"/>
        <c:majorTickMark val="none"/>
        <c:tickLblPos val="nextTo"/>
        <c:crossAx val="66688896"/>
        <c:crosses val="autoZero"/>
        <c:crossBetween val="midCat"/>
      </c:valAx>
    </c:plotArea>
    <c:legend>
      <c:legendPos val="b"/>
      <c:txPr>
        <a:bodyPr/>
        <a:lstStyle/>
        <a:p>
          <a:pPr>
            <a:defRPr sz="1200" baseline="0"/>
          </a:pPr>
          <a:endParaRPr lang="es-EC"/>
        </a:p>
      </c:txPr>
    </c:legend>
    <c:plotVisOnly val="1"/>
    <c:dispBlanksAs val="gap"/>
  </c:chart>
  <c:spPr>
    <a:ln>
      <a:solidFill>
        <a:schemeClr val="tx1"/>
      </a:solidFill>
    </a:ln>
  </c:spPr>
  <c:externalData r:id="rId1"/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u="none" strike="noStrike" baseline="0" smtClean="0"/>
              <a:t>Cantera: San Antonio </a:t>
            </a:r>
            <a:endParaRPr lang="es-EC" sz="1800" b="0" i="0" u="none" strike="noStrike" baseline="0" smtClean="0"/>
          </a:p>
          <a:p>
            <a:pPr>
              <a:defRPr/>
            </a:pPr>
            <a:r>
              <a:rPr lang="es-EC" sz="1800" b="1" i="0" u="none" strike="noStrike" baseline="0" smtClean="0"/>
              <a:t>Contenido de Asfalto Óptimo ISSA TB111</a:t>
            </a:r>
            <a:endParaRPr lang="es-EC"/>
          </a:p>
        </c:rich>
      </c:tx>
    </c:title>
    <c:plotArea>
      <c:layout/>
      <c:scatterChart>
        <c:scatterStyle val="smoothMarker"/>
        <c:ser>
          <c:idx val="0"/>
          <c:order val="0"/>
          <c:tx>
            <c:v>Abrasión en Húmedo</c:v>
          </c:tx>
          <c:xVal>
            <c:numRef>
              <c:f>Diseño!$C$75:$C$77</c:f>
              <c:numCache>
                <c:formatCode>0.00</c:formatCode>
                <c:ptCount val="3"/>
                <c:pt idx="0">
                  <c:v>8.99</c:v>
                </c:pt>
                <c:pt idx="1">
                  <c:v>9.61</c:v>
                </c:pt>
                <c:pt idx="2">
                  <c:v>10.229999999999999</c:v>
                </c:pt>
              </c:numCache>
            </c:numRef>
          </c:xVal>
          <c:yVal>
            <c:numRef>
              <c:f>Diseño!$D$75:$D$77</c:f>
              <c:numCache>
                <c:formatCode>0.00</c:formatCode>
                <c:ptCount val="3"/>
                <c:pt idx="0">
                  <c:v>526.07100000000025</c:v>
                </c:pt>
                <c:pt idx="1">
                  <c:v>388.54899999999822</c:v>
                </c:pt>
                <c:pt idx="2">
                  <c:v>342.48900000000265</c:v>
                </c:pt>
              </c:numCache>
            </c:numRef>
          </c:yVal>
          <c:smooth val="1"/>
        </c:ser>
        <c:ser>
          <c:idx val="1"/>
          <c:order val="1"/>
          <c:tx>
            <c:v>Rueda Cargada</c:v>
          </c:tx>
          <c:xVal>
            <c:numRef>
              <c:f>Diseño!$C$75:$C$77</c:f>
              <c:numCache>
                <c:formatCode>0.00</c:formatCode>
                <c:ptCount val="3"/>
                <c:pt idx="0">
                  <c:v>8.99</c:v>
                </c:pt>
                <c:pt idx="1">
                  <c:v>9.61</c:v>
                </c:pt>
                <c:pt idx="2">
                  <c:v>10.229999999999999</c:v>
                </c:pt>
              </c:numCache>
            </c:numRef>
          </c:xVal>
          <c:yVal>
            <c:numRef>
              <c:f>Diseño!$E$75:$E$77</c:f>
              <c:numCache>
                <c:formatCode>0.00</c:formatCode>
                <c:ptCount val="3"/>
                <c:pt idx="0">
                  <c:v>398.57222571587835</c:v>
                </c:pt>
                <c:pt idx="1">
                  <c:v>484.92954128765763</c:v>
                </c:pt>
                <c:pt idx="2">
                  <c:v>566.85827657369714</c:v>
                </c:pt>
              </c:numCache>
            </c:numRef>
          </c:yVal>
          <c:smooth val="1"/>
        </c:ser>
        <c:ser>
          <c:idx val="2"/>
          <c:order val="2"/>
          <c:tx>
            <c:v>ISSA TB100 y TB109 Máximos</c:v>
          </c:tx>
          <c:xVal>
            <c:numRef>
              <c:f>Diseño!$C$75:$C$77</c:f>
              <c:numCache>
                <c:formatCode>0.00</c:formatCode>
                <c:ptCount val="3"/>
                <c:pt idx="0">
                  <c:v>8.99</c:v>
                </c:pt>
                <c:pt idx="1">
                  <c:v>9.61</c:v>
                </c:pt>
                <c:pt idx="2">
                  <c:v>10.229999999999999</c:v>
                </c:pt>
              </c:numCache>
            </c:numRef>
          </c:xVal>
          <c:yVal>
            <c:numRef>
              <c:f>Diseño!$F$75:$F$77</c:f>
              <c:numCache>
                <c:formatCode>0.00</c:formatCode>
                <c:ptCount val="3"/>
                <c:pt idx="0">
                  <c:v>538</c:v>
                </c:pt>
                <c:pt idx="1">
                  <c:v>538</c:v>
                </c:pt>
                <c:pt idx="2">
                  <c:v>538</c:v>
                </c:pt>
              </c:numCache>
            </c:numRef>
          </c:yVal>
          <c:smooth val="1"/>
        </c:ser>
        <c:dLbls/>
        <c:axId val="66788736"/>
        <c:axId val="66807296"/>
      </c:scatterChart>
      <c:valAx>
        <c:axId val="66788736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s-EC" sz="1200" b="1" i="0" u="none" strike="noStrike" baseline="0" smtClean="0"/>
                  <a:t>Contenido de Asfalto</a:t>
                </a:r>
                <a:endParaRPr lang="es-EC" sz="1200"/>
              </a:p>
            </c:rich>
          </c:tx>
        </c:title>
        <c:numFmt formatCode="0.00" sourceLinked="1"/>
        <c:majorTickMark val="none"/>
        <c:tickLblPos val="nextTo"/>
        <c:crossAx val="66807296"/>
        <c:crosses val="autoZero"/>
        <c:crossBetween val="midCat"/>
      </c:valAx>
      <c:valAx>
        <c:axId val="6680729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Desgaste Corregido g/m2</a:t>
                </a:r>
              </a:p>
            </c:rich>
          </c:tx>
          <c:layout>
            <c:manualLayout>
              <c:xMode val="edge"/>
              <c:yMode val="edge"/>
              <c:x val="2.498580352072689E-2"/>
              <c:y val="0.21859322237903214"/>
            </c:manualLayout>
          </c:layout>
        </c:title>
        <c:numFmt formatCode="0.00" sourceLinked="1"/>
        <c:majorTickMark val="none"/>
        <c:tickLblPos val="nextTo"/>
        <c:crossAx val="66788736"/>
        <c:crosses val="autoZero"/>
        <c:crossBetween val="midCat"/>
      </c:valAx>
    </c:plotArea>
    <c:legend>
      <c:legendPos val="b"/>
      <c:txPr>
        <a:bodyPr/>
        <a:lstStyle/>
        <a:p>
          <a:pPr>
            <a:defRPr sz="1200" baseline="0"/>
          </a:pPr>
          <a:endParaRPr lang="es-EC"/>
        </a:p>
      </c:txPr>
    </c:legend>
    <c:plotVisOnly val="1"/>
    <c:dispBlanksAs val="gap"/>
  </c:chart>
  <c:spPr>
    <a:ln>
      <a:solidFill>
        <a:schemeClr val="tx1"/>
      </a:solidFill>
    </a:ln>
  </c:spPr>
  <c:externalData r:id="rId1"/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baseline="0">
                <a:effectLst/>
              </a:rPr>
              <a:t>Cantera: Guayllabamba</a:t>
            </a:r>
            <a:endParaRPr lang="es-EC">
              <a:effectLst/>
            </a:endParaRPr>
          </a:p>
          <a:p>
            <a:pPr>
              <a:defRPr/>
            </a:pPr>
            <a:r>
              <a:rPr lang="es-EC" sz="1800" b="1" i="0" baseline="0">
                <a:effectLst/>
              </a:rPr>
              <a:t>Ensayo de Cohesión ISSA TB139</a:t>
            </a:r>
            <a:endParaRPr lang="es-EC">
              <a:effectLst/>
            </a:endParaRPr>
          </a:p>
        </c:rich>
      </c:tx>
    </c:title>
    <c:plotArea>
      <c:layout/>
      <c:scatterChart>
        <c:scatterStyle val="smoothMarker"/>
        <c:ser>
          <c:idx val="0"/>
          <c:order val="0"/>
          <c:tx>
            <c:v>Guayllabamba 14.5%</c:v>
          </c:tx>
          <c:xVal>
            <c:numRef>
              <c:f>'Cohesion Diseño'!$H$6:$H$11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Diseño'!$I$6:$I$11</c:f>
              <c:numCache>
                <c:formatCode>General</c:formatCode>
                <c:ptCount val="6"/>
                <c:pt idx="0">
                  <c:v>0</c:v>
                </c:pt>
                <c:pt idx="1">
                  <c:v>21</c:v>
                </c:pt>
                <c:pt idx="2">
                  <c:v>15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</c:numCache>
            </c:numRef>
          </c:yVal>
          <c:smooth val="1"/>
        </c:ser>
        <c:ser>
          <c:idx val="1"/>
          <c:order val="1"/>
          <c:tx>
            <c:v>"Set" Torque</c:v>
          </c:tx>
          <c:xVal>
            <c:numRef>
              <c:f>'Cohesion Diseño'!$H$6:$H$11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Diseño'!$J$6:$J$11</c:f>
              <c:numCache>
                <c:formatCode>General</c:formatCode>
                <c:ptCount val="6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</c:numCache>
            </c:numRef>
          </c:yVal>
          <c:smooth val="1"/>
        </c:ser>
        <c:ser>
          <c:idx val="2"/>
          <c:order val="2"/>
          <c:tx>
            <c:v>Early Rolling Traffic</c:v>
          </c:tx>
          <c:xVal>
            <c:numRef>
              <c:f>'Cohesion Diseño'!$H$6:$H$11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Diseño'!$K$6:$K$11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yVal>
          <c:smooth val="1"/>
        </c:ser>
        <c:ser>
          <c:idx val="3"/>
          <c:order val="3"/>
          <c:tx>
            <c:v>Cured Slip Torque</c:v>
          </c:tx>
          <c:xVal>
            <c:numRef>
              <c:f>'Cohesion Diseño'!$H$6:$H$11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Diseño'!$L$6:$L$11</c:f>
              <c:numCache>
                <c:formatCode>General</c:formatCode>
                <c:ptCount val="6"/>
                <c:pt idx="0">
                  <c:v>26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  <c:pt idx="5">
                  <c:v>26</c:v>
                </c:pt>
              </c:numCache>
            </c:numRef>
          </c:yVal>
          <c:smooth val="1"/>
        </c:ser>
        <c:dLbls/>
        <c:axId val="66827776"/>
        <c:axId val="66829696"/>
      </c:scatterChart>
      <c:valAx>
        <c:axId val="66827776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s-EC" sz="1200" baseline="0"/>
                  <a:t>Tiempo (minutos)</a:t>
                </a:r>
              </a:p>
            </c:rich>
          </c:tx>
        </c:title>
        <c:numFmt formatCode="General" sourceLinked="1"/>
        <c:majorTickMark val="none"/>
        <c:tickLblPos val="nextTo"/>
        <c:crossAx val="66829696"/>
        <c:crosses val="autoZero"/>
        <c:crossBetween val="midCat"/>
      </c:valAx>
      <c:valAx>
        <c:axId val="6682969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Torque -Kg. -cm. @ 200 kPa.</a:t>
                </a:r>
              </a:p>
            </c:rich>
          </c:tx>
        </c:title>
        <c:numFmt formatCode="General" sourceLinked="1"/>
        <c:majorTickMark val="none"/>
        <c:tickLblPos val="nextTo"/>
        <c:crossAx val="6682777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2.7156069503563206E-2"/>
          <c:y val="0.90399348815575253"/>
          <c:w val="0.93547840976233199"/>
          <c:h val="8.334828399614605E-2"/>
        </c:manualLayout>
      </c:layout>
      <c:txPr>
        <a:bodyPr/>
        <a:lstStyle/>
        <a:p>
          <a:pPr>
            <a:defRPr sz="1200" baseline="0"/>
          </a:pPr>
          <a:endParaRPr lang="es-EC"/>
        </a:p>
      </c:txPr>
    </c:legend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baseline="0">
                <a:effectLst/>
              </a:rPr>
              <a:t>Cantera: Guayllabamba</a:t>
            </a:r>
            <a:endParaRPr lang="es-EC">
              <a:effectLst/>
            </a:endParaRPr>
          </a:p>
          <a:p>
            <a:pPr>
              <a:defRPr/>
            </a:pPr>
            <a:r>
              <a:rPr lang="es-EC" sz="1800" b="1" i="0" baseline="0">
                <a:effectLst/>
              </a:rPr>
              <a:t>Ensayo de Cohesión ISSA TB139</a:t>
            </a:r>
            <a:endParaRPr lang="es-EC">
              <a:effectLst/>
            </a:endParaRPr>
          </a:p>
        </c:rich>
      </c:tx>
    </c:title>
    <c:plotArea>
      <c:layout/>
      <c:scatterChart>
        <c:scatterStyle val="smoothMarker"/>
        <c:ser>
          <c:idx val="0"/>
          <c:order val="0"/>
          <c:tx>
            <c:v>Guayllabamba 14.5%</c:v>
          </c:tx>
          <c:xVal>
            <c:numRef>
              <c:f>'Cohesion Diseño'!$H$26:$H$31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Diseño'!$I$26:$I$31</c:f>
              <c:numCache>
                <c:formatCode>General</c:formatCode>
                <c:ptCount val="6"/>
                <c:pt idx="0">
                  <c:v>0</c:v>
                </c:pt>
                <c:pt idx="1">
                  <c:v>21</c:v>
                </c:pt>
                <c:pt idx="2">
                  <c:v>17</c:v>
                </c:pt>
                <c:pt idx="3">
                  <c:v>20</c:v>
                </c:pt>
                <c:pt idx="4">
                  <c:v>22</c:v>
                </c:pt>
                <c:pt idx="5">
                  <c:v>23</c:v>
                </c:pt>
              </c:numCache>
            </c:numRef>
          </c:yVal>
          <c:smooth val="1"/>
        </c:ser>
        <c:ser>
          <c:idx val="1"/>
          <c:order val="1"/>
          <c:tx>
            <c:v>"Set" Torque</c:v>
          </c:tx>
          <c:xVal>
            <c:numRef>
              <c:f>'Cohesion Diseño'!$H$26:$H$31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Diseño'!$J$26:$J$31</c:f>
              <c:numCache>
                <c:formatCode>General</c:formatCode>
                <c:ptCount val="6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</c:numCache>
            </c:numRef>
          </c:yVal>
          <c:smooth val="1"/>
        </c:ser>
        <c:ser>
          <c:idx val="2"/>
          <c:order val="2"/>
          <c:tx>
            <c:v>Early Rolling Traffic</c:v>
          </c:tx>
          <c:xVal>
            <c:numRef>
              <c:f>'Cohesion Diseño'!$H$26:$H$31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Diseño'!$K$26:$K$31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yVal>
          <c:smooth val="1"/>
        </c:ser>
        <c:ser>
          <c:idx val="3"/>
          <c:order val="3"/>
          <c:tx>
            <c:v>Cured Slip Torque</c:v>
          </c:tx>
          <c:xVal>
            <c:numRef>
              <c:f>'Cohesion Diseño'!$H$26:$H$31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Diseño'!$L$26:$L$31</c:f>
              <c:numCache>
                <c:formatCode>General</c:formatCode>
                <c:ptCount val="6"/>
                <c:pt idx="0">
                  <c:v>26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  <c:pt idx="5">
                  <c:v>26</c:v>
                </c:pt>
              </c:numCache>
            </c:numRef>
          </c:yVal>
          <c:smooth val="1"/>
        </c:ser>
        <c:dLbls/>
        <c:axId val="58884096"/>
        <c:axId val="58886016"/>
      </c:scatterChart>
      <c:valAx>
        <c:axId val="58884096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s-EC" sz="1200" baseline="0"/>
                  <a:t>Tiempo (minutos)</a:t>
                </a:r>
              </a:p>
            </c:rich>
          </c:tx>
        </c:title>
        <c:numFmt formatCode="General" sourceLinked="1"/>
        <c:majorTickMark val="none"/>
        <c:tickLblPos val="nextTo"/>
        <c:crossAx val="58886016"/>
        <c:crosses val="autoZero"/>
        <c:crossBetween val="midCat"/>
      </c:valAx>
      <c:valAx>
        <c:axId val="5888601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Torque -Kg. -cm. @ 200 kPa.</a:t>
                </a:r>
              </a:p>
            </c:rich>
          </c:tx>
        </c:title>
        <c:numFmt formatCode="General" sourceLinked="1"/>
        <c:majorTickMark val="none"/>
        <c:tickLblPos val="nextTo"/>
        <c:crossAx val="5888409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1.8883015209953228E-2"/>
          <c:y val="0.88866767800813884"/>
          <c:w val="0.94762764983015624"/>
          <c:h val="9.6653422909292491E-2"/>
        </c:manualLayout>
      </c:layout>
      <c:txPr>
        <a:bodyPr/>
        <a:lstStyle/>
        <a:p>
          <a:pPr>
            <a:defRPr sz="1200" baseline="0"/>
          </a:pPr>
          <a:endParaRPr lang="es-EC"/>
        </a:p>
      </c:txPr>
    </c:legend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baseline="0">
                <a:effectLst/>
              </a:rPr>
              <a:t>Cantera: Guayllabamba</a:t>
            </a:r>
            <a:endParaRPr lang="es-EC">
              <a:effectLst/>
            </a:endParaRPr>
          </a:p>
          <a:p>
            <a:pPr>
              <a:defRPr/>
            </a:pPr>
            <a:r>
              <a:rPr lang="es-EC" sz="1800" b="1" i="0" baseline="0">
                <a:effectLst/>
              </a:rPr>
              <a:t>Ensayo de Cohesión ISSA TB139</a:t>
            </a:r>
            <a:endParaRPr lang="es-EC">
              <a:effectLst/>
            </a:endParaRPr>
          </a:p>
        </c:rich>
      </c:tx>
    </c:title>
    <c:plotArea>
      <c:layout/>
      <c:scatterChart>
        <c:scatterStyle val="smoothMarker"/>
        <c:ser>
          <c:idx val="0"/>
          <c:order val="0"/>
          <c:tx>
            <c:v>Guayllabamba 14.5%</c:v>
          </c:tx>
          <c:xVal>
            <c:numRef>
              <c:f>'Cohesion Diseño'!$H$46:$H$51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Diseño'!$I$46:$I$51</c:f>
              <c:numCache>
                <c:formatCode>General</c:formatCode>
                <c:ptCount val="6"/>
                <c:pt idx="0">
                  <c:v>0</c:v>
                </c:pt>
                <c:pt idx="1">
                  <c:v>22</c:v>
                </c:pt>
                <c:pt idx="2">
                  <c:v>18</c:v>
                </c:pt>
                <c:pt idx="3">
                  <c:v>22</c:v>
                </c:pt>
                <c:pt idx="4">
                  <c:v>23</c:v>
                </c:pt>
                <c:pt idx="5">
                  <c:v>25</c:v>
                </c:pt>
              </c:numCache>
            </c:numRef>
          </c:yVal>
          <c:smooth val="1"/>
        </c:ser>
        <c:ser>
          <c:idx val="1"/>
          <c:order val="1"/>
          <c:tx>
            <c:v>"Set" Torque</c:v>
          </c:tx>
          <c:xVal>
            <c:numRef>
              <c:f>'Cohesion Diseño'!$H$46:$H$51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Diseño'!$J$46:$J$51</c:f>
              <c:numCache>
                <c:formatCode>General</c:formatCode>
                <c:ptCount val="6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</c:numCache>
            </c:numRef>
          </c:yVal>
          <c:smooth val="1"/>
        </c:ser>
        <c:ser>
          <c:idx val="2"/>
          <c:order val="2"/>
          <c:tx>
            <c:v>Early Rolling Traffic</c:v>
          </c:tx>
          <c:xVal>
            <c:numRef>
              <c:f>'Cohesion Diseño'!$H$46:$H$51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Diseño'!$K$46:$K$51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yVal>
          <c:smooth val="1"/>
        </c:ser>
        <c:ser>
          <c:idx val="3"/>
          <c:order val="3"/>
          <c:tx>
            <c:v>Cured Slip Torque</c:v>
          </c:tx>
          <c:xVal>
            <c:numRef>
              <c:f>'Cohesion Diseño'!$H$46:$H$51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Diseño'!$L$46:$L$51</c:f>
              <c:numCache>
                <c:formatCode>General</c:formatCode>
                <c:ptCount val="6"/>
                <c:pt idx="0">
                  <c:v>26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  <c:pt idx="5">
                  <c:v>26</c:v>
                </c:pt>
              </c:numCache>
            </c:numRef>
          </c:yVal>
          <c:smooth val="1"/>
        </c:ser>
        <c:dLbls/>
        <c:axId val="67074304"/>
        <c:axId val="67092864"/>
      </c:scatterChart>
      <c:valAx>
        <c:axId val="67074304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s-EC" sz="1200" baseline="0"/>
                  <a:t>Tiempo (minutos)</a:t>
                </a:r>
              </a:p>
            </c:rich>
          </c:tx>
        </c:title>
        <c:numFmt formatCode="General" sourceLinked="1"/>
        <c:majorTickMark val="none"/>
        <c:tickLblPos val="nextTo"/>
        <c:crossAx val="67092864"/>
        <c:crosses val="autoZero"/>
        <c:crossBetween val="midCat"/>
      </c:valAx>
      <c:valAx>
        <c:axId val="67092864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Torque -Kg. -cm. @ 200 kPa.</a:t>
                </a:r>
              </a:p>
            </c:rich>
          </c:tx>
        </c:title>
        <c:numFmt formatCode="General" sourceLinked="1"/>
        <c:majorTickMark val="none"/>
        <c:tickLblPos val="nextTo"/>
        <c:crossAx val="67074304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2.809680671720079E-2"/>
          <c:y val="0.89184293139828164"/>
          <c:w val="0.9562479029157126"/>
          <c:h val="9.3896819047351726E-2"/>
        </c:manualLayout>
      </c:layout>
      <c:txPr>
        <a:bodyPr/>
        <a:lstStyle/>
        <a:p>
          <a:pPr>
            <a:defRPr sz="1200" baseline="0"/>
          </a:pPr>
          <a:endParaRPr lang="es-EC"/>
        </a:p>
      </c:txPr>
    </c:legend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u="none" strike="noStrike" baseline="0" dirty="0" smtClean="0"/>
              <a:t>Ensayo de Viscosidad Saybolt Furol ASTM D 88 – 07 </a:t>
            </a:r>
            <a:endParaRPr lang="es-EC" dirty="0"/>
          </a:p>
        </c:rich>
      </c:tx>
    </c:title>
    <c:plotArea>
      <c:layout/>
      <c:scatterChart>
        <c:scatterStyle val="smoothMarker"/>
        <c:ser>
          <c:idx val="0"/>
          <c:order val="0"/>
          <c:dLbls>
            <c:txPr>
              <a:bodyPr/>
              <a:lstStyle/>
              <a:p>
                <a:pPr>
                  <a:defRPr sz="1100" baseline="0"/>
                </a:pPr>
                <a:endParaRPr lang="es-EC"/>
              </a:p>
            </c:txPr>
            <c:showVal val="1"/>
          </c:dLbls>
          <c:xVal>
            <c:numRef>
              <c:f>Viscosidad!$I$5:$I$9</c:f>
              <c:numCache>
                <c:formatCode>0.00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Viscosidad!$H$5:$H$9</c:f>
              <c:numCache>
                <c:formatCode>0.00</c:formatCode>
                <c:ptCount val="5"/>
                <c:pt idx="0">
                  <c:v>22.433333333333294</c:v>
                </c:pt>
                <c:pt idx="1">
                  <c:v>22.8</c:v>
                </c:pt>
                <c:pt idx="2">
                  <c:v>23</c:v>
                </c:pt>
                <c:pt idx="3">
                  <c:v>23.2</c:v>
                </c:pt>
                <c:pt idx="4">
                  <c:v>23.666666666666668</c:v>
                </c:pt>
              </c:numCache>
            </c:numRef>
          </c:yVal>
          <c:smooth val="1"/>
        </c:ser>
        <c:dLbls/>
        <c:axId val="51239936"/>
        <c:axId val="51470336"/>
      </c:scatterChart>
      <c:valAx>
        <c:axId val="51239936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sz="1200" dirty="0"/>
                  <a:t>Porcentaje de Polímero</a:t>
                </a:r>
              </a:p>
            </c:rich>
          </c:tx>
        </c:title>
        <c:numFmt formatCode="0.00" sourceLinked="1"/>
        <c:majorTickMark val="none"/>
        <c:tickLblPos val="nextTo"/>
        <c:crossAx val="51470336"/>
        <c:crosses val="autoZero"/>
        <c:crossBetween val="midCat"/>
      </c:valAx>
      <c:valAx>
        <c:axId val="5147033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kern="1200" baseline="0" dirty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Tiempo (segundos) </a:t>
                </a:r>
              </a:p>
            </c:rich>
          </c:tx>
        </c:title>
        <c:numFmt formatCode="0.00" sourceLinked="1"/>
        <c:majorTickMark val="none"/>
        <c:tickLblPos val="nextTo"/>
        <c:crossAx val="51239936"/>
        <c:crosses val="autoZero"/>
        <c:crossBetween val="midCat"/>
      </c:valAx>
    </c:plotArea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baseline="0">
                <a:effectLst/>
              </a:rPr>
              <a:t>Cantera: Guayllabamba</a:t>
            </a:r>
            <a:endParaRPr lang="es-EC">
              <a:effectLst/>
            </a:endParaRPr>
          </a:p>
          <a:p>
            <a:pPr>
              <a:defRPr/>
            </a:pPr>
            <a:r>
              <a:rPr lang="es-EC" sz="1800" b="1" i="0" baseline="0">
                <a:effectLst/>
              </a:rPr>
              <a:t>Ensayo de Cohesión ISSA TB139</a:t>
            </a:r>
            <a:endParaRPr lang="es-EC">
              <a:effectLst/>
            </a:endParaRPr>
          </a:p>
        </c:rich>
      </c:tx>
    </c:title>
    <c:plotArea>
      <c:layout/>
      <c:scatterChart>
        <c:scatterStyle val="smoothMarker"/>
        <c:ser>
          <c:idx val="0"/>
          <c:order val="0"/>
          <c:tx>
            <c:v>Guayllabamba 14.5%</c:v>
          </c:tx>
          <c:xVal>
            <c:numRef>
              <c:f>'Cohesion Diseño'!$H$66:$H$71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Diseño'!$I$66:$I$71</c:f>
              <c:numCache>
                <c:formatCode>General</c:formatCode>
                <c:ptCount val="6"/>
                <c:pt idx="0">
                  <c:v>0</c:v>
                </c:pt>
                <c:pt idx="1">
                  <c:v>25</c:v>
                </c:pt>
                <c:pt idx="2">
                  <c:v>22</c:v>
                </c:pt>
                <c:pt idx="3">
                  <c:v>26</c:v>
                </c:pt>
                <c:pt idx="4">
                  <c:v>27</c:v>
                </c:pt>
                <c:pt idx="5">
                  <c:v>29</c:v>
                </c:pt>
              </c:numCache>
            </c:numRef>
          </c:yVal>
          <c:smooth val="1"/>
        </c:ser>
        <c:ser>
          <c:idx val="1"/>
          <c:order val="1"/>
          <c:tx>
            <c:v>"Set" Torque</c:v>
          </c:tx>
          <c:xVal>
            <c:numRef>
              <c:f>'Cohesion Diseño'!$H$66:$H$71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Diseño'!$J$66:$J$71</c:f>
              <c:numCache>
                <c:formatCode>General</c:formatCode>
                <c:ptCount val="6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</c:numCache>
            </c:numRef>
          </c:yVal>
          <c:smooth val="1"/>
        </c:ser>
        <c:ser>
          <c:idx val="2"/>
          <c:order val="2"/>
          <c:tx>
            <c:v>Early Rolling Traffic</c:v>
          </c:tx>
          <c:xVal>
            <c:numRef>
              <c:f>'Cohesion Diseño'!$H$66:$H$71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Diseño'!$K$66:$K$71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yVal>
          <c:smooth val="1"/>
        </c:ser>
        <c:ser>
          <c:idx val="3"/>
          <c:order val="3"/>
          <c:tx>
            <c:v>Cured Slip Torque</c:v>
          </c:tx>
          <c:xVal>
            <c:numRef>
              <c:f>'Cohesion Diseño'!$H$66:$H$71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Diseño'!$L$66:$L$71</c:f>
              <c:numCache>
                <c:formatCode>General</c:formatCode>
                <c:ptCount val="6"/>
                <c:pt idx="0">
                  <c:v>26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  <c:pt idx="5">
                  <c:v>26</c:v>
                </c:pt>
              </c:numCache>
            </c:numRef>
          </c:yVal>
          <c:smooth val="1"/>
        </c:ser>
        <c:dLbls/>
        <c:axId val="67166976"/>
        <c:axId val="67168896"/>
      </c:scatterChart>
      <c:valAx>
        <c:axId val="67166976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s-EC" sz="1200" baseline="0"/>
                  <a:t>Tiempo (minutos)</a:t>
                </a:r>
              </a:p>
            </c:rich>
          </c:tx>
        </c:title>
        <c:numFmt formatCode="General" sourceLinked="1"/>
        <c:majorTickMark val="none"/>
        <c:tickLblPos val="nextTo"/>
        <c:crossAx val="67168896"/>
        <c:crosses val="autoZero"/>
        <c:crossBetween val="midCat"/>
      </c:valAx>
      <c:valAx>
        <c:axId val="6716889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Torque -Kg. -cm. @ 200 kPa.</a:t>
                </a:r>
              </a:p>
            </c:rich>
          </c:tx>
        </c:title>
        <c:numFmt formatCode="General" sourceLinked="1"/>
        <c:majorTickMark val="none"/>
        <c:tickLblPos val="nextTo"/>
        <c:crossAx val="6716697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1.8595336354659847E-2"/>
          <c:y val="0.88008672828939849"/>
          <c:w val="0.96280932729068103"/>
          <c:h val="0.10410299503075952"/>
        </c:manualLayout>
      </c:layout>
      <c:txPr>
        <a:bodyPr/>
        <a:lstStyle/>
        <a:p>
          <a:pPr>
            <a:defRPr sz="1200" baseline="0"/>
          </a:pPr>
          <a:endParaRPr lang="es-EC"/>
        </a:p>
      </c:txPr>
    </c:legend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baseline="0">
                <a:effectLst/>
              </a:rPr>
              <a:t>Cantera: Guayllabamba</a:t>
            </a:r>
            <a:endParaRPr lang="es-EC">
              <a:effectLst/>
            </a:endParaRPr>
          </a:p>
          <a:p>
            <a:pPr>
              <a:defRPr/>
            </a:pPr>
            <a:r>
              <a:rPr lang="es-EC" sz="1800" b="1" i="0" baseline="0">
                <a:effectLst/>
              </a:rPr>
              <a:t>Ensayo de Cohesión ISSA TB139</a:t>
            </a:r>
            <a:endParaRPr lang="es-EC">
              <a:effectLst/>
            </a:endParaRPr>
          </a:p>
        </c:rich>
      </c:tx>
    </c:title>
    <c:plotArea>
      <c:layout/>
      <c:scatterChart>
        <c:scatterStyle val="smoothMarker"/>
        <c:ser>
          <c:idx val="0"/>
          <c:order val="0"/>
          <c:tx>
            <c:v>Guayllabamba 14.5%</c:v>
          </c:tx>
          <c:xVal>
            <c:numRef>
              <c:f>'Cohesion Diseño'!$H$86:$H$91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Diseño'!$I$86:$I$91</c:f>
              <c:numCache>
                <c:formatCode>General</c:formatCode>
                <c:ptCount val="6"/>
                <c:pt idx="0">
                  <c:v>0</c:v>
                </c:pt>
                <c:pt idx="1">
                  <c:v>27</c:v>
                </c:pt>
                <c:pt idx="2">
                  <c:v>23</c:v>
                </c:pt>
                <c:pt idx="3">
                  <c:v>26</c:v>
                </c:pt>
                <c:pt idx="4">
                  <c:v>28</c:v>
                </c:pt>
                <c:pt idx="5">
                  <c:v>30</c:v>
                </c:pt>
              </c:numCache>
            </c:numRef>
          </c:yVal>
          <c:smooth val="1"/>
        </c:ser>
        <c:ser>
          <c:idx val="1"/>
          <c:order val="1"/>
          <c:tx>
            <c:v>"Set" Torque</c:v>
          </c:tx>
          <c:xVal>
            <c:numRef>
              <c:f>'Cohesion Diseño'!$H$86:$H$91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Diseño'!$J$86:$J$91</c:f>
              <c:numCache>
                <c:formatCode>General</c:formatCode>
                <c:ptCount val="6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</c:numCache>
            </c:numRef>
          </c:yVal>
          <c:smooth val="1"/>
        </c:ser>
        <c:ser>
          <c:idx val="2"/>
          <c:order val="2"/>
          <c:tx>
            <c:v>Early Rolling Traffic</c:v>
          </c:tx>
          <c:xVal>
            <c:numRef>
              <c:f>'Cohesion Diseño'!$H$86:$H$91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Diseño'!$K$86:$K$91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yVal>
          <c:smooth val="1"/>
        </c:ser>
        <c:ser>
          <c:idx val="3"/>
          <c:order val="3"/>
          <c:tx>
            <c:v>Cured Slip Torque</c:v>
          </c:tx>
          <c:xVal>
            <c:numRef>
              <c:f>'Cohesion Diseño'!$H$86:$H$91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Diseño'!$L$86:$L$91</c:f>
              <c:numCache>
                <c:formatCode>General</c:formatCode>
                <c:ptCount val="6"/>
                <c:pt idx="0">
                  <c:v>26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  <c:pt idx="5">
                  <c:v>26</c:v>
                </c:pt>
              </c:numCache>
            </c:numRef>
          </c:yVal>
          <c:smooth val="1"/>
        </c:ser>
        <c:dLbls/>
        <c:axId val="67238912"/>
        <c:axId val="67331200"/>
      </c:scatterChart>
      <c:valAx>
        <c:axId val="67238912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s-EC" sz="1200" baseline="0"/>
                  <a:t>Tiempo (minutos)</a:t>
                </a:r>
              </a:p>
            </c:rich>
          </c:tx>
        </c:title>
        <c:numFmt formatCode="General" sourceLinked="1"/>
        <c:majorTickMark val="none"/>
        <c:tickLblPos val="nextTo"/>
        <c:crossAx val="67331200"/>
        <c:crosses val="autoZero"/>
        <c:crossBetween val="midCat"/>
      </c:valAx>
      <c:valAx>
        <c:axId val="67331200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Torque -Kg. -cm. @ 200 kPa.</a:t>
                </a:r>
              </a:p>
            </c:rich>
          </c:tx>
        </c:title>
        <c:numFmt formatCode="General" sourceLinked="1"/>
        <c:majorTickMark val="none"/>
        <c:tickLblPos val="nextTo"/>
        <c:crossAx val="6723891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1.9883384830060812E-2"/>
          <c:y val="0.88126004797345536"/>
          <c:w val="0.95390411641582851"/>
          <c:h val="0.10308437472713172"/>
        </c:manualLayout>
      </c:layout>
      <c:txPr>
        <a:bodyPr/>
        <a:lstStyle/>
        <a:p>
          <a:pPr>
            <a:defRPr sz="1200" baseline="0"/>
          </a:pPr>
          <a:endParaRPr lang="es-EC"/>
        </a:p>
      </c:txPr>
    </c:legend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baseline="0">
                <a:effectLst/>
              </a:rPr>
              <a:t>Cantera: San Antonio</a:t>
            </a:r>
            <a:endParaRPr lang="es-EC">
              <a:effectLst/>
            </a:endParaRPr>
          </a:p>
          <a:p>
            <a:pPr>
              <a:defRPr/>
            </a:pPr>
            <a:r>
              <a:rPr lang="es-EC" sz="1800" b="1" i="0" baseline="0">
                <a:effectLst/>
              </a:rPr>
              <a:t>Ensayo de Cohesión ISSA TB139</a:t>
            </a:r>
            <a:endParaRPr lang="es-EC">
              <a:effectLst/>
            </a:endParaRPr>
          </a:p>
        </c:rich>
      </c:tx>
    </c:title>
    <c:plotArea>
      <c:layout/>
      <c:scatterChart>
        <c:scatterStyle val="smoothMarker"/>
        <c:ser>
          <c:idx val="0"/>
          <c:order val="0"/>
          <c:tx>
            <c:v>San Antonio 15.5%</c:v>
          </c:tx>
          <c:xVal>
            <c:numRef>
              <c:f>'Cohesion Diseño'!$H$6:$H$11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Diseño'!$I$6:$I$11</c:f>
              <c:numCache>
                <c:formatCode>General</c:formatCode>
                <c:ptCount val="6"/>
                <c:pt idx="0">
                  <c:v>0</c:v>
                </c:pt>
                <c:pt idx="1">
                  <c:v>17</c:v>
                </c:pt>
                <c:pt idx="2">
                  <c:v>21</c:v>
                </c:pt>
                <c:pt idx="3">
                  <c:v>20</c:v>
                </c:pt>
                <c:pt idx="4">
                  <c:v>19</c:v>
                </c:pt>
                <c:pt idx="5">
                  <c:v>22</c:v>
                </c:pt>
              </c:numCache>
            </c:numRef>
          </c:yVal>
          <c:smooth val="1"/>
        </c:ser>
        <c:ser>
          <c:idx val="1"/>
          <c:order val="1"/>
          <c:tx>
            <c:v>"Set" Torque</c:v>
          </c:tx>
          <c:xVal>
            <c:numRef>
              <c:f>'Cohesion Diseño'!$H$6:$H$11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Diseño'!$J$6:$J$11</c:f>
              <c:numCache>
                <c:formatCode>General</c:formatCode>
                <c:ptCount val="6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</c:numCache>
            </c:numRef>
          </c:yVal>
          <c:smooth val="1"/>
        </c:ser>
        <c:ser>
          <c:idx val="2"/>
          <c:order val="2"/>
          <c:tx>
            <c:v>Early Rolling Traffic</c:v>
          </c:tx>
          <c:xVal>
            <c:numRef>
              <c:f>'Cohesion Diseño'!$H$6:$H$11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Diseño'!$K$6:$K$11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yVal>
          <c:smooth val="1"/>
        </c:ser>
        <c:ser>
          <c:idx val="3"/>
          <c:order val="3"/>
          <c:tx>
            <c:v>Cured Slip Torque</c:v>
          </c:tx>
          <c:xVal>
            <c:numRef>
              <c:f>'Cohesion Diseño'!$H$6:$H$11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Diseño'!$L$6:$L$11</c:f>
              <c:numCache>
                <c:formatCode>General</c:formatCode>
                <c:ptCount val="6"/>
                <c:pt idx="0">
                  <c:v>26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  <c:pt idx="5">
                  <c:v>26</c:v>
                </c:pt>
              </c:numCache>
            </c:numRef>
          </c:yVal>
          <c:smooth val="1"/>
        </c:ser>
        <c:dLbls/>
        <c:axId val="66909696"/>
        <c:axId val="66911616"/>
      </c:scatterChart>
      <c:valAx>
        <c:axId val="66909696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s-EC" sz="1200" b="1" i="0" u="none" strike="noStrike" baseline="0">
                    <a:effectLst/>
                  </a:rPr>
                  <a:t>Tiempo (minutos)</a:t>
                </a:r>
                <a:endParaRPr lang="es-EC" sz="1200" baseline="0"/>
              </a:p>
            </c:rich>
          </c:tx>
        </c:title>
        <c:numFmt formatCode="General" sourceLinked="1"/>
        <c:majorTickMark val="none"/>
        <c:tickLblPos val="nextTo"/>
        <c:crossAx val="66911616"/>
        <c:crosses val="autoZero"/>
        <c:crossBetween val="midCat"/>
      </c:valAx>
      <c:valAx>
        <c:axId val="6691161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Torque -Kg. -cm. @ 200 kPa.</a:t>
                </a:r>
              </a:p>
            </c:rich>
          </c:tx>
        </c:title>
        <c:numFmt formatCode="General" sourceLinked="1"/>
        <c:majorTickMark val="none"/>
        <c:tickLblPos val="nextTo"/>
        <c:crossAx val="6690969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3.1634229683553762E-2"/>
          <c:y val="0.86722950659614007"/>
          <c:w val="0.93882797669159401"/>
          <c:h val="0.11526502294434209"/>
        </c:manualLayout>
      </c:layout>
      <c:txPr>
        <a:bodyPr/>
        <a:lstStyle/>
        <a:p>
          <a:pPr>
            <a:defRPr sz="1200" baseline="0"/>
          </a:pPr>
          <a:endParaRPr lang="es-EC"/>
        </a:p>
      </c:txPr>
    </c:legend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baseline="0">
                <a:effectLst/>
              </a:rPr>
              <a:t>Cantera: San Antonio</a:t>
            </a:r>
            <a:endParaRPr lang="es-EC">
              <a:effectLst/>
            </a:endParaRPr>
          </a:p>
          <a:p>
            <a:pPr>
              <a:defRPr/>
            </a:pPr>
            <a:r>
              <a:rPr lang="es-EC" sz="1800" b="1" i="0" baseline="0">
                <a:effectLst/>
              </a:rPr>
              <a:t>Ensayo de Cohesión ISSA TB139</a:t>
            </a:r>
            <a:endParaRPr lang="es-EC">
              <a:effectLst/>
            </a:endParaRPr>
          </a:p>
        </c:rich>
      </c:tx>
    </c:title>
    <c:plotArea>
      <c:layout/>
      <c:scatterChart>
        <c:scatterStyle val="smoothMarker"/>
        <c:ser>
          <c:idx val="0"/>
          <c:order val="0"/>
          <c:tx>
            <c:v>San Antonio 15%</c:v>
          </c:tx>
          <c:xVal>
            <c:numRef>
              <c:f>'Cohesion Diseño'!$H$26:$H$31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Diseño'!$I$26:$I$31</c:f>
              <c:numCache>
                <c:formatCode>General</c:formatCode>
                <c:ptCount val="6"/>
                <c:pt idx="0">
                  <c:v>0</c:v>
                </c:pt>
                <c:pt idx="1">
                  <c:v>18</c:v>
                </c:pt>
                <c:pt idx="2">
                  <c:v>21</c:v>
                </c:pt>
                <c:pt idx="3">
                  <c:v>17</c:v>
                </c:pt>
                <c:pt idx="4">
                  <c:v>21</c:v>
                </c:pt>
                <c:pt idx="5">
                  <c:v>22</c:v>
                </c:pt>
              </c:numCache>
            </c:numRef>
          </c:yVal>
          <c:smooth val="1"/>
        </c:ser>
        <c:ser>
          <c:idx val="1"/>
          <c:order val="1"/>
          <c:tx>
            <c:v>"Set" Torque</c:v>
          </c:tx>
          <c:xVal>
            <c:numRef>
              <c:f>'Cohesion Diseño'!$H$26:$H$31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Diseño'!$J$26:$J$31</c:f>
              <c:numCache>
                <c:formatCode>General</c:formatCode>
                <c:ptCount val="6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</c:numCache>
            </c:numRef>
          </c:yVal>
          <c:smooth val="1"/>
        </c:ser>
        <c:ser>
          <c:idx val="2"/>
          <c:order val="2"/>
          <c:tx>
            <c:v>Early Rolling Traffic</c:v>
          </c:tx>
          <c:xVal>
            <c:numRef>
              <c:f>'Cohesion Diseño'!$H$26:$H$31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Diseño'!$K$26:$K$31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yVal>
          <c:smooth val="1"/>
        </c:ser>
        <c:ser>
          <c:idx val="3"/>
          <c:order val="3"/>
          <c:tx>
            <c:v>Cured Slip Torque</c:v>
          </c:tx>
          <c:xVal>
            <c:numRef>
              <c:f>'Cohesion Diseño'!$H$26:$H$31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Diseño'!$L$26:$L$31</c:f>
              <c:numCache>
                <c:formatCode>General</c:formatCode>
                <c:ptCount val="6"/>
                <c:pt idx="0">
                  <c:v>26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  <c:pt idx="5">
                  <c:v>26</c:v>
                </c:pt>
              </c:numCache>
            </c:numRef>
          </c:yVal>
          <c:smooth val="1"/>
        </c:ser>
        <c:dLbls/>
        <c:axId val="67518848"/>
        <c:axId val="67520768"/>
      </c:scatterChart>
      <c:valAx>
        <c:axId val="67518848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s-EC" sz="1200" b="1" i="0" u="none" strike="noStrike" baseline="0">
                    <a:effectLst/>
                  </a:rPr>
                  <a:t>Tiempo (minutos)</a:t>
                </a:r>
                <a:endParaRPr lang="es-EC" sz="1200" baseline="0"/>
              </a:p>
            </c:rich>
          </c:tx>
        </c:title>
        <c:numFmt formatCode="General" sourceLinked="1"/>
        <c:majorTickMark val="none"/>
        <c:tickLblPos val="nextTo"/>
        <c:crossAx val="67520768"/>
        <c:crosses val="autoZero"/>
        <c:crossBetween val="midCat"/>
      </c:valAx>
      <c:valAx>
        <c:axId val="67520768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Torque -Kg. -cm. @ 200 kPa.</a:t>
                </a:r>
              </a:p>
            </c:rich>
          </c:tx>
        </c:title>
        <c:numFmt formatCode="General" sourceLinked="1"/>
        <c:majorTickMark val="none"/>
        <c:tickLblPos val="nextTo"/>
        <c:crossAx val="6751884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2.8649296886669683E-2"/>
          <c:y val="0.88126004797345536"/>
          <c:w val="0.94920530055694252"/>
          <c:h val="0.10308437472713172"/>
        </c:manualLayout>
      </c:layout>
      <c:txPr>
        <a:bodyPr/>
        <a:lstStyle/>
        <a:p>
          <a:pPr>
            <a:defRPr sz="1200" baseline="0"/>
          </a:pPr>
          <a:endParaRPr lang="es-EC"/>
        </a:p>
      </c:txPr>
    </c:legend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baseline="0">
                <a:effectLst/>
              </a:rPr>
              <a:t>Cantera: San Antonio</a:t>
            </a:r>
            <a:endParaRPr lang="es-EC">
              <a:effectLst/>
            </a:endParaRPr>
          </a:p>
          <a:p>
            <a:pPr>
              <a:defRPr/>
            </a:pPr>
            <a:r>
              <a:rPr lang="es-EC" sz="1800" b="1" i="0" baseline="0">
                <a:effectLst/>
              </a:rPr>
              <a:t>Ensayo de Cohesión ISSA TB139</a:t>
            </a:r>
            <a:endParaRPr lang="es-EC">
              <a:effectLst/>
            </a:endParaRPr>
          </a:p>
        </c:rich>
      </c:tx>
    </c:title>
    <c:plotArea>
      <c:layout/>
      <c:scatterChart>
        <c:scatterStyle val="smoothMarker"/>
        <c:ser>
          <c:idx val="0"/>
          <c:order val="0"/>
          <c:tx>
            <c:v>San Antonio 15%</c:v>
          </c:tx>
          <c:xVal>
            <c:numRef>
              <c:f>'Cohesion Diseño'!$H$46:$H$51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Diseño'!$I$46:$I$51</c:f>
              <c:numCache>
                <c:formatCode>General</c:formatCode>
                <c:ptCount val="6"/>
                <c:pt idx="0">
                  <c:v>0</c:v>
                </c:pt>
                <c:pt idx="1">
                  <c:v>19</c:v>
                </c:pt>
                <c:pt idx="2">
                  <c:v>23</c:v>
                </c:pt>
                <c:pt idx="3">
                  <c:v>21</c:v>
                </c:pt>
                <c:pt idx="4">
                  <c:v>22</c:v>
                </c:pt>
                <c:pt idx="5">
                  <c:v>22</c:v>
                </c:pt>
              </c:numCache>
            </c:numRef>
          </c:yVal>
          <c:smooth val="1"/>
        </c:ser>
        <c:ser>
          <c:idx val="1"/>
          <c:order val="1"/>
          <c:tx>
            <c:v>"Set" Torque</c:v>
          </c:tx>
          <c:xVal>
            <c:numRef>
              <c:f>'Cohesion Diseño'!$H$46:$H$51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Diseño'!$J$46:$J$51</c:f>
              <c:numCache>
                <c:formatCode>General</c:formatCode>
                <c:ptCount val="6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</c:numCache>
            </c:numRef>
          </c:yVal>
          <c:smooth val="1"/>
        </c:ser>
        <c:ser>
          <c:idx val="2"/>
          <c:order val="2"/>
          <c:tx>
            <c:v>Early Rolling Traffic</c:v>
          </c:tx>
          <c:xVal>
            <c:numRef>
              <c:f>'Cohesion Diseño'!$H$46:$H$51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Diseño'!$K$46:$K$51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yVal>
          <c:smooth val="1"/>
        </c:ser>
        <c:ser>
          <c:idx val="3"/>
          <c:order val="3"/>
          <c:tx>
            <c:v>Cured Slip Torque</c:v>
          </c:tx>
          <c:xVal>
            <c:numRef>
              <c:f>'Cohesion Diseño'!$H$46:$H$51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Diseño'!$L$46:$L$51</c:f>
              <c:numCache>
                <c:formatCode>General</c:formatCode>
                <c:ptCount val="6"/>
                <c:pt idx="0">
                  <c:v>26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  <c:pt idx="5">
                  <c:v>26</c:v>
                </c:pt>
              </c:numCache>
            </c:numRef>
          </c:yVal>
          <c:smooth val="1"/>
        </c:ser>
        <c:dLbls/>
        <c:axId val="67619840"/>
        <c:axId val="67634304"/>
      </c:scatterChart>
      <c:valAx>
        <c:axId val="67619840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s-EC" sz="1200" b="1" i="0" u="none" strike="noStrike" baseline="0">
                    <a:effectLst/>
                  </a:rPr>
                  <a:t>Tiempo (minutos)</a:t>
                </a:r>
                <a:endParaRPr lang="es-EC" sz="1200" baseline="0"/>
              </a:p>
            </c:rich>
          </c:tx>
        </c:title>
        <c:numFmt formatCode="General" sourceLinked="1"/>
        <c:majorTickMark val="none"/>
        <c:tickLblPos val="nextTo"/>
        <c:crossAx val="67634304"/>
        <c:crosses val="autoZero"/>
        <c:crossBetween val="midCat"/>
      </c:valAx>
      <c:valAx>
        <c:axId val="67634304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Torque -Kg. -cm. @ 200 kPa.</a:t>
                </a:r>
              </a:p>
            </c:rich>
          </c:tx>
        </c:title>
        <c:numFmt formatCode="General" sourceLinked="1"/>
        <c:majorTickMark val="none"/>
        <c:tickLblPos val="nextTo"/>
        <c:crossAx val="6761984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2.8909260738542941E-2"/>
          <c:y val="0.86923250972938726"/>
          <c:w val="0.93788716024023511"/>
          <c:h val="0.113526110960268"/>
        </c:manualLayout>
      </c:layout>
      <c:txPr>
        <a:bodyPr/>
        <a:lstStyle/>
        <a:p>
          <a:pPr>
            <a:defRPr sz="1200" baseline="0"/>
          </a:pPr>
          <a:endParaRPr lang="es-EC"/>
        </a:p>
      </c:txPr>
    </c:legend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baseline="0">
                <a:effectLst/>
              </a:rPr>
              <a:t>Cantera: San Antonio</a:t>
            </a:r>
            <a:endParaRPr lang="es-EC">
              <a:effectLst/>
            </a:endParaRPr>
          </a:p>
          <a:p>
            <a:pPr>
              <a:defRPr/>
            </a:pPr>
            <a:r>
              <a:rPr lang="es-EC" sz="1800" b="1" i="0" baseline="0">
                <a:effectLst/>
              </a:rPr>
              <a:t>Ensayo de Cohesión ISSA TB139</a:t>
            </a:r>
            <a:endParaRPr lang="es-EC">
              <a:effectLst/>
            </a:endParaRPr>
          </a:p>
        </c:rich>
      </c:tx>
    </c:title>
    <c:plotArea>
      <c:layout/>
      <c:scatterChart>
        <c:scatterStyle val="smoothMarker"/>
        <c:ser>
          <c:idx val="0"/>
          <c:order val="0"/>
          <c:tx>
            <c:v>San Antonio 15%</c:v>
          </c:tx>
          <c:xVal>
            <c:numRef>
              <c:f>'Cohesion Diseño'!$H$66:$H$71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Diseño'!$I$66:$I$71</c:f>
              <c:numCache>
                <c:formatCode>General</c:formatCode>
                <c:ptCount val="6"/>
                <c:pt idx="0">
                  <c:v>0</c:v>
                </c:pt>
                <c:pt idx="1">
                  <c:v>20</c:v>
                </c:pt>
                <c:pt idx="2">
                  <c:v>25</c:v>
                </c:pt>
                <c:pt idx="3">
                  <c:v>23</c:v>
                </c:pt>
                <c:pt idx="4">
                  <c:v>25</c:v>
                </c:pt>
                <c:pt idx="5">
                  <c:v>25</c:v>
                </c:pt>
              </c:numCache>
            </c:numRef>
          </c:yVal>
          <c:smooth val="1"/>
        </c:ser>
        <c:ser>
          <c:idx val="1"/>
          <c:order val="1"/>
          <c:tx>
            <c:v>"Set" Torque</c:v>
          </c:tx>
          <c:xVal>
            <c:numRef>
              <c:f>'Cohesion Diseño'!$H$66:$H$71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Diseño'!$J$66:$J$71</c:f>
              <c:numCache>
                <c:formatCode>General</c:formatCode>
                <c:ptCount val="6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</c:numCache>
            </c:numRef>
          </c:yVal>
          <c:smooth val="1"/>
        </c:ser>
        <c:ser>
          <c:idx val="2"/>
          <c:order val="2"/>
          <c:tx>
            <c:v>Early Rolling Traffic</c:v>
          </c:tx>
          <c:xVal>
            <c:numRef>
              <c:f>'Cohesion Diseño'!$H$66:$H$71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Diseño'!$K$66:$K$71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yVal>
          <c:smooth val="1"/>
        </c:ser>
        <c:ser>
          <c:idx val="3"/>
          <c:order val="3"/>
          <c:tx>
            <c:v>Cured Slip Torque</c:v>
          </c:tx>
          <c:xVal>
            <c:numRef>
              <c:f>'Cohesion Diseño'!$H$66:$H$71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Diseño'!$L$66:$L$71</c:f>
              <c:numCache>
                <c:formatCode>General</c:formatCode>
                <c:ptCount val="6"/>
                <c:pt idx="0">
                  <c:v>26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  <c:pt idx="5">
                  <c:v>26</c:v>
                </c:pt>
              </c:numCache>
            </c:numRef>
          </c:yVal>
          <c:smooth val="1"/>
        </c:ser>
        <c:dLbls/>
        <c:axId val="67700608"/>
        <c:axId val="67715072"/>
      </c:scatterChart>
      <c:valAx>
        <c:axId val="67700608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s-EC" sz="1200" b="1" i="0" u="none" strike="noStrike" baseline="0">
                    <a:effectLst/>
                  </a:rPr>
                  <a:t>Tiempo (minutos)</a:t>
                </a:r>
                <a:endParaRPr lang="es-EC" sz="1200" baseline="0"/>
              </a:p>
            </c:rich>
          </c:tx>
        </c:title>
        <c:numFmt formatCode="General" sourceLinked="1"/>
        <c:majorTickMark val="none"/>
        <c:tickLblPos val="nextTo"/>
        <c:crossAx val="67715072"/>
        <c:crosses val="autoZero"/>
        <c:crossBetween val="midCat"/>
      </c:valAx>
      <c:valAx>
        <c:axId val="67715072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Torque -Kg. -cm. @ 200 kPa.</a:t>
                </a:r>
              </a:p>
            </c:rich>
          </c:tx>
        </c:title>
        <c:numFmt formatCode="General" sourceLinked="1"/>
        <c:majorTickMark val="none"/>
        <c:tickLblPos val="nextTo"/>
        <c:crossAx val="6770060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2.0320962295172034E-2"/>
          <c:y val="0.88079348627590515"/>
          <c:w val="0.95935790634866291"/>
          <c:h val="0.10348942138617742"/>
        </c:manualLayout>
      </c:layout>
      <c:txPr>
        <a:bodyPr/>
        <a:lstStyle/>
        <a:p>
          <a:pPr>
            <a:defRPr sz="1200" baseline="0"/>
          </a:pPr>
          <a:endParaRPr lang="es-EC"/>
        </a:p>
      </c:txPr>
    </c:legend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baseline="0">
                <a:effectLst/>
              </a:rPr>
              <a:t>Cantera: San Antonio</a:t>
            </a:r>
            <a:endParaRPr lang="es-EC">
              <a:effectLst/>
            </a:endParaRPr>
          </a:p>
          <a:p>
            <a:pPr>
              <a:defRPr/>
            </a:pPr>
            <a:r>
              <a:rPr lang="es-EC" sz="1800" b="1" i="0" baseline="0">
                <a:effectLst/>
              </a:rPr>
              <a:t>Ensayo de Cohesión ISSA TB139</a:t>
            </a:r>
            <a:endParaRPr lang="es-EC">
              <a:effectLst/>
            </a:endParaRP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San Antonio 15%</c:v>
          </c:tx>
          <c:xVal>
            <c:numRef>
              <c:f>'Cohesion Diseño'!$H$86:$H$91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Diseño'!$I$86:$I$91</c:f>
              <c:numCache>
                <c:formatCode>General</c:formatCode>
                <c:ptCount val="6"/>
                <c:pt idx="0">
                  <c:v>0</c:v>
                </c:pt>
                <c:pt idx="1">
                  <c:v>22</c:v>
                </c:pt>
                <c:pt idx="2">
                  <c:v>25</c:v>
                </c:pt>
                <c:pt idx="3">
                  <c:v>21</c:v>
                </c:pt>
                <c:pt idx="4">
                  <c:v>26</c:v>
                </c:pt>
                <c:pt idx="5">
                  <c:v>27</c:v>
                </c:pt>
              </c:numCache>
            </c:numRef>
          </c:yVal>
          <c:smooth val="1"/>
        </c:ser>
        <c:ser>
          <c:idx val="1"/>
          <c:order val="1"/>
          <c:tx>
            <c:v>"Set" Torque</c:v>
          </c:tx>
          <c:xVal>
            <c:numRef>
              <c:f>'Cohesion Diseño'!$H$86:$H$91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Diseño'!$J$86:$J$91</c:f>
              <c:numCache>
                <c:formatCode>General</c:formatCode>
                <c:ptCount val="6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</c:numCache>
            </c:numRef>
          </c:yVal>
          <c:smooth val="1"/>
        </c:ser>
        <c:ser>
          <c:idx val="2"/>
          <c:order val="2"/>
          <c:tx>
            <c:v>Early Rolling Traffic</c:v>
          </c:tx>
          <c:xVal>
            <c:numRef>
              <c:f>'Cohesion Diseño'!$H$86:$H$91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Diseño'!$K$86:$K$91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yVal>
          <c:smooth val="1"/>
        </c:ser>
        <c:ser>
          <c:idx val="3"/>
          <c:order val="3"/>
          <c:tx>
            <c:v>Cured Slip Torque</c:v>
          </c:tx>
          <c:xVal>
            <c:numRef>
              <c:f>'Cohesion Diseño'!$H$86:$H$91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Diseño'!$L$86:$L$91</c:f>
              <c:numCache>
                <c:formatCode>General</c:formatCode>
                <c:ptCount val="6"/>
                <c:pt idx="0">
                  <c:v>26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  <c:pt idx="5">
                  <c:v>26</c:v>
                </c:pt>
              </c:numCache>
            </c:numRef>
          </c:yVal>
          <c:smooth val="1"/>
        </c:ser>
        <c:dLbls/>
        <c:axId val="67781376"/>
        <c:axId val="67783296"/>
      </c:scatterChart>
      <c:valAx>
        <c:axId val="67781376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s-EC" sz="1200" b="1" i="0" u="none" strike="noStrike" baseline="0">
                    <a:effectLst/>
                  </a:rPr>
                  <a:t>Tiempo (minutos)</a:t>
                </a:r>
                <a:endParaRPr lang="es-EC" sz="1200" baseline="0"/>
              </a:p>
            </c:rich>
          </c:tx>
          <c:layout/>
        </c:title>
        <c:numFmt formatCode="General" sourceLinked="1"/>
        <c:majorTickMark val="none"/>
        <c:tickLblPos val="nextTo"/>
        <c:crossAx val="67783296"/>
        <c:crosses val="autoZero"/>
        <c:crossBetween val="midCat"/>
      </c:valAx>
      <c:valAx>
        <c:axId val="6778329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Torque -Kg. -cm. @ 200 kPa.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778137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2.2921055322630116E-2"/>
          <c:y val="0.88263807449600762"/>
          <c:w val="0.93900637420322453"/>
          <c:h val="0.10188803768967951"/>
        </c:manualLayout>
      </c:layout>
      <c:txPr>
        <a:bodyPr/>
        <a:lstStyle/>
        <a:p>
          <a:pPr>
            <a:defRPr sz="1200" baseline="0"/>
          </a:pPr>
          <a:endParaRPr lang="es-EC"/>
        </a:p>
      </c:txPr>
    </c:legend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dirty="0"/>
              <a:t>Ensayo de </a:t>
            </a:r>
            <a:r>
              <a:rPr lang="es-EC" dirty="0" smtClean="0"/>
              <a:t>Adherencia </a:t>
            </a:r>
            <a:r>
              <a:rPr lang="es-EC" sz="1800" b="1" i="0" u="none" strike="noStrike" baseline="0" dirty="0" smtClean="0">
                <a:effectLst/>
              </a:rPr>
              <a:t>ASTM D 3625-01</a:t>
            </a:r>
            <a:endParaRPr lang="es-EC" dirty="0"/>
          </a:p>
          <a:p>
            <a:pPr>
              <a:defRPr/>
            </a:pPr>
            <a:r>
              <a:rPr lang="es-EC" sz="1200" dirty="0"/>
              <a:t>Mezcla:</a:t>
            </a:r>
            <a:r>
              <a:rPr lang="es-EC" sz="1200" baseline="0" dirty="0"/>
              <a:t> Guayllabamba</a:t>
            </a:r>
            <a:endParaRPr lang="es-EC" sz="1200" dirty="0"/>
          </a:p>
        </c:rich>
      </c:tx>
      <c:layout/>
    </c:title>
    <c:plotArea>
      <c:layout/>
      <c:scatterChart>
        <c:scatterStyle val="smoothMarker"/>
        <c:ser>
          <c:idx val="0"/>
          <c:order val="0"/>
          <c:dLbls>
            <c:showVal val="1"/>
          </c:dLbls>
          <c:xVal>
            <c:numRef>
              <c:f>Adherencia!$G$7:$G$11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Adherencia!$H$7:$H$11</c:f>
              <c:numCache>
                <c:formatCode>0.00</c:formatCode>
                <c:ptCount val="5"/>
                <c:pt idx="0">
                  <c:v>15</c:v>
                </c:pt>
                <c:pt idx="1">
                  <c:v>11</c:v>
                </c:pt>
                <c:pt idx="2">
                  <c:v>9</c:v>
                </c:pt>
                <c:pt idx="3">
                  <c:v>6</c:v>
                </c:pt>
                <c:pt idx="4">
                  <c:v>3</c:v>
                </c:pt>
              </c:numCache>
            </c:numRef>
          </c:yVal>
          <c:smooth val="1"/>
        </c:ser>
        <c:dLbls/>
        <c:axId val="67804544"/>
        <c:axId val="67822336"/>
      </c:scatterChart>
      <c:valAx>
        <c:axId val="67804544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s-EC" sz="1200" baseline="0"/>
                  <a:t>% de Polimero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7822336"/>
        <c:crosses val="autoZero"/>
        <c:crossBetween val="midCat"/>
      </c:valAx>
      <c:valAx>
        <c:axId val="6782233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Desgaste (%)</a:t>
                </a:r>
              </a:p>
            </c:rich>
          </c:tx>
          <c:layout/>
        </c:title>
        <c:numFmt formatCode="0.00" sourceLinked="1"/>
        <c:majorTickMark val="none"/>
        <c:tickLblPos val="nextTo"/>
        <c:crossAx val="67804544"/>
        <c:crosses val="autoZero"/>
        <c:crossBetween val="midCat"/>
      </c:valAx>
    </c:plotArea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dirty="0"/>
              <a:t>Ensayo de </a:t>
            </a:r>
            <a:r>
              <a:rPr lang="es-EC" dirty="0" smtClean="0"/>
              <a:t>Adherencia </a:t>
            </a:r>
            <a:r>
              <a:rPr lang="es-EC" sz="1800" b="1" i="0" u="none" strike="noStrike" baseline="0" dirty="0" smtClean="0">
                <a:effectLst/>
              </a:rPr>
              <a:t>ASTM D 3625-01</a:t>
            </a:r>
            <a:endParaRPr lang="es-EC" dirty="0"/>
          </a:p>
          <a:p>
            <a:pPr>
              <a:defRPr/>
            </a:pPr>
            <a:r>
              <a:rPr lang="es-EC" sz="1100" dirty="0"/>
              <a:t>Mezcla: San Antonio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dLbls>
            <c:showVal val="1"/>
          </c:dLbls>
          <c:xVal>
            <c:numRef>
              <c:f>Adherencia!$G$7:$G$11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Adherencia!$H$7:$H$11</c:f>
              <c:numCache>
                <c:formatCode>0.00</c:formatCode>
                <c:ptCount val="5"/>
                <c:pt idx="0">
                  <c:v>17</c:v>
                </c:pt>
                <c:pt idx="1">
                  <c:v>14</c:v>
                </c:pt>
                <c:pt idx="2">
                  <c:v>11</c:v>
                </c:pt>
                <c:pt idx="3">
                  <c:v>9</c:v>
                </c:pt>
                <c:pt idx="4">
                  <c:v>7</c:v>
                </c:pt>
              </c:numCache>
            </c:numRef>
          </c:yVal>
          <c:smooth val="1"/>
        </c:ser>
        <c:dLbls/>
        <c:axId val="67881600"/>
        <c:axId val="67400448"/>
      </c:scatterChart>
      <c:valAx>
        <c:axId val="67881600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s-EC" sz="1200" baseline="0"/>
                  <a:t>% de Polimero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7400448"/>
        <c:crosses val="autoZero"/>
        <c:crossBetween val="midCat"/>
      </c:valAx>
      <c:valAx>
        <c:axId val="67400448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Desgaste (%)</a:t>
                </a:r>
              </a:p>
            </c:rich>
          </c:tx>
          <c:layout/>
        </c:title>
        <c:numFmt formatCode="0.00" sourceLinked="1"/>
        <c:majorTickMark val="none"/>
        <c:tickLblPos val="nextTo"/>
        <c:crossAx val="67881600"/>
        <c:crosses val="autoZero"/>
        <c:crossBetween val="midCat"/>
      </c:valAx>
    </c:plotArea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dirty="0"/>
              <a:t>Desprendimiento por </a:t>
            </a:r>
            <a:r>
              <a:rPr lang="es-EC" dirty="0" smtClean="0"/>
              <a:t>Fricción </a:t>
            </a:r>
            <a:r>
              <a:rPr lang="es-EC" sz="1800" b="1" i="0" u="none" strike="noStrike" baseline="0" dirty="0" smtClean="0">
                <a:effectLst/>
              </a:rPr>
              <a:t>M-MMP-4-04-009/03</a:t>
            </a:r>
            <a:endParaRPr lang="es-EC" dirty="0"/>
          </a:p>
          <a:p>
            <a:pPr>
              <a:defRPr/>
            </a:pPr>
            <a:r>
              <a:rPr lang="es-EC" sz="1200" dirty="0"/>
              <a:t>Mezcla: Guayllabamba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dLbls>
            <c:showVal val="1"/>
          </c:dLbls>
          <c:xVal>
            <c:numRef>
              <c:f>Friccion!$G$10:$G$14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Friccion!$H$10:$H$14</c:f>
              <c:numCache>
                <c:formatCode>0.00</c:formatCode>
                <c:ptCount val="5"/>
                <c:pt idx="0">
                  <c:v>18</c:v>
                </c:pt>
                <c:pt idx="1">
                  <c:v>13</c:v>
                </c:pt>
                <c:pt idx="2">
                  <c:v>10</c:v>
                </c:pt>
                <c:pt idx="3">
                  <c:v>7</c:v>
                </c:pt>
                <c:pt idx="4">
                  <c:v>4</c:v>
                </c:pt>
              </c:numCache>
            </c:numRef>
          </c:yVal>
          <c:smooth val="1"/>
        </c:ser>
        <c:dLbls/>
        <c:axId val="67986944"/>
        <c:axId val="67988864"/>
      </c:scatterChart>
      <c:valAx>
        <c:axId val="67986944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% de Polimero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7988864"/>
        <c:crosses val="autoZero"/>
        <c:crossBetween val="midCat"/>
      </c:valAx>
      <c:valAx>
        <c:axId val="67988864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Desgaste (%)</a:t>
                </a:r>
              </a:p>
            </c:rich>
          </c:tx>
          <c:layout/>
        </c:title>
        <c:numFmt formatCode="0.00" sourceLinked="1"/>
        <c:majorTickMark val="none"/>
        <c:tickLblPos val="nextTo"/>
        <c:crossAx val="67986944"/>
        <c:crosses val="autoZero"/>
        <c:crossBetween val="midCat"/>
      </c:valAx>
    </c:plotArea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dirty="0"/>
              <a:t>Porcentaje</a:t>
            </a:r>
            <a:r>
              <a:rPr lang="es-EC" baseline="0" dirty="0"/>
              <a:t> de Asfalto Residual </a:t>
            </a:r>
            <a:r>
              <a:rPr lang="es-EC" sz="1800" b="1" i="0" u="none" strike="noStrike" baseline="0" dirty="0" smtClean="0"/>
              <a:t>ASTM D 6934 – 08 </a:t>
            </a:r>
            <a:endParaRPr lang="es-EC" dirty="0"/>
          </a:p>
        </c:rich>
      </c:tx>
    </c:title>
    <c:plotArea>
      <c:layout/>
      <c:scatterChart>
        <c:scatterStyle val="smoothMarker"/>
        <c:ser>
          <c:idx val="0"/>
          <c:order val="0"/>
          <c:tx>
            <c:v>Asfalto Residual</c:v>
          </c:tx>
          <c:dLbls>
            <c:txPr>
              <a:bodyPr/>
              <a:lstStyle/>
              <a:p>
                <a:pPr>
                  <a:defRPr sz="1100" baseline="0"/>
                </a:pPr>
                <a:endParaRPr lang="es-EC"/>
              </a:p>
            </c:txPr>
            <c:showVal val="1"/>
          </c:dLbls>
          <c:xVal>
            <c:numRef>
              <c:f>'% Asf. Residual'!$I$6:$I$10</c:f>
              <c:numCache>
                <c:formatCode>0.00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'% Asf. Residual'!$H$6:$H$10</c:f>
              <c:numCache>
                <c:formatCode>0.00</c:formatCode>
                <c:ptCount val="5"/>
                <c:pt idx="0">
                  <c:v>61.094662460317899</c:v>
                </c:pt>
                <c:pt idx="1">
                  <c:v>61.190191116812407</c:v>
                </c:pt>
                <c:pt idx="2">
                  <c:v>60.92666666666662</c:v>
                </c:pt>
                <c:pt idx="3">
                  <c:v>61.171098107663035</c:v>
                </c:pt>
                <c:pt idx="4">
                  <c:v>61.150648776279596</c:v>
                </c:pt>
              </c:numCache>
            </c:numRef>
          </c:yVal>
          <c:smooth val="1"/>
        </c:ser>
        <c:ser>
          <c:idx val="1"/>
          <c:order val="1"/>
          <c:tx>
            <c:v>ASTM D 6934-08 Mínimo</c:v>
          </c:tx>
          <c:xVal>
            <c:numRef>
              <c:f>'% Asf. Residual'!$I$6:$I$10</c:f>
              <c:numCache>
                <c:formatCode>0.00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'% Asf. Residual'!$J$6:$J$10</c:f>
              <c:numCache>
                <c:formatCode>General</c:formatCode>
                <c:ptCount val="5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</c:numCache>
            </c:numRef>
          </c:yVal>
          <c:smooth val="1"/>
        </c:ser>
        <c:ser>
          <c:idx val="2"/>
          <c:order val="2"/>
          <c:tx>
            <c:v>ASTM D 6934-08 Máximo</c:v>
          </c:tx>
          <c:xVal>
            <c:numRef>
              <c:f>'% Asf. Residual'!$I$6:$I$10</c:f>
              <c:numCache>
                <c:formatCode>0.00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'% Asf. Residual'!$K$6:$K$10</c:f>
              <c:numCache>
                <c:formatCode>General</c:formatCode>
                <c:ptCount val="5"/>
                <c:pt idx="0">
                  <c:v>62</c:v>
                </c:pt>
                <c:pt idx="1">
                  <c:v>62</c:v>
                </c:pt>
                <c:pt idx="2">
                  <c:v>62</c:v>
                </c:pt>
                <c:pt idx="3">
                  <c:v>62</c:v>
                </c:pt>
                <c:pt idx="4">
                  <c:v>62</c:v>
                </c:pt>
              </c:numCache>
            </c:numRef>
          </c:yVal>
          <c:smooth val="1"/>
        </c:ser>
        <c:dLbls/>
        <c:axId val="53124096"/>
        <c:axId val="53130368"/>
      </c:scatterChart>
      <c:valAx>
        <c:axId val="53124096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sz="1200" dirty="0"/>
                  <a:t>% de Polímero</a:t>
                </a:r>
              </a:p>
            </c:rich>
          </c:tx>
        </c:title>
        <c:numFmt formatCode="0.00" sourceLinked="1"/>
        <c:majorTickMark val="none"/>
        <c:tickLblPos val="nextTo"/>
        <c:crossAx val="53130368"/>
        <c:crosses val="autoZero"/>
        <c:crossBetween val="midCat"/>
      </c:valAx>
      <c:valAx>
        <c:axId val="53130368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sz="1200" dirty="0"/>
                  <a:t>% de Asfalto Residual</a:t>
                </a:r>
              </a:p>
            </c:rich>
          </c:tx>
        </c:title>
        <c:numFmt formatCode="0.00" sourceLinked="1"/>
        <c:majorTickMark val="none"/>
        <c:tickLblPos val="nextTo"/>
        <c:crossAx val="53124096"/>
        <c:crosses val="autoZero"/>
        <c:crossBetween val="midCat"/>
      </c:valAx>
    </c:plotArea>
    <c:legend>
      <c:legendPos val="b"/>
      <c:txPr>
        <a:bodyPr/>
        <a:lstStyle/>
        <a:p>
          <a:pPr>
            <a:defRPr sz="1200" baseline="0"/>
          </a:pPr>
          <a:endParaRPr lang="es-EC"/>
        </a:p>
      </c:txPr>
    </c:legend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dirty="0"/>
              <a:t>Desprendimiento por </a:t>
            </a:r>
            <a:r>
              <a:rPr lang="es-EC" dirty="0" smtClean="0"/>
              <a:t>Fricción </a:t>
            </a:r>
            <a:r>
              <a:rPr lang="es-EC" sz="1800" b="1" i="0" u="none" strike="noStrike" baseline="0" dirty="0" smtClean="0">
                <a:effectLst/>
              </a:rPr>
              <a:t>M-MMP-4-04-009/03</a:t>
            </a:r>
            <a:endParaRPr lang="es-EC" dirty="0"/>
          </a:p>
          <a:p>
            <a:pPr>
              <a:defRPr/>
            </a:pPr>
            <a:r>
              <a:rPr lang="es-EC" sz="1200" dirty="0"/>
              <a:t>Mezcla: San Antonio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dLbls>
            <c:showVal val="1"/>
          </c:dLbls>
          <c:xVal>
            <c:numRef>
              <c:f>Friccion!$G$10:$G$14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Friccion!$H$10:$H$14</c:f>
              <c:numCache>
                <c:formatCode>0.00</c:formatCode>
                <c:ptCount val="5"/>
                <c:pt idx="0">
                  <c:v>25</c:v>
                </c:pt>
                <c:pt idx="1">
                  <c:v>18</c:v>
                </c:pt>
                <c:pt idx="2">
                  <c:v>12</c:v>
                </c:pt>
                <c:pt idx="3">
                  <c:v>8</c:v>
                </c:pt>
                <c:pt idx="4">
                  <c:v>6</c:v>
                </c:pt>
              </c:numCache>
            </c:numRef>
          </c:yVal>
          <c:smooth val="1"/>
        </c:ser>
        <c:dLbls/>
        <c:axId val="68015616"/>
        <c:axId val="68017536"/>
      </c:scatterChart>
      <c:valAx>
        <c:axId val="68015616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% de Polimero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8017536"/>
        <c:crosses val="autoZero"/>
        <c:crossBetween val="midCat"/>
      </c:valAx>
      <c:valAx>
        <c:axId val="6801753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/>
                </a:pPr>
                <a:r>
                  <a:rPr lang="es-EC"/>
                  <a:t>Desgaste (%)</a:t>
                </a:r>
              </a:p>
            </c:rich>
          </c:tx>
          <c:layout/>
        </c:title>
        <c:numFmt formatCode="0.00" sourceLinked="1"/>
        <c:majorTickMark val="none"/>
        <c:tickLblPos val="nextTo"/>
        <c:crossAx val="68015616"/>
        <c:crosses val="autoZero"/>
        <c:crossBetween val="midCat"/>
      </c:valAx>
    </c:plotArea>
    <c:plotVisOnly val="1"/>
    <c:dispBlanksAs val="gap"/>
  </c:chart>
  <c:spPr>
    <a:noFill/>
    <a:ln>
      <a:solidFill>
        <a:schemeClr val="tx1"/>
      </a:solidFill>
    </a:ln>
  </c:spPr>
  <c:txPr>
    <a:bodyPr/>
    <a:lstStyle/>
    <a:p>
      <a:pPr>
        <a:defRPr>
          <a:latin typeface="+mn-lt"/>
          <a:cs typeface="Arial" pitchFamily="34" charset="0"/>
        </a:defRPr>
      </a:pPr>
      <a:endParaRPr lang="es-EC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/>
              <a:t>Ensayo de Vialit </a:t>
            </a:r>
            <a:r>
              <a:rPr lang="es-EC" sz="1800" b="1" i="0" u="none" strike="noStrike" baseline="0">
                <a:effectLst/>
              </a:rPr>
              <a:t>Norma </a:t>
            </a:r>
            <a:r>
              <a:rPr lang="es-ES" sz="1800" b="1" i="0" u="none" strike="noStrike" baseline="0">
                <a:effectLst/>
              </a:rPr>
              <a:t>NLT-313</a:t>
            </a:r>
            <a:endParaRPr lang="es-EC"/>
          </a:p>
          <a:p>
            <a:pPr>
              <a:defRPr/>
            </a:pPr>
            <a:r>
              <a:rPr lang="es-EC" sz="1100"/>
              <a:t>Mezcla:</a:t>
            </a:r>
            <a:r>
              <a:rPr lang="es-EC" sz="1100" baseline="0"/>
              <a:t> Guayllabamba</a:t>
            </a:r>
            <a:endParaRPr lang="es-EC" sz="1100"/>
          </a:p>
        </c:rich>
      </c:tx>
      <c:layout/>
    </c:title>
    <c:plotArea>
      <c:layout/>
      <c:scatterChart>
        <c:scatterStyle val="smoothMarker"/>
        <c:ser>
          <c:idx val="0"/>
          <c:order val="0"/>
          <c:dLbls>
            <c:showVal val="1"/>
          </c:dLbls>
          <c:xVal>
            <c:numRef>
              <c:f>Vialit!$G$3:$G$7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Vialit!$H$3:$H$7</c:f>
              <c:numCache>
                <c:formatCode>0.00</c:formatCode>
                <c:ptCount val="5"/>
                <c:pt idx="0">
                  <c:v>5</c:v>
                </c:pt>
                <c:pt idx="1">
                  <c:v>3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yVal>
          <c:smooth val="1"/>
        </c:ser>
        <c:dLbls/>
        <c:axId val="68127744"/>
        <c:axId val="68183168"/>
      </c:scatterChart>
      <c:valAx>
        <c:axId val="68127744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s-EC" sz="1200" baseline="0"/>
                  <a:t>% de Polimero</a:t>
                </a:r>
              </a:p>
            </c:rich>
          </c:tx>
          <c:layout>
            <c:manualLayout>
              <c:xMode val="edge"/>
              <c:yMode val="edge"/>
              <c:x val="0.36915376202974753"/>
              <c:y val="0.91365740740740764"/>
            </c:manualLayout>
          </c:layout>
        </c:title>
        <c:numFmt formatCode="General" sourceLinked="1"/>
        <c:majorTickMark val="none"/>
        <c:tickLblPos val="nextTo"/>
        <c:crossAx val="68183168"/>
        <c:crosses val="autoZero"/>
        <c:crossBetween val="midCat"/>
      </c:valAx>
      <c:valAx>
        <c:axId val="68183168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Desgaste (%)</a:t>
                </a:r>
              </a:p>
            </c:rich>
          </c:tx>
          <c:layout/>
        </c:title>
        <c:numFmt formatCode="0.00" sourceLinked="1"/>
        <c:majorTickMark val="none"/>
        <c:tickLblPos val="nextTo"/>
        <c:crossAx val="68127744"/>
        <c:crosses val="autoZero"/>
        <c:crossBetween val="midCat"/>
      </c:valAx>
    </c:plotArea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/>
              <a:t>Ensayo de Vialit </a:t>
            </a:r>
            <a:r>
              <a:rPr lang="es-EC" sz="1800" b="1" i="0" u="none" strike="noStrike" baseline="0">
                <a:effectLst/>
              </a:rPr>
              <a:t>Norma </a:t>
            </a:r>
            <a:r>
              <a:rPr lang="es-ES" sz="1800" b="1" i="0" u="none" strike="noStrike" baseline="0">
                <a:effectLst/>
              </a:rPr>
              <a:t>NLT-313</a:t>
            </a:r>
            <a:endParaRPr lang="es-EC"/>
          </a:p>
          <a:p>
            <a:pPr>
              <a:defRPr/>
            </a:pPr>
            <a:r>
              <a:rPr lang="es-EC" sz="1100"/>
              <a:t>Mezcla: San Antonio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dLbls>
            <c:showVal val="1"/>
          </c:dLbls>
          <c:xVal>
            <c:numRef>
              <c:f>Vialit!$G$3:$G$7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Vialit!$H$3:$H$7</c:f>
              <c:numCache>
                <c:formatCode>0.00</c:formatCode>
                <c:ptCount val="5"/>
                <c:pt idx="0">
                  <c:v>8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</c:numCache>
            </c:numRef>
          </c:yVal>
          <c:smooth val="1"/>
        </c:ser>
        <c:dLbls/>
        <c:axId val="68069248"/>
        <c:axId val="68079616"/>
      </c:scatterChart>
      <c:valAx>
        <c:axId val="68069248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s-EC" sz="1200" baseline="0"/>
                  <a:t>% de Polimero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8079616"/>
        <c:crosses val="autoZero"/>
        <c:crossBetween val="midCat"/>
      </c:valAx>
      <c:valAx>
        <c:axId val="6807961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Desgaste (%)</a:t>
                </a:r>
              </a:p>
            </c:rich>
          </c:tx>
          <c:layout/>
        </c:title>
        <c:numFmt formatCode="0.00" sourceLinked="1"/>
        <c:majorTickMark val="none"/>
        <c:tickLblPos val="nextTo"/>
        <c:crossAx val="68069248"/>
        <c:crosses val="autoZero"/>
        <c:crossBetween val="midCat"/>
      </c:valAx>
    </c:plotArea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baseline="0">
                <a:effectLst/>
              </a:rPr>
              <a:t>Ensayo de Cohesión ISSA TB - 139</a:t>
            </a:r>
          </a:p>
          <a:p>
            <a:pPr>
              <a:defRPr/>
            </a:pPr>
            <a:r>
              <a:rPr lang="es-EC" sz="1400" b="1" i="0" baseline="0">
                <a:effectLst/>
              </a:rPr>
              <a:t>Cantera : Guayllabamba</a:t>
            </a:r>
            <a:endParaRPr lang="es-EC" sz="1400">
              <a:effectLst/>
            </a:endParaRP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Guayllabamba S/P</c:v>
          </c:tx>
          <c:xVal>
            <c:numRef>
              <c:f>'Cohesion Diseño'!$C$107:$C$112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Diseño'!$D$107:$D$112</c:f>
              <c:numCache>
                <c:formatCode>General</c:formatCode>
                <c:ptCount val="6"/>
                <c:pt idx="0">
                  <c:v>0</c:v>
                </c:pt>
                <c:pt idx="1">
                  <c:v>21</c:v>
                </c:pt>
                <c:pt idx="2">
                  <c:v>15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</c:numCache>
            </c:numRef>
          </c:yVal>
          <c:smooth val="1"/>
        </c:ser>
        <c:ser>
          <c:idx val="1"/>
          <c:order val="1"/>
          <c:tx>
            <c:v>Guayllabamba 1%</c:v>
          </c:tx>
          <c:xVal>
            <c:numRef>
              <c:f>'Cohesion Diseño'!$C$107:$C$112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Diseño'!$E$107:$E$112</c:f>
              <c:numCache>
                <c:formatCode>General</c:formatCode>
                <c:ptCount val="6"/>
                <c:pt idx="0">
                  <c:v>0</c:v>
                </c:pt>
                <c:pt idx="1">
                  <c:v>21</c:v>
                </c:pt>
                <c:pt idx="2">
                  <c:v>17</c:v>
                </c:pt>
                <c:pt idx="3">
                  <c:v>20</c:v>
                </c:pt>
                <c:pt idx="4">
                  <c:v>22</c:v>
                </c:pt>
                <c:pt idx="5">
                  <c:v>23</c:v>
                </c:pt>
              </c:numCache>
            </c:numRef>
          </c:yVal>
          <c:smooth val="1"/>
        </c:ser>
        <c:ser>
          <c:idx val="2"/>
          <c:order val="2"/>
          <c:tx>
            <c:v>Guayllabamba 2%</c:v>
          </c:tx>
          <c:xVal>
            <c:numRef>
              <c:f>'Cohesion Diseño'!$C$107:$C$112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Diseño'!$F$107:$F$112</c:f>
              <c:numCache>
                <c:formatCode>General</c:formatCode>
                <c:ptCount val="6"/>
                <c:pt idx="0">
                  <c:v>0</c:v>
                </c:pt>
                <c:pt idx="1">
                  <c:v>22</c:v>
                </c:pt>
                <c:pt idx="2">
                  <c:v>18</c:v>
                </c:pt>
                <c:pt idx="3">
                  <c:v>22</c:v>
                </c:pt>
                <c:pt idx="4">
                  <c:v>23</c:v>
                </c:pt>
                <c:pt idx="5">
                  <c:v>25</c:v>
                </c:pt>
              </c:numCache>
            </c:numRef>
          </c:yVal>
          <c:smooth val="1"/>
        </c:ser>
        <c:ser>
          <c:idx val="3"/>
          <c:order val="3"/>
          <c:tx>
            <c:v>Guayllabamba 3%</c:v>
          </c:tx>
          <c:xVal>
            <c:numRef>
              <c:f>'Cohesion Diseño'!$C$107:$C$112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Diseño'!$G$107:$G$112</c:f>
              <c:numCache>
                <c:formatCode>General</c:formatCode>
                <c:ptCount val="6"/>
                <c:pt idx="0">
                  <c:v>0</c:v>
                </c:pt>
                <c:pt idx="1">
                  <c:v>25</c:v>
                </c:pt>
                <c:pt idx="2">
                  <c:v>22</c:v>
                </c:pt>
                <c:pt idx="3">
                  <c:v>26</c:v>
                </c:pt>
                <c:pt idx="4">
                  <c:v>27</c:v>
                </c:pt>
                <c:pt idx="5">
                  <c:v>29</c:v>
                </c:pt>
              </c:numCache>
            </c:numRef>
          </c:yVal>
          <c:smooth val="1"/>
        </c:ser>
        <c:ser>
          <c:idx val="4"/>
          <c:order val="4"/>
          <c:tx>
            <c:v>Guayllabamba 4%</c:v>
          </c:tx>
          <c:xVal>
            <c:numRef>
              <c:f>'Cohesion Diseño'!$C$107:$C$112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Diseño'!$H$107:$H$112</c:f>
              <c:numCache>
                <c:formatCode>General</c:formatCode>
                <c:ptCount val="6"/>
                <c:pt idx="0">
                  <c:v>0</c:v>
                </c:pt>
                <c:pt idx="1">
                  <c:v>27</c:v>
                </c:pt>
                <c:pt idx="2">
                  <c:v>23</c:v>
                </c:pt>
                <c:pt idx="3">
                  <c:v>26</c:v>
                </c:pt>
                <c:pt idx="4">
                  <c:v>28</c:v>
                </c:pt>
                <c:pt idx="5">
                  <c:v>30</c:v>
                </c:pt>
              </c:numCache>
            </c:numRef>
          </c:yVal>
          <c:smooth val="1"/>
        </c:ser>
        <c:ser>
          <c:idx val="5"/>
          <c:order val="5"/>
          <c:tx>
            <c:v>"Set" Torque</c:v>
          </c:tx>
          <c:xVal>
            <c:numRef>
              <c:f>'Cohesion Diseño'!$C$107:$C$112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Diseño'!$I$107:$I$112</c:f>
              <c:numCache>
                <c:formatCode>General</c:formatCode>
                <c:ptCount val="6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</c:numCache>
            </c:numRef>
          </c:yVal>
          <c:smooth val="1"/>
        </c:ser>
        <c:ser>
          <c:idx val="6"/>
          <c:order val="6"/>
          <c:tx>
            <c:v>Early Rolling Traffic</c:v>
          </c:tx>
          <c:xVal>
            <c:numRef>
              <c:f>'Cohesion Diseño'!$C$107:$C$112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Diseño'!$J$107:$J$112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yVal>
          <c:smooth val="1"/>
        </c:ser>
        <c:ser>
          <c:idx val="7"/>
          <c:order val="7"/>
          <c:tx>
            <c:v>Cured Slip Torque</c:v>
          </c:tx>
          <c:xVal>
            <c:numRef>
              <c:f>'Cohesion Diseño'!$C$107:$C$112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Diseño'!$K$107:$K$112</c:f>
              <c:numCache>
                <c:formatCode>General</c:formatCode>
                <c:ptCount val="6"/>
                <c:pt idx="0">
                  <c:v>26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  <c:pt idx="5">
                  <c:v>26</c:v>
                </c:pt>
              </c:numCache>
            </c:numRef>
          </c:yVal>
          <c:smooth val="1"/>
        </c:ser>
        <c:dLbls/>
        <c:axId val="68314240"/>
        <c:axId val="68316160"/>
      </c:scatterChart>
      <c:valAx>
        <c:axId val="68314240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s-EC" sz="1200" baseline="0"/>
                  <a:t>Tiempo (minutos)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8316160"/>
        <c:crosses val="autoZero"/>
        <c:crossBetween val="midCat"/>
      </c:valAx>
      <c:valAx>
        <c:axId val="68316160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Torque -Kg. -cm. @ 200 kPa.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8314240"/>
        <c:crosses val="autoZero"/>
        <c:crossBetween val="midCat"/>
      </c:valAx>
    </c:plotArea>
    <c:legend>
      <c:legendPos val="b"/>
      <c:layout/>
      <c:txPr>
        <a:bodyPr/>
        <a:lstStyle/>
        <a:p>
          <a:pPr>
            <a:defRPr sz="1200" baseline="0"/>
          </a:pPr>
          <a:endParaRPr lang="es-EC"/>
        </a:p>
      </c:txPr>
    </c:legend>
    <c:plotVisOnly val="1"/>
    <c:dispBlanksAs val="gap"/>
  </c:chart>
  <c:spPr>
    <a:ln>
      <a:solidFill>
        <a:sysClr val="windowText" lastClr="000000"/>
      </a:solidFill>
    </a:ln>
  </c:sp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baseline="0">
                <a:effectLst/>
              </a:rPr>
              <a:t>Ensayo de Abrasión en Húmedo ISSA TB - 100</a:t>
            </a:r>
          </a:p>
          <a:p>
            <a:pPr>
              <a:defRPr/>
            </a:pPr>
            <a:r>
              <a:rPr lang="es-EC" sz="1400" b="1" i="0" baseline="0">
                <a:effectLst/>
              </a:rPr>
              <a:t>Cantera : Guayllabamba</a:t>
            </a:r>
            <a:endParaRPr lang="es-EC" sz="1400">
              <a:effectLst/>
            </a:endParaRPr>
          </a:p>
        </c:rich>
      </c:tx>
      <c:layout/>
    </c:title>
    <c:plotArea>
      <c:layout/>
      <c:scatterChart>
        <c:scatterStyle val="smoothMarker"/>
        <c:ser>
          <c:idx val="0"/>
          <c:order val="0"/>
          <c:dLbls>
            <c:dLbl>
              <c:idx val="0"/>
              <c:layout>
                <c:manualLayout>
                  <c:x val="-3.9043435822352459E-3"/>
                  <c:y val="4.9880073318571881E-2"/>
                </c:manualLayout>
              </c:layout>
              <c:showVal val="1"/>
            </c:dLbl>
            <c:dLbl>
              <c:idx val="1"/>
              <c:layout>
                <c:manualLayout>
                  <c:x val="-1.9521717911176921E-3"/>
                  <c:y val="3.4532358451318891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aseline="0"/>
                </a:pPr>
                <a:endParaRPr lang="es-EC"/>
              </a:p>
            </c:txPr>
            <c:showVal val="1"/>
          </c:dLbls>
          <c:xVal>
            <c:numRef>
              <c:f>'Resultados Finales'!$J$8:$J$12</c:f>
              <c:numCache>
                <c:formatCode>0.00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'Resultados Finales'!$I$8:$I$12</c:f>
              <c:numCache>
                <c:formatCode>0.00</c:formatCode>
                <c:ptCount val="5"/>
                <c:pt idx="0">
                  <c:v>529.3610000000001</c:v>
                </c:pt>
                <c:pt idx="1">
                  <c:v>505.67300000000012</c:v>
                </c:pt>
                <c:pt idx="2">
                  <c:v>488.23600000000056</c:v>
                </c:pt>
                <c:pt idx="3">
                  <c:v>468.49599999999964</c:v>
                </c:pt>
                <c:pt idx="4">
                  <c:v>324.72299999999626</c:v>
                </c:pt>
              </c:numCache>
            </c:numRef>
          </c:yVal>
          <c:smooth val="1"/>
        </c:ser>
        <c:dLbls/>
        <c:axId val="67919872"/>
        <c:axId val="67921792"/>
      </c:scatterChart>
      <c:valAx>
        <c:axId val="67919872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s-EC" sz="1200" b="1" i="0" baseline="0">
                    <a:effectLst/>
                  </a:rPr>
                  <a:t>% de Polímero</a:t>
                </a:r>
                <a:endParaRPr lang="es-EC" sz="1200">
                  <a:effectLst/>
                </a:endParaRPr>
              </a:p>
            </c:rich>
          </c:tx>
          <c:layout/>
        </c:title>
        <c:numFmt formatCode="0.00" sourceLinked="1"/>
        <c:majorTickMark val="none"/>
        <c:tickLblPos val="nextTo"/>
        <c:crossAx val="67921792"/>
        <c:crosses val="autoZero"/>
        <c:crossBetween val="midCat"/>
      </c:valAx>
      <c:valAx>
        <c:axId val="67921792"/>
        <c:scaling>
          <c:orientation val="minMax"/>
          <c:min val="300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baseline="0">
                    <a:effectLst/>
                  </a:rPr>
                  <a:t>Desgaste Corregido g/m2</a:t>
                </a:r>
                <a:endParaRPr lang="es-EC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2.1473889702293868E-2"/>
              <c:y val="0.21216765626194323"/>
            </c:manualLayout>
          </c:layout>
        </c:title>
        <c:numFmt formatCode="0.00" sourceLinked="1"/>
        <c:majorTickMark val="none"/>
        <c:tickLblPos val="nextTo"/>
        <c:crossAx val="67919872"/>
        <c:crosses val="autoZero"/>
        <c:crossBetween val="midCat"/>
        <c:majorUnit val="50"/>
      </c:valAx>
    </c:plotArea>
    <c:plotVisOnly val="1"/>
    <c:dispBlanksAs val="gap"/>
  </c:chart>
  <c:spPr>
    <a:ln>
      <a:solidFill>
        <a:sysClr val="windowText" lastClr="000000"/>
      </a:solidFill>
    </a:ln>
  </c:sp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baseline="0">
                <a:effectLst/>
              </a:rPr>
              <a:t>Ensayo de Rueda Cargada y Adherencia de Arena ISSA TB - 109</a:t>
            </a:r>
          </a:p>
          <a:p>
            <a:pPr>
              <a:defRPr/>
            </a:pPr>
            <a:r>
              <a:rPr lang="es-EC" sz="1400" b="1" i="0" baseline="0">
                <a:effectLst/>
              </a:rPr>
              <a:t>Cantera: Guayllabamba</a:t>
            </a:r>
            <a:endParaRPr lang="es-EC" sz="1400">
              <a:effectLst/>
            </a:endParaRPr>
          </a:p>
        </c:rich>
      </c:tx>
      <c:layout/>
    </c:title>
    <c:plotArea>
      <c:layout/>
      <c:scatterChart>
        <c:scatterStyle val="smoothMarker"/>
        <c:ser>
          <c:idx val="0"/>
          <c:order val="0"/>
          <c:dLbls>
            <c:dLbl>
              <c:idx val="0"/>
              <c:layout>
                <c:manualLayout>
                  <c:x val="-3.9043435822352459E-3"/>
                  <c:y val="4.9880073318571881E-2"/>
                </c:manualLayout>
              </c:layout>
              <c:showVal val="1"/>
            </c:dLbl>
            <c:dLbl>
              <c:idx val="1"/>
              <c:layout>
                <c:manualLayout>
                  <c:x val="-1.9521717911176921E-3"/>
                  <c:y val="3.4532358451318891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aseline="0"/>
                </a:pPr>
                <a:endParaRPr lang="es-EC"/>
              </a:p>
            </c:txPr>
            <c:showVal val="1"/>
          </c:dLbls>
          <c:xVal>
            <c:numRef>
              <c:f>'Resultados Finales'!$J$18:$J$22</c:f>
              <c:numCache>
                <c:formatCode>0.00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'Resultados Finales'!$I$18:$I$22</c:f>
              <c:numCache>
                <c:formatCode>0.00</c:formatCode>
                <c:ptCount val="5"/>
                <c:pt idx="0">
                  <c:v>514.45340985919859</c:v>
                </c:pt>
                <c:pt idx="1">
                  <c:v>482.71525114478527</c:v>
                </c:pt>
                <c:pt idx="2">
                  <c:v>463.52473657328017</c:v>
                </c:pt>
                <c:pt idx="3">
                  <c:v>426.6199008588473</c:v>
                </c:pt>
                <c:pt idx="4">
                  <c:v>408.90557971592233</c:v>
                </c:pt>
              </c:numCache>
            </c:numRef>
          </c:yVal>
          <c:smooth val="1"/>
        </c:ser>
        <c:dLbls/>
        <c:axId val="67943040"/>
        <c:axId val="68461312"/>
      </c:scatterChart>
      <c:valAx>
        <c:axId val="67943040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s-EC" sz="1200" b="1" i="0" baseline="0">
                    <a:effectLst/>
                  </a:rPr>
                  <a:t>% de Polímero</a:t>
                </a:r>
                <a:endParaRPr lang="es-EC" sz="1200">
                  <a:effectLst/>
                </a:endParaRPr>
              </a:p>
            </c:rich>
          </c:tx>
          <c:layout/>
        </c:title>
        <c:numFmt formatCode="0.00" sourceLinked="1"/>
        <c:majorTickMark val="none"/>
        <c:tickLblPos val="nextTo"/>
        <c:crossAx val="68461312"/>
        <c:crosses val="autoZero"/>
        <c:crossBetween val="midCat"/>
      </c:valAx>
      <c:valAx>
        <c:axId val="68461312"/>
        <c:scaling>
          <c:orientation val="minMax"/>
          <c:min val="400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baseline="0">
                    <a:effectLst/>
                  </a:rPr>
                  <a:t>Desgaste Corregido g/m2</a:t>
                </a:r>
                <a:endParaRPr lang="es-EC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2.1473889702293868E-2"/>
              <c:y val="0.21216765626194323"/>
            </c:manualLayout>
          </c:layout>
        </c:title>
        <c:numFmt formatCode="0.00" sourceLinked="1"/>
        <c:majorTickMark val="none"/>
        <c:tickLblPos val="nextTo"/>
        <c:crossAx val="67943040"/>
        <c:crosses val="autoZero"/>
        <c:crossBetween val="midCat"/>
        <c:majorUnit val="50"/>
      </c:valAx>
    </c:plotArea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baseline="0">
                <a:effectLst/>
              </a:rPr>
              <a:t>Ensayo de Cohesión ISSA TB - 139</a:t>
            </a:r>
          </a:p>
          <a:p>
            <a:pPr>
              <a:defRPr/>
            </a:pPr>
            <a:r>
              <a:rPr lang="es-EC" sz="1400" b="1" i="0" baseline="0">
                <a:effectLst/>
              </a:rPr>
              <a:t>Cantera : San Antonio</a:t>
            </a:r>
            <a:endParaRPr lang="es-EC" sz="1400">
              <a:effectLst/>
            </a:endParaRP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San Antonio S/P</c:v>
          </c:tx>
          <c:xVal>
            <c:numRef>
              <c:f>'Cohesion Diseño'!$C$106:$C$111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Diseño'!$D$106:$D$111</c:f>
              <c:numCache>
                <c:formatCode>General</c:formatCode>
                <c:ptCount val="6"/>
                <c:pt idx="0">
                  <c:v>0</c:v>
                </c:pt>
                <c:pt idx="1">
                  <c:v>17</c:v>
                </c:pt>
                <c:pt idx="2">
                  <c:v>21</c:v>
                </c:pt>
                <c:pt idx="3">
                  <c:v>20</c:v>
                </c:pt>
                <c:pt idx="4">
                  <c:v>19</c:v>
                </c:pt>
                <c:pt idx="5">
                  <c:v>22</c:v>
                </c:pt>
              </c:numCache>
            </c:numRef>
          </c:yVal>
          <c:smooth val="1"/>
        </c:ser>
        <c:ser>
          <c:idx val="1"/>
          <c:order val="1"/>
          <c:tx>
            <c:v>San Antonio 1%</c:v>
          </c:tx>
          <c:xVal>
            <c:numRef>
              <c:f>'Cohesion Diseño'!$C$106:$C$111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Diseño'!$E$106:$E$111</c:f>
              <c:numCache>
                <c:formatCode>General</c:formatCode>
                <c:ptCount val="6"/>
                <c:pt idx="0">
                  <c:v>0</c:v>
                </c:pt>
                <c:pt idx="1">
                  <c:v>18</c:v>
                </c:pt>
                <c:pt idx="2">
                  <c:v>21</c:v>
                </c:pt>
                <c:pt idx="3">
                  <c:v>17</c:v>
                </c:pt>
                <c:pt idx="4">
                  <c:v>21</c:v>
                </c:pt>
                <c:pt idx="5">
                  <c:v>22</c:v>
                </c:pt>
              </c:numCache>
            </c:numRef>
          </c:yVal>
          <c:smooth val="1"/>
        </c:ser>
        <c:ser>
          <c:idx val="2"/>
          <c:order val="2"/>
          <c:tx>
            <c:v>San Antonio 2%</c:v>
          </c:tx>
          <c:xVal>
            <c:numRef>
              <c:f>'Cohesion Diseño'!$C$106:$C$111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Diseño'!$F$106:$F$111</c:f>
              <c:numCache>
                <c:formatCode>General</c:formatCode>
                <c:ptCount val="6"/>
                <c:pt idx="0">
                  <c:v>0</c:v>
                </c:pt>
                <c:pt idx="1">
                  <c:v>19</c:v>
                </c:pt>
                <c:pt idx="2">
                  <c:v>23</c:v>
                </c:pt>
                <c:pt idx="3">
                  <c:v>21</c:v>
                </c:pt>
                <c:pt idx="4">
                  <c:v>22</c:v>
                </c:pt>
                <c:pt idx="5">
                  <c:v>22</c:v>
                </c:pt>
              </c:numCache>
            </c:numRef>
          </c:yVal>
          <c:smooth val="1"/>
        </c:ser>
        <c:ser>
          <c:idx val="3"/>
          <c:order val="3"/>
          <c:tx>
            <c:v>San Antonio 3%</c:v>
          </c:tx>
          <c:xVal>
            <c:numRef>
              <c:f>'Cohesion Diseño'!$C$106:$C$111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Diseño'!$G$106:$G$111</c:f>
              <c:numCache>
                <c:formatCode>General</c:formatCode>
                <c:ptCount val="6"/>
                <c:pt idx="0">
                  <c:v>0</c:v>
                </c:pt>
                <c:pt idx="1">
                  <c:v>20</c:v>
                </c:pt>
                <c:pt idx="2">
                  <c:v>25</c:v>
                </c:pt>
                <c:pt idx="3">
                  <c:v>23</c:v>
                </c:pt>
                <c:pt idx="4">
                  <c:v>25</c:v>
                </c:pt>
                <c:pt idx="5">
                  <c:v>25</c:v>
                </c:pt>
              </c:numCache>
            </c:numRef>
          </c:yVal>
          <c:smooth val="1"/>
        </c:ser>
        <c:ser>
          <c:idx val="4"/>
          <c:order val="4"/>
          <c:tx>
            <c:v>San Antonio 4%</c:v>
          </c:tx>
          <c:xVal>
            <c:numRef>
              <c:f>'Cohesion Diseño'!$C$106:$C$111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Diseño'!$H$106:$H$111</c:f>
              <c:numCache>
                <c:formatCode>General</c:formatCode>
                <c:ptCount val="6"/>
                <c:pt idx="0">
                  <c:v>0</c:v>
                </c:pt>
                <c:pt idx="1">
                  <c:v>22</c:v>
                </c:pt>
                <c:pt idx="2">
                  <c:v>25</c:v>
                </c:pt>
                <c:pt idx="3">
                  <c:v>21</c:v>
                </c:pt>
                <c:pt idx="4">
                  <c:v>26</c:v>
                </c:pt>
                <c:pt idx="5">
                  <c:v>27</c:v>
                </c:pt>
              </c:numCache>
            </c:numRef>
          </c:yVal>
          <c:smooth val="1"/>
        </c:ser>
        <c:ser>
          <c:idx val="5"/>
          <c:order val="5"/>
          <c:tx>
            <c:v>"Set" Torque</c:v>
          </c:tx>
          <c:xVal>
            <c:numRef>
              <c:f>'Cohesion Diseño'!$C$106:$C$111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Diseño'!$I$106:$I$111</c:f>
              <c:numCache>
                <c:formatCode>General</c:formatCode>
                <c:ptCount val="6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</c:numCache>
            </c:numRef>
          </c:yVal>
          <c:smooth val="1"/>
        </c:ser>
        <c:ser>
          <c:idx val="6"/>
          <c:order val="6"/>
          <c:tx>
            <c:v>Early Rolling Traffic</c:v>
          </c:tx>
          <c:xVal>
            <c:numRef>
              <c:f>'Cohesion Diseño'!$C$106:$C$111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Diseño'!$J$106:$J$111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yVal>
          <c:smooth val="1"/>
        </c:ser>
        <c:ser>
          <c:idx val="7"/>
          <c:order val="7"/>
          <c:tx>
            <c:v>Cured Slip Torque</c:v>
          </c:tx>
          <c:xVal>
            <c:numRef>
              <c:f>'Cohesion Diseño'!$C$106:$C$111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'Cohesion Diseño'!$K$106:$K$111</c:f>
              <c:numCache>
                <c:formatCode>General</c:formatCode>
                <c:ptCount val="6"/>
                <c:pt idx="0">
                  <c:v>26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  <c:pt idx="5">
                  <c:v>26</c:v>
                </c:pt>
              </c:numCache>
            </c:numRef>
          </c:yVal>
          <c:smooth val="1"/>
        </c:ser>
        <c:dLbls/>
        <c:axId val="68560768"/>
        <c:axId val="68579328"/>
      </c:scatterChart>
      <c:valAx>
        <c:axId val="68560768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s-EC" sz="1200" b="1" i="0" u="none" strike="noStrike" baseline="0">
                    <a:effectLst/>
                  </a:rPr>
                  <a:t>Tiempo (minutos)</a:t>
                </a:r>
                <a:endParaRPr lang="es-EC" sz="1200" baseline="0"/>
              </a:p>
            </c:rich>
          </c:tx>
          <c:layout/>
        </c:title>
        <c:numFmt formatCode="General" sourceLinked="1"/>
        <c:majorTickMark val="none"/>
        <c:tickLblPos val="nextTo"/>
        <c:crossAx val="68579328"/>
        <c:crosses val="autoZero"/>
        <c:crossBetween val="midCat"/>
      </c:valAx>
      <c:valAx>
        <c:axId val="68579328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rPr>
                  <a:t>Torque -Kg. -cm. @ 200 kPa.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8560768"/>
        <c:crosses val="autoZero"/>
        <c:crossBetween val="midCat"/>
      </c:valAx>
    </c:plotArea>
    <c:legend>
      <c:legendPos val="b"/>
      <c:layout/>
      <c:txPr>
        <a:bodyPr/>
        <a:lstStyle/>
        <a:p>
          <a:pPr>
            <a:defRPr sz="1200" baseline="0"/>
          </a:pPr>
          <a:endParaRPr lang="es-EC"/>
        </a:p>
      </c:txPr>
    </c:legend>
    <c:plotVisOnly val="1"/>
    <c:dispBlanksAs val="gap"/>
  </c:chart>
  <c:spPr>
    <a:ln>
      <a:solidFill>
        <a:sysClr val="windowText" lastClr="000000"/>
      </a:solidFill>
    </a:ln>
  </c:sp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baseline="0">
                <a:effectLst/>
              </a:rPr>
              <a:t>Ensayo de Abrasión en Húmedo ISSA TB - 100</a:t>
            </a:r>
          </a:p>
          <a:p>
            <a:pPr>
              <a:defRPr/>
            </a:pPr>
            <a:r>
              <a:rPr lang="es-EC" sz="1400" b="1" i="0" baseline="0">
                <a:effectLst/>
              </a:rPr>
              <a:t>Cantera : San Antonio</a:t>
            </a:r>
            <a:endParaRPr lang="es-EC" sz="1400">
              <a:effectLst/>
            </a:endParaRPr>
          </a:p>
        </c:rich>
      </c:tx>
      <c:layout/>
    </c:title>
    <c:plotArea>
      <c:layout/>
      <c:scatterChart>
        <c:scatterStyle val="smoothMarker"/>
        <c:ser>
          <c:idx val="0"/>
          <c:order val="0"/>
          <c:dLbls>
            <c:dLbl>
              <c:idx val="0"/>
              <c:layout>
                <c:manualLayout>
                  <c:x val="-3.9043435822352459E-3"/>
                  <c:y val="4.9880073318571881E-2"/>
                </c:manualLayout>
              </c:layout>
              <c:showVal val="1"/>
            </c:dLbl>
            <c:dLbl>
              <c:idx val="1"/>
              <c:layout>
                <c:manualLayout>
                  <c:x val="-1.9521717911176921E-3"/>
                  <c:y val="3.4532358451318891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aseline="0"/>
                </a:pPr>
                <a:endParaRPr lang="es-EC"/>
              </a:p>
            </c:txPr>
            <c:showVal val="1"/>
          </c:dLbls>
          <c:xVal>
            <c:numRef>
              <c:f>'Resultados Finales'!$J$8:$J$12</c:f>
              <c:numCache>
                <c:formatCode>0.00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'Resultados Finales'!$I$8:$I$12</c:f>
              <c:numCache>
                <c:formatCode>0.00</c:formatCode>
                <c:ptCount val="5"/>
                <c:pt idx="0">
                  <c:v>564.54999999999939</c:v>
                </c:pt>
                <c:pt idx="1">
                  <c:v>516.20000000000005</c:v>
                </c:pt>
                <c:pt idx="2">
                  <c:v>505.01</c:v>
                </c:pt>
                <c:pt idx="3">
                  <c:v>475.74</c:v>
                </c:pt>
                <c:pt idx="4">
                  <c:v>457.31</c:v>
                </c:pt>
              </c:numCache>
            </c:numRef>
          </c:yVal>
          <c:smooth val="1"/>
        </c:ser>
        <c:dLbls/>
        <c:axId val="68588672"/>
        <c:axId val="68590592"/>
      </c:scatterChart>
      <c:valAx>
        <c:axId val="68588672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s-EC" sz="1200" b="1" i="0" baseline="0">
                    <a:effectLst/>
                  </a:rPr>
                  <a:t>% de Polímero</a:t>
                </a:r>
                <a:endParaRPr lang="es-EC" sz="1200">
                  <a:effectLst/>
                </a:endParaRPr>
              </a:p>
            </c:rich>
          </c:tx>
          <c:layout/>
        </c:title>
        <c:numFmt formatCode="0.00" sourceLinked="1"/>
        <c:majorTickMark val="none"/>
        <c:tickLblPos val="nextTo"/>
        <c:crossAx val="68590592"/>
        <c:crosses val="autoZero"/>
        <c:crossBetween val="midCat"/>
      </c:valAx>
      <c:valAx>
        <c:axId val="68590592"/>
        <c:scaling>
          <c:orientation val="minMax"/>
          <c:min val="400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baseline="0">
                    <a:effectLst/>
                  </a:rPr>
                  <a:t>Desgaste Corregido g/m2</a:t>
                </a:r>
                <a:endParaRPr lang="es-EC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2.1473889702293868E-2"/>
              <c:y val="0.21216765626194323"/>
            </c:manualLayout>
          </c:layout>
        </c:title>
        <c:numFmt formatCode="0.00" sourceLinked="1"/>
        <c:majorTickMark val="none"/>
        <c:tickLblPos val="nextTo"/>
        <c:crossAx val="68588672"/>
        <c:crosses val="autoZero"/>
        <c:crossBetween val="midCat"/>
        <c:majorUnit val="50"/>
      </c:valAx>
    </c:plotArea>
    <c:plotVisOnly val="1"/>
    <c:dispBlanksAs val="gap"/>
  </c:chart>
  <c:spPr>
    <a:ln>
      <a:solidFill>
        <a:sysClr val="windowText" lastClr="000000"/>
      </a:solidFill>
    </a:ln>
  </c:sp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baseline="0">
                <a:effectLst/>
              </a:rPr>
              <a:t>Ensayo de Rueda Cargada y Adherencia de Arena ISSA TB - 109</a:t>
            </a:r>
          </a:p>
          <a:p>
            <a:pPr>
              <a:defRPr/>
            </a:pPr>
            <a:r>
              <a:rPr lang="es-EC" sz="1400" b="1" i="0" baseline="0">
                <a:effectLst/>
              </a:rPr>
              <a:t>Cantera: San Antonio</a:t>
            </a:r>
            <a:endParaRPr lang="es-EC" sz="1400">
              <a:effectLst/>
            </a:endParaRPr>
          </a:p>
        </c:rich>
      </c:tx>
      <c:layout/>
    </c:title>
    <c:plotArea>
      <c:layout/>
      <c:scatterChart>
        <c:scatterStyle val="smoothMarker"/>
        <c:ser>
          <c:idx val="0"/>
          <c:order val="0"/>
          <c:dLbls>
            <c:dLbl>
              <c:idx val="0"/>
              <c:layout>
                <c:manualLayout>
                  <c:x val="-3.9043435822352459E-3"/>
                  <c:y val="4.9880073318571881E-2"/>
                </c:manualLayout>
              </c:layout>
              <c:showVal val="1"/>
            </c:dLbl>
            <c:dLbl>
              <c:idx val="1"/>
              <c:layout>
                <c:manualLayout>
                  <c:x val="-1.9521717911176921E-3"/>
                  <c:y val="3.4532358451318891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aseline="0"/>
                </a:pPr>
                <a:endParaRPr lang="es-EC"/>
              </a:p>
            </c:txPr>
            <c:showVal val="1"/>
          </c:dLbls>
          <c:xVal>
            <c:numRef>
              <c:f>'Resultados Finales'!$J$18:$J$22</c:f>
              <c:numCache>
                <c:formatCode>0.00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'Resultados Finales'!$I$18:$I$22</c:f>
              <c:numCache>
                <c:formatCode>0.00</c:formatCode>
                <c:ptCount val="5"/>
                <c:pt idx="0">
                  <c:v>538.74</c:v>
                </c:pt>
                <c:pt idx="1">
                  <c:v>506.33</c:v>
                </c:pt>
                <c:pt idx="2">
                  <c:v>487.14000000000038</c:v>
                </c:pt>
                <c:pt idx="3">
                  <c:v>456.88</c:v>
                </c:pt>
                <c:pt idx="4">
                  <c:v>441.75</c:v>
                </c:pt>
              </c:numCache>
            </c:numRef>
          </c:yVal>
          <c:smooth val="1"/>
        </c:ser>
        <c:dLbls/>
        <c:axId val="68706304"/>
        <c:axId val="68708224"/>
      </c:scatterChart>
      <c:valAx>
        <c:axId val="68706304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s-EC" sz="1200" b="1" i="0" baseline="0">
                    <a:effectLst/>
                  </a:rPr>
                  <a:t>% de Polímero</a:t>
                </a:r>
                <a:endParaRPr lang="es-EC" sz="1200">
                  <a:effectLst/>
                </a:endParaRPr>
              </a:p>
            </c:rich>
          </c:tx>
          <c:layout/>
        </c:title>
        <c:numFmt formatCode="0.00" sourceLinked="1"/>
        <c:majorTickMark val="none"/>
        <c:tickLblPos val="nextTo"/>
        <c:crossAx val="68708224"/>
        <c:crosses val="autoZero"/>
        <c:crossBetween val="midCat"/>
      </c:valAx>
      <c:valAx>
        <c:axId val="68708224"/>
        <c:scaling>
          <c:orientation val="minMax"/>
          <c:min val="400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baseline="0">
                    <a:effectLst/>
                  </a:rPr>
                  <a:t>Desgaste Corregido g/m2</a:t>
                </a:r>
                <a:endParaRPr lang="es-EC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2.1473889702293868E-2"/>
              <c:y val="0.21216765626194323"/>
            </c:manualLayout>
          </c:layout>
        </c:title>
        <c:numFmt formatCode="0.00" sourceLinked="1"/>
        <c:majorTickMark val="none"/>
        <c:tickLblPos val="nextTo"/>
        <c:crossAx val="68706304"/>
        <c:crosses val="autoZero"/>
        <c:crossBetween val="midCat"/>
        <c:majorUnit val="50"/>
      </c:valAx>
    </c:plotArea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/>
              <a:t>Costo (USD) /</a:t>
            </a:r>
            <a:r>
              <a:rPr lang="es-EC" baseline="0"/>
              <a:t> Km</a:t>
            </a:r>
            <a:endParaRPr lang="es-EC"/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v>USD</c:v>
          </c:tx>
          <c:spPr>
            <a:solidFill>
              <a:srgbClr val="4F81BD"/>
            </a:solidFill>
            <a:ln>
              <a:solidFill>
                <a:prstClr val="black"/>
              </a:solidFill>
            </a:ln>
          </c:spPr>
          <c:val>
            <c:numRef>
              <c:f>'TIPOS DE REHAB.'!$K$15:$K$19</c:f>
              <c:numCache>
                <c:formatCode>General</c:formatCode>
                <c:ptCount val="5"/>
                <c:pt idx="0">
                  <c:v>17900.242175255509</c:v>
                </c:pt>
                <c:pt idx="1">
                  <c:v>27346.872272181456</c:v>
                </c:pt>
                <c:pt idx="2">
                  <c:v>30228.877492121497</c:v>
                </c:pt>
                <c:pt idx="3">
                  <c:v>67474.857817679193</c:v>
                </c:pt>
                <c:pt idx="4">
                  <c:v>69739.985313117868</c:v>
                </c:pt>
              </c:numCache>
            </c:numRef>
          </c:val>
        </c:ser>
        <c:dLbls/>
        <c:gapWidth val="95"/>
        <c:gapDepth val="95"/>
        <c:shape val="box"/>
        <c:axId val="68782720"/>
        <c:axId val="68788608"/>
        <c:axId val="0"/>
      </c:bar3DChart>
      <c:catAx>
        <c:axId val="68782720"/>
        <c:scaling>
          <c:orientation val="minMax"/>
        </c:scaling>
        <c:axPos val="b"/>
        <c:majorTickMark val="none"/>
        <c:tickLblPos val="nextTo"/>
        <c:crossAx val="68788608"/>
        <c:crosses val="autoZero"/>
        <c:auto val="1"/>
        <c:lblAlgn val="ctr"/>
        <c:lblOffset val="100"/>
      </c:catAx>
      <c:valAx>
        <c:axId val="6878860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Costo</a:t>
                </a:r>
                <a:r>
                  <a:rPr lang="es-EC" baseline="0"/>
                  <a:t>  (USD)</a:t>
                </a:r>
                <a:endParaRPr lang="es-EC"/>
              </a:p>
            </c:rich>
          </c:tx>
          <c:layout/>
        </c:title>
        <c:numFmt formatCode="General" sourceLinked="1"/>
        <c:majorTickMark val="none"/>
        <c:tickLblPos val="nextTo"/>
        <c:crossAx val="687827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  <a:ln>
      <a:solidFill>
        <a:schemeClr val="tx1"/>
      </a:solidFill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dirty="0"/>
              <a:t>Ensayo de Asentamiento ASTM D 244-09</a:t>
            </a:r>
          </a:p>
        </c:rich>
      </c:tx>
    </c:title>
    <c:plotArea>
      <c:layout/>
      <c:scatterChart>
        <c:scatterStyle val="smoothMarker"/>
        <c:ser>
          <c:idx val="0"/>
          <c:order val="0"/>
          <c:tx>
            <c:v>Asentamiento</c:v>
          </c:tx>
          <c:dLbls>
            <c:txPr>
              <a:bodyPr/>
              <a:lstStyle/>
              <a:p>
                <a:pPr>
                  <a:defRPr sz="1100" baseline="0"/>
                </a:pPr>
                <a:endParaRPr lang="es-EC"/>
              </a:p>
            </c:txPr>
            <c:showVal val="1"/>
          </c:dLbls>
          <c:xVal>
            <c:numRef>
              <c:f>Asentamiento!$I$6:$I$10</c:f>
              <c:numCache>
                <c:formatCode>0.00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Asentamiento!$H$6:$H$10</c:f>
              <c:numCache>
                <c:formatCode>0.00</c:formatCode>
                <c:ptCount val="5"/>
                <c:pt idx="0">
                  <c:v>1.84</c:v>
                </c:pt>
                <c:pt idx="1">
                  <c:v>1.9430634394690927</c:v>
                </c:pt>
                <c:pt idx="2">
                  <c:v>1.9983958728998681</c:v>
                </c:pt>
                <c:pt idx="3">
                  <c:v>2.1221604041229392</c:v>
                </c:pt>
                <c:pt idx="4">
                  <c:v>2.4</c:v>
                </c:pt>
              </c:numCache>
            </c:numRef>
          </c:yVal>
          <c:smooth val="1"/>
        </c:ser>
        <c:ser>
          <c:idx val="1"/>
          <c:order val="1"/>
          <c:tx>
            <c:v>ASTM D 244-09 Máximo</c:v>
          </c:tx>
          <c:xVal>
            <c:numRef>
              <c:f>Asentamiento!$I$6:$I$10</c:f>
              <c:numCache>
                <c:formatCode>0.00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Asentamiento!$J$6:$J$10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yVal>
          <c:smooth val="1"/>
        </c:ser>
        <c:dLbls/>
        <c:axId val="53632384"/>
        <c:axId val="53642752"/>
      </c:scatterChart>
      <c:valAx>
        <c:axId val="53632384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sz="1200" dirty="0"/>
                  <a:t>Porcentaje de Polímero</a:t>
                </a:r>
              </a:p>
            </c:rich>
          </c:tx>
        </c:title>
        <c:numFmt formatCode="0.00" sourceLinked="1"/>
        <c:majorTickMark val="none"/>
        <c:tickLblPos val="nextTo"/>
        <c:crossAx val="53642752"/>
        <c:crosses val="autoZero"/>
        <c:crossBetween val="midCat"/>
      </c:valAx>
      <c:valAx>
        <c:axId val="53642752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kern="1200" baseline="0" dirty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Asentamiento (%)</a:t>
                </a:r>
              </a:p>
            </c:rich>
          </c:tx>
        </c:title>
        <c:numFmt formatCode="0.00" sourceLinked="1"/>
        <c:majorTickMark val="none"/>
        <c:tickLblPos val="nextTo"/>
        <c:crossAx val="53632384"/>
        <c:crosses val="autoZero"/>
        <c:crossBetween val="midCat"/>
      </c:valAx>
    </c:plotArea>
    <c:legend>
      <c:legendPos val="b"/>
      <c:txPr>
        <a:bodyPr/>
        <a:lstStyle/>
        <a:p>
          <a:pPr>
            <a:defRPr sz="1200" baseline="0"/>
          </a:pPr>
          <a:endParaRPr lang="es-EC"/>
        </a:p>
      </c:txPr>
    </c:legend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/>
              <a:t>Costo (USD) - Vida Útil</a:t>
            </a:r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v>USD</c:v>
          </c:tx>
          <c:spPr>
            <a:solidFill>
              <a:srgbClr val="4F81BD"/>
            </a:solidFill>
            <a:ln>
              <a:solidFill>
                <a:prstClr val="black"/>
              </a:solidFill>
            </a:ln>
          </c:spPr>
          <c:val>
            <c:numRef>
              <c:f>'TIPOS DE REHAB.'!$K$15:$K$19</c:f>
              <c:numCache>
                <c:formatCode>General</c:formatCode>
                <c:ptCount val="5"/>
                <c:pt idx="0">
                  <c:v>17900.242175255509</c:v>
                </c:pt>
                <c:pt idx="1">
                  <c:v>27346.872272181456</c:v>
                </c:pt>
                <c:pt idx="2">
                  <c:v>30228.877492121497</c:v>
                </c:pt>
                <c:pt idx="3">
                  <c:v>67474.857817679193</c:v>
                </c:pt>
                <c:pt idx="4">
                  <c:v>69739.985313117868</c:v>
                </c:pt>
              </c:numCache>
            </c:numRef>
          </c:val>
        </c:ser>
        <c:ser>
          <c:idx val="1"/>
          <c:order val="1"/>
          <c:tx>
            <c:v>Vida Útil</c:v>
          </c:tx>
          <c:val>
            <c:numRef>
              <c:f>'TIPOS DE REHAB.'!$L$15:$L$19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</c:ser>
        <c:dLbls/>
        <c:gapWidth val="95"/>
        <c:gapDepth val="95"/>
        <c:shape val="box"/>
        <c:axId val="68395008"/>
        <c:axId val="68396544"/>
        <c:axId val="0"/>
      </c:bar3DChart>
      <c:catAx>
        <c:axId val="68395008"/>
        <c:scaling>
          <c:orientation val="minMax"/>
        </c:scaling>
        <c:axPos val="b"/>
        <c:majorTickMark val="none"/>
        <c:tickLblPos val="nextTo"/>
        <c:crossAx val="68396544"/>
        <c:crosses val="autoZero"/>
        <c:auto val="1"/>
        <c:lblAlgn val="ctr"/>
        <c:lblOffset val="100"/>
      </c:catAx>
      <c:valAx>
        <c:axId val="6839654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Costo</a:t>
                </a:r>
                <a:r>
                  <a:rPr lang="es-EC" baseline="0"/>
                  <a:t>  (USD)</a:t>
                </a:r>
                <a:endParaRPr lang="es-EC"/>
              </a:p>
            </c:rich>
          </c:tx>
          <c:layout/>
        </c:title>
        <c:numFmt formatCode="General" sourceLinked="1"/>
        <c:majorTickMark val="none"/>
        <c:tickLblPos val="nextTo"/>
        <c:crossAx val="683950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  <a:ln>
      <a:solidFill>
        <a:schemeClr val="tx1"/>
      </a:solidFill>
    </a:ln>
  </c:sp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/>
              <a:t>Valor</a:t>
            </a:r>
            <a:r>
              <a:rPr lang="es-EC" baseline="0"/>
              <a:t> Actual del Tramo</a:t>
            </a:r>
          </a:p>
          <a:p>
            <a:pPr>
              <a:defRPr/>
            </a:pPr>
            <a:r>
              <a:rPr lang="es-EC" sz="1300" baseline="0"/>
              <a:t>El Trebol - San Rafael</a:t>
            </a:r>
            <a:endParaRPr lang="es-EC" sz="130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showVal val="1"/>
          </c:dLbls>
          <c:val>
            <c:numRef>
              <c:f>Hoja1!$P$8:$P$12</c:f>
              <c:numCache>
                <c:formatCode>"$"\ #,##0.00</c:formatCode>
                <c:ptCount val="5"/>
                <c:pt idx="0">
                  <c:v>50962243.511700004</c:v>
                </c:pt>
                <c:pt idx="1">
                  <c:v>50629816.602000006</c:v>
                </c:pt>
                <c:pt idx="2">
                  <c:v>50528398.670100003</c:v>
                </c:pt>
                <c:pt idx="3">
                  <c:v>49138002.709200054</c:v>
                </c:pt>
                <c:pt idx="4">
                  <c:v>49217712.633900002</c:v>
                </c:pt>
              </c:numCache>
            </c:numRef>
          </c:val>
        </c:ser>
        <c:dLbls/>
        <c:shape val="box"/>
        <c:axId val="68891008"/>
        <c:axId val="68892544"/>
        <c:axId val="0"/>
      </c:bar3DChart>
      <c:catAx>
        <c:axId val="68891008"/>
        <c:scaling>
          <c:orientation val="minMax"/>
        </c:scaling>
        <c:axPos val="b"/>
        <c:majorTickMark val="none"/>
        <c:tickLblPos val="nextTo"/>
        <c:crossAx val="68892544"/>
        <c:crosses val="autoZero"/>
        <c:auto val="1"/>
        <c:lblAlgn val="ctr"/>
        <c:lblOffset val="100"/>
      </c:catAx>
      <c:valAx>
        <c:axId val="6889254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USD</a:t>
                </a:r>
              </a:p>
            </c:rich>
          </c:tx>
          <c:layout/>
        </c:title>
        <c:numFmt formatCode="&quot;$&quot;\ #,##0.00" sourceLinked="1"/>
        <c:majorTickMark val="none"/>
        <c:tickLblPos val="nextTo"/>
        <c:crossAx val="68891008"/>
        <c:crosses val="autoZero"/>
        <c:crossBetween val="between"/>
      </c:valAx>
    </c:plotArea>
    <c:plotVisOnly val="1"/>
    <c:dispBlanksAs val="gap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  <a:ln>
      <a:solidFill>
        <a:schemeClr val="tx1"/>
      </a:solidFill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dirty="0"/>
              <a:t>Ensayo de Estabilidad </a:t>
            </a:r>
            <a:r>
              <a:rPr lang="es-ES" sz="1800" b="1" i="0" u="none" strike="noStrike" baseline="0" dirty="0">
                <a:effectLst/>
              </a:rPr>
              <a:t>ASTM </a:t>
            </a:r>
            <a:r>
              <a:rPr lang="es-EC" sz="1800" b="1" i="0" u="none" strike="noStrike" baseline="0" dirty="0">
                <a:effectLst/>
              </a:rPr>
              <a:t>D 244-09</a:t>
            </a:r>
            <a:endParaRPr lang="es-EC" dirty="0"/>
          </a:p>
        </c:rich>
      </c:tx>
      <c:layout>
        <c:manualLayout>
          <c:xMode val="edge"/>
          <c:yMode val="edge"/>
          <c:x val="0.23920634920634934"/>
          <c:y val="3.2520325203252036E-2"/>
        </c:manualLayout>
      </c:layout>
    </c:title>
    <c:plotArea>
      <c:layout/>
      <c:scatterChart>
        <c:scatterStyle val="smoothMarker"/>
        <c:ser>
          <c:idx val="0"/>
          <c:order val="0"/>
          <c:tx>
            <c:v>Estabilidad</c:v>
          </c:tx>
          <c:dLbls>
            <c:txPr>
              <a:bodyPr/>
              <a:lstStyle/>
              <a:p>
                <a:pPr>
                  <a:defRPr sz="1100" baseline="0"/>
                </a:pPr>
                <a:endParaRPr lang="es-EC"/>
              </a:p>
            </c:txPr>
            <c:showVal val="1"/>
          </c:dLbls>
          <c:xVal>
            <c:numRef>
              <c:f>Estabilidad!$J$6:$J$10</c:f>
              <c:numCache>
                <c:formatCode>0.00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Estabilidad!$I$6:$I$10</c:f>
              <c:numCache>
                <c:formatCode>0.00</c:formatCode>
                <c:ptCount val="5"/>
                <c:pt idx="0">
                  <c:v>0.36589408267178197</c:v>
                </c:pt>
                <c:pt idx="1">
                  <c:v>0.42000000000000026</c:v>
                </c:pt>
                <c:pt idx="2">
                  <c:v>0.41576959556057602</c:v>
                </c:pt>
                <c:pt idx="3">
                  <c:v>0.43000000000000027</c:v>
                </c:pt>
                <c:pt idx="4">
                  <c:v>0.44035533499124807</c:v>
                </c:pt>
              </c:numCache>
            </c:numRef>
          </c:yVal>
          <c:smooth val="1"/>
        </c:ser>
        <c:ser>
          <c:idx val="1"/>
          <c:order val="1"/>
          <c:tx>
            <c:v>ASTM D 244-09 Máximo</c:v>
          </c:tx>
          <c:xVal>
            <c:numRef>
              <c:f>Estabilidad!$J$6:$J$10</c:f>
              <c:numCache>
                <c:formatCode>0.00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Estabilidad!$K$6:$K$10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yVal>
          <c:smooth val="1"/>
        </c:ser>
        <c:dLbls/>
        <c:axId val="53186560"/>
        <c:axId val="53188480"/>
      </c:scatterChart>
      <c:valAx>
        <c:axId val="53186560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sz="1200" dirty="0"/>
                  <a:t>Porcentaje de Polímero</a:t>
                </a:r>
              </a:p>
            </c:rich>
          </c:tx>
        </c:title>
        <c:numFmt formatCode="0.00" sourceLinked="1"/>
        <c:majorTickMark val="none"/>
        <c:tickLblPos val="nextTo"/>
        <c:crossAx val="53188480"/>
        <c:crosses val="autoZero"/>
        <c:crossBetween val="midCat"/>
      </c:valAx>
      <c:valAx>
        <c:axId val="53188480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kern="1200" baseline="0" dirty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Estabilidad (%)</a:t>
                </a:r>
              </a:p>
            </c:rich>
          </c:tx>
        </c:title>
        <c:numFmt formatCode="0.00" sourceLinked="1"/>
        <c:majorTickMark val="none"/>
        <c:tickLblPos val="nextTo"/>
        <c:crossAx val="53186560"/>
        <c:crosses val="autoZero"/>
        <c:crossBetween val="midCat"/>
      </c:valAx>
    </c:plotArea>
    <c:legend>
      <c:legendPos val="b"/>
      <c:txPr>
        <a:bodyPr/>
        <a:lstStyle/>
        <a:p>
          <a:pPr>
            <a:defRPr sz="1200" baseline="0"/>
          </a:pPr>
          <a:endParaRPr lang="es-EC"/>
        </a:p>
      </c:txPr>
    </c:legend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dirty="0"/>
              <a:t>Ensayo de Penetración </a:t>
            </a:r>
            <a:r>
              <a:rPr lang="es-EC" sz="1800" b="1" i="0" u="none" strike="noStrike" baseline="0" dirty="0" smtClean="0"/>
              <a:t>ASTM D 5 – 06 </a:t>
            </a:r>
            <a:r>
              <a:rPr lang="es-EC" baseline="0" dirty="0"/>
              <a:t> </a:t>
            </a:r>
            <a:endParaRPr lang="es-EC" dirty="0"/>
          </a:p>
        </c:rich>
      </c:tx>
    </c:title>
    <c:plotArea>
      <c:layout/>
      <c:scatterChart>
        <c:scatterStyle val="smoothMarker"/>
        <c:ser>
          <c:idx val="0"/>
          <c:order val="0"/>
          <c:tx>
            <c:v>Penetración</c:v>
          </c:tx>
          <c:dLbls>
            <c:txPr>
              <a:bodyPr/>
              <a:lstStyle/>
              <a:p>
                <a:pPr>
                  <a:defRPr sz="1100" baseline="0"/>
                </a:pPr>
                <a:endParaRPr lang="es-EC"/>
              </a:p>
            </c:txPr>
            <c:showVal val="1"/>
          </c:dLbls>
          <c:xVal>
            <c:numRef>
              <c:f>Penetracion!$I$6:$I$10</c:f>
              <c:numCache>
                <c:formatCode>0.00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Penetracion!$H$6:$H$10</c:f>
              <c:numCache>
                <c:formatCode>0.00</c:formatCode>
                <c:ptCount val="5"/>
                <c:pt idx="0">
                  <c:v>54</c:v>
                </c:pt>
                <c:pt idx="1">
                  <c:v>51.2</c:v>
                </c:pt>
                <c:pt idx="2">
                  <c:v>49.6</c:v>
                </c:pt>
                <c:pt idx="3">
                  <c:v>44.4</c:v>
                </c:pt>
                <c:pt idx="4">
                  <c:v>42.2</c:v>
                </c:pt>
              </c:numCache>
            </c:numRef>
          </c:yVal>
          <c:smooth val="1"/>
        </c:ser>
        <c:ser>
          <c:idx val="1"/>
          <c:order val="1"/>
          <c:tx>
            <c:v>ASTM D5-06 Mínimo</c:v>
          </c:tx>
          <c:xVal>
            <c:numRef>
              <c:f>Penetracion!$I$6:$I$10</c:f>
              <c:numCache>
                <c:formatCode>0.00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Penetracion!$J$6:$J$10</c:f>
              <c:numCache>
                <c:formatCode>General</c:formatCode>
                <c:ptCount val="5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</c:numCache>
            </c:numRef>
          </c:yVal>
          <c:smooth val="1"/>
        </c:ser>
        <c:ser>
          <c:idx val="2"/>
          <c:order val="2"/>
          <c:tx>
            <c:v>ASTM D5-06 Máximo</c:v>
          </c:tx>
          <c:xVal>
            <c:numRef>
              <c:f>Penetracion!$I$6:$I$10</c:f>
              <c:numCache>
                <c:formatCode>0.00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Penetracion!$K$6:$K$10</c:f>
              <c:numCache>
                <c:formatCode>General</c:formatCode>
                <c:ptCount val="5"/>
                <c:pt idx="0">
                  <c:v>90</c:v>
                </c:pt>
                <c:pt idx="1">
                  <c:v>90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</c:numCache>
            </c:numRef>
          </c:yVal>
          <c:smooth val="1"/>
        </c:ser>
        <c:dLbls/>
        <c:axId val="53769728"/>
        <c:axId val="53771648"/>
      </c:scatterChart>
      <c:valAx>
        <c:axId val="53769728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sz="1200" dirty="0"/>
                  <a:t>Porcentaje de Polímero</a:t>
                </a:r>
              </a:p>
            </c:rich>
          </c:tx>
        </c:title>
        <c:numFmt formatCode="0.00" sourceLinked="1"/>
        <c:majorTickMark val="none"/>
        <c:tickLblPos val="nextTo"/>
        <c:crossAx val="53771648"/>
        <c:crosses val="autoZero"/>
        <c:crossBetween val="midCat"/>
      </c:valAx>
      <c:valAx>
        <c:axId val="53771648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kern="1200" baseline="0" dirty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Penetración (Décimas mm)</a:t>
                </a:r>
              </a:p>
            </c:rich>
          </c:tx>
        </c:title>
        <c:numFmt formatCode="0.00" sourceLinked="1"/>
        <c:majorTickMark val="none"/>
        <c:tickLblPos val="nextTo"/>
        <c:crossAx val="53769728"/>
        <c:crosses val="autoZero"/>
        <c:crossBetween val="midCat"/>
      </c:valAx>
    </c:plotArea>
    <c:legend>
      <c:legendPos val="b"/>
      <c:txPr>
        <a:bodyPr/>
        <a:lstStyle/>
        <a:p>
          <a:pPr>
            <a:defRPr sz="1200" baseline="0"/>
          </a:pPr>
          <a:endParaRPr lang="es-EC"/>
        </a:p>
      </c:txPr>
    </c:legend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800" b="1" i="0" u="none" strike="noStrike" baseline="0" dirty="0" smtClean="0"/>
              <a:t>Ensayo de Reblandecimiento del Bitumen  ASTM D 36 – 06 </a:t>
            </a:r>
            <a:endParaRPr lang="es-EC" dirty="0"/>
          </a:p>
        </c:rich>
      </c:tx>
    </c:title>
    <c:plotArea>
      <c:layout/>
      <c:scatterChart>
        <c:scatterStyle val="smoothMarker"/>
        <c:ser>
          <c:idx val="0"/>
          <c:order val="0"/>
          <c:dLbls>
            <c:txPr>
              <a:bodyPr/>
              <a:lstStyle/>
              <a:p>
                <a:pPr>
                  <a:defRPr sz="1100" baseline="0"/>
                </a:pPr>
                <a:endParaRPr lang="es-EC"/>
              </a:p>
            </c:txPr>
            <c:showVal val="1"/>
          </c:dLbls>
          <c:xVal>
            <c:numRef>
              <c:f>'Pnto. Reblandecimiento'!$I$5:$I$9</c:f>
              <c:numCache>
                <c:formatCode>0.00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'Pnto. Reblandecimiento'!$H$5:$H$9</c:f>
              <c:numCache>
                <c:formatCode>0.00</c:formatCode>
                <c:ptCount val="5"/>
                <c:pt idx="0">
                  <c:v>58.25</c:v>
                </c:pt>
                <c:pt idx="1">
                  <c:v>61.625000000000036</c:v>
                </c:pt>
                <c:pt idx="2">
                  <c:v>67.624999999999986</c:v>
                </c:pt>
                <c:pt idx="3">
                  <c:v>68.75</c:v>
                </c:pt>
                <c:pt idx="4">
                  <c:v>72.5</c:v>
                </c:pt>
              </c:numCache>
            </c:numRef>
          </c:yVal>
          <c:smooth val="1"/>
        </c:ser>
        <c:dLbls/>
        <c:axId val="53908224"/>
        <c:axId val="53910144"/>
      </c:scatterChart>
      <c:valAx>
        <c:axId val="53908224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sz="1200" dirty="0"/>
                  <a:t>Porcentaje de Polímero</a:t>
                </a:r>
              </a:p>
            </c:rich>
          </c:tx>
        </c:title>
        <c:numFmt formatCode="0.00" sourceLinked="1"/>
        <c:majorTickMark val="none"/>
        <c:tickLblPos val="nextTo"/>
        <c:crossAx val="53910144"/>
        <c:crosses val="autoZero"/>
        <c:crossBetween val="midCat"/>
      </c:valAx>
      <c:valAx>
        <c:axId val="53910144"/>
        <c:scaling>
          <c:orientation val="minMax"/>
          <c:max val="80"/>
          <c:min val="50"/>
        </c:scaling>
        <c:axPos val="l"/>
        <c:majorGridlines/>
        <c:minorGridlines/>
        <c:title>
          <c:tx>
            <c:rich>
              <a:bodyPr/>
              <a:lstStyle/>
              <a:p>
                <a:pPr algn="ctr" rtl="0">
                  <a:defRPr lang="es-EC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 i="0" u="none" strike="noStrike" kern="1200" baseline="0" dirty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Temperatura (</a:t>
                </a:r>
                <a:r>
                  <a:rPr lang="es-EC" sz="1200" b="1" i="0" u="none" strike="noStrike" kern="1200" baseline="0" dirty="0">
                    <a:solidFill>
                      <a:sysClr val="windowText" lastClr="000000"/>
                    </a:solidFill>
                    <a:latin typeface="Arial"/>
                    <a:ea typeface="+mn-ea"/>
                    <a:cs typeface="Arial"/>
                  </a:rPr>
                  <a:t>°C)</a:t>
                </a:r>
                <a:endParaRPr lang="es-EC" sz="1200" b="1" i="0" u="none" strike="noStrike" kern="1200" baseline="0" dirty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c:rich>
          </c:tx>
        </c:title>
        <c:numFmt formatCode="0.00" sourceLinked="1"/>
        <c:majorTickMark val="none"/>
        <c:tickLblPos val="nextTo"/>
        <c:crossAx val="53908224"/>
        <c:crosses val="autoZero"/>
        <c:crossBetween val="midCat"/>
      </c:valAx>
    </c:plotArea>
    <c:plotVisOnly val="1"/>
    <c:dispBlanksAs val="gap"/>
  </c:chart>
  <c:spPr>
    <a:ln>
      <a:solidFill>
        <a:schemeClr val="tx1"/>
      </a:solidFill>
    </a:ln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0.5132</cdr:x>
      <cdr:y>0.33252</cdr:y>
    </cdr:from>
    <cdr:to>
      <cdr:x>0.5132</cdr:x>
      <cdr:y>0.75243</cdr:y>
    </cdr:to>
    <cdr:cxnSp macro="">
      <cdr:nvCxnSpPr>
        <cdr:cNvPr id="2" name="1 Conector recto de flecha"/>
        <cdr:cNvCxnSpPr/>
      </cdr:nvCxnSpPr>
      <cdr:spPr>
        <a:xfrm xmlns:a="http://schemas.openxmlformats.org/drawingml/2006/main">
          <a:off x="2962275" y="1304924"/>
          <a:ext cx="0" cy="1647825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0.61276</cdr:x>
      <cdr:y>0.33819</cdr:y>
    </cdr:from>
    <cdr:to>
      <cdr:x>0.61276</cdr:x>
      <cdr:y>0.75809</cdr:y>
    </cdr:to>
    <cdr:cxnSp macro="">
      <cdr:nvCxnSpPr>
        <cdr:cNvPr id="3" name="1 Conector recto de flecha"/>
        <cdr:cNvCxnSpPr/>
      </cdr:nvCxnSpPr>
      <cdr:spPr>
        <a:xfrm xmlns:a="http://schemas.openxmlformats.org/drawingml/2006/main">
          <a:off x="3536950" y="1327149"/>
          <a:ext cx="0" cy="1647825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0.38608</cdr:x>
      <cdr:y>0.33182</cdr:y>
    </cdr:from>
    <cdr:to>
      <cdr:x>0.38608</cdr:x>
      <cdr:y>0.77045</cdr:y>
    </cdr:to>
    <cdr:cxnSp macro="">
      <cdr:nvCxnSpPr>
        <cdr:cNvPr id="2" name="1 Conector recto de flecha"/>
        <cdr:cNvCxnSpPr/>
      </cdr:nvCxnSpPr>
      <cdr:spPr>
        <a:xfrm xmlns:a="http://schemas.openxmlformats.org/drawingml/2006/main">
          <a:off x="2324100" y="1390650"/>
          <a:ext cx="0" cy="1838325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0.69357</cdr:x>
      <cdr:y>0.3303</cdr:y>
    </cdr:from>
    <cdr:to>
      <cdr:x>0.69357</cdr:x>
      <cdr:y>0.76894</cdr:y>
    </cdr:to>
    <cdr:cxnSp macro="">
      <cdr:nvCxnSpPr>
        <cdr:cNvPr id="4" name="1 Conector recto de flecha"/>
        <cdr:cNvCxnSpPr/>
      </cdr:nvCxnSpPr>
      <cdr:spPr>
        <a:xfrm xmlns:a="http://schemas.openxmlformats.org/drawingml/2006/main">
          <a:off x="4175125" y="1384300"/>
          <a:ext cx="0" cy="1838325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0.24214</cdr:x>
      <cdr:y>0.331</cdr:y>
    </cdr:from>
    <cdr:to>
      <cdr:x>0.24371</cdr:x>
      <cdr:y>0.7669</cdr:y>
    </cdr:to>
    <cdr:cxnSp macro="">
      <cdr:nvCxnSpPr>
        <cdr:cNvPr id="2" name="1 Conector recto de flecha"/>
        <cdr:cNvCxnSpPr/>
      </cdr:nvCxnSpPr>
      <cdr:spPr>
        <a:xfrm xmlns:a="http://schemas.openxmlformats.org/drawingml/2006/main">
          <a:off x="1466850" y="1352549"/>
          <a:ext cx="9525" cy="1781175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0.73323</cdr:x>
      <cdr:y>0.32945</cdr:y>
    </cdr:from>
    <cdr:to>
      <cdr:x>0.7348</cdr:x>
      <cdr:y>0.76535</cdr:y>
    </cdr:to>
    <cdr:cxnSp macro="">
      <cdr:nvCxnSpPr>
        <cdr:cNvPr id="3" name="1 Conector recto de flecha"/>
        <cdr:cNvCxnSpPr/>
      </cdr:nvCxnSpPr>
      <cdr:spPr>
        <a:xfrm xmlns:a="http://schemas.openxmlformats.org/drawingml/2006/main">
          <a:off x="4441825" y="1346199"/>
          <a:ext cx="9525" cy="1781175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0.22772</cdr:x>
      <cdr:y>0.2797</cdr:y>
    </cdr:from>
    <cdr:to>
      <cdr:x>0.22937</cdr:x>
      <cdr:y>0.75</cdr:y>
    </cdr:to>
    <cdr:cxnSp macro="">
      <cdr:nvCxnSpPr>
        <cdr:cNvPr id="2" name="1 Conector recto de flecha"/>
        <cdr:cNvCxnSpPr/>
      </cdr:nvCxnSpPr>
      <cdr:spPr>
        <a:xfrm xmlns:a="http://schemas.openxmlformats.org/drawingml/2006/main">
          <a:off x="1314450" y="1076325"/>
          <a:ext cx="9525" cy="180975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0.81243</cdr:x>
      <cdr:y>0.28053</cdr:y>
    </cdr:from>
    <cdr:to>
      <cdr:x>0.81408</cdr:x>
      <cdr:y>0.75083</cdr:y>
    </cdr:to>
    <cdr:cxnSp macro="">
      <cdr:nvCxnSpPr>
        <cdr:cNvPr id="3" name="1 Conector recto de flecha"/>
        <cdr:cNvCxnSpPr/>
      </cdr:nvCxnSpPr>
      <cdr:spPr>
        <a:xfrm xmlns:a="http://schemas.openxmlformats.org/drawingml/2006/main">
          <a:off x="4689475" y="1079500"/>
          <a:ext cx="9525" cy="180975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0.36968</cdr:x>
      <cdr:y>0.33573</cdr:y>
    </cdr:from>
    <cdr:to>
      <cdr:x>0.36968</cdr:x>
      <cdr:y>0.74838</cdr:y>
    </cdr:to>
    <cdr:cxnSp macro="">
      <cdr:nvCxnSpPr>
        <cdr:cNvPr id="2" name="1 Conector recto de flecha"/>
        <cdr:cNvCxnSpPr/>
      </cdr:nvCxnSpPr>
      <cdr:spPr>
        <a:xfrm xmlns:a="http://schemas.openxmlformats.org/drawingml/2006/main">
          <a:off x="2874951" y="1288724"/>
          <a:ext cx="0" cy="158400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0.44572</cdr:x>
      <cdr:y>0.33049</cdr:y>
    </cdr:from>
    <cdr:to>
      <cdr:x>0.44572</cdr:x>
      <cdr:y>0.75252</cdr:y>
    </cdr:to>
    <cdr:cxnSp macro="">
      <cdr:nvCxnSpPr>
        <cdr:cNvPr id="4" name="1 Conector recto de flecha"/>
        <cdr:cNvCxnSpPr/>
      </cdr:nvCxnSpPr>
      <cdr:spPr>
        <a:xfrm xmlns:a="http://schemas.openxmlformats.org/drawingml/2006/main">
          <a:off x="3466304" y="1268611"/>
          <a:ext cx="0" cy="162000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0.3456</cdr:x>
      <cdr:y>0.33566</cdr:y>
    </cdr:from>
    <cdr:to>
      <cdr:x>0.3472</cdr:x>
      <cdr:y>0.76457</cdr:y>
    </cdr:to>
    <cdr:cxnSp macro="">
      <cdr:nvCxnSpPr>
        <cdr:cNvPr id="2" name="1 Conector recto de flecha"/>
        <cdr:cNvCxnSpPr/>
      </cdr:nvCxnSpPr>
      <cdr:spPr>
        <a:xfrm xmlns:a="http://schemas.openxmlformats.org/drawingml/2006/main">
          <a:off x="2057400" y="1371600"/>
          <a:ext cx="9525" cy="175260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0.54773</cdr:x>
      <cdr:y>0.33411</cdr:y>
    </cdr:from>
    <cdr:to>
      <cdr:x>0.54933</cdr:x>
      <cdr:y>0.76301</cdr:y>
    </cdr:to>
    <cdr:cxnSp macro="">
      <cdr:nvCxnSpPr>
        <cdr:cNvPr id="3" name="1 Conector recto de flecha"/>
        <cdr:cNvCxnSpPr/>
      </cdr:nvCxnSpPr>
      <cdr:spPr>
        <a:xfrm xmlns:a="http://schemas.openxmlformats.org/drawingml/2006/main">
          <a:off x="3260725" y="1365250"/>
          <a:ext cx="9525" cy="175260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0.30317</cdr:x>
      <cdr:y>0.32599</cdr:y>
    </cdr:from>
    <cdr:to>
      <cdr:x>0.30476</cdr:x>
      <cdr:y>0.77533</cdr:y>
    </cdr:to>
    <cdr:cxnSp macro="">
      <cdr:nvCxnSpPr>
        <cdr:cNvPr id="2" name="1 Conector recto de flecha"/>
        <cdr:cNvCxnSpPr/>
      </cdr:nvCxnSpPr>
      <cdr:spPr>
        <a:xfrm xmlns:a="http://schemas.openxmlformats.org/drawingml/2006/main" flipH="1">
          <a:off x="1819275" y="1409700"/>
          <a:ext cx="9525" cy="194310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0.62751</cdr:x>
      <cdr:y>0.33113</cdr:y>
    </cdr:from>
    <cdr:to>
      <cdr:x>0.6291</cdr:x>
      <cdr:y>0.78047</cdr:y>
    </cdr:to>
    <cdr:cxnSp macro="">
      <cdr:nvCxnSpPr>
        <cdr:cNvPr id="3" name="1 Conector recto de flecha"/>
        <cdr:cNvCxnSpPr/>
      </cdr:nvCxnSpPr>
      <cdr:spPr>
        <a:xfrm xmlns:a="http://schemas.openxmlformats.org/drawingml/2006/main" flipH="1">
          <a:off x="3765550" y="1431925"/>
          <a:ext cx="9525" cy="194310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0.24553</cdr:x>
      <cdr:y>0.2545</cdr:y>
    </cdr:from>
    <cdr:to>
      <cdr:x>0.24553</cdr:x>
      <cdr:y>0.77252</cdr:y>
    </cdr:to>
    <cdr:cxnSp macro="">
      <cdr:nvCxnSpPr>
        <cdr:cNvPr id="2" name="1 Conector recto de flecha"/>
        <cdr:cNvCxnSpPr/>
      </cdr:nvCxnSpPr>
      <cdr:spPr>
        <a:xfrm xmlns:a="http://schemas.openxmlformats.org/drawingml/2006/main">
          <a:off x="1438275" y="1076325"/>
          <a:ext cx="0" cy="219075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0.70949</cdr:x>
      <cdr:y>0.25526</cdr:y>
    </cdr:from>
    <cdr:to>
      <cdr:x>0.70949</cdr:x>
      <cdr:y>0.77327</cdr:y>
    </cdr:to>
    <cdr:cxnSp macro="">
      <cdr:nvCxnSpPr>
        <cdr:cNvPr id="3" name="1 Conector recto de flecha"/>
        <cdr:cNvCxnSpPr/>
      </cdr:nvCxnSpPr>
      <cdr:spPr>
        <a:xfrm xmlns:a="http://schemas.openxmlformats.org/drawingml/2006/main">
          <a:off x="4156075" y="1079500"/>
          <a:ext cx="0" cy="219075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0.24359</cdr:x>
      <cdr:y>0.26067</cdr:y>
    </cdr:from>
    <cdr:to>
      <cdr:x>0.24519</cdr:x>
      <cdr:y>0.77079</cdr:y>
    </cdr:to>
    <cdr:cxnSp macro="">
      <cdr:nvCxnSpPr>
        <cdr:cNvPr id="2" name="1 Conector recto de flecha"/>
        <cdr:cNvCxnSpPr/>
      </cdr:nvCxnSpPr>
      <cdr:spPr>
        <a:xfrm xmlns:a="http://schemas.openxmlformats.org/drawingml/2006/main">
          <a:off x="1447800" y="1104899"/>
          <a:ext cx="9525" cy="2162175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0.7281</cdr:x>
      <cdr:y>0.26142</cdr:y>
    </cdr:from>
    <cdr:to>
      <cdr:x>0.7297</cdr:x>
      <cdr:y>0.77154</cdr:y>
    </cdr:to>
    <cdr:cxnSp macro="">
      <cdr:nvCxnSpPr>
        <cdr:cNvPr id="3" name="1 Conector recto de flecha"/>
        <cdr:cNvCxnSpPr/>
      </cdr:nvCxnSpPr>
      <cdr:spPr>
        <a:xfrm xmlns:a="http://schemas.openxmlformats.org/drawingml/2006/main">
          <a:off x="4327525" y="1108074"/>
          <a:ext cx="9525" cy="2162175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63E3A-2B6F-41EB-B79D-91E71A64CAB8}" type="datetimeFigureOut">
              <a:rPr lang="es-EC" smtClean="0"/>
              <a:pPr/>
              <a:t>28/08/2012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B011F-620B-46DB-A35F-8D04DEA4A09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369258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DAEB-2210-4236-822A-26C24518497F}" type="slidenum">
              <a:rPr lang="es-EC" smtClean="0"/>
              <a:pPr/>
              <a:t>61</a:t>
            </a:fld>
            <a:endParaRPr lang="es-EC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BAACC5F-8870-46E8-B0D5-59967D4D04F8}" type="datetimeFigureOut">
              <a:rPr lang="es-EC" smtClean="0"/>
              <a:pPr/>
              <a:t>28/08/2012</a:t>
            </a:fld>
            <a:endParaRPr lang="es-EC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48706E-59AF-4928-91EC-D25B2E5D3F63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CC5F-8870-46E8-B0D5-59967D4D04F8}" type="datetimeFigureOut">
              <a:rPr lang="es-EC" smtClean="0"/>
              <a:pPr/>
              <a:t>28/08/2012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706E-59AF-4928-91EC-D25B2E5D3F6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CC5F-8870-46E8-B0D5-59967D4D04F8}" type="datetimeFigureOut">
              <a:rPr lang="es-EC" smtClean="0"/>
              <a:pPr/>
              <a:t>28/08/2012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706E-59AF-4928-91EC-D25B2E5D3F6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CC5F-8870-46E8-B0D5-59967D4D04F8}" type="datetimeFigureOut">
              <a:rPr lang="es-EC" smtClean="0"/>
              <a:pPr/>
              <a:t>28/08/2012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706E-59AF-4928-91EC-D25B2E5D3F6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CC5F-8870-46E8-B0D5-59967D4D04F8}" type="datetimeFigureOut">
              <a:rPr lang="es-EC" smtClean="0"/>
              <a:pPr/>
              <a:t>28/08/2012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706E-59AF-4928-91EC-D25B2E5D3F6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CC5F-8870-46E8-B0D5-59967D4D04F8}" type="datetimeFigureOut">
              <a:rPr lang="es-EC" smtClean="0"/>
              <a:pPr/>
              <a:t>28/08/2012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706E-59AF-4928-91EC-D25B2E5D3F63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CC5F-8870-46E8-B0D5-59967D4D04F8}" type="datetimeFigureOut">
              <a:rPr lang="es-EC" smtClean="0"/>
              <a:pPr/>
              <a:t>28/08/2012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706E-59AF-4928-91EC-D25B2E5D3F6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CC5F-8870-46E8-B0D5-59967D4D04F8}" type="datetimeFigureOut">
              <a:rPr lang="es-EC" smtClean="0"/>
              <a:pPr/>
              <a:t>28/08/2012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706E-59AF-4928-91EC-D25B2E5D3F6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CC5F-8870-46E8-B0D5-59967D4D04F8}" type="datetimeFigureOut">
              <a:rPr lang="es-EC" smtClean="0"/>
              <a:pPr/>
              <a:t>28/08/2012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706E-59AF-4928-91EC-D25B2E5D3F6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CC5F-8870-46E8-B0D5-59967D4D04F8}" type="datetimeFigureOut">
              <a:rPr lang="es-EC" smtClean="0"/>
              <a:pPr/>
              <a:t>28/08/2012</a:t>
            </a:fld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706E-59AF-4928-91EC-D25B2E5D3F63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CC5F-8870-46E8-B0D5-59967D4D04F8}" type="datetimeFigureOut">
              <a:rPr lang="es-EC" smtClean="0"/>
              <a:pPr/>
              <a:t>28/08/2012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706E-59AF-4928-91EC-D25B2E5D3F6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BAACC5F-8870-46E8-B0D5-59967D4D04F8}" type="datetimeFigureOut">
              <a:rPr lang="es-EC" smtClean="0"/>
              <a:pPr/>
              <a:t>28/08/2012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A48706E-59AF-4928-91EC-D25B2E5D3F6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971600" y="3861048"/>
            <a:ext cx="7200800" cy="230425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“ANÁLISIS COMPARATIVO DE EMULSIONES ASFÁLTICAS CON POLÍMEROS TIPO SBR EN EL DISEÑO DE MICROPAVIMENTOS EMPLEANDO AGREGADOS DE LAS CANTERAS DE GUAYLLABAMBA Y SAN ANTONIO”</a:t>
            </a:r>
            <a:endParaRPr lang="es-EC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496" y="764704"/>
            <a:ext cx="91450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ESCUELA POLITECNICA DEL Ejercito</a:t>
            </a:r>
            <a:endParaRPr lang="es-EC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91680" y="2442954"/>
            <a:ext cx="566853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Facultad de Ingeniería Civil</a:t>
            </a:r>
            <a:endParaRPr lang="es-EC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7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498623" y="404664"/>
            <a:ext cx="2273177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C" sz="2500" b="1" dirty="0" smtClean="0">
                <a:solidFill>
                  <a:srgbClr val="C00000"/>
                </a:solidFill>
              </a:rPr>
              <a:t>Apl</a:t>
            </a:r>
            <a:r>
              <a:rPr lang="es-EC" sz="2500" b="1" dirty="0">
                <a:solidFill>
                  <a:srgbClr val="C00000"/>
                </a:solidFill>
              </a:rPr>
              <a:t>icacion</a:t>
            </a:r>
            <a:r>
              <a:rPr lang="es-EC" sz="2500" b="1" dirty="0" smtClean="0">
                <a:solidFill>
                  <a:srgbClr val="C00000"/>
                </a:solidFill>
              </a:rPr>
              <a:t>es</a:t>
            </a:r>
          </a:p>
          <a:p>
            <a:pPr marL="0" indent="0" algn="just">
              <a:buFont typeface="Arial" pitchFamily="34" charset="0"/>
              <a:buNone/>
            </a:pPr>
            <a:endParaRPr lang="es-EC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718740" y="1700808"/>
            <a:ext cx="4069284" cy="1142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itchFamily="2" charset="2"/>
              <a:buChar char="ü"/>
            </a:pPr>
            <a:r>
              <a:rPr lang="es-EC" sz="1800" dirty="0" smtClean="0"/>
              <a:t>Detiene la desintegración y dotan de propiedades antiderrapantes.</a:t>
            </a:r>
            <a:endParaRPr lang="es-EC" sz="1800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5364088" y="1797917"/>
            <a:ext cx="331236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 typeface="Wingdings" pitchFamily="2" charset="2"/>
              <a:buChar char="ü"/>
            </a:pPr>
            <a:r>
              <a:rPr lang="es-EC" sz="1800" dirty="0" smtClean="0"/>
              <a:t>Propiedades impermeabilizantes.</a:t>
            </a:r>
            <a:endParaRPr lang="es-EC" sz="1800" dirty="0"/>
          </a:p>
        </p:txBody>
      </p:sp>
      <p:pic>
        <p:nvPicPr>
          <p:cNvPr id="2050" name="Picture 2" descr="http://www.japanautos.com.pe/pilot2009/derra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710" y="3025530"/>
            <a:ext cx="3629344" cy="233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og.seguroautofacil.com.br/wp-content/uploads/2010/11/Asfal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1006" y="3025530"/>
            <a:ext cx="3382466" cy="225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5292080" y="44624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Generalidades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64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382833" y="517724"/>
            <a:ext cx="4621215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000" b="1" dirty="0" smtClean="0"/>
              <a:t>Emulsión con 1% de Polímero SBR</a:t>
            </a:r>
            <a:endParaRPr lang="es-EC" sz="20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0284" y="877020"/>
            <a:ext cx="5542036" cy="174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8331" y="2708920"/>
            <a:ext cx="5228172" cy="166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076056" y="0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Micropavimento</a:t>
            </a:r>
            <a:endParaRPr lang="es-EC" sz="25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6284" y="4378875"/>
            <a:ext cx="5850978" cy="205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07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xmlns="" val="715619898"/>
              </p:ext>
            </p:extLst>
          </p:nvPr>
        </p:nvGraphicFramePr>
        <p:xfrm>
          <a:off x="755576" y="836712"/>
          <a:ext cx="763284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5076056" y="0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Micropavimento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82833" y="332656"/>
            <a:ext cx="4477199" cy="463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000" b="1" dirty="0" smtClean="0"/>
              <a:t>Emulsión con 1% de Polímero SBR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xmlns="" val="10307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1739" y="908720"/>
            <a:ext cx="5267282" cy="169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5755" y="2603158"/>
            <a:ext cx="4979250" cy="168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076056" y="0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Micropavimento</a:t>
            </a:r>
            <a:endParaRPr lang="es-EC" sz="25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89133"/>
            <a:ext cx="5814009" cy="204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382833" y="517724"/>
            <a:ext cx="4621215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000" b="1" dirty="0" smtClean="0"/>
              <a:t>Emulsión con 2% de Polímero SBR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xmlns="" val="10307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xmlns="" val="938087690"/>
              </p:ext>
            </p:extLst>
          </p:nvPr>
        </p:nvGraphicFramePr>
        <p:xfrm>
          <a:off x="611560" y="1196752"/>
          <a:ext cx="784887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5076056" y="0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Micropavimento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82833" y="332656"/>
            <a:ext cx="4477199" cy="463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000" b="1" dirty="0" smtClean="0"/>
              <a:t>Emulsión con 2% de Polímero SBR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xmlns="" val="33179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1035" y="836712"/>
            <a:ext cx="514939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7401" y="2567968"/>
            <a:ext cx="4756666" cy="159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076056" y="0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Micropavimento</a:t>
            </a:r>
            <a:endParaRPr lang="es-EC" sz="25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7892" y="4178001"/>
            <a:ext cx="6035684" cy="211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382833" y="517724"/>
            <a:ext cx="4621215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000" b="1" dirty="0" smtClean="0"/>
              <a:t>Emulsión con 3% de Polímero SBR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xmlns="" val="33179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xmlns="" val="3163793500"/>
              </p:ext>
            </p:extLst>
          </p:nvPr>
        </p:nvGraphicFramePr>
        <p:xfrm>
          <a:off x="611560" y="1196752"/>
          <a:ext cx="792088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5076056" y="0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Micropavimento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82833" y="332656"/>
            <a:ext cx="4477199" cy="463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000" b="1" dirty="0" smtClean="0"/>
              <a:t>Emulsión con 3% de Polímero SBR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xmlns="" val="164737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36712"/>
            <a:ext cx="5256584" cy="170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708" y="2636912"/>
            <a:ext cx="4922640" cy="161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076056" y="0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Micropavimento</a:t>
            </a:r>
            <a:endParaRPr lang="es-EC" sz="25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162" y="4303416"/>
            <a:ext cx="5905732" cy="211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382833" y="332656"/>
            <a:ext cx="4477199" cy="463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000" b="1" dirty="0" smtClean="0"/>
              <a:t>Emulsión con 4% de Polímero SBR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xmlns="" val="164737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xmlns="" val="2103378793"/>
              </p:ext>
            </p:extLst>
          </p:nvPr>
        </p:nvGraphicFramePr>
        <p:xfrm>
          <a:off x="683568" y="908720"/>
          <a:ext cx="763284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5076056" y="0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Micropavimento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82833" y="332656"/>
            <a:ext cx="4477199" cy="463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000" b="1" dirty="0" smtClean="0"/>
              <a:t>Emulsión con 4% de Polímero SBR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xmlns="" val="42586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449908"/>
            <a:ext cx="3096344" cy="458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000" b="1" dirty="0" smtClean="0"/>
              <a:t>Cantera: San Antonio</a:t>
            </a:r>
            <a:endParaRPr lang="es-EC" sz="2000" b="1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755576" y="3403600"/>
            <a:ext cx="345638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200" b="1" dirty="0" smtClean="0"/>
              <a:t>Emulsión Sin Polímero</a:t>
            </a:r>
            <a:endParaRPr lang="es-EC" sz="2200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9050" y="3907656"/>
            <a:ext cx="594187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076056" y="0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Micropavimento</a:t>
            </a:r>
            <a:endParaRPr lang="es-EC" sz="2500" dirty="0">
              <a:solidFill>
                <a:schemeClr val="bg1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088977"/>
              </p:ext>
            </p:extLst>
          </p:nvPr>
        </p:nvGraphicFramePr>
        <p:xfrm>
          <a:off x="1835696" y="1124744"/>
          <a:ext cx="5366122" cy="1946651"/>
        </p:xfrm>
        <a:graphic>
          <a:graphicData uri="http://schemas.openxmlformats.org/drawingml/2006/table">
            <a:tbl>
              <a:tblPr firstRow="1" firstCol="1" bandRow="1"/>
              <a:tblGrid>
                <a:gridCol w="3682619"/>
                <a:gridCol w="1683503"/>
              </a:tblGrid>
              <a:tr h="278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Caracterización del Agregado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8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Ensayo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Resultado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8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Gravedad Especifica (ASTM C-128)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2,69 gr/cm3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Equivalente de Arena (ASTM D-2419)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88,00%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Absorción de Azul de Metileno (ISSA TB-145)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 mgr/gr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Abrasión (AASHTO T 96-77)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33,80%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Plasticidad (ASTM D 4318-00)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Material No Plástico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690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3044" y="908720"/>
            <a:ext cx="5941874" cy="199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3935" y="3068960"/>
            <a:ext cx="648009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076056" y="0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Micropavimento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82833" y="332656"/>
            <a:ext cx="4477199" cy="463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000" b="1" dirty="0" smtClean="0"/>
              <a:t>Emulsión sin Polímero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xmlns="" val="31984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467544" y="764704"/>
            <a:ext cx="583264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500" b="1" dirty="0" smtClean="0">
                <a:solidFill>
                  <a:srgbClr val="C00000"/>
                </a:solidFill>
              </a:rPr>
              <a:t>Micropavimento </a:t>
            </a:r>
            <a:r>
              <a:rPr lang="es-ES" sz="2500" b="1" dirty="0">
                <a:solidFill>
                  <a:srgbClr val="C00000"/>
                </a:solidFill>
              </a:rPr>
              <a:t>y Mortero </a:t>
            </a:r>
            <a:r>
              <a:rPr lang="es-ES" sz="2500" b="1" dirty="0" smtClean="0">
                <a:solidFill>
                  <a:srgbClr val="C00000"/>
                </a:solidFill>
              </a:rPr>
              <a:t>Asfáltico</a:t>
            </a:r>
            <a:endParaRPr lang="es-EC" sz="2500" dirty="0">
              <a:solidFill>
                <a:srgbClr val="C00000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971600" y="1340768"/>
            <a:ext cx="7056784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 typeface="Wingdings" pitchFamily="2" charset="2"/>
              <a:buChar char="ü"/>
            </a:pPr>
            <a:r>
              <a:rPr lang="es-ES" sz="1800" dirty="0" smtClean="0"/>
              <a:t>El mortero </a:t>
            </a:r>
            <a:r>
              <a:rPr lang="es-ES" sz="1800" dirty="0"/>
              <a:t>asfáltico utiliza en su mezcla emulsión asfáltica convencional la cual por evaporación logra su curado en varias horas</a:t>
            </a:r>
            <a:r>
              <a:rPr lang="es-ES" sz="1800" dirty="0" smtClean="0"/>
              <a:t>.</a:t>
            </a:r>
            <a:endParaRPr lang="es-EC" sz="1800" dirty="0" smtClean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971600" y="2575532"/>
            <a:ext cx="7056784" cy="925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 typeface="Wingdings" pitchFamily="2" charset="2"/>
              <a:buChar char="ü"/>
            </a:pPr>
            <a:r>
              <a:rPr lang="es-ES" sz="1800" dirty="0"/>
              <a:t>El </a:t>
            </a:r>
            <a:r>
              <a:rPr lang="es-ES" sz="1800" dirty="0" smtClean="0"/>
              <a:t>micropavimento </a:t>
            </a:r>
            <a:r>
              <a:rPr lang="es-ES" sz="1800" dirty="0"/>
              <a:t>utiliza emulsiones modificadas con polímeros </a:t>
            </a:r>
            <a:r>
              <a:rPr lang="es-ES" sz="1800" dirty="0" smtClean="0"/>
              <a:t>permitiendo la apertura al </a:t>
            </a:r>
            <a:r>
              <a:rPr lang="es-ES" sz="1800" dirty="0"/>
              <a:t>tráfico en menos de una hora</a:t>
            </a:r>
            <a:r>
              <a:rPr lang="es-ES" sz="1800" dirty="0" smtClean="0"/>
              <a:t>.</a:t>
            </a:r>
            <a:endParaRPr lang="es-EC" sz="1800" dirty="0" smtClean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971600" y="3899932"/>
            <a:ext cx="7056784" cy="681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 typeface="Wingdings" pitchFamily="2" charset="2"/>
              <a:buChar char="ü"/>
            </a:pPr>
            <a:r>
              <a:rPr lang="es-ES" sz="1800" dirty="0"/>
              <a:t>El mortero asfáltico es típicamente usado en pavimentación de calles y áreas </a:t>
            </a:r>
            <a:r>
              <a:rPr lang="es-ES" sz="1800" dirty="0" smtClean="0"/>
              <a:t>urbanas.</a:t>
            </a:r>
            <a:endParaRPr lang="es-EC" sz="1800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971600" y="5062688"/>
            <a:ext cx="7056784" cy="670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es-EC" sz="1800" dirty="0"/>
              <a:t>E</a:t>
            </a:r>
            <a:r>
              <a:rPr lang="es-EC" sz="1800" dirty="0" smtClean="0"/>
              <a:t>l micropavimento </a:t>
            </a:r>
            <a:r>
              <a:rPr lang="es-EC" sz="1800" dirty="0"/>
              <a:t>se aplica en todo tipo de caminos, carreteras y autopistas.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4806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Generalidades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58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xmlns="" val="1849571254"/>
              </p:ext>
            </p:extLst>
          </p:nvPr>
        </p:nvGraphicFramePr>
        <p:xfrm>
          <a:off x="683568" y="908720"/>
          <a:ext cx="784887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5076056" y="0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Micropavimento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82833" y="332656"/>
            <a:ext cx="4477199" cy="463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000" b="1" dirty="0" smtClean="0"/>
              <a:t>Emulsión sin Polímero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xmlns="" val="6605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2384" y="980728"/>
            <a:ext cx="4866765" cy="160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7722" y="2588017"/>
            <a:ext cx="4696088" cy="157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076056" y="0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Micropavimento</a:t>
            </a:r>
            <a:endParaRPr lang="es-EC" sz="25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1142" y="4206570"/>
            <a:ext cx="6098552" cy="218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382833" y="332656"/>
            <a:ext cx="4477199" cy="463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000" b="1" dirty="0" smtClean="0"/>
              <a:t>Emulsión con 1% de Polímero SBR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xmlns="" val="240143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xmlns="" val="715657544"/>
              </p:ext>
            </p:extLst>
          </p:nvPr>
        </p:nvGraphicFramePr>
        <p:xfrm>
          <a:off x="683568" y="1052736"/>
          <a:ext cx="784887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5076056" y="0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Micropavimento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82833" y="332656"/>
            <a:ext cx="4477199" cy="463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000" b="1" dirty="0" smtClean="0"/>
              <a:t>Emulsión con 1% de Polímero SBR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xmlns="" val="8612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2083" y="878260"/>
            <a:ext cx="5091301" cy="166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0499" y="2636912"/>
            <a:ext cx="4699242" cy="159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076056" y="0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Micropavimento</a:t>
            </a:r>
            <a:endParaRPr lang="es-EC" sz="25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7820" y="4257369"/>
            <a:ext cx="5730274" cy="209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382833" y="332656"/>
            <a:ext cx="4477199" cy="463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000" b="1" dirty="0" smtClean="0"/>
              <a:t>Emulsión con 2% de Polímero SBR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xmlns="" val="8612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xmlns="" val="1178751789"/>
              </p:ext>
            </p:extLst>
          </p:nvPr>
        </p:nvGraphicFramePr>
        <p:xfrm>
          <a:off x="683568" y="980728"/>
          <a:ext cx="777686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5076056" y="0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Micropavimento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82833" y="332656"/>
            <a:ext cx="4477199" cy="463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000" b="1" dirty="0" smtClean="0"/>
              <a:t>Emulsión con 2% de Polímero SBR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xmlns="" val="8612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3892" y="908719"/>
            <a:ext cx="5090497" cy="164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1" y="2596577"/>
            <a:ext cx="4858778" cy="164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076056" y="0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Micropavimento</a:t>
            </a:r>
            <a:endParaRPr lang="es-EC" sz="25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146" y="4245484"/>
            <a:ext cx="5795987" cy="213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382833" y="332656"/>
            <a:ext cx="4477199" cy="463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000" b="1" dirty="0" smtClean="0"/>
              <a:t>Emulsión con 3% de Polímero SBR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xmlns="" val="38116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xmlns="" val="1183609034"/>
              </p:ext>
            </p:extLst>
          </p:nvPr>
        </p:nvGraphicFramePr>
        <p:xfrm>
          <a:off x="683568" y="836712"/>
          <a:ext cx="777686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5076056" y="0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Micropavimento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82833" y="332656"/>
            <a:ext cx="4477199" cy="463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000" b="1" dirty="0" smtClean="0"/>
              <a:t>Emulsión con 3% de Polímero SBR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xmlns="" val="3106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55583"/>
            <a:ext cx="5129212" cy="166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9735" y="2652122"/>
            <a:ext cx="4725229" cy="158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076056" y="0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Micropavimento</a:t>
            </a:r>
            <a:endParaRPr lang="es-EC" sz="25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09849"/>
            <a:ext cx="5771192" cy="207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382833" y="332656"/>
            <a:ext cx="4477199" cy="463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000" b="1" dirty="0" smtClean="0"/>
              <a:t>Emulsión con 4% de Polímero SBR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xmlns="" val="3106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xmlns="" val="4114023833"/>
              </p:ext>
            </p:extLst>
          </p:nvPr>
        </p:nvGraphicFramePr>
        <p:xfrm>
          <a:off x="611560" y="836713"/>
          <a:ext cx="7920880" cy="547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5076056" y="0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Micropavimento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82833" y="332656"/>
            <a:ext cx="4477199" cy="463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000" b="1" dirty="0" smtClean="0"/>
              <a:t>Emulsión con 4% de Polímero SBR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xmlns="" val="3106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2220" y="620688"/>
            <a:ext cx="7704856" cy="613872"/>
          </a:xfrm>
        </p:spPr>
        <p:txBody>
          <a:bodyPr>
            <a:normAutofit/>
          </a:bodyPr>
          <a:lstStyle/>
          <a:p>
            <a:r>
              <a:rPr lang="es-EC" sz="2500" b="1" dirty="0">
                <a:solidFill>
                  <a:srgbClr val="C00000"/>
                </a:solidFill>
                <a:effectLst/>
              </a:rPr>
              <a:t>Ensayo de Adherencia </a:t>
            </a:r>
            <a:r>
              <a:rPr lang="es-EC" sz="2500" b="1" dirty="0" smtClean="0">
                <a:solidFill>
                  <a:srgbClr val="C00000"/>
                </a:solidFill>
                <a:effectLst/>
              </a:rPr>
              <a:t>Norma ASTM D 3625-01</a:t>
            </a:r>
            <a:r>
              <a:rPr lang="es-EC" sz="2200" b="1" dirty="0" smtClean="0">
                <a:effectLst/>
              </a:rPr>
              <a:t>. </a:t>
            </a:r>
            <a:endParaRPr lang="es-EC" sz="22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780232" y="1484784"/>
            <a:ext cx="748883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es-EC" sz="1800" dirty="0" smtClean="0"/>
              <a:t>Determinar </a:t>
            </a:r>
            <a:r>
              <a:rPr lang="es-EC" sz="1800" dirty="0"/>
              <a:t>el desprendimiento de la película asfáltica adherida en los materiales </a:t>
            </a:r>
            <a:r>
              <a:rPr lang="es-EC" sz="1800" dirty="0" smtClean="0"/>
              <a:t>pétreos, bajo </a:t>
            </a:r>
            <a:r>
              <a:rPr lang="es-EC" sz="1800" dirty="0"/>
              <a:t>la acción del agua a temperatura de ebullición durante 10 minutos</a:t>
            </a:r>
            <a:r>
              <a:rPr lang="es-EC" sz="1800" dirty="0" smtClean="0"/>
              <a:t>.</a:t>
            </a:r>
            <a:endParaRPr lang="es-EC" sz="1800" dirty="0"/>
          </a:p>
        </p:txBody>
      </p:sp>
      <p:pic>
        <p:nvPicPr>
          <p:cNvPr id="7" name="6 Imagen" descr="C:\OSWALDO SANTIAGO\TESIS-emuldec\Fotos Tesis\Adherencia\080520128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838549" y="1911570"/>
            <a:ext cx="2736304" cy="38989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915816" y="5301208"/>
            <a:ext cx="2924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/>
              <a:t>Ensayo de Adherencia sobre</a:t>
            </a:r>
            <a:endParaRPr lang="es-EC" sz="1300" dirty="0"/>
          </a:p>
          <a:p>
            <a:pPr algn="ctr"/>
            <a:r>
              <a:rPr lang="es-ES" sz="1300" dirty="0"/>
              <a:t>el </a:t>
            </a:r>
            <a:r>
              <a:rPr lang="es-ES" sz="1300" dirty="0" smtClean="0"/>
              <a:t>agregado</a:t>
            </a:r>
            <a:endParaRPr lang="es-EC" sz="1300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788024" y="-27384"/>
            <a:ext cx="331236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Análisis Comparativo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60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1944216" cy="493186"/>
          </a:xfrm>
        </p:spPr>
        <p:txBody>
          <a:bodyPr>
            <a:normAutofit/>
          </a:bodyPr>
          <a:lstStyle/>
          <a:p>
            <a:r>
              <a:rPr lang="es-EC" sz="2500" b="1" dirty="0" smtClean="0">
                <a:solidFill>
                  <a:srgbClr val="C00000"/>
                </a:solidFill>
              </a:rPr>
              <a:t>Canteras</a:t>
            </a:r>
            <a:endParaRPr lang="es-EC" sz="25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836712"/>
            <a:ext cx="2376264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200" b="1" dirty="0" smtClean="0"/>
              <a:t>Guayllabamba</a:t>
            </a:r>
            <a:endParaRPr lang="es-EC" sz="2200" b="1" dirty="0"/>
          </a:p>
        </p:txBody>
      </p:sp>
      <p:pic>
        <p:nvPicPr>
          <p:cNvPr id="4" name="3 Imagen" descr="C:\Users\Francisco\Documents\Francisco\Tesis\Fotos Tesis\Canteras\050320120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3456384" cy="3096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14806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Generalidades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5724128" y="692696"/>
            <a:ext cx="188255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es-EC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 Antonio</a:t>
            </a:r>
            <a:endParaRPr kumimoji="0" lang="es-EC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8 Imagen" descr="C:\Users\Francisco\Documents\Francisco\Tesis\Fotos Tesis\Canteras\160420125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168352" cy="3096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9 CuadroTexto"/>
          <p:cNvSpPr txBox="1"/>
          <p:nvPr/>
        </p:nvSpPr>
        <p:spPr>
          <a:xfrm>
            <a:off x="755576" y="472514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C" dirty="0" smtClean="0"/>
              <a:t>Mejores agregados para el diseño de micropavimentos.   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55576" y="515719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C" dirty="0" smtClean="0"/>
              <a:t>Posición y distancia del yacimiento. </a:t>
            </a:r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55576" y="565195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C" dirty="0" smtClean="0"/>
              <a:t>Sin embargo, contaminante del aire. 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252797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xmlns="" val="3820415156"/>
              </p:ext>
            </p:extLst>
          </p:nvPr>
        </p:nvGraphicFramePr>
        <p:xfrm>
          <a:off x="683568" y="2132856"/>
          <a:ext cx="777686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4355976" y="126876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Cantera: Guayllabamba</a:t>
            </a:r>
            <a:endParaRPr lang="es-EC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7624"/>
            <a:ext cx="2592288" cy="158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788024" y="-27384"/>
            <a:ext cx="331236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Análisis Comparativo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0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067944" y="147549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Cantera: San Antonio</a:t>
            </a:r>
            <a:endParaRPr lang="es-EC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8050"/>
            <a:ext cx="2267396" cy="166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xmlns="" val="272664367"/>
              </p:ext>
            </p:extLst>
          </p:nvPr>
        </p:nvGraphicFramePr>
        <p:xfrm>
          <a:off x="683568" y="2204864"/>
          <a:ext cx="7704856" cy="4095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4788024" y="-27384"/>
            <a:ext cx="331236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Análisis Comparativo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41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7704856" cy="901904"/>
          </a:xfrm>
        </p:spPr>
        <p:txBody>
          <a:bodyPr>
            <a:normAutofit/>
          </a:bodyPr>
          <a:lstStyle/>
          <a:p>
            <a:r>
              <a:rPr lang="es-EC" sz="2500" b="1" dirty="0">
                <a:solidFill>
                  <a:srgbClr val="C00000"/>
                </a:solidFill>
                <a:effectLst/>
              </a:rPr>
              <a:t>Ensayo de Desprendimiento  por Fricción </a:t>
            </a:r>
            <a:r>
              <a:rPr lang="es-EC" sz="2500" b="1" dirty="0" smtClean="0">
                <a:solidFill>
                  <a:srgbClr val="C00000"/>
                </a:solidFill>
                <a:effectLst/>
              </a:rPr>
              <a:t/>
            </a:r>
            <a:br>
              <a:rPr lang="es-EC" sz="2500" b="1" dirty="0" smtClean="0">
                <a:solidFill>
                  <a:srgbClr val="C00000"/>
                </a:solidFill>
                <a:effectLst/>
              </a:rPr>
            </a:br>
            <a:r>
              <a:rPr lang="es-EC" sz="2500" b="1" dirty="0" smtClean="0">
                <a:solidFill>
                  <a:srgbClr val="C00000"/>
                </a:solidFill>
                <a:effectLst/>
              </a:rPr>
              <a:t>Norma </a:t>
            </a:r>
            <a:r>
              <a:rPr lang="es-EC" sz="2500" b="1" dirty="0">
                <a:solidFill>
                  <a:srgbClr val="C00000"/>
                </a:solidFill>
                <a:effectLst/>
              </a:rPr>
              <a:t>M-MMP-4-04-009/03.</a:t>
            </a:r>
            <a:endParaRPr lang="es-EC" sz="250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971600" y="1628800"/>
            <a:ext cx="748883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es-EC" sz="1800" dirty="0" smtClean="0"/>
              <a:t>Determinar </a:t>
            </a:r>
            <a:r>
              <a:rPr lang="es-EC" sz="1800" dirty="0"/>
              <a:t>el desprendimiento de la película asfáltica adherida en los materiales </a:t>
            </a:r>
            <a:r>
              <a:rPr lang="es-EC" sz="1800" dirty="0" smtClean="0"/>
              <a:t>pétreos, bajo la acción del </a:t>
            </a:r>
            <a:r>
              <a:rPr lang="es-EC" sz="1800" dirty="0"/>
              <a:t>agua y varios ciclos de agitación dentro de un frasco de vidrio. </a:t>
            </a:r>
          </a:p>
        </p:txBody>
      </p:sp>
      <p:pic>
        <p:nvPicPr>
          <p:cNvPr id="5" name="4 Imagen" descr="C:\OSWALDO SANTIAGO\TESIS-emuldec\Fotos Tesis\Friccion\040520127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368"/>
            <a:ext cx="2016224" cy="3290459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225056" y="6075048"/>
            <a:ext cx="29776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300" dirty="0" smtClean="0"/>
              <a:t>Agitación </a:t>
            </a:r>
            <a:r>
              <a:rPr lang="es-EC" sz="1300" dirty="0"/>
              <a:t>del agregado pétreo </a:t>
            </a:r>
          </a:p>
        </p:txBody>
      </p:sp>
      <p:pic>
        <p:nvPicPr>
          <p:cNvPr id="7" name="6 Imagen" descr="C:\OSWALDO SANTIAGO\TESIS-emuldec\Fotos Tesis\Friccion\040520127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368"/>
            <a:ext cx="2016224" cy="3295811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4788024" y="-27384"/>
            <a:ext cx="331236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Análisis Comparativo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60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427984" y="123812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Cantera: Guayllabamba</a:t>
            </a:r>
            <a:endParaRPr lang="es-EC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238" y="415397"/>
            <a:ext cx="2397658" cy="164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xmlns="" val="2906606565"/>
              </p:ext>
            </p:extLst>
          </p:nvPr>
        </p:nvGraphicFramePr>
        <p:xfrm>
          <a:off x="666912" y="2132856"/>
          <a:ext cx="777686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4788024" y="-27384"/>
            <a:ext cx="331236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Análisis Comparativo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17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44008" y="1247905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Cantera: San Antonio</a:t>
            </a:r>
            <a:endParaRPr lang="es-EC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2381483" cy="161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xmlns="" val="2113686982"/>
              </p:ext>
            </p:extLst>
          </p:nvPr>
        </p:nvGraphicFramePr>
        <p:xfrm>
          <a:off x="683568" y="2065554"/>
          <a:ext cx="7776864" cy="4243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4788024" y="-27384"/>
            <a:ext cx="331236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Análisis Comparativo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76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5648" y="692696"/>
            <a:ext cx="7384666" cy="541864"/>
          </a:xfrm>
        </p:spPr>
        <p:txBody>
          <a:bodyPr>
            <a:normAutofit/>
          </a:bodyPr>
          <a:lstStyle/>
          <a:p>
            <a:r>
              <a:rPr lang="es-EC" sz="2500" b="1" dirty="0">
                <a:solidFill>
                  <a:srgbClr val="C00000"/>
                </a:solidFill>
                <a:effectLst/>
              </a:rPr>
              <a:t>Ensayo de Vialit </a:t>
            </a:r>
            <a:r>
              <a:rPr lang="es-EC" sz="2500" b="1" dirty="0" smtClean="0">
                <a:solidFill>
                  <a:srgbClr val="C00000"/>
                </a:solidFill>
                <a:effectLst/>
              </a:rPr>
              <a:t>- Norma </a:t>
            </a:r>
            <a:r>
              <a:rPr lang="es-ES" sz="2500" b="1" dirty="0">
                <a:solidFill>
                  <a:srgbClr val="C00000"/>
                </a:solidFill>
                <a:effectLst/>
              </a:rPr>
              <a:t>NLT-313.</a:t>
            </a:r>
            <a:endParaRPr lang="es-EC" sz="2500" dirty="0">
              <a:solidFill>
                <a:srgbClr val="C00000"/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187624" y="1340768"/>
            <a:ext cx="6595504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es-EC" sz="1800" dirty="0" smtClean="0"/>
              <a:t>Valorar </a:t>
            </a:r>
            <a:r>
              <a:rPr lang="es-EC" sz="1800" dirty="0"/>
              <a:t>la adhesividad así como la resistencia al desprendimiento, que existe entre el material pétreo y la emulsión </a:t>
            </a:r>
            <a:r>
              <a:rPr lang="es-EC" sz="1800" dirty="0" smtClean="0"/>
              <a:t>asfáltica.</a:t>
            </a:r>
            <a:endParaRPr lang="es-EC" sz="1800" dirty="0"/>
          </a:p>
        </p:txBody>
      </p:sp>
      <p:pic>
        <p:nvPicPr>
          <p:cNvPr id="5" name="4 Imagen" descr="C:\OSWALDO SANTIAGO\TESIS-emuldec\Fotos Tesis\Vialit\080520128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48352" y="2570888"/>
            <a:ext cx="3185616" cy="2707072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899592" y="5643708"/>
            <a:ext cx="34631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/>
              <a:t>Curado de la muestra y Matriz de agregados sobre la emulsión asfáltica</a:t>
            </a:r>
            <a:endParaRPr lang="es-EC" sz="1300" dirty="0"/>
          </a:p>
        </p:txBody>
      </p:sp>
      <p:pic>
        <p:nvPicPr>
          <p:cNvPr id="7" name="6 Imagen" descr="C:\OSWALDO SANTIAGO\TESIS-emuldec\Fotos Tesis\Vialit\100520128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2582" y="2331616"/>
            <a:ext cx="2760546" cy="3185616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5022582" y="5643708"/>
            <a:ext cx="31499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300" dirty="0"/>
              <a:t>Material desprendido luego de ensayar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788024" y="-27384"/>
            <a:ext cx="331236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Análisis Comparativo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26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4048" y="1098585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Cantera: Guayllabamba</a:t>
            </a:r>
            <a:endParaRPr lang="es-EC" b="1" dirty="0"/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xmlns="" val="3125944202"/>
              </p:ext>
            </p:extLst>
          </p:nvPr>
        </p:nvGraphicFramePr>
        <p:xfrm>
          <a:off x="683567" y="2060848"/>
          <a:ext cx="7848873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401"/>
            <a:ext cx="2286634" cy="158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788024" y="-27384"/>
            <a:ext cx="331236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Análisis Comparativo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40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860032" y="113188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Cantera: San Antonio</a:t>
            </a:r>
            <a:endParaRPr lang="es-EC" b="1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3902" y="404664"/>
            <a:ext cx="2204002" cy="155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xmlns="" val="3160155425"/>
              </p:ext>
            </p:extLst>
          </p:nvPr>
        </p:nvGraphicFramePr>
        <p:xfrm>
          <a:off x="611560" y="2060849"/>
          <a:ext cx="784887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4788024" y="-27384"/>
            <a:ext cx="331236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Análisis Comparativo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60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332656"/>
            <a:ext cx="4032448" cy="622176"/>
          </a:xfrm>
        </p:spPr>
        <p:txBody>
          <a:bodyPr>
            <a:normAutofit/>
          </a:bodyPr>
          <a:lstStyle/>
          <a:p>
            <a:r>
              <a:rPr lang="es-EC" sz="2500" dirty="0" smtClean="0">
                <a:solidFill>
                  <a:srgbClr val="C00000"/>
                </a:solidFill>
              </a:rPr>
              <a:t>PRUEBAS DE DESEMPEÑO</a:t>
            </a:r>
            <a:endParaRPr lang="es-EC" sz="2500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052736"/>
            <a:ext cx="3312368" cy="504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1800" b="1" dirty="0" smtClean="0"/>
              <a:t>Cantera: Guayllabamba</a:t>
            </a:r>
            <a:endParaRPr lang="es-EC" sz="18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9288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788024" y="-27384"/>
            <a:ext cx="331236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Análisis Comparativo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5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xmlns="" val="1707207203"/>
              </p:ext>
            </p:extLst>
          </p:nvPr>
        </p:nvGraphicFramePr>
        <p:xfrm>
          <a:off x="611560" y="692696"/>
          <a:ext cx="792088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4788024" y="-27384"/>
            <a:ext cx="331236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Análisis Comparativo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30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124744"/>
            <a:ext cx="3816424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200" b="1" dirty="0" smtClean="0"/>
              <a:t>CIERRE DE LAS MINAS</a:t>
            </a:r>
            <a:endParaRPr lang="es-EC" sz="2200" b="1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4806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Generalidades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1944216" cy="493186"/>
          </a:xfrm>
        </p:spPr>
        <p:txBody>
          <a:bodyPr>
            <a:normAutofit/>
          </a:bodyPr>
          <a:lstStyle/>
          <a:p>
            <a:r>
              <a:rPr lang="es-EC" sz="2500" b="1" dirty="0" smtClean="0">
                <a:solidFill>
                  <a:srgbClr val="C00000"/>
                </a:solidFill>
              </a:rPr>
              <a:t>Canteras</a:t>
            </a:r>
            <a:endParaRPr lang="es-EC" sz="2500" b="1" dirty="0">
              <a:solidFill>
                <a:srgbClr val="C0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55576" y="184482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C" dirty="0" smtClean="0"/>
              <a:t>Falta de planos de perfiles topográfico.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55576" y="233958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C" dirty="0" smtClean="0"/>
              <a:t>Reservas minerales no actualizadas.</a:t>
            </a:r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55576" y="277163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C" dirty="0" smtClean="0"/>
              <a:t>Falta de capacitación.</a:t>
            </a: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55576" y="320368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C" dirty="0" smtClean="0"/>
              <a:t>No afiliación al IESS</a:t>
            </a:r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55576" y="364502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C" dirty="0" smtClean="0"/>
              <a:t>Permisos del Ministerio de Ambiente. </a:t>
            </a:r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755576" y="501317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C" dirty="0" smtClean="0"/>
              <a:t>Debido a la alta demanda de agregado mineral. </a:t>
            </a:r>
            <a:endParaRPr lang="es-EC" dirty="0"/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1331640" y="4293096"/>
            <a:ext cx="172819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es-EC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Reapertura</a:t>
            </a:r>
            <a:endParaRPr kumimoji="0" lang="es-EC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55576" y="543593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C" dirty="0" smtClean="0"/>
              <a:t>Incremento del costo.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268352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6" grpId="0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2628"/>
            <a:ext cx="2592288" cy="150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xmlns="" val="1401445591"/>
              </p:ext>
            </p:extLst>
          </p:nvPr>
        </p:nvGraphicFramePr>
        <p:xfrm>
          <a:off x="611560" y="1865888"/>
          <a:ext cx="7992888" cy="4639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4788024" y="-27384"/>
            <a:ext cx="331236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Análisis Comparativo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6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7102"/>
            <a:ext cx="2858514" cy="149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xmlns="" val="583957808"/>
              </p:ext>
            </p:extLst>
          </p:nvPr>
        </p:nvGraphicFramePr>
        <p:xfrm>
          <a:off x="467544" y="1945271"/>
          <a:ext cx="8208912" cy="4580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4788024" y="-27384"/>
            <a:ext cx="331236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Análisis Comparativo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6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683568" y="1052736"/>
            <a:ext cx="3024336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1800" b="1" dirty="0" smtClean="0"/>
              <a:t>Cantera: San Antonio</a:t>
            </a:r>
            <a:endParaRPr lang="es-EC" sz="18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992888" cy="209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788024" y="-27384"/>
            <a:ext cx="331236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Análisis Comparativo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6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xmlns="" val="936772419"/>
              </p:ext>
            </p:extLst>
          </p:nvPr>
        </p:nvGraphicFramePr>
        <p:xfrm>
          <a:off x="539552" y="764704"/>
          <a:ext cx="806489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4788024" y="-27384"/>
            <a:ext cx="331236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Análisis Comparativo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6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6625" y="404664"/>
            <a:ext cx="236726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xmlns="" val="2037009366"/>
              </p:ext>
            </p:extLst>
          </p:nvPr>
        </p:nvGraphicFramePr>
        <p:xfrm>
          <a:off x="467544" y="2060849"/>
          <a:ext cx="8208912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4788024" y="-27384"/>
            <a:ext cx="331236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Análisis Comparativo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6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3526"/>
            <a:ext cx="2190822" cy="152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xmlns="" val="3527803679"/>
              </p:ext>
            </p:extLst>
          </p:nvPr>
        </p:nvGraphicFramePr>
        <p:xfrm>
          <a:off x="467544" y="1988840"/>
          <a:ext cx="820891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4788024" y="-27384"/>
            <a:ext cx="331236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Análisis Comparativo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628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620688"/>
            <a:ext cx="2736422" cy="541864"/>
          </a:xfrm>
        </p:spPr>
        <p:txBody>
          <a:bodyPr>
            <a:normAutofit/>
          </a:bodyPr>
          <a:lstStyle/>
          <a:p>
            <a:r>
              <a:rPr lang="es-EC" sz="2500" dirty="0" smtClean="0">
                <a:solidFill>
                  <a:srgbClr val="C00000"/>
                </a:solidFill>
              </a:rPr>
              <a:t>CONCLUSIONES</a:t>
            </a:r>
            <a:endParaRPr lang="es-EC" sz="2500" dirty="0">
              <a:solidFill>
                <a:srgbClr val="C00000"/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547664" y="1412776"/>
            <a:ext cx="6192688" cy="11521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 typeface="Wingdings" pitchFamily="2" charset="2"/>
              <a:buChar char="ü"/>
            </a:pPr>
            <a:r>
              <a:rPr lang="es-EC" sz="1800" dirty="0"/>
              <a:t>A medida que se coloca una mayor cantidad de polímero SBR, los valores de cohesión tienden a aumentar permitiendo una apertura al tráfico más temprana.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788024" y="-27384"/>
            <a:ext cx="331236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Análisis Comparativo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19672" y="263691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C" dirty="0" smtClean="0"/>
              <a:t>Al colocar más porcentaje de polímero, el desgaste    del micropavimento es menor.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89999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652120" y="0"/>
            <a:ext cx="1296144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Costos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979712" y="126876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Referencia </a:t>
            </a:r>
            <a:endParaRPr lang="es-EC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9592508"/>
              </p:ext>
            </p:extLst>
          </p:nvPr>
        </p:nvGraphicFramePr>
        <p:xfrm>
          <a:off x="2339752" y="2593464"/>
          <a:ext cx="4577743" cy="105156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729701"/>
                <a:gridCol w="1610411"/>
                <a:gridCol w="1237631"/>
              </a:tblGrid>
              <a:tr h="375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CLASE DE CARRETERA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ANCHO DE CALZADA (m)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ANCHO DE ESPALDON     (m)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0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III            300&lt;TPDA&lt;1000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6,70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1,50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203848" y="5800908"/>
            <a:ext cx="31683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b="1" dirty="0" smtClean="0"/>
              <a:t>Cantidades de Obra Referenciales </a:t>
            </a:r>
            <a:endParaRPr lang="es-EC" sz="1300" b="1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9775576"/>
              </p:ext>
            </p:extLst>
          </p:nvPr>
        </p:nvGraphicFramePr>
        <p:xfrm>
          <a:off x="2339752" y="4293096"/>
          <a:ext cx="4680519" cy="136815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768535"/>
                <a:gridCol w="1646567"/>
                <a:gridCol w="1265417"/>
              </a:tblGrid>
              <a:tr h="273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Descripción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Cantidad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Unidad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3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Sellado de Fisuras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3880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3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Bacheo Menor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m³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3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Piel de Cocodrilo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48,50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</a:t>
                      </a:r>
                      <a:r>
                        <a:rPr lang="es-ES" sz="1200" baseline="300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3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Bacheo Mayor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</a:t>
                      </a:r>
                      <a:r>
                        <a:rPr lang="es-ES" sz="1200" baseline="30000" dirty="0">
                          <a:effectLst/>
                        </a:rPr>
                        <a:t>3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611560" y="548680"/>
            <a:ext cx="4032448" cy="622176"/>
          </a:xfrm>
        </p:spPr>
        <p:txBody>
          <a:bodyPr>
            <a:normAutofit/>
          </a:bodyPr>
          <a:lstStyle/>
          <a:p>
            <a:r>
              <a:rPr lang="es-EC" sz="2500" b="1" dirty="0" smtClean="0">
                <a:solidFill>
                  <a:srgbClr val="C00000"/>
                </a:solidFill>
              </a:rPr>
              <a:t>ANALISIS ECONOMICO</a:t>
            </a:r>
            <a:endParaRPr lang="es-EC" sz="2500" b="1" dirty="0">
              <a:solidFill>
                <a:srgbClr val="C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88024" y="12594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VIA </a:t>
            </a:r>
            <a:r>
              <a:rPr lang="es-ES" b="1" dirty="0"/>
              <a:t>CLASE III</a:t>
            </a:r>
            <a:r>
              <a:rPr lang="es-ES" b="1" baseline="30000" dirty="0"/>
              <a:t> </a:t>
            </a:r>
            <a:endParaRPr lang="es-EC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3347864" y="19075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Longitud = 1 Km.</a:t>
            </a:r>
            <a:endParaRPr lang="es-EC" b="1" dirty="0"/>
          </a:p>
        </p:txBody>
      </p:sp>
      <p:cxnSp>
        <p:nvCxnSpPr>
          <p:cNvPr id="12" name="11 Conector recto de flecha"/>
          <p:cNvCxnSpPr>
            <a:stCxn id="2" idx="3"/>
            <a:endCxn id="9" idx="1"/>
          </p:cNvCxnSpPr>
          <p:nvPr/>
        </p:nvCxnSpPr>
        <p:spPr>
          <a:xfrm flipV="1">
            <a:off x="3491880" y="1444134"/>
            <a:ext cx="1296144" cy="92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6799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652120" y="0"/>
            <a:ext cx="1296144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Costos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397521" y="5949280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300" dirty="0"/>
              <a:t>Fuente: Caminos un Nuevo Enfoque para la Gestión y Conservación de Redes Viales”, Andreas Schliessler, Santiago de Chile 1994</a:t>
            </a:r>
            <a:r>
              <a:rPr lang="es-EC" sz="1300" dirty="0" smtClean="0"/>
              <a:t>.</a:t>
            </a:r>
            <a:endParaRPr lang="es-EC" sz="1300" dirty="0"/>
          </a:p>
          <a:p>
            <a:endParaRPr lang="es-EC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11560" y="620688"/>
            <a:ext cx="4464496" cy="478160"/>
          </a:xfrm>
        </p:spPr>
        <p:txBody>
          <a:bodyPr>
            <a:normAutofit/>
          </a:bodyPr>
          <a:lstStyle/>
          <a:p>
            <a:r>
              <a:rPr lang="es-EC" sz="2500" b="1" dirty="0" smtClean="0">
                <a:solidFill>
                  <a:srgbClr val="C00000"/>
                </a:solidFill>
              </a:rPr>
              <a:t>Conservación de Caminos</a:t>
            </a:r>
            <a:endParaRPr lang="es-EC" sz="2500" b="1" dirty="0">
              <a:solidFill>
                <a:srgbClr val="C00000"/>
              </a:solidFill>
            </a:endParaRP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1" y="1124744"/>
            <a:ext cx="5256584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4438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908720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rgbClr val="C00000"/>
                </a:solidFill>
              </a:rPr>
              <a:t>Estado del Camino</a:t>
            </a:r>
            <a:endParaRPr lang="es-EC" sz="2000" b="1" dirty="0">
              <a:solidFill>
                <a:srgbClr val="C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80108" y="1412776"/>
            <a:ext cx="760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 smtClean="0"/>
              <a:t>“Muy Bueno”: </a:t>
            </a:r>
            <a:r>
              <a:rPr lang="es-EC" dirty="0" smtClean="0"/>
              <a:t>es al mismo tiempo </a:t>
            </a:r>
            <a:r>
              <a:rPr lang="es-EC" dirty="0"/>
              <a:t>“muy apto” para servir al usuario que quiere transitar con su </a:t>
            </a:r>
            <a:r>
              <a:rPr lang="es-EC" dirty="0" smtClean="0"/>
              <a:t>vehículo.</a:t>
            </a:r>
            <a:endParaRPr lang="es-EC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2132856"/>
            <a:ext cx="760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 smtClean="0"/>
              <a:t>“Bueno”: </a:t>
            </a:r>
            <a:r>
              <a:rPr lang="es-EC" dirty="0"/>
              <a:t>representa caminos pavimentados, en su mayor parte libres de </a:t>
            </a:r>
            <a:r>
              <a:rPr lang="es-EC" dirty="0" smtClean="0"/>
              <a:t>defectos.</a:t>
            </a:r>
            <a:endParaRPr lang="es-EC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780108" y="2924944"/>
            <a:ext cx="760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 smtClean="0"/>
              <a:t>“Regular”: </a:t>
            </a:r>
            <a:r>
              <a:rPr lang="es-EC" dirty="0"/>
              <a:t>representa caminos pavimentados que presentan defectos y reducción de su capacidad </a:t>
            </a:r>
            <a:r>
              <a:rPr lang="es-EC" dirty="0" smtClean="0"/>
              <a:t>estructural.</a:t>
            </a:r>
            <a:endParaRPr lang="es-EC" b="1" dirty="0"/>
          </a:p>
        </p:txBody>
      </p:sp>
      <p:pic>
        <p:nvPicPr>
          <p:cNvPr id="8194" name="Picture 2" descr="http://t2.gstatic.com/images?q=tbn:ANd9GcQ6MY-w66kHIw_sY7mrvP9nCq0fFYpRDVzwZpVuf0V6WStGlses5bV1v1c1n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369" y="3789040"/>
            <a:ext cx="3925274" cy="244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coahuila.gob.mx/index.php/saladeprensa/downloadImg/7/2/PAVIMENTO_REGION_CENTRO_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3686088" cy="244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5652120" y="0"/>
            <a:ext cx="1296144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Costos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90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2304256" cy="504056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</a:rPr>
              <a:t>AGREGADOS</a:t>
            </a:r>
            <a:endParaRPr lang="es-EC" sz="25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43607" y="1196752"/>
            <a:ext cx="6957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C" dirty="0"/>
              <a:t>Los agregados (excluyendo los finos minerales) constituyen entre el 82 y el 90 </a:t>
            </a:r>
            <a:r>
              <a:rPr lang="es-EC" dirty="0" smtClean="0"/>
              <a:t>% del peso </a:t>
            </a:r>
            <a:r>
              <a:rPr lang="es-EC" dirty="0"/>
              <a:t>de </a:t>
            </a:r>
            <a:r>
              <a:rPr lang="es-EC" dirty="0" smtClean="0"/>
              <a:t>Micro-pavimentos.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953" y="3212976"/>
            <a:ext cx="5452783" cy="316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043607" y="2119552"/>
            <a:ext cx="6957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C" dirty="0" smtClean="0"/>
              <a:t>Estos deben estar triturados, limpios, duros y libres de químicos, u arcillas y otras materias que puedan afectar su adherencia, mezclado y colocación. </a:t>
            </a:r>
            <a:endParaRPr lang="es-EC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Agregados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242089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652120" y="0"/>
            <a:ext cx="1296144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Costos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88368" y="1124744"/>
            <a:ext cx="760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 smtClean="0"/>
              <a:t>“Malo”: </a:t>
            </a:r>
            <a:r>
              <a:rPr lang="es-EC" dirty="0" smtClean="0"/>
              <a:t>representa </a:t>
            </a:r>
            <a:r>
              <a:rPr lang="es-EC" dirty="0"/>
              <a:t>caminos pavimentados que presentan defectos de estructura y que requieren rehabilitación </a:t>
            </a:r>
            <a:r>
              <a:rPr lang="es-EC" dirty="0" smtClean="0"/>
              <a:t>inmediata.</a:t>
            </a:r>
            <a:endParaRPr lang="es-EC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788368" y="1916832"/>
            <a:ext cx="7608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 smtClean="0"/>
              <a:t>“Muy Malo”: </a:t>
            </a:r>
            <a:r>
              <a:rPr lang="es-EC" dirty="0"/>
              <a:t>representa caminos pavimentados que presentan graves defectos en la estructura y que requieren una reconstrucción, previa demolición de una gran parte de la estructura </a:t>
            </a:r>
            <a:r>
              <a:rPr lang="es-EC" dirty="0" smtClean="0"/>
              <a:t>existente.</a:t>
            </a:r>
            <a:endParaRPr lang="es-EC" b="1" dirty="0"/>
          </a:p>
        </p:txBody>
      </p:sp>
      <p:pic>
        <p:nvPicPr>
          <p:cNvPr id="9218" name="Picture 2" descr="http://1.bp.blogspot.com/-46HcF8tauMc/TupN9AMb-LI/AAAAAAAAG6s/DUOm4CR8kF0/s400/FOTODENUNCIA+EN+QUILMES+OESTE+PAVIMENTO+DETERIORADO+EN+LA+CALLE+SAN+JUAN+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3876" y="3521906"/>
            <a:ext cx="359856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pozuelodealarcon.org/recursos/img/Tu_Ayuntamiento/Prensa_y_Comunicacion/Reportajes_especiales/Obras_en_Pozuelo/30072_32322009131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700" y="3521906"/>
            <a:ext cx="397582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60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652120" y="0"/>
            <a:ext cx="1296144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Costos</a:t>
            </a:r>
            <a:endParaRPr lang="es-EC" sz="2500" dirty="0">
              <a:solidFill>
                <a:schemeClr val="bg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8743183"/>
              </p:ext>
            </p:extLst>
          </p:nvPr>
        </p:nvGraphicFramePr>
        <p:xfrm>
          <a:off x="611560" y="1700806"/>
          <a:ext cx="7992887" cy="2908716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4418469"/>
                <a:gridCol w="829662"/>
                <a:gridCol w="927174"/>
                <a:gridCol w="813676"/>
                <a:gridCol w="1003906"/>
              </a:tblGrid>
              <a:tr h="447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Descripción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Unidad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Cantidad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Precio Unitario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Total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</a:tr>
              <a:tr h="223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Saneo Profundo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m3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136,52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1.638,20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</a:tr>
              <a:tr h="223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Fresado de Pavimento Asfáltico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m3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485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12,91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6.259,56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</a:tr>
              <a:tr h="37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Asfalto para Riego de Adherencia</a:t>
                      </a:r>
                      <a:endParaRPr lang="es-EC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lt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2.910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0,52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1.524,18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</a:tr>
              <a:tr h="447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Capa de base de hormigón asfáltico mezclado en planta de 5 cm</a:t>
                      </a:r>
                      <a:endParaRPr lang="es-EC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m2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9.700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5,45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52.821,24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</a:tr>
              <a:tr h="435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Transporte de mezcla asfáltica para capa de rodadura</a:t>
                      </a:r>
                      <a:endParaRPr lang="es-EC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m3*km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24.250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0,30</a:t>
                      </a:r>
                      <a:endParaRPr lang="es-EC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7.315,79</a:t>
                      </a:r>
                      <a:endParaRPr lang="es-EC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</a:tr>
              <a:tr h="223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Transporte de mezcla asfáltica para saneo profundo</a:t>
                      </a:r>
                      <a:endParaRPr lang="es-EC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m3*km</a:t>
                      </a:r>
                      <a:endParaRPr lang="es-EC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600</a:t>
                      </a:r>
                      <a:endParaRPr lang="es-EC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0,30</a:t>
                      </a:r>
                      <a:endParaRPr lang="es-EC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181,01</a:t>
                      </a:r>
                      <a:endParaRPr lang="es-EC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</a:tr>
              <a:tr h="22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</a:tr>
              <a:tr h="263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effectLst/>
                        </a:rPr>
                        <a:t>TOTAL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333" marR="4233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kern="1200" dirty="0">
                          <a:effectLst/>
                        </a:rPr>
                        <a:t>69.739,99</a:t>
                      </a:r>
                      <a:endParaRPr lang="es-EC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333" marR="42333" marT="0" marB="0" anchor="ctr"/>
                </a:tc>
              </a:tr>
            </a:tbl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11560" y="718592"/>
            <a:ext cx="7056784" cy="622176"/>
          </a:xfrm>
        </p:spPr>
        <p:txBody>
          <a:bodyPr>
            <a:normAutofit/>
          </a:bodyPr>
          <a:lstStyle/>
          <a:p>
            <a:r>
              <a:rPr lang="es-EC" sz="2500" b="1" dirty="0" smtClean="0">
                <a:solidFill>
                  <a:srgbClr val="C00000"/>
                </a:solidFill>
              </a:rPr>
              <a:t>REHABILITACIÓN Y MEJORA ESTRUCTURAL</a:t>
            </a:r>
            <a:endParaRPr lang="es-EC" sz="2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3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652120" y="0"/>
            <a:ext cx="1296144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Costos</a:t>
            </a:r>
            <a:endParaRPr lang="es-EC" sz="2500" dirty="0">
              <a:solidFill>
                <a:schemeClr val="bg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7198590"/>
              </p:ext>
            </p:extLst>
          </p:nvPr>
        </p:nvGraphicFramePr>
        <p:xfrm>
          <a:off x="611560" y="1988840"/>
          <a:ext cx="7992888" cy="2811989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4104456"/>
                <a:gridCol w="1152128"/>
                <a:gridCol w="936104"/>
                <a:gridCol w="911752"/>
                <a:gridCol w="888448"/>
              </a:tblGrid>
              <a:tr h="799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Descripción 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Unidad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Cantidad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Precio Unitario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Total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2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Capa de Base recuperada con Emulsión Asfáltica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485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11,99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5.813,64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2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Asfalto para Riego de Adherencia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effectLst/>
                        </a:rPr>
                        <a:t>lt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2.910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0,52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1.524,18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25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Capa de base de hormigón asfáltico mezclado en planta de 5 cm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9.700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5,45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52.821,24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2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Transporte de mezcla asfáltica para capa de rodadura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m3*km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24.250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0,30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7.315,79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0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0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TOTAL</a:t>
                      </a:r>
                      <a:endParaRPr lang="es-EC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67.474,86</a:t>
                      </a:r>
                      <a:endParaRPr lang="es-EC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95536" y="790600"/>
            <a:ext cx="8496944" cy="622176"/>
          </a:xfrm>
        </p:spPr>
        <p:txBody>
          <a:bodyPr>
            <a:normAutofit fontScale="90000"/>
          </a:bodyPr>
          <a:lstStyle/>
          <a:p>
            <a:r>
              <a:rPr lang="es-EC" sz="2500" b="1" dirty="0" smtClean="0">
                <a:solidFill>
                  <a:srgbClr val="C00000"/>
                </a:solidFill>
              </a:rPr>
              <a:t>REHABILITACIÓN Y MEJORA DE LA INTEGRIDAD SUPERFICIAL</a:t>
            </a:r>
            <a:endParaRPr lang="es-EC" sz="2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3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6923150"/>
              </p:ext>
            </p:extLst>
          </p:nvPr>
        </p:nvGraphicFramePr>
        <p:xfrm>
          <a:off x="611560" y="2132856"/>
          <a:ext cx="7776864" cy="2347277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672408"/>
                <a:gridCol w="864096"/>
                <a:gridCol w="1008112"/>
                <a:gridCol w="1051436"/>
                <a:gridCol w="1180812"/>
              </a:tblGrid>
              <a:tr h="704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Descripción</a:t>
                      </a:r>
                      <a:endParaRPr lang="es-EC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Unidad</a:t>
                      </a:r>
                      <a:endParaRPr lang="es-EC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Cantidad</a:t>
                      </a:r>
                      <a:endParaRPr lang="es-EC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Precio Unitario</a:t>
                      </a:r>
                      <a:endParaRPr lang="es-EC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Total</a:t>
                      </a:r>
                      <a:endParaRPr lang="es-EC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69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Capa de Base recuperada con Emulsión Asfáltica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48,5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11,99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581,36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4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Sellado de Fisuras Superficiales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3.880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0,38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1.470,42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4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Bacheo Asfáltico Menor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128,18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1.025,47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4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Slurry- Seal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9.700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1,53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14.822,99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3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4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TOTAL</a:t>
                      </a:r>
                      <a:endParaRPr lang="es-EC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17.900,24</a:t>
                      </a:r>
                      <a:endParaRPr lang="es-EC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395536" y="790600"/>
            <a:ext cx="7200800" cy="62217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REHABILITACIÓN Y MEJORA DE LA ADHERENCIA</a:t>
            </a:r>
            <a:endParaRPr kumimoji="0" lang="es-EC" sz="2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652120" y="44624"/>
            <a:ext cx="1296144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Costos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652120" y="0"/>
            <a:ext cx="1296144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Costos</a:t>
            </a:r>
            <a:endParaRPr lang="es-EC" sz="2500" dirty="0">
              <a:solidFill>
                <a:schemeClr val="bg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8261790"/>
              </p:ext>
            </p:extLst>
          </p:nvPr>
        </p:nvGraphicFramePr>
        <p:xfrm>
          <a:off x="611560" y="2132856"/>
          <a:ext cx="7920881" cy="2463047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4062600"/>
                <a:gridCol w="833944"/>
                <a:gridCol w="1080120"/>
                <a:gridCol w="864096"/>
                <a:gridCol w="1080121"/>
              </a:tblGrid>
              <a:tr h="495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Descripción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Unidad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Cantidad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Precio Unitario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Total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5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Capa de Base recuperada con Emulsión Asfáltica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48,5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11,99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581,36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7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Sellado de Fisuras Superficiales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3.880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0,38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1.470,42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7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Bacheo Asfáltico Menor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128,18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1.025,47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5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Micropavimento( Tipo II emulsión CQS Polímeros 3 % SBR)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9.700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2,50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24.269,62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5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7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TOTAL</a:t>
                      </a:r>
                      <a:endParaRPr lang="es-EC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27.346,87</a:t>
                      </a:r>
                      <a:endParaRPr lang="es-EC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395536" y="790600"/>
            <a:ext cx="5328592" cy="105422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REHABILITACIÓN Y MEJORA DE LA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REGULARIDAD SUPERFICIAL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Micropavimento 3 % Polímero</a:t>
            </a:r>
            <a:endParaRPr kumimoji="0" lang="es-EC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3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0956321"/>
              </p:ext>
            </p:extLst>
          </p:nvPr>
        </p:nvGraphicFramePr>
        <p:xfrm>
          <a:off x="539552" y="2204864"/>
          <a:ext cx="8064896" cy="2526203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960440"/>
                <a:gridCol w="792088"/>
                <a:gridCol w="933910"/>
                <a:gridCol w="1133777"/>
                <a:gridCol w="1244681"/>
              </a:tblGrid>
              <a:tr h="507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effectLst/>
                        </a:rPr>
                        <a:t>Descripción </a:t>
                      </a:r>
                      <a:endParaRPr lang="es-EC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Unidad</a:t>
                      </a:r>
                      <a:endParaRPr lang="es-EC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Cantidad</a:t>
                      </a:r>
                      <a:endParaRPr lang="es-EC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Precio Unitario</a:t>
                      </a:r>
                      <a:endParaRPr lang="es-EC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Total</a:t>
                      </a:r>
                      <a:endParaRPr lang="es-EC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07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Capa de Base recuperada con Emulsión Asfáltica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48,5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11,99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581,36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3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Sellado de Fisuras Superficiales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3.880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0,38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1.470,42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3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Bacheo Asfáltico Menor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128,18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1.025,47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07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Micropavimento( Tipo II emulsión CQS Polímeros 4 % SBR)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9.700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2,80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27.151,63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1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3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TOTAL</a:t>
                      </a:r>
                      <a:endParaRPr lang="es-EC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30.228,88</a:t>
                      </a:r>
                      <a:endParaRPr lang="es-EC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395536" y="790600"/>
            <a:ext cx="5328592" cy="105422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REHABILITACIÓN Y MEJORA DE LA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REGULARIDAD SUPERFICIAL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Micropavimento 4% Polímero</a:t>
            </a:r>
            <a:endParaRPr kumimoji="0" lang="es-EC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652120" y="0"/>
            <a:ext cx="1296144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Costos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652120" y="0"/>
            <a:ext cx="1296144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Costos</a:t>
            </a:r>
            <a:endParaRPr lang="es-EC" sz="2500" dirty="0">
              <a:solidFill>
                <a:schemeClr val="bg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3538124"/>
              </p:ext>
            </p:extLst>
          </p:nvPr>
        </p:nvGraphicFramePr>
        <p:xfrm>
          <a:off x="683568" y="1412776"/>
          <a:ext cx="7776863" cy="3096342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378115"/>
                <a:gridCol w="5185125"/>
                <a:gridCol w="1164761"/>
                <a:gridCol w="1048862"/>
              </a:tblGrid>
              <a:tr h="358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ANALISIS DE COSTOS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4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i="1" dirty="0">
                          <a:effectLst/>
                        </a:rPr>
                        <a:t>Descripción </a:t>
                      </a:r>
                      <a:endParaRPr lang="es-EC" sz="1400" b="1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i="1" dirty="0">
                          <a:effectLst/>
                        </a:rPr>
                        <a:t>Costo/km</a:t>
                      </a:r>
                      <a:endParaRPr lang="es-EC" sz="1400" b="1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i="1" dirty="0">
                          <a:effectLst/>
                        </a:rPr>
                        <a:t>Vida Útil</a:t>
                      </a:r>
                      <a:endParaRPr lang="es-EC" sz="1400" b="1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4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REHABILITACION Y MEJORA DE LA ADHERENCIA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17.900,242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08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REHABILITACION Y MEJORA DE LA REGULARIDAD SUPERFICIAL (Micropavimento 3% Polímero)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27.346,872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08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REHABILITACION Y MEJORA DE LA REGULARIDAD SUPERFICIAL (Micropavimento 4% Polímero)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30.228,877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08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REHABILITACION Y MEJORA DE LA INTEGRIDAD SUPERFICIAL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67.474,858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4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REHABILITACION Y MEJORA ESTRUCTURAL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69.739,985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443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652120" y="0"/>
            <a:ext cx="1296144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Costos</a:t>
            </a:r>
            <a:endParaRPr lang="es-EC" sz="2500" dirty="0">
              <a:solidFill>
                <a:schemeClr val="bg1"/>
              </a:solidFill>
            </a:endParaRPr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xmlns="" val="1117801317"/>
              </p:ext>
            </p:extLst>
          </p:nvPr>
        </p:nvGraphicFramePr>
        <p:xfrm>
          <a:off x="899592" y="836712"/>
          <a:ext cx="748883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443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652120" y="0"/>
            <a:ext cx="1296144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Costos</a:t>
            </a:r>
            <a:endParaRPr lang="es-EC" sz="2500" dirty="0">
              <a:solidFill>
                <a:schemeClr val="bg1"/>
              </a:solidFill>
            </a:endParaRPr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xmlns="" val="2129802234"/>
              </p:ext>
            </p:extLst>
          </p:nvPr>
        </p:nvGraphicFramePr>
        <p:xfrm>
          <a:off x="899592" y="908720"/>
          <a:ext cx="746030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443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652120" y="0"/>
            <a:ext cx="1296144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Costos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83568" y="692696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rgbClr val="C00000"/>
                </a:solidFill>
              </a:rPr>
              <a:t>Intervención de Recursos Disponibles. </a:t>
            </a:r>
            <a:endParaRPr lang="es-EC" sz="2000" dirty="0">
              <a:solidFill>
                <a:srgbClr val="C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55576" y="134076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EC" dirty="0"/>
              <a:t>Los administradores viales deberán establecer políticas de mantenimiento vial por medio de indicadores.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80108" y="2217638"/>
            <a:ext cx="7608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EC" dirty="0"/>
              <a:t>El no prever una anticipada rehabilitación vial originará daños tanto estructurales como funcionales, representando mayores costos de reparación a largo plazo.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80108" y="3297758"/>
            <a:ext cx="7608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EC" dirty="0"/>
              <a:t>La curva de deterioro de los caminos inicia en un punto alto, como resultado del muy buen estado del camino nuevo después de su construcción </a:t>
            </a:r>
            <a:r>
              <a:rPr lang="es-EC" dirty="0" smtClean="0"/>
              <a:t>inicial.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74438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1124744"/>
            <a:ext cx="34563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500" b="1" i="1" dirty="0" smtClean="0"/>
              <a:t>TIPO II</a:t>
            </a:r>
          </a:p>
          <a:p>
            <a:endParaRPr lang="es-EC" sz="2500" dirty="0" smtClean="0"/>
          </a:p>
          <a:p>
            <a:pPr>
              <a:buFont typeface="Wingdings" pitchFamily="2" charset="2"/>
              <a:buChar char="ü"/>
            </a:pPr>
            <a:r>
              <a:rPr lang="es-EC" dirty="0" smtClean="0"/>
              <a:t>Recuperación de ahuellamientos</a:t>
            </a:r>
          </a:p>
          <a:p>
            <a:pPr>
              <a:buFont typeface="Wingdings" pitchFamily="2" charset="2"/>
              <a:buChar char="ü"/>
            </a:pPr>
            <a:endParaRPr lang="es-EC" dirty="0" smtClean="0"/>
          </a:p>
          <a:p>
            <a:pPr>
              <a:buFont typeface="Wingdings" pitchFamily="2" charset="2"/>
              <a:buChar char="ü"/>
            </a:pPr>
            <a:endParaRPr lang="es-EC" dirty="0" smtClean="0"/>
          </a:p>
          <a:p>
            <a:pPr>
              <a:buFont typeface="Wingdings" pitchFamily="2" charset="2"/>
              <a:buChar char="ü"/>
            </a:pPr>
            <a:r>
              <a:rPr lang="es-EC" dirty="0" smtClean="0"/>
              <a:t>Tráfico moderado a pesado</a:t>
            </a:r>
          </a:p>
          <a:p>
            <a:pPr>
              <a:buFont typeface="Wingdings" pitchFamily="2" charset="2"/>
              <a:buChar char="ü"/>
            </a:pPr>
            <a:endParaRPr lang="es-EC" dirty="0" smtClean="0"/>
          </a:p>
          <a:p>
            <a:pPr>
              <a:buFont typeface="Wingdings" pitchFamily="2" charset="2"/>
              <a:buChar char="ü"/>
            </a:pPr>
            <a:endParaRPr lang="es-EC" dirty="0" smtClean="0"/>
          </a:p>
          <a:p>
            <a:pPr>
              <a:buFont typeface="Wingdings" pitchFamily="2" charset="2"/>
              <a:buChar char="ü"/>
            </a:pPr>
            <a:r>
              <a:rPr lang="es-EC" dirty="0" smtClean="0"/>
              <a:t>Resistencia al deslizamiento</a:t>
            </a:r>
          </a:p>
          <a:p>
            <a:pPr>
              <a:buFont typeface="Wingdings" pitchFamily="2" charset="2"/>
              <a:buChar char="ü"/>
            </a:pPr>
            <a:endParaRPr lang="es-EC" dirty="0" smtClean="0"/>
          </a:p>
          <a:p>
            <a:pPr>
              <a:buFont typeface="Wingdings" pitchFamily="2" charset="2"/>
              <a:buChar char="ü"/>
            </a:pPr>
            <a:endParaRPr lang="es-EC" dirty="0" smtClean="0"/>
          </a:p>
          <a:p>
            <a:pPr>
              <a:buFont typeface="Wingdings" pitchFamily="2" charset="2"/>
              <a:buChar char="ü"/>
            </a:pPr>
            <a:r>
              <a:rPr lang="es-EC" dirty="0" smtClean="0"/>
              <a:t>Prevenir envejecimiento</a:t>
            </a:r>
          </a:p>
          <a:p>
            <a:pPr>
              <a:buFont typeface="Wingdings" pitchFamily="2" charset="2"/>
              <a:buChar char="ü"/>
            </a:pPr>
            <a:endParaRPr lang="es-EC" sz="2000" dirty="0" smtClean="0"/>
          </a:p>
          <a:p>
            <a:endParaRPr lang="es-EC" sz="20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4427984" y="1196752"/>
            <a:ext cx="417646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500" b="1" i="1" dirty="0" smtClean="0"/>
              <a:t>TIPO III</a:t>
            </a:r>
          </a:p>
          <a:p>
            <a:endParaRPr lang="es-EC" sz="2000" dirty="0" smtClean="0"/>
          </a:p>
          <a:p>
            <a:pPr>
              <a:buFont typeface="Wingdings" pitchFamily="2" charset="2"/>
              <a:buChar char="ü"/>
            </a:pPr>
            <a:r>
              <a:rPr lang="es-EC" dirty="0" smtClean="0"/>
              <a:t>Valores elevados de fricción superficial.</a:t>
            </a:r>
          </a:p>
          <a:p>
            <a:pPr>
              <a:buFont typeface="Wingdings" pitchFamily="2" charset="2"/>
              <a:buChar char="ü"/>
            </a:pPr>
            <a:endParaRPr lang="es-EC" dirty="0" smtClean="0"/>
          </a:p>
          <a:p>
            <a:pPr>
              <a:buFont typeface="Wingdings" pitchFamily="2" charset="2"/>
              <a:buChar char="ü"/>
            </a:pPr>
            <a:endParaRPr lang="es-EC" dirty="0" smtClean="0"/>
          </a:p>
          <a:p>
            <a:pPr>
              <a:buFont typeface="Wingdings" pitchFamily="2" charset="2"/>
              <a:buChar char="ü"/>
            </a:pPr>
            <a:r>
              <a:rPr lang="es-EC" dirty="0" smtClean="0"/>
              <a:t>Tráfico pesado.</a:t>
            </a:r>
          </a:p>
          <a:p>
            <a:pPr>
              <a:buFont typeface="Wingdings" pitchFamily="2" charset="2"/>
              <a:buChar char="ü"/>
            </a:pPr>
            <a:endParaRPr lang="es-EC" dirty="0" smtClean="0"/>
          </a:p>
          <a:p>
            <a:endParaRPr lang="es-EC" dirty="0" smtClean="0"/>
          </a:p>
          <a:p>
            <a:pPr>
              <a:buFont typeface="Wingdings" pitchFamily="2" charset="2"/>
              <a:buChar char="ü"/>
            </a:pPr>
            <a:endParaRPr lang="es-EC" dirty="0" smtClean="0"/>
          </a:p>
          <a:p>
            <a:pPr>
              <a:buFont typeface="Wingdings" pitchFamily="2" charset="2"/>
              <a:buChar char="ü"/>
            </a:pPr>
            <a:r>
              <a:rPr lang="es-EC" dirty="0" smtClean="0"/>
              <a:t>Resistencia al deslizamiento</a:t>
            </a:r>
            <a:endParaRPr lang="es-EC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Agregados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34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652120" y="0"/>
            <a:ext cx="1296144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Costos</a:t>
            </a:r>
            <a:endParaRPr lang="es-EC" sz="2500" dirty="0">
              <a:solidFill>
                <a:schemeClr val="bg1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409300"/>
              </p:ext>
            </p:extLst>
          </p:nvPr>
        </p:nvGraphicFramePr>
        <p:xfrm>
          <a:off x="2339752" y="692696"/>
          <a:ext cx="4608512" cy="1903825"/>
        </p:xfrm>
        <a:graphic>
          <a:graphicData uri="http://schemas.openxmlformats.org/drawingml/2006/table">
            <a:tbl>
              <a:tblPr/>
              <a:tblGrid>
                <a:gridCol w="943263"/>
                <a:gridCol w="3665249"/>
              </a:tblGrid>
              <a:tr h="24118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</a:t>
                      </a:r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° de </a:t>
                      </a:r>
                      <a:r>
                        <a:rPr lang="es-EC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Ident</a:t>
                      </a:r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Tramo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de Rehabilitación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11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Rehabilición y Mejora de la Adherencia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Rehabilitación y Mejora de la Regularidad Superficial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Rehabilitación y Mejora de la Regularidad Superficial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Rehabilitación y Mejora Estructural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Rehabilitación y Mejora de la Integridad Superficial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/>
        </p:nvGraphicFramePr>
        <p:xfrm>
          <a:off x="1475656" y="2708920"/>
          <a:ext cx="649605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9731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908720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rgbClr val="C00000"/>
                </a:solidFill>
              </a:rPr>
              <a:t>Conclusiones</a:t>
            </a:r>
            <a:endParaRPr lang="es-EC" sz="2000" b="1" dirty="0">
              <a:solidFill>
                <a:srgbClr val="C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1484784"/>
            <a:ext cx="7608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es-EC" dirty="0"/>
              <a:t>Al realizar una rehabilitación y mejora de la regularidad superficial aplicando un Micropavimento modificado con 3% de polímero SBR, se obtiene un ahorro de aproximadamente 3000 dólares, frente a la aplicación de un Micropavimento modificado con 4% de polímero SBR.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83568" y="3142709"/>
            <a:ext cx="760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es-ES" dirty="0" smtClean="0"/>
              <a:t>Un organizado plan de conservación vial refleja el desarrollo de la economía de un país.</a:t>
            </a:r>
            <a:endParaRPr lang="es-EC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52120" y="0"/>
            <a:ext cx="1296144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Costos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3568" y="394583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es-EC" dirty="0" smtClean="0"/>
              <a:t>Resulta antieconómico permitir que un pavimento llegue a un estado “Muy Malo”, debido a los altos costos de reconstrucción o rehabilitación.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359759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119675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es-EC" dirty="0" smtClean="0"/>
              <a:t>Mediante la aplicación de un Micropavimento modificado con Polímeros SBR, reduce los costos de Operación y Mantenimiento en USD 40.128 frente a una rehabilitación y mejora estructural del pavimento.</a:t>
            </a:r>
            <a:endParaRPr lang="es-EC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5652120" y="0"/>
            <a:ext cx="1296144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Costos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1043608" y="1268760"/>
            <a:ext cx="6912768" cy="1044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 typeface="Wingdings" pitchFamily="2" charset="2"/>
              <a:buChar char="ü"/>
            </a:pPr>
            <a:r>
              <a:rPr lang="es-EC" sz="1800" dirty="0"/>
              <a:t>La utilización de polímeros en mezclas de micropavimentos permite reducir la susceptibilidad del ligante a los cambios térmicos en la </a:t>
            </a:r>
            <a:r>
              <a:rPr lang="es-EC" sz="1800" dirty="0" smtClean="0"/>
              <a:t>vía.</a:t>
            </a:r>
            <a:endParaRPr lang="es-EC" sz="1800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1008460" y="2420888"/>
            <a:ext cx="6912768" cy="1048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 typeface="Wingdings" pitchFamily="2" charset="2"/>
              <a:buChar char="ü"/>
            </a:pPr>
            <a:r>
              <a:rPr lang="es-EC" sz="1800" dirty="0"/>
              <a:t>El uso de micropavimentos es una tecnología bastante versátil y sencilla pero rigurosa en todas las fases de su </a:t>
            </a:r>
            <a:r>
              <a:rPr lang="es-EC" sz="1800" dirty="0" smtClean="0"/>
              <a:t>aplicación.</a:t>
            </a:r>
            <a:endParaRPr lang="es-EC" sz="18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220072" y="0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Conclusiones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971600" y="3501008"/>
            <a:ext cx="6912768" cy="976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 typeface="Wingdings" pitchFamily="2" charset="2"/>
              <a:buChar char="ü"/>
            </a:pPr>
            <a:r>
              <a:rPr lang="es-EC" sz="1800" dirty="0"/>
              <a:t>Las emulsiones asfálticas modificados con polímeros SBR contienen agentes mejorados de </a:t>
            </a:r>
            <a:r>
              <a:rPr lang="es-EC" sz="1800" dirty="0" smtClean="0"/>
              <a:t>adherencia.-</a:t>
            </a:r>
            <a:endParaRPr lang="es-EC" sz="1800" dirty="0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971600" y="4397040"/>
            <a:ext cx="6912768" cy="976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 typeface="Wingdings" pitchFamily="2" charset="2"/>
              <a:buChar char="ü"/>
            </a:pPr>
            <a:r>
              <a:rPr lang="es-EC" sz="1800" dirty="0"/>
              <a:t>Al emplear micropavimentos modificados con polímeros SBR, se obtiene un desgaste menor al establecido por la ISSA TB – </a:t>
            </a:r>
            <a:r>
              <a:rPr lang="es-EC" sz="1800" dirty="0" smtClean="0"/>
              <a:t>143.</a:t>
            </a:r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xmlns="" val="15603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7" grpId="0"/>
      <p:bldP spid="11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220072" y="0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Conclusiones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55576" y="83671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dirty="0">
                <a:solidFill>
                  <a:srgbClr val="C00000"/>
                </a:solidFill>
              </a:rPr>
              <a:t>Las ventajas de un micropavimento modificado con polímeros SBR sobre un mortero asfaltico son las siguientes: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55576" y="17728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Wingdings" pitchFamily="2" charset="2"/>
              <a:buChar char="ü"/>
            </a:pPr>
            <a:r>
              <a:rPr lang="es-EC" dirty="0"/>
              <a:t>Rápida apertura al transito ( se puede abrir a la hora de ser aplicada la mezcla)</a:t>
            </a:r>
            <a:endParaRPr lang="es-EC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2492896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Wingdings" pitchFamily="2" charset="2"/>
              <a:buChar char="ü"/>
            </a:pPr>
            <a:r>
              <a:rPr lang="es-EC" dirty="0"/>
              <a:t>Permite rellenar ahuellamiento, seguido de una segunda capa provee un apropiado drenaje al agua, reduciendo la posibilidad de hidroplaneo en la superficie</a:t>
            </a:r>
            <a:endParaRPr lang="es-EC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755576" y="3585790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Wingdings" pitchFamily="2" charset="2"/>
              <a:buChar char="ü"/>
            </a:pPr>
            <a:r>
              <a:rPr lang="es-EC" dirty="0"/>
              <a:t>Mejora las propiedades antiderrapantes (en zonas de curvas y pendientes pronunciadas) y provee mejor impermeabilidad.</a:t>
            </a:r>
          </a:p>
        </p:txBody>
      </p:sp>
    </p:spTree>
    <p:extLst>
      <p:ext uri="{BB962C8B-B14F-4D97-AF65-F5344CB8AC3E}">
        <p14:creationId xmlns:p14="http://schemas.microsoft.com/office/powerpoint/2010/main" xmlns="" val="89629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548680"/>
            <a:ext cx="3240478" cy="541864"/>
          </a:xfrm>
        </p:spPr>
        <p:txBody>
          <a:bodyPr>
            <a:normAutofit/>
          </a:bodyPr>
          <a:lstStyle/>
          <a:p>
            <a:r>
              <a:rPr lang="es-EC" sz="2500" dirty="0">
                <a:solidFill>
                  <a:srgbClr val="C00000"/>
                </a:solidFill>
              </a:rPr>
              <a:t>R</a:t>
            </a:r>
            <a:r>
              <a:rPr lang="es-EC" sz="2500" dirty="0" smtClean="0">
                <a:solidFill>
                  <a:srgbClr val="C00000"/>
                </a:solidFill>
              </a:rPr>
              <a:t>ecomendaciones</a:t>
            </a:r>
            <a:endParaRPr lang="es-EC" sz="2500" dirty="0">
              <a:solidFill>
                <a:srgbClr val="C0000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04048" y="0"/>
            <a:ext cx="2808312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Recomendaciones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41760" y="126876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es-EC" dirty="0" smtClean="0"/>
              <a:t>Realizar </a:t>
            </a:r>
            <a:r>
              <a:rPr lang="es-EC" dirty="0"/>
              <a:t>un estudio riguroso del agregado para el cual se debe diseñar el tipo de emulsificante más apropiado.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55576" y="1990581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es-EC" dirty="0"/>
              <a:t>Se recomienda el uso de micropavimentos debido a que no contienen ningún </a:t>
            </a:r>
            <a:r>
              <a:rPr lang="es-EC" dirty="0" smtClean="0"/>
              <a:t>contaminante.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2710661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es-EC" dirty="0"/>
              <a:t>Al no ser necesario calentar la emulsión asfáltica, la posibilidad de accidentes en la manipulación, producción y colocación se reducen al mínimo.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55576" y="365779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es-EC" dirty="0"/>
              <a:t>Se recomienda utilizar el agregado de la cantera de Guayllabamba en el diseño de micropavimentos, debido a sus buenas características y comportamiento ante las pruebas de desempeño.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55576" y="4870901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es-EC" dirty="0"/>
              <a:t>Se recomienda colocar un porcentaje de polímero SBR de 3 % en la emulsión asfáltica como </a:t>
            </a:r>
            <a:r>
              <a:rPr lang="es-EC" dirty="0" smtClean="0"/>
              <a:t>mínimo.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289146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07791"/>
            <a:ext cx="6365321" cy="475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331640" y="5877272"/>
            <a:ext cx="68407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dirty="0" smtClean="0"/>
              <a:t>Granulometría para Mezclas de Micropavimentos </a:t>
            </a:r>
            <a:r>
              <a:rPr lang="es-EC" sz="1500" b="1" dirty="0"/>
              <a:t> </a:t>
            </a:r>
            <a:r>
              <a:rPr lang="es-EC" sz="1500" b="1" dirty="0" smtClean="0"/>
              <a:t>Fuente: (ISSA TB 143)</a:t>
            </a:r>
            <a:endParaRPr lang="es-EC" sz="1500" b="1" dirty="0"/>
          </a:p>
        </p:txBody>
      </p:sp>
      <p:grpSp>
        <p:nvGrpSpPr>
          <p:cNvPr id="3" name="2 Grupo"/>
          <p:cNvGrpSpPr/>
          <p:nvPr/>
        </p:nvGrpSpPr>
        <p:grpSpPr>
          <a:xfrm>
            <a:off x="4211960" y="836712"/>
            <a:ext cx="1944216" cy="4824536"/>
            <a:chOff x="4211960" y="836712"/>
            <a:chExt cx="1944216" cy="4824536"/>
          </a:xfrm>
        </p:grpSpPr>
        <p:cxnSp>
          <p:nvCxnSpPr>
            <p:cNvPr id="8" name="7 Conector recto"/>
            <p:cNvCxnSpPr/>
            <p:nvPr/>
          </p:nvCxnSpPr>
          <p:spPr>
            <a:xfrm>
              <a:off x="4211960" y="837248"/>
              <a:ext cx="0" cy="482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>
              <a:off x="6156176" y="836712"/>
              <a:ext cx="0" cy="482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9 Conector recto"/>
            <p:cNvCxnSpPr/>
            <p:nvPr/>
          </p:nvCxnSpPr>
          <p:spPr>
            <a:xfrm flipH="1" flipV="1">
              <a:off x="4211960" y="836712"/>
              <a:ext cx="194421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 flipH="1" flipV="1">
              <a:off x="4211960" y="5661248"/>
              <a:ext cx="194421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Agregados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58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48680"/>
            <a:ext cx="5961856" cy="864096"/>
          </a:xfrm>
        </p:spPr>
        <p:txBody>
          <a:bodyPr>
            <a:normAutofit/>
          </a:bodyPr>
          <a:lstStyle/>
          <a:p>
            <a:pPr marL="285750" indent="-285750" algn="l">
              <a:buFont typeface="Wingdings" pitchFamily="2" charset="2"/>
              <a:buChar char="ü"/>
            </a:pPr>
            <a:r>
              <a:rPr lang="es-EC" sz="1800" dirty="0" smtClean="0">
                <a:solidFill>
                  <a:schemeClr val="tx1"/>
                </a:solidFill>
              </a:rPr>
              <a:t>Requisitos mínimos para un agregado o mezcla de agregados son:</a:t>
            </a:r>
            <a:endParaRPr lang="es-EC" sz="1800" dirty="0">
              <a:solidFill>
                <a:schemeClr val="tx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0988040"/>
              </p:ext>
            </p:extLst>
          </p:nvPr>
        </p:nvGraphicFramePr>
        <p:xfrm>
          <a:off x="971601" y="2132856"/>
          <a:ext cx="7070715" cy="3008440"/>
        </p:xfrm>
        <a:graphic>
          <a:graphicData uri="http://schemas.openxmlformats.org/drawingml/2006/table">
            <a:tbl>
              <a:tblPr/>
              <a:tblGrid>
                <a:gridCol w="2803401"/>
                <a:gridCol w="724990"/>
                <a:gridCol w="927833"/>
                <a:gridCol w="936104"/>
                <a:gridCol w="1678387"/>
              </a:tblGrid>
              <a:tr h="26680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ENSAYO</a:t>
                      </a:r>
                      <a:endParaRPr lang="es-EC" sz="1400" dirty="0">
                        <a:latin typeface="Times New Roman"/>
                        <a:ea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METODO DE ENSAYO</a:t>
                      </a:r>
                      <a:endParaRPr lang="es-EC" sz="1400">
                        <a:latin typeface="Times New Roman"/>
                        <a:ea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ESPECIFICACION</a:t>
                      </a:r>
                      <a:endParaRPr lang="es-EC" sz="1400" dirty="0">
                        <a:latin typeface="Times New Roman"/>
                        <a:ea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80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ASTM</a:t>
                      </a:r>
                      <a:endParaRPr lang="es-EC" sz="1400">
                        <a:latin typeface="Times New Roman"/>
                        <a:ea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AASTHO</a:t>
                      </a:r>
                      <a:endParaRPr lang="es-EC" sz="1400" dirty="0">
                        <a:latin typeface="Times New Roman"/>
                        <a:ea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ISSA</a:t>
                      </a:r>
                      <a:endParaRPr lang="es-EC" sz="1400">
                        <a:latin typeface="Times New Roman"/>
                        <a:ea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466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Equivalente de Arena de Materiales</a:t>
                      </a:r>
                      <a:endParaRPr lang="es-EC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Pétreos para Mezclas Asfálticas</a:t>
                      </a:r>
                      <a:endParaRPr lang="es-EC" sz="1400" dirty="0">
                        <a:latin typeface="Times New Roman"/>
                        <a:ea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 2419</a:t>
                      </a:r>
                      <a:endParaRPr lang="es-EC" sz="1400">
                        <a:latin typeface="Times New Roman"/>
                        <a:ea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 176</a:t>
                      </a:r>
                      <a:endParaRPr lang="es-EC" sz="1400" dirty="0">
                        <a:latin typeface="Times New Roman"/>
                        <a:ea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400">
                        <a:latin typeface="Calibri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&gt;  65%</a:t>
                      </a:r>
                      <a:endParaRPr lang="es-EC" sz="1400" dirty="0">
                        <a:latin typeface="Times New Roman"/>
                        <a:ea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Desgaste Mediante la Prueba de</a:t>
                      </a:r>
                      <a:endParaRPr lang="es-EC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Los Ángeles de Materiales Pétreos</a:t>
                      </a:r>
                      <a:endParaRPr lang="es-EC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para Mezclas Asfálticas</a:t>
                      </a:r>
                      <a:endParaRPr lang="es-EC" sz="1400" dirty="0">
                        <a:latin typeface="Times New Roman"/>
                        <a:ea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 131</a:t>
                      </a:r>
                      <a:endParaRPr lang="es-EC" sz="1400" dirty="0">
                        <a:latin typeface="Times New Roman"/>
                        <a:ea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 96</a:t>
                      </a:r>
                      <a:endParaRPr lang="es-EC" sz="1400" dirty="0">
                        <a:latin typeface="Times New Roman"/>
                        <a:ea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400" dirty="0">
                        <a:latin typeface="Calibri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30 % máximo</a:t>
                      </a:r>
                      <a:endParaRPr lang="es-EC" sz="1400" dirty="0">
                        <a:latin typeface="Times New Roman"/>
                        <a:ea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Azul de Metileno de Materiales</a:t>
                      </a:r>
                      <a:endParaRPr lang="es-EC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Pétreos para Mezclas Asfálticas</a:t>
                      </a:r>
                      <a:endParaRPr lang="es-EC" sz="1400">
                        <a:latin typeface="Times New Roman"/>
                        <a:ea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400" dirty="0">
                        <a:latin typeface="Calibri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400">
                        <a:latin typeface="Calibri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TB - 145</a:t>
                      </a:r>
                      <a:endParaRPr lang="es-EC" sz="1400" dirty="0">
                        <a:latin typeface="Times New Roman"/>
                        <a:ea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&lt; </a:t>
                      </a:r>
                      <a:r>
                        <a:rPr lang="es-EC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10 mg/g</a:t>
                      </a:r>
                      <a:endParaRPr lang="es-EC" sz="1400" dirty="0">
                        <a:latin typeface="Times New Roman"/>
                        <a:ea typeface="Times New Roman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Agregados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259632" y="5301208"/>
            <a:ext cx="6741450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1500" b="1" dirty="0" smtClean="0">
                <a:solidFill>
                  <a:schemeClr val="tx1"/>
                </a:solidFill>
              </a:rPr>
              <a:t>Ensayos en los agregados para micropavimentos (Fuente: ISSA A 143)</a:t>
            </a:r>
            <a:endParaRPr lang="es-EC" sz="1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23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xmlns="" val="1284980622"/>
              </p:ext>
            </p:extLst>
          </p:nvPr>
        </p:nvGraphicFramePr>
        <p:xfrm>
          <a:off x="611560" y="908720"/>
          <a:ext cx="78867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Agregados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30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xmlns="" val="1991673647"/>
              </p:ext>
            </p:extLst>
          </p:nvPr>
        </p:nvGraphicFramePr>
        <p:xfrm>
          <a:off x="539552" y="836712"/>
          <a:ext cx="7953375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Agregados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89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476673"/>
            <a:ext cx="2952328" cy="576063"/>
          </a:xfrm>
        </p:spPr>
        <p:txBody>
          <a:bodyPr/>
          <a:lstStyle/>
          <a:p>
            <a:pPr marL="0" indent="0">
              <a:buNone/>
            </a:pPr>
            <a:r>
              <a:rPr lang="es-EC" b="1" i="1" dirty="0" smtClean="0">
                <a:solidFill>
                  <a:srgbClr val="C00000"/>
                </a:solidFill>
              </a:rPr>
              <a:t>INTEGRANTES: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475656" y="4437112"/>
            <a:ext cx="1728192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s-EC" sz="2500" b="1" dirty="0" smtClean="0">
                <a:latin typeface="Algerian" pitchFamily="82" charset="0"/>
              </a:rPr>
              <a:t>DIRECTOR</a:t>
            </a:r>
            <a:endParaRPr lang="es-EC" sz="2500" dirty="0" smtClean="0">
              <a:latin typeface="Algerian" pitchFamily="82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761638" y="1628800"/>
            <a:ext cx="8686800" cy="6480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2500" dirty="0" smtClean="0">
                <a:latin typeface="BankGothic Lt BT" pitchFamily="34" charset="0"/>
              </a:rPr>
              <a:t>Sr. Oswaldo Santiago Guilcapi Chávez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781744" y="1088740"/>
            <a:ext cx="8686800" cy="6840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2500" dirty="0" smtClean="0">
                <a:latin typeface="BankGothic Lt BT" pitchFamily="34" charset="0"/>
              </a:rPr>
              <a:t>Sr. Francisco Xavier Santamaría Loza</a:t>
            </a:r>
            <a:endParaRPr lang="es-EC" sz="2500" dirty="0">
              <a:latin typeface="BankGothic Lt BT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5388187" y="4482832"/>
            <a:ext cx="2746648" cy="45833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s-EC" sz="2500" b="1" dirty="0">
                <a:latin typeface="Algerian" pitchFamily="82" charset="0"/>
              </a:rPr>
              <a:t>CODIRECTOR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450904" y="3949184"/>
            <a:ext cx="4441576" cy="487928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s-EC" sz="2000" dirty="0" smtClean="0">
                <a:latin typeface="BankGothic Lt BT" pitchFamily="34" charset="0"/>
              </a:rPr>
              <a:t>Ing. Eduardo Carrión e. </a:t>
            </a:r>
            <a:r>
              <a:rPr lang="es-EC" sz="2000" dirty="0" err="1" smtClean="0">
                <a:latin typeface="BankGothic Lt BT" pitchFamily="34" charset="0"/>
              </a:rPr>
              <a:t>MSc</a:t>
            </a:r>
            <a:r>
              <a:rPr lang="es-EC" sz="2000" dirty="0" smtClean="0">
                <a:latin typeface="BankGothic Lt BT" pitchFamily="34" charset="0"/>
              </a:rPr>
              <a:t>.</a:t>
            </a:r>
            <a:endParaRPr lang="es-EC" sz="2000" b="1" dirty="0" smtClean="0">
              <a:latin typeface="BankGothic Lt BT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395536" y="3954598"/>
            <a:ext cx="3888432" cy="41050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s-EC" sz="2000" dirty="0" smtClean="0">
                <a:latin typeface="BankGothic Lt BT" pitchFamily="34" charset="0"/>
              </a:rPr>
              <a:t>Ing. Franco Rojas R. </a:t>
            </a:r>
            <a:r>
              <a:rPr lang="es-EC" sz="2000" dirty="0" err="1" smtClean="0">
                <a:latin typeface="BankGothic Lt BT" pitchFamily="34" charset="0"/>
              </a:rPr>
              <a:t>MSc</a:t>
            </a:r>
            <a:r>
              <a:rPr lang="es-EC" sz="2000" dirty="0" smtClean="0">
                <a:latin typeface="BankGothic Lt BT" pitchFamily="34" charset="0"/>
              </a:rPr>
              <a:t>.</a:t>
            </a: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827584" y="3140968"/>
            <a:ext cx="2016224" cy="5760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s-EC" sz="2400" b="1" i="1" dirty="0" smtClean="0">
                <a:solidFill>
                  <a:srgbClr val="C00000"/>
                </a:solidFill>
              </a:rPr>
              <a:t>DIRECCIÓN:</a:t>
            </a:r>
          </a:p>
        </p:txBody>
      </p:sp>
    </p:spTree>
    <p:extLst>
      <p:ext uri="{BB962C8B-B14F-4D97-AF65-F5344CB8AC3E}">
        <p14:creationId xmlns:p14="http://schemas.microsoft.com/office/powerpoint/2010/main" xmlns="" val="303041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06233550"/>
              </p:ext>
            </p:extLst>
          </p:nvPr>
        </p:nvGraphicFramePr>
        <p:xfrm>
          <a:off x="611561" y="836712"/>
          <a:ext cx="784887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Agregados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89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04056" y="692696"/>
            <a:ext cx="788436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5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Ensayo de Plasticidad – Norma ASTM D 4318 - 05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99592" y="1268760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S" dirty="0" smtClean="0"/>
              <a:t>Se </a:t>
            </a:r>
            <a:r>
              <a:rPr lang="es-ES" dirty="0"/>
              <a:t>denomina límite plástico (L.P.) a la humedad más baja con la que pueden formarse barritas de material pétreo de unos 3,2 mm de diámetro, rodando dicho suelo entre la palma de la mano y una superficie lisa, sin que dichas barritas se desmoronen.</a:t>
            </a:r>
            <a:endParaRPr lang="es-EC" dirty="0"/>
          </a:p>
        </p:txBody>
      </p:sp>
      <p:pic>
        <p:nvPicPr>
          <p:cNvPr id="4" name="3 Imagen" descr="C:\Users\Francisco\Documents\Francisco\Tesis\Fotos Tesis\20120618_1243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9420" y="2600908"/>
            <a:ext cx="2241144" cy="3384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4 CuadroTexto"/>
          <p:cNvSpPr txBox="1"/>
          <p:nvPr/>
        </p:nvSpPr>
        <p:spPr>
          <a:xfrm>
            <a:off x="431540" y="3933056"/>
            <a:ext cx="32043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 smtClean="0"/>
              <a:t>CANTERA DE GUAYLLABAMBA</a:t>
            </a:r>
            <a:endParaRPr lang="es-EC" sz="1500" b="1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796136" y="3969931"/>
            <a:ext cx="28803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/>
              <a:t>CANTERA DE SAN ANTONIO</a:t>
            </a:r>
            <a:endParaRPr lang="es-EC" sz="1500" b="1" i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48448" y="4437112"/>
            <a:ext cx="272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Material </a:t>
            </a:r>
            <a:r>
              <a:rPr lang="es-EC" i="1" dirty="0" smtClean="0"/>
              <a:t>NO PLASTICO</a:t>
            </a:r>
            <a:r>
              <a:rPr lang="en-US" i="1" dirty="0" smtClean="0"/>
              <a:t> </a:t>
            </a:r>
            <a:endParaRPr lang="es-EC" i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752323" y="43651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Material </a:t>
            </a:r>
            <a:r>
              <a:rPr lang="es-EC" i="1" dirty="0" smtClean="0"/>
              <a:t>NO PLASTICO</a:t>
            </a:r>
            <a:r>
              <a:rPr lang="en-US" i="1" dirty="0" smtClean="0"/>
              <a:t> </a:t>
            </a:r>
            <a:endParaRPr lang="es-EC" i="1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Agregados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43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50715"/>
            <a:ext cx="61341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86680"/>
            <a:ext cx="7344816" cy="538064"/>
          </a:xfrm>
        </p:spPr>
        <p:txBody>
          <a:bodyPr>
            <a:normAutofit/>
          </a:bodyPr>
          <a:lstStyle/>
          <a:p>
            <a:pPr algn="ctr"/>
            <a:r>
              <a:rPr lang="es-EC" sz="2500" b="1" dirty="0" smtClean="0">
                <a:solidFill>
                  <a:srgbClr val="C00000"/>
                </a:solidFill>
              </a:rPr>
              <a:t>Clasificación SUCS – Norma ASTM </a:t>
            </a:r>
            <a:r>
              <a:rPr lang="es-EC" sz="2500" b="1" dirty="0">
                <a:solidFill>
                  <a:srgbClr val="C00000"/>
                </a:solidFill>
              </a:rPr>
              <a:t>D</a:t>
            </a:r>
            <a:r>
              <a:rPr lang="es-EC" sz="2500" b="1" dirty="0" smtClean="0">
                <a:solidFill>
                  <a:srgbClr val="C00000"/>
                </a:solidFill>
              </a:rPr>
              <a:t> 2487 - 02</a:t>
            </a:r>
            <a:endParaRPr lang="es-EC" sz="2500" b="1" dirty="0">
              <a:solidFill>
                <a:srgbClr val="C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1476073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CANTERA DE GUAYLLABAMBA</a:t>
            </a:r>
            <a:endParaRPr lang="es-EC" sz="1600" b="1" i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4342628"/>
              </p:ext>
            </p:extLst>
          </p:nvPr>
        </p:nvGraphicFramePr>
        <p:xfrm>
          <a:off x="2915816" y="1124744"/>
          <a:ext cx="3240359" cy="1008111"/>
        </p:xfrm>
        <a:graphic>
          <a:graphicData uri="http://schemas.openxmlformats.org/drawingml/2006/table">
            <a:tbl>
              <a:tblPr/>
              <a:tblGrid>
                <a:gridCol w="1844741"/>
                <a:gridCol w="697809"/>
                <a:gridCol w="697809"/>
              </a:tblGrid>
              <a:tr h="336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Límite líquido LL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%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Límite plástico LP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%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Índice plasticidad IP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0,00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%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6346995"/>
              </p:ext>
            </p:extLst>
          </p:nvPr>
        </p:nvGraphicFramePr>
        <p:xfrm>
          <a:off x="2490564" y="5822400"/>
          <a:ext cx="4457700" cy="630936"/>
        </p:xfrm>
        <a:graphic>
          <a:graphicData uri="http://schemas.openxmlformats.org/drawingml/2006/table">
            <a:tbl>
              <a:tblPr/>
              <a:tblGrid>
                <a:gridCol w="4457700"/>
              </a:tblGrid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</a:rPr>
                        <a:t>Sistema Unificado De Clasificación De Suelos (S.U.C.S.)</a:t>
                      </a:r>
                      <a:endParaRPr lang="es-EC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</a:rPr>
                        <a:t>Suelo de partículas gruesas.( Nomenclatura con símbolo doble).</a:t>
                      </a:r>
                      <a:endParaRPr lang="es-EC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latin typeface="Arial"/>
                          <a:ea typeface="Times New Roman"/>
                        </a:rPr>
                        <a:t>Arena mal graduada con limo SP SM</a:t>
                      </a:r>
                      <a:endParaRPr lang="es-EC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6588224" y="1510787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CANTERA DE SAN ANTONIO</a:t>
            </a:r>
            <a:endParaRPr lang="es-EC" sz="1600" b="1" i="1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Agregados</a:t>
            </a:r>
            <a:endParaRPr lang="es-EC" sz="2500" dirty="0">
              <a:solidFill>
                <a:schemeClr val="bg1"/>
              </a:solidFill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2122087" y="3468261"/>
            <a:ext cx="5488557" cy="572842"/>
            <a:chOff x="1259632" y="2852936"/>
            <a:chExt cx="6912768" cy="728464"/>
          </a:xfrm>
        </p:grpSpPr>
        <p:cxnSp>
          <p:nvCxnSpPr>
            <p:cNvPr id="13" name="12 Conector recto de flecha"/>
            <p:cNvCxnSpPr/>
            <p:nvPr/>
          </p:nvCxnSpPr>
          <p:spPr>
            <a:xfrm>
              <a:off x="1259632" y="2852936"/>
              <a:ext cx="79208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13 Conector recto de flecha"/>
            <p:cNvCxnSpPr/>
            <p:nvPr/>
          </p:nvCxnSpPr>
          <p:spPr>
            <a:xfrm>
              <a:off x="2051720" y="2924944"/>
              <a:ext cx="216024" cy="43204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>
              <a:off x="2267744" y="3429000"/>
              <a:ext cx="100811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>
              <a:off x="3563888" y="3356992"/>
              <a:ext cx="259228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16 Conector recto de flecha"/>
            <p:cNvCxnSpPr/>
            <p:nvPr/>
          </p:nvCxnSpPr>
          <p:spPr>
            <a:xfrm flipH="1" flipV="1">
              <a:off x="7308304" y="3573016"/>
              <a:ext cx="864096" cy="83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61646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4752528" cy="792088"/>
          </a:xfrm>
        </p:spPr>
        <p:txBody>
          <a:bodyPr>
            <a:noAutofit/>
          </a:bodyPr>
          <a:lstStyle/>
          <a:p>
            <a:r>
              <a:rPr lang="es-EC" sz="2500" b="1" dirty="0" smtClean="0">
                <a:solidFill>
                  <a:srgbClr val="C00000"/>
                </a:solidFill>
              </a:rPr>
              <a:t>Ensayo Equivalente de Arena </a:t>
            </a:r>
            <a:br>
              <a:rPr lang="es-EC" sz="2500" b="1" dirty="0" smtClean="0">
                <a:solidFill>
                  <a:srgbClr val="C00000"/>
                </a:solidFill>
              </a:rPr>
            </a:br>
            <a:r>
              <a:rPr lang="es-EC" sz="2500" b="1" dirty="0" smtClean="0">
                <a:solidFill>
                  <a:srgbClr val="C00000"/>
                </a:solidFill>
              </a:rPr>
              <a:t>Norma ASTM D 2419 - 02 </a:t>
            </a:r>
            <a:endParaRPr lang="es-EC" sz="2500" b="1" dirty="0">
              <a:solidFill>
                <a:srgbClr val="C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331640" y="1556792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C" dirty="0" smtClean="0"/>
              <a:t>Nos da un índice representativo de la proporción y características de los finos (arcillas, impurezas, etc.) que contiene un suelo granular o un árido fino.</a:t>
            </a:r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2051720" y="2673787"/>
            <a:ext cx="1872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 smtClean="0"/>
              <a:t>RECOMENDADO</a:t>
            </a:r>
            <a:endParaRPr lang="es-EC" sz="1500" b="1" i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076056" y="2673787"/>
            <a:ext cx="26642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 smtClean="0"/>
              <a:t>&gt;65 %                ISSA A 143</a:t>
            </a:r>
            <a:endParaRPr lang="es-EC" sz="1500" b="1" i="1" dirty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3923928" y="285293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Agregados</a:t>
            </a:r>
            <a:endParaRPr lang="es-EC" sz="2500" dirty="0">
              <a:solidFill>
                <a:schemeClr val="bg1"/>
              </a:solidFill>
            </a:endParaRPr>
          </a:p>
        </p:txBody>
      </p:sp>
      <p:pic>
        <p:nvPicPr>
          <p:cNvPr id="12" name="11 Imagen" descr="C:\OSWALDO SANTIAGO\TESIS-emuldec\Fotos Tesis\Equivalente de Arena\070320121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2352" y="3064604"/>
            <a:ext cx="345638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683568" y="4249671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CANTERA DE GUAYLLABAMBA</a:t>
            </a:r>
            <a:endParaRPr lang="es-EC" sz="1600" b="1" i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588224" y="428438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CANTERA DE SAN ANTONIO</a:t>
            </a:r>
            <a:endParaRPr lang="es-EC" sz="1600" b="1" i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39552" y="4860449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Equiv. Arena= 81%</a:t>
            </a:r>
            <a:endParaRPr lang="es-EC" sz="16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588224" y="486916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Equiv. Arena= 88%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xmlns="" val="400032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25211" y="687790"/>
            <a:ext cx="6597434" cy="8881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5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Ensayo Absorción de Azul de Metileno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5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Norma ISSA TB 145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259631" y="1628800"/>
            <a:ext cx="6696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C" dirty="0"/>
              <a:t>Este ensayo a través de los valores de reactividad de los finos del agregado </a:t>
            </a:r>
            <a:r>
              <a:rPr lang="es-EC" dirty="0" smtClean="0"/>
              <a:t>nos determina las </a:t>
            </a:r>
            <a:r>
              <a:rPr lang="es-EC" dirty="0"/>
              <a:t>características del emulsificante químico a utilizar en el diseño de </a:t>
            </a:r>
            <a:r>
              <a:rPr lang="es-EC" dirty="0" smtClean="0"/>
              <a:t>la emulsión asfáltica.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051720" y="2889811"/>
            <a:ext cx="17281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 smtClean="0"/>
              <a:t>RECOMENDADO</a:t>
            </a:r>
            <a:endParaRPr lang="es-EC" sz="1500" b="1" i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148064" y="2889811"/>
            <a:ext cx="25202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 smtClean="0"/>
              <a:t>&lt;10 mg/g        ISSA A 143</a:t>
            </a:r>
            <a:endParaRPr lang="es-EC" sz="1500" b="1" i="1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3995936" y="305966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Agregados</a:t>
            </a:r>
            <a:endParaRPr lang="es-EC" sz="25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Francisco\Documents\Francisco\Tesis\Fotos Tesis\Azul de Metileno\07032012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468" y="3706855"/>
            <a:ext cx="3261444" cy="244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rancisco\Documents\Francisco\Tesis\Fotos Tesis\Azul de Metileno\07032012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2645" y="3290764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3995936" y="3573016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CANTERA DE GUAYLLABAMBA</a:t>
            </a:r>
            <a:endParaRPr lang="es-EC" sz="1600" b="1" i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167254" y="4183794"/>
            <a:ext cx="1700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AM = 4 mg/g</a:t>
            </a:r>
            <a:endParaRPr lang="es-EC" sz="16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995936" y="492794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CANTERA DE SAN ANTONIO</a:t>
            </a:r>
            <a:endParaRPr lang="es-EC" sz="1600" b="1" i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167254" y="5538718"/>
            <a:ext cx="1700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AM = 12 mg/g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xmlns="" val="404140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15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11560" y="692696"/>
            <a:ext cx="9001000" cy="7200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Ensayo de Abrasión mediante la Máquina</a:t>
            </a:r>
            <a:r>
              <a:rPr kumimoji="0" lang="es-EC" sz="2000" b="1" i="0" u="none" strike="noStrike" kern="1200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los Ángeles</a:t>
            </a:r>
            <a:r>
              <a:rPr kumimoji="0" lang="es-EC" sz="20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C" sz="2000" b="1" i="0" u="none" strike="noStrike" kern="1200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C" sz="20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lang="es-EC" sz="20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Norma AASHTO T</a:t>
            </a:r>
            <a:r>
              <a:rPr kumimoji="0" lang="es-EC" sz="2000" b="1" i="0" u="none" strike="noStrike" kern="1200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96</a:t>
            </a:r>
            <a:endParaRPr kumimoji="0" lang="es-EC" sz="2000" b="1" i="0" u="none" strike="noStrike" kern="1200" cap="none" spc="0" normalizeH="0" baseline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1412777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C" dirty="0" smtClean="0"/>
              <a:t>Esta prueba nos determina la dureza del agregado y la resistencia a la abrasión bajo tráfico.</a:t>
            </a:r>
          </a:p>
          <a:p>
            <a:pPr algn="just">
              <a:buFont typeface="Wingdings" pitchFamily="2" charset="2"/>
              <a:buChar char="ü"/>
            </a:pPr>
            <a:endParaRPr lang="es-EC" dirty="0"/>
          </a:p>
          <a:p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213285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C" dirty="0" smtClean="0"/>
              <a:t>Mide la pérdida de masa que sufre un árido al estar sometido a un proceso continuo de desgaste.</a:t>
            </a:r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1907704" y="2745795"/>
            <a:ext cx="1800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 smtClean="0"/>
              <a:t>RECOMENDADO</a:t>
            </a:r>
            <a:endParaRPr lang="es-EC" sz="1500" b="1" i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076056" y="2745795"/>
            <a:ext cx="29250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i="1" dirty="0" smtClean="0"/>
              <a:t>30 % Máximo          ISSA A 143</a:t>
            </a:r>
            <a:endParaRPr lang="es-EC" sz="1500" b="1" i="1" dirty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3923928" y="2961819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Agregados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851920" y="364502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CANTERA DE GUAYLLABAMBA</a:t>
            </a:r>
            <a:endParaRPr lang="es-EC" sz="1600" b="1" i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023238" y="4255802"/>
            <a:ext cx="1772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Desgaste= 30,70%</a:t>
            </a:r>
            <a:endParaRPr lang="es-EC" sz="1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779912" y="528798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CANTERA DE </a:t>
            </a:r>
          </a:p>
          <a:p>
            <a:r>
              <a:rPr lang="en-US" sz="1600" b="1" i="1" dirty="0" smtClean="0"/>
              <a:t>SAN ANTONIO</a:t>
            </a:r>
            <a:endParaRPr lang="es-EC" sz="1600" b="1" i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951230" y="5898758"/>
            <a:ext cx="1844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Desgaste= 33,80 %</a:t>
            </a:r>
            <a:endParaRPr lang="es-EC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778" y="3674376"/>
            <a:ext cx="3125118" cy="234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14 Imagen" descr="C:\Users\Francisco\AppData\Local\Microsoft\Windows\Temporary Internet Files\Content.Word\20120712_1304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2666" y="3645024"/>
            <a:ext cx="2965458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617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20700" y="692697"/>
            <a:ext cx="7867724" cy="5760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3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Ensayo de Gravedad Específica </a:t>
            </a:r>
            <a:r>
              <a:rPr kumimoji="0" lang="es-EC" sz="2300" b="1" i="0" u="none" strike="noStrike" kern="1200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C" sz="23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Norma ASTM C 128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971600" y="1148551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C" dirty="0" smtClean="0"/>
              <a:t>Este método de ensayo cubre la determinación de la densidad promedio de una cantidad de partículas de agregado fino.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20700" y="2276872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CANTERA DE GUAYLLABAMBA</a:t>
            </a:r>
            <a:endParaRPr lang="es-EC" sz="1600" b="1" i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004048" y="2268161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CANTERA DE </a:t>
            </a:r>
            <a:endParaRPr lang="en-US" sz="1600" b="1" i="1" dirty="0" smtClean="0"/>
          </a:p>
          <a:p>
            <a:r>
              <a:rPr lang="en-US" sz="1600" b="1" i="1" dirty="0" smtClean="0"/>
              <a:t>SAN </a:t>
            </a:r>
            <a:r>
              <a:rPr lang="en-US" sz="1600" b="1" i="1" dirty="0"/>
              <a:t>ANTONIO</a:t>
            </a:r>
            <a:endParaRPr lang="es-EC" sz="1600" b="1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11560" y="2802414"/>
            <a:ext cx="28614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dirty="0" smtClean="0"/>
              <a:t>Peso Específico = 2,65 g/cm³</a:t>
            </a:r>
            <a:endParaRPr lang="es-EC" sz="15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004048" y="2780928"/>
            <a:ext cx="28803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dirty="0" smtClean="0"/>
              <a:t>Peso Específico = 2,69 g/cm³</a:t>
            </a:r>
            <a:endParaRPr lang="es-EC" sz="1500" dirty="0"/>
          </a:p>
        </p:txBody>
      </p:sp>
      <p:pic>
        <p:nvPicPr>
          <p:cNvPr id="8" name="7 Imagen" descr="D:\TESIS-emuldec\Fotos Tesis\Peso Especifico\280320121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89040"/>
            <a:ext cx="2592288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8 Imagen" descr="D:\TESIS-emuldec\Fotos Tesis\Peso Especifico\280320121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645024"/>
            <a:ext cx="2592288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Agregados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11560" y="3177843"/>
            <a:ext cx="3312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dirty="0" smtClean="0"/>
              <a:t>Absorción del Fino= 5,69%</a:t>
            </a:r>
            <a:endParaRPr lang="es-EC" sz="15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004048" y="3156357"/>
            <a:ext cx="32403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dirty="0" smtClean="0"/>
              <a:t>Absorción del Fino= 6,45 %</a:t>
            </a:r>
            <a:endParaRPr lang="es-EC" sz="1500" dirty="0"/>
          </a:p>
        </p:txBody>
      </p:sp>
    </p:spTree>
    <p:extLst>
      <p:ext uri="{BB962C8B-B14F-4D97-AF65-F5344CB8AC3E}">
        <p14:creationId xmlns:p14="http://schemas.microsoft.com/office/powerpoint/2010/main" xmlns="" val="165060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3672408" cy="504056"/>
          </a:xfrm>
        </p:spPr>
        <p:txBody>
          <a:bodyPr>
            <a:normAutofit/>
          </a:bodyPr>
          <a:lstStyle/>
          <a:p>
            <a:r>
              <a:rPr lang="es-ES" sz="2500" b="1" dirty="0">
                <a:solidFill>
                  <a:srgbClr val="C00000"/>
                </a:solidFill>
              </a:rPr>
              <a:t>Emulsiones </a:t>
            </a:r>
            <a:r>
              <a:rPr lang="es-ES" sz="2500" b="1" dirty="0" smtClean="0">
                <a:solidFill>
                  <a:srgbClr val="C00000"/>
                </a:solidFill>
              </a:rPr>
              <a:t>Asfálticas</a:t>
            </a:r>
            <a:endParaRPr lang="es-EC" sz="2500" dirty="0">
              <a:solidFill>
                <a:srgbClr val="C00000"/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115615" y="1916832"/>
            <a:ext cx="6885467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es-EC" sz="1800" dirty="0"/>
              <a:t>Básicamente, una emulsión está constituida por asfalto, agua, </a:t>
            </a:r>
            <a:r>
              <a:rPr lang="es-EC" sz="1800" dirty="0" smtClean="0"/>
              <a:t>emulsificantes, </a:t>
            </a:r>
            <a:r>
              <a:rPr lang="es-EC" sz="1800" dirty="0"/>
              <a:t>ácido y en algunos casos, según los requerimientos, cierto tipo de aditivo</a:t>
            </a:r>
            <a:r>
              <a:rPr lang="es-EC" sz="1800" dirty="0" smtClean="0"/>
              <a:t>.</a:t>
            </a:r>
            <a:endParaRPr lang="es-EC" sz="18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115615" y="1124744"/>
            <a:ext cx="6885467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es-EC" sz="1800" dirty="0" smtClean="0"/>
              <a:t>Dispersión de pequeñas micro-partículas de asfalto dentro de una matriz acuosa</a:t>
            </a:r>
            <a:endParaRPr lang="es-EC" sz="18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Emulsión</a:t>
            </a:r>
            <a:endParaRPr lang="es-EC" sz="2500" dirty="0">
              <a:solidFill>
                <a:schemeClr val="bg1"/>
              </a:solidFill>
            </a:endParaRPr>
          </a:p>
        </p:txBody>
      </p:sp>
      <p:pic>
        <p:nvPicPr>
          <p:cNvPr id="12" name="1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2084" y="2996952"/>
            <a:ext cx="4752528" cy="3096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2 Rectángulo"/>
          <p:cNvSpPr/>
          <p:nvPr/>
        </p:nvSpPr>
        <p:spPr>
          <a:xfrm>
            <a:off x="2376264" y="617633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200" dirty="0"/>
              <a:t>Fuente: Instituto Mexicano del Transporte ISSN 0188-7141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xmlns="" val="15437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426" y="595616"/>
            <a:ext cx="4896662" cy="529128"/>
          </a:xfrm>
        </p:spPr>
        <p:txBody>
          <a:bodyPr>
            <a:normAutofit/>
          </a:bodyPr>
          <a:lstStyle/>
          <a:p>
            <a:r>
              <a:rPr lang="es-ES" sz="2500" b="1" dirty="0">
                <a:solidFill>
                  <a:srgbClr val="C00000"/>
                </a:solidFill>
              </a:rPr>
              <a:t>Tipos de Emulsiones </a:t>
            </a:r>
            <a:r>
              <a:rPr lang="es-ES" sz="2500" b="1" dirty="0" smtClean="0">
                <a:solidFill>
                  <a:srgbClr val="C00000"/>
                </a:solidFill>
              </a:rPr>
              <a:t>Asfálticas</a:t>
            </a:r>
            <a:endParaRPr lang="es-EC" sz="2500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79059" y="1196753"/>
            <a:ext cx="6777317" cy="2592288"/>
          </a:xfrm>
        </p:spPr>
        <p:txBody>
          <a:bodyPr/>
          <a:lstStyle/>
          <a:p>
            <a:pPr marL="0" lvl="0" indent="0">
              <a:buNone/>
            </a:pPr>
            <a:r>
              <a:rPr lang="es-EC" sz="1800" b="1" dirty="0"/>
              <a:t>De acuerdo a  la carga eléctrica que rodea la partícula </a:t>
            </a:r>
            <a:r>
              <a:rPr lang="es-EC" sz="1800" b="1" dirty="0" smtClean="0"/>
              <a:t>de asfalto</a:t>
            </a:r>
            <a:endParaRPr lang="es-EC" sz="1800" dirty="0"/>
          </a:p>
          <a:p>
            <a:pPr marL="0" indent="0">
              <a:buNone/>
            </a:pPr>
            <a:endParaRPr lang="es-EC" sz="1800" dirty="0"/>
          </a:p>
          <a:p>
            <a:r>
              <a:rPr lang="es-EC" sz="1800" b="1" dirty="0"/>
              <a:t>Aniónicas:</a:t>
            </a:r>
            <a:r>
              <a:rPr lang="es-EC" sz="1800" dirty="0"/>
              <a:t> El agente emulsificante le otorga una carga negativa a las partículas. </a:t>
            </a:r>
            <a:endParaRPr lang="es-EC" sz="1800" dirty="0" smtClean="0"/>
          </a:p>
          <a:p>
            <a:pPr marL="68580" indent="0">
              <a:buNone/>
            </a:pPr>
            <a:endParaRPr lang="es-EC" sz="1800" dirty="0"/>
          </a:p>
          <a:p>
            <a:r>
              <a:rPr lang="es-EC" sz="1800" b="1" dirty="0"/>
              <a:t>Catiónicas:</a:t>
            </a:r>
            <a:r>
              <a:rPr lang="es-EC" sz="1800" dirty="0"/>
              <a:t> El agente emulsificante le otorga una carga positiva a las partículas. </a:t>
            </a:r>
          </a:p>
          <a:p>
            <a:endParaRPr lang="es-EC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Emulsión</a:t>
            </a:r>
            <a:endParaRPr lang="es-EC" sz="2500" dirty="0">
              <a:solidFill>
                <a:schemeClr val="bg1"/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61048"/>
            <a:ext cx="5112568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5 Rectángulo"/>
          <p:cNvSpPr/>
          <p:nvPr/>
        </p:nvSpPr>
        <p:spPr>
          <a:xfrm>
            <a:off x="2376264" y="624834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200" dirty="0"/>
              <a:t>Fuente: Instituto Mexicano del Transporte ISSN 0188-7141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xmlns="" val="73465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110109"/>
            <a:ext cx="6048672" cy="10947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sz="1800" b="1" dirty="0" smtClean="0"/>
              <a:t>Emulsiones </a:t>
            </a:r>
            <a:r>
              <a:rPr lang="es-EC" sz="1800" b="1" dirty="0"/>
              <a:t>de Rotura Rápida (RS</a:t>
            </a:r>
            <a:r>
              <a:rPr lang="es-EC" sz="1800" b="1" dirty="0" smtClean="0"/>
              <a:t>)</a:t>
            </a:r>
          </a:p>
          <a:p>
            <a:pPr algn="just"/>
            <a:r>
              <a:rPr lang="es-EC" sz="1800" dirty="0" smtClean="0"/>
              <a:t>Interactúan </a:t>
            </a:r>
            <a:r>
              <a:rPr lang="es-EC" sz="1800" dirty="0"/>
              <a:t>rápidamente con el agregado, y revierten la emulsión a asfalto. </a:t>
            </a:r>
            <a:endParaRPr lang="es-EC" dirty="0" smtClean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Emulsión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74158" y="692696"/>
            <a:ext cx="488993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s-EC" sz="1800" b="1" dirty="0" smtClean="0"/>
              <a:t>De acuerdo a la Velocidad de Rotura</a:t>
            </a:r>
            <a:endParaRPr lang="es-EC" sz="1800" dirty="0" smtClean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403648" y="2276872"/>
            <a:ext cx="659743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s-EC" sz="1800" b="1" dirty="0" smtClean="0"/>
              <a:t>Emulsiones de Rotura Media (MS)</a:t>
            </a:r>
          </a:p>
          <a:p>
            <a:pPr algn="just"/>
            <a:r>
              <a:rPr lang="es-EC" sz="1800" dirty="0"/>
              <a:t>N</a:t>
            </a:r>
            <a:r>
              <a:rPr lang="es-EC" sz="1800" dirty="0" smtClean="0"/>
              <a:t>o rompen inmediatamente al contacto con el agregado, por esta razón, algunas pueden ser elaboradas en una planta.</a:t>
            </a:r>
            <a:endParaRPr lang="es-EC" sz="1800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1403648" y="3645024"/>
            <a:ext cx="6597434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s-EC" sz="1800" b="1" dirty="0" smtClean="0"/>
              <a:t>Emulsiones de Rotura Lenta (SS)</a:t>
            </a:r>
          </a:p>
          <a:p>
            <a:pPr algn="just"/>
            <a:r>
              <a:rPr lang="es-EC" sz="1800" dirty="0" smtClean="0"/>
              <a:t>Son diseñadas para un tiempo prolongado de mezcla con los agregados. 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1403648" y="4869160"/>
            <a:ext cx="6597434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s-EC" sz="1800" b="1" dirty="0" smtClean="0"/>
              <a:t>Emulsiones de Rotura Controlada (QS)</a:t>
            </a:r>
          </a:p>
          <a:p>
            <a:pPr algn="just"/>
            <a:r>
              <a:rPr lang="es-EC" sz="1800" dirty="0" smtClean="0"/>
              <a:t>Son diseñadas para un tiempo controlado de rotura de acuerdo a los requerimientos.</a:t>
            </a:r>
          </a:p>
        </p:txBody>
      </p:sp>
    </p:spTree>
    <p:extLst>
      <p:ext uri="{BB962C8B-B14F-4D97-AF65-F5344CB8AC3E}">
        <p14:creationId xmlns:p14="http://schemas.microsoft.com/office/powerpoint/2010/main" xmlns="" val="73465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54868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i="1" dirty="0" smtClean="0">
                <a:solidFill>
                  <a:srgbClr val="C00000"/>
                </a:solidFill>
              </a:rPr>
              <a:t>TEMARIO:</a:t>
            </a:r>
            <a:endParaRPr lang="es-EC" sz="2400" b="1" i="1" dirty="0">
              <a:solidFill>
                <a:srgbClr val="C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99592" y="126876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EC" dirty="0" smtClean="0"/>
              <a:t>INTRODUCCIÓN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899592" y="169151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EC" dirty="0" smtClean="0"/>
              <a:t>GENERALIDADES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899592" y="212356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EC" dirty="0" smtClean="0"/>
              <a:t>CARACTERIZACIÓN DE LOS AGREGADOS</a:t>
            </a:r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899592" y="255561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EC" dirty="0" smtClean="0"/>
              <a:t>CARACTERIZACIÓN DE LA EMULSIÓN ASFÁLTICA</a:t>
            </a:r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899592" y="298766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EC" dirty="0" smtClean="0"/>
              <a:t>CARACTERIZACIÓN DE LA MEZCLA ASFÁLTICA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899592" y="341970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EC" dirty="0" smtClean="0"/>
              <a:t>DISEÑO DEL MICROPAVIMENTO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899592" y="385175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EC" dirty="0" smtClean="0"/>
              <a:t>ANALISIS COMPARATIVO DE  EMULSIONES ASFÁLTICAS MODIFICADAS CON POLÍMERO SBR</a:t>
            </a:r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899592" y="457183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EC" dirty="0" smtClean="0"/>
              <a:t>ANÁLISIS DE COSTOS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899592" y="500388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EC" dirty="0" smtClean="0"/>
              <a:t>CONCLUSIONES Y RECOMENDACIONES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259348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6336822" cy="457120"/>
          </a:xfrm>
        </p:spPr>
        <p:txBody>
          <a:bodyPr>
            <a:normAutofit fontScale="90000"/>
          </a:bodyPr>
          <a:lstStyle/>
          <a:p>
            <a:r>
              <a:rPr lang="es-ES" sz="2500" b="1" dirty="0">
                <a:solidFill>
                  <a:srgbClr val="C00000"/>
                </a:solidFill>
              </a:rPr>
              <a:t>Nomenclatura de las Emulsiones Asfálticas</a:t>
            </a:r>
            <a:endParaRPr lang="es-EC" sz="2500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7" y="1268760"/>
            <a:ext cx="5688632" cy="504056"/>
          </a:xfrm>
        </p:spPr>
        <p:txBody>
          <a:bodyPr>
            <a:normAutofit/>
          </a:bodyPr>
          <a:lstStyle/>
          <a:p>
            <a:pPr algn="just"/>
            <a:r>
              <a:rPr lang="es-EC" sz="1800" dirty="0"/>
              <a:t>P</a:t>
            </a:r>
            <a:r>
              <a:rPr lang="es-EC" sz="1800" dirty="0" smtClean="0"/>
              <a:t>refijo C </a:t>
            </a:r>
            <a:r>
              <a:rPr lang="es-EC" sz="1800" dirty="0"/>
              <a:t>en las emulsiones de tipo </a:t>
            </a:r>
            <a:r>
              <a:rPr lang="es-EC" sz="1800" dirty="0" smtClean="0"/>
              <a:t>catiónicas. </a:t>
            </a:r>
            <a:endParaRPr lang="es-EC" sz="18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Emulsión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115616" y="1988840"/>
            <a:ext cx="674331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1800" dirty="0" smtClean="0"/>
              <a:t>Sufijos 1 y 2; 1=viscosidad baja, 2=viscosidad alta.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115616" y="2564904"/>
            <a:ext cx="6633301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1800" dirty="0" smtClean="0"/>
              <a:t>Sufijo h; penetración de 40-90 decimas de milímetro.</a:t>
            </a:r>
            <a:endParaRPr lang="es-EC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0493246"/>
              </p:ext>
            </p:extLst>
          </p:nvPr>
        </p:nvGraphicFramePr>
        <p:xfrm>
          <a:off x="2483768" y="3356992"/>
          <a:ext cx="3600400" cy="1872210"/>
        </p:xfrm>
        <a:graphic>
          <a:graphicData uri="http://schemas.openxmlformats.org/drawingml/2006/table">
            <a:tbl>
              <a:tblPr firstRow="1" firstCol="1" bandRow="1"/>
              <a:tblGrid>
                <a:gridCol w="1818315"/>
                <a:gridCol w="1782085"/>
              </a:tblGrid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Emulsión Aniónica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Emulsión Catiónica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RS – 1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CRS – 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RS – 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CRS – 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MS – 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-----------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MS – 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CMS – 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MS – 2h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CMS – 2h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3465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426" y="595616"/>
            <a:ext cx="5544734" cy="601136"/>
          </a:xfrm>
        </p:spPr>
        <p:txBody>
          <a:bodyPr>
            <a:normAutofit/>
          </a:bodyPr>
          <a:lstStyle/>
          <a:p>
            <a:r>
              <a:rPr lang="es-ES" sz="2500" b="1" dirty="0">
                <a:solidFill>
                  <a:srgbClr val="C00000"/>
                </a:solidFill>
              </a:rPr>
              <a:t>Rotura de las Emulsiones Asfálticas</a:t>
            </a:r>
            <a:endParaRPr lang="es-EC" sz="2500" dirty="0">
              <a:solidFill>
                <a:srgbClr val="C00000"/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115615" y="1484784"/>
            <a:ext cx="6552729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es-EC" sz="1800" dirty="0" smtClean="0"/>
              <a:t>Las </a:t>
            </a:r>
            <a:r>
              <a:rPr lang="es-EC" sz="1800" dirty="0"/>
              <a:t>emulsiones </a:t>
            </a:r>
            <a:r>
              <a:rPr lang="es-EC" sz="1800" dirty="0" smtClean="0"/>
              <a:t>tienen </a:t>
            </a:r>
            <a:r>
              <a:rPr lang="es-EC" sz="1800" dirty="0"/>
              <a:t>que desestabilizarse para que el asfalto se deposite como una capa sobre el material pétreo.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115615" y="2492896"/>
            <a:ext cx="6552729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s-EC" sz="1800" dirty="0"/>
              <a:t>Este fenómeno de rompimiento de la emulsión ocurre debido a la carga eléctrica que tiene el material pétreo.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Emulsión</a:t>
            </a:r>
            <a:endParaRPr lang="es-EC" sz="2500" dirty="0">
              <a:solidFill>
                <a:schemeClr val="bg1"/>
              </a:solidFill>
            </a:endParaRPr>
          </a:p>
        </p:txBody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7848872" cy="2243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2 Rectángulo"/>
          <p:cNvSpPr/>
          <p:nvPr/>
        </p:nvSpPr>
        <p:spPr>
          <a:xfrm>
            <a:off x="2123728" y="6160948"/>
            <a:ext cx="552636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00" dirty="0"/>
              <a:t>Fuente: </a:t>
            </a:r>
            <a:r>
              <a:rPr lang="es-ES_tradnl" sz="1300" dirty="0"/>
              <a:t>Manual </a:t>
            </a:r>
            <a:r>
              <a:rPr lang="es-ES_tradnl" sz="1300" dirty="0" smtClean="0"/>
              <a:t>Básico </a:t>
            </a:r>
            <a:r>
              <a:rPr lang="es-ES_tradnl" sz="1300" dirty="0"/>
              <a:t>de </a:t>
            </a:r>
            <a:r>
              <a:rPr lang="es-ES_tradnl" sz="1300" dirty="0" smtClean="0"/>
              <a:t>Emulsiones Asfálticas </a:t>
            </a:r>
            <a:r>
              <a:rPr lang="es-ES_tradnl" sz="1300" dirty="0"/>
              <a:t>Serie No. 19</a:t>
            </a:r>
            <a:endParaRPr lang="es-EC" sz="1300" dirty="0"/>
          </a:p>
        </p:txBody>
      </p:sp>
    </p:spTree>
    <p:extLst>
      <p:ext uri="{BB962C8B-B14F-4D97-AF65-F5344CB8AC3E}">
        <p14:creationId xmlns:p14="http://schemas.microsoft.com/office/powerpoint/2010/main" xmlns="" val="73465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87543"/>
            <a:ext cx="1296262" cy="541864"/>
          </a:xfrm>
        </p:spPr>
        <p:txBody>
          <a:bodyPr>
            <a:normAutofit/>
          </a:bodyPr>
          <a:lstStyle/>
          <a:p>
            <a:r>
              <a:rPr lang="es-ES" sz="2500" b="1" dirty="0" smtClean="0">
                <a:solidFill>
                  <a:srgbClr val="C00000"/>
                </a:solidFill>
              </a:rPr>
              <a:t>Asfalto</a:t>
            </a:r>
            <a:endParaRPr lang="es-EC" sz="2500" dirty="0">
              <a:solidFill>
                <a:srgbClr val="C00000"/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331640" y="1124744"/>
            <a:ext cx="640871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 typeface="Wingdings" pitchFamily="2" charset="2"/>
              <a:buChar char="ü"/>
            </a:pPr>
            <a:r>
              <a:rPr lang="es-ES" sz="1800" dirty="0" smtClean="0"/>
              <a:t>Mezcla </a:t>
            </a:r>
            <a:r>
              <a:rPr lang="es-ES" sz="1800" dirty="0"/>
              <a:t>de hidrocarburos, cuyos constituyentes se dividen en asfaltenos </a:t>
            </a:r>
            <a:r>
              <a:rPr lang="es-ES" sz="1800" dirty="0" smtClean="0"/>
              <a:t>y </a:t>
            </a:r>
            <a:r>
              <a:rPr lang="es-ES" sz="1800" dirty="0"/>
              <a:t>los maltenos</a:t>
            </a:r>
            <a:endParaRPr lang="es-EC" sz="1800" dirty="0" smtClean="0"/>
          </a:p>
          <a:p>
            <a:pPr marL="0" indent="0" algn="just">
              <a:buFont typeface="Arial" pitchFamily="34" charset="0"/>
              <a:buNone/>
            </a:pPr>
            <a:endParaRPr lang="es-EC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331640" y="1916832"/>
            <a:ext cx="6408712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es-ES" sz="1800" dirty="0"/>
              <a:t>Los asfaltenos aportan dureza al asfalto, mientras que los maltenos aportan las propiedades de ductilidad y adhesividad. </a:t>
            </a:r>
          </a:p>
          <a:p>
            <a:pPr marL="0" indent="0" algn="just">
              <a:buFont typeface="Arial" pitchFamily="34" charset="0"/>
              <a:buNone/>
            </a:pPr>
            <a:endParaRPr lang="es-EC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Emulsión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286000" y="6093296"/>
            <a:ext cx="545435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00" dirty="0"/>
              <a:t>Fuente: </a:t>
            </a:r>
            <a:r>
              <a:rPr lang="es-ES_tradnl" sz="1300" dirty="0"/>
              <a:t>Manual </a:t>
            </a:r>
            <a:r>
              <a:rPr lang="es-ES_tradnl" sz="1300" dirty="0" smtClean="0"/>
              <a:t>Básico </a:t>
            </a:r>
            <a:r>
              <a:rPr lang="es-ES_tradnl" sz="1300" dirty="0"/>
              <a:t>de </a:t>
            </a:r>
            <a:r>
              <a:rPr lang="es-ES_tradnl" sz="1300" dirty="0" smtClean="0"/>
              <a:t>Emulsiones Asfálticas </a:t>
            </a:r>
            <a:r>
              <a:rPr lang="es-ES_tradnl" sz="1300" dirty="0"/>
              <a:t>Serie No. 19</a:t>
            </a:r>
            <a:endParaRPr lang="es-EC" sz="1300" dirty="0"/>
          </a:p>
        </p:txBody>
      </p:sp>
      <p:grpSp>
        <p:nvGrpSpPr>
          <p:cNvPr id="9" name="294 Grupo"/>
          <p:cNvGrpSpPr/>
          <p:nvPr/>
        </p:nvGrpSpPr>
        <p:grpSpPr>
          <a:xfrm>
            <a:off x="2915816" y="2852936"/>
            <a:ext cx="3960440" cy="3240360"/>
            <a:chOff x="2915816" y="2060848"/>
            <a:chExt cx="4032448" cy="3672408"/>
          </a:xfrm>
        </p:grpSpPr>
        <p:sp>
          <p:nvSpPr>
            <p:cNvPr id="10" name="3 Rectángulo"/>
            <p:cNvSpPr/>
            <p:nvPr/>
          </p:nvSpPr>
          <p:spPr>
            <a:xfrm>
              <a:off x="2915816" y="2060848"/>
              <a:ext cx="4032448" cy="3312368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1" name="4 Elipse"/>
            <p:cNvSpPr/>
            <p:nvPr/>
          </p:nvSpPr>
          <p:spPr>
            <a:xfrm>
              <a:off x="2987824" y="213285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2" name="5 Elipse"/>
            <p:cNvSpPr/>
            <p:nvPr/>
          </p:nvSpPr>
          <p:spPr>
            <a:xfrm>
              <a:off x="3347864" y="242088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3" name="6 Elipse"/>
            <p:cNvSpPr/>
            <p:nvPr/>
          </p:nvSpPr>
          <p:spPr>
            <a:xfrm>
              <a:off x="3563888" y="299695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4" name="7 Elipse"/>
            <p:cNvSpPr/>
            <p:nvPr/>
          </p:nvSpPr>
          <p:spPr>
            <a:xfrm>
              <a:off x="3059832" y="234888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5" name="8 Elipse"/>
            <p:cNvSpPr/>
            <p:nvPr/>
          </p:nvSpPr>
          <p:spPr>
            <a:xfrm>
              <a:off x="3131840" y="285293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6" name="9 Elipse"/>
            <p:cNvSpPr/>
            <p:nvPr/>
          </p:nvSpPr>
          <p:spPr>
            <a:xfrm>
              <a:off x="3347864" y="342900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7" name="10 Elipse"/>
            <p:cNvSpPr/>
            <p:nvPr/>
          </p:nvSpPr>
          <p:spPr>
            <a:xfrm>
              <a:off x="5940152" y="213285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8" name="11 Elipse"/>
            <p:cNvSpPr/>
            <p:nvPr/>
          </p:nvSpPr>
          <p:spPr>
            <a:xfrm>
              <a:off x="6372200" y="234888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9" name="12 Elipse"/>
            <p:cNvSpPr/>
            <p:nvPr/>
          </p:nvSpPr>
          <p:spPr>
            <a:xfrm>
              <a:off x="6588224" y="292494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0" name="13 Elipse"/>
            <p:cNvSpPr/>
            <p:nvPr/>
          </p:nvSpPr>
          <p:spPr>
            <a:xfrm>
              <a:off x="2987824" y="256490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1" name="14 Elipse"/>
            <p:cNvSpPr/>
            <p:nvPr/>
          </p:nvSpPr>
          <p:spPr>
            <a:xfrm>
              <a:off x="3419872" y="278092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2" name="15 Elipse"/>
            <p:cNvSpPr/>
            <p:nvPr/>
          </p:nvSpPr>
          <p:spPr>
            <a:xfrm>
              <a:off x="3707904" y="335699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3" name="16 Elipse"/>
            <p:cNvSpPr/>
            <p:nvPr/>
          </p:nvSpPr>
          <p:spPr>
            <a:xfrm>
              <a:off x="2987824" y="328498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4" name="17 Elipse"/>
            <p:cNvSpPr/>
            <p:nvPr/>
          </p:nvSpPr>
          <p:spPr>
            <a:xfrm>
              <a:off x="3203848" y="321297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5" name="18 Elipse"/>
            <p:cNvSpPr/>
            <p:nvPr/>
          </p:nvSpPr>
          <p:spPr>
            <a:xfrm>
              <a:off x="3419872" y="378904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6" name="19 Elipse"/>
            <p:cNvSpPr/>
            <p:nvPr/>
          </p:nvSpPr>
          <p:spPr>
            <a:xfrm>
              <a:off x="5652120" y="234888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7" name="20 Elipse"/>
            <p:cNvSpPr/>
            <p:nvPr/>
          </p:nvSpPr>
          <p:spPr>
            <a:xfrm>
              <a:off x="6084168" y="256490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8" name="21 Elipse"/>
            <p:cNvSpPr/>
            <p:nvPr/>
          </p:nvSpPr>
          <p:spPr>
            <a:xfrm>
              <a:off x="6300192" y="314096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9" name="22 Elipse"/>
            <p:cNvSpPr/>
            <p:nvPr/>
          </p:nvSpPr>
          <p:spPr>
            <a:xfrm>
              <a:off x="5436096" y="299695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30" name="23 Elipse"/>
            <p:cNvSpPr/>
            <p:nvPr/>
          </p:nvSpPr>
          <p:spPr>
            <a:xfrm>
              <a:off x="5868144" y="299695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31" name="24 Elipse"/>
            <p:cNvSpPr/>
            <p:nvPr/>
          </p:nvSpPr>
          <p:spPr>
            <a:xfrm>
              <a:off x="6084168" y="357301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32" name="25 Elipse"/>
            <p:cNvSpPr/>
            <p:nvPr/>
          </p:nvSpPr>
          <p:spPr>
            <a:xfrm>
              <a:off x="4211960" y="250128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33" name="26 Elipse"/>
            <p:cNvSpPr/>
            <p:nvPr/>
          </p:nvSpPr>
          <p:spPr>
            <a:xfrm>
              <a:off x="4644008" y="271730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34" name="27 Elipse"/>
            <p:cNvSpPr/>
            <p:nvPr/>
          </p:nvSpPr>
          <p:spPr>
            <a:xfrm>
              <a:off x="4860032" y="329336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35" name="28 Elipse"/>
            <p:cNvSpPr/>
            <p:nvPr/>
          </p:nvSpPr>
          <p:spPr>
            <a:xfrm>
              <a:off x="3995936" y="293332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36" name="29 Elipse"/>
            <p:cNvSpPr/>
            <p:nvPr/>
          </p:nvSpPr>
          <p:spPr>
            <a:xfrm>
              <a:off x="4427984" y="314935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37" name="30 Elipse"/>
            <p:cNvSpPr/>
            <p:nvPr/>
          </p:nvSpPr>
          <p:spPr>
            <a:xfrm>
              <a:off x="4644008" y="372541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38" name="31 Elipse"/>
            <p:cNvSpPr/>
            <p:nvPr/>
          </p:nvSpPr>
          <p:spPr>
            <a:xfrm>
              <a:off x="3203848" y="364502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39" name="32 Elipse"/>
            <p:cNvSpPr/>
            <p:nvPr/>
          </p:nvSpPr>
          <p:spPr>
            <a:xfrm>
              <a:off x="3635896" y="386104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40" name="33 Elipse"/>
            <p:cNvSpPr/>
            <p:nvPr/>
          </p:nvSpPr>
          <p:spPr>
            <a:xfrm>
              <a:off x="3851920" y="443711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41" name="34 Elipse"/>
            <p:cNvSpPr/>
            <p:nvPr/>
          </p:nvSpPr>
          <p:spPr>
            <a:xfrm>
              <a:off x="2987824" y="407707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42" name="35 Elipse"/>
            <p:cNvSpPr/>
            <p:nvPr/>
          </p:nvSpPr>
          <p:spPr>
            <a:xfrm>
              <a:off x="3419872" y="429309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43" name="36 Elipse"/>
            <p:cNvSpPr/>
            <p:nvPr/>
          </p:nvSpPr>
          <p:spPr>
            <a:xfrm>
              <a:off x="3635896" y="4797152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44" name="37 Elipse"/>
            <p:cNvSpPr/>
            <p:nvPr/>
          </p:nvSpPr>
          <p:spPr>
            <a:xfrm>
              <a:off x="6084168" y="386104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45" name="38 Elipse"/>
            <p:cNvSpPr/>
            <p:nvPr/>
          </p:nvSpPr>
          <p:spPr>
            <a:xfrm>
              <a:off x="6516216" y="407707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46" name="39 Elipse"/>
            <p:cNvSpPr/>
            <p:nvPr/>
          </p:nvSpPr>
          <p:spPr>
            <a:xfrm>
              <a:off x="6732240" y="465313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47" name="40 Elipse"/>
            <p:cNvSpPr/>
            <p:nvPr/>
          </p:nvSpPr>
          <p:spPr>
            <a:xfrm>
              <a:off x="5868144" y="436510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48" name="41 Elipse"/>
            <p:cNvSpPr/>
            <p:nvPr/>
          </p:nvSpPr>
          <p:spPr>
            <a:xfrm>
              <a:off x="6300192" y="450912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49" name="42 Elipse"/>
            <p:cNvSpPr/>
            <p:nvPr/>
          </p:nvSpPr>
          <p:spPr>
            <a:xfrm>
              <a:off x="6660232" y="501317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50" name="43 Elipse"/>
            <p:cNvSpPr/>
            <p:nvPr/>
          </p:nvSpPr>
          <p:spPr>
            <a:xfrm>
              <a:off x="5220072" y="386104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51" name="44 Elipse"/>
            <p:cNvSpPr/>
            <p:nvPr/>
          </p:nvSpPr>
          <p:spPr>
            <a:xfrm>
              <a:off x="5652120" y="407707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52" name="45 Elipse"/>
            <p:cNvSpPr/>
            <p:nvPr/>
          </p:nvSpPr>
          <p:spPr>
            <a:xfrm>
              <a:off x="5940152" y="465313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53" name="46 Elipse"/>
            <p:cNvSpPr/>
            <p:nvPr/>
          </p:nvSpPr>
          <p:spPr>
            <a:xfrm>
              <a:off x="5004048" y="429309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54" name="47 Elipse"/>
            <p:cNvSpPr/>
            <p:nvPr/>
          </p:nvSpPr>
          <p:spPr>
            <a:xfrm>
              <a:off x="5436096" y="450912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55" name="48 Elipse"/>
            <p:cNvSpPr/>
            <p:nvPr/>
          </p:nvSpPr>
          <p:spPr>
            <a:xfrm>
              <a:off x="5652120" y="508518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56" name="49 Elipse"/>
            <p:cNvSpPr/>
            <p:nvPr/>
          </p:nvSpPr>
          <p:spPr>
            <a:xfrm>
              <a:off x="4427984" y="393305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57" name="50 Elipse"/>
            <p:cNvSpPr/>
            <p:nvPr/>
          </p:nvSpPr>
          <p:spPr>
            <a:xfrm>
              <a:off x="4788024" y="400506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58" name="51 Elipse"/>
            <p:cNvSpPr/>
            <p:nvPr/>
          </p:nvSpPr>
          <p:spPr>
            <a:xfrm>
              <a:off x="5076056" y="472514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59" name="52 Elipse"/>
            <p:cNvSpPr/>
            <p:nvPr/>
          </p:nvSpPr>
          <p:spPr>
            <a:xfrm>
              <a:off x="4067944" y="422108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60" name="53 Elipse"/>
            <p:cNvSpPr/>
            <p:nvPr/>
          </p:nvSpPr>
          <p:spPr>
            <a:xfrm>
              <a:off x="4572000" y="443711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61" name="54 Elipse"/>
            <p:cNvSpPr/>
            <p:nvPr/>
          </p:nvSpPr>
          <p:spPr>
            <a:xfrm>
              <a:off x="4788024" y="501317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62" name="55 Elipse"/>
            <p:cNvSpPr/>
            <p:nvPr/>
          </p:nvSpPr>
          <p:spPr>
            <a:xfrm>
              <a:off x="5004048" y="206084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63" name="56 Elipse"/>
            <p:cNvSpPr/>
            <p:nvPr/>
          </p:nvSpPr>
          <p:spPr>
            <a:xfrm>
              <a:off x="5436096" y="227687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64" name="57 Elipse"/>
            <p:cNvSpPr/>
            <p:nvPr/>
          </p:nvSpPr>
          <p:spPr>
            <a:xfrm>
              <a:off x="5652120" y="285293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65" name="58 Elipse"/>
            <p:cNvSpPr/>
            <p:nvPr/>
          </p:nvSpPr>
          <p:spPr>
            <a:xfrm>
              <a:off x="4788024" y="249289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66" name="59 Elipse"/>
            <p:cNvSpPr/>
            <p:nvPr/>
          </p:nvSpPr>
          <p:spPr>
            <a:xfrm>
              <a:off x="5220072" y="270892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67" name="60 Elipse"/>
            <p:cNvSpPr/>
            <p:nvPr/>
          </p:nvSpPr>
          <p:spPr>
            <a:xfrm>
              <a:off x="5436096" y="328498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68" name="61 Elipse"/>
            <p:cNvSpPr/>
            <p:nvPr/>
          </p:nvSpPr>
          <p:spPr>
            <a:xfrm>
              <a:off x="3779912" y="206084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69" name="62 Elipse"/>
            <p:cNvSpPr/>
            <p:nvPr/>
          </p:nvSpPr>
          <p:spPr>
            <a:xfrm>
              <a:off x="4211960" y="227687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70" name="63 Elipse"/>
            <p:cNvSpPr/>
            <p:nvPr/>
          </p:nvSpPr>
          <p:spPr>
            <a:xfrm>
              <a:off x="4427984" y="285293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71" name="64 Elipse"/>
            <p:cNvSpPr/>
            <p:nvPr/>
          </p:nvSpPr>
          <p:spPr>
            <a:xfrm>
              <a:off x="3563888" y="249289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72" name="65 Elipse"/>
            <p:cNvSpPr/>
            <p:nvPr/>
          </p:nvSpPr>
          <p:spPr>
            <a:xfrm>
              <a:off x="3995936" y="270892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73" name="66 Elipse"/>
            <p:cNvSpPr/>
            <p:nvPr/>
          </p:nvSpPr>
          <p:spPr>
            <a:xfrm>
              <a:off x="4211960" y="328498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74" name="67 Elipse"/>
            <p:cNvSpPr/>
            <p:nvPr/>
          </p:nvSpPr>
          <p:spPr>
            <a:xfrm>
              <a:off x="3635896" y="465313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75" name="68 Elipse"/>
            <p:cNvSpPr/>
            <p:nvPr/>
          </p:nvSpPr>
          <p:spPr>
            <a:xfrm>
              <a:off x="3995936" y="479715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76" name="69 Elipse"/>
            <p:cNvSpPr/>
            <p:nvPr/>
          </p:nvSpPr>
          <p:spPr>
            <a:xfrm>
              <a:off x="4148336" y="494955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77" name="70 Elipse"/>
            <p:cNvSpPr/>
            <p:nvPr/>
          </p:nvSpPr>
          <p:spPr>
            <a:xfrm>
              <a:off x="4139952" y="407707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78" name="71 Elipse"/>
            <p:cNvSpPr/>
            <p:nvPr/>
          </p:nvSpPr>
          <p:spPr>
            <a:xfrm>
              <a:off x="3635896" y="364502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79" name="72 Elipse"/>
            <p:cNvSpPr/>
            <p:nvPr/>
          </p:nvSpPr>
          <p:spPr>
            <a:xfrm>
              <a:off x="3707904" y="321297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80" name="73 Elipse"/>
            <p:cNvSpPr/>
            <p:nvPr/>
          </p:nvSpPr>
          <p:spPr>
            <a:xfrm>
              <a:off x="3923928" y="350100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81" name="74 Elipse"/>
            <p:cNvSpPr/>
            <p:nvPr/>
          </p:nvSpPr>
          <p:spPr>
            <a:xfrm>
              <a:off x="4067944" y="321297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82" name="75 Elipse"/>
            <p:cNvSpPr/>
            <p:nvPr/>
          </p:nvSpPr>
          <p:spPr>
            <a:xfrm>
              <a:off x="4427984" y="342900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83" name="76 Elipse"/>
            <p:cNvSpPr/>
            <p:nvPr/>
          </p:nvSpPr>
          <p:spPr>
            <a:xfrm>
              <a:off x="3995936" y="393305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84" name="77 Elipse"/>
            <p:cNvSpPr/>
            <p:nvPr/>
          </p:nvSpPr>
          <p:spPr>
            <a:xfrm>
              <a:off x="4572000" y="357301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85" name="78 Elipse"/>
            <p:cNvSpPr/>
            <p:nvPr/>
          </p:nvSpPr>
          <p:spPr>
            <a:xfrm>
              <a:off x="5004048" y="364502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86" name="79 Elipse"/>
            <p:cNvSpPr/>
            <p:nvPr/>
          </p:nvSpPr>
          <p:spPr>
            <a:xfrm>
              <a:off x="4572000" y="429309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87" name="80 Elipse"/>
            <p:cNvSpPr/>
            <p:nvPr/>
          </p:nvSpPr>
          <p:spPr>
            <a:xfrm>
              <a:off x="5076056" y="400506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88" name="81 Elipse"/>
            <p:cNvSpPr/>
            <p:nvPr/>
          </p:nvSpPr>
          <p:spPr>
            <a:xfrm>
              <a:off x="5148064" y="450912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89" name="82 Elipse"/>
            <p:cNvSpPr/>
            <p:nvPr/>
          </p:nvSpPr>
          <p:spPr>
            <a:xfrm>
              <a:off x="5364088" y="422108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90" name="83 Elipse"/>
            <p:cNvSpPr/>
            <p:nvPr/>
          </p:nvSpPr>
          <p:spPr>
            <a:xfrm>
              <a:off x="5220072" y="501317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91" name="84 Elipse"/>
            <p:cNvSpPr/>
            <p:nvPr/>
          </p:nvSpPr>
          <p:spPr>
            <a:xfrm>
              <a:off x="6084168" y="486916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92" name="85 Elipse"/>
            <p:cNvSpPr/>
            <p:nvPr/>
          </p:nvSpPr>
          <p:spPr>
            <a:xfrm>
              <a:off x="6228184" y="515719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93" name="86 Elipse"/>
            <p:cNvSpPr/>
            <p:nvPr/>
          </p:nvSpPr>
          <p:spPr>
            <a:xfrm>
              <a:off x="4355976" y="213285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94" name="87 Elipse"/>
            <p:cNvSpPr/>
            <p:nvPr/>
          </p:nvSpPr>
          <p:spPr>
            <a:xfrm>
              <a:off x="4572000" y="242088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95" name="88 Elipse"/>
            <p:cNvSpPr/>
            <p:nvPr/>
          </p:nvSpPr>
          <p:spPr>
            <a:xfrm>
              <a:off x="4716016" y="213285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96" name="89 Elipse"/>
            <p:cNvSpPr/>
            <p:nvPr/>
          </p:nvSpPr>
          <p:spPr>
            <a:xfrm>
              <a:off x="5076056" y="234888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97" name="90 Elipse"/>
            <p:cNvSpPr/>
            <p:nvPr/>
          </p:nvSpPr>
          <p:spPr>
            <a:xfrm>
              <a:off x="5220072" y="249289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98" name="91 Elipse"/>
            <p:cNvSpPr/>
            <p:nvPr/>
          </p:nvSpPr>
          <p:spPr>
            <a:xfrm>
              <a:off x="5652120" y="256490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99" name="92 Elipse"/>
            <p:cNvSpPr/>
            <p:nvPr/>
          </p:nvSpPr>
          <p:spPr>
            <a:xfrm>
              <a:off x="5868144" y="270892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00" name="93 Elipse"/>
            <p:cNvSpPr/>
            <p:nvPr/>
          </p:nvSpPr>
          <p:spPr>
            <a:xfrm>
              <a:off x="6084168" y="292494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01" name="94 Elipse"/>
            <p:cNvSpPr/>
            <p:nvPr/>
          </p:nvSpPr>
          <p:spPr>
            <a:xfrm>
              <a:off x="6660232" y="371703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02" name="95 Elipse"/>
            <p:cNvSpPr/>
            <p:nvPr/>
          </p:nvSpPr>
          <p:spPr>
            <a:xfrm>
              <a:off x="6732240" y="407707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03" name="96 Elipse"/>
            <p:cNvSpPr/>
            <p:nvPr/>
          </p:nvSpPr>
          <p:spPr>
            <a:xfrm>
              <a:off x="3419872" y="228525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04" name="97 Elipse"/>
            <p:cNvSpPr/>
            <p:nvPr/>
          </p:nvSpPr>
          <p:spPr>
            <a:xfrm>
              <a:off x="3779912" y="270892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05" name="98 Elipse"/>
            <p:cNvSpPr/>
            <p:nvPr/>
          </p:nvSpPr>
          <p:spPr>
            <a:xfrm>
              <a:off x="3779912" y="228525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06" name="99 Elipse"/>
            <p:cNvSpPr/>
            <p:nvPr/>
          </p:nvSpPr>
          <p:spPr>
            <a:xfrm>
              <a:off x="3995936" y="242088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07" name="100 Elipse"/>
            <p:cNvSpPr/>
            <p:nvPr/>
          </p:nvSpPr>
          <p:spPr>
            <a:xfrm>
              <a:off x="4211960" y="278092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08" name="101 Elipse"/>
            <p:cNvSpPr/>
            <p:nvPr/>
          </p:nvSpPr>
          <p:spPr>
            <a:xfrm>
              <a:off x="4716016" y="271730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09" name="102 Elipse"/>
            <p:cNvSpPr/>
            <p:nvPr/>
          </p:nvSpPr>
          <p:spPr>
            <a:xfrm>
              <a:off x="4788024" y="307734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10" name="103 Elipse"/>
            <p:cNvSpPr/>
            <p:nvPr/>
          </p:nvSpPr>
          <p:spPr>
            <a:xfrm>
              <a:off x="5076056" y="322136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11" name="104 Elipse"/>
            <p:cNvSpPr/>
            <p:nvPr/>
          </p:nvSpPr>
          <p:spPr>
            <a:xfrm>
              <a:off x="5724128" y="386943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12" name="105 Elipse"/>
            <p:cNvSpPr/>
            <p:nvPr/>
          </p:nvSpPr>
          <p:spPr>
            <a:xfrm>
              <a:off x="6156176" y="422108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13" name="106 Elipse"/>
            <p:cNvSpPr/>
            <p:nvPr/>
          </p:nvSpPr>
          <p:spPr>
            <a:xfrm>
              <a:off x="2915816" y="429309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14" name="107 Elipse"/>
            <p:cNvSpPr/>
            <p:nvPr/>
          </p:nvSpPr>
          <p:spPr>
            <a:xfrm>
              <a:off x="2987824" y="393305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15" name="108 Elipse"/>
            <p:cNvSpPr/>
            <p:nvPr/>
          </p:nvSpPr>
          <p:spPr>
            <a:xfrm>
              <a:off x="3131840" y="378904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16" name="109 Elipse"/>
            <p:cNvSpPr/>
            <p:nvPr/>
          </p:nvSpPr>
          <p:spPr>
            <a:xfrm>
              <a:off x="3347864" y="393305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17" name="110 Elipse"/>
            <p:cNvSpPr/>
            <p:nvPr/>
          </p:nvSpPr>
          <p:spPr>
            <a:xfrm>
              <a:off x="3491880" y="407707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18" name="111 Elipse"/>
            <p:cNvSpPr/>
            <p:nvPr/>
          </p:nvSpPr>
          <p:spPr>
            <a:xfrm>
              <a:off x="3923928" y="414908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19" name="112 Elipse"/>
            <p:cNvSpPr/>
            <p:nvPr/>
          </p:nvSpPr>
          <p:spPr>
            <a:xfrm>
              <a:off x="4139952" y="443711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20" name="113 Elipse"/>
            <p:cNvSpPr/>
            <p:nvPr/>
          </p:nvSpPr>
          <p:spPr>
            <a:xfrm>
              <a:off x="4283968" y="465313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21" name="114 Elipse"/>
            <p:cNvSpPr/>
            <p:nvPr/>
          </p:nvSpPr>
          <p:spPr>
            <a:xfrm>
              <a:off x="4572000" y="494116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22" name="116 Elipse"/>
            <p:cNvSpPr/>
            <p:nvPr/>
          </p:nvSpPr>
          <p:spPr>
            <a:xfrm>
              <a:off x="5292080" y="3501008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23" name="117 Elipse"/>
            <p:cNvSpPr/>
            <p:nvPr/>
          </p:nvSpPr>
          <p:spPr>
            <a:xfrm>
              <a:off x="5724128" y="3501008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24" name="118 Elipse"/>
            <p:cNvSpPr/>
            <p:nvPr/>
          </p:nvSpPr>
          <p:spPr>
            <a:xfrm>
              <a:off x="5940152" y="3212976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25" name="119 Elipse"/>
            <p:cNvSpPr/>
            <p:nvPr/>
          </p:nvSpPr>
          <p:spPr>
            <a:xfrm>
              <a:off x="4932040" y="2852936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26" name="120 Elipse"/>
            <p:cNvSpPr/>
            <p:nvPr/>
          </p:nvSpPr>
          <p:spPr>
            <a:xfrm>
              <a:off x="4067944" y="3573016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27" name="121 Elipse"/>
            <p:cNvSpPr/>
            <p:nvPr/>
          </p:nvSpPr>
          <p:spPr>
            <a:xfrm>
              <a:off x="3131840" y="4221088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28" name="122 Elipse"/>
            <p:cNvSpPr/>
            <p:nvPr/>
          </p:nvSpPr>
          <p:spPr>
            <a:xfrm>
              <a:off x="3275856" y="4869160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29" name="123 Elipse"/>
            <p:cNvSpPr/>
            <p:nvPr/>
          </p:nvSpPr>
          <p:spPr>
            <a:xfrm>
              <a:off x="5508104" y="4797152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30" name="124 Elipse"/>
            <p:cNvSpPr/>
            <p:nvPr/>
          </p:nvSpPr>
          <p:spPr>
            <a:xfrm>
              <a:off x="4716016" y="4725144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31" name="125 Elipse"/>
            <p:cNvSpPr/>
            <p:nvPr/>
          </p:nvSpPr>
          <p:spPr>
            <a:xfrm>
              <a:off x="5580112" y="2060848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32" name="126 Elipse"/>
            <p:cNvSpPr/>
            <p:nvPr/>
          </p:nvSpPr>
          <p:spPr>
            <a:xfrm>
              <a:off x="6084168" y="2276872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33" name="127 Elipse"/>
            <p:cNvSpPr/>
            <p:nvPr/>
          </p:nvSpPr>
          <p:spPr>
            <a:xfrm>
              <a:off x="6300192" y="2564904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34" name="128 Elipse"/>
            <p:cNvSpPr/>
            <p:nvPr/>
          </p:nvSpPr>
          <p:spPr>
            <a:xfrm>
              <a:off x="6300192" y="2852936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35" name="129 Elipse"/>
            <p:cNvSpPr/>
            <p:nvPr/>
          </p:nvSpPr>
          <p:spPr>
            <a:xfrm>
              <a:off x="3203848" y="227687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36" name="130 Elipse"/>
            <p:cNvSpPr/>
            <p:nvPr/>
          </p:nvSpPr>
          <p:spPr>
            <a:xfrm>
              <a:off x="3779912" y="242088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37" name="131 Elipse"/>
            <p:cNvSpPr/>
            <p:nvPr/>
          </p:nvSpPr>
          <p:spPr>
            <a:xfrm>
              <a:off x="3851920" y="306896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38" name="132 Elipse"/>
            <p:cNvSpPr/>
            <p:nvPr/>
          </p:nvSpPr>
          <p:spPr>
            <a:xfrm>
              <a:off x="2987824" y="278092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39" name="133 Elipse"/>
            <p:cNvSpPr/>
            <p:nvPr/>
          </p:nvSpPr>
          <p:spPr>
            <a:xfrm>
              <a:off x="3419872" y="292494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40" name="134 Elipse"/>
            <p:cNvSpPr/>
            <p:nvPr/>
          </p:nvSpPr>
          <p:spPr>
            <a:xfrm>
              <a:off x="3779912" y="357301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41" name="135 Elipse"/>
            <p:cNvSpPr/>
            <p:nvPr/>
          </p:nvSpPr>
          <p:spPr>
            <a:xfrm>
              <a:off x="6228184" y="213285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42" name="136 Elipse"/>
            <p:cNvSpPr/>
            <p:nvPr/>
          </p:nvSpPr>
          <p:spPr>
            <a:xfrm>
              <a:off x="6660232" y="242088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43" name="137 Elipse"/>
            <p:cNvSpPr/>
            <p:nvPr/>
          </p:nvSpPr>
          <p:spPr>
            <a:xfrm>
              <a:off x="6660232" y="342900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44" name="138 Elipse"/>
            <p:cNvSpPr/>
            <p:nvPr/>
          </p:nvSpPr>
          <p:spPr>
            <a:xfrm>
              <a:off x="3275856" y="263691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45" name="139 Elipse"/>
            <p:cNvSpPr/>
            <p:nvPr/>
          </p:nvSpPr>
          <p:spPr>
            <a:xfrm>
              <a:off x="3707904" y="285293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46" name="140 Elipse"/>
            <p:cNvSpPr/>
            <p:nvPr/>
          </p:nvSpPr>
          <p:spPr>
            <a:xfrm>
              <a:off x="3923928" y="342900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47" name="141 Elipse"/>
            <p:cNvSpPr/>
            <p:nvPr/>
          </p:nvSpPr>
          <p:spPr>
            <a:xfrm>
              <a:off x="3059832" y="306896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48" name="142 Elipse"/>
            <p:cNvSpPr/>
            <p:nvPr/>
          </p:nvSpPr>
          <p:spPr>
            <a:xfrm>
              <a:off x="3491880" y="328498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49" name="143 Elipse"/>
            <p:cNvSpPr/>
            <p:nvPr/>
          </p:nvSpPr>
          <p:spPr>
            <a:xfrm>
              <a:off x="3851920" y="386104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50" name="144 Elipse"/>
            <p:cNvSpPr/>
            <p:nvPr/>
          </p:nvSpPr>
          <p:spPr>
            <a:xfrm>
              <a:off x="5940152" y="242088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51" name="145 Elipse"/>
            <p:cNvSpPr/>
            <p:nvPr/>
          </p:nvSpPr>
          <p:spPr>
            <a:xfrm>
              <a:off x="6372200" y="263691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52" name="146 Elipse"/>
            <p:cNvSpPr/>
            <p:nvPr/>
          </p:nvSpPr>
          <p:spPr>
            <a:xfrm>
              <a:off x="6588224" y="321297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53" name="147 Elipse"/>
            <p:cNvSpPr/>
            <p:nvPr/>
          </p:nvSpPr>
          <p:spPr>
            <a:xfrm>
              <a:off x="5652120" y="306896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54" name="148 Elipse"/>
            <p:cNvSpPr/>
            <p:nvPr/>
          </p:nvSpPr>
          <p:spPr>
            <a:xfrm>
              <a:off x="6156176" y="306896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55" name="149 Elipse"/>
            <p:cNvSpPr/>
            <p:nvPr/>
          </p:nvSpPr>
          <p:spPr>
            <a:xfrm>
              <a:off x="6372200" y="364502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56" name="150 Elipse"/>
            <p:cNvSpPr/>
            <p:nvPr/>
          </p:nvSpPr>
          <p:spPr>
            <a:xfrm>
              <a:off x="4499992" y="257328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57" name="151 Elipse"/>
            <p:cNvSpPr/>
            <p:nvPr/>
          </p:nvSpPr>
          <p:spPr>
            <a:xfrm>
              <a:off x="4860032" y="270892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58" name="152 Elipse"/>
            <p:cNvSpPr/>
            <p:nvPr/>
          </p:nvSpPr>
          <p:spPr>
            <a:xfrm>
              <a:off x="5148064" y="336537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59" name="153 Elipse"/>
            <p:cNvSpPr/>
            <p:nvPr/>
          </p:nvSpPr>
          <p:spPr>
            <a:xfrm>
              <a:off x="4283968" y="300533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60" name="154 Elipse"/>
            <p:cNvSpPr/>
            <p:nvPr/>
          </p:nvSpPr>
          <p:spPr>
            <a:xfrm>
              <a:off x="4716016" y="322136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61" name="155 Elipse"/>
            <p:cNvSpPr/>
            <p:nvPr/>
          </p:nvSpPr>
          <p:spPr>
            <a:xfrm>
              <a:off x="4932040" y="379742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62" name="156 Elipse"/>
            <p:cNvSpPr/>
            <p:nvPr/>
          </p:nvSpPr>
          <p:spPr>
            <a:xfrm>
              <a:off x="3491880" y="371703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63" name="157 Elipse"/>
            <p:cNvSpPr/>
            <p:nvPr/>
          </p:nvSpPr>
          <p:spPr>
            <a:xfrm>
              <a:off x="4139952" y="386104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64" name="158 Elipse"/>
            <p:cNvSpPr/>
            <p:nvPr/>
          </p:nvSpPr>
          <p:spPr>
            <a:xfrm>
              <a:off x="4067944" y="458112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65" name="159 Elipse"/>
            <p:cNvSpPr/>
            <p:nvPr/>
          </p:nvSpPr>
          <p:spPr>
            <a:xfrm>
              <a:off x="3275856" y="407707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66" name="160 Elipse"/>
            <p:cNvSpPr/>
            <p:nvPr/>
          </p:nvSpPr>
          <p:spPr>
            <a:xfrm>
              <a:off x="3707904" y="436510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67" name="161 Elipse"/>
            <p:cNvSpPr/>
            <p:nvPr/>
          </p:nvSpPr>
          <p:spPr>
            <a:xfrm>
              <a:off x="3851920" y="4941168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68" name="162 Elipse"/>
            <p:cNvSpPr/>
            <p:nvPr/>
          </p:nvSpPr>
          <p:spPr>
            <a:xfrm>
              <a:off x="6372200" y="393305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69" name="163 Elipse"/>
            <p:cNvSpPr/>
            <p:nvPr/>
          </p:nvSpPr>
          <p:spPr>
            <a:xfrm>
              <a:off x="6660232" y="429309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70" name="164 Elipse"/>
            <p:cNvSpPr/>
            <p:nvPr/>
          </p:nvSpPr>
          <p:spPr>
            <a:xfrm>
              <a:off x="6588224" y="479715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71" name="165 Elipse"/>
            <p:cNvSpPr/>
            <p:nvPr/>
          </p:nvSpPr>
          <p:spPr>
            <a:xfrm>
              <a:off x="6156176" y="436510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72" name="166 Elipse"/>
            <p:cNvSpPr/>
            <p:nvPr/>
          </p:nvSpPr>
          <p:spPr>
            <a:xfrm>
              <a:off x="6588224" y="458112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73" name="167 Elipse"/>
            <p:cNvSpPr/>
            <p:nvPr/>
          </p:nvSpPr>
          <p:spPr>
            <a:xfrm>
              <a:off x="6444208" y="501317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74" name="168 Elipse"/>
            <p:cNvSpPr/>
            <p:nvPr/>
          </p:nvSpPr>
          <p:spPr>
            <a:xfrm>
              <a:off x="5508104" y="393305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75" name="169 Elipse"/>
            <p:cNvSpPr/>
            <p:nvPr/>
          </p:nvSpPr>
          <p:spPr>
            <a:xfrm>
              <a:off x="5940152" y="414908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76" name="170 Elipse"/>
            <p:cNvSpPr/>
            <p:nvPr/>
          </p:nvSpPr>
          <p:spPr>
            <a:xfrm>
              <a:off x="6156176" y="472514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77" name="171 Elipse"/>
            <p:cNvSpPr/>
            <p:nvPr/>
          </p:nvSpPr>
          <p:spPr>
            <a:xfrm>
              <a:off x="5292080" y="436510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78" name="172 Elipse"/>
            <p:cNvSpPr/>
            <p:nvPr/>
          </p:nvSpPr>
          <p:spPr>
            <a:xfrm>
              <a:off x="5724128" y="458112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79" name="173 Elipse"/>
            <p:cNvSpPr/>
            <p:nvPr/>
          </p:nvSpPr>
          <p:spPr>
            <a:xfrm>
              <a:off x="5940152" y="515719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80" name="174 Elipse"/>
            <p:cNvSpPr/>
            <p:nvPr/>
          </p:nvSpPr>
          <p:spPr>
            <a:xfrm>
              <a:off x="4644008" y="386104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81" name="175 Elipse"/>
            <p:cNvSpPr/>
            <p:nvPr/>
          </p:nvSpPr>
          <p:spPr>
            <a:xfrm>
              <a:off x="5148064" y="414908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82" name="176 Elipse"/>
            <p:cNvSpPr/>
            <p:nvPr/>
          </p:nvSpPr>
          <p:spPr>
            <a:xfrm>
              <a:off x="5292080" y="465313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83" name="177 Elipse"/>
            <p:cNvSpPr/>
            <p:nvPr/>
          </p:nvSpPr>
          <p:spPr>
            <a:xfrm>
              <a:off x="4427984" y="429309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84" name="178 Elipse"/>
            <p:cNvSpPr/>
            <p:nvPr/>
          </p:nvSpPr>
          <p:spPr>
            <a:xfrm>
              <a:off x="4860032" y="450912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85" name="179 Elipse"/>
            <p:cNvSpPr/>
            <p:nvPr/>
          </p:nvSpPr>
          <p:spPr>
            <a:xfrm>
              <a:off x="5148064" y="515719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86" name="180 Elipse"/>
            <p:cNvSpPr/>
            <p:nvPr/>
          </p:nvSpPr>
          <p:spPr>
            <a:xfrm>
              <a:off x="5292080" y="213285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87" name="181 Elipse"/>
            <p:cNvSpPr/>
            <p:nvPr/>
          </p:nvSpPr>
          <p:spPr>
            <a:xfrm>
              <a:off x="5724128" y="234888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88" name="182 Elipse"/>
            <p:cNvSpPr/>
            <p:nvPr/>
          </p:nvSpPr>
          <p:spPr>
            <a:xfrm>
              <a:off x="5940152" y="278092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89" name="183 Elipse"/>
            <p:cNvSpPr/>
            <p:nvPr/>
          </p:nvSpPr>
          <p:spPr>
            <a:xfrm>
              <a:off x="5076056" y="256490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90" name="184 Elipse"/>
            <p:cNvSpPr/>
            <p:nvPr/>
          </p:nvSpPr>
          <p:spPr>
            <a:xfrm>
              <a:off x="5508104" y="270892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91" name="185 Elipse"/>
            <p:cNvSpPr/>
            <p:nvPr/>
          </p:nvSpPr>
          <p:spPr>
            <a:xfrm>
              <a:off x="5724128" y="328498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92" name="186 Elipse"/>
            <p:cNvSpPr/>
            <p:nvPr/>
          </p:nvSpPr>
          <p:spPr>
            <a:xfrm>
              <a:off x="4067944" y="213285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93" name="187 Elipse"/>
            <p:cNvSpPr/>
            <p:nvPr/>
          </p:nvSpPr>
          <p:spPr>
            <a:xfrm>
              <a:off x="4499992" y="234888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94" name="188 Elipse"/>
            <p:cNvSpPr/>
            <p:nvPr/>
          </p:nvSpPr>
          <p:spPr>
            <a:xfrm>
              <a:off x="4716016" y="292494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95" name="189 Elipse"/>
            <p:cNvSpPr/>
            <p:nvPr/>
          </p:nvSpPr>
          <p:spPr>
            <a:xfrm>
              <a:off x="3851920" y="256490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96" name="190 Elipse"/>
            <p:cNvSpPr/>
            <p:nvPr/>
          </p:nvSpPr>
          <p:spPr>
            <a:xfrm>
              <a:off x="4283968" y="278092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97" name="191 Elipse"/>
            <p:cNvSpPr/>
            <p:nvPr/>
          </p:nvSpPr>
          <p:spPr>
            <a:xfrm>
              <a:off x="4499992" y="335699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98" name="192 Elipse"/>
            <p:cNvSpPr/>
            <p:nvPr/>
          </p:nvSpPr>
          <p:spPr>
            <a:xfrm>
              <a:off x="3923928" y="472514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199" name="193 Elipse"/>
            <p:cNvSpPr/>
            <p:nvPr/>
          </p:nvSpPr>
          <p:spPr>
            <a:xfrm>
              <a:off x="4283968" y="486916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00" name="194 Elipse"/>
            <p:cNvSpPr/>
            <p:nvPr/>
          </p:nvSpPr>
          <p:spPr>
            <a:xfrm>
              <a:off x="4436368" y="502156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01" name="195 Elipse"/>
            <p:cNvSpPr/>
            <p:nvPr/>
          </p:nvSpPr>
          <p:spPr>
            <a:xfrm>
              <a:off x="4427984" y="414908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02" name="196 Elipse"/>
            <p:cNvSpPr/>
            <p:nvPr/>
          </p:nvSpPr>
          <p:spPr>
            <a:xfrm>
              <a:off x="3923928" y="371703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03" name="197 Elipse"/>
            <p:cNvSpPr/>
            <p:nvPr/>
          </p:nvSpPr>
          <p:spPr>
            <a:xfrm>
              <a:off x="3995936" y="328498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04" name="198 Elipse"/>
            <p:cNvSpPr/>
            <p:nvPr/>
          </p:nvSpPr>
          <p:spPr>
            <a:xfrm>
              <a:off x="4283968" y="350100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05" name="199 Elipse"/>
            <p:cNvSpPr/>
            <p:nvPr/>
          </p:nvSpPr>
          <p:spPr>
            <a:xfrm>
              <a:off x="4355976" y="328498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06" name="200 Elipse"/>
            <p:cNvSpPr/>
            <p:nvPr/>
          </p:nvSpPr>
          <p:spPr>
            <a:xfrm>
              <a:off x="4716016" y="350100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07" name="201 Elipse"/>
            <p:cNvSpPr/>
            <p:nvPr/>
          </p:nvSpPr>
          <p:spPr>
            <a:xfrm>
              <a:off x="4283968" y="400506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08" name="202 Elipse"/>
            <p:cNvSpPr/>
            <p:nvPr/>
          </p:nvSpPr>
          <p:spPr>
            <a:xfrm>
              <a:off x="4860032" y="364502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09" name="203 Elipse"/>
            <p:cNvSpPr/>
            <p:nvPr/>
          </p:nvSpPr>
          <p:spPr>
            <a:xfrm>
              <a:off x="5292080" y="371703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10" name="204 Elipse"/>
            <p:cNvSpPr/>
            <p:nvPr/>
          </p:nvSpPr>
          <p:spPr>
            <a:xfrm>
              <a:off x="4860032" y="436510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11" name="205 Elipse"/>
            <p:cNvSpPr/>
            <p:nvPr/>
          </p:nvSpPr>
          <p:spPr>
            <a:xfrm>
              <a:off x="5364088" y="407707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12" name="206 Elipse"/>
            <p:cNvSpPr/>
            <p:nvPr/>
          </p:nvSpPr>
          <p:spPr>
            <a:xfrm>
              <a:off x="5436096" y="458112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13" name="207 Elipse"/>
            <p:cNvSpPr/>
            <p:nvPr/>
          </p:nvSpPr>
          <p:spPr>
            <a:xfrm>
              <a:off x="5652120" y="429309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14" name="208 Elipse"/>
            <p:cNvSpPr/>
            <p:nvPr/>
          </p:nvSpPr>
          <p:spPr>
            <a:xfrm>
              <a:off x="5508104" y="508518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15" name="209 Elipse"/>
            <p:cNvSpPr/>
            <p:nvPr/>
          </p:nvSpPr>
          <p:spPr>
            <a:xfrm>
              <a:off x="6372200" y="494116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16" name="210 Elipse"/>
            <p:cNvSpPr/>
            <p:nvPr/>
          </p:nvSpPr>
          <p:spPr>
            <a:xfrm>
              <a:off x="6516216" y="522920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17" name="211 Elipse"/>
            <p:cNvSpPr/>
            <p:nvPr/>
          </p:nvSpPr>
          <p:spPr>
            <a:xfrm>
              <a:off x="4644008" y="220486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18" name="212 Elipse"/>
            <p:cNvSpPr/>
            <p:nvPr/>
          </p:nvSpPr>
          <p:spPr>
            <a:xfrm>
              <a:off x="4860032" y="249289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19" name="213 Elipse"/>
            <p:cNvSpPr/>
            <p:nvPr/>
          </p:nvSpPr>
          <p:spPr>
            <a:xfrm>
              <a:off x="5004048" y="220486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20" name="214 Elipse"/>
            <p:cNvSpPr/>
            <p:nvPr/>
          </p:nvSpPr>
          <p:spPr>
            <a:xfrm>
              <a:off x="5364088" y="242088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21" name="215 Elipse"/>
            <p:cNvSpPr/>
            <p:nvPr/>
          </p:nvSpPr>
          <p:spPr>
            <a:xfrm>
              <a:off x="5508104" y="256490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22" name="216 Elipse"/>
            <p:cNvSpPr/>
            <p:nvPr/>
          </p:nvSpPr>
          <p:spPr>
            <a:xfrm>
              <a:off x="5940152" y="263691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23" name="217 Elipse"/>
            <p:cNvSpPr/>
            <p:nvPr/>
          </p:nvSpPr>
          <p:spPr>
            <a:xfrm>
              <a:off x="6156176" y="278092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24" name="218 Elipse"/>
            <p:cNvSpPr/>
            <p:nvPr/>
          </p:nvSpPr>
          <p:spPr>
            <a:xfrm>
              <a:off x="6372200" y="299695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25" name="219 Elipse"/>
            <p:cNvSpPr/>
            <p:nvPr/>
          </p:nvSpPr>
          <p:spPr>
            <a:xfrm>
              <a:off x="6516216" y="350100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26" name="220 Elipse"/>
            <p:cNvSpPr/>
            <p:nvPr/>
          </p:nvSpPr>
          <p:spPr>
            <a:xfrm>
              <a:off x="6732240" y="386104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27" name="221 Elipse"/>
            <p:cNvSpPr/>
            <p:nvPr/>
          </p:nvSpPr>
          <p:spPr>
            <a:xfrm>
              <a:off x="3707904" y="235726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28" name="222 Elipse"/>
            <p:cNvSpPr/>
            <p:nvPr/>
          </p:nvSpPr>
          <p:spPr>
            <a:xfrm>
              <a:off x="4067944" y="278092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29" name="223 Elipse"/>
            <p:cNvSpPr/>
            <p:nvPr/>
          </p:nvSpPr>
          <p:spPr>
            <a:xfrm>
              <a:off x="4067944" y="235726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30" name="224 Elipse"/>
            <p:cNvSpPr/>
            <p:nvPr/>
          </p:nvSpPr>
          <p:spPr>
            <a:xfrm>
              <a:off x="4283968" y="249289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31" name="225 Elipse"/>
            <p:cNvSpPr/>
            <p:nvPr/>
          </p:nvSpPr>
          <p:spPr>
            <a:xfrm>
              <a:off x="4499992" y="285293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32" name="226 Elipse"/>
            <p:cNvSpPr/>
            <p:nvPr/>
          </p:nvSpPr>
          <p:spPr>
            <a:xfrm>
              <a:off x="5004048" y="249289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33" name="227 Elipse"/>
            <p:cNvSpPr/>
            <p:nvPr/>
          </p:nvSpPr>
          <p:spPr>
            <a:xfrm>
              <a:off x="5076056" y="314935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34" name="228 Elipse"/>
            <p:cNvSpPr/>
            <p:nvPr/>
          </p:nvSpPr>
          <p:spPr>
            <a:xfrm>
              <a:off x="5364088" y="329336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35" name="229 Elipse"/>
            <p:cNvSpPr/>
            <p:nvPr/>
          </p:nvSpPr>
          <p:spPr>
            <a:xfrm>
              <a:off x="6012160" y="394144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36" name="230 Elipse"/>
            <p:cNvSpPr/>
            <p:nvPr/>
          </p:nvSpPr>
          <p:spPr>
            <a:xfrm>
              <a:off x="6444208" y="429309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37" name="231 Elipse"/>
            <p:cNvSpPr/>
            <p:nvPr/>
          </p:nvSpPr>
          <p:spPr>
            <a:xfrm>
              <a:off x="3203848" y="350100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38" name="232 Elipse"/>
            <p:cNvSpPr/>
            <p:nvPr/>
          </p:nvSpPr>
          <p:spPr>
            <a:xfrm>
              <a:off x="3131840" y="400506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39" name="233 Elipse"/>
            <p:cNvSpPr/>
            <p:nvPr/>
          </p:nvSpPr>
          <p:spPr>
            <a:xfrm>
              <a:off x="3275856" y="378904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40" name="234 Elipse"/>
            <p:cNvSpPr/>
            <p:nvPr/>
          </p:nvSpPr>
          <p:spPr>
            <a:xfrm>
              <a:off x="3635896" y="400506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41" name="235 Elipse"/>
            <p:cNvSpPr/>
            <p:nvPr/>
          </p:nvSpPr>
          <p:spPr>
            <a:xfrm>
              <a:off x="3779912" y="414908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42" name="236 Elipse"/>
            <p:cNvSpPr/>
            <p:nvPr/>
          </p:nvSpPr>
          <p:spPr>
            <a:xfrm>
              <a:off x="4283968" y="422108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43" name="237 Elipse"/>
            <p:cNvSpPr/>
            <p:nvPr/>
          </p:nvSpPr>
          <p:spPr>
            <a:xfrm>
              <a:off x="4427984" y="450912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44" name="238 Elipse"/>
            <p:cNvSpPr/>
            <p:nvPr/>
          </p:nvSpPr>
          <p:spPr>
            <a:xfrm>
              <a:off x="4572000" y="472514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45" name="239 Elipse"/>
            <p:cNvSpPr/>
            <p:nvPr/>
          </p:nvSpPr>
          <p:spPr>
            <a:xfrm>
              <a:off x="4860032" y="501317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46" name="240 Elipse"/>
            <p:cNvSpPr/>
            <p:nvPr/>
          </p:nvSpPr>
          <p:spPr>
            <a:xfrm>
              <a:off x="5508104" y="3645024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47" name="241 Elipse"/>
            <p:cNvSpPr/>
            <p:nvPr/>
          </p:nvSpPr>
          <p:spPr>
            <a:xfrm>
              <a:off x="6012160" y="3501008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48" name="242 Elipse"/>
            <p:cNvSpPr/>
            <p:nvPr/>
          </p:nvSpPr>
          <p:spPr>
            <a:xfrm>
              <a:off x="6228184" y="3284984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49" name="243 Elipse"/>
            <p:cNvSpPr/>
            <p:nvPr/>
          </p:nvSpPr>
          <p:spPr>
            <a:xfrm>
              <a:off x="5220072" y="2924944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50" name="244 Elipse"/>
            <p:cNvSpPr/>
            <p:nvPr/>
          </p:nvSpPr>
          <p:spPr>
            <a:xfrm>
              <a:off x="4355976" y="3645024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51" name="245 Elipse"/>
            <p:cNvSpPr/>
            <p:nvPr/>
          </p:nvSpPr>
          <p:spPr>
            <a:xfrm>
              <a:off x="3275856" y="4509120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52" name="246 Elipse"/>
            <p:cNvSpPr/>
            <p:nvPr/>
          </p:nvSpPr>
          <p:spPr>
            <a:xfrm>
              <a:off x="3563888" y="4581128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53" name="247 Elipse"/>
            <p:cNvSpPr/>
            <p:nvPr/>
          </p:nvSpPr>
          <p:spPr>
            <a:xfrm>
              <a:off x="5796136" y="4869160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54" name="248 Elipse"/>
            <p:cNvSpPr/>
            <p:nvPr/>
          </p:nvSpPr>
          <p:spPr>
            <a:xfrm>
              <a:off x="5508104" y="4797152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55" name="249 Elipse"/>
            <p:cNvSpPr/>
            <p:nvPr/>
          </p:nvSpPr>
          <p:spPr>
            <a:xfrm>
              <a:off x="5868144" y="2132856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56" name="250 Elipse"/>
            <p:cNvSpPr/>
            <p:nvPr/>
          </p:nvSpPr>
          <p:spPr>
            <a:xfrm>
              <a:off x="6516216" y="2204864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57" name="251 Elipse"/>
            <p:cNvSpPr/>
            <p:nvPr/>
          </p:nvSpPr>
          <p:spPr>
            <a:xfrm>
              <a:off x="6588224" y="2636912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58" name="252 Elipse"/>
            <p:cNvSpPr/>
            <p:nvPr/>
          </p:nvSpPr>
          <p:spPr>
            <a:xfrm>
              <a:off x="6588224" y="2924944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59" name="253 Elipse"/>
            <p:cNvSpPr/>
            <p:nvPr/>
          </p:nvSpPr>
          <p:spPr>
            <a:xfrm>
              <a:off x="3068216" y="515719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60" name="254 Elipse"/>
            <p:cNvSpPr/>
            <p:nvPr/>
          </p:nvSpPr>
          <p:spPr>
            <a:xfrm>
              <a:off x="3203848" y="486077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61" name="255 Elipse"/>
            <p:cNvSpPr/>
            <p:nvPr/>
          </p:nvSpPr>
          <p:spPr>
            <a:xfrm>
              <a:off x="3491880" y="514880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62" name="256 Elipse"/>
            <p:cNvSpPr/>
            <p:nvPr/>
          </p:nvSpPr>
          <p:spPr>
            <a:xfrm>
              <a:off x="3203848" y="507680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63" name="257 Elipse"/>
            <p:cNvSpPr/>
            <p:nvPr/>
          </p:nvSpPr>
          <p:spPr>
            <a:xfrm>
              <a:off x="3356248" y="522920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64" name="258 Elipse"/>
            <p:cNvSpPr/>
            <p:nvPr/>
          </p:nvSpPr>
          <p:spPr>
            <a:xfrm>
              <a:off x="3563888" y="501317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65" name="259 Elipse"/>
            <p:cNvSpPr/>
            <p:nvPr/>
          </p:nvSpPr>
          <p:spPr>
            <a:xfrm>
              <a:off x="2987824" y="465313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66" name="260 Elipse"/>
            <p:cNvSpPr/>
            <p:nvPr/>
          </p:nvSpPr>
          <p:spPr>
            <a:xfrm>
              <a:off x="2987824" y="443711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67" name="261 Elipse"/>
            <p:cNvSpPr/>
            <p:nvPr/>
          </p:nvSpPr>
          <p:spPr>
            <a:xfrm>
              <a:off x="2987824" y="494116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68" name="262 Elipse"/>
            <p:cNvSpPr/>
            <p:nvPr/>
          </p:nvSpPr>
          <p:spPr>
            <a:xfrm>
              <a:off x="4067944" y="515719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69" name="263 Elipse"/>
            <p:cNvSpPr/>
            <p:nvPr/>
          </p:nvSpPr>
          <p:spPr>
            <a:xfrm>
              <a:off x="4355976" y="522920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70" name="264 Elipse"/>
            <p:cNvSpPr/>
            <p:nvPr/>
          </p:nvSpPr>
          <p:spPr>
            <a:xfrm>
              <a:off x="5364088" y="522920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71" name="265 Elipse"/>
            <p:cNvSpPr/>
            <p:nvPr/>
          </p:nvSpPr>
          <p:spPr>
            <a:xfrm>
              <a:off x="4499992" y="515719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72" name="266 Elipse"/>
            <p:cNvSpPr/>
            <p:nvPr/>
          </p:nvSpPr>
          <p:spPr>
            <a:xfrm>
              <a:off x="3707904" y="515719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73" name="267 Elipse"/>
            <p:cNvSpPr/>
            <p:nvPr/>
          </p:nvSpPr>
          <p:spPr>
            <a:xfrm>
              <a:off x="5292080" y="486916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74" name="268 Elipse"/>
            <p:cNvSpPr/>
            <p:nvPr/>
          </p:nvSpPr>
          <p:spPr>
            <a:xfrm>
              <a:off x="4932040" y="515719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75" name="269 Elipse"/>
            <p:cNvSpPr/>
            <p:nvPr/>
          </p:nvSpPr>
          <p:spPr>
            <a:xfrm>
              <a:off x="6732240" y="213285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76" name="270 Elipse"/>
            <p:cNvSpPr/>
            <p:nvPr/>
          </p:nvSpPr>
          <p:spPr>
            <a:xfrm>
              <a:off x="6804248" y="256490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77" name="271 Elipse"/>
            <p:cNvSpPr/>
            <p:nvPr/>
          </p:nvSpPr>
          <p:spPr>
            <a:xfrm>
              <a:off x="6444208" y="213285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78" name="272 Elipse"/>
            <p:cNvSpPr/>
            <p:nvPr/>
          </p:nvSpPr>
          <p:spPr>
            <a:xfrm>
              <a:off x="6804248" y="227687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79" name="273 Elipse"/>
            <p:cNvSpPr/>
            <p:nvPr/>
          </p:nvSpPr>
          <p:spPr>
            <a:xfrm>
              <a:off x="6804248" y="314096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80" name="274 Elipse"/>
            <p:cNvSpPr/>
            <p:nvPr/>
          </p:nvSpPr>
          <p:spPr>
            <a:xfrm>
              <a:off x="6804248" y="364502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81" name="275 Elipse"/>
            <p:cNvSpPr/>
            <p:nvPr/>
          </p:nvSpPr>
          <p:spPr>
            <a:xfrm>
              <a:off x="6804248" y="285293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82" name="276 Elipse"/>
            <p:cNvSpPr/>
            <p:nvPr/>
          </p:nvSpPr>
          <p:spPr>
            <a:xfrm>
              <a:off x="6804248" y="328498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83" name="277 Elipse"/>
            <p:cNvSpPr/>
            <p:nvPr/>
          </p:nvSpPr>
          <p:spPr>
            <a:xfrm>
              <a:off x="3059832" y="364502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84" name="278 Elipse"/>
            <p:cNvSpPr/>
            <p:nvPr/>
          </p:nvSpPr>
          <p:spPr>
            <a:xfrm>
              <a:off x="2987824" y="350100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285" name="279 Elipse"/>
            <p:cNvSpPr/>
            <p:nvPr/>
          </p:nvSpPr>
          <p:spPr>
            <a:xfrm>
              <a:off x="2987824" y="371703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cxnSp>
          <p:nvCxnSpPr>
            <p:cNvPr id="286" name="283 Conector recto"/>
            <p:cNvCxnSpPr/>
            <p:nvPr/>
          </p:nvCxnSpPr>
          <p:spPr>
            <a:xfrm flipV="1">
              <a:off x="4499992" y="5229256"/>
              <a:ext cx="0" cy="5040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284 Conector recto"/>
            <p:cNvCxnSpPr/>
            <p:nvPr/>
          </p:nvCxnSpPr>
          <p:spPr>
            <a:xfrm flipV="1">
              <a:off x="4652392" y="5229256"/>
              <a:ext cx="0" cy="5040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285 Conector recto"/>
            <p:cNvCxnSpPr/>
            <p:nvPr/>
          </p:nvCxnSpPr>
          <p:spPr>
            <a:xfrm>
              <a:off x="4355976" y="5661304"/>
              <a:ext cx="90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288 Conector recto"/>
            <p:cNvCxnSpPr/>
            <p:nvPr/>
          </p:nvCxnSpPr>
          <p:spPr>
            <a:xfrm flipV="1">
              <a:off x="4499992" y="5625304"/>
              <a:ext cx="36000" cy="36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289 Conector recto"/>
            <p:cNvCxnSpPr/>
            <p:nvPr/>
          </p:nvCxnSpPr>
          <p:spPr>
            <a:xfrm flipV="1">
              <a:off x="4608008" y="5661304"/>
              <a:ext cx="36000" cy="36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290 Conector recto"/>
            <p:cNvCxnSpPr/>
            <p:nvPr/>
          </p:nvCxnSpPr>
          <p:spPr>
            <a:xfrm>
              <a:off x="4499992" y="5661304"/>
              <a:ext cx="36000" cy="36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292 Conector recto"/>
            <p:cNvCxnSpPr/>
            <p:nvPr/>
          </p:nvCxnSpPr>
          <p:spPr>
            <a:xfrm>
              <a:off x="4608008" y="5625304"/>
              <a:ext cx="36000" cy="36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293 CuadroTexto"/>
            <p:cNvSpPr txBox="1"/>
            <p:nvPr/>
          </p:nvSpPr>
          <p:spPr>
            <a:xfrm>
              <a:off x="4644008" y="5445224"/>
              <a:ext cx="764594" cy="244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800" dirty="0" smtClean="0"/>
                <a:t>0,0037mm</a:t>
              </a:r>
              <a:endParaRPr lang="es-EC" sz="800" dirty="0"/>
            </a:p>
          </p:txBody>
        </p:sp>
      </p:grpSp>
      <p:graphicFrame>
        <p:nvGraphicFramePr>
          <p:cNvPr id="294" name="293 Tabla"/>
          <p:cNvGraphicFramePr>
            <a:graphicFrameLocks noGrp="1"/>
          </p:cNvGraphicFramePr>
          <p:nvPr/>
        </p:nvGraphicFramePr>
        <p:xfrm>
          <a:off x="539552" y="3717032"/>
          <a:ext cx="2232248" cy="1371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28191"/>
                <a:gridCol w="5040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200" b="1" i="0" dirty="0" smtClean="0"/>
                        <a:t>Menor de 0,001 mm </a:t>
                      </a:r>
                    </a:p>
                    <a:p>
                      <a:pPr algn="ctr"/>
                      <a:r>
                        <a:rPr lang="es-EC" sz="1200" b="1" i="0" dirty="0" smtClean="0"/>
                        <a:t>(1 </a:t>
                      </a:r>
                      <a:r>
                        <a:rPr lang="el-GR" sz="1200" b="1" i="0" dirty="0" smtClean="0"/>
                        <a:t>μ</a:t>
                      </a:r>
                      <a:r>
                        <a:rPr lang="en-US" sz="1200" b="1" i="0" dirty="0" smtClean="0"/>
                        <a:t>m</a:t>
                      </a:r>
                      <a:r>
                        <a:rPr lang="es-EC" sz="1200" b="1" i="0" dirty="0" smtClean="0"/>
                        <a:t>)</a:t>
                      </a:r>
                      <a:endParaRPr lang="es-EC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i="0" dirty="0" smtClean="0"/>
                        <a:t>28%</a:t>
                      </a:r>
                      <a:endParaRPr lang="es-EC" sz="1200" b="1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200" b="1" i="0" dirty="0" smtClean="0"/>
                        <a:t>0,001 – 0,005 mm </a:t>
                      </a:r>
                    </a:p>
                    <a:p>
                      <a:pPr algn="ctr"/>
                      <a:r>
                        <a:rPr lang="es-EC" sz="1200" b="1" i="0" dirty="0" smtClean="0"/>
                        <a:t>(1 – 5 </a:t>
                      </a:r>
                      <a:r>
                        <a:rPr lang="el-GR" sz="1200" b="1" i="0" dirty="0" smtClean="0"/>
                        <a:t>μ</a:t>
                      </a:r>
                      <a:r>
                        <a:rPr lang="en-US" sz="1200" b="1" i="0" dirty="0" smtClean="0"/>
                        <a:t>m</a:t>
                      </a:r>
                      <a:r>
                        <a:rPr lang="es-EC" sz="1200" b="1" i="0" dirty="0" smtClean="0"/>
                        <a:t>)</a:t>
                      </a:r>
                      <a:endParaRPr lang="es-EC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i="0" dirty="0" smtClean="0"/>
                        <a:t>57%</a:t>
                      </a:r>
                      <a:endParaRPr lang="es-EC" sz="1200" b="1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200" b="1" i="0" dirty="0" smtClean="0"/>
                        <a:t>0,005 – 0,010 mm </a:t>
                      </a:r>
                    </a:p>
                    <a:p>
                      <a:pPr algn="ctr"/>
                      <a:r>
                        <a:rPr lang="es-EC" sz="1200" b="1" i="0" dirty="0" smtClean="0"/>
                        <a:t>(5 – 10 </a:t>
                      </a:r>
                      <a:r>
                        <a:rPr lang="el-GR" sz="1200" b="1" i="0" dirty="0" smtClean="0"/>
                        <a:t>μ</a:t>
                      </a:r>
                      <a:r>
                        <a:rPr lang="en-US" sz="1200" b="1" i="0" dirty="0" smtClean="0"/>
                        <a:t>m</a:t>
                      </a:r>
                      <a:r>
                        <a:rPr lang="es-EC" sz="1200" b="1" i="0" dirty="0" smtClean="0"/>
                        <a:t>)</a:t>
                      </a:r>
                      <a:endParaRPr lang="es-EC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i="0" dirty="0" smtClean="0"/>
                        <a:t>15%</a:t>
                      </a:r>
                      <a:endParaRPr lang="es-EC" sz="1200" b="1" i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2124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883" y="341784"/>
            <a:ext cx="2702957" cy="566936"/>
          </a:xfrm>
        </p:spPr>
        <p:txBody>
          <a:bodyPr>
            <a:normAutofit/>
          </a:bodyPr>
          <a:lstStyle/>
          <a:p>
            <a:r>
              <a:rPr lang="es-ES" sz="2500" b="1" dirty="0">
                <a:solidFill>
                  <a:srgbClr val="C00000"/>
                </a:solidFill>
              </a:rPr>
              <a:t>Emulsificantes</a:t>
            </a:r>
            <a:endParaRPr lang="es-EC" sz="2500" dirty="0">
              <a:solidFill>
                <a:srgbClr val="C00000"/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043608" y="1124744"/>
            <a:ext cx="655272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es-ES" sz="1800" dirty="0" smtClean="0"/>
              <a:t>Es </a:t>
            </a:r>
            <a:r>
              <a:rPr lang="es-ES" sz="1800" dirty="0"/>
              <a:t>un agente tensoactivo que modifica la tensión superficial </a:t>
            </a:r>
            <a:r>
              <a:rPr lang="es-ES" sz="1800" dirty="0" smtClean="0"/>
              <a:t>de las </a:t>
            </a:r>
            <a:r>
              <a:rPr lang="es-ES" sz="1800" dirty="0"/>
              <a:t>partículas de asfalto y de agua, por lo que mantiene los glóbulos de asfalto estables en suspensión y controla el tiempo de rompimiento</a:t>
            </a:r>
            <a:r>
              <a:rPr lang="es-ES" sz="1800" dirty="0" smtClean="0"/>
              <a:t>.</a:t>
            </a:r>
            <a:endParaRPr lang="es-ES" sz="18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043608" y="2492896"/>
            <a:ext cx="6552728" cy="684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es-ES" sz="1800" dirty="0" smtClean="0"/>
              <a:t>Facilita </a:t>
            </a:r>
            <a:r>
              <a:rPr lang="es-ES" sz="1800" dirty="0"/>
              <a:t>la dispersión inicial del asfalto en el agua y evita que las partículas formadas vuelvan a unirse. </a:t>
            </a:r>
            <a:endParaRPr lang="es-EC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Emulsión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1403648" y="4725144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Elipse"/>
          <p:cNvSpPr/>
          <p:nvPr/>
        </p:nvSpPr>
        <p:spPr>
          <a:xfrm>
            <a:off x="2123728" y="4149080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Elipse"/>
          <p:cNvSpPr/>
          <p:nvPr/>
        </p:nvSpPr>
        <p:spPr>
          <a:xfrm>
            <a:off x="1583668" y="4545124"/>
            <a:ext cx="108012" cy="1080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Elipse"/>
          <p:cNvSpPr/>
          <p:nvPr/>
        </p:nvSpPr>
        <p:spPr>
          <a:xfrm>
            <a:off x="1835696" y="4401108"/>
            <a:ext cx="108012" cy="1080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Elipse"/>
          <p:cNvSpPr/>
          <p:nvPr/>
        </p:nvSpPr>
        <p:spPr>
          <a:xfrm>
            <a:off x="1835696" y="4581128"/>
            <a:ext cx="180020" cy="1800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Elipse"/>
          <p:cNvSpPr/>
          <p:nvPr/>
        </p:nvSpPr>
        <p:spPr>
          <a:xfrm>
            <a:off x="2087724" y="4625516"/>
            <a:ext cx="54006" cy="498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Elipse"/>
          <p:cNvSpPr/>
          <p:nvPr/>
        </p:nvSpPr>
        <p:spPr>
          <a:xfrm>
            <a:off x="2069722" y="4777916"/>
            <a:ext cx="54006" cy="498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CuadroTexto"/>
          <p:cNvSpPr txBox="1"/>
          <p:nvPr/>
        </p:nvSpPr>
        <p:spPr>
          <a:xfrm>
            <a:off x="1223628" y="3769295"/>
            <a:ext cx="1692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Emulsión Estable</a:t>
            </a:r>
            <a:endParaRPr lang="es-EC" sz="1400" b="1" dirty="0"/>
          </a:p>
        </p:txBody>
      </p:sp>
      <p:sp>
        <p:nvSpPr>
          <p:cNvPr id="17" name="16 Elipse"/>
          <p:cNvSpPr/>
          <p:nvPr/>
        </p:nvSpPr>
        <p:spPr>
          <a:xfrm>
            <a:off x="4211960" y="4509120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Elipse"/>
          <p:cNvSpPr/>
          <p:nvPr/>
        </p:nvSpPr>
        <p:spPr>
          <a:xfrm>
            <a:off x="4680012" y="4149080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18 Elipse"/>
          <p:cNvSpPr/>
          <p:nvPr/>
        </p:nvSpPr>
        <p:spPr>
          <a:xfrm>
            <a:off x="4463988" y="4437112"/>
            <a:ext cx="108012" cy="1080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Elipse"/>
          <p:cNvSpPr/>
          <p:nvPr/>
        </p:nvSpPr>
        <p:spPr>
          <a:xfrm>
            <a:off x="4572000" y="4365104"/>
            <a:ext cx="108012" cy="1080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Elipse"/>
          <p:cNvSpPr/>
          <p:nvPr/>
        </p:nvSpPr>
        <p:spPr>
          <a:xfrm>
            <a:off x="4535996" y="4509120"/>
            <a:ext cx="180020" cy="1800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21 Elipse"/>
          <p:cNvSpPr/>
          <p:nvPr/>
        </p:nvSpPr>
        <p:spPr>
          <a:xfrm>
            <a:off x="4716016" y="4509120"/>
            <a:ext cx="54006" cy="498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22 Elipse"/>
          <p:cNvSpPr/>
          <p:nvPr/>
        </p:nvSpPr>
        <p:spPr>
          <a:xfrm>
            <a:off x="4644008" y="4675330"/>
            <a:ext cx="54006" cy="498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CuadroTexto"/>
          <p:cNvSpPr txBox="1"/>
          <p:nvPr/>
        </p:nvSpPr>
        <p:spPr>
          <a:xfrm>
            <a:off x="4067944" y="3769295"/>
            <a:ext cx="126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Floculación</a:t>
            </a:r>
            <a:endParaRPr lang="es-EC" sz="1400" b="1" dirty="0"/>
          </a:p>
        </p:txBody>
      </p:sp>
      <p:sp>
        <p:nvSpPr>
          <p:cNvPr id="25" name="24 Elipse"/>
          <p:cNvSpPr/>
          <p:nvPr/>
        </p:nvSpPr>
        <p:spPr>
          <a:xfrm>
            <a:off x="6696236" y="4509120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25 Elipse"/>
          <p:cNvSpPr/>
          <p:nvPr/>
        </p:nvSpPr>
        <p:spPr>
          <a:xfrm>
            <a:off x="6624228" y="4149080"/>
            <a:ext cx="900100" cy="7920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26 Elipse"/>
          <p:cNvSpPr/>
          <p:nvPr/>
        </p:nvSpPr>
        <p:spPr>
          <a:xfrm>
            <a:off x="6948264" y="4437112"/>
            <a:ext cx="108012" cy="1080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27 Elipse"/>
          <p:cNvSpPr/>
          <p:nvPr/>
        </p:nvSpPr>
        <p:spPr>
          <a:xfrm>
            <a:off x="7056276" y="4365104"/>
            <a:ext cx="108012" cy="1080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28 Elipse"/>
          <p:cNvSpPr/>
          <p:nvPr/>
        </p:nvSpPr>
        <p:spPr>
          <a:xfrm>
            <a:off x="7020272" y="4509120"/>
            <a:ext cx="180020" cy="1800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29 Elipse"/>
          <p:cNvSpPr/>
          <p:nvPr/>
        </p:nvSpPr>
        <p:spPr>
          <a:xfrm>
            <a:off x="7200292" y="4509120"/>
            <a:ext cx="54006" cy="498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30 Elipse"/>
          <p:cNvSpPr/>
          <p:nvPr/>
        </p:nvSpPr>
        <p:spPr>
          <a:xfrm>
            <a:off x="7128284" y="4675330"/>
            <a:ext cx="54006" cy="498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31 CuadroTexto"/>
          <p:cNvSpPr txBox="1"/>
          <p:nvPr/>
        </p:nvSpPr>
        <p:spPr>
          <a:xfrm>
            <a:off x="6300192" y="3769295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Coalescencia</a:t>
            </a:r>
            <a:endParaRPr lang="es-EC" sz="1400" b="1" dirty="0"/>
          </a:p>
        </p:txBody>
      </p:sp>
    </p:spTree>
    <p:extLst>
      <p:ext uri="{BB962C8B-B14F-4D97-AF65-F5344CB8AC3E}">
        <p14:creationId xmlns:p14="http://schemas.microsoft.com/office/powerpoint/2010/main" xmlns="" val="303383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87543"/>
            <a:ext cx="1717167" cy="504056"/>
          </a:xfrm>
        </p:spPr>
        <p:txBody>
          <a:bodyPr>
            <a:normAutofit/>
          </a:bodyPr>
          <a:lstStyle/>
          <a:p>
            <a:r>
              <a:rPr lang="es-EC" sz="2500" b="1" dirty="0" smtClean="0">
                <a:solidFill>
                  <a:srgbClr val="C00000"/>
                </a:solidFill>
              </a:rPr>
              <a:t>Polímero</a:t>
            </a:r>
            <a:endParaRPr lang="es-EC" sz="2500" b="1" dirty="0">
              <a:solidFill>
                <a:srgbClr val="C00000"/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187624" y="1160748"/>
            <a:ext cx="6912768" cy="1044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es-ES" sz="1800" dirty="0"/>
              <a:t>La adición de polímeros mejora las propiedades de cohesión y adhesión, incrementa la rigidez y reduce la susceptibilidad al cambio de temperatura</a:t>
            </a:r>
            <a:r>
              <a:rPr lang="es-ES" sz="1800" dirty="0" smtClean="0"/>
              <a:t>.</a:t>
            </a:r>
            <a:endParaRPr lang="es-ES" sz="18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Emulsión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1249288" y="2348880"/>
            <a:ext cx="1738536" cy="432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000" b="1" dirty="0" smtClean="0">
                <a:solidFill>
                  <a:srgbClr val="C00000"/>
                </a:solidFill>
              </a:rPr>
              <a:t>SBR-Látex</a:t>
            </a: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1547664" y="2924944"/>
            <a:ext cx="6453418" cy="26642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es-EC" sz="1800" dirty="0" smtClean="0">
                <a:solidFill>
                  <a:schemeClr val="tx1"/>
                </a:solidFill>
              </a:rPr>
              <a:t>Aumenta la resistencia a la formación de surcos o baches. </a:t>
            </a:r>
          </a:p>
          <a:p>
            <a:pPr lvl="1" algn="just"/>
            <a:endParaRPr lang="es-EC" sz="1800" dirty="0" smtClean="0">
              <a:solidFill>
                <a:schemeClr val="tx1"/>
              </a:solidFill>
            </a:endParaRPr>
          </a:p>
          <a:p>
            <a:pPr lvl="1" algn="just"/>
            <a:r>
              <a:rPr lang="es-EC" sz="1800" dirty="0" smtClean="0">
                <a:solidFill>
                  <a:schemeClr val="tx1"/>
                </a:solidFill>
              </a:rPr>
              <a:t>Aumenta la resistencia al agrietamiento por baja temperatura </a:t>
            </a:r>
          </a:p>
          <a:p>
            <a:pPr lvl="1" algn="just"/>
            <a:endParaRPr lang="es-EC" sz="1800" dirty="0" smtClean="0">
              <a:solidFill>
                <a:schemeClr val="tx1"/>
              </a:solidFill>
            </a:endParaRPr>
          </a:p>
          <a:p>
            <a:pPr lvl="1" algn="just"/>
            <a:r>
              <a:rPr lang="es-EC" sz="1800" dirty="0" smtClean="0">
                <a:solidFill>
                  <a:schemeClr val="tx1"/>
                </a:solidFill>
              </a:rPr>
              <a:t>Aumenta la resistencia a la carga asociada a agrietamiento por fatiga o reducción de la susceptibilidad de temperatura. </a:t>
            </a:r>
          </a:p>
        </p:txBody>
      </p:sp>
    </p:spTree>
    <p:extLst>
      <p:ext uri="{BB962C8B-B14F-4D97-AF65-F5344CB8AC3E}">
        <p14:creationId xmlns:p14="http://schemas.microsoft.com/office/powerpoint/2010/main" xmlns="" val="101641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build="p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487543"/>
            <a:ext cx="1898375" cy="565193"/>
          </a:xfrm>
        </p:spPr>
        <p:txBody>
          <a:bodyPr>
            <a:normAutofit/>
          </a:bodyPr>
          <a:lstStyle/>
          <a:p>
            <a:r>
              <a:rPr lang="es-EC" sz="2500" b="1" dirty="0" smtClean="0">
                <a:solidFill>
                  <a:srgbClr val="C00000"/>
                </a:solidFill>
              </a:rPr>
              <a:t>Agua</a:t>
            </a:r>
            <a:endParaRPr lang="es-EC" sz="2500" b="1" dirty="0">
              <a:solidFill>
                <a:srgbClr val="C00000"/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259632" y="1124744"/>
            <a:ext cx="659743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es-ES" sz="1800" dirty="0" smtClean="0"/>
              <a:t>Principal </a:t>
            </a:r>
            <a:r>
              <a:rPr lang="es-ES" sz="1800" dirty="0"/>
              <a:t>factor en la determinación de la consistencia del mortero asfaltico durante su producción y </a:t>
            </a:r>
            <a:r>
              <a:rPr lang="es-ES" sz="1800" dirty="0" smtClean="0"/>
              <a:t>aplicación. </a:t>
            </a:r>
            <a:endParaRPr lang="es-EC" sz="18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259632" y="2420888"/>
            <a:ext cx="659743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es-EC" sz="1800" dirty="0"/>
              <a:t>La ISSA A – 143, establece que el agua debe ser potable y libre de sales solubles nocivas o productos químicos reactivos y cualquier otro contaminante. </a:t>
            </a:r>
            <a:endParaRPr lang="es-ES" sz="1800" dirty="0"/>
          </a:p>
          <a:p>
            <a:pPr algn="just">
              <a:buFont typeface="Wingdings" pitchFamily="2" charset="2"/>
              <a:buChar char="ü"/>
            </a:pPr>
            <a:endParaRPr lang="es-EC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Emulsión</a:t>
            </a:r>
            <a:endParaRPr lang="es-EC" sz="25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4.bp.blogspot.com/-gX0ocUefNow/T3x80NDpcOI/AAAAAAAABQA/S3gzuVdObkk/s1600/Ahorrar-Agu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1155" y="3429000"/>
            <a:ext cx="3754388" cy="281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880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92696"/>
            <a:ext cx="7560840" cy="504056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EC" sz="2000" b="1" dirty="0">
                <a:solidFill>
                  <a:srgbClr val="C00000"/>
                </a:solidFill>
              </a:rPr>
              <a:t>Ensayo de Viscosidad Saybolt Furol </a:t>
            </a:r>
            <a:r>
              <a:rPr lang="es-EC" sz="2000" b="1" dirty="0" smtClean="0">
                <a:solidFill>
                  <a:srgbClr val="C00000"/>
                </a:solidFill>
              </a:rPr>
              <a:t>Norma </a:t>
            </a:r>
            <a:r>
              <a:rPr lang="es-EC" sz="2000" b="1" dirty="0">
                <a:solidFill>
                  <a:srgbClr val="C00000"/>
                </a:solidFill>
              </a:rPr>
              <a:t>ASTM D 88 </a:t>
            </a:r>
            <a:r>
              <a:rPr lang="es-EC" sz="2000" b="1" dirty="0" smtClean="0">
                <a:solidFill>
                  <a:srgbClr val="C00000"/>
                </a:solidFill>
              </a:rPr>
              <a:t>–07.</a:t>
            </a:r>
            <a:endParaRPr lang="es-EC" sz="2000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432191"/>
            <a:ext cx="6777317" cy="1348737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EC" sz="1800" dirty="0" smtClean="0">
                <a:solidFill>
                  <a:schemeClr val="tx1"/>
                </a:solidFill>
              </a:rPr>
              <a:t>Determinar </a:t>
            </a:r>
            <a:r>
              <a:rPr lang="es-EC" sz="1800" dirty="0">
                <a:solidFill>
                  <a:schemeClr val="tx1"/>
                </a:solidFill>
              </a:rPr>
              <a:t>la consistencia de los materiales asfálticos mediante sus características de flujo</a:t>
            </a:r>
            <a:r>
              <a:rPr lang="es-EC" sz="18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Emulsión</a:t>
            </a:r>
            <a:endParaRPr lang="es-EC" sz="2500" dirty="0">
              <a:solidFill>
                <a:schemeClr val="bg1"/>
              </a:solidFill>
            </a:endParaRPr>
          </a:p>
        </p:txBody>
      </p:sp>
      <p:pic>
        <p:nvPicPr>
          <p:cNvPr id="5" name="4 Imagen" descr="C:\Users\Francisco\Documents\Francisco\Tesis\Fotos Tesis\Viscosidad\1303201218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600" y="2309971"/>
            <a:ext cx="2736304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5 CuadroTexto"/>
          <p:cNvSpPr txBox="1"/>
          <p:nvPr/>
        </p:nvSpPr>
        <p:spPr>
          <a:xfrm>
            <a:off x="827584" y="5589240"/>
            <a:ext cx="28083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/>
              <a:t>Viscosímetro calibrado a 25 ° C.</a:t>
            </a:r>
            <a:endParaRPr lang="es-EC" sz="1300" dirty="0"/>
          </a:p>
        </p:txBody>
      </p:sp>
      <p:pic>
        <p:nvPicPr>
          <p:cNvPr id="7" name="6 Imagen" descr="C:\Users\Francisco\Documents\Francisco\Tesis\Fotos Tesis\Viscosidad\1303201218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4104456" cy="2693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7 CuadroTexto"/>
          <p:cNvSpPr txBox="1"/>
          <p:nvPr/>
        </p:nvSpPr>
        <p:spPr>
          <a:xfrm>
            <a:off x="4139952" y="5589240"/>
            <a:ext cx="42397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/>
              <a:t>Flujo de la emulsión a través del </a:t>
            </a:r>
            <a:r>
              <a:rPr lang="es-ES" sz="1300" dirty="0" smtClean="0"/>
              <a:t>viscosímetro</a:t>
            </a:r>
            <a:endParaRPr lang="es-EC" sz="1300" dirty="0"/>
          </a:p>
        </p:txBody>
      </p:sp>
    </p:spTree>
    <p:extLst>
      <p:ext uri="{BB962C8B-B14F-4D97-AF65-F5344CB8AC3E}">
        <p14:creationId xmlns:p14="http://schemas.microsoft.com/office/powerpoint/2010/main" xmlns="" val="73465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xmlns="" val="4235527861"/>
              </p:ext>
            </p:extLst>
          </p:nvPr>
        </p:nvGraphicFramePr>
        <p:xfrm>
          <a:off x="611560" y="2060848"/>
          <a:ext cx="792088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2392"/>
            <a:ext cx="3168352" cy="168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Emulsión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65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8352928" cy="792088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rgbClr val="C00000"/>
                </a:solidFill>
              </a:rPr>
              <a:t>Ensayo para </a:t>
            </a:r>
            <a:r>
              <a:rPr lang="es-ES" sz="2000" b="1" dirty="0" smtClean="0">
                <a:solidFill>
                  <a:srgbClr val="C00000"/>
                </a:solidFill>
              </a:rPr>
              <a:t>Determinar </a:t>
            </a:r>
            <a:r>
              <a:rPr lang="es-ES" sz="2000" b="1" dirty="0">
                <a:solidFill>
                  <a:srgbClr val="C00000"/>
                </a:solidFill>
              </a:rPr>
              <a:t>el </a:t>
            </a:r>
            <a:r>
              <a:rPr lang="es-ES" sz="2000" b="1" dirty="0" smtClean="0">
                <a:solidFill>
                  <a:srgbClr val="C00000"/>
                </a:solidFill>
              </a:rPr>
              <a:t>Porcentaje </a:t>
            </a:r>
            <a:r>
              <a:rPr lang="es-ES" sz="2000" b="1" dirty="0">
                <a:solidFill>
                  <a:srgbClr val="C00000"/>
                </a:solidFill>
              </a:rPr>
              <a:t>de Asfalto Residual </a:t>
            </a:r>
            <a:r>
              <a:rPr lang="es-ES" sz="2000" b="1" dirty="0" smtClean="0">
                <a:solidFill>
                  <a:srgbClr val="C00000"/>
                </a:solidFill>
              </a:rPr>
              <a:t/>
            </a:r>
            <a:br>
              <a:rPr lang="es-ES" sz="2000" b="1" dirty="0" smtClean="0">
                <a:solidFill>
                  <a:srgbClr val="C00000"/>
                </a:solidFill>
              </a:rPr>
            </a:br>
            <a:r>
              <a:rPr lang="es-ES" sz="2000" b="1" dirty="0" smtClean="0">
                <a:solidFill>
                  <a:srgbClr val="C00000"/>
                </a:solidFill>
              </a:rPr>
              <a:t>Norma </a:t>
            </a:r>
            <a:r>
              <a:rPr lang="es-ES" sz="2000" b="1" dirty="0">
                <a:solidFill>
                  <a:srgbClr val="C00000"/>
                </a:solidFill>
              </a:rPr>
              <a:t>ASTM D 6934 – </a:t>
            </a:r>
            <a:r>
              <a:rPr lang="es-ES" sz="2000" b="1" dirty="0" smtClean="0">
                <a:solidFill>
                  <a:srgbClr val="C00000"/>
                </a:solidFill>
              </a:rPr>
              <a:t>08.</a:t>
            </a:r>
            <a:endParaRPr lang="es-EC" sz="2000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700808"/>
            <a:ext cx="6273145" cy="1368152"/>
          </a:xfrm>
        </p:spPr>
        <p:txBody>
          <a:bodyPr/>
          <a:lstStyle/>
          <a:p>
            <a:pPr indent="-342900" algn="just">
              <a:buFont typeface="Wingdings" pitchFamily="2" charset="2"/>
              <a:buChar char="ü"/>
            </a:pPr>
            <a:r>
              <a:rPr lang="es-ES" sz="1800" dirty="0" smtClean="0">
                <a:solidFill>
                  <a:schemeClr val="tx1"/>
                </a:solidFill>
              </a:rPr>
              <a:t>Determinar </a:t>
            </a:r>
            <a:r>
              <a:rPr lang="es-ES" sz="1800" dirty="0">
                <a:solidFill>
                  <a:schemeClr val="tx1"/>
                </a:solidFill>
              </a:rPr>
              <a:t>de manera cuantitativa los residuos de asfalto presentes en las emulsiones asfálticas compuestas principalmente de base </a:t>
            </a:r>
            <a:r>
              <a:rPr lang="es-ES" sz="1800" dirty="0" smtClean="0">
                <a:solidFill>
                  <a:schemeClr val="tx1"/>
                </a:solidFill>
              </a:rPr>
              <a:t>asfáltica,  </a:t>
            </a:r>
            <a:r>
              <a:rPr lang="es-ES" sz="1800" dirty="0">
                <a:solidFill>
                  <a:schemeClr val="tx1"/>
                </a:solidFill>
              </a:rPr>
              <a:t>agua y un agente emulsificante.</a:t>
            </a:r>
            <a:endParaRPr lang="es-EC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Emulsión</a:t>
            </a:r>
            <a:endParaRPr lang="es-EC" sz="2500" dirty="0">
              <a:solidFill>
                <a:schemeClr val="bg1"/>
              </a:solidFill>
            </a:endParaRPr>
          </a:p>
        </p:txBody>
      </p:sp>
      <p:pic>
        <p:nvPicPr>
          <p:cNvPr id="5" name="4 Imagen" descr="C:\Users\Francisco\Documents\Francisco\Tesis\Fotos Tesis\Asfalto Residual\1303201219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24073"/>
            <a:ext cx="3672408" cy="2592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5 CuadroTexto"/>
          <p:cNvSpPr txBox="1"/>
          <p:nvPr/>
        </p:nvSpPr>
        <p:spPr>
          <a:xfrm>
            <a:off x="611560" y="5733256"/>
            <a:ext cx="40324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/>
              <a:t>Muestras en el horno a 163 ± 3 °</a:t>
            </a:r>
            <a:r>
              <a:rPr lang="es-ES" sz="1300" dirty="0" smtClean="0"/>
              <a:t>C durante 3 horas</a:t>
            </a:r>
            <a:endParaRPr lang="es-EC" sz="1300" dirty="0"/>
          </a:p>
        </p:txBody>
      </p:sp>
      <p:pic>
        <p:nvPicPr>
          <p:cNvPr id="7" name="6 Imagen" descr="C:\Users\Francisco\Documents\Francisco\Tesis\Fotos Tesis\Asfalto Residual\130320122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97136"/>
            <a:ext cx="2592288" cy="2619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7 CuadroTexto"/>
          <p:cNvSpPr txBox="1"/>
          <p:nvPr/>
        </p:nvSpPr>
        <p:spPr>
          <a:xfrm>
            <a:off x="5148064" y="5733256"/>
            <a:ext cx="28083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/>
              <a:t>Peso </a:t>
            </a:r>
            <a:r>
              <a:rPr lang="es-ES" sz="1300" dirty="0" smtClean="0"/>
              <a:t>del Residuo de Asfalto</a:t>
            </a:r>
            <a:endParaRPr lang="es-EC" sz="1300" dirty="0"/>
          </a:p>
        </p:txBody>
      </p:sp>
    </p:spTree>
    <p:extLst>
      <p:ext uri="{BB962C8B-B14F-4D97-AF65-F5344CB8AC3E}">
        <p14:creationId xmlns:p14="http://schemas.microsoft.com/office/powerpoint/2010/main" xmlns="" val="73465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2412"/>
            <a:ext cx="4074830" cy="150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xmlns="" val="3956943995"/>
              </p:ext>
            </p:extLst>
          </p:nvPr>
        </p:nvGraphicFramePr>
        <p:xfrm>
          <a:off x="631589" y="2060848"/>
          <a:ext cx="782157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5336786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Emulsión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65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1201" y="404664"/>
            <a:ext cx="2626663" cy="537889"/>
          </a:xfrm>
        </p:spPr>
        <p:txBody>
          <a:bodyPr>
            <a:normAutofit/>
          </a:bodyPr>
          <a:lstStyle/>
          <a:p>
            <a:r>
              <a:rPr lang="es-ES" sz="2500" b="1" dirty="0" smtClean="0">
                <a:solidFill>
                  <a:srgbClr val="C00000"/>
                </a:solidFill>
              </a:rPr>
              <a:t>Antecedentes</a:t>
            </a:r>
            <a:endParaRPr lang="es-EC" sz="2500" dirty="0">
              <a:solidFill>
                <a:srgbClr val="C00000"/>
              </a:solidFill>
            </a:endParaRPr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>
          <a:xfrm>
            <a:off x="839024" y="1052736"/>
            <a:ext cx="733337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es-EC" sz="1800" dirty="0"/>
              <a:t>Ecuador presenta un crecimiento no tan acelerado en cuanto al uso de nuevas tecnologías para la conservación de su infraestructura vial</a:t>
            </a:r>
            <a:r>
              <a:rPr lang="es-EC" sz="1800" dirty="0" smtClean="0"/>
              <a:t>.</a:t>
            </a:r>
            <a:endParaRPr lang="es-EC" sz="1800" dirty="0"/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5292080" y="44624"/>
            <a:ext cx="2280343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Introducción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>
          <a:xfrm>
            <a:off x="839024" y="4869160"/>
            <a:ext cx="7333376" cy="128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es-ES" sz="1800" dirty="0"/>
              <a:t>En Ecuador el uso de micropavimentos es un tema en el cual no se posee conocimiento </a:t>
            </a:r>
            <a:r>
              <a:rPr lang="es-ES" sz="1800" dirty="0" smtClean="0"/>
              <a:t>acerca </a:t>
            </a:r>
            <a:r>
              <a:rPr lang="es-ES" sz="1800" dirty="0"/>
              <a:t>de su diseño y </a:t>
            </a:r>
            <a:r>
              <a:rPr lang="es-ES" sz="1800" dirty="0" smtClean="0"/>
              <a:t>aplicación. </a:t>
            </a:r>
            <a:endParaRPr lang="es-EC" sz="1800" dirty="0" smtClean="0"/>
          </a:p>
          <a:p>
            <a:pPr marL="0" indent="0" algn="just">
              <a:buFont typeface="Arial" pitchFamily="34" charset="0"/>
              <a:buNone/>
            </a:pPr>
            <a:endParaRPr lang="es-EC" dirty="0" smtClean="0"/>
          </a:p>
          <a:p>
            <a:pPr marL="0" indent="0" algn="just">
              <a:buFont typeface="Arial" pitchFamily="34" charset="0"/>
              <a:buNone/>
            </a:pPr>
            <a:endParaRPr lang="es-EC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763688" y="25649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Francia</a:t>
            </a:r>
            <a:endParaRPr lang="es-EC" dirty="0"/>
          </a:p>
        </p:txBody>
      </p:sp>
      <p:cxnSp>
        <p:nvCxnSpPr>
          <p:cNvPr id="21" name="20 Conector recto de flecha"/>
          <p:cNvCxnSpPr>
            <a:stCxn id="20" idx="3"/>
          </p:cNvCxnSpPr>
          <p:nvPr/>
        </p:nvCxnSpPr>
        <p:spPr>
          <a:xfrm>
            <a:off x="2915816" y="2749570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5352131" y="256490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21 Kg/</a:t>
            </a:r>
            <a:r>
              <a:rPr lang="es-EC" dirty="0" err="1" smtClean="0"/>
              <a:t>hab</a:t>
            </a:r>
            <a:r>
              <a:rPr lang="es-EC" dirty="0" smtClean="0"/>
              <a:t>/año </a:t>
            </a:r>
            <a:endParaRPr lang="es-EC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763688" y="31409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USA</a:t>
            </a:r>
            <a:endParaRPr lang="es-EC" dirty="0"/>
          </a:p>
        </p:txBody>
      </p:sp>
      <p:cxnSp>
        <p:nvCxnSpPr>
          <p:cNvPr id="24" name="23 Conector recto de flecha"/>
          <p:cNvCxnSpPr>
            <a:stCxn id="23" idx="3"/>
          </p:cNvCxnSpPr>
          <p:nvPr/>
        </p:nvCxnSpPr>
        <p:spPr>
          <a:xfrm>
            <a:off x="2915816" y="3325634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5245779" y="315448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12,5 Kg/</a:t>
            </a:r>
            <a:r>
              <a:rPr lang="es-EC" dirty="0" err="1" smtClean="0"/>
              <a:t>hab</a:t>
            </a:r>
            <a:r>
              <a:rPr lang="es-EC" dirty="0" smtClean="0"/>
              <a:t>/año </a:t>
            </a:r>
            <a:endParaRPr lang="es-EC" dirty="0"/>
          </a:p>
        </p:txBody>
      </p:sp>
      <p:sp>
        <p:nvSpPr>
          <p:cNvPr id="26" name="25 CuadroTexto"/>
          <p:cNvSpPr txBox="1"/>
          <p:nvPr/>
        </p:nvSpPr>
        <p:spPr>
          <a:xfrm>
            <a:off x="1763688" y="37723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Ecuador</a:t>
            </a:r>
            <a:endParaRPr lang="es-EC" dirty="0"/>
          </a:p>
        </p:txBody>
      </p:sp>
      <p:cxnSp>
        <p:nvCxnSpPr>
          <p:cNvPr id="27" name="26 Conector recto de flecha"/>
          <p:cNvCxnSpPr>
            <a:stCxn id="26" idx="3"/>
          </p:cNvCxnSpPr>
          <p:nvPr/>
        </p:nvCxnSpPr>
        <p:spPr>
          <a:xfrm>
            <a:off x="2915816" y="3957034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5369891" y="37723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0,1 Kg/</a:t>
            </a:r>
            <a:r>
              <a:rPr lang="es-EC" dirty="0" err="1" smtClean="0"/>
              <a:t>hab</a:t>
            </a:r>
            <a:r>
              <a:rPr lang="es-EC" dirty="0" smtClean="0"/>
              <a:t>/año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124307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18" grpId="0"/>
      <p:bldP spid="20" grpId="0"/>
      <p:bldP spid="22" grpId="0"/>
      <p:bldP spid="23" grpId="0"/>
      <p:bldP spid="25" grpId="0"/>
      <p:bldP spid="26" grpId="0"/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7920998" cy="601136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EC" sz="2500" b="1" dirty="0">
                <a:solidFill>
                  <a:srgbClr val="C00000"/>
                </a:solidFill>
                <a:latin typeface="+mj-lt"/>
              </a:rPr>
              <a:t>Ensayo de Asentamiento </a:t>
            </a:r>
            <a:r>
              <a:rPr lang="es-EC" sz="2500" b="1" dirty="0" smtClean="0">
                <a:solidFill>
                  <a:srgbClr val="C00000"/>
                </a:solidFill>
                <a:latin typeface="+mj-lt"/>
              </a:rPr>
              <a:t>- Norma </a:t>
            </a:r>
            <a:r>
              <a:rPr lang="es-EC" sz="2500" b="1" dirty="0">
                <a:solidFill>
                  <a:srgbClr val="C00000"/>
                </a:solidFill>
                <a:latin typeface="+mj-lt"/>
              </a:rPr>
              <a:t>ASTM D </a:t>
            </a:r>
            <a:r>
              <a:rPr lang="es-EC" sz="2500" b="1" dirty="0" smtClean="0">
                <a:solidFill>
                  <a:srgbClr val="C00000"/>
                </a:solidFill>
                <a:latin typeface="+mj-lt"/>
              </a:rPr>
              <a:t>244-09.</a:t>
            </a:r>
            <a:endParaRPr lang="es-EC" sz="25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340768"/>
            <a:ext cx="6417161" cy="1393380"/>
          </a:xfrm>
        </p:spPr>
        <p:txBody>
          <a:bodyPr/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EC" sz="1800" dirty="0" smtClean="0">
                <a:solidFill>
                  <a:schemeClr val="tx1"/>
                </a:solidFill>
              </a:rPr>
              <a:t>Determinar </a:t>
            </a:r>
            <a:r>
              <a:rPr lang="es-EC" sz="1800" dirty="0">
                <a:solidFill>
                  <a:schemeClr val="tx1"/>
                </a:solidFill>
              </a:rPr>
              <a:t>el grado de homogeneidad que conservan las emulsiones  asfálticas catiónicas o aniónica, después de haber sido almacenadas durante periodos prolongados. 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Emulsión</a:t>
            </a:r>
            <a:endParaRPr lang="es-EC" sz="2500" dirty="0">
              <a:solidFill>
                <a:schemeClr val="bg1"/>
              </a:solidFill>
            </a:endParaRPr>
          </a:p>
        </p:txBody>
      </p:sp>
      <p:pic>
        <p:nvPicPr>
          <p:cNvPr id="5" name="4 Imagen" descr="C:\Users\Francisco\Documents\Francisco\Tesis\Fotos Tesis\Asentamiento\140320122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6488" y="2636912"/>
            <a:ext cx="2736304" cy="3384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5 CuadroTexto"/>
          <p:cNvSpPr txBox="1"/>
          <p:nvPr/>
        </p:nvSpPr>
        <p:spPr>
          <a:xfrm>
            <a:off x="467544" y="6099973"/>
            <a:ext cx="37455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300" dirty="0"/>
              <a:t>Probeta con 500 cm</a:t>
            </a:r>
            <a:r>
              <a:rPr lang="es-EC" sz="1300" baseline="30000" dirty="0"/>
              <a:t>3</a:t>
            </a:r>
            <a:r>
              <a:rPr lang="es-EC" sz="1300" dirty="0"/>
              <a:t> de emulsión asfáltica</a:t>
            </a:r>
          </a:p>
          <a:p>
            <a:endParaRPr lang="es-EC" dirty="0"/>
          </a:p>
        </p:txBody>
      </p:sp>
      <p:pic>
        <p:nvPicPr>
          <p:cNvPr id="7" name="6 Imagen" descr="C:\Users\Francisco\Documents\Francisco\Tesis\Fotos Tesis\Asentamiento\140320122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4920" y="2636912"/>
            <a:ext cx="2592288" cy="3404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7 CuadroTexto"/>
          <p:cNvSpPr txBox="1"/>
          <p:nvPr/>
        </p:nvSpPr>
        <p:spPr>
          <a:xfrm>
            <a:off x="4306434" y="6061220"/>
            <a:ext cx="4178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/>
              <a:t>Extracción de la parte superior de la muestra contenida en la probeta.</a:t>
            </a:r>
            <a:endParaRPr lang="es-EC" sz="1300" dirty="0"/>
          </a:p>
        </p:txBody>
      </p:sp>
    </p:spTree>
    <p:extLst>
      <p:ext uri="{BB962C8B-B14F-4D97-AF65-F5344CB8AC3E}">
        <p14:creationId xmlns:p14="http://schemas.microsoft.com/office/powerpoint/2010/main" xmlns="" val="73465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7999"/>
            <a:ext cx="33051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xmlns="" val="2940489033"/>
              </p:ext>
            </p:extLst>
          </p:nvPr>
        </p:nvGraphicFramePr>
        <p:xfrm>
          <a:off x="755576" y="2089944"/>
          <a:ext cx="7632848" cy="4382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Emulsión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65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76456" cy="515757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EC" sz="2000" b="1" dirty="0">
                <a:solidFill>
                  <a:srgbClr val="FF0000"/>
                </a:solidFill>
              </a:rPr>
              <a:t> </a:t>
            </a:r>
            <a:r>
              <a:rPr lang="es-EC" sz="2000" b="1" dirty="0">
                <a:solidFill>
                  <a:srgbClr val="C00000"/>
                </a:solidFill>
              </a:rPr>
              <a:t>Ensayo de Estabilidad al Almacenamiento </a:t>
            </a:r>
            <a:r>
              <a:rPr lang="es-EC" sz="2000" b="1" dirty="0" smtClean="0">
                <a:solidFill>
                  <a:srgbClr val="C00000"/>
                </a:solidFill>
              </a:rPr>
              <a:t>- Norma </a:t>
            </a:r>
            <a:r>
              <a:rPr lang="es-EC" sz="2000" b="1" dirty="0">
                <a:solidFill>
                  <a:srgbClr val="C00000"/>
                </a:solidFill>
              </a:rPr>
              <a:t>ASTM D </a:t>
            </a:r>
            <a:r>
              <a:rPr lang="es-EC" sz="2000" b="1" dirty="0" smtClean="0">
                <a:solidFill>
                  <a:srgbClr val="C00000"/>
                </a:solidFill>
              </a:rPr>
              <a:t>244-09.</a:t>
            </a:r>
            <a:endParaRPr lang="es-EC" sz="2000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35043" y="1196752"/>
            <a:ext cx="6777317" cy="817316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EC" sz="1900" dirty="0" smtClean="0">
                <a:solidFill>
                  <a:schemeClr val="tx1"/>
                </a:solidFill>
              </a:rPr>
              <a:t>Determinar </a:t>
            </a:r>
            <a:r>
              <a:rPr lang="es-EC" sz="1900" dirty="0">
                <a:solidFill>
                  <a:schemeClr val="tx1"/>
                </a:solidFill>
              </a:rPr>
              <a:t>la estabilidad al almacenamiento que conservan las emulsiones  asfálticas catiónicas o aniónica. </a:t>
            </a:r>
          </a:p>
          <a:p>
            <a:endParaRPr lang="es-EC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Emulsión</a:t>
            </a:r>
            <a:endParaRPr lang="es-EC" sz="2500" dirty="0">
              <a:solidFill>
                <a:schemeClr val="bg1"/>
              </a:solidFill>
            </a:endParaRPr>
          </a:p>
        </p:txBody>
      </p:sp>
      <p:pic>
        <p:nvPicPr>
          <p:cNvPr id="5" name="4 Imagen" descr="C:\Users\Francisco\Documents\Francisco\Tesis\Fotos Tesis\Estabilidad\210320123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140" y="2591616"/>
            <a:ext cx="3528392" cy="27095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5 CuadroTexto"/>
          <p:cNvSpPr txBox="1"/>
          <p:nvPr/>
        </p:nvSpPr>
        <p:spPr>
          <a:xfrm>
            <a:off x="539552" y="5512876"/>
            <a:ext cx="4176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/>
              <a:t>Probetas con 500 cm</a:t>
            </a:r>
            <a:r>
              <a:rPr lang="es-ES" sz="1300" baseline="30000" dirty="0"/>
              <a:t>3</a:t>
            </a:r>
            <a:r>
              <a:rPr lang="es-ES" sz="1300" dirty="0"/>
              <a:t> de emulsión asfáltica.</a:t>
            </a:r>
            <a:endParaRPr lang="es-EC" sz="1300" dirty="0"/>
          </a:p>
        </p:txBody>
      </p:sp>
      <p:pic>
        <p:nvPicPr>
          <p:cNvPr id="7" name="6 Imagen" descr="C:\Users\Francisco\Documents\Francisco\Tesis\Fotos Tesis\Estabilidad\140320122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4316"/>
            <a:ext cx="3744416" cy="26968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7 CuadroTexto"/>
          <p:cNvSpPr txBox="1"/>
          <p:nvPr/>
        </p:nvSpPr>
        <p:spPr>
          <a:xfrm>
            <a:off x="4932040" y="5507940"/>
            <a:ext cx="32676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/>
              <a:t>Muestras en el horno a 163 ± 3°C.</a:t>
            </a:r>
            <a:endParaRPr lang="es-EC" sz="1300" dirty="0"/>
          </a:p>
        </p:txBody>
      </p:sp>
    </p:spTree>
    <p:extLst>
      <p:ext uri="{BB962C8B-B14F-4D97-AF65-F5344CB8AC3E}">
        <p14:creationId xmlns:p14="http://schemas.microsoft.com/office/powerpoint/2010/main" xmlns="" val="73465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5384"/>
            <a:ext cx="2952328" cy="15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xmlns="" val="558400177"/>
              </p:ext>
            </p:extLst>
          </p:nvPr>
        </p:nvGraphicFramePr>
        <p:xfrm>
          <a:off x="611560" y="1890733"/>
          <a:ext cx="7920880" cy="4562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Emulsión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65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7776982" cy="494928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EC" sz="2000" b="1" dirty="0">
                <a:solidFill>
                  <a:srgbClr val="C00000"/>
                </a:solidFill>
                <a:latin typeface="+mj-lt"/>
              </a:rPr>
              <a:t>Ensayo de </a:t>
            </a:r>
            <a:r>
              <a:rPr lang="es-EC" sz="2000" b="1" dirty="0" smtClean="0">
                <a:solidFill>
                  <a:srgbClr val="C00000"/>
                </a:solidFill>
                <a:latin typeface="+mj-lt"/>
              </a:rPr>
              <a:t>Penetración </a:t>
            </a:r>
            <a:r>
              <a:rPr lang="es-EC" sz="2000" b="1" dirty="0">
                <a:solidFill>
                  <a:srgbClr val="C00000"/>
                </a:solidFill>
                <a:latin typeface="+mj-lt"/>
              </a:rPr>
              <a:t>en el </a:t>
            </a:r>
            <a:r>
              <a:rPr lang="es-EC" sz="2000" b="1" dirty="0" smtClean="0">
                <a:solidFill>
                  <a:srgbClr val="C00000"/>
                </a:solidFill>
                <a:latin typeface="+mj-lt"/>
              </a:rPr>
              <a:t>Residuo – Norma </a:t>
            </a:r>
            <a:r>
              <a:rPr lang="es-EC" sz="2000" b="1" dirty="0">
                <a:solidFill>
                  <a:srgbClr val="C00000"/>
                </a:solidFill>
                <a:latin typeface="+mj-lt"/>
              </a:rPr>
              <a:t>ASTM D 5 – </a:t>
            </a:r>
            <a:r>
              <a:rPr lang="es-EC" sz="2000" b="1" dirty="0" smtClean="0">
                <a:solidFill>
                  <a:srgbClr val="C00000"/>
                </a:solidFill>
                <a:latin typeface="+mj-lt"/>
              </a:rPr>
              <a:t>06. </a:t>
            </a:r>
            <a:endParaRPr lang="es-EC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412777"/>
            <a:ext cx="6561293" cy="1656184"/>
          </a:xfrm>
        </p:spPr>
        <p:txBody>
          <a:bodyPr>
            <a:normAutofit/>
          </a:bodyPr>
          <a:lstStyle/>
          <a:p>
            <a:pPr indent="-342900" algn="just">
              <a:buFont typeface="Wingdings" pitchFamily="2" charset="2"/>
              <a:buChar char="ü"/>
            </a:pPr>
            <a:r>
              <a:rPr lang="es-EC" sz="1800" dirty="0" smtClean="0">
                <a:solidFill>
                  <a:schemeClr val="tx1"/>
                </a:solidFill>
              </a:rPr>
              <a:t>Determinar </a:t>
            </a:r>
            <a:r>
              <a:rPr lang="es-EC" sz="1800" dirty="0">
                <a:solidFill>
                  <a:schemeClr val="tx1"/>
                </a:solidFill>
              </a:rPr>
              <a:t>la penetración de los cementos asfálticos, así como de los residuos por destilación de emulsiones </a:t>
            </a:r>
            <a:r>
              <a:rPr lang="es-EC" sz="1800" dirty="0" smtClean="0">
                <a:solidFill>
                  <a:schemeClr val="tx1"/>
                </a:solidFill>
              </a:rPr>
              <a:t>asfálticas.</a:t>
            </a:r>
            <a:endParaRPr lang="es-EC" sz="1800" dirty="0">
              <a:solidFill>
                <a:schemeClr val="tx1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Emulsión</a:t>
            </a:r>
            <a:endParaRPr lang="es-EC" sz="2500" dirty="0">
              <a:solidFill>
                <a:schemeClr val="bg1"/>
              </a:solidFill>
            </a:endParaRPr>
          </a:p>
        </p:txBody>
      </p:sp>
      <p:pic>
        <p:nvPicPr>
          <p:cNvPr id="5" name="4 Imagen" descr="C:\Users\Francisco\Documents\Francisco\Tesis\Fotos Tesis\Penetracion\150320122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2880320" cy="36206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5 CuadroTexto"/>
          <p:cNvSpPr txBox="1"/>
          <p:nvPr/>
        </p:nvSpPr>
        <p:spPr>
          <a:xfrm>
            <a:off x="467544" y="6021288"/>
            <a:ext cx="35283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/>
              <a:t>Penetrómetro en baño con la muestra a ser ensayada</a:t>
            </a:r>
            <a:endParaRPr lang="es-EC" sz="1300" dirty="0"/>
          </a:p>
        </p:txBody>
      </p:sp>
      <p:pic>
        <p:nvPicPr>
          <p:cNvPr id="7" name="6 Imagen" descr="C:\Users\Francisco\Documents\Francisco\Tesis\Fotos Tesis\Penetracion\1603201226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00598"/>
            <a:ext cx="2645838" cy="36206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7 CuadroTexto"/>
          <p:cNvSpPr txBox="1"/>
          <p:nvPr/>
        </p:nvSpPr>
        <p:spPr>
          <a:xfrm>
            <a:off x="4499992" y="6021288"/>
            <a:ext cx="41764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/>
              <a:t>Penetración en el residuo a 25°C, 5 segundos y con un peso de 100g.</a:t>
            </a:r>
            <a:endParaRPr lang="es-EC" sz="1300" dirty="0"/>
          </a:p>
        </p:txBody>
      </p:sp>
    </p:spTree>
    <p:extLst>
      <p:ext uri="{BB962C8B-B14F-4D97-AF65-F5344CB8AC3E}">
        <p14:creationId xmlns:p14="http://schemas.microsoft.com/office/powerpoint/2010/main" xmlns="" val="145445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8579"/>
            <a:ext cx="4032448" cy="141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xmlns="" val="3772513727"/>
              </p:ext>
            </p:extLst>
          </p:nvPr>
        </p:nvGraphicFramePr>
        <p:xfrm>
          <a:off x="539552" y="2060848"/>
          <a:ext cx="806489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Emulsión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45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48680"/>
            <a:ext cx="7993006" cy="864096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rgbClr val="C00000"/>
                </a:solidFill>
              </a:rPr>
              <a:t>Ensayo de </a:t>
            </a:r>
            <a:r>
              <a:rPr lang="es-ES" sz="2000" b="1" dirty="0" smtClean="0">
                <a:solidFill>
                  <a:srgbClr val="C00000"/>
                </a:solidFill>
              </a:rPr>
              <a:t>Reblandecimiento </a:t>
            </a:r>
            <a:r>
              <a:rPr lang="es-ES" sz="2000" b="1" dirty="0">
                <a:solidFill>
                  <a:srgbClr val="C00000"/>
                </a:solidFill>
              </a:rPr>
              <a:t>del </a:t>
            </a:r>
            <a:r>
              <a:rPr lang="es-ES" sz="2000" b="1" dirty="0" smtClean="0">
                <a:solidFill>
                  <a:srgbClr val="C00000"/>
                </a:solidFill>
              </a:rPr>
              <a:t>Bitumen  usando Anillo y Bola</a:t>
            </a:r>
            <a:br>
              <a:rPr lang="es-ES" sz="2000" b="1" dirty="0" smtClean="0">
                <a:solidFill>
                  <a:srgbClr val="C00000"/>
                </a:solidFill>
              </a:rPr>
            </a:br>
            <a:r>
              <a:rPr lang="es-ES" sz="2000" b="1" dirty="0" smtClean="0">
                <a:solidFill>
                  <a:srgbClr val="C00000"/>
                </a:solidFill>
              </a:rPr>
              <a:t>Norma </a:t>
            </a:r>
            <a:r>
              <a:rPr lang="es-ES" sz="2000" b="1" dirty="0">
                <a:solidFill>
                  <a:srgbClr val="C00000"/>
                </a:solidFill>
              </a:rPr>
              <a:t>ASTM D 36 – </a:t>
            </a:r>
            <a:r>
              <a:rPr lang="es-ES" sz="2000" b="1" dirty="0" smtClean="0">
                <a:solidFill>
                  <a:srgbClr val="C00000"/>
                </a:solidFill>
              </a:rPr>
              <a:t>06 </a:t>
            </a:r>
            <a:endParaRPr lang="es-EC" sz="2000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35043" y="1531565"/>
            <a:ext cx="6777317" cy="745307"/>
          </a:xfrm>
        </p:spPr>
        <p:txBody>
          <a:bodyPr>
            <a:normAutofit/>
          </a:bodyPr>
          <a:lstStyle/>
          <a:p>
            <a:pPr indent="-342900" algn="just">
              <a:buFont typeface="Wingdings" pitchFamily="2" charset="2"/>
              <a:buChar char="ü"/>
            </a:pPr>
            <a:r>
              <a:rPr lang="es-EC" sz="1800" dirty="0" smtClean="0">
                <a:solidFill>
                  <a:schemeClr val="tx1"/>
                </a:solidFill>
              </a:rPr>
              <a:t>Determinar la temperatura en que la consistencia del asfalto pasa de semi - sólido a líquido.</a:t>
            </a:r>
            <a:endParaRPr lang="es-EC" sz="1800" dirty="0">
              <a:solidFill>
                <a:schemeClr val="tx1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Emulsión</a:t>
            </a:r>
            <a:endParaRPr lang="es-EC" sz="2500" dirty="0">
              <a:solidFill>
                <a:schemeClr val="bg1"/>
              </a:solidFill>
            </a:endParaRPr>
          </a:p>
        </p:txBody>
      </p:sp>
      <p:pic>
        <p:nvPicPr>
          <p:cNvPr id="5" name="4 Imagen" descr="C:\Users\Francisco\Documents\Francisco\Tesis\Fotos Tesis\Punto de Reblandecimiento\200320123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11278"/>
            <a:ext cx="2664296" cy="33413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5 CuadroTexto"/>
          <p:cNvSpPr txBox="1"/>
          <p:nvPr/>
        </p:nvSpPr>
        <p:spPr>
          <a:xfrm>
            <a:off x="827584" y="5805264"/>
            <a:ext cx="34563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/>
              <a:t>Colocación de las esferas sobre los anillos.</a:t>
            </a:r>
            <a:endParaRPr lang="es-EC" sz="1300" dirty="0"/>
          </a:p>
        </p:txBody>
      </p:sp>
      <p:pic>
        <p:nvPicPr>
          <p:cNvPr id="7" name="6 Imagen" descr="C:\Users\Francisco\Documents\Francisco\Tesis\Fotos Tesis\Punto de Reblandecimiento\200320123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11278"/>
            <a:ext cx="2520280" cy="33413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7 CuadroTexto"/>
          <p:cNvSpPr txBox="1"/>
          <p:nvPr/>
        </p:nvSpPr>
        <p:spPr>
          <a:xfrm>
            <a:off x="4932040" y="5805264"/>
            <a:ext cx="26642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 smtClean="0"/>
              <a:t>Ablandamiento del Bitumen</a:t>
            </a:r>
            <a:endParaRPr lang="es-EC" sz="1300" dirty="0"/>
          </a:p>
        </p:txBody>
      </p:sp>
    </p:spTree>
    <p:extLst>
      <p:ext uri="{BB962C8B-B14F-4D97-AF65-F5344CB8AC3E}">
        <p14:creationId xmlns:p14="http://schemas.microsoft.com/office/powerpoint/2010/main" xmlns="" val="145445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4198"/>
            <a:ext cx="3168352" cy="157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xmlns="" val="2260367788"/>
              </p:ext>
            </p:extLst>
          </p:nvPr>
        </p:nvGraphicFramePr>
        <p:xfrm>
          <a:off x="683568" y="1869373"/>
          <a:ext cx="763086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Emulsión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45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20688"/>
            <a:ext cx="5616624" cy="792088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rgbClr val="C00000"/>
                </a:solidFill>
              </a:rPr>
              <a:t>Ensayo de Carga de Partícula en el </a:t>
            </a:r>
            <a:r>
              <a:rPr lang="es-ES" sz="2000" b="1" dirty="0" smtClean="0">
                <a:solidFill>
                  <a:srgbClr val="C00000"/>
                </a:solidFill>
              </a:rPr>
              <a:t>Ligante</a:t>
            </a:r>
            <a:br>
              <a:rPr lang="es-ES" sz="2000" b="1" dirty="0" smtClean="0">
                <a:solidFill>
                  <a:srgbClr val="C00000"/>
                </a:solidFill>
              </a:rPr>
            </a:br>
            <a:r>
              <a:rPr lang="es-ES" sz="2000" b="1" dirty="0" smtClean="0">
                <a:solidFill>
                  <a:srgbClr val="C00000"/>
                </a:solidFill>
              </a:rPr>
              <a:t>Norma </a:t>
            </a:r>
            <a:r>
              <a:rPr lang="es-ES" sz="2000" b="1" dirty="0">
                <a:solidFill>
                  <a:srgbClr val="C00000"/>
                </a:solidFill>
              </a:rPr>
              <a:t>ASTM D </a:t>
            </a:r>
            <a:r>
              <a:rPr lang="es-ES" sz="2000" b="1" dirty="0" smtClean="0">
                <a:solidFill>
                  <a:srgbClr val="C00000"/>
                </a:solidFill>
              </a:rPr>
              <a:t>244-09.</a:t>
            </a:r>
            <a:endParaRPr lang="es-EC" sz="2000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459557"/>
            <a:ext cx="6777317" cy="1537395"/>
          </a:xfrm>
        </p:spPr>
        <p:txBody>
          <a:bodyPr>
            <a:normAutofit/>
          </a:bodyPr>
          <a:lstStyle/>
          <a:p>
            <a:pPr indent="-342900" algn="just">
              <a:buFont typeface="Wingdings" pitchFamily="2" charset="2"/>
              <a:buChar char="ü"/>
            </a:pPr>
            <a:r>
              <a:rPr lang="es-EC" sz="1800" dirty="0" smtClean="0">
                <a:solidFill>
                  <a:schemeClr val="tx1"/>
                </a:solidFill>
              </a:rPr>
              <a:t>Determinar </a:t>
            </a:r>
            <a:r>
              <a:rPr lang="es-EC" sz="1800" dirty="0">
                <a:solidFill>
                  <a:schemeClr val="tx1"/>
                </a:solidFill>
              </a:rPr>
              <a:t>la polaridad eléctrica de los glóbulos de asfalto en las emulsiones, con el propósito de identificarlas como aniónicas cuando los glóbulos tienen una carga eléctrica negativa y como catiónicas cuando su carga es </a:t>
            </a:r>
            <a:r>
              <a:rPr lang="es-EC" sz="1800" dirty="0" smtClean="0">
                <a:solidFill>
                  <a:schemeClr val="tx1"/>
                </a:solidFill>
              </a:rPr>
              <a:t>positiva.</a:t>
            </a:r>
            <a:endParaRPr lang="es-EC" sz="1800" dirty="0">
              <a:solidFill>
                <a:schemeClr val="tx1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Emulsión</a:t>
            </a:r>
            <a:endParaRPr lang="es-EC" sz="2500" dirty="0">
              <a:solidFill>
                <a:schemeClr val="bg1"/>
              </a:solidFill>
            </a:endParaRPr>
          </a:p>
        </p:txBody>
      </p:sp>
      <p:pic>
        <p:nvPicPr>
          <p:cNvPr id="5" name="4 Imagen" descr="C:\Users\Francisco\Documents\Francisco\Tesis\Fotos Tesis\Carga de Particula\1503201226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5945" y="3064372"/>
            <a:ext cx="2257075" cy="2812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5 CuadroTexto"/>
          <p:cNvSpPr txBox="1"/>
          <p:nvPr/>
        </p:nvSpPr>
        <p:spPr>
          <a:xfrm>
            <a:off x="1269432" y="5981060"/>
            <a:ext cx="22928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/>
              <a:t>Asfalto adherido al </a:t>
            </a:r>
            <a:r>
              <a:rPr lang="es-EC" sz="1300" dirty="0"/>
              <a:t>electrodo </a:t>
            </a:r>
            <a:r>
              <a:rPr lang="es-EC" sz="1300" dirty="0" smtClean="0"/>
              <a:t>negativo.</a:t>
            </a:r>
            <a:endParaRPr lang="es-EC" sz="1300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130378"/>
              </p:ext>
            </p:extLst>
          </p:nvPr>
        </p:nvGraphicFramePr>
        <p:xfrm>
          <a:off x="4427984" y="3284984"/>
          <a:ext cx="3456384" cy="194421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88196"/>
                <a:gridCol w="1568188"/>
              </a:tblGrid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Emulsión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Carga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Sin Modificar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Positiva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1 % de Polímero SBR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Positiva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2 % de Polímero SBR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Positiva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3 % de Polímero SBR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Positiva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4 % de Polímero SBR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Positiva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5445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7024744" cy="757888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s-EC" sz="2000" b="1" dirty="0">
                <a:solidFill>
                  <a:srgbClr val="C00000"/>
                </a:solidFill>
              </a:rPr>
              <a:t>Ensayo de </a:t>
            </a:r>
            <a:r>
              <a:rPr lang="es-EC" sz="2000" b="1" dirty="0" smtClean="0">
                <a:solidFill>
                  <a:srgbClr val="C00000"/>
                </a:solidFill>
              </a:rPr>
              <a:t>Tamaño de Partícula usando el Tamiz N°20</a:t>
            </a:r>
            <a:br>
              <a:rPr lang="es-EC" sz="2000" b="1" dirty="0" smtClean="0">
                <a:solidFill>
                  <a:srgbClr val="C00000"/>
                </a:solidFill>
              </a:rPr>
            </a:br>
            <a:r>
              <a:rPr lang="es-EC" sz="2000" b="1" dirty="0" smtClean="0">
                <a:solidFill>
                  <a:srgbClr val="C00000"/>
                </a:solidFill>
              </a:rPr>
              <a:t>ASTM </a:t>
            </a:r>
            <a:r>
              <a:rPr lang="es-EC" sz="2000" b="1" dirty="0">
                <a:solidFill>
                  <a:srgbClr val="C00000"/>
                </a:solidFill>
              </a:rPr>
              <a:t>D 6933 – </a:t>
            </a:r>
            <a:r>
              <a:rPr lang="es-EC" sz="2000" b="1" dirty="0" smtClean="0">
                <a:solidFill>
                  <a:srgbClr val="C00000"/>
                </a:solidFill>
              </a:rPr>
              <a:t>08.</a:t>
            </a:r>
            <a:endParaRPr lang="es-EC" sz="2000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1600200"/>
            <a:ext cx="6408712" cy="1036712"/>
          </a:xfrm>
        </p:spPr>
        <p:txBody>
          <a:bodyPr>
            <a:normAutofit/>
          </a:bodyPr>
          <a:lstStyle/>
          <a:p>
            <a:pPr indent="-342900" algn="just">
              <a:buFont typeface="Wingdings" pitchFamily="2" charset="2"/>
              <a:buChar char="ü"/>
            </a:pPr>
            <a:r>
              <a:rPr lang="es-EC" sz="1800" dirty="0" smtClean="0">
                <a:solidFill>
                  <a:schemeClr val="tx1"/>
                </a:solidFill>
              </a:rPr>
              <a:t>Cuantificar </a:t>
            </a:r>
            <a:r>
              <a:rPr lang="es-EC" sz="1800" dirty="0">
                <a:solidFill>
                  <a:schemeClr val="tx1"/>
                </a:solidFill>
              </a:rPr>
              <a:t>el asfalto de una emulsión que se retiene en la malla N°20, para estimar la uniformidad de la emulsión. </a:t>
            </a:r>
            <a:endParaRPr lang="es-EC" sz="1800" dirty="0" smtClean="0">
              <a:solidFill>
                <a:schemeClr val="tx1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Emulsión</a:t>
            </a:r>
            <a:endParaRPr lang="es-EC" sz="2500" dirty="0">
              <a:solidFill>
                <a:schemeClr val="bg1"/>
              </a:solidFill>
            </a:endParaRPr>
          </a:p>
        </p:txBody>
      </p:sp>
      <p:pic>
        <p:nvPicPr>
          <p:cNvPr id="5" name="4 Imagen" descr="C:\Users\Francisco\Documents\Francisco\Tesis\Fotos Tesis\Tamiz #20\230320123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2592288" cy="3096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5 CuadroTexto"/>
          <p:cNvSpPr txBox="1"/>
          <p:nvPr/>
        </p:nvSpPr>
        <p:spPr>
          <a:xfrm>
            <a:off x="683568" y="5733256"/>
            <a:ext cx="34563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/>
              <a:t>Vertido de la emulsión a través del tamiz.</a:t>
            </a:r>
            <a:endParaRPr lang="es-EC" sz="1300" dirty="0"/>
          </a:p>
        </p:txBody>
      </p:sp>
      <p:pic>
        <p:nvPicPr>
          <p:cNvPr id="7" name="6 Imagen" descr="C:\Users\Francisco\Documents\Francisco\Tesis\Fotos Tesis\Tamiz #20\230320123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3630096" cy="2664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7 CuadroTexto"/>
          <p:cNvSpPr txBox="1"/>
          <p:nvPr/>
        </p:nvSpPr>
        <p:spPr>
          <a:xfrm>
            <a:off x="5522952" y="5661248"/>
            <a:ext cx="18573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/>
              <a:t>Tamiz </a:t>
            </a:r>
            <a:r>
              <a:rPr lang="es-ES" sz="1300" dirty="0" smtClean="0"/>
              <a:t>lavado.</a:t>
            </a:r>
            <a:endParaRPr lang="es-EC" sz="1300" dirty="0"/>
          </a:p>
        </p:txBody>
      </p:sp>
    </p:spTree>
    <p:extLst>
      <p:ext uri="{BB962C8B-B14F-4D97-AF65-F5344CB8AC3E}">
        <p14:creationId xmlns:p14="http://schemas.microsoft.com/office/powerpoint/2010/main" xmlns="" val="145445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/>
          <p:nvPr/>
        </p:nvPicPr>
        <p:blipFill>
          <a:blip r:embed="rId2" cstate="print">
            <a:lum bright="34000" contrast="1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548679"/>
            <a:ext cx="7920879" cy="576064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3384376" cy="566936"/>
          </a:xfrm>
        </p:spPr>
        <p:txBody>
          <a:bodyPr>
            <a:normAutofit/>
          </a:bodyPr>
          <a:lstStyle/>
          <a:p>
            <a:r>
              <a:rPr lang="es-EC" sz="2500" b="1" dirty="0" smtClean="0">
                <a:solidFill>
                  <a:srgbClr val="C00000"/>
                </a:solidFill>
              </a:rPr>
              <a:t>Área de Influencia</a:t>
            </a:r>
            <a:endParaRPr lang="es-EC" sz="2500" b="1" dirty="0">
              <a:solidFill>
                <a:srgbClr val="C00000"/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881985" y="1556792"/>
            <a:ext cx="7362423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es-ES" sz="1800" dirty="0" smtClean="0"/>
              <a:t>Alumnos </a:t>
            </a:r>
            <a:r>
              <a:rPr lang="es-ES" sz="1800" dirty="0"/>
              <a:t>que se proyecten en el campo de la ingeniería </a:t>
            </a:r>
            <a:r>
              <a:rPr lang="es-ES" sz="1800" dirty="0" smtClean="0"/>
              <a:t>vial.</a:t>
            </a:r>
            <a:endParaRPr lang="es-EC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881985" y="2564904"/>
            <a:ext cx="7362423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es-ES" sz="1800" dirty="0"/>
              <a:t> </a:t>
            </a:r>
            <a:r>
              <a:rPr lang="es-ES" sz="1800" dirty="0" smtClean="0"/>
              <a:t>Docentes </a:t>
            </a:r>
            <a:r>
              <a:rPr lang="es-ES" sz="1800" dirty="0"/>
              <a:t>y profesionales que tengan una relación directa con el diseño, construcción y mantenimiento de </a:t>
            </a:r>
            <a:r>
              <a:rPr lang="es-ES" sz="1800" dirty="0" smtClean="0"/>
              <a:t>carreteras.</a:t>
            </a:r>
            <a:endParaRPr lang="es-EC" sz="1800" dirty="0" smtClean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881985" y="3861048"/>
            <a:ext cx="7362423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es-ES" sz="1800" dirty="0"/>
              <a:t> </a:t>
            </a:r>
            <a:r>
              <a:rPr lang="es-ES" sz="1800" dirty="0" smtClean="0"/>
              <a:t>Instituciones </a:t>
            </a:r>
            <a:r>
              <a:rPr lang="es-ES" sz="1800" dirty="0"/>
              <a:t>públicas y privadas que realicen labores de mantenimiento </a:t>
            </a:r>
            <a:r>
              <a:rPr lang="es-ES" sz="1800" dirty="0" smtClean="0"/>
              <a:t>vial para los sectores Nororiental, Noroccidental y Central del Distrito Metropolitano de Quito.</a:t>
            </a:r>
            <a:endParaRPr lang="es-EC" sz="18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292080" y="44624"/>
            <a:ext cx="2280343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Introducción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83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8002"/>
            <a:ext cx="2321858" cy="171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xmlns="" val="3164152128"/>
              </p:ext>
            </p:extLst>
          </p:nvPr>
        </p:nvGraphicFramePr>
        <p:xfrm>
          <a:off x="611560" y="2060849"/>
          <a:ext cx="792088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Emulsión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02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5378" y="523608"/>
            <a:ext cx="7416942" cy="673144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s-EC" sz="2500" b="1" dirty="0">
                <a:solidFill>
                  <a:srgbClr val="C00000"/>
                </a:solidFill>
              </a:rPr>
              <a:t>Ensayo de Ductilidad </a:t>
            </a:r>
            <a:r>
              <a:rPr lang="es-EC" sz="2500" b="1" dirty="0" smtClean="0">
                <a:solidFill>
                  <a:srgbClr val="C00000"/>
                </a:solidFill>
              </a:rPr>
              <a:t>- Norma </a:t>
            </a:r>
            <a:r>
              <a:rPr lang="es-EC" sz="2500" b="1" dirty="0">
                <a:solidFill>
                  <a:srgbClr val="C00000"/>
                </a:solidFill>
              </a:rPr>
              <a:t>ASTM D </a:t>
            </a:r>
            <a:r>
              <a:rPr lang="es-EC" sz="2500" b="1" dirty="0" smtClean="0">
                <a:solidFill>
                  <a:srgbClr val="C00000"/>
                </a:solidFill>
              </a:rPr>
              <a:t>113-07.</a:t>
            </a:r>
            <a:endParaRPr lang="es-EC" sz="2500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79059" y="1484784"/>
            <a:ext cx="6777317" cy="817315"/>
          </a:xfrm>
        </p:spPr>
        <p:txBody>
          <a:bodyPr>
            <a:normAutofit/>
          </a:bodyPr>
          <a:lstStyle/>
          <a:p>
            <a:pPr marL="400050" indent="-285750">
              <a:buFont typeface="Wingdings" pitchFamily="2" charset="2"/>
              <a:buChar char="ü"/>
            </a:pPr>
            <a:r>
              <a:rPr lang="es-ES" sz="1800" dirty="0" smtClean="0">
                <a:solidFill>
                  <a:schemeClr val="tx1"/>
                </a:solidFill>
              </a:rPr>
              <a:t>Mide la distancia máxima a la cual se elonga una probeta de material asfáltico antes de romperse. </a:t>
            </a:r>
            <a:endParaRPr lang="es-EC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Emulsión</a:t>
            </a:r>
            <a:endParaRPr lang="es-EC" sz="2500" dirty="0">
              <a:solidFill>
                <a:schemeClr val="bg1"/>
              </a:solidFill>
            </a:endParaRPr>
          </a:p>
        </p:txBody>
      </p:sp>
      <p:pic>
        <p:nvPicPr>
          <p:cNvPr id="5" name="4 Imagen" descr="C:\Users\Francisco\Documents\Francisco\Tesis\Fotos Tesis\20120618_0957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358" y="2812286"/>
            <a:ext cx="3914634" cy="2880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5 CuadroTexto"/>
          <p:cNvSpPr txBox="1"/>
          <p:nvPr/>
        </p:nvSpPr>
        <p:spPr>
          <a:xfrm>
            <a:off x="1763688" y="5733256"/>
            <a:ext cx="19704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 smtClean="0"/>
              <a:t>Ductilómetro</a:t>
            </a:r>
            <a:endParaRPr lang="es-EC" sz="1300" dirty="0"/>
          </a:p>
        </p:txBody>
      </p:sp>
      <p:pic>
        <p:nvPicPr>
          <p:cNvPr id="7" name="6 Imagen" descr="C:\Users\Francisco\Documents\Francisco\Tesis\Fotos Tesis\20120618_1244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12286"/>
            <a:ext cx="3816424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CuadroTexto"/>
          <p:cNvSpPr txBox="1"/>
          <p:nvPr/>
        </p:nvSpPr>
        <p:spPr>
          <a:xfrm>
            <a:off x="4716016" y="5661248"/>
            <a:ext cx="42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/>
              <a:t>Deformación </a:t>
            </a:r>
            <a:r>
              <a:rPr lang="es-ES" sz="1300" dirty="0" smtClean="0"/>
              <a:t>de los especímenes</a:t>
            </a:r>
            <a:r>
              <a:rPr lang="es-ES" dirty="0"/>
              <a:t>	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145445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4862"/>
            <a:ext cx="2232248" cy="151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xmlns="" val="1912996356"/>
              </p:ext>
            </p:extLst>
          </p:nvPr>
        </p:nvGraphicFramePr>
        <p:xfrm>
          <a:off x="611560" y="1916832"/>
          <a:ext cx="7992888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Emulsión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45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5040560" cy="829896"/>
          </a:xfrm>
        </p:spPr>
        <p:txBody>
          <a:bodyPr>
            <a:normAutofit/>
          </a:bodyPr>
          <a:lstStyle/>
          <a:p>
            <a:r>
              <a:rPr lang="es-ES" sz="2300" b="1" dirty="0">
                <a:solidFill>
                  <a:srgbClr val="C00000"/>
                </a:solidFill>
              </a:rPr>
              <a:t>Ensayo de Recuperación </a:t>
            </a:r>
            <a:r>
              <a:rPr lang="es-ES" sz="2300" b="1" dirty="0" smtClean="0">
                <a:solidFill>
                  <a:srgbClr val="C00000"/>
                </a:solidFill>
              </a:rPr>
              <a:t>Elástica</a:t>
            </a:r>
            <a:br>
              <a:rPr lang="es-ES" sz="2300" b="1" dirty="0" smtClean="0">
                <a:solidFill>
                  <a:srgbClr val="C00000"/>
                </a:solidFill>
              </a:rPr>
            </a:br>
            <a:r>
              <a:rPr lang="es-ES" sz="2300" b="1" dirty="0" smtClean="0">
                <a:solidFill>
                  <a:srgbClr val="C00000"/>
                </a:solidFill>
              </a:rPr>
              <a:t>Norma </a:t>
            </a:r>
            <a:r>
              <a:rPr lang="es-ES" sz="2300" b="1" dirty="0">
                <a:solidFill>
                  <a:srgbClr val="C00000"/>
                </a:solidFill>
                <a:effectLst/>
              </a:rPr>
              <a:t>ASTM D </a:t>
            </a:r>
            <a:r>
              <a:rPr lang="es-ES" sz="2300" b="1" dirty="0" smtClean="0">
                <a:solidFill>
                  <a:srgbClr val="C00000"/>
                </a:solidFill>
                <a:effectLst/>
              </a:rPr>
              <a:t>6084-06.</a:t>
            </a:r>
            <a:endParaRPr lang="es-EC" sz="2300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961331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EC" sz="1800" dirty="0" smtClean="0">
                <a:solidFill>
                  <a:schemeClr val="tx1"/>
                </a:solidFill>
              </a:rPr>
              <a:t>Mide la capacidad del asfalto para volver a su estado inicial, después de ser sometido a una elongación determinada. </a:t>
            </a:r>
            <a:endParaRPr lang="es-EC" sz="1800" dirty="0">
              <a:solidFill>
                <a:schemeClr val="tx1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Emulsión</a:t>
            </a:r>
            <a:endParaRPr lang="es-EC" sz="2500" dirty="0">
              <a:solidFill>
                <a:schemeClr val="bg1"/>
              </a:solidFill>
            </a:endParaRPr>
          </a:p>
        </p:txBody>
      </p:sp>
      <p:pic>
        <p:nvPicPr>
          <p:cNvPr id="5" name="4 Imagen" descr="C:\Users\Francisco\Documents\Francisco\Tesis\Fotos Tesis\20120618_1220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720" y="2921000"/>
            <a:ext cx="3558232" cy="26798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5 CuadroTexto"/>
          <p:cNvSpPr txBox="1"/>
          <p:nvPr/>
        </p:nvSpPr>
        <p:spPr>
          <a:xfrm>
            <a:off x="674812" y="5778995"/>
            <a:ext cx="31051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/>
              <a:t>Muestra en el ductilómetro a 25</a:t>
            </a:r>
            <a:r>
              <a:rPr lang="es-ES" sz="1300" baseline="30000" dirty="0"/>
              <a:t>0</a:t>
            </a:r>
            <a:r>
              <a:rPr lang="es-ES" sz="1300" dirty="0"/>
              <a:t>C</a:t>
            </a:r>
            <a:endParaRPr lang="es-EC" sz="1300" dirty="0"/>
          </a:p>
        </p:txBody>
      </p:sp>
      <p:pic>
        <p:nvPicPr>
          <p:cNvPr id="7" name="6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933056"/>
            <a:ext cx="4320481" cy="13848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CuadroTexto"/>
          <p:cNvSpPr txBox="1"/>
          <p:nvPr/>
        </p:nvSpPr>
        <p:spPr>
          <a:xfrm>
            <a:off x="4644502" y="5600853"/>
            <a:ext cx="35283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/>
              <a:t>Recuperación elástica de las partes separadas de </a:t>
            </a:r>
            <a:r>
              <a:rPr lang="es-ES" sz="1300" dirty="0" smtClean="0"/>
              <a:t>la probeta</a:t>
            </a:r>
            <a:endParaRPr lang="es-EC" sz="1300" dirty="0"/>
          </a:p>
        </p:txBody>
      </p:sp>
    </p:spTree>
    <p:extLst>
      <p:ext uri="{BB962C8B-B14F-4D97-AF65-F5344CB8AC3E}">
        <p14:creationId xmlns:p14="http://schemas.microsoft.com/office/powerpoint/2010/main" xmlns="" val="145445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7543"/>
            <a:ext cx="3371451" cy="142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xmlns="" val="648148143"/>
              </p:ext>
            </p:extLst>
          </p:nvPr>
        </p:nvGraphicFramePr>
        <p:xfrm>
          <a:off x="1043608" y="1916833"/>
          <a:ext cx="72008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5408794" y="10871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Emulsión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45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01216" y="409228"/>
            <a:ext cx="3178696" cy="5715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MEZCLA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ASFALTICA</a:t>
            </a:r>
            <a:endParaRPr kumimoji="0" lang="es-EC" sz="25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55576" y="105273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C" dirty="0" smtClean="0"/>
              <a:t>Determinar el porcentaje teórico de emulsión.</a:t>
            </a:r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827584" y="162880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MÉTODO DE DURIEZ</a:t>
            </a:r>
            <a:endParaRPr lang="es-EC" i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755576" y="213285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C" dirty="0"/>
              <a:t>R</a:t>
            </a:r>
            <a:r>
              <a:rPr lang="es-EC" dirty="0" smtClean="0"/>
              <a:t>ealiza </a:t>
            </a:r>
            <a:r>
              <a:rPr lang="es-EC" dirty="0"/>
              <a:t>un cálculo del área superficial de los áridos, basado en </a:t>
            </a:r>
            <a:r>
              <a:rPr lang="es-EC" dirty="0" smtClean="0"/>
              <a:t>la granulometría.</a:t>
            </a:r>
          </a:p>
          <a:p>
            <a:pPr>
              <a:buFont typeface="Wingdings" pitchFamily="2" charset="2"/>
              <a:buChar char="ü"/>
            </a:pPr>
            <a:endParaRPr lang="es-EC" dirty="0" smtClean="0"/>
          </a:p>
          <a:p>
            <a:pPr>
              <a:buFont typeface="Wingdings" pitchFamily="2" charset="2"/>
              <a:buChar char="ü"/>
            </a:pPr>
            <a:r>
              <a:rPr lang="es-EC" dirty="0" smtClean="0"/>
              <a:t>Utiliza </a:t>
            </a:r>
            <a:r>
              <a:rPr lang="es-EC" dirty="0"/>
              <a:t>una constante denominada “módulo de riqueza”.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645024"/>
            <a:ext cx="57340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5076056" y="-171400"/>
            <a:ext cx="3240360" cy="684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Mezcla Asfáltica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41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5877272"/>
            <a:ext cx="6221491" cy="576064"/>
          </a:xfrm>
          <a:prstGeom prst="rect">
            <a:avLst/>
          </a:prstGeom>
          <a:noFill/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5076056" y="-171400"/>
            <a:ext cx="3240360" cy="684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Mezcla Asfáltica</a:t>
            </a:r>
            <a:endParaRPr lang="es-EC" sz="2500" dirty="0">
              <a:solidFill>
                <a:schemeClr val="bg1"/>
              </a:solidFill>
            </a:endParaRPr>
          </a:p>
        </p:txBody>
      </p:sp>
      <p:pic>
        <p:nvPicPr>
          <p:cNvPr id="9" name="8 Imagen"/>
          <p:cNvPicPr/>
          <p:nvPr/>
        </p:nvPicPr>
        <p:blipFill>
          <a:blip r:embed="rId3" cstate="print"/>
          <a:srcRect l="9631" t="12389" r="18074" b="11186"/>
          <a:stretch>
            <a:fillRect/>
          </a:stretch>
        </p:blipFill>
        <p:spPr bwMode="auto">
          <a:xfrm>
            <a:off x="1294494" y="620688"/>
            <a:ext cx="6445858" cy="44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952123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/>
          <p:nvPr/>
        </p:nvPicPr>
        <p:blipFill>
          <a:blip r:embed="rId2" cstate="print"/>
          <a:srcRect l="9631" t="12389" r="18074" b="11186"/>
          <a:stretch>
            <a:fillRect/>
          </a:stretch>
        </p:blipFill>
        <p:spPr bwMode="auto">
          <a:xfrm>
            <a:off x="1294494" y="683717"/>
            <a:ext cx="6445858" cy="44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3 Conector recto de flecha"/>
          <p:cNvCxnSpPr/>
          <p:nvPr/>
        </p:nvCxnSpPr>
        <p:spPr>
          <a:xfrm flipV="1">
            <a:off x="2843808" y="2247751"/>
            <a:ext cx="0" cy="22322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4 Conector recto de flecha"/>
          <p:cNvCxnSpPr/>
          <p:nvPr/>
        </p:nvCxnSpPr>
        <p:spPr>
          <a:xfrm rot="5400000">
            <a:off x="2357688" y="1761751"/>
            <a:ext cx="0" cy="97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83568" y="323364"/>
            <a:ext cx="363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CANTERA DE GUAYLLABAMBA</a:t>
            </a:r>
            <a:endParaRPr lang="es-EC" b="1" i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39552" y="54452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 = </a:t>
            </a:r>
            <a:r>
              <a:rPr lang="en-US" dirty="0" smtClean="0"/>
              <a:t>10,16 % 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2195736" y="544522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Asfalto Residual = </a:t>
            </a:r>
            <a:r>
              <a:rPr lang="es-EC" dirty="0" smtClean="0"/>
              <a:t>9,00 % 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5076056" y="544522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Asfalto en la Emulsión = </a:t>
            </a:r>
            <a:r>
              <a:rPr lang="es-EC" dirty="0" smtClean="0"/>
              <a:t>62,00 % </a:t>
            </a:r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2627784" y="6093296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% Emulsión Teórico = </a:t>
            </a:r>
            <a:r>
              <a:rPr lang="es-EC" sz="2000" dirty="0" smtClean="0"/>
              <a:t>14,50 % </a:t>
            </a:r>
            <a:endParaRPr lang="es-EC" sz="2000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5076056" y="-171400"/>
            <a:ext cx="3240360" cy="684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Mezcla Asfáltica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771800" y="4437112"/>
            <a:ext cx="792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dirty="0" smtClean="0">
                <a:solidFill>
                  <a:srgbClr val="FF0000"/>
                </a:solidFill>
              </a:rPr>
              <a:t>10,16</a:t>
            </a:r>
            <a:endParaRPr lang="es-EC" sz="1500" b="1" dirty="0">
              <a:solidFill>
                <a:srgbClr val="FF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403648" y="2056492"/>
            <a:ext cx="648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00" b="1" dirty="0" smtClean="0">
                <a:solidFill>
                  <a:srgbClr val="FF0000"/>
                </a:solidFill>
              </a:rPr>
              <a:t>9,00</a:t>
            </a:r>
            <a:endParaRPr lang="es-EC" sz="1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70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/>
          <p:nvPr/>
        </p:nvPicPr>
        <p:blipFill>
          <a:blip r:embed="rId2" cstate="print"/>
          <a:srcRect l="9631" t="12389" r="18074" b="11186"/>
          <a:stretch>
            <a:fillRect/>
          </a:stretch>
        </p:blipFill>
        <p:spPr bwMode="auto">
          <a:xfrm>
            <a:off x="1294494" y="620688"/>
            <a:ext cx="6445858" cy="44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 de flecha"/>
          <p:cNvCxnSpPr/>
          <p:nvPr/>
        </p:nvCxnSpPr>
        <p:spPr>
          <a:xfrm flipV="1">
            <a:off x="3995936" y="1988840"/>
            <a:ext cx="0" cy="2376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rot="5400000">
            <a:off x="2915688" y="944840"/>
            <a:ext cx="0" cy="208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683568" y="332656"/>
            <a:ext cx="363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CANTERA DE SAN ANTONIO</a:t>
            </a:r>
            <a:endParaRPr lang="es-EC" b="1" i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9552" y="54452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 = </a:t>
            </a:r>
            <a:r>
              <a:rPr lang="en-US" dirty="0" smtClean="0"/>
              <a:t>13,68 % 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195736" y="544522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Asfalto Residual = </a:t>
            </a:r>
            <a:r>
              <a:rPr lang="es-EC" dirty="0" smtClean="0"/>
              <a:t>9,25 % </a:t>
            </a:r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148064" y="544522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Asfalto en la Emulsión = </a:t>
            </a:r>
            <a:r>
              <a:rPr lang="es-EC" dirty="0" smtClean="0"/>
              <a:t>62 % </a:t>
            </a: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627784" y="6093296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% Emulsión Teórico = </a:t>
            </a:r>
            <a:r>
              <a:rPr lang="es-EC" sz="2000" dirty="0" smtClean="0"/>
              <a:t>15,00 % </a:t>
            </a:r>
            <a:endParaRPr lang="es-EC" sz="2000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5076056" y="-171400"/>
            <a:ext cx="3240360" cy="684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Mezcla Asfáltica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707904" y="4365104"/>
            <a:ext cx="792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dirty="0" smtClean="0">
                <a:solidFill>
                  <a:srgbClr val="FF0000"/>
                </a:solidFill>
              </a:rPr>
              <a:t>13,68</a:t>
            </a:r>
            <a:endParaRPr lang="es-EC" sz="1500" b="1" dirty="0">
              <a:solidFill>
                <a:srgbClr val="FF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331640" y="1737683"/>
            <a:ext cx="792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dirty="0" smtClean="0">
                <a:solidFill>
                  <a:srgbClr val="FF0000"/>
                </a:solidFill>
              </a:rPr>
              <a:t>9,25</a:t>
            </a:r>
            <a:endParaRPr lang="es-EC" sz="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04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23528" y="692697"/>
            <a:ext cx="8208912" cy="576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5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Ensayo de Tiempo</a:t>
            </a:r>
            <a:r>
              <a:rPr kumimoji="0" lang="es-EC" sz="2500" b="1" i="0" u="none" strike="noStrike" kern="1200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Mezcla </a:t>
            </a:r>
            <a:r>
              <a:rPr kumimoji="0" lang="es-EC" sz="25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Norma ISSA TB 113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11560" y="1412776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C" dirty="0"/>
              <a:t>Esta prueba es el primer paso en el diseño de mezclas de </a:t>
            </a:r>
            <a:r>
              <a:rPr lang="es-EC" dirty="0" smtClean="0"/>
              <a:t>micropavimento.</a:t>
            </a:r>
          </a:p>
          <a:p>
            <a:pPr>
              <a:buFont typeface="Wingdings" pitchFamily="2" charset="2"/>
              <a:buChar char="ü"/>
            </a:pPr>
            <a:endParaRPr lang="es-EC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611560" y="2145630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C" dirty="0" smtClean="0"/>
              <a:t>La mezcla en el vaso también es útil para entrenar a los operadores de la máquina en familiarizarse con la apariencia visual y las propiedades mecánicas de la mezcla.</a:t>
            </a:r>
            <a:endParaRPr lang="es-EC" dirty="0"/>
          </a:p>
        </p:txBody>
      </p:sp>
      <p:pic>
        <p:nvPicPr>
          <p:cNvPr id="10" name="9 Imagen" descr="C:\OSWALDO SANTIAGO\TESIS-emuldec\Fotos Tesis\Tiempo de Mezcla\240420126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289428"/>
            <a:ext cx="3600400" cy="2574336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3293858" y="6016932"/>
            <a:ext cx="27002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00" dirty="0" smtClean="0"/>
              <a:t>Rotura de  la Mezcla Asfáltica</a:t>
            </a:r>
            <a:endParaRPr lang="es-EC" sz="1300" dirty="0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5076056" y="-171400"/>
            <a:ext cx="3240360" cy="684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Mezcla Asfáltica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75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1" y="908721"/>
            <a:ext cx="3024336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500" b="1" dirty="0" smtClean="0">
                <a:solidFill>
                  <a:srgbClr val="C00000"/>
                </a:solidFill>
              </a:rPr>
              <a:t>Objetivo General:</a:t>
            </a: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292080" y="44624"/>
            <a:ext cx="2280343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Introducción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259632" y="1844824"/>
            <a:ext cx="6777317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itchFamily="18" charset="2"/>
              <a:buNone/>
            </a:pPr>
            <a:r>
              <a:rPr lang="es-ES" sz="2200" dirty="0" smtClean="0"/>
              <a:t>Realizar un Análisis Comparativo de la Modificación de Emulsiones Asfálticas con polímeros tipo SBR en el Diseño de Micropavimentos empleando agregados de las canteras de Guayllabamba y San Antonio.</a:t>
            </a:r>
            <a:endParaRPr lang="es-EC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122975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683568" y="112474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CANTERA DE GUAYLLABAMBA</a:t>
            </a:r>
            <a:endParaRPr lang="es-EC" b="1" i="1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83568" y="1772816"/>
          <a:ext cx="3029942" cy="2557438"/>
        </p:xfrm>
        <a:graphic>
          <a:graphicData uri="http://schemas.openxmlformats.org/drawingml/2006/table">
            <a:tbl>
              <a:tblPr/>
              <a:tblGrid>
                <a:gridCol w="1184667"/>
                <a:gridCol w="1845275"/>
              </a:tblGrid>
              <a:tr h="40211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EMULSIÓN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TIEMPO DE MEZCLA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3106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Sin Modificar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 120 seg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06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1 % Polímero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 120 seg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06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2 % Polímero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 120 seg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06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3 % Polímero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 120 seg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06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4 % Polímero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 120 seg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5220072" y="111545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CANTERA DE SAN ANTONIO</a:t>
            </a:r>
            <a:endParaRPr lang="es-EC" b="1" i="1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5220072" y="1772816"/>
          <a:ext cx="3029942" cy="2557438"/>
        </p:xfrm>
        <a:graphic>
          <a:graphicData uri="http://schemas.openxmlformats.org/drawingml/2006/table">
            <a:tbl>
              <a:tblPr/>
              <a:tblGrid>
                <a:gridCol w="1184667"/>
                <a:gridCol w="1845275"/>
              </a:tblGrid>
              <a:tr h="40211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EMULSIÓN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TIEMPO DE MEZCLA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3106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Sin Modificar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 120 seg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06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1 % Polímero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 120 seg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06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2 % Polímero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 120 seg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06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3 % Polímero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 120 seg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06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4 % Polímero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 120 seg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1 Título"/>
          <p:cNvSpPr txBox="1">
            <a:spLocks/>
          </p:cNvSpPr>
          <p:nvPr/>
        </p:nvSpPr>
        <p:spPr>
          <a:xfrm>
            <a:off x="5076056" y="-171400"/>
            <a:ext cx="3240360" cy="684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Mezcla Asfáltica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06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11560" y="620688"/>
            <a:ext cx="8208912" cy="5760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2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Ensayo de Consistencia con el Cono </a:t>
            </a:r>
            <a:r>
              <a:rPr kumimoji="0" lang="es-EC" sz="2200" b="1" i="0" u="none" strike="noStrike" kern="1200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C" sz="22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Norma ISSA TB 106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11560" y="134076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C" dirty="0"/>
              <a:t>D</a:t>
            </a:r>
            <a:r>
              <a:rPr lang="es-EC" dirty="0" smtClean="0"/>
              <a:t>eterminar </a:t>
            </a:r>
            <a:r>
              <a:rPr lang="es-EC" dirty="0"/>
              <a:t>la cantidad de agua requerida para lograr estabilidad </a:t>
            </a:r>
            <a:r>
              <a:rPr lang="es-EC" dirty="0" smtClean="0"/>
              <a:t>y trabajabilidad </a:t>
            </a:r>
            <a:r>
              <a:rPr lang="es-EC" dirty="0"/>
              <a:t>en la </a:t>
            </a:r>
            <a:r>
              <a:rPr lang="es-EC" dirty="0" smtClean="0"/>
              <a:t>mezcla.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11560" y="2134597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C" dirty="0" smtClean="0"/>
              <a:t>También se utiliza para el control de campo.</a:t>
            </a:r>
            <a:endParaRPr lang="en-US" dirty="0" smtClean="0"/>
          </a:p>
          <a:p>
            <a:endParaRPr lang="es-EC" dirty="0"/>
          </a:p>
        </p:txBody>
      </p:sp>
      <p:pic>
        <p:nvPicPr>
          <p:cNvPr id="15" name="14 Imagen" descr="C:\OSWALDO SANTIAGO\TESIS-emuldec\Fotos Tesis\Consistencia\270320123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1748" y="2653928"/>
            <a:ext cx="2376264" cy="3312368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  <p:pic>
        <p:nvPicPr>
          <p:cNvPr id="16" name="15 Imagen" descr="C:\OSWALDO SANTIAGO\TESIS-emuldec\Fotos Tesis\Consistencia\100420124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708920"/>
            <a:ext cx="2358262" cy="3168352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1403648" y="6016932"/>
            <a:ext cx="25202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00" b="1" dirty="0" smtClean="0"/>
              <a:t>Cono - Escala de Flujo</a:t>
            </a:r>
            <a:endParaRPr lang="es-EC" sz="13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156176" y="5949280"/>
            <a:ext cx="12241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00" b="1" dirty="0" smtClean="0"/>
              <a:t>Consistencia </a:t>
            </a:r>
            <a:endParaRPr lang="es-EC" sz="1300" b="1" dirty="0"/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5076056" y="-171400"/>
            <a:ext cx="3240360" cy="684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Mezcla Asfáltica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66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7" grpId="0"/>
      <p:bldP spid="1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755576" y="1916832"/>
          <a:ext cx="2952328" cy="1944216"/>
        </p:xfrm>
        <a:graphic>
          <a:graphicData uri="http://schemas.openxmlformats.org/drawingml/2006/table">
            <a:tbl>
              <a:tblPr/>
              <a:tblGrid>
                <a:gridCol w="1147190"/>
                <a:gridCol w="792911"/>
                <a:gridCol w="1012227"/>
              </a:tblGrid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Emulsión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Lectura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Humedad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Sin Modificar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2,6 cm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1 % Polímero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2,8 cm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2 % Polímero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2,8 cm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3 % Polímero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2,75 cm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4 % Polímero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2,75 cm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83568" y="11247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CANTERA DE GUAYLLABAMBA</a:t>
            </a:r>
            <a:endParaRPr lang="es-EC" b="1" i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220072" y="111545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CANTERA DE SAN ANTONIO</a:t>
            </a:r>
            <a:endParaRPr lang="es-EC" b="1" i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148064" y="1916830"/>
          <a:ext cx="2952328" cy="2016226"/>
        </p:xfrm>
        <a:graphic>
          <a:graphicData uri="http://schemas.openxmlformats.org/drawingml/2006/table">
            <a:tbl>
              <a:tblPr/>
              <a:tblGrid>
                <a:gridCol w="1146198"/>
                <a:gridCol w="798865"/>
                <a:gridCol w="1007265"/>
              </a:tblGrid>
              <a:tr h="35485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Emulsión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Lectura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Humedad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2259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Sin Modificar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2,3 cm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72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1 % Polímero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2,6 cm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59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2 % Polímero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2,5 cm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72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3 % Polímero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2,75 cm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72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4 % Polímero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2,7 cm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1 Título"/>
          <p:cNvSpPr txBox="1">
            <a:spLocks/>
          </p:cNvSpPr>
          <p:nvPr/>
        </p:nvSpPr>
        <p:spPr>
          <a:xfrm>
            <a:off x="5076056" y="-171400"/>
            <a:ext cx="3240360" cy="684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Mezcla Asfáltica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41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11560" y="764704"/>
            <a:ext cx="8208912" cy="576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5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Ensayo de Cohesión</a:t>
            </a:r>
            <a:r>
              <a:rPr kumimoji="0" lang="es-EC" sz="2500" b="1" i="0" u="none" strike="noStrike" kern="1200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C" sz="25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Norma ISSA TB 139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11560" y="1412776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C" dirty="0"/>
              <a:t>Este ensayo nos muestra la evolución de la consistencia de la mezcla en función al tiempo </a:t>
            </a:r>
            <a:r>
              <a:rPr lang="es-EC" dirty="0" smtClean="0"/>
              <a:t>de curado. </a:t>
            </a:r>
          </a:p>
          <a:p>
            <a:pPr>
              <a:buFont typeface="Wingdings" pitchFamily="2" charset="2"/>
              <a:buChar char="ü"/>
            </a:pPr>
            <a:endParaRPr lang="es-EC" dirty="0" smtClean="0"/>
          </a:p>
          <a:p>
            <a:pPr>
              <a:buFont typeface="Wingdings" pitchFamily="2" charset="2"/>
              <a:buChar char="ü"/>
            </a:pPr>
            <a:r>
              <a:rPr lang="es-EC" dirty="0" smtClean="0"/>
              <a:t>Nos </a:t>
            </a:r>
            <a:r>
              <a:rPr lang="es-EC" dirty="0"/>
              <a:t>permite determinar las características de rompimiento de la mezcla y grado </a:t>
            </a:r>
            <a:r>
              <a:rPr lang="es-EC" dirty="0" smtClean="0"/>
              <a:t>de cohesión </a:t>
            </a:r>
            <a:r>
              <a:rPr lang="es-EC" dirty="0"/>
              <a:t>entre el agregado y la </a:t>
            </a:r>
            <a:r>
              <a:rPr lang="es-EC" dirty="0" smtClean="0"/>
              <a:t>emulsión.</a:t>
            </a:r>
          </a:p>
          <a:p>
            <a:pPr>
              <a:buFont typeface="Wingdings" pitchFamily="2" charset="2"/>
              <a:buChar char="ü"/>
            </a:pPr>
            <a:endParaRPr lang="es-EC" dirty="0" smtClean="0"/>
          </a:p>
          <a:p>
            <a:pPr>
              <a:buFont typeface="Wingdings" pitchFamily="2" charset="2"/>
              <a:buChar char="ü"/>
            </a:pPr>
            <a:r>
              <a:rPr lang="es-EC" dirty="0" smtClean="0"/>
              <a:t>Así como los tiempos de apertura al tráfico dependiendo de las condiciones del clima en el área de aplicación.</a:t>
            </a:r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1691680" y="408810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20 kg/cm²</a:t>
            </a:r>
            <a:endParaRPr lang="es-EC" b="1" i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763688" y="494290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12 kg/cm²</a:t>
            </a:r>
            <a:endParaRPr lang="es-EC" b="1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860032" y="408810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 smtClean="0"/>
              <a:t>Apertura al tráfico</a:t>
            </a:r>
            <a:endParaRPr lang="es-EC" b="1" i="1" dirty="0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3275856" y="4304129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3275856" y="5168225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4932040" y="494290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 smtClean="0"/>
              <a:t>Rotura de la Mezcla Asfáltica </a:t>
            </a:r>
            <a:endParaRPr lang="es-EC" b="1" i="1" dirty="0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5076056" y="-171400"/>
            <a:ext cx="3240360" cy="684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Mezcla Asfáltica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90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OSWALDO SANTIAGO\TESIS-emuldec\Fotos Tesis\Cohesion\10042012444.jpg"/>
          <p:cNvPicPr/>
          <p:nvPr/>
        </p:nvPicPr>
        <p:blipFill>
          <a:blip r:embed="rId2" cstate="print"/>
          <a:srcRect l="11263" t="10916" r="37543" b="2534"/>
          <a:stretch>
            <a:fillRect/>
          </a:stretch>
        </p:blipFill>
        <p:spPr bwMode="auto">
          <a:xfrm rot="5400000">
            <a:off x="971600" y="476672"/>
            <a:ext cx="2520280" cy="309634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  <p:pic>
        <p:nvPicPr>
          <p:cNvPr id="3" name="2 Imagen" descr="C:\OSWALDO SANTIAGO\TESIS-emuldec\Fotos Tesis\Cohesion\100420124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764704"/>
            <a:ext cx="3096344" cy="2592288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  <p:pic>
        <p:nvPicPr>
          <p:cNvPr id="4" name="3 Imagen" descr="C:\OSWALDO SANTIAGO\TESIS-emuldec\Fotos Tesis\Cohesion\100420124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573016"/>
            <a:ext cx="2376264" cy="288032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83568" y="3280628"/>
            <a:ext cx="39604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00" b="1" dirty="0" smtClean="0"/>
              <a:t>Especímenes – Diferentes % emulsión</a:t>
            </a:r>
            <a:endParaRPr lang="es-EC" sz="13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228184" y="3352636"/>
            <a:ext cx="15841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00" b="1" dirty="0" smtClean="0"/>
              <a:t>Cohesiómetro </a:t>
            </a:r>
            <a:endParaRPr lang="es-EC" sz="13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868144" y="4797152"/>
            <a:ext cx="28083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00" b="1" dirty="0" smtClean="0"/>
              <a:t>Aplicación de Torquímetro </a:t>
            </a:r>
            <a:endParaRPr lang="es-EC" sz="1300" b="1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076056" y="-171400"/>
            <a:ext cx="3240360" cy="684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Mezcla Asfáltica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46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27616758"/>
              </p:ext>
            </p:extLst>
          </p:nvPr>
        </p:nvGraphicFramePr>
        <p:xfrm>
          <a:off x="683568" y="692696"/>
          <a:ext cx="784887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5076056" y="-171400"/>
            <a:ext cx="3240360" cy="684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Mezcla Asfáltica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5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70856833"/>
              </p:ext>
            </p:extLst>
          </p:nvPr>
        </p:nvGraphicFramePr>
        <p:xfrm>
          <a:off x="395536" y="620688"/>
          <a:ext cx="799288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5076056" y="-171400"/>
            <a:ext cx="3240360" cy="684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Mezcla Asfáltica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71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40183853"/>
              </p:ext>
            </p:extLst>
          </p:nvPr>
        </p:nvGraphicFramePr>
        <p:xfrm>
          <a:off x="539552" y="692696"/>
          <a:ext cx="792088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5076056" y="-171400"/>
            <a:ext cx="3240360" cy="684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Mezcla Asfáltica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123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63658158"/>
              </p:ext>
            </p:extLst>
          </p:nvPr>
        </p:nvGraphicFramePr>
        <p:xfrm>
          <a:off x="467544" y="692696"/>
          <a:ext cx="784887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5076056" y="-171400"/>
            <a:ext cx="3240360" cy="684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Mezcla Asfáltica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43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55819"/>
              </p:ext>
            </p:extLst>
          </p:nvPr>
        </p:nvGraphicFramePr>
        <p:xfrm>
          <a:off x="611560" y="764704"/>
          <a:ext cx="777686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5076056" y="-171400"/>
            <a:ext cx="3240360" cy="684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Mezcla Asfáltica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32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521296"/>
            <a:ext cx="3528392" cy="504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500" b="1" dirty="0" smtClean="0">
                <a:solidFill>
                  <a:srgbClr val="C00000"/>
                </a:solidFill>
              </a:rPr>
              <a:t>Objetivos Específicos:</a:t>
            </a:r>
            <a:endParaRPr lang="es-EC" sz="2500" b="1" dirty="0">
              <a:solidFill>
                <a:srgbClr val="C00000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827583" y="1160748"/>
            <a:ext cx="7272809" cy="936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 typeface="Wingdings" pitchFamily="2" charset="2"/>
              <a:buChar char="ü"/>
            </a:pPr>
            <a:r>
              <a:rPr lang="es-EC" sz="1900" dirty="0" smtClean="0"/>
              <a:t>Realizar un análisis </a:t>
            </a:r>
            <a:r>
              <a:rPr lang="es-EC" sz="1900" dirty="0"/>
              <a:t>comparativo entre la aplicación de emulsiones modificadas con polímeros SBR y emulsiones sin modificar</a:t>
            </a:r>
            <a:r>
              <a:rPr lang="es-EC" sz="1900" dirty="0" smtClean="0"/>
              <a:t>.</a:t>
            </a:r>
            <a:endParaRPr lang="es-EC" sz="2000" dirty="0" smtClean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827583" y="2852936"/>
            <a:ext cx="727280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 typeface="Wingdings" pitchFamily="2" charset="2"/>
              <a:buChar char="ü"/>
            </a:pPr>
            <a:r>
              <a:rPr lang="es-EC" sz="1800" dirty="0"/>
              <a:t>Presentar los resultados obtenidos en los diferentes diseños de Micropavimentos. 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827583" y="4437112"/>
            <a:ext cx="7272809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 typeface="Wingdings" pitchFamily="2" charset="2"/>
              <a:buChar char="ü"/>
            </a:pPr>
            <a:r>
              <a:rPr lang="es-EC" sz="1900" dirty="0"/>
              <a:t>Realizar un análisis comparativo de costos entre la aplicación de </a:t>
            </a:r>
            <a:r>
              <a:rPr lang="es-EC" sz="1900" dirty="0" smtClean="0"/>
              <a:t>diferentes tipos de rehabilitación vial. </a:t>
            </a:r>
            <a:endParaRPr lang="es-EC" sz="1900" dirty="0"/>
          </a:p>
          <a:p>
            <a:pPr marL="0" indent="0" algn="just">
              <a:buNone/>
            </a:pPr>
            <a:endParaRPr lang="es-EC" sz="2000" dirty="0" smtClean="0"/>
          </a:p>
          <a:p>
            <a:pPr marL="0" indent="0" algn="just">
              <a:buFont typeface="Arial" pitchFamily="34" charset="0"/>
              <a:buNone/>
            </a:pPr>
            <a:endParaRPr lang="es-EC" dirty="0" smtClean="0"/>
          </a:p>
          <a:p>
            <a:pPr marL="0" indent="0" algn="just">
              <a:buFont typeface="Arial" pitchFamily="34" charset="0"/>
              <a:buNone/>
            </a:pPr>
            <a:endParaRPr lang="es-EC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92080" y="44624"/>
            <a:ext cx="2280343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Introducción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0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05782182"/>
              </p:ext>
            </p:extLst>
          </p:nvPr>
        </p:nvGraphicFramePr>
        <p:xfrm>
          <a:off x="467544" y="692696"/>
          <a:ext cx="777686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5076056" y="-171400"/>
            <a:ext cx="3240360" cy="684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Mezcla Asfáltica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27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07232233"/>
              </p:ext>
            </p:extLst>
          </p:nvPr>
        </p:nvGraphicFramePr>
        <p:xfrm>
          <a:off x="539552" y="692696"/>
          <a:ext cx="777686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5076056" y="-171400"/>
            <a:ext cx="3240360" cy="684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Mezcla Asfáltica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949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09195991"/>
              </p:ext>
            </p:extLst>
          </p:nvPr>
        </p:nvGraphicFramePr>
        <p:xfrm>
          <a:off x="467544" y="692696"/>
          <a:ext cx="799288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5076056" y="-171400"/>
            <a:ext cx="3240360" cy="684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Mezcla Asfáltica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021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75902988"/>
              </p:ext>
            </p:extLst>
          </p:nvPr>
        </p:nvGraphicFramePr>
        <p:xfrm>
          <a:off x="395536" y="692696"/>
          <a:ext cx="799288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5076056" y="-171400"/>
            <a:ext cx="3240360" cy="684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Mezcla Asfáltica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61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5117020"/>
              </p:ext>
            </p:extLst>
          </p:nvPr>
        </p:nvGraphicFramePr>
        <p:xfrm>
          <a:off x="395536" y="692696"/>
          <a:ext cx="799288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5076056" y="-171400"/>
            <a:ext cx="3240360" cy="684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Mezcla Asfáltica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52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426730"/>
            <a:ext cx="30243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</a:rPr>
              <a:t>CONCLUSIONES:</a:t>
            </a:r>
            <a:endParaRPr lang="es-EC" sz="2500" b="1" dirty="0">
              <a:solidFill>
                <a:srgbClr val="C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259632" y="1412776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C" dirty="0" smtClean="0"/>
              <a:t>Al aumentar el porcentaje de polímero en la mezcla, los valores de cohesión son más altos. Permitiendo una apertura al tráfico en menor tiempo.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259632" y="250509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C" dirty="0" smtClean="0"/>
              <a:t>El clima es un factor determinante  sobre el tiempo de curado del micropavimento. 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076056" y="-171400"/>
            <a:ext cx="3240360" cy="684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Mezcla Asfáltica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872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95536" y="764704"/>
            <a:ext cx="8424936" cy="5760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5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Ensayo de Abrasión en Húmedo – Norma ISSA TB 100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115616" y="1412776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C" dirty="0" smtClean="0"/>
              <a:t>Determina </a:t>
            </a:r>
            <a:r>
              <a:rPr lang="es-EC" dirty="0"/>
              <a:t>la resistencia al desgaste por abrasión de una mezcla de </a:t>
            </a:r>
            <a:r>
              <a:rPr lang="es-EC" dirty="0" smtClean="0"/>
              <a:t>micropavimento </a:t>
            </a:r>
            <a:r>
              <a:rPr lang="es-EC" dirty="0"/>
              <a:t>simulando </a:t>
            </a:r>
            <a:r>
              <a:rPr lang="es-EC" dirty="0" smtClean="0"/>
              <a:t>una </a:t>
            </a:r>
            <a:r>
              <a:rPr lang="es-EC" dirty="0"/>
              <a:t>superficie del pavimento saturada por agua. </a:t>
            </a:r>
            <a:endParaRPr lang="es-EC" dirty="0" smtClean="0"/>
          </a:p>
          <a:p>
            <a:pPr algn="just">
              <a:buFont typeface="Wingdings" pitchFamily="2" charset="2"/>
              <a:buChar char="ü"/>
            </a:pPr>
            <a:endParaRPr lang="es-EC" dirty="0" smtClean="0"/>
          </a:p>
          <a:p>
            <a:pPr algn="just">
              <a:buFont typeface="Wingdings" pitchFamily="2" charset="2"/>
              <a:buChar char="ü"/>
            </a:pPr>
            <a:r>
              <a:rPr lang="es-EC" dirty="0" smtClean="0"/>
              <a:t>Mediante </a:t>
            </a:r>
            <a:r>
              <a:rPr lang="es-EC" dirty="0"/>
              <a:t>esta </a:t>
            </a:r>
            <a:r>
              <a:rPr lang="es-EC" dirty="0" smtClean="0"/>
              <a:t>prueba se </a:t>
            </a:r>
            <a:r>
              <a:rPr lang="es-EC" dirty="0"/>
              <a:t>definen los valores mínimos de emulsión asfáltica necesarios para obtener </a:t>
            </a:r>
            <a:r>
              <a:rPr lang="es-EC" dirty="0" smtClean="0"/>
              <a:t>una mezcla </a:t>
            </a:r>
            <a:r>
              <a:rPr lang="es-EC" dirty="0"/>
              <a:t>con suficiente cohesión como para resistir la acción abrasiva del trafico.</a:t>
            </a:r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2123728" y="40677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538 g/m²</a:t>
            </a:r>
            <a:endParaRPr lang="es-EC" b="1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292080" y="40677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 smtClean="0"/>
              <a:t>Desgaste Máximo </a:t>
            </a:r>
            <a:endParaRPr lang="es-EC" b="1" i="1" dirty="0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3707904" y="4283804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941168"/>
            <a:ext cx="55435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5076056" y="-171400"/>
            <a:ext cx="3240360" cy="684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Mezcla Asfáltica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68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OSWALDO SANTIAGO\TESIS-emuldec\Fotos Tesis\Abrasion Humedo\110420124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764" y="805594"/>
            <a:ext cx="2878596" cy="21600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  <p:pic>
        <p:nvPicPr>
          <p:cNvPr id="3" name="2 Imagen" descr="C:\OSWALDO SANTIAGO\TESIS-emuldec\Fotos Tesis\Abrasion Humedo\120420125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3" y="733347"/>
            <a:ext cx="3312369" cy="2232247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  <p:pic>
        <p:nvPicPr>
          <p:cNvPr id="4" name="3 Imagen" descr="C:\OSWALDO SANTIAGO\TESIS-emuldec\Fotos Tesis\Abrasion Humedo\2404201266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284984"/>
            <a:ext cx="2333625" cy="3113017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115616" y="2965510"/>
            <a:ext cx="24482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00" b="1" dirty="0" smtClean="0"/>
              <a:t>Elaboración Espécimen</a:t>
            </a:r>
            <a:r>
              <a:rPr lang="en-US" sz="1300" b="1" dirty="0" smtClean="0"/>
              <a:t> </a:t>
            </a:r>
            <a:endParaRPr lang="es-EC" sz="13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292080" y="2969454"/>
            <a:ext cx="25202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00" b="1" dirty="0" smtClean="0"/>
              <a:t>Abrasión del espécimen </a:t>
            </a:r>
            <a:endParaRPr lang="es-EC" sz="13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508104" y="4725144"/>
            <a:ext cx="25202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00" b="1" dirty="0" smtClean="0"/>
              <a:t>Peso - Muestra Desgastada</a:t>
            </a:r>
            <a:endParaRPr lang="es-EC" sz="1300" b="1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076056" y="-171400"/>
            <a:ext cx="3240360" cy="684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Mezcla Asfáltica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81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5076056" y="-171400"/>
            <a:ext cx="3240360" cy="684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Mezcla Asfáltica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83568" y="980728"/>
            <a:ext cx="2972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Cantera: </a:t>
            </a:r>
            <a:r>
              <a:rPr lang="es-EC" dirty="0"/>
              <a:t>Guayllabamba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83568" y="3284984"/>
            <a:ext cx="2611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Cantera: </a:t>
            </a:r>
            <a:r>
              <a:rPr lang="es-EC" dirty="0" smtClean="0"/>
              <a:t>San Antonio</a:t>
            </a:r>
            <a:endParaRPr lang="es-EC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8045267"/>
              </p:ext>
            </p:extLst>
          </p:nvPr>
        </p:nvGraphicFramePr>
        <p:xfrm>
          <a:off x="683568" y="3861048"/>
          <a:ext cx="7776862" cy="1152128"/>
        </p:xfrm>
        <a:graphic>
          <a:graphicData uri="http://schemas.openxmlformats.org/drawingml/2006/table">
            <a:tbl>
              <a:tblPr/>
              <a:tblGrid>
                <a:gridCol w="1064203"/>
                <a:gridCol w="877090"/>
                <a:gridCol w="1299067"/>
                <a:gridCol w="936104"/>
                <a:gridCol w="864096"/>
                <a:gridCol w="936104"/>
                <a:gridCol w="864096"/>
                <a:gridCol w="936102"/>
              </a:tblGrid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</a:t>
                      </a:r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Emulsión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Asfalto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Sin Polimero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594,17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581,01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569,83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540,22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526,07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538,00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464,55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451,39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440,20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411,25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388,55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538,00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417,17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404,01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392,50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364,86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342,49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538,00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91684120"/>
              </p:ext>
            </p:extLst>
          </p:nvPr>
        </p:nvGraphicFramePr>
        <p:xfrm>
          <a:off x="744836" y="1700808"/>
          <a:ext cx="7715595" cy="1080121"/>
        </p:xfrm>
        <a:graphic>
          <a:graphicData uri="http://schemas.openxmlformats.org/drawingml/2006/table">
            <a:tbl>
              <a:tblPr/>
              <a:tblGrid>
                <a:gridCol w="1047939"/>
                <a:gridCol w="921265"/>
                <a:gridCol w="1140066"/>
                <a:gridCol w="921265"/>
                <a:gridCol w="921265"/>
                <a:gridCol w="921265"/>
                <a:gridCol w="921265"/>
                <a:gridCol w="921265"/>
              </a:tblGrid>
              <a:tr h="27313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Emulsion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Asfalto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Sin Polimero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2607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578,71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555,68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539,23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519,49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509,62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538,00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3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529,36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505,67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488,24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468,50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458,63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538,00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3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393,48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369,80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354,00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334,59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324,72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538,00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1525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5076056" y="-171400"/>
            <a:ext cx="3240360" cy="684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Mezcla Asfáltica</a:t>
            </a:r>
            <a:endParaRPr lang="es-EC" sz="2500" dirty="0">
              <a:solidFill>
                <a:schemeClr val="bg1"/>
              </a:solidFill>
            </a:endParaRPr>
          </a:p>
        </p:txBody>
      </p:sp>
      <p:graphicFrame>
        <p:nvGraphicFramePr>
          <p:cNvPr id="4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94961763"/>
              </p:ext>
            </p:extLst>
          </p:nvPr>
        </p:nvGraphicFramePr>
        <p:xfrm>
          <a:off x="467544" y="980728"/>
          <a:ext cx="8208912" cy="554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6019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3168352" cy="522312"/>
          </a:xfrm>
        </p:spPr>
        <p:txBody>
          <a:bodyPr>
            <a:normAutofit/>
          </a:bodyPr>
          <a:lstStyle/>
          <a:p>
            <a:r>
              <a:rPr lang="es-EC" sz="2500" b="1" dirty="0" smtClean="0">
                <a:solidFill>
                  <a:srgbClr val="C00000"/>
                </a:solidFill>
              </a:rPr>
              <a:t>MICROPAVIMENTO</a:t>
            </a:r>
            <a:endParaRPr lang="es-EC" sz="2500" b="1" dirty="0">
              <a:solidFill>
                <a:srgbClr val="C00000"/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899592" y="1052736"/>
            <a:ext cx="7272808" cy="475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 typeface="Wingdings" pitchFamily="2" charset="2"/>
              <a:buChar char="ü"/>
            </a:pPr>
            <a:r>
              <a:rPr lang="es-EC" sz="1800" dirty="0" smtClean="0"/>
              <a:t>Mezcla asfáltica de alto rendimiento para pavimentación.</a:t>
            </a:r>
            <a:endParaRPr lang="es-EC" sz="18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899592" y="1729097"/>
            <a:ext cx="7272808" cy="475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 typeface="Wingdings" pitchFamily="2" charset="2"/>
              <a:buChar char="ü"/>
            </a:pPr>
            <a:r>
              <a:rPr lang="es-EC" sz="1800" dirty="0" smtClean="0"/>
              <a:t>Composición: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403648" y="2204864"/>
            <a:ext cx="446449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 typeface="Wingdings" pitchFamily="2" charset="2"/>
              <a:buChar char="§"/>
            </a:pPr>
            <a:r>
              <a:rPr lang="es-EC" sz="1800" dirty="0" smtClean="0"/>
              <a:t>Agregados 100% triturados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1403647" y="2636912"/>
            <a:ext cx="6580355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 typeface="Wingdings" pitchFamily="2" charset="2"/>
              <a:buChar char="§"/>
            </a:pPr>
            <a:r>
              <a:rPr lang="es-EC" sz="1800" dirty="0" smtClean="0"/>
              <a:t>Emulsión Asfáltica modificada con polímeros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1403647" y="3067229"/>
            <a:ext cx="5835772" cy="3617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 typeface="Wingdings" pitchFamily="2" charset="2"/>
              <a:buChar char="§"/>
            </a:pPr>
            <a:r>
              <a:rPr lang="es-EC" sz="1800" dirty="0" smtClean="0"/>
              <a:t>Agua</a:t>
            </a: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1403647" y="3429838"/>
            <a:ext cx="5844615" cy="3592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 typeface="Wingdings" pitchFamily="2" charset="2"/>
              <a:buChar char="§"/>
            </a:pPr>
            <a:r>
              <a:rPr lang="es-EC" sz="1800" dirty="0" smtClean="0"/>
              <a:t>Cemento Portland</a:t>
            </a: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1403646" y="3789040"/>
            <a:ext cx="6609727" cy="44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 typeface="Wingdings" pitchFamily="2" charset="2"/>
              <a:buChar char="§"/>
            </a:pPr>
            <a:r>
              <a:rPr lang="es-EC" sz="1800" dirty="0" smtClean="0"/>
              <a:t>Aditivos</a:t>
            </a:r>
            <a:endParaRPr lang="es-EC" sz="1800" dirty="0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899591" y="4330647"/>
            <a:ext cx="6984777" cy="46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 typeface="Wingdings" pitchFamily="2" charset="2"/>
              <a:buChar char="ü"/>
            </a:pPr>
            <a:r>
              <a:rPr lang="es-EC" sz="1900" dirty="0" smtClean="0"/>
              <a:t>Mantenimiento preventivo o correctivo, e= 6-15 mm</a:t>
            </a:r>
            <a:endParaRPr lang="es-EC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5292080" y="44624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Generalidades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62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06860634"/>
              </p:ext>
            </p:extLst>
          </p:nvPr>
        </p:nvGraphicFramePr>
        <p:xfrm>
          <a:off x="467544" y="814387"/>
          <a:ext cx="8208911" cy="5710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5076056" y="-171400"/>
            <a:ext cx="3240360" cy="684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Mezcla Asfáltica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95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11560" y="764704"/>
            <a:ext cx="8208912" cy="576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5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Ensayo de Rueda Cargada</a:t>
            </a:r>
            <a:r>
              <a:rPr kumimoji="0" lang="es-EC" sz="2500" b="1" i="0" u="none" strike="noStrike" kern="1200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C" sz="25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Norma ISSA TB 109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331640" y="1412776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C" dirty="0" smtClean="0"/>
              <a:t>Determina </a:t>
            </a:r>
            <a:r>
              <a:rPr lang="es-EC" dirty="0"/>
              <a:t>el contenido máximo de asfalto en mezclas para morteros asfálticos y </a:t>
            </a:r>
            <a:r>
              <a:rPr lang="es-EC" dirty="0" smtClean="0"/>
              <a:t>micropavimentos por </a:t>
            </a:r>
            <a:r>
              <a:rPr lang="es-EC" dirty="0"/>
              <a:t>la medición de adhesión de arena en </a:t>
            </a:r>
            <a:r>
              <a:rPr lang="es-EC" dirty="0" smtClean="0"/>
              <a:t>especímenes </a:t>
            </a:r>
            <a:r>
              <a:rPr lang="es-EC" dirty="0"/>
              <a:t>sujetos a </a:t>
            </a:r>
            <a:r>
              <a:rPr lang="es-EC" dirty="0" smtClean="0"/>
              <a:t>la simulación </a:t>
            </a:r>
            <a:r>
              <a:rPr lang="es-EC" dirty="0"/>
              <a:t>de cargas pesadas bajo la acción de una </a:t>
            </a:r>
            <a:r>
              <a:rPr lang="es-EC" dirty="0" smtClean="0"/>
              <a:t>rueda.</a:t>
            </a:r>
          </a:p>
          <a:p>
            <a:pPr>
              <a:buFont typeface="Wingdings" pitchFamily="2" charset="2"/>
              <a:buChar char="ü"/>
            </a:pPr>
            <a:endParaRPr lang="es-EC" dirty="0" smtClean="0"/>
          </a:p>
          <a:p>
            <a:pPr>
              <a:buFont typeface="Wingdings" pitchFamily="2" charset="2"/>
              <a:buChar char="ü"/>
            </a:pPr>
            <a:r>
              <a:rPr lang="es-EC" dirty="0"/>
              <a:t>A</a:t>
            </a:r>
            <a:r>
              <a:rPr lang="es-EC" dirty="0" smtClean="0"/>
              <a:t>demás </a:t>
            </a:r>
            <a:r>
              <a:rPr lang="es-EC" dirty="0"/>
              <a:t>de </a:t>
            </a:r>
            <a:r>
              <a:rPr lang="es-EC" dirty="0" smtClean="0"/>
              <a:t>medir desplazamientos </a:t>
            </a:r>
            <a:r>
              <a:rPr lang="es-EC" dirty="0"/>
              <a:t>laterales por el mismo efecto. </a:t>
            </a:r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2123728" y="37797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538 g/m²</a:t>
            </a:r>
            <a:endParaRPr lang="es-EC" b="1" i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292080" y="37797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 smtClean="0"/>
              <a:t>Desgaste Máximo </a:t>
            </a:r>
            <a:endParaRPr lang="es-EC" b="1" i="1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3707904" y="399577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0663" y="4562053"/>
            <a:ext cx="61626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5076056" y="-171400"/>
            <a:ext cx="3240360" cy="684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Mezcla Asfáltica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26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OSWALDO SANTIAGO\TESIS-emuldec\Fotos Tesis\Rueda Cargada\230420126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992"/>
            <a:ext cx="2161683" cy="28800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  <p:pic>
        <p:nvPicPr>
          <p:cNvPr id="3" name="2 Imagen" descr="C:\OSWALDO SANTIAGO\TESIS-emuldec\Fotos Tesis\Rueda Cargada\240420126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904364"/>
            <a:ext cx="2880230" cy="21600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  <p:pic>
        <p:nvPicPr>
          <p:cNvPr id="4" name="3 Imagen" descr="C:\OSWALDO SANTIAGO\TESIS-emuldec\Fotos Tesis\Rueda Cargada\020520127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849994" y="3502934"/>
            <a:ext cx="216377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83568" y="3356992"/>
            <a:ext cx="42484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00" b="1" dirty="0" smtClean="0"/>
              <a:t>Especímenes  - Diferentes % de Emulsión</a:t>
            </a:r>
            <a:endParaRPr lang="es-EC" sz="13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796136" y="3208620"/>
            <a:ext cx="22322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00" b="1" dirty="0" smtClean="0"/>
              <a:t>Aplicación de Carga</a:t>
            </a:r>
            <a:endParaRPr lang="es-EC" sz="13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995936" y="6011996"/>
            <a:ext cx="22322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00" b="1" dirty="0" smtClean="0"/>
              <a:t>Adhesión de Arena </a:t>
            </a:r>
            <a:endParaRPr lang="es-EC" sz="1300" b="1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076056" y="-171400"/>
            <a:ext cx="3240360" cy="684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Mezcla Asfáltica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01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83568" y="980728"/>
            <a:ext cx="2972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Cantera: Guayllabamba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83568" y="3284984"/>
            <a:ext cx="2611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Cantera: </a:t>
            </a:r>
            <a:r>
              <a:rPr lang="es-EC" dirty="0" smtClean="0"/>
              <a:t>San Antonio</a:t>
            </a:r>
            <a:endParaRPr lang="es-EC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8526847"/>
              </p:ext>
            </p:extLst>
          </p:nvPr>
        </p:nvGraphicFramePr>
        <p:xfrm>
          <a:off x="707976" y="1628800"/>
          <a:ext cx="7776869" cy="1224136"/>
        </p:xfrm>
        <a:graphic>
          <a:graphicData uri="http://schemas.openxmlformats.org/drawingml/2006/table">
            <a:tbl>
              <a:tblPr/>
              <a:tblGrid>
                <a:gridCol w="1045340"/>
                <a:gridCol w="999391"/>
                <a:gridCol w="1137238"/>
                <a:gridCol w="918980"/>
                <a:gridCol w="918980"/>
                <a:gridCol w="918980"/>
                <a:gridCol w="918980"/>
                <a:gridCol w="918980"/>
              </a:tblGrid>
              <a:tr h="30531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Emulsion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Asfalto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Sin Polimero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30148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477,55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446,55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427,36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390,45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370,52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538,00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8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514,45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482,72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463,52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426,62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408,91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538,00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4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638,45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605,24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586,05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548,41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531,43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538,00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5076056" y="-171400"/>
            <a:ext cx="3240360" cy="684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Mezcla Asfáltica</a:t>
            </a:r>
            <a:endParaRPr lang="es-EC" sz="2500" dirty="0">
              <a:solidFill>
                <a:schemeClr val="bg1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1523288"/>
              </p:ext>
            </p:extLst>
          </p:nvPr>
        </p:nvGraphicFramePr>
        <p:xfrm>
          <a:off x="683568" y="3861048"/>
          <a:ext cx="7776862" cy="1152128"/>
        </p:xfrm>
        <a:graphic>
          <a:graphicData uri="http://schemas.openxmlformats.org/drawingml/2006/table">
            <a:tbl>
              <a:tblPr/>
              <a:tblGrid>
                <a:gridCol w="1064203"/>
                <a:gridCol w="877090"/>
                <a:gridCol w="1157759"/>
                <a:gridCol w="935562"/>
                <a:gridCol w="935562"/>
                <a:gridCol w="935562"/>
                <a:gridCol w="935562"/>
                <a:gridCol w="935562"/>
              </a:tblGrid>
              <a:tr h="2947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Emulsion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Asfalto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Sin Polimero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28133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490,83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471,64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452,45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414,07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398,57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538,00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3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558,74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541,02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521,83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499,69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484,93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538,00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3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642,14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634,76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601,55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570,55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566,86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538,00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2947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45357902"/>
              </p:ext>
            </p:extLst>
          </p:nvPr>
        </p:nvGraphicFramePr>
        <p:xfrm>
          <a:off x="467544" y="764704"/>
          <a:ext cx="820891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5076056" y="-171400"/>
            <a:ext cx="3240360" cy="684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Mezcla Asfáltica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51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076056" y="-171400"/>
            <a:ext cx="3240360" cy="684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Mezcla Asfáltica</a:t>
            </a:r>
            <a:endParaRPr lang="es-EC" sz="2500" dirty="0">
              <a:solidFill>
                <a:schemeClr val="bg1"/>
              </a:solidFill>
            </a:endParaRPr>
          </a:p>
        </p:txBody>
      </p:sp>
      <p:graphicFrame>
        <p:nvGraphicFramePr>
          <p:cNvPr id="3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98622746"/>
              </p:ext>
            </p:extLst>
          </p:nvPr>
        </p:nvGraphicFramePr>
        <p:xfrm>
          <a:off x="467544" y="980728"/>
          <a:ext cx="820891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2795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6349" y="116632"/>
            <a:ext cx="8686800" cy="1243608"/>
          </a:xfrm>
        </p:spPr>
        <p:txBody>
          <a:bodyPr>
            <a:normAutofit/>
          </a:bodyPr>
          <a:lstStyle/>
          <a:p>
            <a:pPr algn="ctr"/>
            <a:r>
              <a:rPr lang="es-ES" sz="2500" b="1" dirty="0" smtClean="0">
                <a:solidFill>
                  <a:srgbClr val="C00000"/>
                </a:solidFill>
                <a:effectLst/>
              </a:rPr>
              <a:t>Contenido </a:t>
            </a:r>
            <a:r>
              <a:rPr lang="es-ES" sz="2500" b="1" dirty="0">
                <a:solidFill>
                  <a:srgbClr val="C00000"/>
                </a:solidFill>
                <a:effectLst/>
              </a:rPr>
              <a:t>Óptimo de Asfalto </a:t>
            </a:r>
            <a:r>
              <a:rPr lang="es-ES" sz="2500" b="1" dirty="0" smtClean="0">
                <a:solidFill>
                  <a:srgbClr val="C00000"/>
                </a:solidFill>
                <a:effectLst/>
              </a:rPr>
              <a:t>Norma </a:t>
            </a:r>
            <a:r>
              <a:rPr lang="es-ES" sz="2500" b="1" dirty="0">
                <a:solidFill>
                  <a:srgbClr val="C00000"/>
                </a:solidFill>
                <a:effectLst/>
              </a:rPr>
              <a:t>ISSA TB– 111.</a:t>
            </a:r>
            <a:endParaRPr lang="es-EC" sz="2500" dirty="0">
              <a:solidFill>
                <a:srgbClr val="C00000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076056" y="0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Micropavimento</a:t>
            </a:r>
            <a:endParaRPr lang="es-EC" sz="2500" dirty="0">
              <a:solidFill>
                <a:schemeClr val="bg1"/>
              </a:solidFill>
            </a:endParaRPr>
          </a:p>
        </p:txBody>
      </p:sp>
      <p:pic>
        <p:nvPicPr>
          <p:cNvPr id="8" name="7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09758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899592" y="5805264"/>
            <a:ext cx="7560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 smtClean="0"/>
              <a:t>Fuente</a:t>
            </a:r>
            <a:r>
              <a:rPr lang="es-ES" sz="1300" dirty="0"/>
              <a:t>: Guía Básica para el Diseño de Mezclas Asfálticas Densas Semi-Líquidas: Morteros Asfálticos (Slurry Seal) y Micro – Pavimentos (Micro - Surfacing</a:t>
            </a:r>
            <a:r>
              <a:rPr lang="es-ES" sz="1300" dirty="0" smtClean="0"/>
              <a:t>)</a:t>
            </a:r>
            <a:endParaRPr lang="es-EC" sz="1300" dirty="0"/>
          </a:p>
        </p:txBody>
      </p:sp>
    </p:spTree>
    <p:extLst>
      <p:ext uri="{BB962C8B-B14F-4D97-AF65-F5344CB8AC3E}">
        <p14:creationId xmlns:p14="http://schemas.microsoft.com/office/powerpoint/2010/main" xmlns="" val="39769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40792"/>
            <a:ext cx="4114800" cy="599864"/>
          </a:xfrm>
        </p:spPr>
        <p:txBody>
          <a:bodyPr>
            <a:normAutofit/>
          </a:bodyPr>
          <a:lstStyle/>
          <a:p>
            <a:r>
              <a:rPr lang="es-EC" sz="2500" dirty="0" smtClean="0">
                <a:solidFill>
                  <a:srgbClr val="C00000"/>
                </a:solidFill>
              </a:rPr>
              <a:t>Cantera: Guayllabamba</a:t>
            </a:r>
            <a:endParaRPr lang="es-EC" sz="2500" dirty="0">
              <a:solidFill>
                <a:srgbClr val="C00000"/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539552" y="836712"/>
            <a:ext cx="405086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000" b="1" dirty="0" smtClean="0"/>
              <a:t>Emulsión Sin Polímero</a:t>
            </a:r>
            <a:endParaRPr lang="es-EC" sz="2000" b="1" dirty="0"/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xmlns="" val="1325649215"/>
              </p:ext>
            </p:extLst>
          </p:nvPr>
        </p:nvGraphicFramePr>
        <p:xfrm>
          <a:off x="593973" y="1297608"/>
          <a:ext cx="7992889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7989" y="5287594"/>
            <a:ext cx="4684858" cy="102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5076056" y="0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Micropavimento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15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 txBox="1">
            <a:spLocks/>
          </p:cNvSpPr>
          <p:nvPr/>
        </p:nvSpPr>
        <p:spPr>
          <a:xfrm>
            <a:off x="539552" y="623516"/>
            <a:ext cx="4050866" cy="501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1800" b="1" dirty="0" smtClean="0"/>
              <a:t>Emulsión con 1% de Polímero SBR</a:t>
            </a:r>
            <a:endParaRPr lang="es-EC" sz="1800" b="1" dirty="0"/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xmlns="" val="1927555852"/>
              </p:ext>
            </p:extLst>
          </p:nvPr>
        </p:nvGraphicFramePr>
        <p:xfrm>
          <a:off x="593974" y="1124744"/>
          <a:ext cx="799288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256199"/>
            <a:ext cx="4540073" cy="99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076056" y="0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Micropavimento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43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 txBox="1">
            <a:spLocks/>
          </p:cNvSpPr>
          <p:nvPr/>
        </p:nvSpPr>
        <p:spPr>
          <a:xfrm>
            <a:off x="539552" y="620688"/>
            <a:ext cx="4050866" cy="475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1800" b="1" dirty="0" smtClean="0"/>
              <a:t>Emulsión con 2% de Polímero SBR</a:t>
            </a:r>
            <a:endParaRPr lang="es-EC" sz="1800" b="1" dirty="0"/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xmlns="" val="1829994961"/>
              </p:ext>
            </p:extLst>
          </p:nvPr>
        </p:nvGraphicFramePr>
        <p:xfrm>
          <a:off x="755576" y="1112540"/>
          <a:ext cx="7848872" cy="393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4985" y="5316048"/>
            <a:ext cx="4294047" cy="90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5076056" y="0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Micropavimento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5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467544" y="332656"/>
            <a:ext cx="230425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C" sz="2500" b="1" dirty="0" smtClean="0">
                <a:solidFill>
                  <a:srgbClr val="C00000"/>
                </a:solidFill>
              </a:rPr>
              <a:t>Aplicaciones</a:t>
            </a:r>
          </a:p>
          <a:p>
            <a:pPr marL="0" indent="0" algn="just">
              <a:buFont typeface="Arial" pitchFamily="34" charset="0"/>
              <a:buNone/>
            </a:pPr>
            <a:endParaRPr lang="es-EC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934764" y="1782061"/>
            <a:ext cx="298916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 typeface="Wingdings" pitchFamily="2" charset="2"/>
              <a:buChar char="ü"/>
            </a:pPr>
            <a:r>
              <a:rPr lang="es-EC" sz="1900" dirty="0" smtClean="0"/>
              <a:t>Sello de pavimentos envejecidos.</a:t>
            </a:r>
            <a:endParaRPr lang="es-EC" sz="1900" dirty="0"/>
          </a:p>
          <a:p>
            <a:pPr marL="0" indent="0" algn="just">
              <a:buNone/>
            </a:pPr>
            <a:endParaRPr lang="es-EC" sz="2000" dirty="0" smtClean="0"/>
          </a:p>
          <a:p>
            <a:pPr marL="0" indent="0" algn="just">
              <a:buFont typeface="Arial" pitchFamily="34" charset="0"/>
              <a:buNone/>
            </a:pPr>
            <a:endParaRPr lang="es-EC" dirty="0" smtClean="0"/>
          </a:p>
          <a:p>
            <a:pPr marL="0" indent="0" algn="just">
              <a:buFont typeface="Arial" pitchFamily="34" charset="0"/>
              <a:buNone/>
            </a:pPr>
            <a:endParaRPr lang="es-EC" dirty="0"/>
          </a:p>
        </p:txBody>
      </p:sp>
      <p:pic>
        <p:nvPicPr>
          <p:cNvPr id="1026" name="Picture 2" descr="http://3.bp.blogspot.com/_XaEAVDzMVyc/Sc6XQQvRVlI/AAAAAAAAACk/DmJg-dEUXnk/s320/Nueva+imagen+(9)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631" y="2799264"/>
            <a:ext cx="3660345" cy="249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5436097" y="1797917"/>
            <a:ext cx="2520279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 typeface="Wingdings" pitchFamily="2" charset="2"/>
              <a:buChar char="ü"/>
            </a:pPr>
            <a:r>
              <a:rPr lang="es-EC" sz="1800" dirty="0" smtClean="0"/>
              <a:t>Sello de grietas superficiales.</a:t>
            </a:r>
            <a:endParaRPr lang="es-EC" sz="1800" dirty="0"/>
          </a:p>
          <a:p>
            <a:pPr marL="0" indent="0" algn="just">
              <a:buNone/>
            </a:pPr>
            <a:endParaRPr lang="es-EC" sz="2000" dirty="0" smtClean="0"/>
          </a:p>
          <a:p>
            <a:pPr marL="0" indent="0" algn="just">
              <a:buFont typeface="Arial" pitchFamily="34" charset="0"/>
              <a:buNone/>
            </a:pPr>
            <a:endParaRPr lang="es-EC" dirty="0" smtClean="0"/>
          </a:p>
          <a:p>
            <a:pPr marL="0" indent="0" algn="just">
              <a:buFont typeface="Arial" pitchFamily="34" charset="0"/>
              <a:buNone/>
            </a:pPr>
            <a:endParaRPr lang="es-EC" dirty="0"/>
          </a:p>
        </p:txBody>
      </p:sp>
      <p:pic>
        <p:nvPicPr>
          <p:cNvPr id="1030" name="Picture 6" descr="http://us.123rf.com/400wm/400/400/imageman72/imageman720809/imageman72080900010/3548348-muy-antiguo-asfalto--conjunto-de-las-grietas-danados-por-el-tiempo-las-piedras-pequenas-son-visib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5876" y="2799263"/>
            <a:ext cx="3736564" cy="249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5292080" y="44624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Generalidades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61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 txBox="1">
            <a:spLocks/>
          </p:cNvSpPr>
          <p:nvPr/>
        </p:nvSpPr>
        <p:spPr>
          <a:xfrm>
            <a:off x="539552" y="661616"/>
            <a:ext cx="4050866" cy="53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1800" b="1" dirty="0" smtClean="0"/>
              <a:t>Emulsión con 3% de Polímero SBR</a:t>
            </a:r>
            <a:endParaRPr lang="es-EC" sz="1800" b="1" dirty="0"/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xmlns="" val="2115481235"/>
              </p:ext>
            </p:extLst>
          </p:nvPr>
        </p:nvGraphicFramePr>
        <p:xfrm>
          <a:off x="629978" y="1196752"/>
          <a:ext cx="7920880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6323" y="5248767"/>
            <a:ext cx="4468189" cy="94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076056" y="0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Micropavimento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9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 txBox="1">
            <a:spLocks/>
          </p:cNvSpPr>
          <p:nvPr/>
        </p:nvSpPr>
        <p:spPr>
          <a:xfrm>
            <a:off x="611560" y="836712"/>
            <a:ext cx="405086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1800" b="1" dirty="0" smtClean="0"/>
              <a:t>Emulsión con 4% de Polímero SBR</a:t>
            </a:r>
            <a:endParaRPr lang="es-EC" sz="1800" b="1" dirty="0"/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xmlns="" val="3264484844"/>
              </p:ext>
            </p:extLst>
          </p:nvPr>
        </p:nvGraphicFramePr>
        <p:xfrm>
          <a:off x="597496" y="1412776"/>
          <a:ext cx="7920880" cy="366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229200"/>
            <a:ext cx="4566046" cy="96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076056" y="0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Micropavimento</a:t>
            </a:r>
            <a:endParaRPr lang="es-EC" sz="2500" dirty="0">
              <a:solidFill>
                <a:schemeClr val="bg1"/>
              </a:solidFill>
            </a:endParaRPr>
          </a:p>
        </p:txBody>
      </p:sp>
      <p:cxnSp>
        <p:nvCxnSpPr>
          <p:cNvPr id="8" name="1 Conector recto de flecha"/>
          <p:cNvCxnSpPr/>
          <p:nvPr/>
        </p:nvCxnSpPr>
        <p:spPr>
          <a:xfrm>
            <a:off x="2195736" y="2492896"/>
            <a:ext cx="0" cy="1620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1 Conector recto de flecha"/>
          <p:cNvCxnSpPr/>
          <p:nvPr/>
        </p:nvCxnSpPr>
        <p:spPr>
          <a:xfrm>
            <a:off x="7452320" y="2420888"/>
            <a:ext cx="0" cy="169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69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58531"/>
            <a:ext cx="3820926" cy="511953"/>
          </a:xfrm>
        </p:spPr>
        <p:txBody>
          <a:bodyPr>
            <a:normAutofit/>
          </a:bodyPr>
          <a:lstStyle/>
          <a:p>
            <a:r>
              <a:rPr lang="es-EC" sz="2500" dirty="0" smtClean="0">
                <a:solidFill>
                  <a:srgbClr val="C00000"/>
                </a:solidFill>
              </a:rPr>
              <a:t>Cantera: San Antonio</a:t>
            </a:r>
            <a:endParaRPr lang="es-EC" sz="2500" dirty="0">
              <a:solidFill>
                <a:srgbClr val="C00000"/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83568" y="958156"/>
            <a:ext cx="405086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1800" b="1" dirty="0" smtClean="0"/>
              <a:t>Emulsión Sin Polímero</a:t>
            </a:r>
            <a:endParaRPr lang="es-EC" sz="1800" b="1" dirty="0"/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xmlns="" val="3155070933"/>
              </p:ext>
            </p:extLst>
          </p:nvPr>
        </p:nvGraphicFramePr>
        <p:xfrm>
          <a:off x="683568" y="1440136"/>
          <a:ext cx="7776864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373216"/>
            <a:ext cx="4320480" cy="96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5076056" y="0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Micropavimento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71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 txBox="1">
            <a:spLocks/>
          </p:cNvSpPr>
          <p:nvPr/>
        </p:nvSpPr>
        <p:spPr>
          <a:xfrm>
            <a:off x="611560" y="648916"/>
            <a:ext cx="4050866" cy="475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1800" b="1" dirty="0" smtClean="0"/>
              <a:t>Emulsión con 1% de Polímero SBR</a:t>
            </a:r>
            <a:endParaRPr lang="es-EC" sz="1800" b="1" dirty="0"/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xmlns="" val="2668707679"/>
              </p:ext>
            </p:extLst>
          </p:nvPr>
        </p:nvGraphicFramePr>
        <p:xfrm>
          <a:off x="613172" y="1124744"/>
          <a:ext cx="7848872" cy="408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8890" y="5353311"/>
            <a:ext cx="4470940" cy="92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5076056" y="0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Micropavimento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46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 txBox="1">
            <a:spLocks/>
          </p:cNvSpPr>
          <p:nvPr/>
        </p:nvSpPr>
        <p:spPr>
          <a:xfrm>
            <a:off x="611560" y="620688"/>
            <a:ext cx="4050866" cy="501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1800" b="1" dirty="0" smtClean="0"/>
              <a:t>Emulsión con 2% de Polímero SBR</a:t>
            </a:r>
            <a:endParaRPr lang="es-EC" sz="1800" b="1" dirty="0"/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xmlns="" val="3905280466"/>
              </p:ext>
            </p:extLst>
          </p:nvPr>
        </p:nvGraphicFramePr>
        <p:xfrm>
          <a:off x="611560" y="1121916"/>
          <a:ext cx="7920880" cy="408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0308" y="5373216"/>
            <a:ext cx="435288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076056" y="0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Micropavimento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9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 txBox="1">
            <a:spLocks/>
          </p:cNvSpPr>
          <p:nvPr/>
        </p:nvSpPr>
        <p:spPr>
          <a:xfrm>
            <a:off x="539552" y="692696"/>
            <a:ext cx="403244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1800" b="1" dirty="0" smtClean="0"/>
              <a:t>Emulsión con 3% de Polímero SBR</a:t>
            </a:r>
            <a:endParaRPr lang="es-EC" sz="1800" b="1" dirty="0"/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xmlns="" val="2370966925"/>
              </p:ext>
            </p:extLst>
          </p:nvPr>
        </p:nvGraphicFramePr>
        <p:xfrm>
          <a:off x="683568" y="1242244"/>
          <a:ext cx="7776864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3" y="5229200"/>
            <a:ext cx="4735911" cy="100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5076056" y="0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Micropavimento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9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 txBox="1">
            <a:spLocks/>
          </p:cNvSpPr>
          <p:nvPr/>
        </p:nvSpPr>
        <p:spPr>
          <a:xfrm>
            <a:off x="539552" y="661616"/>
            <a:ext cx="4050866" cy="463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1800" b="1" dirty="0" smtClean="0"/>
              <a:t>Emulsión con 4% de Polímero SBR</a:t>
            </a:r>
            <a:endParaRPr lang="es-EC" sz="1800" b="1" dirty="0"/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xmlns="" val="3887933750"/>
              </p:ext>
            </p:extLst>
          </p:nvPr>
        </p:nvGraphicFramePr>
        <p:xfrm>
          <a:off x="737990" y="1196752"/>
          <a:ext cx="7704856" cy="413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441" y="5445224"/>
            <a:ext cx="4578970" cy="96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076056" y="0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Micropavimento</a:t>
            </a:r>
            <a:endParaRPr lang="es-EC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9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6701" y="476672"/>
            <a:ext cx="4429355" cy="599864"/>
          </a:xfrm>
        </p:spPr>
        <p:txBody>
          <a:bodyPr>
            <a:normAutofit/>
          </a:bodyPr>
          <a:lstStyle/>
          <a:p>
            <a:r>
              <a:rPr lang="es-ES" sz="2500" b="1" dirty="0">
                <a:solidFill>
                  <a:srgbClr val="C00000"/>
                </a:solidFill>
                <a:effectLst/>
              </a:rPr>
              <a:t>Diseño del Micropavimento </a:t>
            </a:r>
            <a:endParaRPr lang="es-EC" sz="2500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124744"/>
            <a:ext cx="3384376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000" b="1" dirty="0" smtClean="0"/>
              <a:t>Cantera: Guayllabamba</a:t>
            </a:r>
            <a:endParaRPr lang="es-EC" sz="2000" b="1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9552" y="3429000"/>
            <a:ext cx="405086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000" b="1" dirty="0" smtClean="0"/>
              <a:t>Emulsión Sin Polímero</a:t>
            </a:r>
            <a:endParaRPr lang="es-EC" sz="20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1528" y="3933056"/>
            <a:ext cx="484581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5076056" y="0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Micropavimento</a:t>
            </a:r>
            <a:endParaRPr lang="es-EC" sz="2500" dirty="0">
              <a:solidFill>
                <a:schemeClr val="bg1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574990"/>
              </p:ext>
            </p:extLst>
          </p:nvPr>
        </p:nvGraphicFramePr>
        <p:xfrm>
          <a:off x="2195736" y="1628800"/>
          <a:ext cx="5316977" cy="1613444"/>
        </p:xfrm>
        <a:graphic>
          <a:graphicData uri="http://schemas.openxmlformats.org/drawingml/2006/table">
            <a:tbl>
              <a:tblPr firstRow="1" firstCol="1" bandRow="1"/>
              <a:tblGrid>
                <a:gridCol w="3648824"/>
                <a:gridCol w="1668153"/>
              </a:tblGrid>
              <a:tr h="23049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Caracterización del Agregado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0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Ensayo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Resultado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30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Gravedad Especifica (ASTM C-128)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2,65 gr/cm3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Equivalente de Arena (ASTM D-2419)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81,00%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Absorción de Azul de Metileno (ISSA TB-145)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 mgr/gr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Abrasión (AASHTO T 96-77)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30,70%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Plasticidad (ASTM D 4318-00)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Material No Plástico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2011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554173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108" y="3212976"/>
            <a:ext cx="7227513" cy="204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076056" y="0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Micropavimento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82833" y="517724"/>
            <a:ext cx="3181055" cy="53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000" b="1" dirty="0" smtClean="0"/>
              <a:t>Emulsión sin Polímero 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xmlns="" val="12582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xmlns="" val="1178493960"/>
              </p:ext>
            </p:extLst>
          </p:nvPr>
        </p:nvGraphicFramePr>
        <p:xfrm>
          <a:off x="827584" y="908720"/>
          <a:ext cx="756084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5076056" y="0"/>
            <a:ext cx="259228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b="1" dirty="0" smtClean="0">
                <a:solidFill>
                  <a:schemeClr val="bg1"/>
                </a:solidFill>
              </a:rPr>
              <a:t>Micropavimento</a:t>
            </a:r>
            <a:endParaRPr lang="es-EC" sz="2500" dirty="0">
              <a:solidFill>
                <a:schemeClr val="bg1"/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82833" y="517724"/>
            <a:ext cx="2965031" cy="463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000" b="1" dirty="0" smtClean="0"/>
              <a:t>Emulsión sin Polímero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xmlns="" val="10307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2709</TotalTime>
  <Words>5879</Words>
  <Application>Microsoft Office PowerPoint</Application>
  <PresentationFormat>Presentación en pantalla (4:3)</PresentationFormat>
  <Paragraphs>1304</Paragraphs>
  <Slides>155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155</vt:i4>
      </vt:variant>
    </vt:vector>
  </HeadingPairs>
  <TitlesOfParts>
    <vt:vector size="156" baseType="lpstr">
      <vt:lpstr>Austin</vt:lpstr>
      <vt:lpstr>Diapositiva 1</vt:lpstr>
      <vt:lpstr>Diapositiva 2</vt:lpstr>
      <vt:lpstr>Diapositiva 3</vt:lpstr>
      <vt:lpstr>Antecedentes</vt:lpstr>
      <vt:lpstr>Área de Influencia</vt:lpstr>
      <vt:lpstr>Diapositiva 6</vt:lpstr>
      <vt:lpstr>Diapositiva 7</vt:lpstr>
      <vt:lpstr>MICROPAVIMENTO</vt:lpstr>
      <vt:lpstr>Diapositiva 9</vt:lpstr>
      <vt:lpstr>Diapositiva 10</vt:lpstr>
      <vt:lpstr>Diapositiva 11</vt:lpstr>
      <vt:lpstr>Canteras</vt:lpstr>
      <vt:lpstr>Canteras</vt:lpstr>
      <vt:lpstr>AGREGADOS</vt:lpstr>
      <vt:lpstr>Diapositiva 15</vt:lpstr>
      <vt:lpstr>Diapositiva 16</vt:lpstr>
      <vt:lpstr>Requisitos mínimos para un agregado o mezcla de agregados son:</vt:lpstr>
      <vt:lpstr>Diapositiva 18</vt:lpstr>
      <vt:lpstr>Diapositiva 19</vt:lpstr>
      <vt:lpstr>Diapositiva 20</vt:lpstr>
      <vt:lpstr>Diapositiva 21</vt:lpstr>
      <vt:lpstr>Clasificación SUCS – Norma ASTM D 2487 - 02</vt:lpstr>
      <vt:lpstr>Ensayo Equivalente de Arena  Norma ASTM D 2419 - 02 </vt:lpstr>
      <vt:lpstr>Diapositiva 24</vt:lpstr>
      <vt:lpstr>Diapositiva 25</vt:lpstr>
      <vt:lpstr>Diapositiva 26</vt:lpstr>
      <vt:lpstr>Emulsiones Asfálticas</vt:lpstr>
      <vt:lpstr>Tipos de Emulsiones Asfálticas</vt:lpstr>
      <vt:lpstr>Diapositiva 29</vt:lpstr>
      <vt:lpstr>Nomenclatura de las Emulsiones Asfálticas</vt:lpstr>
      <vt:lpstr>Rotura de las Emulsiones Asfálticas</vt:lpstr>
      <vt:lpstr>Asfalto</vt:lpstr>
      <vt:lpstr>Emulsificantes</vt:lpstr>
      <vt:lpstr>Polímero</vt:lpstr>
      <vt:lpstr>Agua</vt:lpstr>
      <vt:lpstr>Ensayo de Viscosidad Saybolt Furol Norma ASTM D 88 –07.</vt:lpstr>
      <vt:lpstr>Diapositiva 37</vt:lpstr>
      <vt:lpstr>Ensayo para Determinar el Porcentaje de Asfalto Residual  Norma ASTM D 6934 – 08.</vt:lpstr>
      <vt:lpstr>Diapositiva 39</vt:lpstr>
      <vt:lpstr>Ensayo de Asentamiento - Norma ASTM D 244-09.</vt:lpstr>
      <vt:lpstr>Diapositiva 41</vt:lpstr>
      <vt:lpstr> Ensayo de Estabilidad al Almacenamiento - Norma ASTM D 244-09.</vt:lpstr>
      <vt:lpstr>Diapositiva 43</vt:lpstr>
      <vt:lpstr>Ensayo de Penetración en el Residuo – Norma ASTM D 5 – 06. </vt:lpstr>
      <vt:lpstr>Diapositiva 45</vt:lpstr>
      <vt:lpstr>Ensayo de Reblandecimiento del Bitumen  usando Anillo y Bola Norma ASTM D 36 – 06 </vt:lpstr>
      <vt:lpstr>Diapositiva 47</vt:lpstr>
      <vt:lpstr>Ensayo de Carga de Partícula en el Ligante Norma ASTM D 244-09.</vt:lpstr>
      <vt:lpstr>Ensayo de Tamaño de Partícula usando el Tamiz N°20 ASTM D 6933 – 08.</vt:lpstr>
      <vt:lpstr>Diapositiva 50</vt:lpstr>
      <vt:lpstr>Ensayo de Ductilidad - Norma ASTM D 113-07.</vt:lpstr>
      <vt:lpstr>Diapositiva 52</vt:lpstr>
      <vt:lpstr>Ensayo de Recuperación Elástica Norma ASTM D 6084-06.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Contenido Óptimo de Asfalto Norma ISSA TB– 111.</vt:lpstr>
      <vt:lpstr>Cantera: Guayllabamba</vt:lpstr>
      <vt:lpstr>Diapositiva 88</vt:lpstr>
      <vt:lpstr>Diapositiva 89</vt:lpstr>
      <vt:lpstr>Diapositiva 90</vt:lpstr>
      <vt:lpstr>Diapositiva 91</vt:lpstr>
      <vt:lpstr>Cantera: San Antonio</vt:lpstr>
      <vt:lpstr>Diapositiva 93</vt:lpstr>
      <vt:lpstr>Diapositiva 94</vt:lpstr>
      <vt:lpstr>Diapositiva 95</vt:lpstr>
      <vt:lpstr>Diapositiva 96</vt:lpstr>
      <vt:lpstr>Diseño del Micropavimento </vt:lpstr>
      <vt:lpstr>Diapositiva 98</vt:lpstr>
      <vt:lpstr>Diapositiva 99</vt:lpstr>
      <vt:lpstr>Diapositiva 100</vt:lpstr>
      <vt:lpstr>Diapositiva 101</vt:lpstr>
      <vt:lpstr>Diapositiva 102</vt:lpstr>
      <vt:lpstr>Diapositiva 103</vt:lpstr>
      <vt:lpstr>Diapositiva 104</vt:lpstr>
      <vt:lpstr>Diapositiva 105</vt:lpstr>
      <vt:lpstr>Diapositiva 106</vt:lpstr>
      <vt:lpstr>Diapositiva 107</vt:lpstr>
      <vt:lpstr>Diapositiva 108</vt:lpstr>
      <vt:lpstr>Diapositiva 109</vt:lpstr>
      <vt:lpstr>Diapositiva 110</vt:lpstr>
      <vt:lpstr>Diapositiva 111</vt:lpstr>
      <vt:lpstr>Diapositiva 112</vt:lpstr>
      <vt:lpstr>Diapositiva 113</vt:lpstr>
      <vt:lpstr>Diapositiva 114</vt:lpstr>
      <vt:lpstr>Diapositiva 115</vt:lpstr>
      <vt:lpstr>Diapositiva 116</vt:lpstr>
      <vt:lpstr>Diapositiva 117</vt:lpstr>
      <vt:lpstr>Diapositiva 118</vt:lpstr>
      <vt:lpstr>Ensayo de Adherencia Norma ASTM D 3625-01. </vt:lpstr>
      <vt:lpstr>Diapositiva 120</vt:lpstr>
      <vt:lpstr>Diapositiva 121</vt:lpstr>
      <vt:lpstr>Ensayo de Desprendimiento  por Fricción  Norma M-MMP-4-04-009/03.</vt:lpstr>
      <vt:lpstr>Diapositiva 123</vt:lpstr>
      <vt:lpstr>Diapositiva 124</vt:lpstr>
      <vt:lpstr>Ensayo de Vialit - Norma NLT-313.</vt:lpstr>
      <vt:lpstr>Diapositiva 126</vt:lpstr>
      <vt:lpstr>Diapositiva 127</vt:lpstr>
      <vt:lpstr>PRUEBAS DE DESEMPEÑO</vt:lpstr>
      <vt:lpstr>Diapositiva 129</vt:lpstr>
      <vt:lpstr>Diapositiva 130</vt:lpstr>
      <vt:lpstr>Diapositiva 131</vt:lpstr>
      <vt:lpstr>Diapositiva 132</vt:lpstr>
      <vt:lpstr>Diapositiva 133</vt:lpstr>
      <vt:lpstr>Diapositiva 134</vt:lpstr>
      <vt:lpstr>Diapositiva 135</vt:lpstr>
      <vt:lpstr>CONCLUSIONES</vt:lpstr>
      <vt:lpstr>ANALISIS ECONOMICO</vt:lpstr>
      <vt:lpstr>Conservación de Caminos</vt:lpstr>
      <vt:lpstr>Diapositiva 139</vt:lpstr>
      <vt:lpstr>Diapositiva 140</vt:lpstr>
      <vt:lpstr>REHABILITACIÓN Y MEJORA ESTRUCTURAL</vt:lpstr>
      <vt:lpstr>REHABILITACIÓN Y MEJORA DE LA INTEGRIDAD SUPERFICIAL</vt:lpstr>
      <vt:lpstr>Diapositiva 143</vt:lpstr>
      <vt:lpstr>Diapositiva 144</vt:lpstr>
      <vt:lpstr>Diapositiva 145</vt:lpstr>
      <vt:lpstr>Diapositiva 146</vt:lpstr>
      <vt:lpstr>Diapositiva 147</vt:lpstr>
      <vt:lpstr>Diapositiva 148</vt:lpstr>
      <vt:lpstr>Diapositiva 149</vt:lpstr>
      <vt:lpstr>Diapositiva 150</vt:lpstr>
      <vt:lpstr>Diapositiva 151</vt:lpstr>
      <vt:lpstr>Diapositiva 152</vt:lpstr>
      <vt:lpstr>Diapositiva 153</vt:lpstr>
      <vt:lpstr>Diapositiva 154</vt:lpstr>
      <vt:lpstr>Recomendaciones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CAPITULO IV</dc:title>
  <dc:creator>Francisco</dc:creator>
  <cp:lastModifiedBy>oem</cp:lastModifiedBy>
  <cp:revision>447</cp:revision>
  <dcterms:created xsi:type="dcterms:W3CDTF">2012-07-06T15:46:11Z</dcterms:created>
  <dcterms:modified xsi:type="dcterms:W3CDTF">2012-08-29T03:02:21Z</dcterms:modified>
</cp:coreProperties>
</file>