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256" r:id="rId2"/>
    <p:sldId id="427" r:id="rId3"/>
    <p:sldId id="259" r:id="rId4"/>
    <p:sldId id="429" r:id="rId5"/>
    <p:sldId id="431" r:id="rId6"/>
    <p:sldId id="298" r:id="rId7"/>
    <p:sldId id="299" r:id="rId8"/>
    <p:sldId id="295" r:id="rId9"/>
    <p:sldId id="296" r:id="rId10"/>
    <p:sldId id="301" r:id="rId11"/>
    <p:sldId id="303" r:id="rId12"/>
    <p:sldId id="305" r:id="rId13"/>
    <p:sldId id="308" r:id="rId14"/>
    <p:sldId id="309" r:id="rId15"/>
    <p:sldId id="311" r:id="rId16"/>
    <p:sldId id="432" r:id="rId17"/>
    <p:sldId id="313" r:id="rId18"/>
    <p:sldId id="320" r:id="rId19"/>
    <p:sldId id="321" r:id="rId20"/>
    <p:sldId id="323" r:id="rId21"/>
    <p:sldId id="325" r:id="rId22"/>
    <p:sldId id="329" r:id="rId23"/>
    <p:sldId id="330" r:id="rId24"/>
    <p:sldId id="331" r:id="rId25"/>
    <p:sldId id="332"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4" r:id="rId54"/>
    <p:sldId id="362" r:id="rId55"/>
    <p:sldId id="365" r:id="rId56"/>
    <p:sldId id="367" r:id="rId57"/>
    <p:sldId id="369" r:id="rId58"/>
    <p:sldId id="370" r:id="rId59"/>
    <p:sldId id="371" r:id="rId60"/>
    <p:sldId id="372" r:id="rId61"/>
    <p:sldId id="373" r:id="rId62"/>
    <p:sldId id="374" r:id="rId63"/>
    <p:sldId id="375" r:id="rId64"/>
    <p:sldId id="376" r:id="rId65"/>
    <p:sldId id="377" r:id="rId66"/>
    <p:sldId id="382" r:id="rId67"/>
    <p:sldId id="383" r:id="rId68"/>
    <p:sldId id="381" r:id="rId69"/>
    <p:sldId id="384" r:id="rId70"/>
    <p:sldId id="385" r:id="rId71"/>
    <p:sldId id="380" r:id="rId72"/>
    <p:sldId id="378" r:id="rId73"/>
    <p:sldId id="379" r:id="rId74"/>
    <p:sldId id="386" r:id="rId75"/>
    <p:sldId id="387" r:id="rId76"/>
    <p:sldId id="388" r:id="rId77"/>
    <p:sldId id="389" r:id="rId78"/>
    <p:sldId id="390" r:id="rId79"/>
    <p:sldId id="391" r:id="rId80"/>
    <p:sldId id="392" r:id="rId81"/>
    <p:sldId id="393" r:id="rId82"/>
    <p:sldId id="394" r:id="rId83"/>
    <p:sldId id="395" r:id="rId84"/>
    <p:sldId id="396" r:id="rId85"/>
    <p:sldId id="397" r:id="rId86"/>
    <p:sldId id="398" r:id="rId87"/>
    <p:sldId id="399" r:id="rId88"/>
    <p:sldId id="401" r:id="rId89"/>
    <p:sldId id="400" r:id="rId90"/>
    <p:sldId id="402" r:id="rId91"/>
    <p:sldId id="403" r:id="rId92"/>
    <p:sldId id="404" r:id="rId93"/>
    <p:sldId id="405" r:id="rId94"/>
    <p:sldId id="406" r:id="rId95"/>
    <p:sldId id="407" r:id="rId96"/>
    <p:sldId id="408" r:id="rId97"/>
    <p:sldId id="409" r:id="rId98"/>
    <p:sldId id="410" r:id="rId99"/>
    <p:sldId id="411" r:id="rId100"/>
    <p:sldId id="412" r:id="rId101"/>
    <p:sldId id="413" r:id="rId102"/>
    <p:sldId id="414" r:id="rId103"/>
    <p:sldId id="415" r:id="rId104"/>
    <p:sldId id="416" r:id="rId105"/>
    <p:sldId id="417" r:id="rId106"/>
    <p:sldId id="418" r:id="rId107"/>
    <p:sldId id="423" r:id="rId108"/>
    <p:sldId id="421" r:id="rId109"/>
    <p:sldId id="422" r:id="rId110"/>
    <p:sldId id="419" r:id="rId111"/>
    <p:sldId id="420" r:id="rId112"/>
    <p:sldId id="276" r:id="rId1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71326" autoAdjust="0"/>
  </p:normalViewPr>
  <p:slideViewPr>
    <p:cSldViewPr>
      <p:cViewPr>
        <p:scale>
          <a:sx n="60" d="100"/>
          <a:sy n="60" d="100"/>
        </p:scale>
        <p:origin x="-1572"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A137B7-5A07-461D-947D-CE945EC8B1F5}" type="datetimeFigureOut">
              <a:rPr lang="es-EC" smtClean="0"/>
              <a:pPr/>
              <a:t>23/04/2012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C02952-8F1A-486F-A23B-3CB0E5C534D4}"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El turismo interno en el país ha ido en incremento y las preferencias de los turistas son visitar sitios naturales. Para ello el Ministerio de Turismo ha desarrollado el Plan Estratégico de Turismo Sostenible del Ecuador (PLANDETUR 2020), como herramienta de planificación estructurada del desarrollo turístico que garantice un crecimiento ordenado, responsable y sostenible a largo plazo con objetivos y metas definidas a 2010, 2020 y posteriormente a 2030 </a:t>
            </a:r>
            <a:r>
              <a:rPr lang="es-EC" sz="1200" kern="1200" dirty="0" smtClean="0">
                <a:solidFill>
                  <a:schemeClr val="tx1"/>
                </a:solidFill>
                <a:latin typeface="+mn-lt"/>
                <a:ea typeface="+mn-ea"/>
                <a:cs typeface="+mn-cs"/>
              </a:rPr>
              <a:t>(Segura, 2009).</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Este proyecto se ubicará en la línea estratégica siete: “fomento de inversiones y promoción de emprendimiento turístico” que busca establecer nuevos productos y servicios turísticos. Por lo tanto promueve la conformación de asociaciones que desarrollan actividades turísticas que plantea el Gobierno de la Provincia de Tungurahua junto con las Municipalidades e Instituciones Educativas para el desarrollo de la actividad turística en la provincia </a:t>
            </a:r>
            <a:r>
              <a:rPr lang="es-EC" sz="1200" kern="1200" dirty="0" smtClean="0">
                <a:solidFill>
                  <a:schemeClr val="tx1"/>
                </a:solidFill>
                <a:latin typeface="+mn-lt"/>
                <a:ea typeface="+mn-ea"/>
                <a:cs typeface="+mn-cs"/>
              </a:rPr>
              <a:t>(Gobierno Provincial de Tungurahua , 2010)</a:t>
            </a:r>
            <a:r>
              <a:rPr lang="es-ES" sz="1200" kern="1200" dirty="0" smtClean="0">
                <a:solidFill>
                  <a:schemeClr val="tx1"/>
                </a:solidFill>
                <a:latin typeface="+mn-lt"/>
                <a:ea typeface="+mn-ea"/>
                <a:cs typeface="+mn-cs"/>
              </a:rPr>
              <a:t>.</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3</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19</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20</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21</a:t>
            </a:fld>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22</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Para la proyección de la demanda actual se utilizó la tasa de crecimiento turístico de la demanda aproximada de turistas al sector Quillán, siendo este crecimiento del 7%, según cálculos de extrapolación.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QF</a:t>
            </a:r>
            <a:r>
              <a:rPr lang="es-ES" sz="1200" kern="1200" dirty="0" smtClean="0">
                <a:solidFill>
                  <a:schemeClr val="tx1"/>
                </a:solidFill>
                <a:latin typeface="+mn-lt"/>
                <a:ea typeface="+mn-ea"/>
                <a:cs typeface="+mn-cs"/>
              </a:rPr>
              <a:t>  =  QI (1 + TC )</a:t>
            </a:r>
            <a:r>
              <a:rPr lang="es-ES" sz="1200" kern="1200" baseline="30000" dirty="0" smtClean="0">
                <a:solidFill>
                  <a:schemeClr val="tx1"/>
                </a:solidFill>
                <a:latin typeface="+mn-lt"/>
                <a:ea typeface="+mn-ea"/>
                <a:cs typeface="+mn-cs"/>
              </a:rPr>
              <a:t>n</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Donde: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QF  = demanda final   = 43.300</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QI  =  demanda inicial = 28.667</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n   =  6</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Tasa de crecimiento = 7,0%</a:t>
            </a:r>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24</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34</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43</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r>
              <a:rPr lang="es-ES" sz="1200" kern="1200" dirty="0" smtClean="0">
                <a:solidFill>
                  <a:schemeClr val="tx1"/>
                </a:solidFill>
                <a:latin typeface="+mn-lt"/>
                <a:ea typeface="+mn-ea"/>
                <a:cs typeface="+mn-cs"/>
              </a:rPr>
              <a:t>Para calcular la capacidad instalada del Restaurante se consideraron los siguientes datos: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Tiempo de ciclo de servicio: 68 minutos (1,13horas) por mesa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Horas de mayor afluencia de turistas: 3 horas (de 12:00h. a 15:00h.)</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N° de asientos por mesa: 4</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Procedimiento de cálculo: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El tiempo de ciclo de servicio corresponde al tiempo en que el mesero se demora en atender una mesa, desde que el cliente llega al restaurante a pedir el servicio hasta que el cliente cancela la cuenta y se despide. Estos tiempos se encuentran detallados en la Figura 2.3. “</a:t>
            </a:r>
            <a:r>
              <a:rPr lang="es-ES" sz="1200" kern="1200" dirty="0" err="1" smtClean="0">
                <a:solidFill>
                  <a:schemeClr val="tx1"/>
                </a:solidFill>
                <a:latin typeface="+mn-lt"/>
                <a:ea typeface="+mn-ea"/>
                <a:cs typeface="+mn-cs"/>
              </a:rPr>
              <a:t>Flujograma</a:t>
            </a:r>
            <a:r>
              <a:rPr lang="es-ES" sz="1200" kern="1200" dirty="0" smtClean="0">
                <a:solidFill>
                  <a:schemeClr val="tx1"/>
                </a:solidFill>
                <a:latin typeface="+mn-lt"/>
                <a:ea typeface="+mn-ea"/>
                <a:cs typeface="+mn-cs"/>
              </a:rPr>
              <a:t> del servicio de alimentación en el restaurante”.  Dando un valor de 1,13 horas por mesa.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El número de veces que es atendida una mesa en horas pico, resulta de dividir el tiempo de mayor afluencia para el tiempo de ciclo de servicio: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3 horas / 1,13 horas = </a:t>
            </a:r>
            <a:r>
              <a:rPr lang="es-ES" sz="1200" b="1" kern="1200" dirty="0" smtClean="0">
                <a:solidFill>
                  <a:schemeClr val="tx1"/>
                </a:solidFill>
                <a:latin typeface="+mn-lt"/>
                <a:ea typeface="+mn-ea"/>
                <a:cs typeface="+mn-cs"/>
              </a:rPr>
              <a:t>2,65 veces.</a:t>
            </a:r>
            <a:endParaRPr lang="es-EC"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El número de clientes atendidos, se obtiene al dividir el número aparente de clientes diarios que requerirán el servicio de alimentación para el número de veces en que es atendida una mesa en horas pico.</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148 clientes / 2,65 veces = </a:t>
            </a:r>
            <a:r>
              <a:rPr lang="es-ES" sz="1200" b="1" kern="1200" dirty="0" smtClean="0">
                <a:solidFill>
                  <a:schemeClr val="tx1"/>
                </a:solidFill>
                <a:latin typeface="+mn-lt"/>
                <a:ea typeface="+mn-ea"/>
                <a:cs typeface="+mn-cs"/>
              </a:rPr>
              <a:t>56 clientes.</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Para obtener el número de mesas, se divide el número de clientes para el número de asientos.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56 clientes/ 4 asientos = </a:t>
            </a:r>
            <a:r>
              <a:rPr lang="es-ES" sz="1200" b="1" kern="1200" dirty="0" smtClean="0">
                <a:solidFill>
                  <a:schemeClr val="tx1"/>
                </a:solidFill>
                <a:latin typeface="+mn-lt"/>
                <a:ea typeface="+mn-ea"/>
                <a:cs typeface="+mn-cs"/>
              </a:rPr>
              <a:t>14 mesas.</a:t>
            </a:r>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De los datos proyectados se obtuvieron los siguientes resultados para el cálculo de la capacidad instalada: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N° de mesas: 14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N° de asientos: 56</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N° de clientes: 148</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Considerando que el espacio que ocupa cada cliente en el restaurante es de 1,50 m</a:t>
            </a:r>
            <a:r>
              <a:rPr lang="es-ES" sz="1200" kern="1200" baseline="30000" dirty="0" smtClean="0">
                <a:solidFill>
                  <a:schemeClr val="tx1"/>
                </a:solidFill>
                <a:latin typeface="+mn-lt"/>
                <a:ea typeface="+mn-ea"/>
                <a:cs typeface="+mn-cs"/>
              </a:rPr>
              <a:t>2</a:t>
            </a:r>
            <a:r>
              <a:rPr lang="es-ES" sz="1200" kern="1200" dirty="0" smtClean="0">
                <a:solidFill>
                  <a:schemeClr val="tx1"/>
                </a:solidFill>
                <a:latin typeface="+mn-lt"/>
                <a:ea typeface="+mn-ea"/>
                <a:cs typeface="+mn-cs"/>
              </a:rPr>
              <a:t> y el espacio en los pasillos es de 0,30m</a:t>
            </a:r>
            <a:r>
              <a:rPr lang="es-ES" sz="1200" kern="1200" baseline="30000" dirty="0" smtClean="0">
                <a:solidFill>
                  <a:schemeClr val="tx1"/>
                </a:solidFill>
                <a:latin typeface="+mn-lt"/>
                <a:ea typeface="+mn-ea"/>
                <a:cs typeface="+mn-cs"/>
              </a:rPr>
              <a:t>2</a:t>
            </a:r>
            <a:r>
              <a:rPr lang="es-ES" sz="1200" kern="1200" dirty="0" smtClean="0">
                <a:solidFill>
                  <a:schemeClr val="tx1"/>
                </a:solidFill>
                <a:latin typeface="+mn-lt"/>
                <a:ea typeface="+mn-ea"/>
                <a:cs typeface="+mn-cs"/>
              </a:rPr>
              <a:t>, el espacio total ocupado sería de 1,80 m</a:t>
            </a:r>
            <a:r>
              <a:rPr lang="es-ES" sz="1200" kern="1200" baseline="30000" dirty="0" smtClean="0">
                <a:solidFill>
                  <a:schemeClr val="tx1"/>
                </a:solidFill>
                <a:latin typeface="+mn-lt"/>
                <a:ea typeface="+mn-ea"/>
                <a:cs typeface="+mn-cs"/>
              </a:rPr>
              <a:t>2</a:t>
            </a:r>
            <a:r>
              <a:rPr lang="es-ES" sz="1200" kern="1200" dirty="0" smtClean="0">
                <a:solidFill>
                  <a:schemeClr val="tx1"/>
                </a:solidFill>
                <a:latin typeface="+mn-lt"/>
                <a:ea typeface="+mn-ea"/>
                <a:cs typeface="+mn-cs"/>
              </a:rPr>
              <a:t>.</a:t>
            </a:r>
            <a:r>
              <a:rPr lang="es-ES" sz="1200" kern="1200" baseline="30000" dirty="0" smtClean="0">
                <a:solidFill>
                  <a:schemeClr val="tx1"/>
                </a:solidFill>
                <a:latin typeface="+mn-lt"/>
                <a:ea typeface="+mn-ea"/>
                <a:cs typeface="+mn-cs"/>
              </a:rPr>
              <a:t> </a:t>
            </a:r>
            <a:r>
              <a:rPr lang="es-ES" sz="1200" kern="1200" dirty="0" smtClean="0">
                <a:solidFill>
                  <a:schemeClr val="tx1"/>
                </a:solidFill>
                <a:latin typeface="+mn-lt"/>
                <a:ea typeface="+mn-ea"/>
                <a:cs typeface="+mn-cs"/>
              </a:rPr>
              <a:t> El área del restaurante resulta de multiplicar el espacio total ocupado por el número de clientes atendidos. 1,80 m</a:t>
            </a:r>
            <a:r>
              <a:rPr lang="es-ES" sz="1200" kern="1200" baseline="30000" dirty="0" smtClean="0">
                <a:solidFill>
                  <a:schemeClr val="tx1"/>
                </a:solidFill>
                <a:latin typeface="+mn-lt"/>
                <a:ea typeface="+mn-ea"/>
                <a:cs typeface="+mn-cs"/>
              </a:rPr>
              <a:t>2 </a:t>
            </a:r>
            <a:r>
              <a:rPr lang="es-ES" sz="1200" kern="1200" dirty="0" smtClean="0">
                <a:solidFill>
                  <a:schemeClr val="tx1"/>
                </a:solidFill>
                <a:latin typeface="+mn-lt"/>
                <a:ea typeface="+mn-ea"/>
                <a:cs typeface="+mn-cs"/>
              </a:rPr>
              <a:t> x 56 clientes  = 100,08 m</a:t>
            </a:r>
            <a:r>
              <a:rPr lang="es-ES" sz="1200" kern="1200" baseline="30000" dirty="0" smtClean="0">
                <a:solidFill>
                  <a:schemeClr val="tx1"/>
                </a:solidFill>
                <a:latin typeface="+mn-lt"/>
                <a:ea typeface="+mn-ea"/>
                <a:cs typeface="+mn-cs"/>
              </a:rPr>
              <a:t>2</a:t>
            </a:r>
            <a:r>
              <a:rPr lang="es-ES" sz="1200" kern="1200" dirty="0" smtClean="0">
                <a:solidFill>
                  <a:schemeClr val="tx1"/>
                </a:solidFill>
                <a:latin typeface="+mn-lt"/>
                <a:ea typeface="+mn-ea"/>
                <a:cs typeface="+mn-cs"/>
              </a:rPr>
              <a:t>.</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45</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sz="1200" kern="1200" dirty="0" smtClean="0">
                <a:solidFill>
                  <a:schemeClr val="tx1"/>
                </a:solidFill>
                <a:latin typeface="+mn-lt"/>
                <a:ea typeface="+mn-ea"/>
                <a:cs typeface="+mn-cs"/>
              </a:rPr>
              <a:t> Para cubrir la demanda de uso de este servicio, se implementará una piscina para adultos de 20,0 m. x 10,0 m. con fondo de rampa que inicie en 0,5 m. hasta llegar a 1,50 m. en la zona de máxima profundidad.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El horario de mayor afluencia de clientes, de acuerdo con las observaciones realizadas en el Complejo Turístico “Monteverde” cercano al sector Quillán, es de 11:00h. a 15:00h, estimando que en este horario se concentra el 60% de la demanda. A partir de estos datos, se calcula que, para este Complejo Turístico y en previsión al año 2017, la demanda diaria será de 78 personas en horas pico y el horario de atención será de 9:00h. a 17:00h.</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“…Una piscina normal se dimensiona de 2 a 3 m</a:t>
            </a:r>
            <a:r>
              <a:rPr lang="es-ES" sz="1200" kern="1200" baseline="30000" dirty="0" smtClean="0">
                <a:solidFill>
                  <a:schemeClr val="tx1"/>
                </a:solidFill>
                <a:latin typeface="+mn-lt"/>
                <a:ea typeface="+mn-ea"/>
                <a:cs typeface="+mn-cs"/>
              </a:rPr>
              <a:t>2</a:t>
            </a:r>
            <a:r>
              <a:rPr lang="es-ES" sz="1200" kern="1200" dirty="0" smtClean="0">
                <a:solidFill>
                  <a:schemeClr val="tx1"/>
                </a:solidFill>
                <a:latin typeface="+mn-lt"/>
                <a:ea typeface="+mn-ea"/>
                <a:cs typeface="+mn-cs"/>
              </a:rPr>
              <a:t> por persona…” </a:t>
            </a:r>
            <a:r>
              <a:rPr lang="es-EC" sz="1200" kern="1200" dirty="0" smtClean="0">
                <a:solidFill>
                  <a:schemeClr val="tx1"/>
                </a:solidFill>
                <a:latin typeface="+mn-lt"/>
                <a:ea typeface="+mn-ea"/>
                <a:cs typeface="+mn-cs"/>
              </a:rPr>
              <a:t>(Todo Expertos, 2011)</a:t>
            </a:r>
            <a:r>
              <a:rPr lang="es-ES" sz="1200" kern="1200" dirty="0" smtClean="0">
                <a:solidFill>
                  <a:schemeClr val="tx1"/>
                </a:solidFill>
                <a:latin typeface="+mn-lt"/>
                <a:ea typeface="+mn-ea"/>
                <a:cs typeface="+mn-cs"/>
              </a:rPr>
              <a:t>. Para que este proyecto satisfaga el consumo aparente de piscina recreativa, se requiere de una capacidad de 2m</a:t>
            </a:r>
            <a:r>
              <a:rPr lang="es-ES" sz="1200" kern="1200" baseline="30000" dirty="0" smtClean="0">
                <a:solidFill>
                  <a:schemeClr val="tx1"/>
                </a:solidFill>
                <a:latin typeface="+mn-lt"/>
                <a:ea typeface="+mn-ea"/>
                <a:cs typeface="+mn-cs"/>
              </a:rPr>
              <a:t>2</a:t>
            </a:r>
            <a:r>
              <a:rPr lang="es-ES" sz="1200" kern="1200" dirty="0" smtClean="0">
                <a:solidFill>
                  <a:schemeClr val="tx1"/>
                </a:solidFill>
                <a:latin typeface="+mn-lt"/>
                <a:ea typeface="+mn-ea"/>
                <a:cs typeface="+mn-cs"/>
              </a:rPr>
              <a:t> por persona.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En este caso, para hallar la capacidad mínima de construcción de una piscina para adultos, se multiplica el número máximo de personas  por 2m</a:t>
            </a:r>
            <a:r>
              <a:rPr lang="es-ES" sz="1200" kern="1200" baseline="30000" dirty="0" smtClean="0">
                <a:solidFill>
                  <a:schemeClr val="tx1"/>
                </a:solidFill>
                <a:latin typeface="+mn-lt"/>
                <a:ea typeface="+mn-ea"/>
                <a:cs typeface="+mn-cs"/>
              </a:rPr>
              <a:t>2</a:t>
            </a:r>
            <a:r>
              <a:rPr lang="es-ES" sz="1200" kern="1200" dirty="0" smtClean="0">
                <a:solidFill>
                  <a:schemeClr val="tx1"/>
                </a:solidFill>
                <a:latin typeface="+mn-lt"/>
                <a:ea typeface="+mn-ea"/>
                <a:cs typeface="+mn-cs"/>
              </a:rPr>
              <a:t> (78 personas x 2 m</a:t>
            </a:r>
            <a:r>
              <a:rPr lang="es-ES" sz="1200" kern="1200" baseline="30000" dirty="0" smtClean="0">
                <a:solidFill>
                  <a:schemeClr val="tx1"/>
                </a:solidFill>
                <a:latin typeface="+mn-lt"/>
                <a:ea typeface="+mn-ea"/>
                <a:cs typeface="+mn-cs"/>
              </a:rPr>
              <a:t>2 </a:t>
            </a:r>
            <a:r>
              <a:rPr lang="es-ES" sz="1200" kern="1200" dirty="0" smtClean="0">
                <a:solidFill>
                  <a:schemeClr val="tx1"/>
                </a:solidFill>
                <a:latin typeface="+mn-lt"/>
                <a:ea typeface="+mn-ea"/>
                <a:cs typeface="+mn-cs"/>
              </a:rPr>
              <a:t>= 156 m</a:t>
            </a:r>
            <a:r>
              <a:rPr lang="es-ES" sz="1200" kern="1200" baseline="30000" dirty="0" smtClean="0">
                <a:solidFill>
                  <a:schemeClr val="tx1"/>
                </a:solidFill>
                <a:latin typeface="+mn-lt"/>
                <a:ea typeface="+mn-ea"/>
                <a:cs typeface="+mn-cs"/>
              </a:rPr>
              <a:t>2</a:t>
            </a:r>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Para los niños se construirá una piscina redonda de 5 m. de diámetro y 0,50 m. de profundidad, dando un área de 25m</a:t>
            </a:r>
            <a:r>
              <a:rPr lang="es-ES" sz="1200" kern="1200" baseline="30000" dirty="0" smtClean="0">
                <a:solidFill>
                  <a:schemeClr val="tx1"/>
                </a:solidFill>
                <a:latin typeface="+mn-lt"/>
                <a:ea typeface="+mn-ea"/>
                <a:cs typeface="+mn-cs"/>
              </a:rPr>
              <a:t>2</a:t>
            </a:r>
            <a:r>
              <a:rPr lang="es-ES" sz="1200" kern="1200" dirty="0" smtClean="0">
                <a:solidFill>
                  <a:schemeClr val="tx1"/>
                </a:solidFill>
                <a:latin typeface="+mn-lt"/>
                <a:ea typeface="+mn-ea"/>
                <a:cs typeface="+mn-cs"/>
              </a:rPr>
              <a:t>. Según los datos recopilados en la investigación de campo, el 76% de los encuestados afirmó que prefieren realizar sus paseos en grupos de familias; de ellos, el 31,8% son niños y son los que pueden ocupar esta piscina, por cada familia de 5 miembros el promedio es de 2 niños. </a:t>
            </a:r>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46</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48</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4</a:t>
            </a:fld>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Su población según el Censo de Población del año 2010 es de 38.357 habitantes, de los cuales 20.266 son mujeres y 18.091 son hombres.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Límites:</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Norte:</a:t>
            </a:r>
            <a:r>
              <a:rPr lang="es-ES" sz="1200" kern="1200" dirty="0" smtClean="0">
                <a:solidFill>
                  <a:schemeClr val="tx1"/>
                </a:solidFill>
                <a:latin typeface="+mn-lt"/>
                <a:ea typeface="+mn-ea"/>
                <a:cs typeface="+mn-cs"/>
              </a:rPr>
              <a:t> Provincia de Napo y Cotopaxi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Sur:</a:t>
            </a:r>
            <a:r>
              <a:rPr lang="es-ES" sz="1200" kern="1200" dirty="0" smtClean="0">
                <a:solidFill>
                  <a:schemeClr val="tx1"/>
                </a:solidFill>
                <a:latin typeface="+mn-lt"/>
                <a:ea typeface="+mn-ea"/>
                <a:cs typeface="+mn-cs"/>
              </a:rPr>
              <a:t> Cantones: Patate y Pelileo</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Este:</a:t>
            </a:r>
            <a:r>
              <a:rPr lang="es-ES" sz="1200" kern="1200" dirty="0" smtClean="0">
                <a:solidFill>
                  <a:schemeClr val="tx1"/>
                </a:solidFill>
                <a:latin typeface="+mn-lt"/>
                <a:ea typeface="+mn-ea"/>
                <a:cs typeface="+mn-cs"/>
              </a:rPr>
              <a:t> Provincia de Napo y Cotopaxi</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Oeste:</a:t>
            </a:r>
            <a:r>
              <a:rPr lang="es-ES" sz="1200" kern="1200" dirty="0" smtClean="0">
                <a:solidFill>
                  <a:schemeClr val="tx1"/>
                </a:solidFill>
                <a:latin typeface="+mn-lt"/>
                <a:ea typeface="+mn-ea"/>
                <a:cs typeface="+mn-cs"/>
              </a:rPr>
              <a:t> Cantón Ambato  </a:t>
            </a:r>
            <a:endParaRPr lang="es-EC"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50</a:t>
            </a:fld>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Según el Censo de Población del año 2010, tiene una población de 5.050 habitantes, de los cuales 2.413 son hombres y 2.637 son mujeres</a:t>
            </a:r>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51</a:t>
            </a:fld>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Se asignó una calificación a cada factor </a:t>
            </a:r>
            <a:r>
              <a:rPr lang="es-ES" sz="1200" kern="1200" dirty="0" err="1" smtClean="0">
                <a:solidFill>
                  <a:schemeClr val="tx1"/>
                </a:solidFill>
                <a:latin typeface="+mn-lt"/>
                <a:ea typeface="+mn-ea"/>
                <a:cs typeface="+mn-cs"/>
              </a:rPr>
              <a:t>locacional</a:t>
            </a:r>
            <a:r>
              <a:rPr lang="es-ES" sz="1200" kern="1200" dirty="0" smtClean="0">
                <a:solidFill>
                  <a:schemeClr val="tx1"/>
                </a:solidFill>
                <a:latin typeface="+mn-lt"/>
                <a:ea typeface="+mn-ea"/>
                <a:cs typeface="+mn-cs"/>
              </a:rPr>
              <a:t> (escala de 0 a 10) de acuerdo a la importancia, estableciendo una mayor jerarquía para los factores de cercanía al mercado y de cercanía a la fuente de abastecimiento de agua en el sector Quillán “La Planta”, la disponibilidad de terreno y la proximidad de reciclar y desprender de desechos en el sector Quillán “La Carolina”.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Se multiplicó las ponderaciones por las calificaciones. Se sumó los puntos de cada ubicación y se eligió la ubicación de mayor puntaje. Llegando a determinar que  el sector Quillán “La Carolina”, según el análisis de localización, reúne las mejores condiciones para la implementación del Complejo Turístico por la disponibilidad de terreno, por la proximidad de reciclar y desprender de desechos y por el menor costo de transporte.</a:t>
            </a:r>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53</a:t>
            </a:fld>
            <a:endParaRPr 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Para el cálculo de consumo de energía eléctrica, se consideró que la tarifa actual de consumo se ubica en $ 0,1027 el Kw/hora, incluidos todos los cargos de la tarifa. Para el cálculo de consumo de agua potable se consideró que la tarifa actual de consumo se ubica en $1,63/m</a:t>
            </a:r>
            <a:r>
              <a:rPr lang="es-ES" sz="1200" kern="1200" baseline="30000" dirty="0" smtClean="0">
                <a:solidFill>
                  <a:schemeClr val="tx1"/>
                </a:solidFill>
                <a:latin typeface="+mn-lt"/>
                <a:ea typeface="+mn-ea"/>
                <a:cs typeface="+mn-cs"/>
              </a:rPr>
              <a:t>3</a:t>
            </a:r>
            <a:r>
              <a:rPr lang="es-ES" sz="1200" kern="1200" dirty="0" smtClean="0">
                <a:solidFill>
                  <a:schemeClr val="tx1"/>
                </a:solidFill>
                <a:latin typeface="+mn-lt"/>
                <a:ea typeface="+mn-ea"/>
                <a:cs typeface="+mn-cs"/>
              </a:rPr>
              <a:t> e incluye el costo básico, mantenimiento y servicios varios. </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56</a:t>
            </a:fld>
            <a:endParaRPr 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El área de influencia directa será el lugar donde se implementará el Complejo Turístico, en el sector Quillán “La Carolina”. En el lugar, se encuentra una carretera con capa de rodadura de tierra que une a las localidades del sector Quillán. Cercana a la ubicación del proyecto, se encuentra también la cascada “Los Siete Chorros”, este atractivo es visitado por turistas que, en el lugar, realizan actividades religiosas y curativas. Además, contigua al sitio donde se implementará el Complejo Turístico, se encuentra la escuela de educación básica, “Simón Rodríguez”, donde se educan los niños de la comunidad Quillán. </a:t>
            </a:r>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57</a:t>
            </a:fld>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10000"/>
          </a:bodyPr>
          <a:lstStyle/>
          <a:p>
            <a:r>
              <a:rPr lang="es-ES" sz="1200" b="1" kern="1200" dirty="0" smtClean="0">
                <a:solidFill>
                  <a:schemeClr val="tx1"/>
                </a:solidFill>
                <a:latin typeface="+mn-lt"/>
                <a:ea typeface="+mn-ea"/>
                <a:cs typeface="+mn-cs"/>
              </a:rPr>
              <a:t>Infraestructura social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Está conformada por la escuela, “Simón Rodríguez”, que consta de dos aulas grandes donde se educa a los niños de la comunidad y una  iglesia en proceso de construcción.</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Agua de vertientes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De las vertientes o </a:t>
            </a:r>
            <a:r>
              <a:rPr lang="es-ES" sz="1200" kern="1200" dirty="0" err="1" smtClean="0">
                <a:solidFill>
                  <a:schemeClr val="tx1"/>
                </a:solidFill>
                <a:latin typeface="+mn-lt"/>
                <a:ea typeface="+mn-ea"/>
                <a:cs typeface="+mn-cs"/>
              </a:rPr>
              <a:t>pogyos</a:t>
            </a:r>
            <a:r>
              <a:rPr lang="es-ES" sz="1200" kern="1200" dirty="0" smtClean="0">
                <a:solidFill>
                  <a:schemeClr val="tx1"/>
                </a:solidFill>
                <a:latin typeface="+mn-lt"/>
                <a:ea typeface="+mn-ea"/>
                <a:cs typeface="+mn-cs"/>
              </a:rPr>
              <a:t> ubicados en todo el sector emerge gran cantidad de agua que constituye la fuente de vida para toda la comunidad. Una de estas vertientes denominada “Los Siete Chorros” riega los campos y abastece a 10 familias de la localidad.</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Calidad del aire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La calidad del aire en este lugar se ve afectada por el tráfico vehicular los fines de semana, entre semana se puede decir que se respira aire puro en el sector, dada la presencia de vegetación que purifica el ambiente.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Transporte</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Hasta este momento no existe transporte público que de servicio a la comunidad. Los turistas y los habitantes del sector se trasladan al sector, en vehículos propios o pagando fletes a camionetas.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Socio economía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La agricultura constituye la mayor parte de la economía de la comunidad de Quillán; el 65% de la población se dedica a esta actividad, en la que predomina el cultivo de frutas y hortalizas; el 20% de la población realiza actividades turísticas en base a la alimentación y a la elaboración de artesanías; el 10% se dedica a la albañilería y el 5% a otras actividades </a:t>
            </a:r>
            <a:r>
              <a:rPr lang="es-EC" sz="1200" kern="1200" dirty="0" smtClean="0">
                <a:solidFill>
                  <a:schemeClr val="tx1"/>
                </a:solidFill>
                <a:latin typeface="+mn-lt"/>
                <a:ea typeface="+mn-ea"/>
                <a:cs typeface="+mn-cs"/>
              </a:rPr>
              <a:t>(Torres, 2007)</a:t>
            </a:r>
            <a:r>
              <a:rPr lang="es-ES" sz="1200" kern="1200" dirty="0" smtClean="0">
                <a:solidFill>
                  <a:schemeClr val="tx1"/>
                </a:solidFill>
                <a:latin typeface="+mn-lt"/>
                <a:ea typeface="+mn-ea"/>
                <a:cs typeface="+mn-cs"/>
              </a:rPr>
              <a:t>.</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58</a:t>
            </a:fld>
            <a:endParaRPr lang="es-EC"/>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La interacción que se genera de la matriz es negativa debido a que la mayoría de actividades que se desarrollaran para la implementación y operación del Complejo Turístico causan impactos negativos. Así se observa que 58 impactos son negativos, frente a 26 impactos que resultan ser positivos.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Los componentes más afectados son: el aire, agua, suelo, flora y la estética natural del entorno especialmente en el impacto de generación y eliminación de basura. </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62</a:t>
            </a:fld>
            <a:endParaRPr 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ES" sz="1200" kern="1200" dirty="0" smtClean="0">
                <a:solidFill>
                  <a:schemeClr val="tx1"/>
                </a:solidFill>
                <a:latin typeface="+mn-lt"/>
                <a:ea typeface="+mn-ea"/>
                <a:cs typeface="+mn-cs"/>
              </a:rPr>
              <a:t>Para mitigar el impacto de la generación y eliminación de basura, se aplicarán métodos de “reducir”, “reusar” y “reciclar”.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Reducir: evitando el uso innecesario de empaques, bolsas plásticas y otros desechables, comprando víveres al por mayor.</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Reusar: papel y jabón.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Reciclar: la mayor cantidad de materiales posibles como el papel, los plásticos, el aluminio y el  vidrio.</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La basura orgánica puede ser compostada para utilizar como fertilizante en los campos de la comunidad.</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Mantener las buenas relaciones y los recursos de la comunidad, utilizando empleados locales y materia prima local. Identificando nuevas fuentes de turismo como la elaboración de artesanías a partir de carrizo, excursiones por la zona, etc. </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63</a:t>
            </a:fld>
            <a:endParaRPr lang="es-EC"/>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Art.143.- La compañía anónima es una sociedad cuyo capital, dividido en acciones negociables, está formado por la aportación de los accionistas que responden únicamente por el monto de sus acciones.</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Las sociedades o compañías civiles anónimas están sujetas a todas las reglas de las sociedades o compañías mercantiles anónimas.</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Art.146.- La compañía se constituirá mediante escritura pública que, previo mandato de la Superintendencia de Compañías, será inscrita en el Registro Mercantil. La compañía se tendrá como existente y con personería jurídica desde el momento de dicha inscripción.  Todo pacto social que se mantenga reservado será nulo.</a:t>
            </a:r>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65</a:t>
            </a:fld>
            <a:endParaRPr lang="es-EC"/>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Art. 10.- El Ministerio de Turismo o los municipios y consejos provinciales a los cuales esta Cartera de Estado, les transfiera esta facultad, concederán a los establecimientos turísticos, Licencia única Anual de Funcionamiento; lo que les permitirá:</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a. Acceder a los beneficios tributarios que contempla esta Ley;</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b. Dar publicidad a su categoría;</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c. Que la información o publicidad oficial se refiera a esa categoría cuando haga mención de ese empresario instalación o establecimiento;</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d. Que las anotaciones del Libro de Reclamaciones, autenticadas por un Notario puedan ser usadas por el empresario, como prueba a su favor; a falta de otra; y,</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 No tener, que sujetarse a la obtención de otro tipo de Licencias de Funcionamiento, salvo en el caso de las Licencias Ambientales, que por disposición de la ley de la materia deban ser solicitadas y emitidas.</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66</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b="1" kern="1200" dirty="0" smtClean="0">
                <a:solidFill>
                  <a:schemeClr val="tx1"/>
                </a:solidFill>
                <a:latin typeface="+mn-lt"/>
                <a:ea typeface="+mn-ea"/>
                <a:cs typeface="+mn-cs"/>
              </a:rPr>
              <a:t>Cascada “Pogyo </a:t>
            </a:r>
            <a:r>
              <a:rPr lang="es-ES" sz="1200" b="1" kern="1200" dirty="0" err="1" smtClean="0">
                <a:solidFill>
                  <a:schemeClr val="tx1"/>
                </a:solidFill>
                <a:latin typeface="+mn-lt"/>
                <a:ea typeface="+mn-ea"/>
                <a:cs typeface="+mn-cs"/>
              </a:rPr>
              <a:t>Uku</a:t>
            </a:r>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La cascada se encuentra a 1.5 km. del sector “La Planta” y el acceso hasta este lugar se realiza a pie por un sendero ecológico que se encuentra en buenas condiciones. El recorrido dura  aproximadamente 30 minutos.</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11</a:t>
            </a:fld>
            <a:endParaRPr lang="es-EC"/>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ES" sz="1200" b="1" kern="1200" dirty="0" smtClean="0">
                <a:solidFill>
                  <a:schemeClr val="tx1"/>
                </a:solidFill>
                <a:latin typeface="+mn-lt"/>
                <a:ea typeface="+mn-ea"/>
                <a:cs typeface="+mn-cs"/>
              </a:rPr>
              <a:t>Colores: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Azul</a:t>
            </a:r>
            <a:r>
              <a:rPr lang="es-ES" sz="1200" kern="1200" dirty="0" smtClean="0">
                <a:solidFill>
                  <a:schemeClr val="tx1"/>
                </a:solidFill>
                <a:latin typeface="+mn-lt"/>
                <a:ea typeface="+mn-ea"/>
                <a:cs typeface="+mn-cs"/>
              </a:rPr>
              <a:t>: simboliza la tranquilidad y la calma que se puede encontrar en el sector Quillán.</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Amarillo: </a:t>
            </a:r>
            <a:r>
              <a:rPr lang="es-ES" sz="1200" kern="1200" dirty="0" smtClean="0">
                <a:solidFill>
                  <a:schemeClr val="tx1"/>
                </a:solidFill>
                <a:latin typeface="+mn-lt"/>
                <a:ea typeface="+mn-ea"/>
                <a:cs typeface="+mn-cs"/>
              </a:rPr>
              <a:t>representa la calidez del sector, el sol radiante que llena de luz y calor en cada rincón, así como la riqueza de esta tierra.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Blanco: </a:t>
            </a:r>
            <a:r>
              <a:rPr lang="es-ES" sz="1200" kern="1200" dirty="0" smtClean="0">
                <a:solidFill>
                  <a:schemeClr val="tx1"/>
                </a:solidFill>
                <a:latin typeface="+mn-lt"/>
                <a:ea typeface="+mn-ea"/>
                <a:cs typeface="+mn-cs"/>
              </a:rPr>
              <a:t>representa la pureza y frescura de sus cascadas y la bondad de las personas que conforman la empresa.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Marrón:</a:t>
            </a:r>
            <a:r>
              <a:rPr lang="es-ES" sz="1200" kern="1200" dirty="0" smtClean="0">
                <a:solidFill>
                  <a:schemeClr val="tx1"/>
                </a:solidFill>
                <a:latin typeface="+mn-lt"/>
                <a:ea typeface="+mn-ea"/>
                <a:cs typeface="+mn-cs"/>
              </a:rPr>
              <a:t> representa la elegancia de las instalaciones del Complejo Turístico y del servicio.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Verde: </a:t>
            </a:r>
            <a:r>
              <a:rPr lang="es-ES" sz="1200" kern="1200" dirty="0" smtClean="0">
                <a:solidFill>
                  <a:schemeClr val="tx1"/>
                </a:solidFill>
                <a:latin typeface="+mn-lt"/>
                <a:ea typeface="+mn-ea"/>
                <a:cs typeface="+mn-cs"/>
              </a:rPr>
              <a:t>simboliza la vegetación de las áreas recreativas y jardines, significa además, la armonía y fertilidad del valle reflejada en su diversidad floral.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Símbolos: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Sol:</a:t>
            </a:r>
            <a:r>
              <a:rPr lang="es-ES" sz="1200" kern="1200" dirty="0" smtClean="0">
                <a:solidFill>
                  <a:schemeClr val="tx1"/>
                </a:solidFill>
                <a:latin typeface="+mn-lt"/>
                <a:ea typeface="+mn-ea"/>
                <a:cs typeface="+mn-cs"/>
              </a:rPr>
              <a:t>   simboliza la calidez presente en cada rincón del sector Quillán y en el Complejo Turístico.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Montaña:</a:t>
            </a:r>
            <a:r>
              <a:rPr lang="es-ES" sz="1200" kern="1200" dirty="0" smtClean="0">
                <a:solidFill>
                  <a:schemeClr val="tx1"/>
                </a:solidFill>
                <a:latin typeface="+mn-lt"/>
                <a:ea typeface="+mn-ea"/>
                <a:cs typeface="+mn-cs"/>
              </a:rPr>
              <a:t> representa al verdor de la vegetación y variedad de ecosistemas que existen en este sector.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Cascada:</a:t>
            </a:r>
            <a:r>
              <a:rPr lang="es-ES" sz="1200" kern="1200" dirty="0" smtClean="0">
                <a:solidFill>
                  <a:schemeClr val="tx1"/>
                </a:solidFill>
                <a:latin typeface="+mn-lt"/>
                <a:ea typeface="+mn-ea"/>
                <a:cs typeface="+mn-cs"/>
              </a:rPr>
              <a:t> simboliza la riqueza hídrica de la zona y que se constituyen en atractivos turísticos.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Casa:</a:t>
            </a:r>
            <a:r>
              <a:rPr lang="es-ES" sz="1200" kern="1200" dirty="0" smtClean="0">
                <a:solidFill>
                  <a:schemeClr val="tx1"/>
                </a:solidFill>
                <a:latin typeface="+mn-lt"/>
                <a:ea typeface="+mn-ea"/>
                <a:cs typeface="+mn-cs"/>
              </a:rPr>
              <a:t> representa el refugio, el abrigo donde los turistas podrán descansar luego de disfrutar de los servicios que les ofrece el Complejo Turístico en el sector  Quillán. </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69</a:t>
            </a:fld>
            <a:endParaRPr lang="es-EC"/>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La estructura de la organización permite dirigir el desarrollo del proyecto. Jerárquicamente está normalizada por la Junta General de Accionistas donde se toman las más importantes decisiones para el  surgimiento de la empresa, le sigue en autoridad la gerencia de proyectos que actuará como el coordinador de todo el proyecto, tendrá la responsabilidad de liderar y administrar el proyecto, así como de dirigir las reuniones de estado y avance del proyecto. Los informes de estas reuniones serán presentados a la Junta General de Accionistas.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Posteriormente, le sigue una estructura funcional organizada por departamentos de: Promoción y Ventas, Operación Turística y Financiero. El departamento de Operación Turística estará dirigido por un Jefe que actuará como administrador y supervisor de las áreas de servicio que conforman el Complejo Turístico.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El personal encargado de las áreas recreativas, piscinas  y cabañas, dependerá directamente del Jefe de Operaciones, mientras  que el área de restaurante tendrá un subjefe, el Chef, que será el responsable de las actividades y personal de esta área.  </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72</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b="1" kern="1200" dirty="0" smtClean="0">
                <a:solidFill>
                  <a:schemeClr val="tx1"/>
                </a:solidFill>
                <a:latin typeface="+mn-lt"/>
                <a:ea typeface="+mn-ea"/>
                <a:cs typeface="+mn-cs"/>
              </a:rPr>
              <a:t>Cascada “Pogyo </a:t>
            </a:r>
            <a:r>
              <a:rPr lang="es-ES" sz="1200" b="1" kern="1200" dirty="0" err="1" smtClean="0">
                <a:solidFill>
                  <a:schemeClr val="tx1"/>
                </a:solidFill>
                <a:latin typeface="+mn-lt"/>
                <a:ea typeface="+mn-ea"/>
                <a:cs typeface="+mn-cs"/>
              </a:rPr>
              <a:t>Uku</a:t>
            </a:r>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La cascada se encuentra a 1.5 km. del sector “La Planta” y el acceso hasta este lugar se realiza a pie por un sendero ecológico que se encuentra en buenas condiciones. El recorrido dura  aproximadamente 30 minutos.</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12</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b="1" kern="1200" dirty="0" smtClean="0">
                <a:solidFill>
                  <a:schemeClr val="tx1"/>
                </a:solidFill>
                <a:latin typeface="+mn-lt"/>
                <a:ea typeface="+mn-ea"/>
                <a:cs typeface="+mn-cs"/>
              </a:rPr>
              <a:t>Cascada “Pogyo </a:t>
            </a:r>
            <a:r>
              <a:rPr lang="es-ES" sz="1200" b="1" kern="1200" dirty="0" err="1" smtClean="0">
                <a:solidFill>
                  <a:schemeClr val="tx1"/>
                </a:solidFill>
                <a:latin typeface="+mn-lt"/>
                <a:ea typeface="+mn-ea"/>
                <a:cs typeface="+mn-cs"/>
              </a:rPr>
              <a:t>Uku</a:t>
            </a:r>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La cascada se encuentra a 1.5 km. del sector “La Planta” y el acceso hasta este lugar se realiza a pie por un sendero ecológico que se encuentra en buenas condiciones. El recorrido dura  aproximadamente 30 minutos.</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13</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Fórmula para determinar el tamaño de muestra de poblaciones finitas:</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C" dirty="0" smtClean="0"/>
              <a:t/>
            </a:r>
            <a:br>
              <a:rPr lang="es-EC" dirty="0" smtClean="0"/>
            </a:br>
            <a:r>
              <a:rPr lang="es-ES" sz="1200" kern="1200" dirty="0" smtClean="0">
                <a:solidFill>
                  <a:schemeClr val="tx1"/>
                </a:solidFill>
                <a:latin typeface="+mn-lt"/>
                <a:ea typeface="+mn-ea"/>
                <a:cs typeface="+mn-cs"/>
              </a:rPr>
              <a:t>Donde: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n = tamaño de la muestra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N= tamaño del universo</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Z = constante. Para un nivel de confianza del 92%  = 1,75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 = error </a:t>
            </a:r>
            <a:r>
              <a:rPr lang="es-ES" sz="1200" kern="1200" dirty="0" err="1" smtClean="0">
                <a:solidFill>
                  <a:schemeClr val="tx1"/>
                </a:solidFill>
                <a:latin typeface="+mn-lt"/>
                <a:ea typeface="+mn-ea"/>
                <a:cs typeface="+mn-cs"/>
              </a:rPr>
              <a:t>muestral</a:t>
            </a:r>
            <a:r>
              <a:rPr lang="es-ES" sz="1200" kern="1200" dirty="0" smtClean="0">
                <a:solidFill>
                  <a:schemeClr val="tx1"/>
                </a:solidFill>
                <a:latin typeface="+mn-lt"/>
                <a:ea typeface="+mn-ea"/>
                <a:cs typeface="+mn-cs"/>
              </a:rPr>
              <a:t> = 0,08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P = probabilidad de éxito 0,80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Q= probabilidad de rechazo 0,20</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14</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Fórmula para determinar el tamaño de muestra de poblaciones finitas:</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C" dirty="0" smtClean="0"/>
              <a:t/>
            </a:r>
            <a:br>
              <a:rPr lang="es-EC" dirty="0" smtClean="0"/>
            </a:br>
            <a:r>
              <a:rPr lang="es-ES" sz="1200" kern="1200" dirty="0" smtClean="0">
                <a:solidFill>
                  <a:schemeClr val="tx1"/>
                </a:solidFill>
                <a:latin typeface="+mn-lt"/>
                <a:ea typeface="+mn-ea"/>
                <a:cs typeface="+mn-cs"/>
              </a:rPr>
              <a:t>Donde: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n = tamaño de la muestra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N= tamaño del universo</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Z = constante. Para un nivel de confianza del 92%  = 1,75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 = error </a:t>
            </a:r>
            <a:r>
              <a:rPr lang="es-ES" sz="1200" kern="1200" dirty="0" err="1" smtClean="0">
                <a:solidFill>
                  <a:schemeClr val="tx1"/>
                </a:solidFill>
                <a:latin typeface="+mn-lt"/>
                <a:ea typeface="+mn-ea"/>
                <a:cs typeface="+mn-cs"/>
              </a:rPr>
              <a:t>muestral</a:t>
            </a:r>
            <a:r>
              <a:rPr lang="es-ES" sz="1200" kern="1200" dirty="0" smtClean="0">
                <a:solidFill>
                  <a:schemeClr val="tx1"/>
                </a:solidFill>
                <a:latin typeface="+mn-lt"/>
                <a:ea typeface="+mn-ea"/>
                <a:cs typeface="+mn-cs"/>
              </a:rPr>
              <a:t> = 0,08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P = probabilidad de éxito 0,80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Q= probabilidad de rechazo 0,20</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15</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 </a:t>
            </a:r>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17</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3 Marcador de número de diapositiva"/>
          <p:cNvSpPr>
            <a:spLocks noGrp="1"/>
          </p:cNvSpPr>
          <p:nvPr>
            <p:ph type="sldNum" sz="quarter" idx="10"/>
          </p:nvPr>
        </p:nvSpPr>
        <p:spPr/>
        <p:txBody>
          <a:bodyPr/>
          <a:lstStyle/>
          <a:p>
            <a:fld id="{C6C02952-8F1A-486F-A23B-3CB0E5C534D4}" type="slidenum">
              <a:rPr lang="es-EC" smtClean="0"/>
              <a:pPr/>
              <a:t>18</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096" name="Rectangle 24"/>
          <p:cNvSpPr>
            <a:spLocks noChangeArrowheads="1"/>
          </p:cNvSpPr>
          <p:nvPr/>
        </p:nvSpPr>
        <p:spPr bwMode="auto">
          <a:xfrm>
            <a:off x="0" y="3527425"/>
            <a:ext cx="9144000" cy="3357563"/>
          </a:xfrm>
          <a:prstGeom prst="rect">
            <a:avLst/>
          </a:prstGeom>
          <a:solidFill>
            <a:schemeClr val="accent2"/>
          </a:solidFill>
          <a:ln w="9525">
            <a:noFill/>
            <a:miter lim="800000"/>
            <a:headEnd/>
            <a:tailEnd/>
          </a:ln>
          <a:effectLst/>
        </p:spPr>
        <p:txBody>
          <a:bodyPr wrap="none" anchor="ctr"/>
          <a:lstStyle/>
          <a:p>
            <a:endParaRPr lang="es-EC"/>
          </a:p>
        </p:txBody>
      </p:sp>
      <p:sp>
        <p:nvSpPr>
          <p:cNvPr id="3097" name="Oval 25"/>
          <p:cNvSpPr>
            <a:spLocks noChangeArrowheads="1"/>
          </p:cNvSpPr>
          <p:nvPr/>
        </p:nvSpPr>
        <p:spPr bwMode="ltGray">
          <a:xfrm>
            <a:off x="1258888" y="4508500"/>
            <a:ext cx="4248150" cy="1800225"/>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endParaRPr lang="es-EC"/>
          </a:p>
        </p:txBody>
      </p:sp>
      <p:sp>
        <p:nvSpPr>
          <p:cNvPr id="3076" name="Rectangle 4"/>
          <p:cNvSpPr>
            <a:spLocks noGrp="1" noChangeArrowheads="1"/>
          </p:cNvSpPr>
          <p:nvPr>
            <p:ph type="dt" sz="half" idx="2"/>
          </p:nvPr>
        </p:nvSpPr>
        <p:spPr bwMode="auto">
          <a:xfrm>
            <a:off x="457200" y="6486525"/>
            <a:ext cx="2133600" cy="168275"/>
          </a:xfrm>
        </p:spPr>
        <p:txBody>
          <a:bodyPr/>
          <a:lstStyle>
            <a:lvl1pPr>
              <a:defRPr sz="1200" b="0">
                <a:latin typeface="Arial" charset="0"/>
              </a:defRPr>
            </a:lvl1pPr>
          </a:lstStyle>
          <a:p>
            <a:endParaRPr lang="en-US"/>
          </a:p>
        </p:txBody>
      </p:sp>
      <p:sp>
        <p:nvSpPr>
          <p:cNvPr id="3077" name="Rectangle 5"/>
          <p:cNvSpPr>
            <a:spLocks noGrp="1" noChangeArrowheads="1"/>
          </p:cNvSpPr>
          <p:nvPr>
            <p:ph type="ftr" sz="quarter" idx="3"/>
          </p:nvPr>
        </p:nvSpPr>
        <p:spPr>
          <a:xfrm>
            <a:off x="3124200" y="6486525"/>
            <a:ext cx="2895600" cy="168275"/>
          </a:xfrm>
        </p:spPr>
        <p:txBody>
          <a:bodyPr/>
          <a:lstStyle>
            <a:lvl1pPr algn="ctr">
              <a:defRPr sz="1200" b="0">
                <a:solidFill>
                  <a:schemeClr val="bg1"/>
                </a:solidFill>
                <a:latin typeface="Arial" charset="0"/>
              </a:defRPr>
            </a:lvl1pPr>
          </a:lstStyle>
          <a:p>
            <a:endParaRPr lang="en-US"/>
          </a:p>
        </p:txBody>
      </p:sp>
      <p:sp>
        <p:nvSpPr>
          <p:cNvPr id="3078" name="Rectangle 6"/>
          <p:cNvSpPr>
            <a:spLocks noGrp="1" noChangeArrowheads="1"/>
          </p:cNvSpPr>
          <p:nvPr>
            <p:ph type="sldNum" sz="quarter" idx="4"/>
          </p:nvPr>
        </p:nvSpPr>
        <p:spPr>
          <a:xfrm>
            <a:off x="6553200" y="6486525"/>
            <a:ext cx="2133600" cy="168275"/>
          </a:xfrm>
        </p:spPr>
        <p:txBody>
          <a:bodyPr/>
          <a:lstStyle>
            <a:lvl1pPr>
              <a:defRPr sz="1200">
                <a:solidFill>
                  <a:schemeClr val="bg1"/>
                </a:solidFill>
              </a:defRPr>
            </a:lvl1pPr>
          </a:lstStyle>
          <a:p>
            <a:fld id="{88D75AC8-050C-49EA-8EE8-94005D9BFF78}" type="slidenum">
              <a:rPr lang="en-US"/>
              <a:pPr/>
              <a:t>‹Nº›</a:t>
            </a:fld>
            <a:endParaRPr lang="en-US"/>
          </a:p>
        </p:txBody>
      </p:sp>
      <p:sp>
        <p:nvSpPr>
          <p:cNvPr id="3089" name="Rectangle 17"/>
          <p:cNvSpPr>
            <a:spLocks noChangeArrowheads="1"/>
          </p:cNvSpPr>
          <p:nvPr/>
        </p:nvSpPr>
        <p:spPr bwMode="gray">
          <a:xfrm>
            <a:off x="0" y="3141663"/>
            <a:ext cx="9144000" cy="431800"/>
          </a:xfrm>
          <a:prstGeom prst="rect">
            <a:avLst/>
          </a:prstGeom>
          <a:solidFill>
            <a:schemeClr val="tx1"/>
          </a:solidFill>
          <a:ln w="9525">
            <a:solidFill>
              <a:schemeClr val="tx1"/>
            </a:solidFill>
            <a:miter lim="800000"/>
            <a:headEnd/>
            <a:tailEnd/>
          </a:ln>
          <a:effectLst/>
        </p:spPr>
        <p:txBody>
          <a:bodyPr wrap="none" anchor="ctr"/>
          <a:lstStyle/>
          <a:p>
            <a:endParaRPr lang="es-EC"/>
          </a:p>
        </p:txBody>
      </p:sp>
      <p:sp>
        <p:nvSpPr>
          <p:cNvPr id="3090" name="Oval 18"/>
          <p:cNvSpPr>
            <a:spLocks noChangeArrowheads="1"/>
          </p:cNvSpPr>
          <p:nvPr/>
        </p:nvSpPr>
        <p:spPr bwMode="gray">
          <a:xfrm>
            <a:off x="276225" y="1255713"/>
            <a:ext cx="4656138" cy="4837112"/>
          </a:xfrm>
          <a:prstGeom prst="ellipse">
            <a:avLst/>
          </a:prstGeom>
          <a:solidFill>
            <a:schemeClr val="bg1"/>
          </a:solidFill>
          <a:ln w="9525">
            <a:noFill/>
            <a:round/>
            <a:headEnd/>
            <a:tailEnd/>
          </a:ln>
          <a:effectLst>
            <a:outerShdw dist="172739" dir="3238358" algn="ctr" rotWithShape="0">
              <a:schemeClr val="tx1"/>
            </a:outerShdw>
          </a:effectLst>
        </p:spPr>
        <p:txBody>
          <a:bodyPr wrap="none" anchor="ctr"/>
          <a:lstStyle/>
          <a:p>
            <a:endParaRPr lang="es-EC"/>
          </a:p>
        </p:txBody>
      </p:sp>
      <p:sp>
        <p:nvSpPr>
          <p:cNvPr id="3092" name="Freeform 20" descr="1"/>
          <p:cNvSpPr>
            <a:spLocks/>
          </p:cNvSpPr>
          <p:nvPr/>
        </p:nvSpPr>
        <p:spPr bwMode="gray">
          <a:xfrm>
            <a:off x="1130300" y="1416050"/>
            <a:ext cx="2873375" cy="2182813"/>
          </a:xfrm>
          <a:custGeom>
            <a:avLst/>
            <a:gdLst/>
            <a:ahLst/>
            <a:cxnLst>
              <a:cxn ang="0">
                <a:pos x="905" y="1375"/>
              </a:cxn>
              <a:cxn ang="0">
                <a:pos x="1810" y="395"/>
              </a:cxn>
              <a:cxn ang="0">
                <a:pos x="876" y="24"/>
              </a:cxn>
              <a:cxn ang="0">
                <a:pos x="0" y="396"/>
              </a:cxn>
              <a:cxn ang="0">
                <a:pos x="905" y="1375"/>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2" cstate="print"/>
            <a:srcRect/>
            <a:stretch>
              <a:fillRect/>
            </a:stretch>
          </a:blipFill>
          <a:ln w="76200" cmpd="sng">
            <a:noFill/>
            <a:round/>
            <a:headEnd/>
            <a:tailEnd/>
          </a:ln>
          <a:effectLst/>
        </p:spPr>
        <p:txBody>
          <a:bodyPr/>
          <a:lstStyle/>
          <a:p>
            <a:endParaRPr lang="es-EC"/>
          </a:p>
        </p:txBody>
      </p:sp>
      <p:sp>
        <p:nvSpPr>
          <p:cNvPr id="3093" name="Freeform 21" descr="2"/>
          <p:cNvSpPr>
            <a:spLocks/>
          </p:cNvSpPr>
          <p:nvPr/>
        </p:nvSpPr>
        <p:spPr bwMode="gray">
          <a:xfrm>
            <a:off x="376238" y="2147888"/>
            <a:ext cx="2103437" cy="3032125"/>
          </a:xfrm>
          <a:custGeom>
            <a:avLst/>
            <a:gdLst/>
            <a:ahLst/>
            <a:cxnLst>
              <a:cxn ang="0">
                <a:pos x="1325" y="960"/>
              </a:cxn>
              <a:cxn ang="0">
                <a:pos x="414" y="0"/>
              </a:cxn>
              <a:cxn ang="0">
                <a:pos x="27" y="1014"/>
              </a:cxn>
              <a:cxn ang="0">
                <a:pos x="402" y="1910"/>
              </a:cxn>
              <a:cxn ang="0">
                <a:pos x="1325" y="960"/>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3" cstate="print"/>
            <a:srcRect/>
            <a:stretch>
              <a:fillRect/>
            </a:stretch>
          </a:blipFill>
          <a:ln w="76200" cmpd="sng">
            <a:noFill/>
            <a:round/>
            <a:headEnd/>
            <a:tailEnd/>
          </a:ln>
          <a:effectLst/>
        </p:spPr>
        <p:txBody>
          <a:bodyPr/>
          <a:lstStyle/>
          <a:p>
            <a:endParaRPr lang="es-EC"/>
          </a:p>
        </p:txBody>
      </p:sp>
      <p:sp>
        <p:nvSpPr>
          <p:cNvPr id="3094" name="Freeform 22" descr="55282"/>
          <p:cNvSpPr>
            <a:spLocks/>
          </p:cNvSpPr>
          <p:nvPr/>
        </p:nvSpPr>
        <p:spPr bwMode="gray">
          <a:xfrm>
            <a:off x="1085850" y="3730625"/>
            <a:ext cx="2962275" cy="2219325"/>
          </a:xfrm>
          <a:custGeom>
            <a:avLst/>
            <a:gdLst/>
            <a:ahLst/>
            <a:cxnLst>
              <a:cxn ang="0">
                <a:pos x="927" y="0"/>
              </a:cxn>
              <a:cxn ang="0">
                <a:pos x="0" y="975"/>
              </a:cxn>
              <a:cxn ang="0">
                <a:pos x="996" y="1387"/>
              </a:cxn>
              <a:cxn ang="0">
                <a:pos x="1866" y="996"/>
              </a:cxn>
              <a:cxn ang="0">
                <a:pos x="927" y="0"/>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4" cstate="print"/>
            <a:srcRect/>
            <a:stretch>
              <a:fillRect/>
            </a:stretch>
          </a:blipFill>
          <a:ln w="76200" cmpd="sng">
            <a:noFill/>
            <a:round/>
            <a:headEnd/>
            <a:tailEnd/>
          </a:ln>
          <a:effectLst/>
        </p:spPr>
        <p:txBody>
          <a:bodyPr/>
          <a:lstStyle/>
          <a:p>
            <a:endParaRPr lang="es-EC"/>
          </a:p>
        </p:txBody>
      </p:sp>
      <p:sp>
        <p:nvSpPr>
          <p:cNvPr id="3074" name="Rectangle 2"/>
          <p:cNvSpPr>
            <a:spLocks noGrp="1" noChangeArrowheads="1"/>
          </p:cNvSpPr>
          <p:nvPr>
            <p:ph type="ctrTitle"/>
          </p:nvPr>
        </p:nvSpPr>
        <p:spPr>
          <a:xfrm>
            <a:off x="3124200" y="762000"/>
            <a:ext cx="5715000" cy="1828800"/>
          </a:xfrm>
        </p:spPr>
        <p:txBody>
          <a:bodyPr/>
          <a:lstStyle>
            <a:lvl1pPr algn="r">
              <a:defRPr sz="4400">
                <a:solidFill>
                  <a:schemeClr val="tx1"/>
                </a:solidFill>
                <a:effectLst>
                  <a:outerShdw blurRad="38100" dist="38100" dir="2700000" algn="tl">
                    <a:srgbClr val="C0C0C0"/>
                  </a:outerShdw>
                </a:effectLst>
              </a:defRPr>
            </a:lvl1pPr>
          </a:lstStyle>
          <a:p>
            <a:r>
              <a:rPr lang="es-ES" smtClean="0"/>
              <a:t>Haga clic para modificar el estilo de título del patrón</a:t>
            </a:r>
            <a:endParaRPr lang="en-US"/>
          </a:p>
        </p:txBody>
      </p:sp>
      <p:sp>
        <p:nvSpPr>
          <p:cNvPr id="3075" name="Rectangle 3"/>
          <p:cNvSpPr>
            <a:spLocks noGrp="1" noChangeArrowheads="1"/>
          </p:cNvSpPr>
          <p:nvPr>
            <p:ph type="subTitle" idx="1"/>
          </p:nvPr>
        </p:nvSpPr>
        <p:spPr bwMode="white">
          <a:xfrm>
            <a:off x="4343400" y="3178175"/>
            <a:ext cx="4572000" cy="381000"/>
          </a:xfrm>
        </p:spPr>
        <p:txBody>
          <a:bodyPr/>
          <a:lstStyle>
            <a:lvl1pPr marL="0" indent="0" algn="r">
              <a:buFont typeface="Wingdings" pitchFamily="2" charset="2"/>
              <a:buNone/>
              <a:defRPr sz="1600" b="0">
                <a:solidFill>
                  <a:schemeClr val="bg1"/>
                </a:solidFill>
              </a:defRPr>
            </a:lvl1pPr>
          </a:lstStyle>
          <a:p>
            <a:r>
              <a:rPr lang="es-ES" smtClean="0"/>
              <a:t>Haga clic para modificar el estilo de subtítulo del patrón</a:t>
            </a:r>
            <a:endParaRPr lang="en-US"/>
          </a:p>
        </p:txBody>
      </p:sp>
      <p:sp>
        <p:nvSpPr>
          <p:cNvPr id="3091" name="Freeform 19" descr="4"/>
          <p:cNvSpPr>
            <a:spLocks/>
          </p:cNvSpPr>
          <p:nvPr/>
        </p:nvSpPr>
        <p:spPr bwMode="gray">
          <a:xfrm>
            <a:off x="2625725" y="2119313"/>
            <a:ext cx="2139950" cy="3116262"/>
          </a:xfrm>
          <a:custGeom>
            <a:avLst/>
            <a:gdLst/>
            <a:ahLst/>
            <a:cxnLst>
              <a:cxn ang="0">
                <a:pos x="951" y="1963"/>
              </a:cxn>
              <a:cxn ang="0">
                <a:pos x="1338" y="977"/>
              </a:cxn>
              <a:cxn ang="0">
                <a:pos x="905" y="0"/>
              </a:cxn>
              <a:cxn ang="0">
                <a:pos x="0" y="987"/>
              </a:cxn>
              <a:cxn ang="0">
                <a:pos x="951" y="1963"/>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cstate="print"/>
            <a:srcRect/>
            <a:stretch>
              <a:fillRect/>
            </a:stretch>
          </a:blipFill>
          <a:ln w="76200" cmpd="sng">
            <a:noFill/>
            <a:round/>
            <a:headEnd/>
            <a:tailEnd/>
          </a:ln>
          <a:effectLst/>
        </p:spPr>
        <p:txBody>
          <a:bodyPr/>
          <a:lstStyle/>
          <a:p>
            <a:endParaRPr lang="es-EC"/>
          </a:p>
        </p:txBody>
      </p:sp>
      <p:sp>
        <p:nvSpPr>
          <p:cNvPr id="3095" name="Oval 23"/>
          <p:cNvSpPr>
            <a:spLocks noChangeArrowheads="1"/>
          </p:cNvSpPr>
          <p:nvPr/>
        </p:nvSpPr>
        <p:spPr bwMode="gray">
          <a:xfrm>
            <a:off x="1806575" y="2954338"/>
            <a:ext cx="1655763" cy="1655762"/>
          </a:xfrm>
          <a:prstGeom prst="ellipse">
            <a:avLst/>
          </a:prstGeom>
          <a:solidFill>
            <a:schemeClr val="bg1"/>
          </a:solidFill>
          <a:ln w="9525">
            <a:noFill/>
            <a:round/>
            <a:headEnd/>
            <a:tailEnd/>
          </a:ln>
          <a:effectLst/>
        </p:spPr>
        <p:txBody>
          <a:bodyPr wrap="none" anchor="ctr"/>
          <a:lstStyle/>
          <a:p>
            <a:endParaRPr lang="es-EC"/>
          </a:p>
        </p:txBody>
      </p:sp>
      <p:sp>
        <p:nvSpPr>
          <p:cNvPr id="3086" name="Text Box 14"/>
          <p:cNvSpPr txBox="1">
            <a:spLocks noChangeArrowheads="1"/>
          </p:cNvSpPr>
          <p:nvPr/>
        </p:nvSpPr>
        <p:spPr bwMode="auto">
          <a:xfrm>
            <a:off x="1981200" y="3505200"/>
            <a:ext cx="1308100" cy="519113"/>
          </a:xfrm>
          <a:prstGeom prst="rect">
            <a:avLst/>
          </a:prstGeom>
          <a:noFill/>
          <a:ln w="9525">
            <a:noFill/>
            <a:miter lim="800000"/>
            <a:headEnd/>
            <a:tailEnd/>
          </a:ln>
          <a:effectLst/>
        </p:spPr>
        <p:txBody>
          <a:bodyPr>
            <a:spAutoFit/>
          </a:bodyPr>
          <a:lstStyle/>
          <a:p>
            <a:r>
              <a:rPr lang="en-US" sz="2800" b="1">
                <a:latin typeface="Verdana" pitchFamily="34" charset="0"/>
              </a:rPr>
              <a:t>LOGO</a:t>
            </a:r>
          </a:p>
        </p:txBody>
      </p:sp>
    </p:spTree>
  </p:cSld>
  <p:clrMapOvr>
    <a:masterClrMapping/>
  </p:clrMapOvr>
  <p:transition spd="med">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r>
              <a:rPr lang="en-US"/>
              <a:t>www.thmemgallery.com</a:t>
            </a:r>
          </a:p>
        </p:txBody>
      </p:sp>
      <p:sp>
        <p:nvSpPr>
          <p:cNvPr id="5" name="4 Marcador de pie de página"/>
          <p:cNvSpPr>
            <a:spLocks noGrp="1"/>
          </p:cNvSpPr>
          <p:nvPr>
            <p:ph type="ftr" sz="quarter" idx="11"/>
          </p:nvPr>
        </p:nvSpPr>
        <p:spPr/>
        <p:txBody>
          <a:bodyPr/>
          <a:lstStyle>
            <a:lvl1pPr>
              <a:defRPr/>
            </a:lvl1pPr>
          </a:lstStyle>
          <a:p>
            <a:r>
              <a:rPr lang="en-US"/>
              <a:t>Company Logo</a:t>
            </a:r>
          </a:p>
        </p:txBody>
      </p:sp>
      <p:sp>
        <p:nvSpPr>
          <p:cNvPr id="6" name="5 Marcador de número de diapositiva"/>
          <p:cNvSpPr>
            <a:spLocks noGrp="1"/>
          </p:cNvSpPr>
          <p:nvPr>
            <p:ph type="sldNum" sz="quarter" idx="12"/>
          </p:nvPr>
        </p:nvSpPr>
        <p:spPr/>
        <p:txBody>
          <a:bodyPr/>
          <a:lstStyle>
            <a:lvl1pPr>
              <a:defRPr/>
            </a:lvl1pPr>
          </a:lstStyle>
          <a:p>
            <a:fld id="{2742B930-0386-412E-B98D-4927ED171472}" type="slidenum">
              <a:rPr lang="en-US"/>
              <a:pPr/>
              <a:t>‹Nº›</a:t>
            </a:fld>
            <a:endParaRPr lang="en-US"/>
          </a:p>
        </p:txBody>
      </p:sp>
    </p:spTree>
  </p:cSld>
  <p:clrMapOvr>
    <a:masterClrMapping/>
  </p:clrMapOvr>
  <p:transition spd="med">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10350" y="152400"/>
            <a:ext cx="2076450" cy="6337300"/>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381000" y="152400"/>
            <a:ext cx="6076950" cy="6337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r>
              <a:rPr lang="en-US"/>
              <a:t>www.thmemgallery.com</a:t>
            </a:r>
          </a:p>
        </p:txBody>
      </p:sp>
      <p:sp>
        <p:nvSpPr>
          <p:cNvPr id="5" name="4 Marcador de pie de página"/>
          <p:cNvSpPr>
            <a:spLocks noGrp="1"/>
          </p:cNvSpPr>
          <p:nvPr>
            <p:ph type="ftr" sz="quarter" idx="11"/>
          </p:nvPr>
        </p:nvSpPr>
        <p:spPr/>
        <p:txBody>
          <a:bodyPr/>
          <a:lstStyle>
            <a:lvl1pPr>
              <a:defRPr/>
            </a:lvl1pPr>
          </a:lstStyle>
          <a:p>
            <a:r>
              <a:rPr lang="en-US"/>
              <a:t>Company Logo</a:t>
            </a:r>
          </a:p>
        </p:txBody>
      </p:sp>
      <p:sp>
        <p:nvSpPr>
          <p:cNvPr id="6" name="5 Marcador de número de diapositiva"/>
          <p:cNvSpPr>
            <a:spLocks noGrp="1"/>
          </p:cNvSpPr>
          <p:nvPr>
            <p:ph type="sldNum" sz="quarter" idx="12"/>
          </p:nvPr>
        </p:nvSpPr>
        <p:spPr/>
        <p:txBody>
          <a:bodyPr/>
          <a:lstStyle>
            <a:lvl1pPr>
              <a:defRPr/>
            </a:lvl1pPr>
          </a:lstStyle>
          <a:p>
            <a:fld id="{D6478109-1FDE-4324-9D37-279527EDFE4A}" type="slidenum">
              <a:rPr lang="en-US"/>
              <a:pPr/>
              <a:t>‹Nº›</a:t>
            </a:fld>
            <a:endParaRPr lang="en-US"/>
          </a:p>
        </p:txBody>
      </p:sp>
    </p:spTree>
  </p:cSld>
  <p:clrMapOvr>
    <a:masterClrMapping/>
  </p:clrMapOvr>
  <p:transition spd="med">
    <p:strips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381000" y="152400"/>
            <a:ext cx="7391400" cy="563563"/>
          </a:xfrm>
        </p:spPr>
        <p:txBody>
          <a:bodyPr/>
          <a:lstStyle/>
          <a:p>
            <a:r>
              <a:rPr lang="es-ES" smtClean="0"/>
              <a:t>Haga clic para modificar el estilo de título del patrón</a:t>
            </a:r>
            <a:endParaRPr lang="es-EC"/>
          </a:p>
        </p:txBody>
      </p:sp>
      <p:sp>
        <p:nvSpPr>
          <p:cNvPr id="3" name="2 Marcador de tabla"/>
          <p:cNvSpPr>
            <a:spLocks noGrp="1"/>
          </p:cNvSpPr>
          <p:nvPr>
            <p:ph type="tbl" idx="1"/>
          </p:nvPr>
        </p:nvSpPr>
        <p:spPr>
          <a:xfrm>
            <a:off x="457200" y="1241425"/>
            <a:ext cx="8229600" cy="5248275"/>
          </a:xfrm>
        </p:spPr>
        <p:txBody>
          <a:bodyPr/>
          <a:lstStyle/>
          <a:p>
            <a:r>
              <a:rPr lang="es-ES" smtClean="0"/>
              <a:t>Haga clic en el icono para agregar una tabla</a:t>
            </a:r>
            <a:endParaRPr lang="es-EC"/>
          </a:p>
        </p:txBody>
      </p:sp>
      <p:sp>
        <p:nvSpPr>
          <p:cNvPr id="4" name="3 Marcador de fecha"/>
          <p:cNvSpPr>
            <a:spLocks noGrp="1"/>
          </p:cNvSpPr>
          <p:nvPr>
            <p:ph type="dt" sz="half" idx="10"/>
          </p:nvPr>
        </p:nvSpPr>
        <p:spPr>
          <a:xfrm>
            <a:off x="381000" y="838200"/>
            <a:ext cx="5943600" cy="254000"/>
          </a:xfrm>
        </p:spPr>
        <p:txBody>
          <a:bodyPr/>
          <a:lstStyle>
            <a:lvl1pPr>
              <a:defRPr/>
            </a:lvl1pPr>
          </a:lstStyle>
          <a:p>
            <a:r>
              <a:rPr lang="en-US"/>
              <a:t>www.thmemgallery.com</a:t>
            </a:r>
          </a:p>
        </p:txBody>
      </p:sp>
      <p:sp>
        <p:nvSpPr>
          <p:cNvPr id="5" name="4 Marcador de pie de página"/>
          <p:cNvSpPr>
            <a:spLocks noGrp="1"/>
          </p:cNvSpPr>
          <p:nvPr>
            <p:ph type="ftr" sz="quarter" idx="11"/>
          </p:nvPr>
        </p:nvSpPr>
        <p:spPr>
          <a:xfrm>
            <a:off x="6324600" y="6564313"/>
            <a:ext cx="2362200" cy="244475"/>
          </a:xfrm>
        </p:spPr>
        <p:txBody>
          <a:bodyPr/>
          <a:lstStyle>
            <a:lvl1pPr>
              <a:defRPr/>
            </a:lvl1pPr>
          </a:lstStyle>
          <a:p>
            <a:r>
              <a:rPr lang="en-US"/>
              <a:t>Company Logo</a:t>
            </a:r>
          </a:p>
        </p:txBody>
      </p:sp>
      <p:sp>
        <p:nvSpPr>
          <p:cNvPr id="6" name="5 Marcador de número de diapositiva"/>
          <p:cNvSpPr>
            <a:spLocks noGrp="1"/>
          </p:cNvSpPr>
          <p:nvPr>
            <p:ph type="sldNum" sz="quarter" idx="12"/>
          </p:nvPr>
        </p:nvSpPr>
        <p:spPr>
          <a:xfrm>
            <a:off x="3124200" y="6553200"/>
            <a:ext cx="2133600" cy="234950"/>
          </a:xfrm>
        </p:spPr>
        <p:txBody>
          <a:bodyPr/>
          <a:lstStyle>
            <a:lvl1pPr>
              <a:defRPr/>
            </a:lvl1pPr>
          </a:lstStyle>
          <a:p>
            <a:fld id="{C8C2B49C-ED3A-4730-81BB-65A6E3392E52}" type="slidenum">
              <a:rPr lang="en-US"/>
              <a:pPr/>
              <a:t>‹Nº›</a:t>
            </a:fld>
            <a:endParaRPr lang="en-US"/>
          </a:p>
        </p:txBody>
      </p:sp>
    </p:spTree>
  </p:cSld>
  <p:clrMapOvr>
    <a:masterClrMapping/>
  </p:clrMapOvr>
  <p:transition spd="med">
    <p:strips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381000" y="152400"/>
            <a:ext cx="7391400" cy="563563"/>
          </a:xfrm>
        </p:spPr>
        <p:txBody>
          <a:bodyPr/>
          <a:lstStyle/>
          <a:p>
            <a:r>
              <a:rPr lang="es-ES" smtClean="0"/>
              <a:t>Haga clic para modificar el estilo de título del patrón</a:t>
            </a:r>
            <a:endParaRPr lang="es-EC"/>
          </a:p>
        </p:txBody>
      </p:sp>
      <p:sp>
        <p:nvSpPr>
          <p:cNvPr id="3" name="2 Marcador de gráfico"/>
          <p:cNvSpPr>
            <a:spLocks noGrp="1"/>
          </p:cNvSpPr>
          <p:nvPr>
            <p:ph type="chart" idx="1"/>
          </p:nvPr>
        </p:nvSpPr>
        <p:spPr>
          <a:xfrm>
            <a:off x="457200" y="1241425"/>
            <a:ext cx="8229600" cy="5248275"/>
          </a:xfrm>
        </p:spPr>
        <p:txBody>
          <a:bodyPr/>
          <a:lstStyle/>
          <a:p>
            <a:r>
              <a:rPr lang="es-ES" smtClean="0"/>
              <a:t>Haga clic en el icono para agregar un gráfico</a:t>
            </a:r>
            <a:endParaRPr lang="es-EC"/>
          </a:p>
        </p:txBody>
      </p:sp>
      <p:sp>
        <p:nvSpPr>
          <p:cNvPr id="4" name="3 Marcador de fecha"/>
          <p:cNvSpPr>
            <a:spLocks noGrp="1"/>
          </p:cNvSpPr>
          <p:nvPr>
            <p:ph type="dt" sz="half" idx="10"/>
          </p:nvPr>
        </p:nvSpPr>
        <p:spPr>
          <a:xfrm>
            <a:off x="381000" y="838200"/>
            <a:ext cx="5943600" cy="254000"/>
          </a:xfrm>
        </p:spPr>
        <p:txBody>
          <a:bodyPr/>
          <a:lstStyle>
            <a:lvl1pPr>
              <a:defRPr/>
            </a:lvl1pPr>
          </a:lstStyle>
          <a:p>
            <a:r>
              <a:rPr lang="en-US"/>
              <a:t>www.thmemgallery.com</a:t>
            </a:r>
          </a:p>
        </p:txBody>
      </p:sp>
      <p:sp>
        <p:nvSpPr>
          <p:cNvPr id="5" name="4 Marcador de pie de página"/>
          <p:cNvSpPr>
            <a:spLocks noGrp="1"/>
          </p:cNvSpPr>
          <p:nvPr>
            <p:ph type="ftr" sz="quarter" idx="11"/>
          </p:nvPr>
        </p:nvSpPr>
        <p:spPr>
          <a:xfrm>
            <a:off x="6324600" y="6564313"/>
            <a:ext cx="2362200" cy="244475"/>
          </a:xfrm>
        </p:spPr>
        <p:txBody>
          <a:bodyPr/>
          <a:lstStyle>
            <a:lvl1pPr>
              <a:defRPr/>
            </a:lvl1pPr>
          </a:lstStyle>
          <a:p>
            <a:r>
              <a:rPr lang="en-US"/>
              <a:t>Company Logo</a:t>
            </a:r>
          </a:p>
        </p:txBody>
      </p:sp>
      <p:sp>
        <p:nvSpPr>
          <p:cNvPr id="6" name="5 Marcador de número de diapositiva"/>
          <p:cNvSpPr>
            <a:spLocks noGrp="1"/>
          </p:cNvSpPr>
          <p:nvPr>
            <p:ph type="sldNum" sz="quarter" idx="12"/>
          </p:nvPr>
        </p:nvSpPr>
        <p:spPr>
          <a:xfrm>
            <a:off x="3124200" y="6553200"/>
            <a:ext cx="2133600" cy="234950"/>
          </a:xfrm>
        </p:spPr>
        <p:txBody>
          <a:bodyPr/>
          <a:lstStyle>
            <a:lvl1pPr>
              <a:defRPr/>
            </a:lvl1pPr>
          </a:lstStyle>
          <a:p>
            <a:fld id="{89D07C32-F49B-4046-8B24-AC78FA74BC5D}" type="slidenum">
              <a:rPr lang="en-US"/>
              <a:pPr/>
              <a:t>‹Nº›</a:t>
            </a:fld>
            <a:endParaRPr lang="en-US"/>
          </a:p>
        </p:txBody>
      </p:sp>
    </p:spTree>
  </p:cSld>
  <p:clrMapOvr>
    <a:masterClrMapping/>
  </p:clrMapOvr>
  <p:transition spd="med">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r>
              <a:rPr lang="en-US"/>
              <a:t>www.thmemgallery.com</a:t>
            </a:r>
          </a:p>
        </p:txBody>
      </p:sp>
      <p:sp>
        <p:nvSpPr>
          <p:cNvPr id="5" name="4 Marcador de pie de página"/>
          <p:cNvSpPr>
            <a:spLocks noGrp="1"/>
          </p:cNvSpPr>
          <p:nvPr>
            <p:ph type="ftr" sz="quarter" idx="11"/>
          </p:nvPr>
        </p:nvSpPr>
        <p:spPr/>
        <p:txBody>
          <a:bodyPr/>
          <a:lstStyle>
            <a:lvl1pPr>
              <a:defRPr/>
            </a:lvl1pPr>
          </a:lstStyle>
          <a:p>
            <a:r>
              <a:rPr lang="en-US"/>
              <a:t>Company Logo</a:t>
            </a:r>
          </a:p>
        </p:txBody>
      </p:sp>
      <p:sp>
        <p:nvSpPr>
          <p:cNvPr id="6" name="5 Marcador de número de diapositiva"/>
          <p:cNvSpPr>
            <a:spLocks noGrp="1"/>
          </p:cNvSpPr>
          <p:nvPr>
            <p:ph type="sldNum" sz="quarter" idx="12"/>
          </p:nvPr>
        </p:nvSpPr>
        <p:spPr/>
        <p:txBody>
          <a:bodyPr/>
          <a:lstStyle>
            <a:lvl1pPr>
              <a:defRPr/>
            </a:lvl1pPr>
          </a:lstStyle>
          <a:p>
            <a:fld id="{13395D55-B811-46D7-BD17-4E6F2DF54EA4}" type="slidenum">
              <a:rPr lang="en-US"/>
              <a:pPr/>
              <a:t>‹Nº›</a:t>
            </a:fld>
            <a:endParaRPr lang="en-US"/>
          </a:p>
        </p:txBody>
      </p:sp>
    </p:spTree>
  </p:cSld>
  <p:clrMapOvr>
    <a:masterClrMapping/>
  </p:clrMapOvr>
  <p:transition spd="med">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r>
              <a:rPr lang="en-US"/>
              <a:t>www.thmemgallery.com</a:t>
            </a:r>
          </a:p>
        </p:txBody>
      </p:sp>
      <p:sp>
        <p:nvSpPr>
          <p:cNvPr id="5" name="4 Marcador de pie de página"/>
          <p:cNvSpPr>
            <a:spLocks noGrp="1"/>
          </p:cNvSpPr>
          <p:nvPr>
            <p:ph type="ftr" sz="quarter" idx="11"/>
          </p:nvPr>
        </p:nvSpPr>
        <p:spPr/>
        <p:txBody>
          <a:bodyPr/>
          <a:lstStyle>
            <a:lvl1pPr>
              <a:defRPr/>
            </a:lvl1pPr>
          </a:lstStyle>
          <a:p>
            <a:r>
              <a:rPr lang="en-US"/>
              <a:t>Company Logo</a:t>
            </a:r>
          </a:p>
        </p:txBody>
      </p:sp>
      <p:sp>
        <p:nvSpPr>
          <p:cNvPr id="6" name="5 Marcador de número de diapositiva"/>
          <p:cNvSpPr>
            <a:spLocks noGrp="1"/>
          </p:cNvSpPr>
          <p:nvPr>
            <p:ph type="sldNum" sz="quarter" idx="12"/>
          </p:nvPr>
        </p:nvSpPr>
        <p:spPr/>
        <p:txBody>
          <a:bodyPr/>
          <a:lstStyle>
            <a:lvl1pPr>
              <a:defRPr/>
            </a:lvl1pPr>
          </a:lstStyle>
          <a:p>
            <a:fld id="{977CF618-C78B-4E21-8A8B-F873AA15AAE2}" type="slidenum">
              <a:rPr lang="en-US"/>
              <a:pPr/>
              <a:t>‹Nº›</a:t>
            </a:fld>
            <a:endParaRPr lang="en-US"/>
          </a:p>
        </p:txBody>
      </p:sp>
    </p:spTree>
  </p:cSld>
  <p:clrMapOvr>
    <a:masterClrMapping/>
  </p:clrMapOvr>
  <p:transition spd="med">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2414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2414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lvl1pPr>
              <a:defRPr/>
            </a:lvl1pPr>
          </a:lstStyle>
          <a:p>
            <a:r>
              <a:rPr lang="en-US"/>
              <a:t>www.thmemgallery.com</a:t>
            </a:r>
          </a:p>
        </p:txBody>
      </p:sp>
      <p:sp>
        <p:nvSpPr>
          <p:cNvPr id="6" name="5 Marcador de pie de página"/>
          <p:cNvSpPr>
            <a:spLocks noGrp="1"/>
          </p:cNvSpPr>
          <p:nvPr>
            <p:ph type="ftr" sz="quarter" idx="11"/>
          </p:nvPr>
        </p:nvSpPr>
        <p:spPr/>
        <p:txBody>
          <a:bodyPr/>
          <a:lstStyle>
            <a:lvl1pPr>
              <a:defRPr/>
            </a:lvl1pPr>
          </a:lstStyle>
          <a:p>
            <a:r>
              <a:rPr lang="en-US"/>
              <a:t>Company Logo</a:t>
            </a:r>
          </a:p>
        </p:txBody>
      </p:sp>
      <p:sp>
        <p:nvSpPr>
          <p:cNvPr id="7" name="6 Marcador de número de diapositiva"/>
          <p:cNvSpPr>
            <a:spLocks noGrp="1"/>
          </p:cNvSpPr>
          <p:nvPr>
            <p:ph type="sldNum" sz="quarter" idx="12"/>
          </p:nvPr>
        </p:nvSpPr>
        <p:spPr/>
        <p:txBody>
          <a:bodyPr/>
          <a:lstStyle>
            <a:lvl1pPr>
              <a:defRPr/>
            </a:lvl1pPr>
          </a:lstStyle>
          <a:p>
            <a:fld id="{10F0B39D-B071-4BDA-9778-C849C1949EA2}" type="slidenum">
              <a:rPr lang="en-US"/>
              <a:pPr/>
              <a:t>‹Nº›</a:t>
            </a:fld>
            <a:endParaRPr lang="en-US"/>
          </a:p>
        </p:txBody>
      </p:sp>
    </p:spTree>
  </p:cSld>
  <p:clrMapOvr>
    <a:masterClrMapping/>
  </p:clrMapOvr>
  <p:transition spd="med">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lvl1pPr>
              <a:defRPr/>
            </a:lvl1pPr>
          </a:lstStyle>
          <a:p>
            <a:r>
              <a:rPr lang="en-US"/>
              <a:t>www.thmemgallery.com</a:t>
            </a:r>
          </a:p>
        </p:txBody>
      </p:sp>
      <p:sp>
        <p:nvSpPr>
          <p:cNvPr id="8" name="7 Marcador de pie de página"/>
          <p:cNvSpPr>
            <a:spLocks noGrp="1"/>
          </p:cNvSpPr>
          <p:nvPr>
            <p:ph type="ftr" sz="quarter" idx="11"/>
          </p:nvPr>
        </p:nvSpPr>
        <p:spPr/>
        <p:txBody>
          <a:bodyPr/>
          <a:lstStyle>
            <a:lvl1pPr>
              <a:defRPr/>
            </a:lvl1pPr>
          </a:lstStyle>
          <a:p>
            <a:r>
              <a:rPr lang="en-US"/>
              <a:t>Company Logo</a:t>
            </a:r>
          </a:p>
        </p:txBody>
      </p:sp>
      <p:sp>
        <p:nvSpPr>
          <p:cNvPr id="9" name="8 Marcador de número de diapositiva"/>
          <p:cNvSpPr>
            <a:spLocks noGrp="1"/>
          </p:cNvSpPr>
          <p:nvPr>
            <p:ph type="sldNum" sz="quarter" idx="12"/>
          </p:nvPr>
        </p:nvSpPr>
        <p:spPr/>
        <p:txBody>
          <a:bodyPr/>
          <a:lstStyle>
            <a:lvl1pPr>
              <a:defRPr/>
            </a:lvl1pPr>
          </a:lstStyle>
          <a:p>
            <a:fld id="{4E9B44A7-55B6-4DBE-9CFA-407DC02ED6A1}" type="slidenum">
              <a:rPr lang="en-US"/>
              <a:pPr/>
              <a:t>‹Nº›</a:t>
            </a:fld>
            <a:endParaRPr lang="en-US"/>
          </a:p>
        </p:txBody>
      </p:sp>
    </p:spTree>
  </p:cSld>
  <p:clrMapOvr>
    <a:masterClrMapping/>
  </p:clrMapOvr>
  <p:transition spd="med">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r>
              <a:rPr lang="en-US"/>
              <a:t>www.thmemgallery.com</a:t>
            </a:r>
          </a:p>
        </p:txBody>
      </p:sp>
      <p:sp>
        <p:nvSpPr>
          <p:cNvPr id="4" name="3 Marcador de pie de página"/>
          <p:cNvSpPr>
            <a:spLocks noGrp="1"/>
          </p:cNvSpPr>
          <p:nvPr>
            <p:ph type="ftr" sz="quarter" idx="11"/>
          </p:nvPr>
        </p:nvSpPr>
        <p:spPr/>
        <p:txBody>
          <a:bodyPr/>
          <a:lstStyle>
            <a:lvl1pPr>
              <a:defRPr/>
            </a:lvl1pPr>
          </a:lstStyle>
          <a:p>
            <a:r>
              <a:rPr lang="en-US"/>
              <a:t>Company Logo</a:t>
            </a:r>
          </a:p>
        </p:txBody>
      </p:sp>
      <p:sp>
        <p:nvSpPr>
          <p:cNvPr id="5" name="4 Marcador de número de diapositiva"/>
          <p:cNvSpPr>
            <a:spLocks noGrp="1"/>
          </p:cNvSpPr>
          <p:nvPr>
            <p:ph type="sldNum" sz="quarter" idx="12"/>
          </p:nvPr>
        </p:nvSpPr>
        <p:spPr/>
        <p:txBody>
          <a:bodyPr/>
          <a:lstStyle>
            <a:lvl1pPr>
              <a:defRPr/>
            </a:lvl1pPr>
          </a:lstStyle>
          <a:p>
            <a:fld id="{3AB70526-8967-41B9-93EE-4FA67A590968}" type="slidenum">
              <a:rPr lang="en-US"/>
              <a:pPr/>
              <a:t>‹Nº›</a:t>
            </a:fld>
            <a:endParaRPr lang="en-US"/>
          </a:p>
        </p:txBody>
      </p:sp>
    </p:spTree>
  </p:cSld>
  <p:clrMapOvr>
    <a:masterClrMapping/>
  </p:clrMapOvr>
  <p:transition spd="med">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r>
              <a:rPr lang="en-US"/>
              <a:t>www.thmemgallery.com</a:t>
            </a:r>
          </a:p>
        </p:txBody>
      </p:sp>
      <p:sp>
        <p:nvSpPr>
          <p:cNvPr id="3" name="2 Marcador de pie de página"/>
          <p:cNvSpPr>
            <a:spLocks noGrp="1"/>
          </p:cNvSpPr>
          <p:nvPr>
            <p:ph type="ftr" sz="quarter" idx="11"/>
          </p:nvPr>
        </p:nvSpPr>
        <p:spPr/>
        <p:txBody>
          <a:bodyPr/>
          <a:lstStyle>
            <a:lvl1pPr>
              <a:defRPr/>
            </a:lvl1pPr>
          </a:lstStyle>
          <a:p>
            <a:r>
              <a:rPr lang="en-US"/>
              <a:t>Company Logo</a:t>
            </a:r>
          </a:p>
        </p:txBody>
      </p:sp>
      <p:sp>
        <p:nvSpPr>
          <p:cNvPr id="4" name="3 Marcador de número de diapositiva"/>
          <p:cNvSpPr>
            <a:spLocks noGrp="1"/>
          </p:cNvSpPr>
          <p:nvPr>
            <p:ph type="sldNum" sz="quarter" idx="12"/>
          </p:nvPr>
        </p:nvSpPr>
        <p:spPr/>
        <p:txBody>
          <a:bodyPr/>
          <a:lstStyle>
            <a:lvl1pPr>
              <a:defRPr/>
            </a:lvl1pPr>
          </a:lstStyle>
          <a:p>
            <a:fld id="{C4983F1B-9250-43BB-9190-9817E32D08FD}" type="slidenum">
              <a:rPr lang="en-US"/>
              <a:pPr/>
              <a:t>‹Nº›</a:t>
            </a:fld>
            <a:endParaRPr lang="en-US"/>
          </a:p>
        </p:txBody>
      </p:sp>
    </p:spTree>
  </p:cSld>
  <p:clrMapOvr>
    <a:masterClrMapping/>
  </p:clrMapOvr>
  <p:transition spd="med">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r>
              <a:rPr lang="en-US"/>
              <a:t>www.thmemgallery.com</a:t>
            </a:r>
          </a:p>
        </p:txBody>
      </p:sp>
      <p:sp>
        <p:nvSpPr>
          <p:cNvPr id="6" name="5 Marcador de pie de página"/>
          <p:cNvSpPr>
            <a:spLocks noGrp="1"/>
          </p:cNvSpPr>
          <p:nvPr>
            <p:ph type="ftr" sz="quarter" idx="11"/>
          </p:nvPr>
        </p:nvSpPr>
        <p:spPr/>
        <p:txBody>
          <a:bodyPr/>
          <a:lstStyle>
            <a:lvl1pPr>
              <a:defRPr/>
            </a:lvl1pPr>
          </a:lstStyle>
          <a:p>
            <a:r>
              <a:rPr lang="en-US"/>
              <a:t>Company Logo</a:t>
            </a:r>
          </a:p>
        </p:txBody>
      </p:sp>
      <p:sp>
        <p:nvSpPr>
          <p:cNvPr id="7" name="6 Marcador de número de diapositiva"/>
          <p:cNvSpPr>
            <a:spLocks noGrp="1"/>
          </p:cNvSpPr>
          <p:nvPr>
            <p:ph type="sldNum" sz="quarter" idx="12"/>
          </p:nvPr>
        </p:nvSpPr>
        <p:spPr/>
        <p:txBody>
          <a:bodyPr/>
          <a:lstStyle>
            <a:lvl1pPr>
              <a:defRPr/>
            </a:lvl1pPr>
          </a:lstStyle>
          <a:p>
            <a:fld id="{734254B4-F776-4DF6-A008-45DFE160DA03}" type="slidenum">
              <a:rPr lang="en-US"/>
              <a:pPr/>
              <a:t>‹Nº›</a:t>
            </a:fld>
            <a:endParaRPr lang="en-US"/>
          </a:p>
        </p:txBody>
      </p:sp>
    </p:spTree>
  </p:cSld>
  <p:clrMapOvr>
    <a:masterClrMapping/>
  </p:clrMapOvr>
  <p:transition spd="med">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r>
              <a:rPr lang="en-US"/>
              <a:t>www.thmemgallery.com</a:t>
            </a:r>
          </a:p>
        </p:txBody>
      </p:sp>
      <p:sp>
        <p:nvSpPr>
          <p:cNvPr id="6" name="5 Marcador de pie de página"/>
          <p:cNvSpPr>
            <a:spLocks noGrp="1"/>
          </p:cNvSpPr>
          <p:nvPr>
            <p:ph type="ftr" sz="quarter" idx="11"/>
          </p:nvPr>
        </p:nvSpPr>
        <p:spPr/>
        <p:txBody>
          <a:bodyPr/>
          <a:lstStyle>
            <a:lvl1pPr>
              <a:defRPr/>
            </a:lvl1pPr>
          </a:lstStyle>
          <a:p>
            <a:r>
              <a:rPr lang="en-US"/>
              <a:t>Company Logo</a:t>
            </a:r>
          </a:p>
        </p:txBody>
      </p:sp>
      <p:sp>
        <p:nvSpPr>
          <p:cNvPr id="7" name="6 Marcador de número de diapositiva"/>
          <p:cNvSpPr>
            <a:spLocks noGrp="1"/>
          </p:cNvSpPr>
          <p:nvPr>
            <p:ph type="sldNum" sz="quarter" idx="12"/>
          </p:nvPr>
        </p:nvSpPr>
        <p:spPr/>
        <p:txBody>
          <a:bodyPr/>
          <a:lstStyle>
            <a:lvl1pPr>
              <a:defRPr/>
            </a:lvl1pPr>
          </a:lstStyle>
          <a:p>
            <a:fld id="{ECD6AFB5-C791-4D39-8079-B97BC61D2309}" type="slidenum">
              <a:rPr lang="en-US"/>
              <a:pPr/>
              <a:t>‹Nº›</a:t>
            </a:fld>
            <a:endParaRPr lang="en-US"/>
          </a:p>
        </p:txBody>
      </p:sp>
    </p:spTree>
  </p:cSld>
  <p:clrMapOvr>
    <a:masterClrMapping/>
  </p:clrMapOvr>
  <p:transition spd="med">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798513"/>
            <a:ext cx="9144000" cy="312737"/>
          </a:xfrm>
          <a:prstGeom prst="rect">
            <a:avLst/>
          </a:prstGeom>
          <a:solidFill>
            <a:schemeClr val="tx1"/>
          </a:solidFill>
          <a:ln w="9525">
            <a:noFill/>
            <a:miter lim="800000"/>
            <a:headEnd/>
            <a:tailEnd/>
          </a:ln>
          <a:effectLst/>
        </p:spPr>
        <p:txBody>
          <a:bodyPr wrap="none" anchor="ctr"/>
          <a:lstStyle/>
          <a:p>
            <a:endParaRPr lang="es-EC"/>
          </a:p>
        </p:txBody>
      </p:sp>
      <p:sp>
        <p:nvSpPr>
          <p:cNvPr id="1040" name="Rectangle 16"/>
          <p:cNvSpPr>
            <a:spLocks noChangeArrowheads="1"/>
          </p:cNvSpPr>
          <p:nvPr/>
        </p:nvSpPr>
        <p:spPr bwMode="white">
          <a:xfrm>
            <a:off x="0" y="0"/>
            <a:ext cx="9144000" cy="836613"/>
          </a:xfrm>
          <a:prstGeom prst="rect">
            <a:avLst/>
          </a:prstGeom>
          <a:solidFill>
            <a:schemeClr val="accent2"/>
          </a:solidFill>
          <a:ln w="9525">
            <a:noFill/>
            <a:miter lim="800000"/>
            <a:headEnd/>
            <a:tailEnd/>
          </a:ln>
          <a:effectLst/>
        </p:spPr>
        <p:txBody>
          <a:bodyPr wrap="none" anchor="ctr"/>
          <a:lstStyle/>
          <a:p>
            <a:endParaRPr lang="es-EC"/>
          </a:p>
        </p:txBody>
      </p:sp>
      <p:sp>
        <p:nvSpPr>
          <p:cNvPr id="1027" name="Rectangle 3"/>
          <p:cNvSpPr>
            <a:spLocks noGrp="1" noChangeArrowheads="1"/>
          </p:cNvSpPr>
          <p:nvPr>
            <p:ph type="body" idx="1"/>
          </p:nvPr>
        </p:nvSpPr>
        <p:spPr bwMode="auto">
          <a:xfrm>
            <a:off x="457200" y="1241425"/>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white">
          <a:xfrm>
            <a:off x="381000" y="838200"/>
            <a:ext cx="5943600" cy="25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mn-lt"/>
              </a:defRPr>
            </a:lvl1pPr>
          </a:lstStyle>
          <a:p>
            <a:r>
              <a:rPr lang="en-US"/>
              <a:t>www.thmemgallery.com</a:t>
            </a:r>
          </a:p>
        </p:txBody>
      </p:sp>
      <p:sp>
        <p:nvSpPr>
          <p:cNvPr id="1029" name="Rectangle 5"/>
          <p:cNvSpPr>
            <a:spLocks noGrp="1" noChangeArrowheads="1"/>
          </p:cNvSpPr>
          <p:nvPr>
            <p:ph type="ftr" sz="quarter" idx="3"/>
          </p:nvPr>
        </p:nvSpPr>
        <p:spPr bwMode="auto">
          <a:xfrm>
            <a:off x="6324600" y="6564313"/>
            <a:ext cx="2362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atin typeface="+mn-lt"/>
              </a:defRPr>
            </a:lvl1pPr>
          </a:lstStyle>
          <a:p>
            <a:r>
              <a:rPr lang="en-US"/>
              <a:t>Company Logo</a:t>
            </a:r>
          </a:p>
        </p:txBody>
      </p:sp>
      <p:sp>
        <p:nvSpPr>
          <p:cNvPr id="1030" name="Rectangle 6"/>
          <p:cNvSpPr>
            <a:spLocks noGrp="1" noChangeArrowheads="1"/>
          </p:cNvSpPr>
          <p:nvPr>
            <p:ph type="sldNum" sz="quarter" idx="4"/>
          </p:nvPr>
        </p:nvSpPr>
        <p:spPr bwMode="auto">
          <a:xfrm>
            <a:off x="3124200" y="65532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4A6762-1EB2-428C-B0C0-3BE844C0E8C9}" type="slidenum">
              <a:rPr lang="en-US"/>
              <a:pPr/>
              <a:t>‹Nº›</a:t>
            </a:fld>
            <a:endParaRPr lang="en-US"/>
          </a:p>
        </p:txBody>
      </p:sp>
      <p:sp>
        <p:nvSpPr>
          <p:cNvPr id="1026" name="Rectangle 2"/>
          <p:cNvSpPr>
            <a:spLocks noGrp="1" noChangeArrowheads="1"/>
          </p:cNvSpPr>
          <p:nvPr>
            <p:ph type="title"/>
          </p:nvPr>
        </p:nvSpPr>
        <p:spPr bwMode="black">
          <a:xfrm>
            <a:off x="381000" y="15240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grpSp>
        <p:nvGrpSpPr>
          <p:cNvPr id="1041" name="Group 17"/>
          <p:cNvGrpSpPr>
            <a:grpSpLocks/>
          </p:cNvGrpSpPr>
          <p:nvPr/>
        </p:nvGrpSpPr>
        <p:grpSpPr bwMode="auto">
          <a:xfrm>
            <a:off x="7308850" y="188913"/>
            <a:ext cx="1665288" cy="1512887"/>
            <a:chOff x="4604" y="119"/>
            <a:chExt cx="1049" cy="953"/>
          </a:xfrm>
        </p:grpSpPr>
        <p:sp>
          <p:nvSpPr>
            <p:cNvPr id="1042" name="Oval 18"/>
            <p:cNvSpPr>
              <a:spLocks noChangeArrowheads="1"/>
            </p:cNvSpPr>
            <p:nvPr userDrawn="1"/>
          </p:nvSpPr>
          <p:spPr bwMode="gray">
            <a:xfrm>
              <a:off x="4921" y="845"/>
              <a:ext cx="732" cy="227"/>
            </a:xfrm>
            <a:prstGeom prst="ellipse">
              <a:avLst/>
            </a:prstGeom>
            <a:gradFill rotWithShape="1">
              <a:gsLst>
                <a:gs pos="0">
                  <a:schemeClr val="tx1"/>
                </a:gs>
                <a:gs pos="100000">
                  <a:schemeClr val="tx1">
                    <a:gamma/>
                    <a:tint val="0"/>
                    <a:invGamma/>
                  </a:schemeClr>
                </a:gs>
              </a:gsLst>
              <a:lin ang="18900000" scaled="1"/>
            </a:gradFill>
            <a:ln w="9525">
              <a:noFill/>
              <a:round/>
              <a:headEnd/>
              <a:tailEnd/>
            </a:ln>
            <a:effectLst/>
          </p:spPr>
          <p:txBody>
            <a:bodyPr wrap="none" anchor="ctr"/>
            <a:lstStyle/>
            <a:p>
              <a:endParaRPr lang="es-EC"/>
            </a:p>
          </p:txBody>
        </p:sp>
        <p:sp>
          <p:nvSpPr>
            <p:cNvPr id="1043" name="Oval 19"/>
            <p:cNvSpPr>
              <a:spLocks noChangeArrowheads="1"/>
            </p:cNvSpPr>
            <p:nvPr userDrawn="1"/>
          </p:nvSpPr>
          <p:spPr bwMode="gray">
            <a:xfrm>
              <a:off x="4604" y="119"/>
              <a:ext cx="932" cy="911"/>
            </a:xfrm>
            <a:prstGeom prst="ellipse">
              <a:avLst/>
            </a:prstGeom>
            <a:solidFill>
              <a:schemeClr val="bg1"/>
            </a:solidFill>
            <a:ln w="9525">
              <a:noFill/>
              <a:round/>
              <a:headEnd/>
              <a:tailEnd/>
            </a:ln>
            <a:effectLst>
              <a:outerShdw dist="63500" dir="2212194" algn="ctr" rotWithShape="0">
                <a:schemeClr val="tx1"/>
              </a:outerShdw>
            </a:effectLst>
          </p:spPr>
          <p:txBody>
            <a:bodyPr wrap="none" anchor="ctr"/>
            <a:lstStyle/>
            <a:p>
              <a:endParaRPr lang="es-EC"/>
            </a:p>
          </p:txBody>
        </p:sp>
        <p:sp>
          <p:nvSpPr>
            <p:cNvPr id="1044" name="Freeform 20" descr="4"/>
            <p:cNvSpPr>
              <a:spLocks/>
            </p:cNvSpPr>
            <p:nvPr userDrawn="1"/>
          </p:nvSpPr>
          <p:spPr bwMode="gray">
            <a:xfrm>
              <a:off x="5077" y="281"/>
              <a:ext cx="426" cy="588"/>
            </a:xfrm>
            <a:custGeom>
              <a:avLst/>
              <a:gdLst/>
              <a:ahLst/>
              <a:cxnLst>
                <a:cxn ang="0">
                  <a:pos x="951" y="1963"/>
                </a:cxn>
                <a:cxn ang="0">
                  <a:pos x="1338" y="977"/>
                </a:cxn>
                <a:cxn ang="0">
                  <a:pos x="905" y="0"/>
                </a:cxn>
                <a:cxn ang="0">
                  <a:pos x="0" y="987"/>
                </a:cxn>
                <a:cxn ang="0">
                  <a:pos x="951" y="1963"/>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15" cstate="print"/>
              <a:srcRect/>
              <a:stretch>
                <a:fillRect/>
              </a:stretch>
            </a:blipFill>
            <a:ln w="76200" cmpd="sng">
              <a:noFill/>
              <a:round/>
              <a:headEnd/>
              <a:tailEnd/>
            </a:ln>
            <a:effectLst/>
          </p:spPr>
          <p:txBody>
            <a:bodyPr/>
            <a:lstStyle/>
            <a:p>
              <a:endParaRPr lang="es-EC"/>
            </a:p>
          </p:txBody>
        </p:sp>
        <p:sp>
          <p:nvSpPr>
            <p:cNvPr id="1045" name="Freeform 21" descr="1"/>
            <p:cNvSpPr>
              <a:spLocks/>
            </p:cNvSpPr>
            <p:nvPr userDrawn="1"/>
          </p:nvSpPr>
          <p:spPr bwMode="gray">
            <a:xfrm>
              <a:off x="4779" y="144"/>
              <a:ext cx="572" cy="416"/>
            </a:xfrm>
            <a:custGeom>
              <a:avLst/>
              <a:gdLst/>
              <a:ahLst/>
              <a:cxnLst>
                <a:cxn ang="0">
                  <a:pos x="905" y="1388"/>
                </a:cxn>
                <a:cxn ang="0">
                  <a:pos x="1810" y="408"/>
                </a:cxn>
                <a:cxn ang="0">
                  <a:pos x="874" y="40"/>
                </a:cxn>
                <a:cxn ang="0">
                  <a:pos x="0" y="409"/>
                </a:cxn>
                <a:cxn ang="0">
                  <a:pos x="905" y="1388"/>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16" cstate="print"/>
              <a:srcRect/>
              <a:stretch>
                <a:fillRect/>
              </a:stretch>
            </a:blipFill>
            <a:ln w="76200" cmpd="sng">
              <a:noFill/>
              <a:round/>
              <a:headEnd/>
              <a:tailEnd/>
            </a:ln>
            <a:effectLst/>
          </p:spPr>
          <p:txBody>
            <a:bodyPr/>
            <a:lstStyle/>
            <a:p>
              <a:endParaRPr lang="es-EC"/>
            </a:p>
          </p:txBody>
        </p:sp>
        <p:sp>
          <p:nvSpPr>
            <p:cNvPr id="1046" name="Freeform 22" descr="2"/>
            <p:cNvSpPr>
              <a:spLocks/>
            </p:cNvSpPr>
            <p:nvPr userDrawn="1"/>
          </p:nvSpPr>
          <p:spPr bwMode="gray">
            <a:xfrm>
              <a:off x="4629" y="286"/>
              <a:ext cx="419" cy="572"/>
            </a:xfrm>
            <a:custGeom>
              <a:avLst/>
              <a:gdLst/>
              <a:ahLst/>
              <a:cxnLst>
                <a:cxn ang="0">
                  <a:pos x="1325" y="960"/>
                </a:cxn>
                <a:cxn ang="0">
                  <a:pos x="414" y="0"/>
                </a:cxn>
                <a:cxn ang="0">
                  <a:pos x="27" y="1014"/>
                </a:cxn>
                <a:cxn ang="0">
                  <a:pos x="402" y="1910"/>
                </a:cxn>
                <a:cxn ang="0">
                  <a:pos x="1325" y="960"/>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17" cstate="print"/>
              <a:srcRect/>
              <a:stretch>
                <a:fillRect/>
              </a:stretch>
            </a:blipFill>
            <a:ln w="76200" cmpd="sng">
              <a:noFill/>
              <a:round/>
              <a:headEnd/>
              <a:tailEnd/>
            </a:ln>
            <a:effectLst/>
          </p:spPr>
          <p:txBody>
            <a:bodyPr/>
            <a:lstStyle/>
            <a:p>
              <a:endParaRPr lang="es-EC"/>
            </a:p>
          </p:txBody>
        </p:sp>
        <p:sp>
          <p:nvSpPr>
            <p:cNvPr id="1047" name="Freeform 23" descr="55282"/>
            <p:cNvSpPr>
              <a:spLocks/>
            </p:cNvSpPr>
            <p:nvPr userDrawn="1"/>
          </p:nvSpPr>
          <p:spPr bwMode="gray">
            <a:xfrm>
              <a:off x="4770" y="585"/>
              <a:ext cx="590" cy="418"/>
            </a:xfrm>
            <a:custGeom>
              <a:avLst/>
              <a:gdLst/>
              <a:ahLst/>
              <a:cxnLst>
                <a:cxn ang="0">
                  <a:pos x="927" y="0"/>
                </a:cxn>
                <a:cxn ang="0">
                  <a:pos x="0" y="975"/>
                </a:cxn>
                <a:cxn ang="0">
                  <a:pos x="996" y="1387"/>
                </a:cxn>
                <a:cxn ang="0">
                  <a:pos x="1866" y="996"/>
                </a:cxn>
                <a:cxn ang="0">
                  <a:pos x="927" y="0"/>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18" cstate="print"/>
              <a:srcRect/>
              <a:stretch>
                <a:fillRect/>
              </a:stretch>
            </a:blipFill>
            <a:ln w="76200" cmpd="sng">
              <a:noFill/>
              <a:round/>
              <a:headEnd/>
              <a:tailEnd/>
            </a:ln>
            <a:effectLst/>
          </p:spPr>
          <p:txBody>
            <a:bodyPr/>
            <a:lstStyle/>
            <a:p>
              <a:endParaRPr lang="es-EC"/>
            </a:p>
          </p:txBody>
        </p:sp>
        <p:sp>
          <p:nvSpPr>
            <p:cNvPr id="1048" name="Oval 24"/>
            <p:cNvSpPr>
              <a:spLocks noChangeArrowheads="1"/>
            </p:cNvSpPr>
            <p:nvPr userDrawn="1"/>
          </p:nvSpPr>
          <p:spPr bwMode="gray">
            <a:xfrm>
              <a:off x="4914" y="438"/>
              <a:ext cx="329" cy="313"/>
            </a:xfrm>
            <a:prstGeom prst="ellipse">
              <a:avLst/>
            </a:prstGeom>
            <a:solidFill>
              <a:schemeClr val="bg1"/>
            </a:solidFill>
            <a:ln w="9525">
              <a:noFill/>
              <a:round/>
              <a:headEnd/>
              <a:tailEnd/>
            </a:ln>
            <a:effectLst/>
          </p:spPr>
          <p:txBody>
            <a:bodyPr wrap="none" anchor="ctr"/>
            <a:lstStyle/>
            <a:p>
              <a:endParaRPr lang="es-EC"/>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strips dir="ru"/>
  </p:transition>
  <p:hf sldNum="0" hd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0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5.jpeg"/><Relationship Id="rId4" Type="http://schemas.openxmlformats.org/officeDocument/2006/relationships/image" Target="../media/image24.jpeg"/></Relationships>
</file>

<file path=ppt/slides/_rels/slide1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9.jpeg"/><Relationship Id="rId4" Type="http://schemas.openxmlformats.org/officeDocument/2006/relationships/image" Target="../media/image28.jpeg"/></Relationships>
</file>

<file path=ppt/slides/_rels/slide1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251520" y="1412776"/>
            <a:ext cx="4680520" cy="4680520"/>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50" name="Rectangle 2"/>
          <p:cNvSpPr>
            <a:spLocks noGrp="1" noChangeArrowheads="1"/>
          </p:cNvSpPr>
          <p:nvPr>
            <p:ph type="ctrTitle"/>
          </p:nvPr>
        </p:nvSpPr>
        <p:spPr>
          <a:xfrm>
            <a:off x="2860576" y="188640"/>
            <a:ext cx="6283424" cy="1828800"/>
          </a:xfrm>
        </p:spPr>
        <p:txBody>
          <a:bodyPr/>
          <a:lstStyle/>
          <a:p>
            <a:pPr algn="ctr"/>
            <a:r>
              <a:rPr lang="es-ES" sz="2000" dirty="0" smtClean="0"/>
              <a:t>ESCUELA POLITÉCNICA DEL EJÉRCITO</a:t>
            </a:r>
            <a:br>
              <a:rPr lang="es-ES" sz="2000" dirty="0" smtClean="0"/>
            </a:br>
            <a:r>
              <a:rPr lang="es-ES" sz="2000" dirty="0" smtClean="0"/>
              <a:t/>
            </a:r>
            <a:br>
              <a:rPr lang="es-ES" sz="2000" dirty="0" smtClean="0"/>
            </a:br>
            <a:r>
              <a:rPr lang="es-ES" sz="2000" dirty="0" smtClean="0"/>
              <a:t>MAESTRÍA EN GESTIÓN DE PROYECTOS </a:t>
            </a:r>
            <a:endParaRPr lang="es-EC" sz="2000" dirty="0"/>
          </a:p>
        </p:txBody>
      </p:sp>
      <p:sp>
        <p:nvSpPr>
          <p:cNvPr id="2051" name="Rectangle 3"/>
          <p:cNvSpPr>
            <a:spLocks noGrp="1" noChangeArrowheads="1"/>
          </p:cNvSpPr>
          <p:nvPr>
            <p:ph type="subTitle" idx="1"/>
          </p:nvPr>
        </p:nvSpPr>
        <p:spPr/>
        <p:txBody>
          <a:bodyPr/>
          <a:lstStyle/>
          <a:p>
            <a:pPr algn="ctr"/>
            <a:r>
              <a:rPr lang="en-US" sz="2400" b="1" dirty="0" smtClean="0">
                <a:latin typeface="Verdana" pitchFamily="34" charset="0"/>
              </a:rPr>
              <a:t>TESIS DE GRADO </a:t>
            </a:r>
            <a:r>
              <a:rPr lang="en-US" sz="2400" b="1" dirty="0" smtClean="0">
                <a:solidFill>
                  <a:schemeClr val="bg1"/>
                </a:solidFill>
                <a:latin typeface="Verdana" pitchFamily="34" charset="0"/>
              </a:rPr>
              <a:t> </a:t>
            </a:r>
          </a:p>
          <a:p>
            <a:endParaRPr lang="en-US" sz="1800" b="1" dirty="0"/>
          </a:p>
        </p:txBody>
      </p:sp>
      <p:sp>
        <p:nvSpPr>
          <p:cNvPr id="2052" name="Oval 4"/>
          <p:cNvSpPr>
            <a:spLocks noChangeArrowheads="1"/>
          </p:cNvSpPr>
          <p:nvPr/>
        </p:nvSpPr>
        <p:spPr bwMode="ltGray">
          <a:xfrm>
            <a:off x="6500813" y="5949950"/>
            <a:ext cx="431800" cy="431800"/>
          </a:xfrm>
          <a:prstGeom prst="ellipse">
            <a:avLst/>
          </a:prstGeom>
          <a:gradFill rotWithShape="1">
            <a:gsLst>
              <a:gs pos="0">
                <a:schemeClr val="accent2"/>
              </a:gs>
              <a:gs pos="100000">
                <a:schemeClr val="accent2">
                  <a:gamma/>
                  <a:shade val="57255"/>
                  <a:invGamma/>
                </a:schemeClr>
              </a:gs>
            </a:gsLst>
            <a:path path="shape">
              <a:fillToRect l="50000" t="50000" r="50000" b="50000"/>
            </a:path>
          </a:gradFill>
          <a:ln w="9525">
            <a:noFill/>
            <a:round/>
            <a:headEnd/>
            <a:tailEnd/>
          </a:ln>
          <a:effectLst/>
        </p:spPr>
        <p:txBody>
          <a:bodyPr wrap="none" anchor="ctr"/>
          <a:lstStyle/>
          <a:p>
            <a:pPr algn="ctr"/>
            <a:endParaRPr lang="es-EC">
              <a:solidFill>
                <a:schemeClr val="bg1"/>
              </a:solidFill>
            </a:endParaRPr>
          </a:p>
        </p:txBody>
      </p:sp>
      <p:sp>
        <p:nvSpPr>
          <p:cNvPr id="6" name="5 CuadroTexto"/>
          <p:cNvSpPr txBox="1"/>
          <p:nvPr/>
        </p:nvSpPr>
        <p:spPr>
          <a:xfrm>
            <a:off x="4860032" y="3861048"/>
            <a:ext cx="3888432" cy="1908215"/>
          </a:xfrm>
          <a:prstGeom prst="rect">
            <a:avLst/>
          </a:prstGeom>
          <a:noFill/>
        </p:spPr>
        <p:txBody>
          <a:bodyPr wrap="square" rtlCol="0">
            <a:spAutoFit/>
          </a:bodyPr>
          <a:lstStyle/>
          <a:p>
            <a:pPr algn="ctr"/>
            <a:r>
              <a:rPr lang="es-ES" b="1" dirty="0" smtClean="0">
                <a:solidFill>
                  <a:schemeClr val="bg1"/>
                </a:solidFill>
                <a:effectLst>
                  <a:outerShdw blurRad="38100" dist="38100" dir="2700000" algn="tl">
                    <a:srgbClr val="000000">
                      <a:alpha val="43137"/>
                    </a:srgbClr>
                  </a:outerShdw>
                </a:effectLst>
              </a:rPr>
              <a:t>“PROYECTO DE FACTIBILIDAD PARA LA IMPLEMENTACIÓN DE UN COMPLEJO TURÍSTICO EN EL SECTOR QUILLÁN DEL CANTÓN PÍLLARO”</a:t>
            </a:r>
            <a:endParaRPr lang="es-EC" b="1" dirty="0" smtClean="0">
              <a:solidFill>
                <a:schemeClr val="bg1"/>
              </a:solidFill>
              <a:effectLst>
                <a:outerShdw blurRad="38100" dist="38100" dir="2700000" algn="tl">
                  <a:srgbClr val="000000">
                    <a:alpha val="43137"/>
                  </a:srgbClr>
                </a:outerShdw>
              </a:effectLst>
            </a:endParaRPr>
          </a:p>
          <a:p>
            <a:pPr algn="ctr"/>
            <a:endParaRPr lang="es-EC" sz="2800" b="1" dirty="0">
              <a:solidFill>
                <a:schemeClr val="bg1"/>
              </a:solidFill>
            </a:endParaRPr>
          </a:p>
        </p:txBody>
      </p:sp>
      <p:sp>
        <p:nvSpPr>
          <p:cNvPr id="8" name="7 CuadroTexto"/>
          <p:cNvSpPr txBox="1"/>
          <p:nvPr/>
        </p:nvSpPr>
        <p:spPr>
          <a:xfrm>
            <a:off x="3995936" y="5589240"/>
            <a:ext cx="4608512" cy="369332"/>
          </a:xfrm>
          <a:prstGeom prst="rect">
            <a:avLst/>
          </a:prstGeom>
          <a:noFill/>
        </p:spPr>
        <p:txBody>
          <a:bodyPr wrap="square" rtlCol="0">
            <a:spAutoFit/>
          </a:bodyPr>
          <a:lstStyle/>
          <a:p>
            <a:r>
              <a:rPr lang="es-EC" b="1" dirty="0" smtClean="0">
                <a:solidFill>
                  <a:schemeClr val="bg1"/>
                </a:solidFill>
                <a:effectLst>
                  <a:outerShdw blurRad="38100" dist="38100" dir="2700000" algn="tl">
                    <a:srgbClr val="000000">
                      <a:alpha val="43137"/>
                    </a:srgbClr>
                  </a:outerShdw>
                </a:effectLst>
              </a:rPr>
              <a:t>TUTOR: CRNL. ING. MAURICIO CHAVEZ </a:t>
            </a:r>
            <a:endParaRPr lang="es-EC" b="1" dirty="0">
              <a:solidFill>
                <a:schemeClr val="bg1"/>
              </a:solidFill>
              <a:effectLst>
                <a:outerShdw blurRad="38100" dist="38100" dir="2700000" algn="tl">
                  <a:srgbClr val="000000">
                    <a:alpha val="43137"/>
                  </a:srgbClr>
                </a:outerShdw>
              </a:effectLst>
            </a:endParaRPr>
          </a:p>
        </p:txBody>
      </p:sp>
      <p:sp>
        <p:nvSpPr>
          <p:cNvPr id="9" name="8 CuadroTexto"/>
          <p:cNvSpPr txBox="1"/>
          <p:nvPr/>
        </p:nvSpPr>
        <p:spPr>
          <a:xfrm>
            <a:off x="5364088" y="6237312"/>
            <a:ext cx="3240360" cy="369332"/>
          </a:xfrm>
          <a:prstGeom prst="rect">
            <a:avLst/>
          </a:prstGeom>
          <a:noFill/>
        </p:spPr>
        <p:txBody>
          <a:bodyPr wrap="square" rtlCol="0">
            <a:spAutoFit/>
          </a:bodyPr>
          <a:lstStyle/>
          <a:p>
            <a:r>
              <a:rPr lang="es-EC" b="1" dirty="0" smtClean="0">
                <a:solidFill>
                  <a:schemeClr val="bg1"/>
                </a:solidFill>
                <a:effectLst>
                  <a:outerShdw blurRad="38100" dist="38100" dir="2700000" algn="tl">
                    <a:srgbClr val="000000">
                      <a:alpha val="43137"/>
                    </a:srgbClr>
                  </a:outerShdw>
                </a:effectLst>
              </a:rPr>
              <a:t>AUTOR: ING. WILMA PILCO </a:t>
            </a:r>
            <a:endParaRPr lang="es-EC" b="1" dirty="0">
              <a:solidFill>
                <a:schemeClr val="bg1"/>
              </a:solidFill>
              <a:effectLst>
                <a:outerShdw blurRad="38100" dist="38100" dir="2700000" algn="tl">
                  <a:srgbClr val="000000">
                    <a:alpha val="43137"/>
                  </a:srgbClr>
                </a:outerShdw>
              </a:effectLst>
            </a:endParaRPr>
          </a:p>
        </p:txBody>
      </p:sp>
      <p:sp>
        <p:nvSpPr>
          <p:cNvPr id="11" name="10 Elipse"/>
          <p:cNvSpPr/>
          <p:nvPr/>
        </p:nvSpPr>
        <p:spPr>
          <a:xfrm>
            <a:off x="144016" y="548680"/>
            <a:ext cx="2843808" cy="2376264"/>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BBE0E3"/>
          </a:solidFill>
          <a:ln w="0" algn="ctr">
            <a:noFill/>
            <a:miter lim="800000"/>
            <a:headEnd/>
            <a:tailEnd/>
          </a:ln>
          <a:effectLst/>
        </p:spPr>
        <p:txBody>
          <a:bodyPr wrap="none" anchor="ctr"/>
          <a:lstStyle/>
          <a:p>
            <a:endParaRPr lang="es-EC"/>
          </a:p>
        </p:txBody>
      </p:sp>
      <p:sp>
        <p:nvSpPr>
          <p:cNvPr id="10" name="AutoShape 4"/>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s-EC"/>
          </a:p>
        </p:txBody>
      </p:sp>
      <p:sp>
        <p:nvSpPr>
          <p:cNvPr id="18" name="Rectangle 2"/>
          <p:cNvSpPr>
            <a:spLocks noGrp="1" noChangeArrowheads="1"/>
          </p:cNvSpPr>
          <p:nvPr>
            <p:ph type="title"/>
          </p:nvPr>
        </p:nvSpPr>
        <p:spPr>
          <a:xfrm>
            <a:off x="381000" y="44624"/>
            <a:ext cx="7391400" cy="563563"/>
          </a:xfrm>
        </p:spPr>
        <p:txBody>
          <a:bodyPr/>
          <a:lstStyle/>
          <a:p>
            <a:pPr algn="ctr"/>
            <a:r>
              <a:rPr lang="en-US" sz="2800" dirty="0" smtClean="0"/>
              <a:t>BIENES SUSTITUTOS </a:t>
            </a:r>
            <a:endParaRPr lang="en-US" sz="2800" dirty="0"/>
          </a:p>
        </p:txBody>
      </p:sp>
      <p:sp>
        <p:nvSpPr>
          <p:cNvPr id="22" name="21 CuadroTexto"/>
          <p:cNvSpPr txBox="1"/>
          <p:nvPr/>
        </p:nvSpPr>
        <p:spPr>
          <a:xfrm>
            <a:off x="3563888" y="1744355"/>
            <a:ext cx="5256584" cy="470898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s-ES" sz="2000" dirty="0" smtClean="0"/>
              <a:t>Como bienes sustitutos para el producto de este proyecto existen  actualmente, en el sector Quillán, los siguientes servicios ofertados al turista: </a:t>
            </a:r>
          </a:p>
          <a:p>
            <a:pPr lvl="0"/>
            <a:endParaRPr lang="es-ES" sz="2000" dirty="0" smtClean="0"/>
          </a:p>
          <a:p>
            <a:pPr marL="457200" lvl="0" indent="-457200">
              <a:buFont typeface="Wingdings" pitchFamily="2" charset="2"/>
              <a:buChar char="ü"/>
            </a:pPr>
            <a:r>
              <a:rPr lang="es-ES" sz="2000" dirty="0" smtClean="0"/>
              <a:t>Restaurante </a:t>
            </a:r>
            <a:r>
              <a:rPr lang="es-ES" sz="2000" dirty="0" smtClean="0"/>
              <a:t>“El Descanso”.</a:t>
            </a:r>
            <a:endParaRPr lang="es-EC" sz="2000" dirty="0" smtClean="0"/>
          </a:p>
          <a:p>
            <a:pPr marL="457200" lvl="0" indent="-457200">
              <a:buFont typeface="Wingdings" pitchFamily="2" charset="2"/>
              <a:buChar char="ü"/>
            </a:pPr>
            <a:r>
              <a:rPr lang="es-ES" sz="2000" dirty="0" smtClean="0"/>
              <a:t>Comedor “Doña Inés”.</a:t>
            </a:r>
            <a:endParaRPr lang="es-EC" sz="2000" dirty="0" smtClean="0"/>
          </a:p>
          <a:p>
            <a:pPr marL="457200" lvl="0" indent="-457200">
              <a:buFont typeface="Wingdings" pitchFamily="2" charset="2"/>
              <a:buChar char="ü"/>
            </a:pPr>
            <a:r>
              <a:rPr lang="es-ES" sz="2000" dirty="0" smtClean="0"/>
              <a:t>Complejo Piscícola “Quillán”.</a:t>
            </a:r>
            <a:endParaRPr lang="es-EC" sz="2000" dirty="0" smtClean="0"/>
          </a:p>
          <a:p>
            <a:pPr marL="457200" lvl="0" indent="-457200">
              <a:buFont typeface="Wingdings" pitchFamily="2" charset="2"/>
              <a:buChar char="ü"/>
            </a:pPr>
            <a:r>
              <a:rPr lang="es-ES" sz="2000" dirty="0" smtClean="0"/>
              <a:t>Paradero Turístico “Quinta María Soledad”.</a:t>
            </a:r>
            <a:endParaRPr lang="es-EC" sz="2000" dirty="0" smtClean="0"/>
          </a:p>
          <a:p>
            <a:pPr marL="457200" lvl="0" indent="-457200">
              <a:buFont typeface="Wingdings" pitchFamily="2" charset="2"/>
              <a:buChar char="ü"/>
            </a:pPr>
            <a:r>
              <a:rPr lang="es-ES" sz="2000" dirty="0" smtClean="0"/>
              <a:t>Paradero “El Mirador”.</a:t>
            </a:r>
            <a:endParaRPr lang="es-EC" sz="2000" dirty="0" smtClean="0"/>
          </a:p>
          <a:p>
            <a:pPr marL="457200" lvl="0" indent="-457200">
              <a:buFont typeface="Wingdings" pitchFamily="2" charset="2"/>
              <a:buChar char="ü"/>
            </a:pPr>
            <a:r>
              <a:rPr lang="es-ES" sz="2000" dirty="0" smtClean="0"/>
              <a:t>Paradero “La Casita de Bernard</a:t>
            </a:r>
            <a:r>
              <a:rPr lang="es-ES" sz="2000" dirty="0" smtClean="0"/>
              <a:t>”.</a:t>
            </a:r>
          </a:p>
          <a:p>
            <a:pPr marL="457200" lvl="0" indent="-457200">
              <a:buFont typeface="Wingdings" pitchFamily="2" charset="2"/>
              <a:buChar char="ü"/>
            </a:pPr>
            <a:r>
              <a:rPr lang="es-ES" sz="2000" dirty="0" smtClean="0"/>
              <a:t>Y otros en reciente y actual construcción.</a:t>
            </a:r>
            <a:endParaRPr lang="es-EC" sz="2000" dirty="0"/>
          </a:p>
        </p:txBody>
      </p:sp>
      <p:sp>
        <p:nvSpPr>
          <p:cNvPr id="11" name="10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6 Imagen" descr="C:\Users\PC\Documents\DIPLOMADO EN GESTIÓN DE PROYECTOS\PROCEDIMIENTO DE TITULACIÓN\PROPUESTA\COMPLEJO FOTOS\DSC03719.JPG"/>
          <p:cNvPicPr/>
          <p:nvPr/>
        </p:nvPicPr>
        <p:blipFill>
          <a:blip r:embed="rId3" cstate="print"/>
          <a:srcRect/>
          <a:stretch>
            <a:fillRect/>
          </a:stretch>
        </p:blipFill>
        <p:spPr bwMode="auto">
          <a:xfrm>
            <a:off x="251520" y="2420888"/>
            <a:ext cx="3024336"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trips dir="ru"/>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Elipse"/>
          <p:cNvSpPr/>
          <p:nvPr/>
        </p:nvSpPr>
        <p:spPr>
          <a:xfrm>
            <a:off x="7308304"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0" y="1196752"/>
            <a:ext cx="8892480"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a:r>
              <a:rPr lang="es-ES" sz="1600" dirty="0" smtClean="0"/>
              <a:t>En función del tamaño óptimo del proyecto, datos de preferencias de servicios arrojados en la investigación de campo y demás requerimientos técnicos que conllevan a un adecuado funcionamiento de un Complejo Turístico, se determinó las capacidades de producción del proyecto. Así se decidió construir un restaurante de 208,04m</a:t>
            </a:r>
            <a:r>
              <a:rPr lang="es-ES" sz="1600" baseline="30000" dirty="0" smtClean="0"/>
              <a:t>2</a:t>
            </a:r>
            <a:r>
              <a:rPr lang="es-ES" sz="1600" dirty="0" smtClean="0"/>
              <a:t> con capacidad de 148 clientes diarios; 6 cabañas de dos plantas que ocupan un área de 326,94 m</a:t>
            </a:r>
            <a:r>
              <a:rPr lang="es-ES" sz="1600" baseline="30000" dirty="0" smtClean="0"/>
              <a:t>2 </a:t>
            </a:r>
            <a:r>
              <a:rPr lang="es-ES" sz="1600" dirty="0" smtClean="0"/>
              <a:t>con capacidad de 28 personas semanales; una piscina para adultos de 200m</a:t>
            </a:r>
            <a:r>
              <a:rPr lang="es-ES" sz="1600" baseline="30000" dirty="0" smtClean="0"/>
              <a:t>2</a:t>
            </a:r>
            <a:r>
              <a:rPr lang="es-ES" sz="1600" dirty="0" smtClean="0"/>
              <a:t> con capacidad de 78 personas en horas pico; una piscina para niños de 25m</a:t>
            </a:r>
            <a:r>
              <a:rPr lang="es-ES" sz="1600" baseline="30000" dirty="0" smtClean="0"/>
              <a:t>2</a:t>
            </a:r>
            <a:r>
              <a:rPr lang="es-ES" sz="1600" dirty="0" smtClean="0"/>
              <a:t>; canchas multiuso de </a:t>
            </a:r>
            <a:r>
              <a:rPr lang="es-ES" sz="1600" dirty="0" err="1" smtClean="0"/>
              <a:t>indor</a:t>
            </a:r>
            <a:r>
              <a:rPr lang="es-ES" sz="1600" dirty="0" smtClean="0"/>
              <a:t>-futbol, basquetbol y </a:t>
            </a:r>
            <a:r>
              <a:rPr lang="es-ES" sz="1600" dirty="0" err="1" smtClean="0"/>
              <a:t>vóleyvol</a:t>
            </a:r>
            <a:r>
              <a:rPr lang="es-ES" sz="1600" dirty="0" smtClean="0"/>
              <a:t>; juegos infantiles y espacios verdes. </a:t>
            </a:r>
            <a:endParaRPr lang="es-EC" sz="1600" dirty="0" smtClean="0"/>
          </a:p>
          <a:p>
            <a:pPr algn="just"/>
            <a:r>
              <a:rPr lang="es-ES" sz="1600" dirty="0" smtClean="0"/>
              <a:t> </a:t>
            </a:r>
            <a:endParaRPr lang="es-EC" sz="1600" dirty="0" smtClean="0"/>
          </a:p>
          <a:p>
            <a:pPr lvl="0" algn="just"/>
            <a:r>
              <a:rPr lang="es-ES" sz="1600" dirty="0" smtClean="0"/>
              <a:t>En el estudio de micro localización muestra que el sector Quillán “La Carolina” reúne las mejores condiciones para la implementación del Complejo Turístico, por su accesibilidad, por el paisaje y por la disponibilidad de activos fijos (terreno). </a:t>
            </a:r>
            <a:endParaRPr lang="es-EC" sz="1600" dirty="0" smtClean="0"/>
          </a:p>
          <a:p>
            <a:pPr lvl="0" algn="just"/>
            <a:r>
              <a:rPr lang="es-ES" sz="1600" dirty="0" smtClean="0"/>
              <a:t>En el estudio ambiental realizado a través de la matriz de </a:t>
            </a:r>
            <a:r>
              <a:rPr lang="es-ES" sz="1600" dirty="0" err="1" smtClean="0"/>
              <a:t>Leopold</a:t>
            </a:r>
            <a:r>
              <a:rPr lang="es-ES" sz="1600" dirty="0" smtClean="0"/>
              <a:t> se identificó las acciones que se realizarán para la implementación del Complejo Turístico y las variables y componentes susceptibles a impactos,  observando 58 impactos negativos frente a 26 impactos positivos.  Los componentes más afectados son el aire, el agua, el suelo, la flora y la estética natural del entorno. Y los componentes que más se benefician con las actividades del Complejo Turístico son la calidad de vida a través del mejoramiento de la económica de la población y el aprecio a la naturaleza.</a:t>
            </a:r>
            <a:endParaRPr lang="es-EC" sz="1600" dirty="0"/>
          </a:p>
        </p:txBody>
      </p:sp>
    </p:spTree>
  </p:cSld>
  <p:clrMapOvr>
    <a:masterClrMapping/>
  </p:clrMapOvr>
  <p:transition spd="med">
    <p:strips dir="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44016" y="1682799"/>
            <a:ext cx="8892480" cy="47705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a:r>
              <a:rPr lang="es-ES" sz="1600" dirty="0" smtClean="0"/>
              <a:t>Como beneficios a los habitantes del sector Quillán, se generarán siete puestos de trabajo empleados en el área operativa del proyecto. Con la generación de empleo, la economía del sector mejorará, lo cual beneficiará a todas las personas que estén ligadas directa o indirectamente a este proyecto. </a:t>
            </a:r>
            <a:endParaRPr lang="es-EC" sz="1600" dirty="0" smtClean="0"/>
          </a:p>
          <a:p>
            <a:pPr algn="just"/>
            <a:r>
              <a:rPr lang="es-ES" sz="1600" dirty="0" smtClean="0"/>
              <a:t> </a:t>
            </a:r>
            <a:endParaRPr lang="es-EC" sz="1600" dirty="0" smtClean="0"/>
          </a:p>
          <a:p>
            <a:pPr lvl="0" algn="just"/>
            <a:r>
              <a:rPr lang="es-ES" sz="1600" dirty="0" smtClean="0"/>
              <a:t>La empresa se constituirá legalmente como sociedad anónima y se someterá a las Leyes y Reglamentos de la República del Ecuador, en el ámbito que le competa. Los permisos y patentes se obtendrán en el tiempo establecido y el pago de impuestos seguirá el estricto calendario que determine la ley.</a:t>
            </a:r>
            <a:endParaRPr lang="es-EC" sz="1600" dirty="0" smtClean="0"/>
          </a:p>
          <a:p>
            <a:pPr algn="just"/>
            <a:r>
              <a:rPr lang="es-ES" sz="1600" dirty="0" smtClean="0"/>
              <a:t> </a:t>
            </a:r>
            <a:endParaRPr lang="es-EC" sz="1600" dirty="0" smtClean="0"/>
          </a:p>
          <a:p>
            <a:pPr lvl="0" algn="just"/>
            <a:r>
              <a:rPr lang="es-ES" sz="1600" dirty="0" smtClean="0"/>
              <a:t>El principal rector de la empresa será la Junta de Accionistas, donde la responsabilidad del correcto funcionamiento del proyecto cae sobre el Gerente del Proyecto, quien se encargará de administrar tres departamentos: Operación Turística, Promoción y Ventas y el departamento Financiero. El Jefe de Operaciones Turísticas liderará todas las áreas donde se ofrecen los servicios al turista. </a:t>
            </a:r>
            <a:endParaRPr lang="es-EC" sz="1600" dirty="0" smtClean="0"/>
          </a:p>
          <a:p>
            <a:pPr algn="just"/>
            <a:r>
              <a:rPr lang="es-ES" sz="1600" dirty="0" smtClean="0"/>
              <a:t> </a:t>
            </a:r>
            <a:endParaRPr lang="es-EC" sz="1600" dirty="0" smtClean="0"/>
          </a:p>
          <a:p>
            <a:pPr lvl="0" algn="just"/>
            <a:r>
              <a:rPr lang="es-ES" sz="1600" dirty="0" smtClean="0"/>
              <a:t> Los trabajadores recibirán todos los beneficios que por ley les corresponda y la empresa será pionera en el manejo adecuado del personal garantizando estabilidad y ofreciendo incentivos por el buen desempeño de sus empleados. </a:t>
            </a:r>
            <a:endParaRPr lang="es-EC" sz="1600" dirty="0"/>
          </a:p>
        </p:txBody>
      </p:sp>
      <p:sp>
        <p:nvSpPr>
          <p:cNvPr id="7" name="6 Elipse"/>
          <p:cNvSpPr/>
          <p:nvPr/>
        </p:nvSpPr>
        <p:spPr>
          <a:xfrm>
            <a:off x="7308304"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79512" y="1556792"/>
            <a:ext cx="8568952" cy="48013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dirty="0" smtClean="0"/>
              <a:t>Para el proyectista, una vez actualizados los ingresos y los egresos, se espera un valor actual neto positivo de 33.892,65 que significa que el proyecto arroja beneficios aún después de cubrir los costos de oportunidad de otras alternativas de inversión. La tasa interna de retorno es del 21% frente a la tasa de descuento del 17%. El período de recuperación de la inversión es de 4 años y  2 meses  y la relación beneficio costo es de 2,13, lo que significa que el proyecto es rentable. </a:t>
            </a:r>
            <a:endParaRPr lang="es-EC" dirty="0" smtClean="0"/>
          </a:p>
          <a:p>
            <a:pPr algn="just"/>
            <a:r>
              <a:rPr lang="es-ES" dirty="0" smtClean="0"/>
              <a:t> </a:t>
            </a:r>
            <a:endParaRPr lang="es-EC" dirty="0" smtClean="0"/>
          </a:p>
          <a:p>
            <a:pPr algn="just"/>
            <a:r>
              <a:rPr lang="es-ES" dirty="0" smtClean="0"/>
              <a:t>Para el inversionista, después del análisis de factibilidad del proyecto se concluye que se tiene una respuesta favorable para la realización del mismo, debido a que tanto el VAN da un valor positivo de 129.582,81, la TIR  de 27% es superior a la tasa de descuento 13%, la inversión se recupera en 4 años y  2 meses y la relación costo beneficio es de 2,68. </a:t>
            </a:r>
            <a:endParaRPr lang="es-EC" dirty="0" smtClean="0"/>
          </a:p>
          <a:p>
            <a:pPr algn="just"/>
            <a:r>
              <a:rPr lang="es-ES" dirty="0" smtClean="0"/>
              <a:t> </a:t>
            </a:r>
            <a:endParaRPr lang="es-EC" dirty="0" smtClean="0"/>
          </a:p>
          <a:p>
            <a:pPr lvl="0" algn="just"/>
            <a:r>
              <a:rPr lang="es-ES" dirty="0" smtClean="0"/>
              <a:t>El estudio financiero del inversionista nos indica que es conveniente realizarlo en su totalidad a través de deuda, ya que el cálculo del VAN arroja un valor superior  al VAN del proyectista. </a:t>
            </a:r>
            <a:endParaRPr lang="es-EC" dirty="0" smtClean="0"/>
          </a:p>
          <a:p>
            <a:endParaRPr lang="es-EC" dirty="0"/>
          </a:p>
        </p:txBody>
      </p:sp>
      <p:sp>
        <p:nvSpPr>
          <p:cNvPr id="7" name="6 Elipse"/>
          <p:cNvSpPr/>
          <p:nvPr/>
        </p:nvSpPr>
        <p:spPr>
          <a:xfrm>
            <a:off x="7308304"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99592" y="2708920"/>
            <a:ext cx="6984776" cy="769441"/>
          </a:xfrm>
          <a:prstGeom prst="rect">
            <a:avLst/>
          </a:prstGeom>
          <a:noFill/>
        </p:spPr>
        <p:txBody>
          <a:bodyPr wrap="square" rtlCol="0">
            <a:spAutoFit/>
          </a:bodyPr>
          <a:lstStyle/>
          <a:p>
            <a:pPr algn="ctr"/>
            <a:r>
              <a:rPr lang="es-EC" sz="4400" b="1" dirty="0" smtClean="0"/>
              <a:t>RECOMENDACIONES</a:t>
            </a:r>
            <a:endParaRPr lang="es-EC" sz="4400" b="1" dirty="0"/>
          </a:p>
        </p:txBody>
      </p:sp>
      <p:sp>
        <p:nvSpPr>
          <p:cNvPr id="7" name="6 Elipse"/>
          <p:cNvSpPr/>
          <p:nvPr/>
        </p:nvSpPr>
        <p:spPr>
          <a:xfrm>
            <a:off x="7308304"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7308304"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251520" y="1484784"/>
            <a:ext cx="8496944"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a:r>
              <a:rPr lang="es-ES" sz="1600" dirty="0" smtClean="0"/>
              <a:t>Para el desarrollo de la actividad turística del sector Quillán se requiere diseñar un modelo turístico que incorpore básicamente el diseño de una estrategia de servicio al turista, empezando por realizar un diagnóstico de las condiciones de infraestructura y servicios en el sector, el establecimiento de los participantes claves, así como la definición  de factores positivos y limitantes para su desarrollo. </a:t>
            </a:r>
            <a:endParaRPr lang="es-EC" sz="1600" dirty="0" smtClean="0"/>
          </a:p>
          <a:p>
            <a:pPr algn="just"/>
            <a:r>
              <a:rPr lang="es-ES" sz="1600" dirty="0" smtClean="0"/>
              <a:t> </a:t>
            </a:r>
            <a:endParaRPr lang="es-EC" sz="1600" dirty="0" smtClean="0"/>
          </a:p>
          <a:p>
            <a:pPr lvl="0" algn="just"/>
            <a:r>
              <a:rPr lang="es-ES" sz="1600" dirty="0" smtClean="0"/>
              <a:t>Incentivar la participación de los habitantes del sector, dueños de paraderos turísticos, empleados del complejo y turistas, en foros sobre ecoturismo y conservación del ambiente, como un medio para conservar la imagen del sector y así ofrecer un servicio comprometido con la protección del medio ambiente. </a:t>
            </a:r>
            <a:endParaRPr lang="es-EC" sz="1600" dirty="0" smtClean="0"/>
          </a:p>
          <a:p>
            <a:pPr algn="just"/>
            <a:r>
              <a:rPr lang="es-ES" sz="1600" dirty="0" smtClean="0"/>
              <a:t> </a:t>
            </a:r>
            <a:endParaRPr lang="es-EC" sz="1600" dirty="0" smtClean="0"/>
          </a:p>
          <a:p>
            <a:pPr lvl="0" algn="just"/>
            <a:r>
              <a:rPr lang="es-ES" sz="1600" dirty="0" smtClean="0"/>
              <a:t>Una vez que la empresa comience a funcionar, se recomienda realizar un plan de marketing, comunicación y talento humano, esto permitirá mejorar el cumplimiento de los objetivos de la empresa, alcanzar mayor rentabilidad y mejorar la satisfacción de los clientes. </a:t>
            </a:r>
            <a:endParaRPr lang="es-EC" sz="1600" dirty="0" smtClean="0"/>
          </a:p>
          <a:p>
            <a:pPr algn="just"/>
            <a:r>
              <a:rPr lang="es-ES" sz="1600" dirty="0" smtClean="0"/>
              <a:t> </a:t>
            </a:r>
            <a:endParaRPr lang="es-EC" sz="1600" dirty="0" smtClean="0"/>
          </a:p>
          <a:p>
            <a:pPr algn="just"/>
            <a:r>
              <a:rPr lang="es-ES" sz="1600" dirty="0" smtClean="0"/>
              <a:t>Los servicios propuestos y diseñados en el estudio técnico deben estar expuestos a cambios para responder a casos específicos. Será necesario además crear nuevos servicios turísticos durante la vida útil del proyecto para cubrir las necesidades y expectativas de los clientes</a:t>
            </a:r>
            <a:endParaRPr lang="es-EC" sz="1600" dirty="0"/>
          </a:p>
        </p:txBody>
      </p:sp>
    </p:spTree>
  </p:cSld>
  <p:clrMapOvr>
    <a:masterClrMapping/>
  </p:clrMapOvr>
  <p:transition spd="med">
    <p:strips dir="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7308304"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395536" y="1268760"/>
            <a:ext cx="8352928" cy="53553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a:r>
              <a:rPr lang="es-ES" dirty="0" smtClean="0"/>
              <a:t>Cumplir con todos los requerimientos legales de conformidad con las leyes vigentes. Es importante que la empresa cuente con personal calificado que se ajuste a los perfiles establecidos en el capítulo II, ya que de ello depende la calidad en el servicio. Para la mano de obra no calificada, se deberá cumplir rigurosamente con un plan de capacitación. </a:t>
            </a:r>
            <a:endParaRPr lang="es-EC" dirty="0" smtClean="0"/>
          </a:p>
          <a:p>
            <a:pPr algn="just"/>
            <a:r>
              <a:rPr lang="es-ES" dirty="0" smtClean="0"/>
              <a:t> </a:t>
            </a:r>
            <a:endParaRPr lang="es-EC" dirty="0" smtClean="0"/>
          </a:p>
          <a:p>
            <a:pPr lvl="0" algn="just"/>
            <a:r>
              <a:rPr lang="es-ES" dirty="0" smtClean="0"/>
              <a:t>La empresa siempre debe estar enfocada en cumplir con la filosofía de trabajo establecida, esto implica a todo el equipo de trabajo que la conforma. </a:t>
            </a:r>
            <a:endParaRPr lang="es-EC" dirty="0" smtClean="0"/>
          </a:p>
          <a:p>
            <a:pPr algn="just"/>
            <a:r>
              <a:rPr lang="es-ES" dirty="0" smtClean="0"/>
              <a:t> </a:t>
            </a:r>
            <a:endParaRPr lang="es-EC" dirty="0" smtClean="0"/>
          </a:p>
          <a:p>
            <a:pPr lvl="0" algn="just"/>
            <a:r>
              <a:rPr lang="es-ES" dirty="0" smtClean="0"/>
              <a:t>Para la realización del estudio de mercado, es importante efectuar una correcta segmentación para  el cálculo de la muestra, y luego seleccionar las variables de estudio que respondan a los objetivos de mercado y del estudio técnico. </a:t>
            </a:r>
            <a:endParaRPr lang="es-EC" dirty="0" smtClean="0"/>
          </a:p>
          <a:p>
            <a:pPr algn="just"/>
            <a:r>
              <a:rPr lang="es-ES" dirty="0" smtClean="0"/>
              <a:t> </a:t>
            </a:r>
            <a:endParaRPr lang="es-EC" dirty="0" smtClean="0"/>
          </a:p>
          <a:p>
            <a:pPr lvl="0" algn="just"/>
            <a:r>
              <a:rPr lang="es-ES" dirty="0" smtClean="0"/>
              <a:t>Se recomienda, dentro de la encuesta, direccionar preguntas orientadas a obtener información sobre, plaza, producto, promoción y precio del servicio a ofrecerse. </a:t>
            </a:r>
            <a:endParaRPr lang="es-EC" dirty="0"/>
          </a:p>
        </p:txBody>
      </p:sp>
    </p:spTree>
  </p:cSld>
  <p:clrMapOvr>
    <a:masterClrMapping/>
  </p:clrMapOvr>
  <p:transition spd="med">
    <p:strips dir="r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39552" y="1844824"/>
            <a:ext cx="8208912" cy="48013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a:r>
              <a:rPr lang="es-ES" dirty="0" smtClean="0"/>
              <a:t>Al momento de implementar el proyecto, el estudio de demanda debe estar lo más actualizado posible para determinar la demanda insatisfecha y, a partir  de ello, el tamaño y la capacidad de producción del proyecto.</a:t>
            </a:r>
            <a:endParaRPr lang="es-EC" dirty="0" smtClean="0"/>
          </a:p>
          <a:p>
            <a:pPr algn="just"/>
            <a:r>
              <a:rPr lang="es-ES" dirty="0" smtClean="0"/>
              <a:t> </a:t>
            </a:r>
            <a:endParaRPr lang="es-EC" dirty="0" smtClean="0"/>
          </a:p>
          <a:p>
            <a:pPr lvl="0" algn="just"/>
            <a:r>
              <a:rPr lang="es-ES" dirty="0" smtClean="0"/>
              <a:t>Es primordial conocer todos los aspectos relacionados a la ingeniería del  proyecto para costear y determinar los ingresos y los egresos del mismo.</a:t>
            </a:r>
            <a:endParaRPr lang="es-EC" dirty="0" smtClean="0"/>
          </a:p>
          <a:p>
            <a:pPr algn="just"/>
            <a:r>
              <a:rPr lang="es-ES" dirty="0" smtClean="0"/>
              <a:t> </a:t>
            </a:r>
            <a:endParaRPr lang="es-EC" dirty="0" smtClean="0"/>
          </a:p>
          <a:p>
            <a:pPr lvl="0" algn="just"/>
            <a:r>
              <a:rPr lang="es-ES" dirty="0" smtClean="0"/>
              <a:t>Es importante determinar el punto de equilibrio del proyecto para tener un parámetro que sea el objetivo mínimo a cumplir para que el proyecto se efectúe con resultados positivos.</a:t>
            </a:r>
            <a:endParaRPr lang="es-EC" dirty="0" smtClean="0"/>
          </a:p>
          <a:p>
            <a:pPr algn="just"/>
            <a:r>
              <a:rPr lang="es-ES" dirty="0" smtClean="0"/>
              <a:t> </a:t>
            </a:r>
            <a:endParaRPr lang="es-EC" dirty="0" smtClean="0"/>
          </a:p>
          <a:p>
            <a:pPr lvl="0" algn="just"/>
            <a:r>
              <a:rPr lang="es-ES" dirty="0" smtClean="0"/>
              <a:t>Es fundamental analizar los indicadores de  evaluación financiera antes de invertir en un proyecto, esta evaluación permite conocer si determinado proyecto es o no rentable. </a:t>
            </a:r>
            <a:endParaRPr lang="es-EC" dirty="0" smtClean="0"/>
          </a:p>
          <a:p>
            <a:pPr algn="just"/>
            <a:endParaRPr lang="es-EC" dirty="0"/>
          </a:p>
        </p:txBody>
      </p:sp>
      <p:sp>
        <p:nvSpPr>
          <p:cNvPr id="7" name="6 Elipse"/>
          <p:cNvSpPr/>
          <p:nvPr/>
        </p:nvSpPr>
        <p:spPr>
          <a:xfrm>
            <a:off x="7308304"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lipse"/>
          <p:cNvSpPr/>
          <p:nvPr/>
        </p:nvSpPr>
        <p:spPr>
          <a:xfrm>
            <a:off x="7308304"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6 Imagen"/>
          <p:cNvPicPr/>
          <p:nvPr/>
        </p:nvPicPr>
        <p:blipFill>
          <a:blip r:embed="rId3" cstate="print"/>
          <a:srcRect l="21026" t="30877" r="19323" b="17752"/>
          <a:stretch>
            <a:fillRect/>
          </a:stretch>
        </p:blipFill>
        <p:spPr bwMode="auto">
          <a:xfrm>
            <a:off x="323528" y="1781174"/>
            <a:ext cx="8568952" cy="4672162"/>
          </a:xfrm>
          <a:prstGeom prst="rect">
            <a:avLst/>
          </a:prstGeom>
          <a:noFill/>
          <a:ln w="9525">
            <a:solidFill>
              <a:schemeClr val="tx1"/>
            </a:solidFill>
            <a:miter lim="800000"/>
            <a:headEnd/>
            <a:tailEnd/>
          </a:ln>
        </p:spPr>
      </p:pic>
      <p:sp>
        <p:nvSpPr>
          <p:cNvPr id="8" name="7 CuadroTexto"/>
          <p:cNvSpPr txBox="1"/>
          <p:nvPr/>
        </p:nvSpPr>
        <p:spPr>
          <a:xfrm>
            <a:off x="827584" y="332656"/>
            <a:ext cx="6264696" cy="461665"/>
          </a:xfrm>
          <a:prstGeom prst="rect">
            <a:avLst/>
          </a:prstGeom>
          <a:noFill/>
        </p:spPr>
        <p:txBody>
          <a:bodyPr wrap="square" rtlCol="0">
            <a:spAutoFit/>
          </a:bodyPr>
          <a:lstStyle/>
          <a:p>
            <a:pPr algn="ctr"/>
            <a:r>
              <a:rPr lang="es-EC" sz="2400" b="1" dirty="0" smtClean="0">
                <a:solidFill>
                  <a:schemeClr val="bg1"/>
                </a:solidFill>
              </a:rPr>
              <a:t>PLANO DEL COMPLEJO TURÍSTICO </a:t>
            </a:r>
            <a:endParaRPr lang="es-EC" sz="2400" b="1" dirty="0">
              <a:solidFill>
                <a:schemeClr val="bg1"/>
              </a:solidFill>
            </a:endParaRPr>
          </a:p>
        </p:txBody>
      </p:sp>
    </p:spTree>
  </p:cSld>
  <p:clrMapOvr>
    <a:masterClrMapping/>
  </p:clrMapOvr>
  <p:transition spd="med">
    <p:strips dir="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7391400" cy="563563"/>
          </a:xfrm>
        </p:spPr>
        <p:txBody>
          <a:bodyPr/>
          <a:lstStyle/>
          <a:p>
            <a:pPr algn="ctr"/>
            <a:r>
              <a:rPr lang="es-EC" sz="2400" dirty="0" smtClean="0"/>
              <a:t>ATRACTIVOS TURÍSTICOS DEL SECTOR   </a:t>
            </a:r>
            <a:endParaRPr lang="es-EC" sz="2400" dirty="0"/>
          </a:p>
        </p:txBody>
      </p:sp>
      <p:sp>
        <p:nvSpPr>
          <p:cNvPr id="6" name="5 Elipse"/>
          <p:cNvSpPr/>
          <p:nvPr/>
        </p:nvSpPr>
        <p:spPr>
          <a:xfrm>
            <a:off x="7308304"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6 Imagen" descr="C:\Users\PC\Pictures\FOTOS TESIS\DSC02657.JPG"/>
          <p:cNvPicPr/>
          <p:nvPr/>
        </p:nvPicPr>
        <p:blipFill>
          <a:blip r:embed="rId3" cstate="print"/>
          <a:srcRect/>
          <a:stretch>
            <a:fillRect/>
          </a:stretch>
        </p:blipFill>
        <p:spPr bwMode="auto">
          <a:xfrm>
            <a:off x="6084168" y="4293096"/>
            <a:ext cx="2952328" cy="23042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7 Imagen" descr="C:\Users\PC\Pictures\FOTOS TESIS\DSC02636.JPG"/>
          <p:cNvPicPr/>
          <p:nvPr/>
        </p:nvPicPr>
        <p:blipFill>
          <a:blip r:embed="rId4" cstate="print"/>
          <a:srcRect/>
          <a:stretch>
            <a:fillRect/>
          </a:stretch>
        </p:blipFill>
        <p:spPr bwMode="auto">
          <a:xfrm>
            <a:off x="2915816" y="2865565"/>
            <a:ext cx="3059832" cy="22196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8 Imagen" descr="C:\Users\PC\Pictures\FOTOS TESIS\DSC02722.JPG"/>
          <p:cNvPicPr/>
          <p:nvPr/>
        </p:nvPicPr>
        <p:blipFill>
          <a:blip r:embed="rId5" cstate="print"/>
          <a:srcRect/>
          <a:stretch>
            <a:fillRect/>
          </a:stretch>
        </p:blipFill>
        <p:spPr bwMode="auto">
          <a:xfrm>
            <a:off x="107504" y="1196752"/>
            <a:ext cx="2664296" cy="29523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9 CuadroTexto"/>
          <p:cNvSpPr txBox="1"/>
          <p:nvPr/>
        </p:nvSpPr>
        <p:spPr>
          <a:xfrm>
            <a:off x="2915816" y="5219908"/>
            <a:ext cx="2736304" cy="369332"/>
          </a:xfrm>
          <a:prstGeom prst="rect">
            <a:avLst/>
          </a:prstGeom>
          <a:noFill/>
        </p:spPr>
        <p:txBody>
          <a:bodyPr wrap="square" rtlCol="0">
            <a:spAutoFit/>
          </a:bodyPr>
          <a:lstStyle/>
          <a:p>
            <a:pPr algn="ctr"/>
            <a:r>
              <a:rPr lang="es-EC" b="1" dirty="0" smtClean="0"/>
              <a:t>Río Culapachán</a:t>
            </a:r>
            <a:endParaRPr lang="es-EC" b="1" dirty="0"/>
          </a:p>
        </p:txBody>
      </p:sp>
      <p:sp>
        <p:nvSpPr>
          <p:cNvPr id="11" name="10 CuadroTexto"/>
          <p:cNvSpPr txBox="1"/>
          <p:nvPr/>
        </p:nvSpPr>
        <p:spPr>
          <a:xfrm>
            <a:off x="0" y="4437112"/>
            <a:ext cx="2736304" cy="646331"/>
          </a:xfrm>
          <a:prstGeom prst="rect">
            <a:avLst/>
          </a:prstGeom>
          <a:noFill/>
        </p:spPr>
        <p:txBody>
          <a:bodyPr wrap="square" rtlCol="0">
            <a:spAutoFit/>
          </a:bodyPr>
          <a:lstStyle/>
          <a:p>
            <a:pPr algn="ctr"/>
            <a:r>
              <a:rPr lang="es-EC" b="1" dirty="0" smtClean="0"/>
              <a:t>Cascada </a:t>
            </a:r>
          </a:p>
          <a:p>
            <a:pPr algn="ctr"/>
            <a:r>
              <a:rPr lang="es-EC" b="1" dirty="0" smtClean="0"/>
              <a:t>“Los Siete Chorros”</a:t>
            </a:r>
            <a:endParaRPr lang="es-EC" b="1" dirty="0"/>
          </a:p>
        </p:txBody>
      </p:sp>
      <p:sp>
        <p:nvSpPr>
          <p:cNvPr id="12" name="11 CuadroTexto"/>
          <p:cNvSpPr txBox="1"/>
          <p:nvPr/>
        </p:nvSpPr>
        <p:spPr>
          <a:xfrm>
            <a:off x="6156176" y="3501008"/>
            <a:ext cx="2736304" cy="369332"/>
          </a:xfrm>
          <a:prstGeom prst="rect">
            <a:avLst/>
          </a:prstGeom>
          <a:noFill/>
        </p:spPr>
        <p:txBody>
          <a:bodyPr wrap="square" rtlCol="0">
            <a:spAutoFit/>
          </a:bodyPr>
          <a:lstStyle/>
          <a:p>
            <a:pPr algn="ctr"/>
            <a:r>
              <a:rPr lang="es-EC" b="1" dirty="0" smtClean="0"/>
              <a:t>Paseo Ecológico</a:t>
            </a:r>
            <a:endParaRPr lang="es-EC" b="1" dirty="0"/>
          </a:p>
        </p:txBody>
      </p:sp>
    </p:spTree>
  </p:cSld>
  <p:clrMapOvr>
    <a:masterClrMapping/>
  </p:clrMapOvr>
  <p:transition spd="med">
    <p:strips dir="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PARADEROS TURÍSTICOS </a:t>
            </a:r>
            <a:endParaRPr lang="es-EC" dirty="0"/>
          </a:p>
        </p:txBody>
      </p:sp>
      <p:sp>
        <p:nvSpPr>
          <p:cNvPr id="6" name="5 Elipse"/>
          <p:cNvSpPr/>
          <p:nvPr/>
        </p:nvSpPr>
        <p:spPr>
          <a:xfrm>
            <a:off x="7308304"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6 Imagen" descr="C:\Users\PC\Pictures\FOTOS TESIS\DSC02663.JPG"/>
          <p:cNvPicPr/>
          <p:nvPr/>
        </p:nvPicPr>
        <p:blipFill>
          <a:blip r:embed="rId3" cstate="print"/>
          <a:srcRect/>
          <a:stretch>
            <a:fillRect/>
          </a:stretch>
        </p:blipFill>
        <p:spPr bwMode="auto">
          <a:xfrm>
            <a:off x="107504" y="1196752"/>
            <a:ext cx="2951985" cy="21873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8 Imagen" descr="C:\Users\PC\Pictures\FOTOS\DSC07165.JPG"/>
          <p:cNvPicPr/>
          <p:nvPr/>
        </p:nvPicPr>
        <p:blipFill>
          <a:blip r:embed="rId4" cstate="print"/>
          <a:srcRect/>
          <a:stretch>
            <a:fillRect/>
          </a:stretch>
        </p:blipFill>
        <p:spPr bwMode="auto">
          <a:xfrm>
            <a:off x="3131840" y="2564904"/>
            <a:ext cx="2808312" cy="22521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9 Imagen" descr="C:\Users\PC\Pictures\FOTOS TESIS\DSC02677.JPG"/>
          <p:cNvPicPr/>
          <p:nvPr/>
        </p:nvPicPr>
        <p:blipFill>
          <a:blip r:embed="rId5" cstate="print"/>
          <a:srcRect/>
          <a:stretch>
            <a:fillRect/>
          </a:stretch>
        </p:blipFill>
        <p:spPr bwMode="auto">
          <a:xfrm>
            <a:off x="5940152" y="4509120"/>
            <a:ext cx="3113911" cy="22494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10 CuadroTexto"/>
          <p:cNvSpPr txBox="1"/>
          <p:nvPr/>
        </p:nvSpPr>
        <p:spPr>
          <a:xfrm>
            <a:off x="2987824" y="4941168"/>
            <a:ext cx="2808312" cy="369332"/>
          </a:xfrm>
          <a:prstGeom prst="rect">
            <a:avLst/>
          </a:prstGeom>
          <a:noFill/>
        </p:spPr>
        <p:txBody>
          <a:bodyPr wrap="square" rtlCol="0">
            <a:spAutoFit/>
          </a:bodyPr>
          <a:lstStyle/>
          <a:p>
            <a:pPr algn="ctr"/>
            <a:r>
              <a:rPr lang="es-EC" b="1" dirty="0" smtClean="0"/>
              <a:t>Paradero “Quillán”</a:t>
            </a:r>
            <a:endParaRPr lang="es-EC" b="1" dirty="0"/>
          </a:p>
        </p:txBody>
      </p:sp>
      <p:sp>
        <p:nvSpPr>
          <p:cNvPr id="12" name="11 CuadroTexto"/>
          <p:cNvSpPr txBox="1"/>
          <p:nvPr/>
        </p:nvSpPr>
        <p:spPr>
          <a:xfrm>
            <a:off x="6300192" y="3995772"/>
            <a:ext cx="2808312" cy="369332"/>
          </a:xfrm>
          <a:prstGeom prst="rect">
            <a:avLst/>
          </a:prstGeom>
          <a:noFill/>
        </p:spPr>
        <p:txBody>
          <a:bodyPr wrap="square" rtlCol="0">
            <a:spAutoFit/>
          </a:bodyPr>
          <a:lstStyle/>
          <a:p>
            <a:pPr algn="ctr"/>
            <a:r>
              <a:rPr lang="es-EC" b="1" dirty="0" smtClean="0"/>
              <a:t>Quinta “María Soledad”</a:t>
            </a:r>
            <a:endParaRPr lang="es-EC" b="1" dirty="0"/>
          </a:p>
        </p:txBody>
      </p:sp>
      <p:sp>
        <p:nvSpPr>
          <p:cNvPr id="14" name="13 CuadroTexto"/>
          <p:cNvSpPr txBox="1"/>
          <p:nvPr/>
        </p:nvSpPr>
        <p:spPr>
          <a:xfrm>
            <a:off x="179512" y="3573016"/>
            <a:ext cx="2808312" cy="923330"/>
          </a:xfrm>
          <a:prstGeom prst="rect">
            <a:avLst/>
          </a:prstGeom>
          <a:noFill/>
        </p:spPr>
        <p:txBody>
          <a:bodyPr wrap="square" rtlCol="0">
            <a:spAutoFit/>
          </a:bodyPr>
          <a:lstStyle/>
          <a:p>
            <a:pPr algn="ctr"/>
            <a:r>
              <a:rPr lang="es-EC" b="1" dirty="0" smtClean="0"/>
              <a:t>Paradero  en el paseo ecológico (recién construido)</a:t>
            </a:r>
            <a:endParaRPr lang="es-EC" b="1" dirty="0"/>
          </a:p>
        </p:txBody>
      </p:sp>
    </p:spTree>
  </p:cSld>
  <p:clrMapOvr>
    <a:masterClrMapping/>
  </p:clrMapOvr>
  <p:transition spd="med">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BBE0E3"/>
          </a:solidFill>
          <a:ln w="0" algn="ctr">
            <a:noFill/>
            <a:miter lim="800000"/>
            <a:headEnd/>
            <a:tailEnd/>
          </a:ln>
          <a:effectLst/>
        </p:spPr>
        <p:txBody>
          <a:bodyPr wrap="none" anchor="ctr"/>
          <a:lstStyle/>
          <a:p>
            <a:endParaRPr lang="es-EC"/>
          </a:p>
        </p:txBody>
      </p:sp>
      <p:sp>
        <p:nvSpPr>
          <p:cNvPr id="10" name="AutoShape 4"/>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s-EC"/>
          </a:p>
        </p:txBody>
      </p:sp>
      <p:sp>
        <p:nvSpPr>
          <p:cNvPr id="18" name="Rectangle 2"/>
          <p:cNvSpPr>
            <a:spLocks noGrp="1" noChangeArrowheads="1"/>
          </p:cNvSpPr>
          <p:nvPr>
            <p:ph type="title"/>
          </p:nvPr>
        </p:nvSpPr>
        <p:spPr>
          <a:xfrm>
            <a:off x="381000" y="44624"/>
            <a:ext cx="7391400" cy="563563"/>
          </a:xfrm>
        </p:spPr>
        <p:txBody>
          <a:bodyPr/>
          <a:lstStyle/>
          <a:p>
            <a:pPr algn="ctr"/>
            <a:r>
              <a:rPr lang="en-US" sz="2800" dirty="0" smtClean="0"/>
              <a:t>BIENES COMPLEMENTARIOS </a:t>
            </a:r>
            <a:endParaRPr lang="en-US" sz="2800" dirty="0"/>
          </a:p>
        </p:txBody>
      </p:sp>
      <p:sp>
        <p:nvSpPr>
          <p:cNvPr id="22" name="21 CuadroTexto"/>
          <p:cNvSpPr txBox="1"/>
          <p:nvPr/>
        </p:nvSpPr>
        <p:spPr>
          <a:xfrm>
            <a:off x="2627784" y="1772816"/>
            <a:ext cx="5904656" cy="424731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es-ES" sz="2000" b="1" dirty="0" smtClean="0"/>
              <a:t>Como bienes complementarios están:</a:t>
            </a:r>
          </a:p>
          <a:p>
            <a:pPr algn="just">
              <a:lnSpc>
                <a:spcPct val="150000"/>
              </a:lnSpc>
            </a:pPr>
            <a:endParaRPr lang="es-ES" sz="2000" b="1" dirty="0" smtClean="0"/>
          </a:p>
          <a:p>
            <a:pPr marL="457200" indent="-457200" algn="just">
              <a:lnSpc>
                <a:spcPct val="150000"/>
              </a:lnSpc>
              <a:buFont typeface="Arial" pitchFamily="34" charset="0"/>
              <a:buChar char="•"/>
            </a:pPr>
            <a:r>
              <a:rPr lang="es-ES" sz="2000" b="1" dirty="0" smtClean="0"/>
              <a:t>La Gruta </a:t>
            </a:r>
            <a:r>
              <a:rPr lang="es-ES" sz="2000" b="1" dirty="0" smtClean="0"/>
              <a:t>de la Virgen Niña María de Jerusalén</a:t>
            </a:r>
          </a:p>
          <a:p>
            <a:pPr marL="457200" indent="-457200" algn="just">
              <a:lnSpc>
                <a:spcPct val="150000"/>
              </a:lnSpc>
              <a:buFont typeface="Arial" pitchFamily="34" charset="0"/>
              <a:buChar char="•"/>
            </a:pPr>
            <a:r>
              <a:rPr lang="es-ES" sz="2000" b="1" dirty="0" smtClean="0"/>
              <a:t>La Cascada </a:t>
            </a:r>
            <a:r>
              <a:rPr lang="es-ES" sz="2000" b="1" dirty="0" smtClean="0"/>
              <a:t>“Pogyo </a:t>
            </a:r>
            <a:r>
              <a:rPr lang="es-ES" sz="2000" b="1" dirty="0" err="1" smtClean="0"/>
              <a:t>Uku</a:t>
            </a:r>
            <a:r>
              <a:rPr lang="es-ES" sz="2000" b="1" dirty="0" smtClean="0"/>
              <a:t>”(23m. de altura).</a:t>
            </a:r>
          </a:p>
          <a:p>
            <a:pPr marL="457200" indent="-457200" algn="just">
              <a:lnSpc>
                <a:spcPct val="150000"/>
              </a:lnSpc>
              <a:buFont typeface="Arial" pitchFamily="34" charset="0"/>
              <a:buChar char="•"/>
            </a:pPr>
            <a:r>
              <a:rPr lang="es-ES" sz="2000" b="1" dirty="0" smtClean="0"/>
              <a:t>La Cascada </a:t>
            </a:r>
            <a:r>
              <a:rPr lang="es-ES" sz="2000" b="1" dirty="0" smtClean="0"/>
              <a:t>“Los Siete Chorros”</a:t>
            </a:r>
            <a:endParaRPr lang="es-EC" sz="2000" dirty="0" smtClean="0"/>
          </a:p>
          <a:p>
            <a:pPr marL="457200" indent="-457200" algn="just">
              <a:lnSpc>
                <a:spcPct val="150000"/>
              </a:lnSpc>
              <a:buFont typeface="Arial" pitchFamily="34" charset="0"/>
              <a:buChar char="•"/>
            </a:pPr>
            <a:r>
              <a:rPr lang="es-ES" sz="2000" b="1" dirty="0" smtClean="0"/>
              <a:t>El Río </a:t>
            </a:r>
            <a:r>
              <a:rPr lang="es-ES" sz="2000" b="1" dirty="0" smtClean="0"/>
              <a:t>Culapachán</a:t>
            </a:r>
            <a:endParaRPr lang="es-EC" sz="2000" dirty="0" smtClean="0"/>
          </a:p>
          <a:p>
            <a:pPr marL="457200" indent="-457200" algn="just">
              <a:lnSpc>
                <a:spcPct val="150000"/>
              </a:lnSpc>
              <a:buFont typeface="Arial" pitchFamily="34" charset="0"/>
              <a:buChar char="•"/>
            </a:pPr>
            <a:r>
              <a:rPr lang="es-ES" sz="2000" b="1" dirty="0" smtClean="0"/>
              <a:t>Y la Comunidad </a:t>
            </a:r>
            <a:r>
              <a:rPr lang="es-ES" sz="2000" b="1" dirty="0" smtClean="0"/>
              <a:t>Quillán</a:t>
            </a:r>
            <a:endParaRPr lang="es-EC" sz="2000" dirty="0"/>
          </a:p>
        </p:txBody>
      </p:sp>
      <p:sp>
        <p:nvSpPr>
          <p:cNvPr id="11" name="10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Imagen 1" descr="DSC00832"/>
          <p:cNvPicPr>
            <a:picLocks noChangeAspect="1" noChangeArrowheads="1"/>
          </p:cNvPicPr>
          <p:nvPr/>
        </p:nvPicPr>
        <p:blipFill>
          <a:blip r:embed="rId4" cstate="print">
            <a:lum bright="-6000" contrast="18000"/>
          </a:blip>
          <a:srcRect/>
          <a:stretch>
            <a:fillRect/>
          </a:stretch>
        </p:blipFill>
        <p:spPr bwMode="auto">
          <a:xfrm>
            <a:off x="7740352" y="4869160"/>
            <a:ext cx="1224136" cy="1632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 Imagen" descr="C:\Users\PC\Pictures\FOTOS ECUADOR 2012\QUILLÁN VIERNES SANTO 2012\DSC02722.JPG"/>
          <p:cNvPicPr/>
          <p:nvPr/>
        </p:nvPicPr>
        <p:blipFill>
          <a:blip r:embed="rId5" cstate="print"/>
          <a:srcRect/>
          <a:stretch>
            <a:fillRect/>
          </a:stretch>
        </p:blipFill>
        <p:spPr bwMode="auto">
          <a:xfrm>
            <a:off x="251521" y="2852937"/>
            <a:ext cx="1368152"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trips dir="ru"/>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043608" y="260648"/>
            <a:ext cx="6120680" cy="646331"/>
          </a:xfrm>
          <a:prstGeom prst="rect">
            <a:avLst/>
          </a:prstGeom>
          <a:noFill/>
        </p:spPr>
        <p:txBody>
          <a:bodyPr wrap="square" rtlCol="0">
            <a:spAutoFit/>
          </a:bodyPr>
          <a:lstStyle/>
          <a:p>
            <a:pPr algn="ctr"/>
            <a:r>
              <a:rPr lang="es-EC" sz="3600" b="1" dirty="0" smtClean="0">
                <a:solidFill>
                  <a:schemeClr val="bg1"/>
                </a:solidFill>
              </a:rPr>
              <a:t>FLORA </a:t>
            </a:r>
            <a:endParaRPr lang="es-EC" b="1" dirty="0">
              <a:solidFill>
                <a:schemeClr val="bg1"/>
              </a:solidFill>
            </a:endParaRPr>
          </a:p>
        </p:txBody>
      </p:sp>
      <p:pic>
        <p:nvPicPr>
          <p:cNvPr id="7" name="6 Imagen" descr="C:\Users\PC\Pictures\FOTOS TESIS\DSC07142.JPG"/>
          <p:cNvPicPr/>
          <p:nvPr/>
        </p:nvPicPr>
        <p:blipFill>
          <a:blip r:embed="rId2" cstate="print"/>
          <a:srcRect/>
          <a:stretch>
            <a:fillRect/>
          </a:stretch>
        </p:blipFill>
        <p:spPr bwMode="auto">
          <a:xfrm>
            <a:off x="96937" y="1124744"/>
            <a:ext cx="3250927" cy="2376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7 Imagen" descr="C:\Users\PC\Pictures\FOTOS TESIS\DSC07155.JPG"/>
          <p:cNvPicPr/>
          <p:nvPr/>
        </p:nvPicPr>
        <p:blipFill>
          <a:blip r:embed="rId3" cstate="print"/>
          <a:srcRect/>
          <a:stretch>
            <a:fillRect/>
          </a:stretch>
        </p:blipFill>
        <p:spPr bwMode="auto">
          <a:xfrm>
            <a:off x="3470231" y="2132856"/>
            <a:ext cx="2469921" cy="29523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10 Imagen" descr="C:\Users\PC\Pictures\FOTOS TESIS\DSC05000.JPG"/>
          <p:cNvPicPr/>
          <p:nvPr/>
        </p:nvPicPr>
        <p:blipFill>
          <a:blip r:embed="rId4" cstate="print"/>
          <a:srcRect/>
          <a:stretch>
            <a:fillRect/>
          </a:stretch>
        </p:blipFill>
        <p:spPr bwMode="auto">
          <a:xfrm>
            <a:off x="6012160" y="4365104"/>
            <a:ext cx="3024336" cy="2431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8 Imagen" descr="C:\Users\PC\Pictures\FOTOS TESIS\DSC02697.JPG"/>
          <p:cNvPicPr/>
          <p:nvPr/>
        </p:nvPicPr>
        <p:blipFill>
          <a:blip r:embed="rId5" cstate="print"/>
          <a:srcRect/>
          <a:stretch>
            <a:fillRect/>
          </a:stretch>
        </p:blipFill>
        <p:spPr bwMode="auto">
          <a:xfrm>
            <a:off x="107504" y="4509120"/>
            <a:ext cx="3168352" cy="22322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9 Elipse"/>
          <p:cNvSpPr/>
          <p:nvPr/>
        </p:nvSpPr>
        <p:spPr>
          <a:xfrm>
            <a:off x="7308304" y="188640"/>
            <a:ext cx="1800200" cy="1512168"/>
          </a:xfrm>
          <a:prstGeom prst="ellipse">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FAUNA</a:t>
            </a:r>
            <a:endParaRPr lang="es-EC" dirty="0"/>
          </a:p>
        </p:txBody>
      </p:sp>
      <p:pic>
        <p:nvPicPr>
          <p:cNvPr id="7" name="6 Imagen" descr="C:\Users\PC\Pictures\FOTOS TESIS\DSC02604.JPG"/>
          <p:cNvPicPr/>
          <p:nvPr/>
        </p:nvPicPr>
        <p:blipFill>
          <a:blip r:embed="rId2" cstate="print"/>
          <a:srcRect/>
          <a:stretch>
            <a:fillRect/>
          </a:stretch>
        </p:blipFill>
        <p:spPr bwMode="auto">
          <a:xfrm>
            <a:off x="3131840" y="2132856"/>
            <a:ext cx="3024336" cy="24482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7 Imagen" descr="C:\Users\PC\Pictures\FOTOS TESIS\DSC07169.JPG"/>
          <p:cNvPicPr/>
          <p:nvPr/>
        </p:nvPicPr>
        <p:blipFill>
          <a:blip r:embed="rId3" cstate="print"/>
          <a:srcRect/>
          <a:stretch>
            <a:fillRect/>
          </a:stretch>
        </p:blipFill>
        <p:spPr bwMode="auto">
          <a:xfrm>
            <a:off x="107504" y="4481736"/>
            <a:ext cx="2915816" cy="21876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8 Imagen" descr="C:\Users\PC\Pictures\FOTOS TESIS\DSC07868.JPG"/>
          <p:cNvPicPr/>
          <p:nvPr/>
        </p:nvPicPr>
        <p:blipFill>
          <a:blip r:embed="rId4" cstate="print"/>
          <a:srcRect/>
          <a:stretch>
            <a:fillRect/>
          </a:stretch>
        </p:blipFill>
        <p:spPr bwMode="auto">
          <a:xfrm>
            <a:off x="137706" y="1268760"/>
            <a:ext cx="2778110" cy="20839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9 Imagen" descr="C:\Users\PC\Pictures\FOTOS TESIS\DSC02652.JPG"/>
          <p:cNvPicPr/>
          <p:nvPr/>
        </p:nvPicPr>
        <p:blipFill>
          <a:blip r:embed="rId5" cstate="print"/>
          <a:srcRect/>
          <a:stretch>
            <a:fillRect/>
          </a:stretch>
        </p:blipFill>
        <p:spPr bwMode="auto">
          <a:xfrm>
            <a:off x="6013682" y="4509120"/>
            <a:ext cx="3022814" cy="216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10 Elipse"/>
          <p:cNvSpPr/>
          <p:nvPr/>
        </p:nvSpPr>
        <p:spPr>
          <a:xfrm>
            <a:off x="7308304" y="188640"/>
            <a:ext cx="1800200" cy="1512168"/>
          </a:xfrm>
          <a:prstGeom prst="ellipse">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0" y="1412776"/>
            <a:ext cx="5076056" cy="475252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Elipse"/>
          <p:cNvSpPr/>
          <p:nvPr/>
        </p:nvSpPr>
        <p:spPr>
          <a:xfrm>
            <a:off x="144016" y="548680"/>
            <a:ext cx="2843808" cy="2376264"/>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5292080" y="5085184"/>
            <a:ext cx="3377849" cy="923330"/>
          </a:xfrm>
          <a:prstGeom prst="rect">
            <a:avLst/>
          </a:prstGeom>
          <a:noFill/>
        </p:spPr>
        <p:txBody>
          <a:bodyPr wrap="none" lIns="91440" tIns="45720" rIns="91440" bIns="45720">
            <a:spAutoFit/>
          </a:bodyPr>
          <a:lstStyle/>
          <a:p>
            <a:pPr algn="ctr"/>
            <a:r>
              <a:rPr lang="es-E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GRACIAS</a:t>
            </a:r>
            <a:endParaRPr lang="es-E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spd="med">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BBE0E3"/>
          </a:solidFill>
          <a:ln w="0" algn="ctr">
            <a:noFill/>
            <a:miter lim="800000"/>
            <a:headEnd/>
            <a:tailEnd/>
          </a:ln>
          <a:effectLst/>
        </p:spPr>
        <p:txBody>
          <a:bodyPr wrap="none" anchor="ctr"/>
          <a:lstStyle/>
          <a:p>
            <a:endParaRPr lang="es-EC"/>
          </a:p>
        </p:txBody>
      </p:sp>
      <p:sp>
        <p:nvSpPr>
          <p:cNvPr id="10" name="AutoShape 4"/>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s-EC"/>
          </a:p>
        </p:txBody>
      </p:sp>
      <p:sp>
        <p:nvSpPr>
          <p:cNvPr id="18" name="Rectangle 2"/>
          <p:cNvSpPr>
            <a:spLocks noGrp="1" noChangeArrowheads="1"/>
          </p:cNvSpPr>
          <p:nvPr>
            <p:ph type="title"/>
          </p:nvPr>
        </p:nvSpPr>
        <p:spPr>
          <a:xfrm>
            <a:off x="381000" y="44624"/>
            <a:ext cx="7391400" cy="563563"/>
          </a:xfrm>
        </p:spPr>
        <p:txBody>
          <a:bodyPr/>
          <a:lstStyle/>
          <a:p>
            <a:pPr algn="ctr"/>
            <a:r>
              <a:rPr lang="en-US" sz="2800" dirty="0" smtClean="0"/>
              <a:t>EL SEGMENTO </a:t>
            </a:r>
            <a:r>
              <a:rPr lang="en-US" sz="2800" dirty="0" smtClean="0"/>
              <a:t>OBJETIVO </a:t>
            </a:r>
            <a:endParaRPr lang="en-US" sz="2800" dirty="0"/>
          </a:p>
        </p:txBody>
      </p:sp>
      <p:sp>
        <p:nvSpPr>
          <p:cNvPr id="22" name="21 CuadroTexto"/>
          <p:cNvSpPr txBox="1"/>
          <p:nvPr/>
        </p:nvSpPr>
        <p:spPr>
          <a:xfrm>
            <a:off x="683568" y="2006838"/>
            <a:ext cx="7848872" cy="44627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400" dirty="0" smtClean="0"/>
              <a:t>Para este estudio, se consideró a las ciudades de Ambato y Píllaro en base a los resultados que arrojó la encuesta </a:t>
            </a:r>
            <a:r>
              <a:rPr lang="es-ES" sz="2400" dirty="0" smtClean="0"/>
              <a:t>piloto. Donde el  85,7% de los turistas proceden de estas ciudades. </a:t>
            </a:r>
          </a:p>
          <a:p>
            <a:pPr algn="just"/>
            <a:endParaRPr lang="es-ES" sz="2400" dirty="0" smtClean="0"/>
          </a:p>
          <a:p>
            <a:r>
              <a:rPr lang="es-ES" sz="2400" dirty="0" smtClean="0"/>
              <a:t>De los cuales 5.185 </a:t>
            </a:r>
            <a:r>
              <a:rPr lang="es-ES" sz="2400" dirty="0" smtClean="0"/>
              <a:t>habitantes </a:t>
            </a:r>
            <a:r>
              <a:rPr lang="es-ES" sz="2400" dirty="0" smtClean="0"/>
              <a:t> son de la ciudad de Píllaro y 116.864 habitantes son de la ciudad de Ambato </a:t>
            </a:r>
            <a:endParaRPr lang="es-EC" sz="2400" dirty="0" smtClean="0"/>
          </a:p>
          <a:p>
            <a:pPr algn="just"/>
            <a:endParaRPr lang="es-EC" sz="2400" dirty="0" smtClean="0"/>
          </a:p>
          <a:p>
            <a:pPr marL="176213" indent="-176213" algn="just"/>
            <a:r>
              <a:rPr lang="es-EC" sz="2400" dirty="0" smtClean="0"/>
              <a:t>El Rango </a:t>
            </a:r>
            <a:r>
              <a:rPr lang="es-EC" sz="2400" dirty="0" smtClean="0"/>
              <a:t>de </a:t>
            </a:r>
            <a:r>
              <a:rPr lang="es-EC" sz="2400" dirty="0" smtClean="0"/>
              <a:t>edad para este estudio fue de 15 </a:t>
            </a:r>
            <a:r>
              <a:rPr lang="es-EC" sz="2400" dirty="0" smtClean="0"/>
              <a:t>a 74 años. </a:t>
            </a:r>
          </a:p>
          <a:p>
            <a:pPr marL="176213" indent="-176213" algn="just"/>
            <a:endParaRPr lang="es-ES" sz="2000" dirty="0" smtClean="0"/>
          </a:p>
        </p:txBody>
      </p:sp>
      <p:sp>
        <p:nvSpPr>
          <p:cNvPr id="11" name="10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BBE0E3"/>
          </a:solidFill>
          <a:ln w="0" algn="ctr">
            <a:noFill/>
            <a:miter lim="800000"/>
            <a:headEnd/>
            <a:tailEnd/>
          </a:ln>
          <a:effectLst/>
        </p:spPr>
        <p:txBody>
          <a:bodyPr wrap="none" anchor="ctr"/>
          <a:lstStyle/>
          <a:p>
            <a:endParaRPr lang="es-EC"/>
          </a:p>
        </p:txBody>
      </p:sp>
      <p:sp>
        <p:nvSpPr>
          <p:cNvPr id="10" name="AutoShape 4"/>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s-EC"/>
          </a:p>
        </p:txBody>
      </p:sp>
      <p:sp>
        <p:nvSpPr>
          <p:cNvPr id="18" name="Rectangle 2"/>
          <p:cNvSpPr>
            <a:spLocks noGrp="1" noChangeArrowheads="1"/>
          </p:cNvSpPr>
          <p:nvPr>
            <p:ph type="title"/>
          </p:nvPr>
        </p:nvSpPr>
        <p:spPr>
          <a:xfrm>
            <a:off x="381000" y="44624"/>
            <a:ext cx="7391400" cy="563563"/>
          </a:xfrm>
        </p:spPr>
        <p:txBody>
          <a:bodyPr/>
          <a:lstStyle/>
          <a:p>
            <a:pPr algn="ctr"/>
            <a:r>
              <a:rPr lang="en-US" sz="2400" dirty="0" smtClean="0"/>
              <a:t>LA SEGMENTACIÓN </a:t>
            </a:r>
            <a:r>
              <a:rPr lang="en-US" sz="2400" dirty="0" smtClean="0"/>
              <a:t>SOCIODEMOGRÁFICA </a:t>
            </a:r>
            <a:endParaRPr lang="en-US" sz="2400" dirty="0"/>
          </a:p>
        </p:txBody>
      </p:sp>
      <p:sp>
        <p:nvSpPr>
          <p:cNvPr id="22" name="21 CuadroTexto"/>
          <p:cNvSpPr txBox="1"/>
          <p:nvPr/>
        </p:nvSpPr>
        <p:spPr>
          <a:xfrm>
            <a:off x="611560" y="2163628"/>
            <a:ext cx="7776864"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000" dirty="0" smtClean="0"/>
              <a:t>Esta segmentación está dada por la población que pertenece al quintil 3, con un promedio de ingreso corriente de 537,00 USD y al quintil 4, con un promedio de ingreso corriente de 749,00 USD, según género y grupos de edad de 15 años a 74 años. </a:t>
            </a:r>
          </a:p>
          <a:p>
            <a:pPr algn="just"/>
            <a:endParaRPr lang="es-ES" sz="2000" dirty="0" smtClean="0"/>
          </a:p>
          <a:p>
            <a:r>
              <a:rPr lang="es-ES" sz="2000" dirty="0" smtClean="0"/>
              <a:t>La población que corresponde al quintal 3 y quintal 4 es de </a:t>
            </a:r>
            <a:r>
              <a:rPr lang="es-ES" sz="2000" b="1" dirty="0" smtClean="0"/>
              <a:t>2.174 habitantes de la ciudad de Píllaro.</a:t>
            </a:r>
            <a:endParaRPr lang="es-EC" sz="2000" b="1" dirty="0" smtClean="0"/>
          </a:p>
          <a:p>
            <a:r>
              <a:rPr lang="es-ES" sz="2000" b="1" dirty="0" smtClean="0"/>
              <a:t> </a:t>
            </a:r>
            <a:endParaRPr lang="es-EC" sz="2000" dirty="0" smtClean="0"/>
          </a:p>
          <a:p>
            <a:r>
              <a:rPr lang="es-ES" sz="2000" dirty="0" smtClean="0"/>
              <a:t>La población que corresponde al quintal 3 y quintal 4 es de </a:t>
            </a:r>
            <a:r>
              <a:rPr lang="es-ES" sz="2000" b="1" dirty="0" smtClean="0"/>
              <a:t>48.989 habitantes de la ciudad  de Ambato.</a:t>
            </a:r>
            <a:endParaRPr lang="es-EC" sz="2000" dirty="0" smtClean="0"/>
          </a:p>
          <a:p>
            <a:pPr algn="just"/>
            <a:endParaRPr lang="es-ES" sz="2000" dirty="0" smtClean="0"/>
          </a:p>
        </p:txBody>
      </p:sp>
      <p:sp>
        <p:nvSpPr>
          <p:cNvPr id="11" name="10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BBE0E3"/>
          </a:solidFill>
          <a:ln w="0" algn="ctr">
            <a:noFill/>
            <a:miter lim="800000"/>
            <a:headEnd/>
            <a:tailEnd/>
          </a:ln>
          <a:effectLst/>
        </p:spPr>
        <p:txBody>
          <a:bodyPr wrap="none" anchor="ctr"/>
          <a:lstStyle/>
          <a:p>
            <a:endParaRPr lang="es-EC"/>
          </a:p>
        </p:txBody>
      </p:sp>
      <p:sp>
        <p:nvSpPr>
          <p:cNvPr id="10" name="AutoShape 4"/>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s-EC"/>
          </a:p>
        </p:txBody>
      </p:sp>
      <p:sp>
        <p:nvSpPr>
          <p:cNvPr id="18" name="Rectangle 2"/>
          <p:cNvSpPr>
            <a:spLocks noGrp="1" noChangeArrowheads="1"/>
          </p:cNvSpPr>
          <p:nvPr>
            <p:ph type="title"/>
          </p:nvPr>
        </p:nvSpPr>
        <p:spPr>
          <a:xfrm>
            <a:off x="381000" y="44624"/>
            <a:ext cx="7391400" cy="563563"/>
          </a:xfrm>
        </p:spPr>
        <p:txBody>
          <a:bodyPr/>
          <a:lstStyle/>
          <a:p>
            <a:pPr algn="ctr"/>
            <a:r>
              <a:rPr lang="en-US" sz="2400" dirty="0" smtClean="0"/>
              <a:t>EL UNIVERSO </a:t>
            </a:r>
            <a:r>
              <a:rPr lang="en-US" sz="2400" dirty="0" smtClean="0"/>
              <a:t>Y </a:t>
            </a:r>
            <a:r>
              <a:rPr lang="en-US" sz="2400" dirty="0" smtClean="0"/>
              <a:t>LA MUESTRA</a:t>
            </a:r>
            <a:endParaRPr lang="en-US" sz="2400" dirty="0"/>
          </a:p>
        </p:txBody>
      </p:sp>
      <p:sp>
        <p:nvSpPr>
          <p:cNvPr id="22" name="21 CuadroTexto"/>
          <p:cNvSpPr txBox="1"/>
          <p:nvPr/>
        </p:nvSpPr>
        <p:spPr>
          <a:xfrm>
            <a:off x="467544" y="2203117"/>
            <a:ext cx="8064896" cy="390876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800" dirty="0" smtClean="0"/>
              <a:t>El universo corresponde a  </a:t>
            </a:r>
            <a:r>
              <a:rPr lang="es-ES" sz="2800" dirty="0" smtClean="0"/>
              <a:t>2.174 habitantes de la ciudad de Píllaro y 48.989  habitantes de la ciudad de Ambato. </a:t>
            </a:r>
          </a:p>
          <a:p>
            <a:pPr algn="just"/>
            <a:endParaRPr lang="es-ES" sz="2800" dirty="0" smtClean="0"/>
          </a:p>
          <a:p>
            <a:pPr algn="just"/>
            <a:r>
              <a:rPr lang="es-ES" sz="2800" dirty="0" smtClean="0"/>
              <a:t>La muestra fue de 74 personas a ser encuestadas en la ciudad de Píllaro y 76 personas a ser encuestadas en la ciudad de Ambato. </a:t>
            </a:r>
          </a:p>
          <a:p>
            <a:pPr algn="just"/>
            <a:endParaRPr lang="es-ES" sz="2400" dirty="0" smtClean="0"/>
          </a:p>
        </p:txBody>
      </p:sp>
      <p:sp>
        <p:nvSpPr>
          <p:cNvPr id="11" name="10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BBE0E3"/>
          </a:solidFill>
          <a:ln w="0" algn="ctr">
            <a:noFill/>
            <a:miter lim="800000"/>
            <a:headEnd/>
            <a:tailEnd/>
          </a:ln>
          <a:effectLst/>
        </p:spPr>
        <p:txBody>
          <a:bodyPr wrap="none" anchor="ctr"/>
          <a:lstStyle/>
          <a:p>
            <a:endParaRPr lang="es-EC"/>
          </a:p>
        </p:txBody>
      </p:sp>
      <p:sp>
        <p:nvSpPr>
          <p:cNvPr id="10" name="AutoShape 4"/>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s-EC"/>
          </a:p>
        </p:txBody>
      </p:sp>
      <p:sp>
        <p:nvSpPr>
          <p:cNvPr id="18" name="Rectangle 2"/>
          <p:cNvSpPr>
            <a:spLocks noGrp="1" noChangeArrowheads="1"/>
          </p:cNvSpPr>
          <p:nvPr>
            <p:ph type="title"/>
          </p:nvPr>
        </p:nvSpPr>
        <p:spPr>
          <a:xfrm>
            <a:off x="381000" y="44624"/>
            <a:ext cx="7391400" cy="563563"/>
          </a:xfrm>
        </p:spPr>
        <p:txBody>
          <a:bodyPr/>
          <a:lstStyle/>
          <a:p>
            <a:pPr algn="ctr"/>
            <a:r>
              <a:rPr lang="en-US" sz="2400" dirty="0" smtClean="0"/>
              <a:t>LOS OBJETIVOS </a:t>
            </a:r>
            <a:r>
              <a:rPr lang="en-US" sz="2400" dirty="0" smtClean="0"/>
              <a:t>DE LA ENCUESTA </a:t>
            </a:r>
            <a:endParaRPr lang="en-US" sz="2400" dirty="0"/>
          </a:p>
        </p:txBody>
      </p:sp>
      <p:sp>
        <p:nvSpPr>
          <p:cNvPr id="22" name="21 CuadroTexto"/>
          <p:cNvSpPr txBox="1"/>
          <p:nvPr/>
        </p:nvSpPr>
        <p:spPr>
          <a:xfrm>
            <a:off x="395536" y="1917407"/>
            <a:ext cx="8424936" cy="403187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C" sz="1600" b="1" dirty="0" smtClean="0"/>
              <a:t>El Objetivo General</a:t>
            </a:r>
            <a:endParaRPr lang="es-EC" sz="1600" dirty="0" smtClean="0"/>
          </a:p>
          <a:p>
            <a:pPr algn="just"/>
            <a:r>
              <a:rPr lang="es-EC" sz="1600" b="1" dirty="0" smtClean="0"/>
              <a:t> </a:t>
            </a:r>
            <a:endParaRPr lang="es-EC" sz="1600" dirty="0" smtClean="0"/>
          </a:p>
          <a:p>
            <a:pPr lvl="0" algn="just"/>
            <a:r>
              <a:rPr lang="es-EC" sz="1600" dirty="0" smtClean="0"/>
              <a:t>Evaluar el grado de aceptación que tiene el turista para la creación de un Complejo Turístico en el </a:t>
            </a:r>
            <a:r>
              <a:rPr lang="es-EC" sz="1600" dirty="0" smtClean="0"/>
              <a:t>sector. </a:t>
            </a:r>
            <a:endParaRPr lang="es-EC" sz="1600" dirty="0" smtClean="0"/>
          </a:p>
          <a:p>
            <a:pPr algn="just"/>
            <a:r>
              <a:rPr lang="es-EC" sz="1600" dirty="0" smtClean="0"/>
              <a:t> </a:t>
            </a:r>
          </a:p>
          <a:p>
            <a:pPr algn="just"/>
            <a:r>
              <a:rPr lang="es-EC" sz="1600" b="1" dirty="0" smtClean="0"/>
              <a:t>Los Objetivos Específicos: </a:t>
            </a:r>
            <a:endParaRPr lang="es-EC" sz="1600" dirty="0" smtClean="0"/>
          </a:p>
          <a:p>
            <a:pPr algn="just"/>
            <a:r>
              <a:rPr lang="es-EC" sz="1600" b="1" dirty="0" smtClean="0"/>
              <a:t> </a:t>
            </a:r>
            <a:endParaRPr lang="es-EC" sz="1600" dirty="0" smtClean="0"/>
          </a:p>
          <a:p>
            <a:pPr marL="342900" lvl="0" indent="-342900" algn="just">
              <a:buFont typeface="Wingdings" pitchFamily="2" charset="2"/>
              <a:buChar char="ü"/>
            </a:pPr>
            <a:r>
              <a:rPr lang="es-EC" sz="1600" dirty="0" smtClean="0"/>
              <a:t>Conocer las preferencias de los turistas para realizar actividades turísticas. </a:t>
            </a:r>
          </a:p>
          <a:p>
            <a:pPr marL="342900" lvl="0" indent="-342900" algn="just">
              <a:buFont typeface="Wingdings" pitchFamily="2" charset="2"/>
              <a:buChar char="ü"/>
            </a:pPr>
            <a:r>
              <a:rPr lang="es-EC" sz="1600" dirty="0" smtClean="0"/>
              <a:t>Determinar la aceptación de los turistas para la creación de un Complejo </a:t>
            </a:r>
            <a:r>
              <a:rPr lang="es-EC" sz="1600" dirty="0" smtClean="0"/>
              <a:t>Turístico.</a:t>
            </a:r>
            <a:endParaRPr lang="es-EC" sz="1600" dirty="0" smtClean="0"/>
          </a:p>
          <a:p>
            <a:pPr marL="342900" lvl="0" indent="-342900" algn="just">
              <a:buFont typeface="Wingdings" pitchFamily="2" charset="2"/>
              <a:buChar char="ü"/>
            </a:pPr>
            <a:r>
              <a:rPr lang="es-EC" sz="1600" dirty="0" smtClean="0"/>
              <a:t>Indagar las características que el turista considera importantes para el lanzamiento de un servicio de recreación.  </a:t>
            </a:r>
          </a:p>
          <a:p>
            <a:pPr marL="342900" lvl="0" indent="-342900" algn="just">
              <a:buFont typeface="Wingdings" pitchFamily="2" charset="2"/>
              <a:buChar char="ü"/>
            </a:pPr>
            <a:r>
              <a:rPr lang="es-EC" sz="1600" dirty="0" smtClean="0"/>
              <a:t>Averiguar la disposición que tiene el turista cuando paga un servicio de recreación. </a:t>
            </a:r>
          </a:p>
          <a:p>
            <a:pPr marL="342900" lvl="0" indent="-342900" algn="just">
              <a:buFont typeface="Wingdings" pitchFamily="2" charset="2"/>
              <a:buChar char="ü"/>
            </a:pPr>
            <a:r>
              <a:rPr lang="es-EC" sz="1600" dirty="0" smtClean="0"/>
              <a:t>Establecer la preferencia de promoción de los turistas para esta actividad.</a:t>
            </a:r>
          </a:p>
          <a:p>
            <a:pPr marL="342900" lvl="0" indent="-342900" algn="just">
              <a:buFont typeface="Wingdings" pitchFamily="2" charset="2"/>
              <a:buChar char="ü"/>
            </a:pPr>
            <a:r>
              <a:rPr lang="es-EC" sz="1600" dirty="0" smtClean="0"/>
              <a:t>Realizar un breve análisis de la competencia para el servicio a ofertarse. </a:t>
            </a:r>
            <a:endParaRPr lang="es-ES" sz="2000" dirty="0" smtClean="0"/>
          </a:p>
        </p:txBody>
      </p:sp>
      <p:sp>
        <p:nvSpPr>
          <p:cNvPr id="11" name="10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6984" y="152400"/>
            <a:ext cx="7391400" cy="563563"/>
          </a:xfrm>
        </p:spPr>
        <p:txBody>
          <a:bodyPr/>
          <a:lstStyle/>
          <a:p>
            <a:r>
              <a:rPr lang="es-EC" sz="2800" dirty="0" smtClean="0"/>
              <a:t>LOS RESULTADOS DEL ESTUDIO</a:t>
            </a:r>
            <a:endParaRPr lang="es-EC" sz="2800" dirty="0"/>
          </a:p>
        </p:txBody>
      </p:sp>
      <p:sp>
        <p:nvSpPr>
          <p:cNvPr id="5" name="4 Marcador de pie de página"/>
          <p:cNvSpPr>
            <a:spLocks noGrp="1"/>
          </p:cNvSpPr>
          <p:nvPr>
            <p:ph type="ftr" sz="quarter" idx="11"/>
          </p:nvPr>
        </p:nvSpPr>
        <p:spPr/>
        <p:txBody>
          <a:bodyPr/>
          <a:lstStyle/>
          <a:p>
            <a:r>
              <a:rPr lang="en-US" smtClean="0"/>
              <a:t>Company Logo</a:t>
            </a:r>
            <a:endParaRPr lang="en-US"/>
          </a:p>
        </p:txBody>
      </p:sp>
      <p:sp>
        <p:nvSpPr>
          <p:cNvPr id="6" name="5 CuadroTexto"/>
          <p:cNvSpPr txBox="1"/>
          <p:nvPr/>
        </p:nvSpPr>
        <p:spPr>
          <a:xfrm>
            <a:off x="395536" y="1052736"/>
            <a:ext cx="8496944" cy="563231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lgn="just"/>
            <a:r>
              <a:rPr lang="es-ES" sz="2000" dirty="0" smtClean="0"/>
              <a:t>Los resultados más relevantes fueron: </a:t>
            </a:r>
          </a:p>
          <a:p>
            <a:pPr marL="457200" indent="-457200" algn="just"/>
            <a:endParaRPr lang="es-ES" sz="2000" dirty="0" smtClean="0"/>
          </a:p>
          <a:p>
            <a:pPr marL="457200" indent="-457200" algn="just">
              <a:buFont typeface="Wingdings" pitchFamily="2" charset="2"/>
              <a:buChar char="ü"/>
            </a:pPr>
            <a:r>
              <a:rPr lang="es-ES" sz="2000" dirty="0" smtClean="0"/>
              <a:t>El </a:t>
            </a:r>
            <a:r>
              <a:rPr lang="es-ES" sz="2000" dirty="0" smtClean="0"/>
              <a:t>51,3% de turistas salen de paseo los fines de semana. En su mayor porcentaje, el 76%, realizan sus paseos con sus familiares con un promedio de 5 integrantes de familia.</a:t>
            </a:r>
            <a:endParaRPr lang="es-EC" sz="2000" dirty="0" smtClean="0"/>
          </a:p>
          <a:p>
            <a:pPr marL="457200" indent="-457200" algn="just">
              <a:buFont typeface="Wingdings" pitchFamily="2" charset="2"/>
              <a:buChar char="ü"/>
            </a:pPr>
            <a:r>
              <a:rPr lang="es-ES" sz="2000" dirty="0" smtClean="0"/>
              <a:t>Para el turista es </a:t>
            </a:r>
            <a:r>
              <a:rPr lang="es-ES" sz="2000" dirty="0" smtClean="0"/>
              <a:t>muy importante la limpieza en un 89,9%, seguridad en un 87,1%, diversión en un 64,7%, comida en un 60,4% y comodidad en un 59</a:t>
            </a:r>
            <a:r>
              <a:rPr lang="es-ES" sz="2000" dirty="0" smtClean="0"/>
              <a:t>%, como características que debe tener el complejo turístico. </a:t>
            </a:r>
            <a:endParaRPr lang="es-ES" sz="2000" dirty="0" smtClean="0"/>
          </a:p>
          <a:p>
            <a:pPr marL="457200" indent="-457200">
              <a:buFont typeface="Wingdings" pitchFamily="2" charset="2"/>
              <a:buChar char="ü"/>
            </a:pPr>
            <a:r>
              <a:rPr lang="es-ES" sz="2000" dirty="0" smtClean="0"/>
              <a:t>El 42,4% de </a:t>
            </a:r>
            <a:r>
              <a:rPr lang="es-ES" sz="2000" dirty="0" smtClean="0"/>
              <a:t>turistas estarían </a:t>
            </a:r>
            <a:r>
              <a:rPr lang="es-ES" sz="2000" dirty="0" smtClean="0"/>
              <a:t>dispuestos a pagar por la entrada al Complejo Turístico entre 3 a 4 </a:t>
            </a:r>
            <a:r>
              <a:rPr lang="es-ES" sz="2000" dirty="0" smtClean="0"/>
              <a:t>dólares,  el </a:t>
            </a:r>
            <a:r>
              <a:rPr lang="es-ES" sz="2000" dirty="0" smtClean="0"/>
              <a:t>51,8% de </a:t>
            </a:r>
            <a:r>
              <a:rPr lang="es-ES" sz="2000" dirty="0" smtClean="0"/>
              <a:t>turistas estarían </a:t>
            </a:r>
            <a:r>
              <a:rPr lang="es-ES" sz="2000" dirty="0" smtClean="0"/>
              <a:t>dispuestos a pagar entre 1 a 2 dólares </a:t>
            </a:r>
            <a:r>
              <a:rPr lang="es-ES" sz="2000" dirty="0" smtClean="0"/>
              <a:t>para </a:t>
            </a:r>
            <a:r>
              <a:rPr lang="es-ES" sz="2000" dirty="0" smtClean="0"/>
              <a:t>niños y el 79,3%  de </a:t>
            </a:r>
            <a:r>
              <a:rPr lang="es-ES" sz="2000" dirty="0" smtClean="0"/>
              <a:t>turistas estarían </a:t>
            </a:r>
            <a:r>
              <a:rPr lang="es-ES" sz="2000" dirty="0" smtClean="0"/>
              <a:t>dispuestos a pagar por la estadía en cabañas entre 10 a 15 dólares </a:t>
            </a:r>
            <a:r>
              <a:rPr lang="es-ES" sz="2000" dirty="0" smtClean="0"/>
              <a:t>por </a:t>
            </a:r>
            <a:r>
              <a:rPr lang="es-ES" sz="2000" dirty="0" smtClean="0"/>
              <a:t>día. </a:t>
            </a:r>
            <a:endParaRPr lang="es-EC" sz="2000" dirty="0" smtClean="0"/>
          </a:p>
          <a:p>
            <a:pPr marL="457200" indent="-457200">
              <a:buFont typeface="Wingdings" pitchFamily="2" charset="2"/>
              <a:buChar char="ü"/>
            </a:pPr>
            <a:r>
              <a:rPr lang="es-ES" sz="2000" dirty="0" smtClean="0"/>
              <a:t>Desean </a:t>
            </a:r>
            <a:r>
              <a:rPr lang="es-ES" sz="2000" dirty="0" smtClean="0"/>
              <a:t>recibir información sobre los servicios que ofrecen el Complejo Turístico a través del internet en un 35,3% y la televisión en un 28,8%. </a:t>
            </a:r>
            <a:endParaRPr lang="es-ES" sz="2000" b="1" dirty="0" smtClean="0"/>
          </a:p>
        </p:txBody>
      </p:sp>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BBE0E3"/>
          </a:solidFill>
          <a:ln w="0" algn="ctr">
            <a:noFill/>
            <a:miter lim="800000"/>
            <a:headEnd/>
            <a:tailEnd/>
          </a:ln>
          <a:effectLst/>
        </p:spPr>
        <p:txBody>
          <a:bodyPr wrap="none" anchor="ctr"/>
          <a:lstStyle/>
          <a:p>
            <a:endParaRPr lang="es-EC"/>
          </a:p>
        </p:txBody>
      </p:sp>
      <p:sp>
        <p:nvSpPr>
          <p:cNvPr id="10" name="AutoShape 4"/>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s-EC"/>
          </a:p>
        </p:txBody>
      </p:sp>
      <p:sp>
        <p:nvSpPr>
          <p:cNvPr id="18" name="Rectangle 2"/>
          <p:cNvSpPr>
            <a:spLocks noGrp="1" noChangeArrowheads="1"/>
          </p:cNvSpPr>
          <p:nvPr>
            <p:ph type="title"/>
          </p:nvPr>
        </p:nvSpPr>
        <p:spPr>
          <a:xfrm>
            <a:off x="381000" y="44624"/>
            <a:ext cx="7391400" cy="563563"/>
          </a:xfrm>
        </p:spPr>
        <p:txBody>
          <a:bodyPr/>
          <a:lstStyle/>
          <a:p>
            <a:pPr algn="ctr"/>
            <a:r>
              <a:rPr lang="en-US" sz="2400" dirty="0" smtClean="0"/>
              <a:t>LOS RESULTADOS </a:t>
            </a:r>
            <a:r>
              <a:rPr lang="en-US" sz="2400" dirty="0" smtClean="0"/>
              <a:t>DEL ESTUDIO </a:t>
            </a:r>
            <a:endParaRPr lang="en-US" sz="2400" dirty="0"/>
          </a:p>
        </p:txBody>
      </p:sp>
      <p:sp>
        <p:nvSpPr>
          <p:cNvPr id="11" name="10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CuadroTexto"/>
          <p:cNvSpPr txBox="1"/>
          <p:nvPr/>
        </p:nvSpPr>
        <p:spPr>
          <a:xfrm>
            <a:off x="611560" y="1999868"/>
            <a:ext cx="7848872" cy="40934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Wingdings" pitchFamily="2" charset="2"/>
              <a:buChar char="ü"/>
            </a:pPr>
            <a:r>
              <a:rPr lang="es-EC" sz="2000" dirty="0" smtClean="0">
                <a:latin typeface="+mj-lt"/>
              </a:rPr>
              <a:t>El 94, 74% de los turistas de la ciudad de Ambato  estarían dispuestos a visitar un sitio turístico dentro del Cantón Píllaro.</a:t>
            </a:r>
          </a:p>
          <a:p>
            <a:pPr marL="342900" indent="-342900" algn="just">
              <a:buFont typeface="Wingdings" pitchFamily="2" charset="2"/>
              <a:buChar char="ü"/>
            </a:pPr>
            <a:r>
              <a:rPr lang="es-EC" sz="2000" dirty="0" smtClean="0">
                <a:latin typeface="+mj-lt"/>
              </a:rPr>
              <a:t>El 93,24% de los turistas de la ciudad de Píllaro han visitado este sector y les gustaría volver a visitarlo. </a:t>
            </a:r>
          </a:p>
          <a:p>
            <a:pPr marL="342900" indent="-342900" algn="just">
              <a:buFont typeface="Wingdings" pitchFamily="2" charset="2"/>
              <a:buChar char="ü"/>
            </a:pPr>
            <a:r>
              <a:rPr lang="es-EC" sz="2000" dirty="0" smtClean="0">
                <a:latin typeface="+mj-lt"/>
              </a:rPr>
              <a:t> E</a:t>
            </a:r>
            <a:r>
              <a:rPr lang="es-ES" sz="2000" dirty="0" smtClean="0">
                <a:latin typeface="+mj-lt"/>
              </a:rPr>
              <a:t>l </a:t>
            </a:r>
            <a:r>
              <a:rPr lang="es-ES" sz="2000" dirty="0" smtClean="0">
                <a:latin typeface="+mj-lt"/>
              </a:rPr>
              <a:t>90,54% del total de turistas encuestados en la ciudad de </a:t>
            </a:r>
            <a:r>
              <a:rPr lang="es-ES" sz="2000" dirty="0" smtClean="0">
                <a:latin typeface="+mj-lt"/>
              </a:rPr>
              <a:t>Píllaro considera que el caserío Quillán debería tener un complejo turístico. </a:t>
            </a:r>
          </a:p>
          <a:p>
            <a:pPr marL="342900" indent="-342900" algn="just">
              <a:buFont typeface="Wingdings" pitchFamily="2" charset="2"/>
              <a:buChar char="ü"/>
            </a:pPr>
            <a:r>
              <a:rPr lang="es-ES" sz="2000" dirty="0" smtClean="0">
                <a:latin typeface="+mj-lt"/>
              </a:rPr>
              <a:t>El 59,7% de los encuestados considera que se debería implementar los siguientes servicios de </a:t>
            </a:r>
            <a:r>
              <a:rPr lang="es-ES" sz="2000" dirty="0" smtClean="0">
                <a:latin typeface="+mj-lt"/>
              </a:rPr>
              <a:t>infraestructura en el complejo turístico: </a:t>
            </a:r>
            <a:r>
              <a:rPr lang="es-ES" sz="2000" dirty="0" smtClean="0">
                <a:latin typeface="+mj-lt"/>
              </a:rPr>
              <a:t>canchas múltiples, piscina recreativa, juegos recreacionales, comidas típicas y cabañas</a:t>
            </a:r>
            <a:r>
              <a:rPr lang="es-ES" sz="2000" dirty="0" smtClean="0">
                <a:latin typeface="+mj-lt"/>
              </a:rPr>
              <a:t>.</a:t>
            </a:r>
            <a:endParaRPr lang="es-EC" sz="2000" dirty="0">
              <a:latin typeface="+mj-lt"/>
            </a:endParaRPr>
          </a:p>
        </p:txBody>
      </p:sp>
    </p:spTree>
  </p:cSld>
  <p:clrMapOvr>
    <a:masterClrMapping/>
  </p:clrMapOvr>
  <p:transition spd="med">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BBE0E3"/>
          </a:solidFill>
          <a:ln w="0" algn="ctr">
            <a:noFill/>
            <a:miter lim="800000"/>
            <a:headEnd/>
            <a:tailEnd/>
          </a:ln>
          <a:effectLst/>
        </p:spPr>
        <p:txBody>
          <a:bodyPr wrap="none" anchor="ctr"/>
          <a:lstStyle/>
          <a:p>
            <a:endParaRPr lang="es-EC"/>
          </a:p>
        </p:txBody>
      </p:sp>
      <p:sp>
        <p:nvSpPr>
          <p:cNvPr id="10" name="AutoShape 4"/>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s-EC"/>
          </a:p>
        </p:txBody>
      </p:sp>
      <p:sp>
        <p:nvSpPr>
          <p:cNvPr id="18" name="Rectangle 2"/>
          <p:cNvSpPr>
            <a:spLocks noGrp="1" noChangeArrowheads="1"/>
          </p:cNvSpPr>
          <p:nvPr>
            <p:ph type="title"/>
          </p:nvPr>
        </p:nvSpPr>
        <p:spPr>
          <a:xfrm>
            <a:off x="381000" y="44624"/>
            <a:ext cx="7391400" cy="563563"/>
          </a:xfrm>
        </p:spPr>
        <p:txBody>
          <a:bodyPr/>
          <a:lstStyle/>
          <a:p>
            <a:pPr algn="ctr"/>
            <a:r>
              <a:rPr lang="en-US" sz="2800" dirty="0" smtClean="0"/>
              <a:t>LOS </a:t>
            </a:r>
            <a:r>
              <a:rPr lang="en-US" sz="2800" dirty="0" smtClean="0"/>
              <a:t>RESULTADOS </a:t>
            </a:r>
            <a:r>
              <a:rPr lang="en-US" sz="2800" dirty="0" smtClean="0"/>
              <a:t>DEL ESTUDIO </a:t>
            </a:r>
            <a:endParaRPr lang="en-US" sz="2800" dirty="0"/>
          </a:p>
        </p:txBody>
      </p:sp>
      <p:sp>
        <p:nvSpPr>
          <p:cNvPr id="22" name="21 CuadroTexto"/>
          <p:cNvSpPr txBox="1"/>
          <p:nvPr/>
        </p:nvSpPr>
        <p:spPr>
          <a:xfrm>
            <a:off x="971600" y="1700808"/>
            <a:ext cx="7272808"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b="1" dirty="0" smtClean="0"/>
              <a:t>Los resultados del estudio en la frecuencia del uso de servicios son los siguientes:  </a:t>
            </a:r>
            <a:r>
              <a:rPr lang="es-ES" sz="2000" b="1" dirty="0" smtClean="0"/>
              <a:t> </a:t>
            </a:r>
            <a:endParaRPr lang="es-ES" sz="2000" b="1" dirty="0" smtClean="0"/>
          </a:p>
        </p:txBody>
      </p:sp>
      <p:sp>
        <p:nvSpPr>
          <p:cNvPr id="11" name="10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3" name="12 Tabla"/>
          <p:cNvGraphicFramePr>
            <a:graphicFrameLocks noGrp="1"/>
          </p:cNvGraphicFramePr>
          <p:nvPr/>
        </p:nvGraphicFramePr>
        <p:xfrm>
          <a:off x="899592" y="2636912"/>
          <a:ext cx="7272807" cy="3252216"/>
        </p:xfrm>
        <a:graphic>
          <a:graphicData uri="http://schemas.openxmlformats.org/drawingml/2006/table">
            <a:tbl>
              <a:tblPr/>
              <a:tblGrid>
                <a:gridCol w="1691415"/>
                <a:gridCol w="1691415"/>
                <a:gridCol w="847089"/>
                <a:gridCol w="1014296"/>
                <a:gridCol w="1014296"/>
                <a:gridCol w="1014296"/>
              </a:tblGrid>
              <a:tr h="0">
                <a:tc gridSpan="6">
                  <a:txBody>
                    <a:bodyPr/>
                    <a:lstStyle/>
                    <a:p>
                      <a:pPr marL="807085" indent="-807085" algn="just">
                        <a:lnSpc>
                          <a:spcPct val="115000"/>
                        </a:lnSpc>
                        <a:spcAft>
                          <a:spcPts val="0"/>
                        </a:spcAft>
                      </a:pPr>
                      <a:endParaRPr lang="es-EC" sz="2000" b="1" dirty="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gn="ctr">
                        <a:lnSpc>
                          <a:spcPct val="115000"/>
                        </a:lnSpc>
                        <a:spcAft>
                          <a:spcPts val="0"/>
                        </a:spcAft>
                      </a:pPr>
                      <a:endParaRPr lang="es-EC" sz="2400">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ts val="1600"/>
                        </a:lnSpc>
                        <a:spcAft>
                          <a:spcPts val="0"/>
                        </a:spcAft>
                      </a:pPr>
                      <a:r>
                        <a:rPr lang="es-EC" sz="1400">
                          <a:solidFill>
                            <a:srgbClr val="000000"/>
                          </a:solidFill>
                          <a:latin typeface="Arial"/>
                          <a:ea typeface="Calibri"/>
                          <a:cs typeface="Times New Roman"/>
                        </a:rPr>
                        <a:t>Frecuencia</a:t>
                      </a:r>
                      <a:endParaRPr lang="es-EC" sz="2400">
                        <a:latin typeface="Times New Roman"/>
                        <a:ea typeface="Times New Roman"/>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400">
                          <a:solidFill>
                            <a:srgbClr val="000000"/>
                          </a:solidFill>
                          <a:latin typeface="Arial"/>
                          <a:ea typeface="Calibri"/>
                          <a:cs typeface="Times New Roman"/>
                        </a:rPr>
                        <a:t>Porcentaje</a:t>
                      </a:r>
                      <a:endParaRPr lang="es-EC" sz="24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400">
                          <a:solidFill>
                            <a:srgbClr val="000000"/>
                          </a:solidFill>
                          <a:latin typeface="Arial"/>
                          <a:ea typeface="Calibri"/>
                          <a:cs typeface="Times New Roman"/>
                        </a:rPr>
                        <a:t>Porcentaje válido</a:t>
                      </a:r>
                      <a:endParaRPr lang="es-EC" sz="24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400">
                          <a:solidFill>
                            <a:srgbClr val="000000"/>
                          </a:solidFill>
                          <a:latin typeface="Arial"/>
                          <a:ea typeface="Calibri"/>
                          <a:cs typeface="Times New Roman"/>
                        </a:rPr>
                        <a:t>Porcentaje acumulado</a:t>
                      </a:r>
                      <a:endParaRPr lang="es-EC" sz="24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0">
                <a:tc rowSpan="6">
                  <a:txBody>
                    <a:bodyPr/>
                    <a:lstStyle/>
                    <a:p>
                      <a:pPr marL="38100" marR="38100">
                        <a:lnSpc>
                          <a:spcPts val="1600"/>
                        </a:lnSpc>
                        <a:spcAft>
                          <a:spcPts val="0"/>
                        </a:spcAft>
                      </a:pPr>
                      <a:r>
                        <a:rPr lang="es-EC" sz="1400">
                          <a:solidFill>
                            <a:srgbClr val="000000"/>
                          </a:solidFill>
                          <a:latin typeface="Arial"/>
                          <a:ea typeface="Calibri"/>
                          <a:cs typeface="Times New Roman"/>
                        </a:rPr>
                        <a:t>Válidos</a:t>
                      </a:r>
                      <a:endParaRPr lang="es-EC" sz="24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nSpc>
                          <a:spcPts val="1600"/>
                        </a:lnSpc>
                        <a:spcAft>
                          <a:spcPts val="0"/>
                        </a:spcAft>
                      </a:pPr>
                      <a:r>
                        <a:rPr lang="es-EC" sz="1400">
                          <a:solidFill>
                            <a:srgbClr val="000000"/>
                          </a:solidFill>
                          <a:latin typeface="Arial"/>
                          <a:ea typeface="Calibri"/>
                          <a:cs typeface="Times New Roman"/>
                        </a:rPr>
                        <a:t>Restaurante</a:t>
                      </a:r>
                      <a:endParaRPr lang="es-EC" sz="2400">
                        <a:latin typeface="Times New Roman"/>
                        <a:ea typeface="Times New Roman"/>
                        <a:cs typeface="Times New Roman"/>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34</a:t>
                      </a:r>
                      <a:endParaRPr lang="es-EC" sz="24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22,5</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41,0</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400" b="1">
                          <a:solidFill>
                            <a:srgbClr val="000000"/>
                          </a:solidFill>
                          <a:latin typeface="Arial"/>
                          <a:ea typeface="Calibri"/>
                          <a:cs typeface="Times New Roman"/>
                        </a:rPr>
                        <a:t>41,0</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0">
                <a:tc vMerge="1">
                  <a:txBody>
                    <a:bodyPr/>
                    <a:lstStyle/>
                    <a:p>
                      <a:endParaRPr lang="es-EC"/>
                    </a:p>
                  </a:txBody>
                  <a:tcPr/>
                </a:tc>
                <a:tc>
                  <a:txBody>
                    <a:bodyPr/>
                    <a:lstStyle/>
                    <a:p>
                      <a:pPr marL="38100" marR="38100">
                        <a:lnSpc>
                          <a:spcPts val="1600"/>
                        </a:lnSpc>
                        <a:spcAft>
                          <a:spcPts val="0"/>
                        </a:spcAft>
                      </a:pPr>
                      <a:r>
                        <a:rPr lang="es-EC" sz="1400">
                          <a:solidFill>
                            <a:srgbClr val="000000"/>
                          </a:solidFill>
                          <a:latin typeface="Arial"/>
                          <a:ea typeface="Calibri"/>
                          <a:cs typeface="Times New Roman"/>
                        </a:rPr>
                        <a:t>Piscina Recreativa</a:t>
                      </a:r>
                      <a:endParaRPr lang="es-EC" sz="2400">
                        <a:latin typeface="Times New Roman"/>
                        <a:ea typeface="Times New Roman"/>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30</a:t>
                      </a:r>
                      <a:endParaRPr lang="es-EC" sz="24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19,9</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36,1</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b="1">
                          <a:solidFill>
                            <a:srgbClr val="000000"/>
                          </a:solidFill>
                          <a:latin typeface="Arial"/>
                          <a:ea typeface="Calibri"/>
                          <a:cs typeface="Times New Roman"/>
                        </a:rPr>
                        <a:t>77,1</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s-EC"/>
                    </a:p>
                  </a:txBody>
                  <a:tcPr/>
                </a:tc>
                <a:tc>
                  <a:txBody>
                    <a:bodyPr/>
                    <a:lstStyle/>
                    <a:p>
                      <a:pPr marL="38100" marR="38100">
                        <a:lnSpc>
                          <a:spcPts val="1600"/>
                        </a:lnSpc>
                        <a:spcAft>
                          <a:spcPts val="0"/>
                        </a:spcAft>
                      </a:pPr>
                      <a:r>
                        <a:rPr lang="es-EC" sz="1400">
                          <a:solidFill>
                            <a:srgbClr val="000000"/>
                          </a:solidFill>
                          <a:latin typeface="Arial"/>
                          <a:ea typeface="Calibri"/>
                          <a:cs typeface="Times New Roman"/>
                        </a:rPr>
                        <a:t>Cabañas</a:t>
                      </a:r>
                      <a:endParaRPr lang="es-EC" sz="2400">
                        <a:latin typeface="Times New Roman"/>
                        <a:ea typeface="Times New Roman"/>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4</a:t>
                      </a:r>
                      <a:endParaRPr lang="es-EC" sz="24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2,6</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4,8</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b="1">
                          <a:solidFill>
                            <a:srgbClr val="000000"/>
                          </a:solidFill>
                          <a:latin typeface="Arial"/>
                          <a:ea typeface="Calibri"/>
                          <a:cs typeface="Times New Roman"/>
                        </a:rPr>
                        <a:t>81,9</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s-EC"/>
                    </a:p>
                  </a:txBody>
                  <a:tcPr/>
                </a:tc>
                <a:tc>
                  <a:txBody>
                    <a:bodyPr/>
                    <a:lstStyle/>
                    <a:p>
                      <a:pPr marL="38100" marR="38100">
                        <a:lnSpc>
                          <a:spcPts val="1600"/>
                        </a:lnSpc>
                        <a:spcAft>
                          <a:spcPts val="0"/>
                        </a:spcAft>
                      </a:pPr>
                      <a:r>
                        <a:rPr lang="es-EC" sz="1400">
                          <a:solidFill>
                            <a:srgbClr val="000000"/>
                          </a:solidFill>
                          <a:latin typeface="Arial"/>
                          <a:ea typeface="Calibri"/>
                          <a:cs typeface="Times New Roman"/>
                        </a:rPr>
                        <a:t>Canchas Múltiples</a:t>
                      </a:r>
                      <a:endParaRPr lang="es-EC" sz="2400">
                        <a:latin typeface="Times New Roman"/>
                        <a:ea typeface="Times New Roman"/>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8</a:t>
                      </a:r>
                      <a:endParaRPr lang="es-EC" sz="24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5,3</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9,6</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b="1">
                          <a:solidFill>
                            <a:srgbClr val="000000"/>
                          </a:solidFill>
                          <a:latin typeface="Arial"/>
                          <a:ea typeface="Calibri"/>
                          <a:cs typeface="Times New Roman"/>
                        </a:rPr>
                        <a:t>91,6</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s-EC"/>
                    </a:p>
                  </a:txBody>
                  <a:tcPr/>
                </a:tc>
                <a:tc>
                  <a:txBody>
                    <a:bodyPr/>
                    <a:lstStyle/>
                    <a:p>
                      <a:pPr marL="38100" marR="38100">
                        <a:lnSpc>
                          <a:spcPts val="1600"/>
                        </a:lnSpc>
                        <a:spcAft>
                          <a:spcPts val="0"/>
                        </a:spcAft>
                      </a:pPr>
                      <a:r>
                        <a:rPr lang="es-EC" sz="1400">
                          <a:solidFill>
                            <a:srgbClr val="000000"/>
                          </a:solidFill>
                          <a:latin typeface="Arial"/>
                          <a:ea typeface="Calibri"/>
                          <a:cs typeface="Times New Roman"/>
                        </a:rPr>
                        <a:t>Juegos de recreación infantil</a:t>
                      </a:r>
                      <a:endParaRPr lang="es-EC" sz="2400">
                        <a:latin typeface="Times New Roman"/>
                        <a:ea typeface="Times New Roman"/>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7</a:t>
                      </a:r>
                      <a:endParaRPr lang="es-EC" sz="24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4,6</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8,4</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b="1">
                          <a:solidFill>
                            <a:srgbClr val="000000"/>
                          </a:solidFill>
                          <a:latin typeface="Arial"/>
                          <a:ea typeface="Calibri"/>
                          <a:cs typeface="Times New Roman"/>
                        </a:rPr>
                        <a:t>100,0</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s-EC"/>
                    </a:p>
                  </a:txBody>
                  <a:tcPr/>
                </a:tc>
                <a:tc>
                  <a:txBody>
                    <a:bodyPr/>
                    <a:lstStyle/>
                    <a:p>
                      <a:pPr marL="38100" marR="38100">
                        <a:lnSpc>
                          <a:spcPts val="1600"/>
                        </a:lnSpc>
                        <a:spcAft>
                          <a:spcPts val="0"/>
                        </a:spcAft>
                      </a:pPr>
                      <a:r>
                        <a:rPr lang="es-EC" sz="1400">
                          <a:solidFill>
                            <a:srgbClr val="000000"/>
                          </a:solidFill>
                          <a:latin typeface="Arial"/>
                          <a:ea typeface="Calibri"/>
                          <a:cs typeface="Times New Roman"/>
                        </a:rPr>
                        <a:t>Total</a:t>
                      </a:r>
                      <a:endParaRPr lang="es-EC" sz="2400">
                        <a:latin typeface="Times New Roman"/>
                        <a:ea typeface="Times New Roman"/>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83</a:t>
                      </a:r>
                      <a:endParaRPr lang="es-EC" sz="24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55,0</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100,0</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endParaRPr lang="es-EC" sz="24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a:txBody>
                    <a:bodyPr/>
                    <a:lstStyle/>
                    <a:p>
                      <a:pPr marL="38100" marR="38100">
                        <a:lnSpc>
                          <a:spcPts val="1600"/>
                        </a:lnSpc>
                        <a:spcAft>
                          <a:spcPts val="0"/>
                        </a:spcAft>
                      </a:pPr>
                      <a:r>
                        <a:rPr lang="es-EC" sz="1400">
                          <a:solidFill>
                            <a:srgbClr val="000000"/>
                          </a:solidFill>
                          <a:latin typeface="Arial"/>
                          <a:ea typeface="Calibri"/>
                          <a:cs typeface="Times New Roman"/>
                        </a:rPr>
                        <a:t>Perdidos</a:t>
                      </a:r>
                      <a:endParaRPr lang="es-EC" sz="24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38100" marR="38100">
                        <a:lnSpc>
                          <a:spcPts val="1600"/>
                        </a:lnSpc>
                        <a:spcAft>
                          <a:spcPts val="0"/>
                        </a:spcAft>
                      </a:pPr>
                      <a:r>
                        <a:rPr lang="es-EC" sz="1400">
                          <a:solidFill>
                            <a:srgbClr val="000000"/>
                          </a:solidFill>
                          <a:latin typeface="Arial"/>
                          <a:ea typeface="Calibri"/>
                          <a:cs typeface="Times New Roman"/>
                        </a:rPr>
                        <a:t>Sistema</a:t>
                      </a:r>
                      <a:endParaRPr lang="es-EC" sz="2400">
                        <a:latin typeface="Times New Roman"/>
                        <a:ea typeface="Times New Roman"/>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68</a:t>
                      </a:r>
                      <a:endParaRPr lang="es-EC" sz="24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45,0</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endParaRPr lang="es-EC" sz="2400">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endParaRPr lang="es-EC" sz="2400">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gridSpan="2">
                  <a:txBody>
                    <a:bodyPr/>
                    <a:lstStyle/>
                    <a:p>
                      <a:pPr marL="38100" marR="38100">
                        <a:lnSpc>
                          <a:spcPts val="1600"/>
                        </a:lnSpc>
                        <a:spcAft>
                          <a:spcPts val="0"/>
                        </a:spcAft>
                      </a:pPr>
                      <a:r>
                        <a:rPr lang="es-EC" sz="1400">
                          <a:solidFill>
                            <a:srgbClr val="000000"/>
                          </a:solidFill>
                          <a:latin typeface="Arial"/>
                          <a:ea typeface="Calibri"/>
                          <a:cs typeface="Times New Roman"/>
                        </a:rPr>
                        <a:t>Total</a:t>
                      </a:r>
                      <a:endParaRPr lang="es-EC" sz="24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151</a:t>
                      </a:r>
                      <a:endParaRPr lang="es-EC" sz="24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400">
                          <a:solidFill>
                            <a:srgbClr val="000000"/>
                          </a:solidFill>
                          <a:latin typeface="Arial"/>
                          <a:ea typeface="Calibri"/>
                          <a:cs typeface="Times New Roman"/>
                        </a:rPr>
                        <a:t>100,0</a:t>
                      </a:r>
                      <a:endParaRPr lang="es-EC" sz="2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s-EC" sz="2400">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s-EC" sz="2400" dirty="0">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med">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BBE0E3"/>
          </a:solidFill>
          <a:ln w="0" algn="ctr">
            <a:noFill/>
            <a:miter lim="800000"/>
            <a:headEnd/>
            <a:tailEnd/>
          </a:ln>
          <a:effectLst/>
        </p:spPr>
        <p:txBody>
          <a:bodyPr wrap="none" anchor="ctr"/>
          <a:lstStyle/>
          <a:p>
            <a:endParaRPr lang="es-EC"/>
          </a:p>
        </p:txBody>
      </p:sp>
      <p:sp>
        <p:nvSpPr>
          <p:cNvPr id="10" name="AutoShape 4"/>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s-EC"/>
          </a:p>
        </p:txBody>
      </p:sp>
      <p:sp>
        <p:nvSpPr>
          <p:cNvPr id="18" name="Rectangle 2"/>
          <p:cNvSpPr>
            <a:spLocks noGrp="1" noChangeArrowheads="1"/>
          </p:cNvSpPr>
          <p:nvPr>
            <p:ph type="title"/>
          </p:nvPr>
        </p:nvSpPr>
        <p:spPr>
          <a:xfrm>
            <a:off x="381000" y="44624"/>
            <a:ext cx="7391400" cy="563563"/>
          </a:xfrm>
        </p:spPr>
        <p:txBody>
          <a:bodyPr/>
          <a:lstStyle/>
          <a:p>
            <a:pPr algn="ctr"/>
            <a:r>
              <a:rPr lang="en-US" sz="2400" dirty="0" smtClean="0"/>
              <a:t>LOS RESULTADOS </a:t>
            </a:r>
            <a:r>
              <a:rPr lang="en-US" sz="2400" dirty="0" smtClean="0"/>
              <a:t>DEL ESTUDIO </a:t>
            </a:r>
            <a:endParaRPr lang="en-US" sz="2400" dirty="0"/>
          </a:p>
        </p:txBody>
      </p:sp>
      <p:sp>
        <p:nvSpPr>
          <p:cNvPr id="22" name="21 CuadroTexto"/>
          <p:cNvSpPr txBox="1"/>
          <p:nvPr/>
        </p:nvSpPr>
        <p:spPr>
          <a:xfrm>
            <a:off x="467544" y="1621249"/>
            <a:ext cx="7776864"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b="1" dirty="0" smtClean="0"/>
              <a:t>De acuerdo con las afirmaciones de los turistas encuestados en la ciudad de Píllaro los principales </a:t>
            </a:r>
            <a:r>
              <a:rPr lang="es-ES" sz="2000" b="1" dirty="0" smtClean="0"/>
              <a:t>paraderos turísticos en el sector Quillán </a:t>
            </a:r>
            <a:r>
              <a:rPr lang="es-ES" sz="2000" b="1" dirty="0" smtClean="0"/>
              <a:t> son: </a:t>
            </a:r>
            <a:endParaRPr lang="es-ES" sz="2000" b="1" dirty="0" smtClean="0"/>
          </a:p>
        </p:txBody>
      </p:sp>
      <p:sp>
        <p:nvSpPr>
          <p:cNvPr id="11" name="10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8" name="7 Tabla"/>
          <p:cNvGraphicFramePr>
            <a:graphicFrameLocks noGrp="1"/>
          </p:cNvGraphicFramePr>
          <p:nvPr/>
        </p:nvGraphicFramePr>
        <p:xfrm>
          <a:off x="251520" y="2817319"/>
          <a:ext cx="8424936" cy="3059953"/>
        </p:xfrm>
        <a:graphic>
          <a:graphicData uri="http://schemas.openxmlformats.org/drawingml/2006/table">
            <a:tbl>
              <a:tblPr/>
              <a:tblGrid>
                <a:gridCol w="1627877"/>
                <a:gridCol w="1135532"/>
                <a:gridCol w="1150709"/>
                <a:gridCol w="1345183"/>
                <a:gridCol w="1208576"/>
                <a:gridCol w="1208576"/>
                <a:gridCol w="748483"/>
              </a:tblGrid>
              <a:tr h="342347">
                <a:tc>
                  <a:txBody>
                    <a:bodyPr/>
                    <a:lstStyle/>
                    <a:p>
                      <a:pPr>
                        <a:lnSpc>
                          <a:spcPct val="115000"/>
                        </a:lnSpc>
                      </a:pPr>
                      <a:endParaRPr lang="es-EC" sz="20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20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20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S" sz="1600" b="1">
                          <a:solidFill>
                            <a:srgbClr val="000000"/>
                          </a:solidFill>
                          <a:latin typeface="Arial"/>
                          <a:ea typeface="Times New Roman"/>
                          <a:cs typeface="Times New Roman"/>
                        </a:rPr>
                        <a:t>Razón de preferencia </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nSpc>
                          <a:spcPct val="115000"/>
                        </a:lnSpc>
                      </a:pPr>
                      <a:endParaRPr lang="es-EC" sz="20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749903">
                <a:tc rowSpan="2">
                  <a:txBody>
                    <a:bodyPr/>
                    <a:lstStyle/>
                    <a:p>
                      <a:pPr algn="ctr">
                        <a:lnSpc>
                          <a:spcPct val="115000"/>
                        </a:lnSpc>
                        <a:spcAft>
                          <a:spcPts val="0"/>
                        </a:spcAft>
                      </a:pPr>
                      <a:r>
                        <a:rPr lang="es-ES" sz="1600" b="1">
                          <a:solidFill>
                            <a:srgbClr val="000000"/>
                          </a:solidFill>
                          <a:latin typeface="Arial"/>
                          <a:ea typeface="Times New Roman"/>
                          <a:cs typeface="Times New Roman"/>
                        </a:rPr>
                        <a:t>Paraderos turísticos</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S" sz="1600" b="1">
                          <a:solidFill>
                            <a:srgbClr val="000000"/>
                          </a:solidFill>
                          <a:latin typeface="Arial"/>
                          <a:ea typeface="Times New Roman"/>
                          <a:cs typeface="Times New Roman"/>
                        </a:rPr>
                        <a:t>Frecuencia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S" sz="1600" b="1">
                          <a:solidFill>
                            <a:srgbClr val="000000"/>
                          </a:solidFill>
                          <a:latin typeface="Arial"/>
                          <a:ea typeface="Times New Roman"/>
                          <a:cs typeface="Times New Roman"/>
                        </a:rPr>
                        <a:t>Porcentaje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a:solidFill>
                            <a:srgbClr val="000000"/>
                          </a:solidFill>
                          <a:latin typeface="Arial"/>
                          <a:ea typeface="Times New Roman"/>
                          <a:cs typeface="Times New Roman"/>
                        </a:rPr>
                        <a:t>Sitio natural atractivo</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a:solidFill>
                            <a:srgbClr val="000000"/>
                          </a:solidFill>
                          <a:latin typeface="Arial"/>
                          <a:ea typeface="Times New Roman"/>
                          <a:cs typeface="Times New Roman"/>
                        </a:rPr>
                        <a:t>Buena Comida</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a:solidFill>
                            <a:srgbClr val="000000"/>
                          </a:solidFill>
                          <a:latin typeface="Arial"/>
                          <a:ea typeface="Times New Roman"/>
                          <a:cs typeface="Times New Roman"/>
                        </a:rPr>
                        <a:t>Referencias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S" sz="1600" b="1">
                          <a:solidFill>
                            <a:srgbClr val="000000"/>
                          </a:solidFill>
                          <a:latin typeface="Arial"/>
                          <a:ea typeface="Times New Roman"/>
                          <a:cs typeface="Times New Roman"/>
                        </a:rPr>
                        <a:t>Total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85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S" sz="1600" b="1">
                          <a:solidFill>
                            <a:srgbClr val="000000"/>
                          </a:solidFill>
                          <a:latin typeface="Arial"/>
                          <a:ea typeface="Times New Roman"/>
                          <a:cs typeface="Times New Roman"/>
                        </a:rPr>
                        <a:t>Frecuencia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600" b="1">
                          <a:solidFill>
                            <a:srgbClr val="000000"/>
                          </a:solidFill>
                          <a:latin typeface="Arial"/>
                          <a:ea typeface="Times New Roman"/>
                          <a:cs typeface="Times New Roman"/>
                        </a:rPr>
                        <a:t>Frecuencia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600" b="1">
                          <a:solidFill>
                            <a:srgbClr val="000000"/>
                          </a:solidFill>
                          <a:latin typeface="Arial"/>
                          <a:ea typeface="Times New Roman"/>
                          <a:cs typeface="Times New Roman"/>
                        </a:rPr>
                        <a:t>Frecuencia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309743">
                <a:tc>
                  <a:txBody>
                    <a:bodyPr/>
                    <a:lstStyle/>
                    <a:p>
                      <a:pPr>
                        <a:lnSpc>
                          <a:spcPct val="115000"/>
                        </a:lnSpc>
                        <a:spcAft>
                          <a:spcPts val="0"/>
                        </a:spcAft>
                      </a:pPr>
                      <a:r>
                        <a:rPr lang="es-ES" sz="1600">
                          <a:solidFill>
                            <a:srgbClr val="000000"/>
                          </a:solidFill>
                          <a:latin typeface="Arial"/>
                          <a:ea typeface="Times New Roman"/>
                          <a:cs typeface="Times New Roman"/>
                        </a:rPr>
                        <a:t>Paradero Quillán</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27</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68%</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56%</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33%</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11%</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100%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045">
                <a:tc>
                  <a:txBody>
                    <a:bodyPr/>
                    <a:lstStyle/>
                    <a:p>
                      <a:pPr>
                        <a:lnSpc>
                          <a:spcPct val="115000"/>
                        </a:lnSpc>
                        <a:spcAft>
                          <a:spcPts val="0"/>
                        </a:spcAft>
                      </a:pPr>
                      <a:r>
                        <a:rPr lang="es-ES" sz="1600">
                          <a:solidFill>
                            <a:srgbClr val="000000"/>
                          </a:solidFill>
                          <a:latin typeface="Arial"/>
                          <a:ea typeface="Times New Roman"/>
                          <a:cs typeface="Times New Roman"/>
                        </a:rPr>
                        <a:t>El Descanso </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9</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23%</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100%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100%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923">
                <a:tc>
                  <a:txBody>
                    <a:bodyPr/>
                    <a:lstStyle/>
                    <a:p>
                      <a:pPr>
                        <a:lnSpc>
                          <a:spcPct val="115000"/>
                        </a:lnSpc>
                        <a:spcAft>
                          <a:spcPts val="0"/>
                        </a:spcAft>
                      </a:pPr>
                      <a:r>
                        <a:rPr lang="es-ES" sz="1600">
                          <a:solidFill>
                            <a:srgbClr val="000000"/>
                          </a:solidFill>
                          <a:latin typeface="Arial"/>
                          <a:ea typeface="Times New Roman"/>
                          <a:cs typeface="Times New Roman"/>
                        </a:rPr>
                        <a:t>Quinta María Soledad </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4</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10%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27%</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55%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18%</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100%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961">
                <a:tc>
                  <a:txBody>
                    <a:bodyPr/>
                    <a:lstStyle/>
                    <a:p>
                      <a:pPr>
                        <a:lnSpc>
                          <a:spcPct val="115000"/>
                        </a:lnSpc>
                        <a:spcAft>
                          <a:spcPts val="0"/>
                        </a:spcAft>
                      </a:pPr>
                      <a:r>
                        <a:rPr lang="es-ES" sz="1600" b="1">
                          <a:solidFill>
                            <a:srgbClr val="000000"/>
                          </a:solidFill>
                          <a:latin typeface="Arial"/>
                          <a:ea typeface="Times New Roman"/>
                          <a:cs typeface="Times New Roman"/>
                        </a:rPr>
                        <a:t>Total </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b="1">
                          <a:solidFill>
                            <a:srgbClr val="000000"/>
                          </a:solidFill>
                          <a:latin typeface="Arial"/>
                          <a:ea typeface="Times New Roman"/>
                          <a:cs typeface="Times New Roman"/>
                        </a:rPr>
                        <a:t>40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b="1">
                          <a:solidFill>
                            <a:srgbClr val="000000"/>
                          </a:solidFill>
                          <a:latin typeface="Arial"/>
                          <a:ea typeface="Times New Roman"/>
                          <a:cs typeface="Times New Roman"/>
                        </a:rPr>
                        <a:t>100%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b="1">
                          <a:solidFill>
                            <a:srgbClr val="000000"/>
                          </a:solidFill>
                          <a:latin typeface="Arial"/>
                          <a:ea typeface="Times New Roman"/>
                          <a:cs typeface="Times New Roman"/>
                        </a:rPr>
                        <a:t>100%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b="1">
                          <a:solidFill>
                            <a:srgbClr val="000000"/>
                          </a:solidFill>
                          <a:latin typeface="Arial"/>
                          <a:ea typeface="Times New Roman"/>
                          <a:cs typeface="Times New Roman"/>
                        </a:rPr>
                        <a:t>100%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b="1" dirty="0">
                          <a:solidFill>
                            <a:srgbClr val="000000"/>
                          </a:solidFill>
                          <a:latin typeface="Arial"/>
                          <a:ea typeface="Times New Roman"/>
                          <a:cs typeface="Times New Roman"/>
                        </a:rPr>
                        <a:t>100%</a:t>
                      </a:r>
                      <a:endParaRPr lang="es-EC" sz="24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b="1" dirty="0">
                          <a:solidFill>
                            <a:srgbClr val="000000"/>
                          </a:solidFill>
                          <a:latin typeface="Arial"/>
                          <a:ea typeface="Times New Roman"/>
                          <a:cs typeface="Times New Roman"/>
                        </a:rPr>
                        <a:t>100%</a:t>
                      </a:r>
                      <a:endParaRPr lang="es-EC" sz="24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BBE0E3"/>
          </a:solidFill>
          <a:ln w="0" algn="ctr">
            <a:noFill/>
            <a:miter lim="800000"/>
            <a:headEnd/>
            <a:tailEnd/>
          </a:ln>
          <a:effectLst/>
        </p:spPr>
        <p:txBody>
          <a:bodyPr wrap="none" anchor="ctr"/>
          <a:lstStyle/>
          <a:p>
            <a:endParaRPr lang="es-EC"/>
          </a:p>
        </p:txBody>
      </p:sp>
      <p:sp>
        <p:nvSpPr>
          <p:cNvPr id="10" name="AutoShape 4"/>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s-EC"/>
          </a:p>
        </p:txBody>
      </p:sp>
      <p:sp>
        <p:nvSpPr>
          <p:cNvPr id="18" name="Rectangle 2"/>
          <p:cNvSpPr>
            <a:spLocks noGrp="1" noChangeArrowheads="1"/>
          </p:cNvSpPr>
          <p:nvPr>
            <p:ph type="title"/>
          </p:nvPr>
        </p:nvSpPr>
        <p:spPr>
          <a:xfrm>
            <a:off x="381000" y="44624"/>
            <a:ext cx="7391400" cy="563563"/>
          </a:xfrm>
        </p:spPr>
        <p:txBody>
          <a:bodyPr/>
          <a:lstStyle/>
          <a:p>
            <a:pPr algn="ctr"/>
            <a:r>
              <a:rPr lang="en-US" sz="2800" dirty="0" smtClean="0"/>
              <a:t>EL SECTOR QUILLÁN </a:t>
            </a:r>
            <a:endParaRPr lang="en-US" sz="2800" dirty="0"/>
          </a:p>
        </p:txBody>
      </p:sp>
      <p:sp>
        <p:nvSpPr>
          <p:cNvPr id="22" name="21 CuadroTexto"/>
          <p:cNvSpPr txBox="1"/>
          <p:nvPr/>
        </p:nvSpPr>
        <p:spPr>
          <a:xfrm>
            <a:off x="395536" y="1340768"/>
            <a:ext cx="8424936" cy="53553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dirty="0" smtClean="0"/>
              <a:t>El sector Quillán se encuentra en la Parroquia de San Miguelito en la rivera del río </a:t>
            </a:r>
            <a:r>
              <a:rPr lang="es-ES" dirty="0" smtClean="0"/>
              <a:t>Culapachán</a:t>
            </a:r>
            <a:r>
              <a:rPr lang="es-ES" dirty="0" smtClean="0"/>
              <a:t> </a:t>
            </a:r>
            <a:r>
              <a:rPr lang="es-ES" dirty="0" smtClean="0"/>
              <a:t>a  </a:t>
            </a:r>
            <a:r>
              <a:rPr lang="es-ES" dirty="0" smtClean="0"/>
              <a:t>2.224 </a:t>
            </a:r>
            <a:r>
              <a:rPr lang="es-ES" dirty="0" smtClean="0"/>
              <a:t>msnm. Localizándose al suroeste del Cantón Santiago de Píllaro en la Provincia de Tungurahua. </a:t>
            </a:r>
            <a:endParaRPr lang="es-EC" dirty="0" smtClean="0"/>
          </a:p>
          <a:p>
            <a:pPr algn="just"/>
            <a:r>
              <a:rPr lang="es-ES" dirty="0" smtClean="0"/>
              <a:t> </a:t>
            </a:r>
            <a:endParaRPr lang="es-EC" dirty="0" smtClean="0"/>
          </a:p>
          <a:p>
            <a:pPr algn="just"/>
            <a:r>
              <a:rPr lang="es-ES" dirty="0" smtClean="0"/>
              <a:t>Posee un clima agradable con una temperatura que oscila entre 18°c y 22°c. </a:t>
            </a:r>
            <a:endParaRPr lang="es-EC" dirty="0" smtClean="0"/>
          </a:p>
          <a:p>
            <a:pPr algn="just"/>
            <a:r>
              <a:rPr lang="es-ES" dirty="0" smtClean="0"/>
              <a:t> </a:t>
            </a:r>
            <a:endParaRPr lang="es-EC" dirty="0" smtClean="0"/>
          </a:p>
          <a:p>
            <a:pPr algn="just"/>
            <a:r>
              <a:rPr lang="es-ES" dirty="0" smtClean="0"/>
              <a:t>Se ha ido constituyendo en el nuevo destino turístico </a:t>
            </a:r>
            <a:r>
              <a:rPr lang="es-ES" dirty="0" smtClean="0"/>
              <a:t>del cantón y la provincia</a:t>
            </a:r>
            <a:r>
              <a:rPr lang="es-ES" dirty="0" smtClean="0"/>
              <a:t>. </a:t>
            </a:r>
          </a:p>
          <a:p>
            <a:pPr algn="just"/>
            <a:r>
              <a:rPr lang="es-ES" dirty="0" smtClean="0"/>
              <a:t>Sus encantos naturales como: grutas, cascadas, ruinas, río y paseo ecológico han atraído a los turistas a visitarlo con mayor frecuencia.</a:t>
            </a:r>
            <a:endParaRPr lang="es-EC" dirty="0" smtClean="0"/>
          </a:p>
          <a:p>
            <a:pPr algn="just"/>
            <a:r>
              <a:rPr lang="es-ES" dirty="0" smtClean="0"/>
              <a:t> </a:t>
            </a:r>
            <a:endParaRPr lang="es-EC" dirty="0" smtClean="0"/>
          </a:p>
          <a:p>
            <a:pPr algn="just"/>
            <a:r>
              <a:rPr lang="es-ES" dirty="0" smtClean="0"/>
              <a:t>Actualmente la ruta turística más promocionada termina </a:t>
            </a:r>
            <a:r>
              <a:rPr lang="es-ES" dirty="0" smtClean="0"/>
              <a:t>en el sector </a:t>
            </a:r>
            <a:r>
              <a:rPr lang="es-ES" dirty="0" smtClean="0"/>
              <a:t>Quillán. Esta ruta comprende la </a:t>
            </a:r>
            <a:r>
              <a:rPr lang="es-ES" dirty="0" smtClean="0"/>
              <a:t>visita a la Granja </a:t>
            </a:r>
            <a:r>
              <a:rPr lang="es-ES" dirty="0" err="1" smtClean="0"/>
              <a:t>Agroecoturística</a:t>
            </a:r>
            <a:r>
              <a:rPr lang="es-ES" dirty="0" smtClean="0"/>
              <a:t> del cantón</a:t>
            </a:r>
            <a:r>
              <a:rPr lang="es-ES" dirty="0" smtClean="0"/>
              <a:t>, el museo de </a:t>
            </a:r>
            <a:r>
              <a:rPr lang="es-ES" dirty="0" smtClean="0"/>
              <a:t>máscaras de la </a:t>
            </a:r>
            <a:r>
              <a:rPr lang="es-ES" dirty="0" err="1" smtClean="0"/>
              <a:t>Diablada</a:t>
            </a:r>
            <a:r>
              <a:rPr lang="es-ES" dirty="0" smtClean="0"/>
              <a:t>, </a:t>
            </a:r>
            <a:r>
              <a:rPr lang="es-ES" dirty="0" smtClean="0"/>
              <a:t>el museo </a:t>
            </a:r>
            <a:r>
              <a:rPr lang="es-ES" dirty="0" smtClean="0"/>
              <a:t>de </a:t>
            </a:r>
            <a:r>
              <a:rPr lang="es-ES" dirty="0" err="1" smtClean="0"/>
              <a:t>Rumiñahui</a:t>
            </a:r>
            <a:r>
              <a:rPr lang="es-ES" dirty="0" smtClean="0"/>
              <a:t> y Plaza de la resistencia indígena </a:t>
            </a:r>
            <a:r>
              <a:rPr lang="es-ES" dirty="0" smtClean="0"/>
              <a:t>en el sector denominado </a:t>
            </a:r>
            <a:r>
              <a:rPr lang="es-ES" dirty="0" err="1" smtClean="0"/>
              <a:t>Huaynacury</a:t>
            </a:r>
            <a:r>
              <a:rPr lang="es-ES" dirty="0" smtClean="0"/>
              <a:t>, finalizando en el </a:t>
            </a:r>
            <a:r>
              <a:rPr lang="es-ES" dirty="0" smtClean="0"/>
              <a:t>valle Quillán, donde los turistas disfrutan de la visita a las </a:t>
            </a:r>
            <a:r>
              <a:rPr lang="es-ES" dirty="0" smtClean="0"/>
              <a:t>cascadas  los Siete </a:t>
            </a:r>
            <a:r>
              <a:rPr lang="es-ES" dirty="0" smtClean="0"/>
              <a:t>Chorros, </a:t>
            </a:r>
            <a:r>
              <a:rPr lang="es-ES" dirty="0" err="1" smtClean="0"/>
              <a:t>Pugyo</a:t>
            </a:r>
            <a:r>
              <a:rPr lang="es-ES" dirty="0" smtClean="0"/>
              <a:t> </a:t>
            </a:r>
            <a:r>
              <a:rPr lang="es-ES" dirty="0" err="1" smtClean="0"/>
              <a:t>Uco</a:t>
            </a:r>
            <a:r>
              <a:rPr lang="es-ES" dirty="0" smtClean="0"/>
              <a:t> y </a:t>
            </a:r>
            <a:r>
              <a:rPr lang="es-ES" dirty="0" smtClean="0"/>
              <a:t>degustan</a:t>
            </a:r>
            <a:r>
              <a:rPr lang="es-ES" dirty="0" smtClean="0"/>
              <a:t> la gastronomía típica del </a:t>
            </a:r>
            <a:r>
              <a:rPr lang="es-ES" dirty="0" smtClean="0"/>
              <a:t>lugar.   </a:t>
            </a:r>
            <a:endParaRPr lang="es-EC" dirty="0"/>
          </a:p>
        </p:txBody>
      </p:sp>
      <p:sp>
        <p:nvSpPr>
          <p:cNvPr id="11" name="10 Elipse"/>
          <p:cNvSpPr/>
          <p:nvPr/>
        </p:nvSpPr>
        <p:spPr>
          <a:xfrm>
            <a:off x="7092280" y="-315416"/>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BBE0E3"/>
          </a:solidFill>
          <a:ln w="0" algn="ctr">
            <a:noFill/>
            <a:miter lim="800000"/>
            <a:headEnd/>
            <a:tailEnd/>
          </a:ln>
          <a:effectLst/>
        </p:spPr>
        <p:txBody>
          <a:bodyPr wrap="none" anchor="ctr"/>
          <a:lstStyle/>
          <a:p>
            <a:endParaRPr lang="es-EC"/>
          </a:p>
        </p:txBody>
      </p:sp>
      <p:sp>
        <p:nvSpPr>
          <p:cNvPr id="10" name="AutoShape 4"/>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s-EC"/>
          </a:p>
        </p:txBody>
      </p:sp>
      <p:sp>
        <p:nvSpPr>
          <p:cNvPr id="18" name="Rectangle 2"/>
          <p:cNvSpPr>
            <a:spLocks noGrp="1" noChangeArrowheads="1"/>
          </p:cNvSpPr>
          <p:nvPr>
            <p:ph type="title"/>
          </p:nvPr>
        </p:nvSpPr>
        <p:spPr>
          <a:xfrm>
            <a:off x="381000" y="44624"/>
            <a:ext cx="7391400" cy="563563"/>
          </a:xfrm>
        </p:spPr>
        <p:txBody>
          <a:bodyPr/>
          <a:lstStyle/>
          <a:p>
            <a:pPr algn="ctr"/>
            <a:r>
              <a:rPr lang="en-US" sz="2400" dirty="0" smtClean="0"/>
              <a:t>LOS RESULTADOS </a:t>
            </a:r>
            <a:r>
              <a:rPr lang="en-US" sz="2400" dirty="0" smtClean="0"/>
              <a:t>DEL ESTUDIO </a:t>
            </a:r>
            <a:endParaRPr lang="en-US" sz="2400" dirty="0"/>
          </a:p>
        </p:txBody>
      </p:sp>
      <p:sp>
        <p:nvSpPr>
          <p:cNvPr id="22" name="21 CuadroTexto"/>
          <p:cNvSpPr txBox="1"/>
          <p:nvPr/>
        </p:nvSpPr>
        <p:spPr>
          <a:xfrm>
            <a:off x="827584" y="548680"/>
            <a:ext cx="7272808"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b="1" dirty="0" smtClean="0"/>
              <a:t>Verificación de Hipótesis </a:t>
            </a:r>
          </a:p>
        </p:txBody>
      </p:sp>
      <p:sp>
        <p:nvSpPr>
          <p:cNvPr id="11" name="10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8" name="7 Tabla"/>
          <p:cNvGraphicFramePr>
            <a:graphicFrameLocks noGrp="1"/>
          </p:cNvGraphicFramePr>
          <p:nvPr/>
        </p:nvGraphicFramePr>
        <p:xfrm>
          <a:off x="899592" y="1124744"/>
          <a:ext cx="7344817" cy="4379278"/>
        </p:xfrm>
        <a:graphic>
          <a:graphicData uri="http://schemas.openxmlformats.org/drawingml/2006/table">
            <a:tbl>
              <a:tblPr/>
              <a:tblGrid>
                <a:gridCol w="1950028"/>
                <a:gridCol w="1950028"/>
                <a:gridCol w="599769"/>
                <a:gridCol w="582882"/>
                <a:gridCol w="604146"/>
                <a:gridCol w="604146"/>
                <a:gridCol w="552238"/>
                <a:gridCol w="501580"/>
              </a:tblGrid>
              <a:tr h="0">
                <a:tc gridSpan="8">
                  <a:txBody>
                    <a:bodyPr/>
                    <a:lstStyle/>
                    <a:p>
                      <a:pPr marL="807085" indent="-807085" algn="just">
                        <a:lnSpc>
                          <a:spcPct val="115000"/>
                        </a:lnSpc>
                        <a:spcAft>
                          <a:spcPts val="0"/>
                        </a:spcAft>
                      </a:pPr>
                      <a:r>
                        <a:rPr lang="es-EC" sz="1400" b="1" baseline="0" dirty="0" smtClean="0">
                          <a:latin typeface="Calibri"/>
                          <a:ea typeface="Times New Roman"/>
                          <a:cs typeface="Times New Roman"/>
                        </a:rPr>
                        <a:t>La verificación de la hipótesis está dada  a partir de la relación de las siguientes preguntas: </a:t>
                      </a:r>
                    </a:p>
                    <a:p>
                      <a:pPr marL="807085" indent="-807085" algn="just">
                        <a:lnSpc>
                          <a:spcPct val="115000"/>
                        </a:lnSpc>
                        <a:spcAft>
                          <a:spcPts val="0"/>
                        </a:spcAft>
                      </a:pPr>
                      <a:r>
                        <a:rPr lang="es-EC" sz="1400" b="1" dirty="0" smtClean="0">
                          <a:latin typeface="Calibri"/>
                          <a:ea typeface="Times New Roman"/>
                          <a:cs typeface="Times New Roman"/>
                        </a:rPr>
                        <a:t>¿Qué </a:t>
                      </a:r>
                      <a:r>
                        <a:rPr lang="es-EC" sz="1400" b="1" dirty="0">
                          <a:latin typeface="Calibri"/>
                          <a:ea typeface="Times New Roman"/>
                          <a:cs typeface="Times New Roman"/>
                        </a:rPr>
                        <a:t>servicios considera usted necesarios para visitar un sitio </a:t>
                      </a:r>
                      <a:r>
                        <a:rPr lang="es-EC" sz="1400" b="1" dirty="0" smtClean="0">
                          <a:latin typeface="Calibri"/>
                          <a:ea typeface="Times New Roman"/>
                          <a:cs typeface="Times New Roman"/>
                        </a:rPr>
                        <a:t>turístico? </a:t>
                      </a:r>
                      <a:r>
                        <a:rPr lang="es-EC" sz="1400" b="1" dirty="0">
                          <a:latin typeface="Calibri"/>
                          <a:ea typeface="Times New Roman"/>
                          <a:cs typeface="Times New Roman"/>
                        </a:rPr>
                        <a:t>Mencione </a:t>
                      </a:r>
                      <a:r>
                        <a:rPr lang="es-EC" sz="1400" b="1" dirty="0" smtClean="0">
                          <a:latin typeface="Calibri"/>
                          <a:ea typeface="Times New Roman"/>
                          <a:cs typeface="Times New Roman"/>
                        </a:rPr>
                        <a:t>los dos </a:t>
                      </a:r>
                      <a:r>
                        <a:rPr lang="es-EC" sz="1400" b="1" dirty="0">
                          <a:latin typeface="Calibri"/>
                          <a:ea typeface="Times New Roman"/>
                          <a:cs typeface="Times New Roman"/>
                        </a:rPr>
                        <a:t>más importantes. </a:t>
                      </a:r>
                      <a:r>
                        <a:rPr lang="es-EC" sz="1400" b="1" dirty="0" smtClean="0">
                          <a:latin typeface="Calibri"/>
                          <a:ea typeface="Times New Roman"/>
                          <a:cs typeface="Times New Roman"/>
                        </a:rPr>
                        <a:t>– Diversión.</a:t>
                      </a:r>
                      <a:endParaRPr lang="es-EC" sz="1400" b="1" dirty="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rowSpan="2" gridSpan="2">
                  <a:txBody>
                    <a:bodyPr/>
                    <a:lstStyle/>
                    <a:p>
                      <a:pPr algn="ctr">
                        <a:lnSpc>
                          <a:spcPct val="115000"/>
                        </a:lnSpc>
                        <a:spcAft>
                          <a:spcPts val="0"/>
                        </a:spcAft>
                      </a:pPr>
                      <a:endParaRPr lang="es-EC" sz="1100">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s-EC"/>
                    </a:p>
                  </a:txBody>
                  <a:tcPr/>
                </a:tc>
                <a:tc gridSpan="5">
                  <a:txBody>
                    <a:bodyPr/>
                    <a:lstStyle/>
                    <a:p>
                      <a:pPr marL="38100" marR="38100" algn="ctr">
                        <a:lnSpc>
                          <a:spcPts val="1600"/>
                        </a:lnSpc>
                        <a:spcAft>
                          <a:spcPts val="0"/>
                        </a:spcAft>
                      </a:pPr>
                      <a:r>
                        <a:rPr lang="es-EC" sz="1000" b="1">
                          <a:solidFill>
                            <a:srgbClr val="000000"/>
                          </a:solidFill>
                          <a:latin typeface="Arial"/>
                          <a:ea typeface="Calibri"/>
                          <a:cs typeface="Times New Roman"/>
                        </a:rPr>
                        <a:t>Diversión</a:t>
                      </a:r>
                      <a:endParaRPr lang="es-EC" sz="1600">
                        <a:latin typeface="Times New Roman"/>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1000" b="1">
                          <a:solidFill>
                            <a:srgbClr val="000000"/>
                          </a:solidFill>
                          <a:latin typeface="Arial"/>
                          <a:ea typeface="Calibri"/>
                          <a:cs typeface="Times New Roman"/>
                        </a:rPr>
                        <a:t>Total</a:t>
                      </a:r>
                      <a:endParaRPr lang="es-EC" sz="16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0">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900" b="1">
                          <a:solidFill>
                            <a:srgbClr val="000000"/>
                          </a:solidFill>
                          <a:latin typeface="Arial"/>
                          <a:ea typeface="Calibri"/>
                          <a:cs typeface="Times New Roman"/>
                        </a:rPr>
                        <a:t>Nada importante</a:t>
                      </a:r>
                      <a:endParaRPr lang="es-EC" sz="1600">
                        <a:latin typeface="Times New Roman"/>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900" b="1">
                          <a:solidFill>
                            <a:srgbClr val="000000"/>
                          </a:solidFill>
                          <a:latin typeface="Arial"/>
                          <a:ea typeface="Calibri"/>
                          <a:cs typeface="Times New Roman"/>
                        </a:rPr>
                        <a:t>Poco importante</a:t>
                      </a:r>
                      <a:endParaRPr lang="es-EC" sz="16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900" b="1">
                          <a:solidFill>
                            <a:srgbClr val="000000"/>
                          </a:solidFill>
                          <a:latin typeface="Arial"/>
                          <a:ea typeface="Calibri"/>
                          <a:cs typeface="Times New Roman"/>
                        </a:rPr>
                        <a:t>I</a:t>
                      </a:r>
                      <a:r>
                        <a:rPr lang="es-EC" sz="800" b="1">
                          <a:solidFill>
                            <a:srgbClr val="000000"/>
                          </a:solidFill>
                          <a:latin typeface="Arial"/>
                          <a:ea typeface="Calibri"/>
                          <a:cs typeface="Times New Roman"/>
                        </a:rPr>
                        <a:t>ndiferente</a:t>
                      </a:r>
                      <a:endParaRPr lang="es-EC" sz="16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900" b="1">
                          <a:solidFill>
                            <a:srgbClr val="000000"/>
                          </a:solidFill>
                          <a:latin typeface="Arial"/>
                          <a:ea typeface="Calibri"/>
                          <a:cs typeface="Times New Roman"/>
                        </a:rPr>
                        <a:t>Casi importante</a:t>
                      </a:r>
                      <a:endParaRPr lang="es-EC" sz="16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900" b="1">
                          <a:solidFill>
                            <a:srgbClr val="000000"/>
                          </a:solidFill>
                          <a:latin typeface="Arial"/>
                          <a:ea typeface="Calibri"/>
                          <a:cs typeface="Times New Roman"/>
                        </a:rPr>
                        <a:t>Muy importante</a:t>
                      </a:r>
                      <a:endParaRPr lang="es-EC" sz="16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r>
              <a:tr h="0">
                <a:tc rowSpan="10">
                  <a:txBody>
                    <a:bodyPr/>
                    <a:lstStyle/>
                    <a:p>
                      <a:pPr marL="38100" marR="38100">
                        <a:lnSpc>
                          <a:spcPts val="1600"/>
                        </a:lnSpc>
                        <a:spcAft>
                          <a:spcPts val="0"/>
                        </a:spcAft>
                      </a:pPr>
                      <a:r>
                        <a:rPr lang="es-ES" sz="1100">
                          <a:solidFill>
                            <a:srgbClr val="000000"/>
                          </a:solidFill>
                          <a:latin typeface="Arial"/>
                          <a:ea typeface="Calibri"/>
                          <a:cs typeface="Times New Roman"/>
                        </a:rPr>
                        <a:t> </a:t>
                      </a:r>
                      <a:endParaRPr lang="es-EC" sz="16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nSpc>
                          <a:spcPts val="1600"/>
                        </a:lnSpc>
                        <a:spcAft>
                          <a:spcPts val="0"/>
                        </a:spcAft>
                      </a:pPr>
                      <a:r>
                        <a:rPr lang="es-EC" sz="1000">
                          <a:solidFill>
                            <a:srgbClr val="000000"/>
                          </a:solidFill>
                          <a:latin typeface="Arial"/>
                          <a:ea typeface="Calibri"/>
                          <a:cs typeface="Times New Roman"/>
                        </a:rPr>
                        <a:t>Alimentación, alojamiento</a:t>
                      </a:r>
                      <a:endParaRPr lang="es-EC" sz="1600">
                        <a:latin typeface="Times New Roman"/>
                        <a:ea typeface="Times New Roman"/>
                        <a:cs typeface="Times New Roman"/>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2</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2</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14</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100" b="1">
                          <a:solidFill>
                            <a:srgbClr val="000000"/>
                          </a:solidFill>
                          <a:latin typeface="Arial"/>
                          <a:ea typeface="Calibri"/>
                          <a:cs typeface="Times New Roman"/>
                        </a:rPr>
                        <a:t>18</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0">
                <a:tc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Arial"/>
                          <a:ea typeface="Calibri"/>
                          <a:cs typeface="Times New Roman"/>
                        </a:rPr>
                        <a:t>Alojamiento, Actividades de recreación</a:t>
                      </a:r>
                      <a:endParaRPr lang="es-EC" sz="1600">
                        <a:latin typeface="Times New Roman"/>
                        <a:ea typeface="Times New Roman"/>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1</a:t>
                      </a:r>
                      <a:endParaRPr lang="es-EC" sz="16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4</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2</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16</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b="1">
                          <a:solidFill>
                            <a:srgbClr val="000000"/>
                          </a:solidFill>
                          <a:latin typeface="Arial"/>
                          <a:ea typeface="Calibri"/>
                          <a:cs typeface="Times New Roman"/>
                        </a:rPr>
                        <a:t>23</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Arial"/>
                          <a:ea typeface="Calibri"/>
                          <a:cs typeface="Times New Roman"/>
                        </a:rPr>
                        <a:t>Alimentación, Actividades de recreación</a:t>
                      </a:r>
                      <a:endParaRPr lang="es-EC" sz="1600">
                        <a:latin typeface="Times New Roman"/>
                        <a:ea typeface="Times New Roman"/>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2</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3</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18</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b="1">
                          <a:solidFill>
                            <a:srgbClr val="000000"/>
                          </a:solidFill>
                          <a:latin typeface="Arial"/>
                          <a:ea typeface="Calibri"/>
                          <a:cs typeface="Times New Roman"/>
                        </a:rPr>
                        <a:t>23</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Arial"/>
                          <a:ea typeface="Calibri"/>
                          <a:cs typeface="Times New Roman"/>
                        </a:rPr>
                        <a:t>Guianza, alojamiento</a:t>
                      </a:r>
                      <a:endParaRPr lang="es-EC" sz="1600">
                        <a:latin typeface="Times New Roman"/>
                        <a:ea typeface="Times New Roman"/>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2</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b="1">
                          <a:solidFill>
                            <a:srgbClr val="000000"/>
                          </a:solidFill>
                          <a:latin typeface="Arial"/>
                          <a:ea typeface="Calibri"/>
                          <a:cs typeface="Times New Roman"/>
                        </a:rPr>
                        <a:t>2</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Arial"/>
                          <a:ea typeface="Calibri"/>
                          <a:cs typeface="Times New Roman"/>
                        </a:rPr>
                        <a:t>Alojamiento, alimentación</a:t>
                      </a:r>
                      <a:endParaRPr lang="es-EC" sz="1600">
                        <a:latin typeface="Times New Roman"/>
                        <a:ea typeface="Times New Roman"/>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8</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5</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9</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b="1">
                          <a:solidFill>
                            <a:srgbClr val="000000"/>
                          </a:solidFill>
                          <a:latin typeface="Arial"/>
                          <a:ea typeface="Calibri"/>
                          <a:cs typeface="Times New Roman"/>
                        </a:rPr>
                        <a:t>22</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Arial"/>
                          <a:ea typeface="Calibri"/>
                          <a:cs typeface="Times New Roman"/>
                        </a:rPr>
                        <a:t>Guianza,alimentación</a:t>
                      </a:r>
                      <a:endParaRPr lang="es-EC" sz="1600">
                        <a:latin typeface="Times New Roman"/>
                        <a:ea typeface="Times New Roman"/>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4</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b="1">
                          <a:solidFill>
                            <a:srgbClr val="000000"/>
                          </a:solidFill>
                          <a:latin typeface="Arial"/>
                          <a:ea typeface="Calibri"/>
                          <a:cs typeface="Times New Roman"/>
                        </a:rPr>
                        <a:t>4</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Arial"/>
                          <a:ea typeface="Calibri"/>
                          <a:cs typeface="Times New Roman"/>
                        </a:rPr>
                        <a:t>Alojamiento, transporte</a:t>
                      </a:r>
                      <a:endParaRPr lang="es-EC" sz="1600">
                        <a:latin typeface="Times New Roman"/>
                        <a:ea typeface="Times New Roman"/>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4</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10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6</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b="1">
                          <a:solidFill>
                            <a:srgbClr val="000000"/>
                          </a:solidFill>
                          <a:latin typeface="Arial"/>
                          <a:ea typeface="Calibri"/>
                          <a:cs typeface="Times New Roman"/>
                        </a:rPr>
                        <a:t>20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Arial"/>
                          <a:ea typeface="Calibri"/>
                          <a:cs typeface="Times New Roman"/>
                        </a:rPr>
                        <a:t>Alimentación, transporte</a:t>
                      </a:r>
                      <a:endParaRPr lang="es-EC" sz="1600">
                        <a:latin typeface="Times New Roman"/>
                        <a:ea typeface="Times New Roman"/>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2</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12</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b="1">
                          <a:solidFill>
                            <a:srgbClr val="000000"/>
                          </a:solidFill>
                          <a:latin typeface="Arial"/>
                          <a:ea typeface="Calibri"/>
                          <a:cs typeface="Times New Roman"/>
                        </a:rPr>
                        <a:t>14</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Arial"/>
                          <a:ea typeface="Calibri"/>
                          <a:cs typeface="Times New Roman"/>
                        </a:rPr>
                        <a:t>Transorte, Guianza</a:t>
                      </a:r>
                      <a:endParaRPr lang="es-EC" sz="1600">
                        <a:latin typeface="Times New Roman"/>
                        <a:ea typeface="Times New Roman"/>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2</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9</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b="1">
                          <a:solidFill>
                            <a:srgbClr val="000000"/>
                          </a:solidFill>
                          <a:latin typeface="Arial"/>
                          <a:ea typeface="Calibri"/>
                          <a:cs typeface="Times New Roman"/>
                        </a:rPr>
                        <a:t>11</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s-EC"/>
                    </a:p>
                  </a:txBody>
                  <a:tcPr/>
                </a:tc>
                <a:tc>
                  <a:txBody>
                    <a:bodyPr/>
                    <a:lstStyle/>
                    <a:p>
                      <a:pPr marL="38100" marR="38100">
                        <a:lnSpc>
                          <a:spcPts val="1600"/>
                        </a:lnSpc>
                        <a:spcAft>
                          <a:spcPts val="0"/>
                        </a:spcAft>
                      </a:pPr>
                      <a:r>
                        <a:rPr lang="es-EC" sz="1000">
                          <a:solidFill>
                            <a:srgbClr val="000000"/>
                          </a:solidFill>
                          <a:latin typeface="Arial"/>
                          <a:ea typeface="Calibri"/>
                          <a:cs typeface="Times New Roman"/>
                        </a:rPr>
                        <a:t>Actividades de Recreación, Transporte</a:t>
                      </a:r>
                      <a:endParaRPr lang="es-EC" sz="1600">
                        <a:latin typeface="Times New Roman"/>
                        <a:ea typeface="Times New Roman"/>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a:solidFill>
                            <a:srgbClr val="000000"/>
                          </a:solidFill>
                          <a:latin typeface="Arial"/>
                          <a:ea typeface="Calibri"/>
                          <a:cs typeface="Times New Roman"/>
                        </a:rPr>
                        <a:t>2</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b="1">
                          <a:solidFill>
                            <a:srgbClr val="000000"/>
                          </a:solidFill>
                          <a:latin typeface="Arial"/>
                          <a:ea typeface="Calibri"/>
                          <a:cs typeface="Times New Roman"/>
                        </a:rPr>
                        <a:t>2</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gridSpan="2">
                  <a:txBody>
                    <a:bodyPr/>
                    <a:lstStyle/>
                    <a:p>
                      <a:pPr marL="38100" marR="38100">
                        <a:lnSpc>
                          <a:spcPts val="1600"/>
                        </a:lnSpc>
                        <a:spcAft>
                          <a:spcPts val="0"/>
                        </a:spcAft>
                      </a:pPr>
                      <a:r>
                        <a:rPr lang="es-EC" sz="1100" b="1" dirty="0">
                          <a:solidFill>
                            <a:srgbClr val="000000"/>
                          </a:solidFill>
                          <a:latin typeface="Arial"/>
                          <a:ea typeface="Calibri"/>
                          <a:cs typeface="Times New Roman"/>
                        </a:rPr>
                        <a:t>Total</a:t>
                      </a:r>
                      <a:endParaRPr lang="es-EC" sz="1600" dirty="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r">
                        <a:lnSpc>
                          <a:spcPts val="1600"/>
                        </a:lnSpc>
                        <a:spcAft>
                          <a:spcPts val="0"/>
                        </a:spcAft>
                      </a:pPr>
                      <a:r>
                        <a:rPr lang="es-EC" sz="1100" b="1">
                          <a:solidFill>
                            <a:srgbClr val="000000"/>
                          </a:solidFill>
                          <a:latin typeface="Arial"/>
                          <a:ea typeface="Calibri"/>
                          <a:cs typeface="Times New Roman"/>
                        </a:rPr>
                        <a:t>1</a:t>
                      </a:r>
                      <a:endParaRPr lang="es-EC" sz="16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100" b="1">
                          <a:solidFill>
                            <a:srgbClr val="000000"/>
                          </a:solidFill>
                          <a:latin typeface="Arial"/>
                          <a:ea typeface="Calibri"/>
                          <a:cs typeface="Times New Roman"/>
                        </a:rPr>
                        <a:t>2</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100" b="1">
                          <a:solidFill>
                            <a:srgbClr val="000000"/>
                          </a:solidFill>
                          <a:latin typeface="Arial"/>
                          <a:ea typeface="Calibri"/>
                          <a:cs typeface="Times New Roman"/>
                        </a:rPr>
                        <a:t>20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100" b="1">
                          <a:solidFill>
                            <a:srgbClr val="000000"/>
                          </a:solidFill>
                          <a:latin typeface="Arial"/>
                          <a:ea typeface="Calibri"/>
                          <a:cs typeface="Times New Roman"/>
                        </a:rPr>
                        <a:t>26</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100" b="1">
                          <a:solidFill>
                            <a:srgbClr val="000000"/>
                          </a:solidFill>
                          <a:latin typeface="Arial"/>
                          <a:ea typeface="Calibri"/>
                          <a:cs typeface="Times New Roman"/>
                        </a:rPr>
                        <a:t>90</a:t>
                      </a:r>
                      <a:endParaRPr lang="es-EC"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100" b="1" dirty="0">
                          <a:solidFill>
                            <a:srgbClr val="000000"/>
                          </a:solidFill>
                          <a:latin typeface="Arial"/>
                          <a:ea typeface="Calibri"/>
                          <a:cs typeface="Times New Roman"/>
                        </a:rPr>
                        <a:t>139</a:t>
                      </a:r>
                      <a:endParaRPr lang="es-EC" sz="1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sp>
        <p:nvSpPr>
          <p:cNvPr id="12" name="11 CuadroTexto"/>
          <p:cNvSpPr txBox="1"/>
          <p:nvPr/>
        </p:nvSpPr>
        <p:spPr>
          <a:xfrm>
            <a:off x="323528" y="5571237"/>
            <a:ext cx="8496944" cy="1169551"/>
          </a:xfrm>
          <a:prstGeom prst="rect">
            <a:avLst/>
          </a:prstGeom>
          <a:noFill/>
        </p:spPr>
        <p:txBody>
          <a:bodyPr wrap="square" rtlCol="0">
            <a:spAutoFit/>
          </a:bodyPr>
          <a:lstStyle/>
          <a:p>
            <a:pPr algn="just"/>
            <a:r>
              <a:rPr lang="es-ES" sz="1400" b="1" dirty="0" smtClean="0"/>
              <a:t>Para los turistas, los servicios de </a:t>
            </a:r>
            <a:r>
              <a:rPr lang="es-ES" sz="1400" b="1" dirty="0" smtClean="0"/>
              <a:t>alojamiento, alimentación y actividades de recreación están muy relacionados </a:t>
            </a:r>
            <a:r>
              <a:rPr lang="es-ES" sz="1400" b="1" dirty="0" smtClean="0"/>
              <a:t>con </a:t>
            </a:r>
            <a:r>
              <a:rPr lang="es-ES" sz="1400" b="1" dirty="0" smtClean="0"/>
              <a:t>las características de diversión que busca un cliente al momento de seleccionar un Complejo Turístico</a:t>
            </a:r>
            <a:r>
              <a:rPr lang="es-ES" sz="1400" b="1" dirty="0" smtClean="0"/>
              <a:t>.</a:t>
            </a:r>
          </a:p>
          <a:p>
            <a:pPr algn="just"/>
            <a:r>
              <a:rPr lang="es-ES" sz="1400" b="1" dirty="0" smtClean="0"/>
              <a:t>Esto </a:t>
            </a:r>
            <a:r>
              <a:rPr lang="es-ES" sz="1400" b="1" dirty="0" smtClean="0"/>
              <a:t>confirma que la Implementación de un Complejo Turístico en el sector Quillán, satisfacerá las expectativas de diversión de parte de la demanda insatisfecha.</a:t>
            </a:r>
            <a:endParaRPr lang="es-EC" sz="1400" b="1" dirty="0"/>
          </a:p>
        </p:txBody>
      </p:sp>
    </p:spTree>
  </p:cSld>
  <p:clrMapOvr>
    <a:masterClrMapping/>
  </p:clrMapOvr>
  <p:transition spd="med">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BBE0E3"/>
          </a:solidFill>
          <a:ln w="0" algn="ctr">
            <a:noFill/>
            <a:miter lim="800000"/>
            <a:headEnd/>
            <a:tailEnd/>
          </a:ln>
          <a:effectLst/>
        </p:spPr>
        <p:txBody>
          <a:bodyPr wrap="none" anchor="ctr"/>
          <a:lstStyle/>
          <a:p>
            <a:endParaRPr lang="es-EC"/>
          </a:p>
        </p:txBody>
      </p:sp>
      <p:sp>
        <p:nvSpPr>
          <p:cNvPr id="10" name="AutoShape 4"/>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s-EC"/>
          </a:p>
        </p:txBody>
      </p:sp>
      <p:sp>
        <p:nvSpPr>
          <p:cNvPr id="18" name="Rectangle 2"/>
          <p:cNvSpPr>
            <a:spLocks noGrp="1" noChangeArrowheads="1"/>
          </p:cNvSpPr>
          <p:nvPr>
            <p:ph type="title"/>
          </p:nvPr>
        </p:nvSpPr>
        <p:spPr>
          <a:xfrm>
            <a:off x="381000" y="44624"/>
            <a:ext cx="7391400" cy="563563"/>
          </a:xfrm>
        </p:spPr>
        <p:txBody>
          <a:bodyPr/>
          <a:lstStyle/>
          <a:p>
            <a:pPr algn="ctr"/>
            <a:r>
              <a:rPr lang="en-US" sz="2400" dirty="0" smtClean="0"/>
              <a:t>LOS RESULTADOS </a:t>
            </a:r>
            <a:r>
              <a:rPr lang="en-US" sz="2400" dirty="0" smtClean="0"/>
              <a:t>DEL ESTUDIO </a:t>
            </a:r>
            <a:endParaRPr lang="en-US" sz="2400" dirty="0"/>
          </a:p>
        </p:txBody>
      </p:sp>
      <p:sp>
        <p:nvSpPr>
          <p:cNvPr id="22" name="21 CuadroTexto"/>
          <p:cNvSpPr txBox="1"/>
          <p:nvPr/>
        </p:nvSpPr>
        <p:spPr>
          <a:xfrm>
            <a:off x="899592" y="1300698"/>
            <a:ext cx="6624736"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b="1" dirty="0" smtClean="0"/>
              <a:t>Verificación de Hipótesis </a:t>
            </a:r>
          </a:p>
        </p:txBody>
      </p:sp>
      <p:sp>
        <p:nvSpPr>
          <p:cNvPr id="11" name="10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2" name="11 Tabla"/>
          <p:cNvGraphicFramePr>
            <a:graphicFrameLocks noGrp="1"/>
          </p:cNvGraphicFramePr>
          <p:nvPr/>
        </p:nvGraphicFramePr>
        <p:xfrm>
          <a:off x="899592" y="1700808"/>
          <a:ext cx="6840759" cy="2679804"/>
        </p:xfrm>
        <a:graphic>
          <a:graphicData uri="http://schemas.openxmlformats.org/drawingml/2006/table">
            <a:tbl>
              <a:tblPr/>
              <a:tblGrid>
                <a:gridCol w="2362851"/>
                <a:gridCol w="814528"/>
                <a:gridCol w="813729"/>
                <a:gridCol w="2849651"/>
              </a:tblGrid>
              <a:tr h="440486">
                <a:tc gridSpan="4">
                  <a:txBody>
                    <a:bodyPr/>
                    <a:lstStyle/>
                    <a:p>
                      <a:pPr marL="807085" indent="-807085" algn="just">
                        <a:lnSpc>
                          <a:spcPct val="115000"/>
                        </a:lnSpc>
                        <a:spcAft>
                          <a:spcPts val="0"/>
                        </a:spcAft>
                      </a:pPr>
                      <a:r>
                        <a:rPr lang="es-EC" sz="1600" b="1" dirty="0" smtClean="0">
                          <a:latin typeface="Calibri"/>
                          <a:ea typeface="Times New Roman"/>
                          <a:cs typeface="Times New Roman"/>
                        </a:rPr>
                        <a:t> </a:t>
                      </a:r>
                      <a:r>
                        <a:rPr lang="es-EC" sz="1600" b="1" dirty="0">
                          <a:latin typeface="Calibri"/>
                          <a:ea typeface="Times New Roman"/>
                          <a:cs typeface="Times New Roman"/>
                        </a:rPr>
                        <a:t>Pruebas de </a:t>
                      </a:r>
                      <a:r>
                        <a:rPr lang="es-EC" sz="1600" b="1" dirty="0" err="1">
                          <a:latin typeface="Calibri"/>
                          <a:ea typeface="Times New Roman"/>
                          <a:cs typeface="Times New Roman"/>
                        </a:rPr>
                        <a:t>chi</a:t>
                      </a:r>
                      <a:r>
                        <a:rPr lang="es-EC" sz="1600" b="1" dirty="0">
                          <a:latin typeface="Calibri"/>
                          <a:ea typeface="Times New Roman"/>
                          <a:cs typeface="Times New Roman"/>
                        </a:rPr>
                        <a:t>-cuadrado</a:t>
                      </a: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322839">
                <a:tc>
                  <a:txBody>
                    <a:bodyPr/>
                    <a:lstStyle/>
                    <a:p>
                      <a:pPr algn="ctr">
                        <a:lnSpc>
                          <a:spcPct val="115000"/>
                        </a:lnSpc>
                        <a:spcAft>
                          <a:spcPts val="0"/>
                        </a:spcAft>
                      </a:pPr>
                      <a:endParaRPr lang="es-EC" sz="1200">
                        <a:latin typeface="Times New Roman"/>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200">
                          <a:solidFill>
                            <a:srgbClr val="000000"/>
                          </a:solidFill>
                          <a:latin typeface="Arial"/>
                          <a:ea typeface="Calibri"/>
                          <a:cs typeface="Times New Roman"/>
                        </a:rPr>
                        <a:t>Valor</a:t>
                      </a:r>
                      <a:endParaRPr lang="es-EC" sz="1800">
                        <a:latin typeface="Times New Roman"/>
                        <a:ea typeface="Times New Roman"/>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200">
                          <a:solidFill>
                            <a:srgbClr val="000000"/>
                          </a:solidFill>
                          <a:latin typeface="Arial"/>
                          <a:ea typeface="Calibri"/>
                          <a:cs typeface="Times New Roman"/>
                        </a:rPr>
                        <a:t>gl</a:t>
                      </a:r>
                      <a:endParaRPr lang="es-EC" sz="18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200" dirty="0">
                          <a:solidFill>
                            <a:srgbClr val="000000"/>
                          </a:solidFill>
                          <a:latin typeface="Arial"/>
                          <a:ea typeface="Calibri"/>
                          <a:cs typeface="Times New Roman"/>
                        </a:rPr>
                        <a:t>Sig. asintótica (bilateral)</a:t>
                      </a:r>
                      <a:endParaRPr lang="es-EC" sz="18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313620">
                <a:tc>
                  <a:txBody>
                    <a:bodyPr/>
                    <a:lstStyle/>
                    <a:p>
                      <a:pPr marL="38100" marR="38100">
                        <a:lnSpc>
                          <a:spcPts val="1600"/>
                        </a:lnSpc>
                        <a:spcAft>
                          <a:spcPts val="0"/>
                        </a:spcAft>
                      </a:pPr>
                      <a:r>
                        <a:rPr lang="es-EC" sz="1200">
                          <a:solidFill>
                            <a:srgbClr val="000000"/>
                          </a:solidFill>
                          <a:latin typeface="Arial"/>
                          <a:ea typeface="Calibri"/>
                          <a:cs typeface="Times New Roman"/>
                        </a:rPr>
                        <a:t>Chi-cuadrado de Pearson</a:t>
                      </a:r>
                      <a:endParaRPr lang="es-EC" sz="18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a:ea typeface="Calibri"/>
                          <a:cs typeface="Times New Roman"/>
                        </a:rPr>
                        <a:t>66,703</a:t>
                      </a:r>
                      <a:r>
                        <a:rPr lang="es-EC" sz="1200" baseline="30000">
                          <a:solidFill>
                            <a:srgbClr val="000000"/>
                          </a:solidFill>
                          <a:latin typeface="Arial"/>
                          <a:ea typeface="Calibri"/>
                          <a:cs typeface="Times New Roman"/>
                        </a:rPr>
                        <a:t>a</a:t>
                      </a:r>
                      <a:endParaRPr lang="es-EC" sz="18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a:ea typeface="Calibri"/>
                          <a:cs typeface="Times New Roman"/>
                        </a:rPr>
                        <a:t>36</a:t>
                      </a:r>
                      <a:endParaRPr lang="es-EC"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a:ea typeface="Calibri"/>
                          <a:cs typeface="Times New Roman"/>
                        </a:rPr>
                        <a:t>,001</a:t>
                      </a:r>
                      <a:endParaRPr lang="es-EC"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313620">
                <a:tc>
                  <a:txBody>
                    <a:bodyPr/>
                    <a:lstStyle/>
                    <a:p>
                      <a:pPr marL="38100" marR="38100">
                        <a:lnSpc>
                          <a:spcPts val="1600"/>
                        </a:lnSpc>
                        <a:spcAft>
                          <a:spcPts val="0"/>
                        </a:spcAft>
                      </a:pPr>
                      <a:r>
                        <a:rPr lang="es-EC" sz="1200">
                          <a:solidFill>
                            <a:srgbClr val="000000"/>
                          </a:solidFill>
                          <a:latin typeface="Arial"/>
                          <a:ea typeface="Calibri"/>
                          <a:cs typeface="Times New Roman"/>
                        </a:rPr>
                        <a:t>Razón de verosimilitudes</a:t>
                      </a:r>
                      <a:endParaRPr lang="es-EC" sz="18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a:ea typeface="Calibri"/>
                          <a:cs typeface="Times New Roman"/>
                        </a:rPr>
                        <a:t>62,528</a:t>
                      </a:r>
                      <a:endParaRPr lang="es-EC" sz="18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a:ea typeface="Calibri"/>
                          <a:cs typeface="Times New Roman"/>
                        </a:rPr>
                        <a:t>36</a:t>
                      </a:r>
                      <a:endParaRPr lang="es-EC"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a:ea typeface="Calibri"/>
                          <a:cs typeface="Times New Roman"/>
                        </a:rPr>
                        <a:t>,004</a:t>
                      </a:r>
                      <a:endParaRPr lang="es-EC"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13620">
                <a:tc>
                  <a:txBody>
                    <a:bodyPr/>
                    <a:lstStyle/>
                    <a:p>
                      <a:pPr marL="38100" marR="38100">
                        <a:lnSpc>
                          <a:spcPts val="1600"/>
                        </a:lnSpc>
                        <a:spcAft>
                          <a:spcPts val="0"/>
                        </a:spcAft>
                      </a:pPr>
                      <a:r>
                        <a:rPr lang="es-EC" sz="1200">
                          <a:solidFill>
                            <a:srgbClr val="000000"/>
                          </a:solidFill>
                          <a:latin typeface="Arial"/>
                          <a:ea typeface="Calibri"/>
                          <a:cs typeface="Times New Roman"/>
                        </a:rPr>
                        <a:t>Asociación lineal por lineal</a:t>
                      </a:r>
                      <a:endParaRPr lang="es-EC" sz="18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a:ea typeface="Calibri"/>
                          <a:cs typeface="Times New Roman"/>
                        </a:rPr>
                        <a:t>,072</a:t>
                      </a:r>
                      <a:endParaRPr lang="es-EC" sz="18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a:ea typeface="Calibri"/>
                          <a:cs typeface="Times New Roman"/>
                        </a:rPr>
                        <a:t>1</a:t>
                      </a:r>
                      <a:endParaRPr lang="es-EC"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a:ea typeface="Calibri"/>
                          <a:cs typeface="Times New Roman"/>
                        </a:rPr>
                        <a:t>,788</a:t>
                      </a:r>
                      <a:endParaRPr lang="es-EC"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22839">
                <a:tc>
                  <a:txBody>
                    <a:bodyPr/>
                    <a:lstStyle/>
                    <a:p>
                      <a:pPr marL="38100" marR="38100">
                        <a:lnSpc>
                          <a:spcPts val="1600"/>
                        </a:lnSpc>
                        <a:spcAft>
                          <a:spcPts val="0"/>
                        </a:spcAft>
                      </a:pPr>
                      <a:r>
                        <a:rPr lang="es-EC" sz="1200">
                          <a:solidFill>
                            <a:srgbClr val="000000"/>
                          </a:solidFill>
                          <a:latin typeface="Arial"/>
                          <a:ea typeface="Calibri"/>
                          <a:cs typeface="Times New Roman"/>
                        </a:rPr>
                        <a:t>N de casos válidos</a:t>
                      </a:r>
                      <a:endParaRPr lang="es-EC" sz="18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200">
                          <a:solidFill>
                            <a:srgbClr val="000000"/>
                          </a:solidFill>
                          <a:latin typeface="Arial"/>
                          <a:ea typeface="Calibri"/>
                          <a:cs typeface="Times New Roman"/>
                        </a:rPr>
                        <a:t>139</a:t>
                      </a:r>
                      <a:endParaRPr lang="es-EC" sz="1800">
                        <a:latin typeface="Times New Roman"/>
                        <a:ea typeface="Times New Roman"/>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s-EC" sz="1200">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s-EC" sz="1200">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652780">
                <a:tc gridSpan="4">
                  <a:txBody>
                    <a:bodyPr/>
                    <a:lstStyle/>
                    <a:p>
                      <a:pPr marL="38100" marR="38100" algn="just">
                        <a:lnSpc>
                          <a:spcPts val="1600"/>
                        </a:lnSpc>
                        <a:spcAft>
                          <a:spcPts val="0"/>
                        </a:spcAft>
                      </a:pPr>
                      <a:endParaRPr lang="es-EC" sz="1800" dirty="0">
                        <a:latin typeface="Times New Roman"/>
                        <a:ea typeface="Times New Roman"/>
                        <a:cs typeface="Times New Roman"/>
                      </a:endParaRPr>
                    </a:p>
                  </a:txBody>
                  <a:tcPr marL="0" marR="0" marT="0" marB="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13" name="12 CuadroTexto"/>
          <p:cNvSpPr txBox="1"/>
          <p:nvPr/>
        </p:nvSpPr>
        <p:spPr>
          <a:xfrm>
            <a:off x="827584" y="4077072"/>
            <a:ext cx="6984776"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2000" dirty="0" smtClean="0"/>
              <a:t>Según la prueba de  </a:t>
            </a:r>
            <a:r>
              <a:rPr lang="es-ES" sz="2000" dirty="0" err="1" smtClean="0"/>
              <a:t>chi</a:t>
            </a:r>
            <a:r>
              <a:rPr lang="es-ES" sz="2000" dirty="0" smtClean="0"/>
              <a:t>-cuadrado el estadístico de contraste p-valor (0,001)es &lt;0,05 </a:t>
            </a:r>
            <a:r>
              <a:rPr lang="es-ES" sz="2000" dirty="0" smtClean="0"/>
              <a:t>por tal razón se rechaza </a:t>
            </a:r>
            <a:r>
              <a:rPr lang="es-ES" sz="2000" dirty="0" smtClean="0"/>
              <a:t>la hipótesis nula (Ho) </a:t>
            </a:r>
            <a:r>
              <a:rPr lang="es-ES" sz="2000" dirty="0" smtClean="0"/>
              <a:t>y se </a:t>
            </a:r>
            <a:r>
              <a:rPr lang="es-ES" sz="2000" dirty="0" smtClean="0"/>
              <a:t>acepta la hipótesis alternativa (Hi), </a:t>
            </a:r>
            <a:r>
              <a:rPr lang="es-ES" sz="2000" dirty="0" smtClean="0"/>
              <a:t>esto significa que sí hay dependencia entre los servicios que ofrezca un sitio turístico y las expectativas de diversión de los turistas. </a:t>
            </a:r>
            <a:r>
              <a:rPr lang="es-ES" sz="2000" dirty="0" smtClean="0"/>
              <a:t>    </a:t>
            </a:r>
            <a:endParaRPr lang="es-EC" sz="2000" dirty="0"/>
          </a:p>
        </p:txBody>
      </p:sp>
    </p:spTree>
  </p:cSld>
  <p:clrMapOvr>
    <a:masterClrMapping/>
  </p:clrMapOvr>
  <p:transition spd="med">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BBE0E3"/>
          </a:solidFill>
          <a:ln w="0" algn="ctr">
            <a:noFill/>
            <a:miter lim="800000"/>
            <a:headEnd/>
            <a:tailEnd/>
          </a:ln>
          <a:effectLst/>
        </p:spPr>
        <p:txBody>
          <a:bodyPr wrap="none" anchor="ctr"/>
          <a:lstStyle/>
          <a:p>
            <a:endParaRPr lang="es-EC"/>
          </a:p>
        </p:txBody>
      </p:sp>
      <p:sp>
        <p:nvSpPr>
          <p:cNvPr id="10" name="AutoShape 4"/>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s-EC"/>
          </a:p>
        </p:txBody>
      </p:sp>
      <p:sp>
        <p:nvSpPr>
          <p:cNvPr id="18" name="Rectangle 2"/>
          <p:cNvSpPr>
            <a:spLocks noGrp="1" noChangeArrowheads="1"/>
          </p:cNvSpPr>
          <p:nvPr>
            <p:ph type="title"/>
          </p:nvPr>
        </p:nvSpPr>
        <p:spPr>
          <a:xfrm>
            <a:off x="381000" y="44624"/>
            <a:ext cx="7391400" cy="563563"/>
          </a:xfrm>
        </p:spPr>
        <p:txBody>
          <a:bodyPr/>
          <a:lstStyle/>
          <a:p>
            <a:pPr algn="ctr"/>
            <a:r>
              <a:rPr lang="en-US" sz="2400" dirty="0" smtClean="0"/>
              <a:t/>
            </a:r>
            <a:br>
              <a:rPr lang="en-US" sz="2400" dirty="0" smtClean="0"/>
            </a:br>
            <a:r>
              <a:rPr lang="en-US" sz="2400" dirty="0" smtClean="0"/>
              <a:t>EL </a:t>
            </a:r>
            <a:r>
              <a:rPr lang="en-US" sz="2400" dirty="0" smtClean="0"/>
              <a:t>ANÁLISIS </a:t>
            </a:r>
            <a:r>
              <a:rPr lang="en-US" sz="2400" dirty="0" smtClean="0"/>
              <a:t>DE LA </a:t>
            </a:r>
            <a:r>
              <a:rPr lang="en-US" sz="2400" dirty="0" smtClean="0"/>
              <a:t>DEMANDA HISTÓRICA </a:t>
            </a:r>
            <a:endParaRPr lang="en-US" sz="2400" dirty="0"/>
          </a:p>
        </p:txBody>
      </p:sp>
      <p:sp>
        <p:nvSpPr>
          <p:cNvPr id="11" name="10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971600" y="1988840"/>
          <a:ext cx="7200800" cy="3173723"/>
        </p:xfrm>
        <a:graphic>
          <a:graphicData uri="http://schemas.openxmlformats.org/drawingml/2006/table">
            <a:tbl>
              <a:tblPr/>
              <a:tblGrid>
                <a:gridCol w="3382246"/>
                <a:gridCol w="1734925"/>
                <a:gridCol w="2083629"/>
              </a:tblGrid>
              <a:tr h="453389">
                <a:tc>
                  <a:txBody>
                    <a:bodyPr/>
                    <a:lstStyle/>
                    <a:p>
                      <a:pPr algn="ctr">
                        <a:lnSpc>
                          <a:spcPct val="115000"/>
                        </a:lnSpc>
                        <a:spcAft>
                          <a:spcPts val="0"/>
                        </a:spcAft>
                      </a:pPr>
                      <a:r>
                        <a:rPr lang="es-EC" sz="2000" b="1">
                          <a:latin typeface="Arial"/>
                          <a:ea typeface="Times New Roman"/>
                          <a:cs typeface="Times New Roman"/>
                        </a:rPr>
                        <a:t>Año</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latin typeface="Arial"/>
                          <a:ea typeface="Times New Roman"/>
                          <a:cs typeface="Times New Roman"/>
                        </a:rPr>
                        <a:t>Turistas</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latin typeface="Arial"/>
                          <a:ea typeface="Times New Roman"/>
                          <a:cs typeface="Times New Roman"/>
                        </a:rPr>
                        <a:t>Variación</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389">
                <a:tc>
                  <a:txBody>
                    <a:bodyPr/>
                    <a:lstStyle/>
                    <a:p>
                      <a:pPr algn="ctr">
                        <a:lnSpc>
                          <a:spcPct val="115000"/>
                        </a:lnSpc>
                        <a:spcAft>
                          <a:spcPts val="0"/>
                        </a:spcAft>
                      </a:pPr>
                      <a:r>
                        <a:rPr lang="es-EC" sz="2000">
                          <a:solidFill>
                            <a:srgbClr val="000000"/>
                          </a:solidFill>
                          <a:latin typeface="Arial"/>
                          <a:ea typeface="Times New Roman"/>
                          <a:cs typeface="Times New Roman"/>
                        </a:rPr>
                        <a:t>2006</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28.677</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53389">
                <a:tc>
                  <a:txBody>
                    <a:bodyPr/>
                    <a:lstStyle/>
                    <a:p>
                      <a:pPr algn="ctr">
                        <a:lnSpc>
                          <a:spcPct val="115000"/>
                        </a:lnSpc>
                        <a:spcAft>
                          <a:spcPts val="0"/>
                        </a:spcAft>
                      </a:pPr>
                      <a:r>
                        <a:rPr lang="es-EC" sz="2000">
                          <a:solidFill>
                            <a:srgbClr val="000000"/>
                          </a:solidFill>
                          <a:latin typeface="Arial"/>
                          <a:ea typeface="Times New Roman"/>
                          <a:cs typeface="Times New Roman"/>
                        </a:rPr>
                        <a:t>2007</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31.863</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11%</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53389">
                <a:tc>
                  <a:txBody>
                    <a:bodyPr/>
                    <a:lstStyle/>
                    <a:p>
                      <a:pPr algn="ctr">
                        <a:lnSpc>
                          <a:spcPct val="115000"/>
                        </a:lnSpc>
                        <a:spcAft>
                          <a:spcPts val="0"/>
                        </a:spcAft>
                      </a:pPr>
                      <a:r>
                        <a:rPr lang="es-EC" sz="2000">
                          <a:solidFill>
                            <a:srgbClr val="000000"/>
                          </a:solidFill>
                          <a:latin typeface="Arial"/>
                          <a:ea typeface="Times New Roman"/>
                          <a:cs typeface="Times New Roman"/>
                        </a:rPr>
                        <a:t>2008</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33.897</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6%</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53389">
                <a:tc>
                  <a:txBody>
                    <a:bodyPr/>
                    <a:lstStyle/>
                    <a:p>
                      <a:pPr algn="ctr">
                        <a:lnSpc>
                          <a:spcPct val="115000"/>
                        </a:lnSpc>
                        <a:spcAft>
                          <a:spcPts val="0"/>
                        </a:spcAft>
                      </a:pPr>
                      <a:r>
                        <a:rPr lang="es-EC" sz="2000">
                          <a:solidFill>
                            <a:srgbClr val="000000"/>
                          </a:solidFill>
                          <a:latin typeface="Arial"/>
                          <a:ea typeface="Times New Roman"/>
                          <a:cs typeface="Times New Roman"/>
                        </a:rPr>
                        <a:t>2009</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36.448</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8%</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53389">
                <a:tc>
                  <a:txBody>
                    <a:bodyPr/>
                    <a:lstStyle/>
                    <a:p>
                      <a:pPr algn="ctr">
                        <a:lnSpc>
                          <a:spcPct val="115000"/>
                        </a:lnSpc>
                        <a:spcAft>
                          <a:spcPts val="0"/>
                        </a:spcAft>
                      </a:pPr>
                      <a:r>
                        <a:rPr lang="es-EC" sz="2000">
                          <a:solidFill>
                            <a:srgbClr val="000000"/>
                          </a:solidFill>
                          <a:latin typeface="Arial"/>
                          <a:ea typeface="Times New Roman"/>
                          <a:cs typeface="Times New Roman"/>
                        </a:rPr>
                        <a:t>2010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39.364</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8%</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53389">
                <a:tc>
                  <a:txBody>
                    <a:bodyPr/>
                    <a:lstStyle/>
                    <a:p>
                      <a:pPr algn="ctr">
                        <a:lnSpc>
                          <a:spcPct val="115000"/>
                        </a:lnSpc>
                        <a:spcAft>
                          <a:spcPts val="0"/>
                        </a:spcAft>
                      </a:pPr>
                      <a:r>
                        <a:rPr lang="es-EC" sz="2000">
                          <a:solidFill>
                            <a:srgbClr val="000000"/>
                          </a:solidFill>
                          <a:latin typeface="Arial"/>
                          <a:ea typeface="Times New Roman"/>
                          <a:cs typeface="Times New Roman"/>
                        </a:rPr>
                        <a:t>2011</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43.300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cs typeface="Times New Roman"/>
                        </a:rPr>
                        <a:t>10%</a:t>
                      </a:r>
                      <a:endParaRPr lang="es-EC" sz="24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8" name="7 CuadroTexto"/>
          <p:cNvSpPr txBox="1"/>
          <p:nvPr/>
        </p:nvSpPr>
        <p:spPr>
          <a:xfrm>
            <a:off x="1115616" y="5517232"/>
            <a:ext cx="7200800" cy="923330"/>
          </a:xfrm>
          <a:prstGeom prst="rect">
            <a:avLst/>
          </a:prstGeom>
          <a:noFill/>
        </p:spPr>
        <p:txBody>
          <a:bodyPr wrap="square" rtlCol="0">
            <a:spAutoFit/>
          </a:bodyPr>
          <a:lstStyle/>
          <a:p>
            <a:r>
              <a:rPr lang="es-ES" b="1" dirty="0" smtClean="0"/>
              <a:t>Fuente:</a:t>
            </a:r>
            <a:r>
              <a:rPr lang="es-ES" dirty="0" smtClean="0"/>
              <a:t> Entrevista realizada a  propietarios de paraderos turísticos   y habitantes del </a:t>
            </a:r>
            <a:r>
              <a:rPr lang="es-ES" dirty="0" smtClean="0"/>
              <a:t>sector </a:t>
            </a:r>
            <a:r>
              <a:rPr lang="es-ES" dirty="0" smtClean="0"/>
              <a:t>Quillán. 2011.</a:t>
            </a:r>
            <a:endParaRPr lang="es-EC" dirty="0" smtClean="0"/>
          </a:p>
          <a:p>
            <a:endParaRPr lang="es-EC" dirty="0"/>
          </a:p>
        </p:txBody>
      </p:sp>
      <p:sp>
        <p:nvSpPr>
          <p:cNvPr id="12" name="11 CuadroTexto"/>
          <p:cNvSpPr txBox="1"/>
          <p:nvPr/>
        </p:nvSpPr>
        <p:spPr>
          <a:xfrm>
            <a:off x="899592" y="1556792"/>
            <a:ext cx="7128792" cy="369332"/>
          </a:xfrm>
          <a:prstGeom prst="rect">
            <a:avLst/>
          </a:prstGeom>
          <a:noFill/>
        </p:spPr>
        <p:txBody>
          <a:bodyPr wrap="square" rtlCol="0">
            <a:spAutoFit/>
          </a:bodyPr>
          <a:lstStyle/>
          <a:p>
            <a:pPr algn="ctr"/>
            <a:r>
              <a:rPr lang="es-ES" b="1" dirty="0" smtClean="0"/>
              <a:t>La  aproximación </a:t>
            </a:r>
            <a:r>
              <a:rPr lang="es-ES" b="1" dirty="0" smtClean="0"/>
              <a:t>de la demanda de turistas al sector Quillán </a:t>
            </a:r>
            <a:endParaRPr lang="es-EC" b="1" dirty="0"/>
          </a:p>
        </p:txBody>
      </p:sp>
    </p:spTree>
  </p:cSld>
  <p:clrMapOvr>
    <a:masterClrMapping/>
  </p:clrMapOvr>
  <p:transition spd="med">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1043608" y="2132856"/>
          <a:ext cx="7200800" cy="4032448"/>
        </p:xfrm>
        <a:graphic>
          <a:graphicData uri="http://schemas.openxmlformats.org/drawingml/2006/table">
            <a:tbl>
              <a:tblPr/>
              <a:tblGrid>
                <a:gridCol w="4686304"/>
                <a:gridCol w="1297692"/>
                <a:gridCol w="1216804"/>
              </a:tblGrid>
              <a:tr h="737563">
                <a:tc>
                  <a:txBody>
                    <a:bodyPr/>
                    <a:lstStyle/>
                    <a:p>
                      <a:pPr algn="ctr">
                        <a:lnSpc>
                          <a:spcPct val="115000"/>
                        </a:lnSpc>
                        <a:spcAft>
                          <a:spcPts val="0"/>
                        </a:spcAft>
                      </a:pPr>
                      <a:r>
                        <a:rPr lang="es-EC" sz="1400" b="1" dirty="0" smtClean="0">
                          <a:effectLst>
                            <a:outerShdw blurRad="38100" dist="38100" dir="2700000" algn="tl">
                              <a:srgbClr val="000000">
                                <a:alpha val="43137"/>
                              </a:srgbClr>
                            </a:outerShdw>
                          </a:effectLst>
                          <a:latin typeface="Arial"/>
                          <a:ea typeface="Times New Roman"/>
                          <a:cs typeface="Times New Roman"/>
                        </a:rPr>
                        <a:t>DEMANDA POTENCIAL ACTUAL</a:t>
                      </a:r>
                      <a:endParaRPr lang="es-EC" sz="1600" b="1" dirty="0">
                        <a:effectLst>
                          <a:outerShdw blurRad="38100" dist="38100" dir="2700000" algn="tl">
                            <a:srgbClr val="000000">
                              <a:alpha val="43137"/>
                            </a:srgbClr>
                          </a:outerShdw>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Times New Roman"/>
                          <a:cs typeface="Times New Roman"/>
                        </a:rPr>
                        <a:t>%</a:t>
                      </a:r>
                      <a:endParaRPr lang="es-EC" sz="1600" b="1">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smtClean="0">
                          <a:latin typeface="Arial"/>
                          <a:ea typeface="Times New Roman"/>
                          <a:cs typeface="Times New Roman"/>
                        </a:rPr>
                        <a:t>Total Turistas </a:t>
                      </a:r>
                      <a:endParaRPr lang="es-EC" sz="1600" b="1"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537">
                <a:tc>
                  <a:txBody>
                    <a:bodyPr/>
                    <a:lstStyle/>
                    <a:p>
                      <a:pPr>
                        <a:lnSpc>
                          <a:spcPct val="115000"/>
                        </a:lnSpc>
                        <a:spcAft>
                          <a:spcPts val="0"/>
                        </a:spcAft>
                      </a:pPr>
                      <a:r>
                        <a:rPr lang="es-EC" sz="1400" b="1">
                          <a:latin typeface="Arial"/>
                          <a:ea typeface="Times New Roman"/>
                          <a:cs typeface="Times New Roman"/>
                        </a:rPr>
                        <a:t>Demanda total de Turistas</a:t>
                      </a:r>
                      <a:endParaRPr lang="es-EC" sz="1600" b="1">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Times New Roman"/>
                          <a:cs typeface="Times New Roman"/>
                        </a:rPr>
                        <a:t>46.412+1.968</a:t>
                      </a:r>
                      <a:endParaRPr lang="es-EC" sz="1600" b="1">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7030A0"/>
                          </a:solidFill>
                          <a:latin typeface="Arial"/>
                          <a:ea typeface="Times New Roman"/>
                          <a:cs typeface="Times New Roman"/>
                        </a:rPr>
                        <a:t>48.380</a:t>
                      </a:r>
                      <a:endParaRPr lang="es-EC" sz="1600" b="1" dirty="0">
                        <a:solidFill>
                          <a:srgbClr val="7030A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553">
                <a:tc>
                  <a:txBody>
                    <a:bodyPr/>
                    <a:lstStyle/>
                    <a:p>
                      <a:pPr>
                        <a:lnSpc>
                          <a:spcPct val="115000"/>
                        </a:lnSpc>
                        <a:spcAft>
                          <a:spcPts val="0"/>
                        </a:spcAft>
                      </a:pPr>
                      <a:r>
                        <a:rPr lang="es-EC" sz="1400" b="1">
                          <a:latin typeface="Arial"/>
                          <a:ea typeface="Times New Roman"/>
                          <a:cs typeface="Times New Roman"/>
                        </a:rPr>
                        <a:t>Turistas que salen de paseo los fines de semana.</a:t>
                      </a:r>
                      <a:endParaRPr lang="es-EC" sz="1600" b="1">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Times New Roman"/>
                          <a:cs typeface="Times New Roman"/>
                        </a:rPr>
                        <a:t>51,30%</a:t>
                      </a:r>
                      <a:endParaRPr lang="es-EC" sz="1600" b="1">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Times New Roman"/>
                          <a:cs typeface="Times New Roman"/>
                        </a:rPr>
                        <a:t>24.819</a:t>
                      </a:r>
                      <a:endParaRPr lang="es-EC" sz="1600" b="1">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416">
                <a:tc>
                  <a:txBody>
                    <a:bodyPr/>
                    <a:lstStyle/>
                    <a:p>
                      <a:pPr>
                        <a:lnSpc>
                          <a:spcPct val="115000"/>
                        </a:lnSpc>
                        <a:spcAft>
                          <a:spcPts val="0"/>
                        </a:spcAft>
                      </a:pPr>
                      <a:r>
                        <a:rPr lang="es-EC" sz="1400" b="1">
                          <a:latin typeface="Arial"/>
                          <a:ea typeface="Times New Roman"/>
                          <a:cs typeface="Times New Roman"/>
                        </a:rPr>
                        <a:t>Turistas que están dispuestos a pagar de 3 a 4 dólares por la entrada al Complejo Turístico.</a:t>
                      </a:r>
                      <a:endParaRPr lang="es-EC" sz="1600" b="1">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Times New Roman"/>
                          <a:cs typeface="Times New Roman"/>
                        </a:rPr>
                        <a:t>42,40%</a:t>
                      </a:r>
                      <a:endParaRPr lang="es-EC" sz="1600" b="1">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Times New Roman"/>
                          <a:cs typeface="Times New Roman"/>
                        </a:rPr>
                        <a:t>10.523</a:t>
                      </a:r>
                      <a:endParaRPr lang="es-EC" sz="1600" b="1">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621">
                <a:tc>
                  <a:txBody>
                    <a:bodyPr/>
                    <a:lstStyle/>
                    <a:p>
                      <a:pPr>
                        <a:lnSpc>
                          <a:spcPct val="115000"/>
                        </a:lnSpc>
                        <a:spcAft>
                          <a:spcPts val="0"/>
                        </a:spcAft>
                      </a:pPr>
                      <a:r>
                        <a:rPr lang="es-EC" sz="1400" b="1">
                          <a:latin typeface="Arial"/>
                          <a:ea typeface="Times New Roman"/>
                          <a:cs typeface="Times New Roman"/>
                        </a:rPr>
                        <a:t>N° de turistas potenciales en un fin de semana.</a:t>
                      </a:r>
                      <a:endParaRPr lang="es-EC" sz="1600" b="1">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400" b="1">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latin typeface="Arial"/>
                          <a:ea typeface="Times New Roman"/>
                          <a:cs typeface="Times New Roman"/>
                        </a:rPr>
                        <a:t>10.523</a:t>
                      </a:r>
                      <a:endParaRPr lang="es-EC" sz="1600" b="1">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758">
                <a:tc>
                  <a:txBody>
                    <a:bodyPr/>
                    <a:lstStyle/>
                    <a:p>
                      <a:pPr>
                        <a:lnSpc>
                          <a:spcPct val="115000"/>
                        </a:lnSpc>
                        <a:spcAft>
                          <a:spcPts val="0"/>
                        </a:spcAft>
                      </a:pPr>
                      <a:r>
                        <a:rPr lang="es-EC" sz="1400" b="1" dirty="0">
                          <a:latin typeface="Arial"/>
                          <a:ea typeface="Times New Roman"/>
                          <a:cs typeface="Times New Roman"/>
                        </a:rPr>
                        <a:t>Número de turistas potenciales en el año 2011.</a:t>
                      </a:r>
                      <a:endParaRPr lang="es-EC" sz="1600" b="1"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400" b="1">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7030A0"/>
                          </a:solidFill>
                          <a:latin typeface="Arial"/>
                          <a:ea typeface="Times New Roman"/>
                          <a:cs typeface="Times New Roman"/>
                        </a:rPr>
                        <a:t>547.208</a:t>
                      </a:r>
                      <a:endParaRPr lang="es-EC" sz="1600" b="1" dirty="0">
                        <a:solidFill>
                          <a:srgbClr val="7030A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1187624" y="6228020"/>
            <a:ext cx="6624736" cy="369332"/>
          </a:xfrm>
          <a:prstGeom prst="rect">
            <a:avLst/>
          </a:prstGeom>
          <a:noFill/>
        </p:spPr>
        <p:txBody>
          <a:bodyPr wrap="square" rtlCol="0">
            <a:spAutoFit/>
          </a:bodyPr>
          <a:lstStyle/>
          <a:p>
            <a:r>
              <a:rPr lang="es-EC" b="1" dirty="0" smtClean="0"/>
              <a:t>Fuente: </a:t>
            </a:r>
            <a:r>
              <a:rPr lang="es-EC" dirty="0" smtClean="0"/>
              <a:t>investigación de campo </a:t>
            </a:r>
            <a:endParaRPr lang="es-EC" dirty="0"/>
          </a:p>
        </p:txBody>
      </p:sp>
      <p:sp>
        <p:nvSpPr>
          <p:cNvPr id="8" name="7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uadroTexto"/>
          <p:cNvSpPr txBox="1"/>
          <p:nvPr/>
        </p:nvSpPr>
        <p:spPr>
          <a:xfrm>
            <a:off x="1043608" y="1340768"/>
            <a:ext cx="7200800" cy="646331"/>
          </a:xfrm>
          <a:prstGeom prst="rect">
            <a:avLst/>
          </a:prstGeom>
          <a:noFill/>
        </p:spPr>
        <p:txBody>
          <a:bodyPr wrap="square" rtlCol="0">
            <a:spAutoFit/>
          </a:bodyPr>
          <a:lstStyle/>
          <a:p>
            <a:r>
              <a:rPr lang="es-EC" b="1" dirty="0" smtClean="0"/>
              <a:t>La demanda actual se obtuvo a partir de los resultados de la encuesta, donde: </a:t>
            </a:r>
            <a:endParaRPr lang="es-EC" b="1" dirty="0"/>
          </a:p>
        </p:txBody>
      </p:sp>
      <p:sp>
        <p:nvSpPr>
          <p:cNvPr id="9" name="8 CuadroTexto"/>
          <p:cNvSpPr txBox="1"/>
          <p:nvPr/>
        </p:nvSpPr>
        <p:spPr>
          <a:xfrm>
            <a:off x="1187624" y="188640"/>
            <a:ext cx="5832648" cy="584775"/>
          </a:xfrm>
          <a:prstGeom prst="rect">
            <a:avLst/>
          </a:prstGeom>
          <a:noFill/>
        </p:spPr>
        <p:txBody>
          <a:bodyPr wrap="square" rtlCol="0">
            <a:spAutoFit/>
          </a:bodyPr>
          <a:lstStyle/>
          <a:p>
            <a:pPr algn="ctr"/>
            <a:r>
              <a:rPr lang="es-EC" sz="3200" b="1" dirty="0" smtClean="0">
                <a:solidFill>
                  <a:schemeClr val="bg1"/>
                </a:solidFill>
              </a:rPr>
              <a:t>LA DEMANDA ACTUAL </a:t>
            </a:r>
            <a:endParaRPr lang="es-EC" sz="3200" b="1" dirty="0">
              <a:solidFill>
                <a:schemeClr val="bg1"/>
              </a:solidFill>
            </a:endParaRPr>
          </a:p>
        </p:txBody>
      </p:sp>
    </p:spTree>
  </p:cSld>
  <p:clrMapOvr>
    <a:masterClrMapping/>
  </p:clrMapOvr>
  <p:transition spd="med">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44624"/>
            <a:ext cx="7391400" cy="563563"/>
          </a:xfrm>
        </p:spPr>
        <p:txBody>
          <a:bodyPr/>
          <a:lstStyle/>
          <a:p>
            <a:pPr algn="ctr"/>
            <a:r>
              <a:rPr lang="es-EC" sz="2400" dirty="0" smtClean="0"/>
              <a:t>LA PROYECCIÓN </a:t>
            </a:r>
            <a:r>
              <a:rPr lang="es-EC" sz="2400" dirty="0" smtClean="0"/>
              <a:t>DE LA DEMANDA ACTUAL </a:t>
            </a:r>
            <a:endParaRPr lang="es-EC" sz="2400" dirty="0"/>
          </a:p>
        </p:txBody>
      </p:sp>
      <p:graphicFrame>
        <p:nvGraphicFramePr>
          <p:cNvPr id="6" name="5 Tabla"/>
          <p:cNvGraphicFramePr>
            <a:graphicFrameLocks noGrp="1"/>
          </p:cNvGraphicFramePr>
          <p:nvPr/>
        </p:nvGraphicFramePr>
        <p:xfrm>
          <a:off x="1475656" y="1884164"/>
          <a:ext cx="6056456" cy="3705076"/>
        </p:xfrm>
        <a:graphic>
          <a:graphicData uri="http://schemas.openxmlformats.org/drawingml/2006/table">
            <a:tbl>
              <a:tblPr/>
              <a:tblGrid>
                <a:gridCol w="3539889"/>
                <a:gridCol w="2516567"/>
              </a:tblGrid>
              <a:tr h="824716">
                <a:tc>
                  <a:txBody>
                    <a:bodyPr/>
                    <a:lstStyle/>
                    <a:p>
                      <a:pPr algn="ctr">
                        <a:lnSpc>
                          <a:spcPct val="150000"/>
                        </a:lnSpc>
                        <a:spcAft>
                          <a:spcPts val="0"/>
                        </a:spcAft>
                      </a:pPr>
                      <a:r>
                        <a:rPr lang="es-EC" sz="1800" b="1" dirty="0">
                          <a:latin typeface="Arial"/>
                          <a:ea typeface="Times New Roman"/>
                          <a:cs typeface="Times New Roman"/>
                        </a:rPr>
                        <a:t>Años</a:t>
                      </a:r>
                      <a:endParaRPr lang="es-EC" sz="2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b="1">
                          <a:latin typeface="Arial"/>
                          <a:ea typeface="Times New Roman"/>
                          <a:cs typeface="Times New Roman"/>
                        </a:rPr>
                        <a:t>Demanda de turistas</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915">
                <a:tc>
                  <a:txBody>
                    <a:bodyPr/>
                    <a:lstStyle/>
                    <a:p>
                      <a:pPr algn="ctr">
                        <a:lnSpc>
                          <a:spcPct val="150000"/>
                        </a:lnSpc>
                        <a:spcAft>
                          <a:spcPts val="0"/>
                        </a:spcAft>
                      </a:pPr>
                      <a:r>
                        <a:rPr lang="es-EC" sz="1800">
                          <a:solidFill>
                            <a:srgbClr val="000000"/>
                          </a:solidFill>
                          <a:latin typeface="Arial"/>
                          <a:ea typeface="Times New Roman"/>
                          <a:cs typeface="Times New Roman"/>
                        </a:rPr>
                        <a:t>2011</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800" dirty="0">
                          <a:solidFill>
                            <a:srgbClr val="7030A0"/>
                          </a:solidFill>
                          <a:latin typeface="Arial"/>
                          <a:ea typeface="Times New Roman"/>
                          <a:cs typeface="Times New Roman"/>
                        </a:rPr>
                        <a:t>547.208</a:t>
                      </a:r>
                      <a:endParaRPr lang="es-EC" sz="2000" dirty="0">
                        <a:solidFill>
                          <a:srgbClr val="7030A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85915">
                <a:tc>
                  <a:txBody>
                    <a:bodyPr/>
                    <a:lstStyle/>
                    <a:p>
                      <a:pPr algn="ctr">
                        <a:lnSpc>
                          <a:spcPct val="150000"/>
                        </a:lnSpc>
                        <a:spcAft>
                          <a:spcPts val="0"/>
                        </a:spcAft>
                      </a:pPr>
                      <a:r>
                        <a:rPr lang="es-EC" sz="1800">
                          <a:solidFill>
                            <a:srgbClr val="000000"/>
                          </a:solidFill>
                          <a:latin typeface="Arial"/>
                          <a:ea typeface="Times New Roman"/>
                          <a:cs typeface="Times New Roman"/>
                        </a:rPr>
                        <a:t>2012</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800" dirty="0">
                          <a:solidFill>
                            <a:srgbClr val="7030A0"/>
                          </a:solidFill>
                          <a:latin typeface="Arial"/>
                          <a:ea typeface="Times New Roman"/>
                          <a:cs typeface="Times New Roman"/>
                        </a:rPr>
                        <a:t>585.513</a:t>
                      </a:r>
                      <a:endParaRPr lang="es-EC" sz="2000" dirty="0">
                        <a:solidFill>
                          <a:srgbClr val="7030A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85915">
                <a:tc>
                  <a:txBody>
                    <a:bodyPr/>
                    <a:lstStyle/>
                    <a:p>
                      <a:pPr algn="ctr">
                        <a:lnSpc>
                          <a:spcPct val="150000"/>
                        </a:lnSpc>
                        <a:spcAft>
                          <a:spcPts val="0"/>
                        </a:spcAft>
                      </a:pPr>
                      <a:r>
                        <a:rPr lang="es-EC" sz="1800">
                          <a:solidFill>
                            <a:srgbClr val="000000"/>
                          </a:solidFill>
                          <a:latin typeface="Arial"/>
                          <a:ea typeface="Times New Roman"/>
                          <a:cs typeface="Times New Roman"/>
                        </a:rPr>
                        <a:t>2013</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800">
                          <a:solidFill>
                            <a:srgbClr val="000000"/>
                          </a:solidFill>
                          <a:latin typeface="Arial"/>
                          <a:ea typeface="Times New Roman"/>
                          <a:cs typeface="Times New Roman"/>
                        </a:rPr>
                        <a:t>626.498</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85915">
                <a:tc>
                  <a:txBody>
                    <a:bodyPr/>
                    <a:lstStyle/>
                    <a:p>
                      <a:pPr algn="ctr">
                        <a:lnSpc>
                          <a:spcPct val="150000"/>
                        </a:lnSpc>
                        <a:spcAft>
                          <a:spcPts val="0"/>
                        </a:spcAft>
                      </a:pPr>
                      <a:r>
                        <a:rPr lang="es-EC" sz="1800">
                          <a:solidFill>
                            <a:srgbClr val="000000"/>
                          </a:solidFill>
                          <a:latin typeface="Arial"/>
                          <a:ea typeface="Times New Roman"/>
                          <a:cs typeface="Times New Roman"/>
                        </a:rPr>
                        <a:t>2014</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800">
                          <a:solidFill>
                            <a:srgbClr val="000000"/>
                          </a:solidFill>
                          <a:latin typeface="Arial"/>
                          <a:ea typeface="Times New Roman"/>
                          <a:cs typeface="Times New Roman"/>
                        </a:rPr>
                        <a:t>670.353</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85915">
                <a:tc>
                  <a:txBody>
                    <a:bodyPr/>
                    <a:lstStyle/>
                    <a:p>
                      <a:pPr algn="ctr">
                        <a:lnSpc>
                          <a:spcPct val="150000"/>
                        </a:lnSpc>
                        <a:spcAft>
                          <a:spcPts val="0"/>
                        </a:spcAft>
                      </a:pPr>
                      <a:r>
                        <a:rPr lang="es-EC" sz="1800">
                          <a:solidFill>
                            <a:srgbClr val="000000"/>
                          </a:solidFill>
                          <a:latin typeface="Arial"/>
                          <a:ea typeface="Times New Roman"/>
                          <a:cs typeface="Times New Roman"/>
                        </a:rPr>
                        <a:t>2015</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800">
                          <a:solidFill>
                            <a:srgbClr val="000000"/>
                          </a:solidFill>
                          <a:latin typeface="Arial"/>
                          <a:ea typeface="Times New Roman"/>
                          <a:cs typeface="Times New Roman"/>
                        </a:rPr>
                        <a:t>717.278</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85915">
                <a:tc>
                  <a:txBody>
                    <a:bodyPr/>
                    <a:lstStyle/>
                    <a:p>
                      <a:pPr algn="ctr">
                        <a:lnSpc>
                          <a:spcPct val="150000"/>
                        </a:lnSpc>
                        <a:spcAft>
                          <a:spcPts val="0"/>
                        </a:spcAft>
                      </a:pPr>
                      <a:r>
                        <a:rPr lang="es-EC" sz="1800">
                          <a:solidFill>
                            <a:srgbClr val="000000"/>
                          </a:solidFill>
                          <a:latin typeface="Arial"/>
                          <a:ea typeface="Times New Roman"/>
                          <a:cs typeface="Times New Roman"/>
                        </a:rPr>
                        <a:t>2016</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800">
                          <a:solidFill>
                            <a:srgbClr val="000000"/>
                          </a:solidFill>
                          <a:latin typeface="Arial"/>
                          <a:ea typeface="Times New Roman"/>
                          <a:cs typeface="Times New Roman"/>
                        </a:rPr>
                        <a:t>767.488</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85915">
                <a:tc>
                  <a:txBody>
                    <a:bodyPr/>
                    <a:lstStyle/>
                    <a:p>
                      <a:pPr algn="ctr">
                        <a:lnSpc>
                          <a:spcPct val="150000"/>
                        </a:lnSpc>
                        <a:spcAft>
                          <a:spcPts val="0"/>
                        </a:spcAft>
                      </a:pPr>
                      <a:r>
                        <a:rPr lang="es-EC" sz="1800">
                          <a:solidFill>
                            <a:srgbClr val="000000"/>
                          </a:solidFill>
                          <a:latin typeface="Arial"/>
                          <a:ea typeface="Times New Roman"/>
                          <a:cs typeface="Times New Roman"/>
                        </a:rPr>
                        <a:t>2017</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dirty="0">
                          <a:solidFill>
                            <a:srgbClr val="7030A0"/>
                          </a:solidFill>
                          <a:latin typeface="Arial"/>
                          <a:ea typeface="Times New Roman"/>
                          <a:cs typeface="Times New Roman"/>
                        </a:rPr>
                        <a:t>821.212</a:t>
                      </a:r>
                      <a:endParaRPr lang="es-EC" sz="2000" dirty="0">
                        <a:solidFill>
                          <a:srgbClr val="7030A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1547664" y="5939988"/>
            <a:ext cx="6120680" cy="369332"/>
          </a:xfrm>
          <a:prstGeom prst="rect">
            <a:avLst/>
          </a:prstGeom>
          <a:noFill/>
        </p:spPr>
        <p:txBody>
          <a:bodyPr wrap="square" rtlCol="0">
            <a:spAutoFit/>
          </a:bodyPr>
          <a:lstStyle/>
          <a:p>
            <a:r>
              <a:rPr lang="es-ES" b="1" dirty="0" smtClean="0"/>
              <a:t> Fuente</a:t>
            </a:r>
            <a:r>
              <a:rPr lang="es-ES" dirty="0" smtClean="0"/>
              <a:t>: Investigación de campo.2011 </a:t>
            </a:r>
            <a:endParaRPr lang="es-EC" dirty="0"/>
          </a:p>
        </p:txBody>
      </p:sp>
      <p:sp>
        <p:nvSpPr>
          <p:cNvPr id="8" name="7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CuadroTexto"/>
          <p:cNvSpPr txBox="1"/>
          <p:nvPr/>
        </p:nvSpPr>
        <p:spPr>
          <a:xfrm>
            <a:off x="827584" y="1268760"/>
            <a:ext cx="6984776" cy="369332"/>
          </a:xfrm>
          <a:prstGeom prst="rect">
            <a:avLst/>
          </a:prstGeom>
          <a:noFill/>
        </p:spPr>
        <p:txBody>
          <a:bodyPr wrap="square" rtlCol="0">
            <a:spAutoFit/>
          </a:bodyPr>
          <a:lstStyle/>
          <a:p>
            <a:r>
              <a:rPr lang="es-EC" dirty="0" smtClean="0"/>
              <a:t>Los datos proyectados de la demanda actual son los siguientes: </a:t>
            </a:r>
            <a:endParaRPr lang="es-EC" dirty="0"/>
          </a:p>
        </p:txBody>
      </p:sp>
    </p:spTree>
  </p:cSld>
  <p:clrMapOvr>
    <a:masterClrMapping/>
  </p:clrMapOvr>
  <p:transition spd="med">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611560" y="188640"/>
            <a:ext cx="6264696" cy="584775"/>
          </a:xfrm>
          <a:prstGeom prst="rect">
            <a:avLst/>
          </a:prstGeom>
          <a:noFill/>
        </p:spPr>
        <p:txBody>
          <a:bodyPr wrap="square" rtlCol="0">
            <a:spAutoFit/>
          </a:bodyPr>
          <a:lstStyle/>
          <a:p>
            <a:pPr algn="ctr"/>
            <a:r>
              <a:rPr lang="es-EC" sz="3200" b="1" dirty="0" smtClean="0">
                <a:solidFill>
                  <a:schemeClr val="bg1">
                    <a:lumMod val="95000"/>
                  </a:schemeClr>
                </a:solidFill>
              </a:rPr>
              <a:t>EL ANÁLISIS </a:t>
            </a:r>
            <a:r>
              <a:rPr lang="es-EC" sz="3200" b="1" dirty="0" smtClean="0">
                <a:solidFill>
                  <a:schemeClr val="bg1">
                    <a:lumMod val="95000"/>
                  </a:schemeClr>
                </a:solidFill>
              </a:rPr>
              <a:t>DE LA OFERTA </a:t>
            </a:r>
            <a:endParaRPr lang="es-EC" sz="3200" b="1" dirty="0">
              <a:solidFill>
                <a:schemeClr val="bg1">
                  <a:lumMod val="95000"/>
                </a:schemeClr>
              </a:solidFill>
            </a:endParaRPr>
          </a:p>
        </p:txBody>
      </p:sp>
      <p:sp>
        <p:nvSpPr>
          <p:cNvPr id="8" name="7 CuadroTexto"/>
          <p:cNvSpPr txBox="1"/>
          <p:nvPr/>
        </p:nvSpPr>
        <p:spPr>
          <a:xfrm>
            <a:off x="1115616" y="1340768"/>
            <a:ext cx="5472608" cy="523220"/>
          </a:xfrm>
          <a:prstGeom prst="rect">
            <a:avLst/>
          </a:prstGeom>
          <a:noFill/>
        </p:spPr>
        <p:txBody>
          <a:bodyPr wrap="square" rtlCol="0">
            <a:spAutoFit/>
          </a:bodyPr>
          <a:lstStyle/>
          <a:p>
            <a:pPr algn="ctr"/>
            <a:r>
              <a:rPr lang="es-EC" sz="2800" b="1" dirty="0" smtClean="0"/>
              <a:t>LA COMPETENCIA</a:t>
            </a:r>
            <a:r>
              <a:rPr lang="es-EC" sz="2800" dirty="0" smtClean="0"/>
              <a:t> </a:t>
            </a:r>
            <a:endParaRPr lang="es-EC" sz="2800" dirty="0"/>
          </a:p>
        </p:txBody>
      </p:sp>
      <p:sp>
        <p:nvSpPr>
          <p:cNvPr id="9" name="8 CuadroTexto"/>
          <p:cNvSpPr txBox="1"/>
          <p:nvPr/>
        </p:nvSpPr>
        <p:spPr>
          <a:xfrm>
            <a:off x="395536" y="2204864"/>
            <a:ext cx="8352928"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C" dirty="0" smtClean="0"/>
              <a:t>Dentro de la competencia, se ha considerado a cuatro complejos turísticos con características similares al que ofrecerá el Complejo Turístico objeto de estudio. Estos complejos están ubicados dentro del Cantón </a:t>
            </a:r>
            <a:r>
              <a:rPr lang="es-EC" dirty="0" smtClean="0"/>
              <a:t>Píllaro</a:t>
            </a:r>
            <a:r>
              <a:rPr lang="es-EC" dirty="0" smtClean="0"/>
              <a:t> </a:t>
            </a:r>
            <a:r>
              <a:rPr lang="es-EC" dirty="0" smtClean="0"/>
              <a:t>y son: </a:t>
            </a:r>
          </a:p>
          <a:p>
            <a:pPr algn="just"/>
            <a:endParaRPr lang="es-EC" dirty="0" smtClean="0"/>
          </a:p>
          <a:p>
            <a:pPr marL="342900" indent="-342900" algn="just">
              <a:buFont typeface="Wingdings" pitchFamily="2" charset="2"/>
              <a:buChar char="ü"/>
            </a:pPr>
            <a:r>
              <a:rPr lang="es-EC" dirty="0" smtClean="0"/>
              <a:t>El Olimpo </a:t>
            </a:r>
          </a:p>
          <a:p>
            <a:pPr marL="342900" indent="-342900" algn="just">
              <a:buFont typeface="Wingdings" pitchFamily="2" charset="2"/>
              <a:buChar char="ü"/>
            </a:pPr>
            <a:r>
              <a:rPr lang="es-EC" dirty="0" smtClean="0"/>
              <a:t>El Porvenir</a:t>
            </a:r>
          </a:p>
          <a:p>
            <a:pPr marL="342900" indent="-342900" algn="just">
              <a:buFont typeface="Wingdings" pitchFamily="2" charset="2"/>
              <a:buChar char="ü"/>
            </a:pPr>
            <a:r>
              <a:rPr lang="es-EC" dirty="0" smtClean="0"/>
              <a:t>Monteverde </a:t>
            </a:r>
          </a:p>
          <a:p>
            <a:pPr marL="342900" indent="-342900" algn="just">
              <a:buFont typeface="Wingdings" pitchFamily="2" charset="2"/>
              <a:buChar char="ü"/>
            </a:pPr>
            <a:r>
              <a:rPr lang="es-EC" dirty="0" smtClean="0"/>
              <a:t>Wilson Alirio Gómez </a:t>
            </a:r>
            <a:endParaRPr lang="es-EC" dirty="0" smtClean="0"/>
          </a:p>
          <a:p>
            <a:pPr marL="342900" indent="-342900" algn="just"/>
            <a:endParaRPr lang="es-EC" dirty="0" smtClean="0"/>
          </a:p>
          <a:p>
            <a:pPr marL="342900" indent="-342900" algn="just"/>
            <a:r>
              <a:rPr lang="es-ES" b="1" dirty="0" smtClean="0"/>
              <a:t> </a:t>
            </a:r>
            <a:r>
              <a:rPr lang="es-ES" dirty="0" smtClean="0"/>
              <a:t>y los establecimientos </a:t>
            </a:r>
            <a:r>
              <a:rPr lang="es-ES" dirty="0" smtClean="0"/>
              <a:t>que dan servicio de </a:t>
            </a:r>
            <a:r>
              <a:rPr lang="es-ES" dirty="0" smtClean="0"/>
              <a:t>hospedaje son: </a:t>
            </a:r>
            <a:endParaRPr lang="es-ES" dirty="0" smtClean="0"/>
          </a:p>
          <a:p>
            <a:pPr marL="342900" indent="-342900" algn="just"/>
            <a:endParaRPr lang="es-ES" b="1" dirty="0" smtClean="0"/>
          </a:p>
          <a:p>
            <a:pPr marL="342900" indent="-342900" algn="just">
              <a:buFont typeface="Wingdings" pitchFamily="2" charset="2"/>
              <a:buChar char="ü"/>
            </a:pPr>
            <a:r>
              <a:rPr lang="es-ES" dirty="0" smtClean="0"/>
              <a:t>Hotel Chelos </a:t>
            </a:r>
          </a:p>
          <a:p>
            <a:pPr marL="342900" indent="-342900" algn="just">
              <a:buFont typeface="Wingdings" pitchFamily="2" charset="2"/>
              <a:buChar char="ü"/>
            </a:pPr>
            <a:r>
              <a:rPr lang="es-ES" dirty="0" smtClean="0"/>
              <a:t>Hostal </a:t>
            </a:r>
            <a:r>
              <a:rPr lang="es-ES" dirty="0" err="1" smtClean="0"/>
              <a:t>Novos</a:t>
            </a:r>
            <a:endParaRPr lang="es-ES" dirty="0" smtClean="0"/>
          </a:p>
          <a:p>
            <a:pPr marL="342900" indent="-342900" algn="just">
              <a:buFont typeface="Wingdings" pitchFamily="2" charset="2"/>
              <a:buChar char="ü"/>
            </a:pPr>
            <a:r>
              <a:rPr lang="es-ES" dirty="0" smtClean="0"/>
              <a:t>Hotel “La Casa de los Abuelos” </a:t>
            </a:r>
            <a:endParaRPr lang="es-EC" b="1" dirty="0"/>
          </a:p>
        </p:txBody>
      </p:sp>
    </p:spTree>
  </p:cSld>
  <p:clrMapOvr>
    <a:masterClrMapping/>
  </p:clrMapOvr>
  <p:transition spd="med">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611560" y="188640"/>
            <a:ext cx="6264696" cy="584775"/>
          </a:xfrm>
          <a:prstGeom prst="rect">
            <a:avLst/>
          </a:prstGeom>
          <a:noFill/>
        </p:spPr>
        <p:txBody>
          <a:bodyPr wrap="square" rtlCol="0">
            <a:spAutoFit/>
          </a:bodyPr>
          <a:lstStyle/>
          <a:p>
            <a:pPr algn="ctr"/>
            <a:r>
              <a:rPr lang="es-EC" sz="3200" b="1" dirty="0" smtClean="0">
                <a:solidFill>
                  <a:schemeClr val="bg1">
                    <a:lumMod val="95000"/>
                  </a:schemeClr>
                </a:solidFill>
              </a:rPr>
              <a:t>EL ANÁLISIS </a:t>
            </a:r>
            <a:r>
              <a:rPr lang="es-EC" sz="3200" b="1" dirty="0" smtClean="0">
                <a:solidFill>
                  <a:schemeClr val="bg1">
                    <a:lumMod val="95000"/>
                  </a:schemeClr>
                </a:solidFill>
              </a:rPr>
              <a:t>DE LA OFERTA </a:t>
            </a:r>
            <a:endParaRPr lang="es-EC" sz="3200" b="1" dirty="0">
              <a:solidFill>
                <a:schemeClr val="bg1">
                  <a:lumMod val="95000"/>
                </a:schemeClr>
              </a:solidFill>
            </a:endParaRPr>
          </a:p>
        </p:txBody>
      </p:sp>
      <p:sp>
        <p:nvSpPr>
          <p:cNvPr id="8" name="7 CuadroTexto"/>
          <p:cNvSpPr txBox="1"/>
          <p:nvPr/>
        </p:nvSpPr>
        <p:spPr>
          <a:xfrm>
            <a:off x="1115616" y="1340768"/>
            <a:ext cx="5472608" cy="523220"/>
          </a:xfrm>
          <a:prstGeom prst="rect">
            <a:avLst/>
          </a:prstGeom>
          <a:noFill/>
        </p:spPr>
        <p:txBody>
          <a:bodyPr wrap="square" rtlCol="0">
            <a:spAutoFit/>
          </a:bodyPr>
          <a:lstStyle/>
          <a:p>
            <a:pPr algn="ctr"/>
            <a:r>
              <a:rPr lang="es-EC" sz="2800" b="1" dirty="0" smtClean="0"/>
              <a:t>LA COMPETENCIA</a:t>
            </a:r>
            <a:r>
              <a:rPr lang="es-EC" sz="2800" dirty="0" smtClean="0"/>
              <a:t> </a:t>
            </a:r>
            <a:endParaRPr lang="es-EC" sz="2800" dirty="0"/>
          </a:p>
        </p:txBody>
      </p:sp>
      <p:sp>
        <p:nvSpPr>
          <p:cNvPr id="9" name="8 CuadroTexto"/>
          <p:cNvSpPr txBox="1"/>
          <p:nvPr/>
        </p:nvSpPr>
        <p:spPr>
          <a:xfrm>
            <a:off x="395536" y="2204864"/>
            <a:ext cx="8352928" cy="37548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2000" dirty="0" smtClean="0"/>
              <a:t>Dentro del sector Quillán  y tomando en cuenta el servicio de restaurante que ofrecerá el Complejo Turístico, tendrá nueve competidores entre ellos: Restaurante “El Descanso, Comedor “Doña Inés”, Paradero Piscícola “Quillán”, Quinta “María Soledad”, Paradero “El Mirador”, Paradero “La casa de Bernard”, y tres restaurantes sin identificación. </a:t>
            </a:r>
            <a:endParaRPr lang="es-EC" sz="2000" dirty="0" smtClean="0"/>
          </a:p>
          <a:p>
            <a:pPr algn="just"/>
            <a:r>
              <a:rPr lang="es-ES" sz="2000" dirty="0" smtClean="0"/>
              <a:t> </a:t>
            </a:r>
            <a:endParaRPr lang="es-EC" sz="2000" dirty="0" smtClean="0"/>
          </a:p>
          <a:p>
            <a:pPr algn="just"/>
            <a:r>
              <a:rPr lang="es-ES" sz="2000" dirty="0" smtClean="0"/>
              <a:t>Para el servicio de canchas deportivas sus competidores serán, Paradero Piscícola “Quillán”, Paradero “El Mirador” y Quinta “María Soledad” y para el servicio de piscina recreativa su competidor será el Paradero Piscícola “Quillán”.</a:t>
            </a:r>
            <a:endParaRPr lang="es-EC" dirty="0" smtClean="0"/>
          </a:p>
          <a:p>
            <a:endParaRPr lang="es-EC" b="1" dirty="0"/>
          </a:p>
        </p:txBody>
      </p:sp>
    </p:spTree>
  </p:cSld>
  <p:clrMapOvr>
    <a:masterClrMapping/>
  </p:clrMapOvr>
  <p:transition spd="med">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400" dirty="0" smtClean="0"/>
              <a:t>El Comportamiento </a:t>
            </a:r>
            <a:r>
              <a:rPr lang="es-ES" sz="2400" dirty="0" smtClean="0"/>
              <a:t>histórico de la </a:t>
            </a:r>
            <a:r>
              <a:rPr lang="es-ES" sz="2400" dirty="0" smtClean="0"/>
              <a:t>Oferta de los </a:t>
            </a:r>
            <a:r>
              <a:rPr lang="es-ES" sz="2400" dirty="0" smtClean="0"/>
              <a:t>Complejos Turísticos</a:t>
            </a:r>
            <a:endParaRPr lang="es-EC" sz="2400" dirty="0"/>
          </a:p>
        </p:txBody>
      </p:sp>
      <p:sp>
        <p:nvSpPr>
          <p:cNvPr id="6" name="5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1043608" y="2132854"/>
          <a:ext cx="6912767" cy="3816426"/>
        </p:xfrm>
        <a:graphic>
          <a:graphicData uri="http://schemas.openxmlformats.org/drawingml/2006/table">
            <a:tbl>
              <a:tblPr/>
              <a:tblGrid>
                <a:gridCol w="1200870"/>
                <a:gridCol w="1262227"/>
                <a:gridCol w="1262227"/>
                <a:gridCol w="1115605"/>
                <a:gridCol w="1115605"/>
                <a:gridCol w="956233"/>
              </a:tblGrid>
              <a:tr h="1072456">
                <a:tc rowSpan="2">
                  <a:txBody>
                    <a:bodyPr/>
                    <a:lstStyle/>
                    <a:p>
                      <a:pPr algn="ctr">
                        <a:lnSpc>
                          <a:spcPct val="115000"/>
                        </a:lnSpc>
                        <a:spcAft>
                          <a:spcPts val="0"/>
                        </a:spcAft>
                      </a:pPr>
                      <a:r>
                        <a:rPr lang="es-EC" sz="1200" b="1" dirty="0">
                          <a:latin typeface="Arial"/>
                          <a:ea typeface="Times New Roman"/>
                          <a:cs typeface="Times New Roman"/>
                        </a:rPr>
                        <a:t>Año</a:t>
                      </a:r>
                      <a:endParaRPr lang="es-EC"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Times New Roman"/>
                          <a:cs typeface="Times New Roman"/>
                        </a:rPr>
                        <a:t>Complejo "Olimpo"</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Times New Roman"/>
                          <a:cs typeface="Times New Roman"/>
                        </a:rPr>
                        <a:t>Complejo  "Monteverde"</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Times New Roman"/>
                          <a:cs typeface="Times New Roman"/>
                        </a:rPr>
                        <a:t>Complejo      "El Porvenir"</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Times New Roman"/>
                          <a:cs typeface="Times New Roman"/>
                        </a:rPr>
                        <a:t>Complejo "Wilson Gómez"</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latin typeface="Arial"/>
                          <a:ea typeface="Times New Roman"/>
                          <a:cs typeface="Times New Roman"/>
                        </a:rPr>
                        <a:t>Total</a:t>
                      </a:r>
                      <a:endParaRPr lang="es-EC"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956">
                <a:tc vMerge="1">
                  <a:txBody>
                    <a:bodyPr/>
                    <a:lstStyle/>
                    <a:p>
                      <a:endParaRPr lang="es-EC"/>
                    </a:p>
                  </a:txBody>
                  <a:tcPr/>
                </a:tc>
                <a:tc>
                  <a:txBody>
                    <a:bodyPr/>
                    <a:lstStyle/>
                    <a:p>
                      <a:pPr algn="ctr">
                        <a:lnSpc>
                          <a:spcPct val="115000"/>
                        </a:lnSpc>
                        <a:spcAft>
                          <a:spcPts val="0"/>
                        </a:spcAft>
                      </a:pPr>
                      <a:r>
                        <a:rPr lang="es-EC" sz="1200" b="1">
                          <a:latin typeface="Arial"/>
                          <a:ea typeface="Times New Roman"/>
                          <a:cs typeface="Times New Roman"/>
                        </a:rPr>
                        <a:t>N° Turistas</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Times New Roman"/>
                          <a:cs typeface="Times New Roman"/>
                        </a:rPr>
                        <a:t>N°</a:t>
                      </a:r>
                      <a:endParaRPr lang="es-EC" sz="1800">
                        <a:latin typeface="Times New Roman"/>
                        <a:ea typeface="Times New Roman"/>
                        <a:cs typeface="Times New Roman"/>
                      </a:endParaRPr>
                    </a:p>
                    <a:p>
                      <a:pPr algn="ctr">
                        <a:lnSpc>
                          <a:spcPct val="115000"/>
                        </a:lnSpc>
                        <a:spcAft>
                          <a:spcPts val="0"/>
                        </a:spcAft>
                      </a:pPr>
                      <a:r>
                        <a:rPr lang="es-EC" sz="1200" b="1">
                          <a:latin typeface="Arial"/>
                          <a:ea typeface="Times New Roman"/>
                          <a:cs typeface="Times New Roman"/>
                        </a:rPr>
                        <a:t>Turistas</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Times New Roman"/>
                          <a:cs typeface="Times New Roman"/>
                        </a:rPr>
                        <a:t>N°</a:t>
                      </a:r>
                      <a:endParaRPr lang="es-EC" sz="1800">
                        <a:latin typeface="Times New Roman"/>
                        <a:ea typeface="Times New Roman"/>
                        <a:cs typeface="Times New Roman"/>
                      </a:endParaRPr>
                    </a:p>
                    <a:p>
                      <a:pPr algn="ctr">
                        <a:lnSpc>
                          <a:spcPct val="115000"/>
                        </a:lnSpc>
                        <a:spcAft>
                          <a:spcPts val="0"/>
                        </a:spcAft>
                      </a:pPr>
                      <a:r>
                        <a:rPr lang="es-EC" sz="1200" b="1">
                          <a:latin typeface="Arial"/>
                          <a:ea typeface="Times New Roman"/>
                          <a:cs typeface="Times New Roman"/>
                        </a:rPr>
                        <a:t>Turistas</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Times New Roman"/>
                          <a:cs typeface="Times New Roman"/>
                        </a:rPr>
                        <a:t>N°</a:t>
                      </a:r>
                      <a:endParaRPr lang="es-EC" sz="1800">
                        <a:latin typeface="Times New Roman"/>
                        <a:ea typeface="Times New Roman"/>
                        <a:cs typeface="Times New Roman"/>
                      </a:endParaRPr>
                    </a:p>
                    <a:p>
                      <a:pPr algn="ctr">
                        <a:lnSpc>
                          <a:spcPct val="115000"/>
                        </a:lnSpc>
                        <a:spcAft>
                          <a:spcPts val="0"/>
                        </a:spcAft>
                      </a:pPr>
                      <a:r>
                        <a:rPr lang="es-EC" sz="1200" b="1">
                          <a:latin typeface="Arial"/>
                          <a:ea typeface="Times New Roman"/>
                          <a:cs typeface="Times New Roman"/>
                        </a:rPr>
                        <a:t>Turistas</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Times New Roman"/>
                          <a:cs typeface="Times New Roman"/>
                        </a:rPr>
                        <a:t>N°</a:t>
                      </a:r>
                      <a:endParaRPr lang="es-EC" sz="1800">
                        <a:latin typeface="Times New Roman"/>
                        <a:ea typeface="Times New Roman"/>
                        <a:cs typeface="Times New Roman"/>
                      </a:endParaRPr>
                    </a:p>
                    <a:p>
                      <a:pPr algn="ctr">
                        <a:lnSpc>
                          <a:spcPct val="115000"/>
                        </a:lnSpc>
                        <a:spcAft>
                          <a:spcPts val="0"/>
                        </a:spcAft>
                      </a:pPr>
                      <a:r>
                        <a:rPr lang="es-EC" sz="1200" b="1">
                          <a:latin typeface="Arial"/>
                          <a:ea typeface="Times New Roman"/>
                          <a:cs typeface="Times New Roman"/>
                        </a:rPr>
                        <a:t>Turistas</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669">
                <a:tc>
                  <a:txBody>
                    <a:bodyPr/>
                    <a:lstStyle/>
                    <a:p>
                      <a:pPr algn="ctr">
                        <a:lnSpc>
                          <a:spcPct val="115000"/>
                        </a:lnSpc>
                        <a:spcAft>
                          <a:spcPts val="0"/>
                        </a:spcAft>
                      </a:pPr>
                      <a:r>
                        <a:rPr lang="es-EC" sz="1600">
                          <a:solidFill>
                            <a:srgbClr val="000000"/>
                          </a:solidFill>
                          <a:latin typeface="Arial"/>
                          <a:ea typeface="Times New Roman"/>
                          <a:cs typeface="Times New Roman"/>
                        </a:rPr>
                        <a:t>2006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4.200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2.400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1.040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7.640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62669">
                <a:tc>
                  <a:txBody>
                    <a:bodyPr/>
                    <a:lstStyle/>
                    <a:p>
                      <a:pPr algn="ctr">
                        <a:lnSpc>
                          <a:spcPct val="115000"/>
                        </a:lnSpc>
                        <a:spcAft>
                          <a:spcPts val="0"/>
                        </a:spcAft>
                      </a:pPr>
                      <a:r>
                        <a:rPr lang="es-EC" sz="1600">
                          <a:solidFill>
                            <a:srgbClr val="000000"/>
                          </a:solidFill>
                          <a:latin typeface="Arial"/>
                          <a:ea typeface="Times New Roman"/>
                          <a:cs typeface="Times New Roman"/>
                        </a:rPr>
                        <a:t>2007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3.600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4.800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10.200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2669">
                <a:tc>
                  <a:txBody>
                    <a:bodyPr/>
                    <a:lstStyle/>
                    <a:p>
                      <a:pPr algn="ctr">
                        <a:lnSpc>
                          <a:spcPct val="115000"/>
                        </a:lnSpc>
                        <a:spcAft>
                          <a:spcPts val="0"/>
                        </a:spcAft>
                      </a:pPr>
                      <a:r>
                        <a:rPr lang="es-EC" sz="1600">
                          <a:solidFill>
                            <a:srgbClr val="000000"/>
                          </a:solidFill>
                          <a:latin typeface="Arial"/>
                          <a:ea typeface="Times New Roman"/>
                          <a:cs typeface="Times New Roman"/>
                        </a:rPr>
                        <a:t>2008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3.000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5.000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10.500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2669">
                <a:tc>
                  <a:txBody>
                    <a:bodyPr/>
                    <a:lstStyle/>
                    <a:p>
                      <a:pPr algn="ctr">
                        <a:lnSpc>
                          <a:spcPct val="115000"/>
                        </a:lnSpc>
                        <a:spcAft>
                          <a:spcPts val="0"/>
                        </a:spcAft>
                      </a:pPr>
                      <a:r>
                        <a:rPr lang="es-EC" sz="1600">
                          <a:solidFill>
                            <a:srgbClr val="000000"/>
                          </a:solidFill>
                          <a:latin typeface="Arial"/>
                          <a:ea typeface="Times New Roman"/>
                          <a:cs typeface="Times New Roman"/>
                        </a:rPr>
                        <a:t>2009</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3.300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7.680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2.200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13.180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2669">
                <a:tc>
                  <a:txBody>
                    <a:bodyPr/>
                    <a:lstStyle/>
                    <a:p>
                      <a:pPr algn="ctr">
                        <a:lnSpc>
                          <a:spcPct val="115000"/>
                        </a:lnSpc>
                        <a:spcAft>
                          <a:spcPts val="0"/>
                        </a:spcAft>
                      </a:pPr>
                      <a:r>
                        <a:rPr lang="es-EC" sz="1600">
                          <a:solidFill>
                            <a:srgbClr val="000000"/>
                          </a:solidFill>
                          <a:latin typeface="Arial"/>
                          <a:ea typeface="Times New Roman"/>
                          <a:cs typeface="Times New Roman"/>
                        </a:rPr>
                        <a:t>2010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3.000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2.340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8.640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16.480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2669">
                <a:tc>
                  <a:txBody>
                    <a:bodyPr/>
                    <a:lstStyle/>
                    <a:p>
                      <a:pPr algn="ctr">
                        <a:lnSpc>
                          <a:spcPct val="115000"/>
                        </a:lnSpc>
                        <a:spcAft>
                          <a:spcPts val="0"/>
                        </a:spcAft>
                      </a:pPr>
                      <a:r>
                        <a:rPr lang="es-EC" sz="1600">
                          <a:solidFill>
                            <a:srgbClr val="000000"/>
                          </a:solidFill>
                          <a:latin typeface="Arial"/>
                          <a:ea typeface="Times New Roman"/>
                          <a:cs typeface="Times New Roman"/>
                        </a:rPr>
                        <a:t>2011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Times New Roman"/>
                          <a:cs typeface="Times New Roman"/>
                        </a:rPr>
                        <a:t>3.600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Times New Roman"/>
                          <a:cs typeface="Times New Roman"/>
                        </a:rPr>
                        <a:t>3.120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dirty="0">
                          <a:solidFill>
                            <a:srgbClr val="000000"/>
                          </a:solidFill>
                          <a:latin typeface="Arial"/>
                          <a:ea typeface="Times New Roman"/>
                          <a:cs typeface="Times New Roman"/>
                        </a:rPr>
                        <a:t>9.600</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Times New Roman"/>
                          <a:cs typeface="Times New Roman"/>
                        </a:rPr>
                        <a:t>2.600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dirty="0">
                          <a:solidFill>
                            <a:srgbClr val="000000"/>
                          </a:solidFill>
                          <a:latin typeface="Arial"/>
                          <a:ea typeface="Times New Roman"/>
                          <a:cs typeface="Times New Roman"/>
                        </a:rPr>
                        <a:t>18.920</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8" name="7 CuadroTexto"/>
          <p:cNvSpPr txBox="1"/>
          <p:nvPr/>
        </p:nvSpPr>
        <p:spPr>
          <a:xfrm>
            <a:off x="1115616" y="6023029"/>
            <a:ext cx="7056784" cy="646331"/>
          </a:xfrm>
          <a:prstGeom prst="rect">
            <a:avLst/>
          </a:prstGeom>
          <a:noFill/>
        </p:spPr>
        <p:txBody>
          <a:bodyPr wrap="square" rtlCol="0">
            <a:spAutoFit/>
          </a:bodyPr>
          <a:lstStyle/>
          <a:p>
            <a:r>
              <a:rPr lang="es-ES" b="1" dirty="0" smtClean="0"/>
              <a:t>Fuente: </a:t>
            </a:r>
            <a:r>
              <a:rPr lang="es-ES" dirty="0" smtClean="0"/>
              <a:t>Entrevista a propietarios de Complejos Turísticos. Investigación de campo. </a:t>
            </a:r>
            <a:r>
              <a:rPr lang="es-ES" dirty="0" smtClean="0"/>
              <a:t>2012</a:t>
            </a:r>
            <a:endParaRPr lang="es-EC" dirty="0"/>
          </a:p>
        </p:txBody>
      </p:sp>
      <p:sp>
        <p:nvSpPr>
          <p:cNvPr id="9" name="8 CuadroTexto"/>
          <p:cNvSpPr txBox="1"/>
          <p:nvPr/>
        </p:nvSpPr>
        <p:spPr>
          <a:xfrm>
            <a:off x="899592" y="1414517"/>
            <a:ext cx="7272808" cy="646331"/>
          </a:xfrm>
          <a:prstGeom prst="rect">
            <a:avLst/>
          </a:prstGeom>
          <a:noFill/>
        </p:spPr>
        <p:txBody>
          <a:bodyPr wrap="square" rtlCol="0">
            <a:spAutoFit/>
          </a:bodyPr>
          <a:lstStyle/>
          <a:p>
            <a:r>
              <a:rPr lang="es-EC" dirty="0" smtClean="0"/>
              <a:t>En esta tabla se observa la cantidad de turistas que visitan anualmente los complejos turísticos. </a:t>
            </a:r>
            <a:endParaRPr lang="es-EC" dirty="0"/>
          </a:p>
        </p:txBody>
      </p:sp>
    </p:spTree>
  </p:cSld>
  <p:clrMapOvr>
    <a:masterClrMapping/>
  </p:clrMapOvr>
  <p:transition spd="med">
    <p:strips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400" dirty="0" smtClean="0"/>
              <a:t>El Comportamiento </a:t>
            </a:r>
            <a:r>
              <a:rPr lang="es-ES" sz="2400" dirty="0" smtClean="0"/>
              <a:t>histórico de la </a:t>
            </a:r>
            <a:r>
              <a:rPr lang="es-ES" sz="2400" dirty="0" smtClean="0"/>
              <a:t>Oferta de Hoteles </a:t>
            </a:r>
            <a:endParaRPr lang="es-EC" sz="2400" dirty="0"/>
          </a:p>
        </p:txBody>
      </p:sp>
      <p:sp>
        <p:nvSpPr>
          <p:cNvPr id="6" name="5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1115616" y="2060848"/>
          <a:ext cx="6912768" cy="3354674"/>
        </p:xfrm>
        <a:graphic>
          <a:graphicData uri="http://schemas.openxmlformats.org/drawingml/2006/table">
            <a:tbl>
              <a:tblPr/>
              <a:tblGrid>
                <a:gridCol w="1615631"/>
                <a:gridCol w="1456527"/>
                <a:gridCol w="1456527"/>
                <a:gridCol w="1217875"/>
                <a:gridCol w="1166208"/>
              </a:tblGrid>
              <a:tr h="919609">
                <a:tc rowSpan="2">
                  <a:txBody>
                    <a:bodyPr/>
                    <a:lstStyle/>
                    <a:p>
                      <a:pPr algn="ctr">
                        <a:lnSpc>
                          <a:spcPct val="115000"/>
                        </a:lnSpc>
                        <a:spcAft>
                          <a:spcPts val="0"/>
                        </a:spcAft>
                      </a:pPr>
                      <a:r>
                        <a:rPr lang="es-EC" sz="1600" b="1">
                          <a:latin typeface="Arial"/>
                          <a:ea typeface="Times New Roman"/>
                          <a:cs typeface="Times New Roman"/>
                        </a:rPr>
                        <a:t>Año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Times New Roman"/>
                          <a:cs typeface="Times New Roman"/>
                        </a:rPr>
                        <a:t>Hotel "Chelos"</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Times New Roman"/>
                          <a:cs typeface="Times New Roman"/>
                        </a:rPr>
                        <a:t>Hostal "Novos"</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Times New Roman"/>
                          <a:cs typeface="Times New Roman"/>
                        </a:rPr>
                        <a:t>Hospedero "La Casa de los Abuelos"</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Times New Roman"/>
                          <a:cs typeface="Times New Roman"/>
                        </a:rPr>
                        <a:t>Total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146">
                <a:tc vMerge="1">
                  <a:txBody>
                    <a:bodyPr/>
                    <a:lstStyle/>
                    <a:p>
                      <a:endParaRPr lang="es-EC"/>
                    </a:p>
                  </a:txBody>
                  <a:tcPr/>
                </a:tc>
                <a:tc>
                  <a:txBody>
                    <a:bodyPr/>
                    <a:lstStyle/>
                    <a:p>
                      <a:pPr>
                        <a:lnSpc>
                          <a:spcPct val="115000"/>
                        </a:lnSpc>
                        <a:spcAft>
                          <a:spcPts val="0"/>
                        </a:spcAft>
                      </a:pPr>
                      <a:r>
                        <a:rPr lang="es-EC" sz="1600" b="1">
                          <a:latin typeface="Arial"/>
                          <a:ea typeface="Times New Roman"/>
                          <a:cs typeface="Times New Roman"/>
                        </a:rPr>
                        <a:t>N°clientes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latin typeface="Arial"/>
                          <a:ea typeface="Times New Roman"/>
                          <a:cs typeface="Times New Roman"/>
                        </a:rPr>
                        <a:t>N°clientes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latin typeface="Arial"/>
                          <a:ea typeface="Times New Roman"/>
                          <a:cs typeface="Times New Roman"/>
                        </a:rPr>
                        <a:t>N°clientes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600" b="1">
                          <a:latin typeface="Arial"/>
                          <a:ea typeface="Times New Roman"/>
                          <a:cs typeface="Times New Roman"/>
                        </a:rPr>
                        <a:t>N°clientes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844">
                <a:tc>
                  <a:txBody>
                    <a:bodyPr/>
                    <a:lstStyle/>
                    <a:p>
                      <a:pPr algn="ctr">
                        <a:lnSpc>
                          <a:spcPct val="115000"/>
                        </a:lnSpc>
                        <a:spcAft>
                          <a:spcPts val="0"/>
                        </a:spcAft>
                      </a:pPr>
                      <a:r>
                        <a:rPr lang="es-EC" sz="1600">
                          <a:solidFill>
                            <a:srgbClr val="000000"/>
                          </a:solidFill>
                          <a:latin typeface="Arial"/>
                          <a:ea typeface="Times New Roman"/>
                          <a:cs typeface="Times New Roman"/>
                        </a:rPr>
                        <a:t>2006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728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1.528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10215">
                <a:tc>
                  <a:txBody>
                    <a:bodyPr/>
                    <a:lstStyle/>
                    <a:p>
                      <a:pPr algn="ctr">
                        <a:lnSpc>
                          <a:spcPct val="115000"/>
                        </a:lnSpc>
                        <a:spcAft>
                          <a:spcPts val="0"/>
                        </a:spcAft>
                      </a:pPr>
                      <a:r>
                        <a:rPr lang="es-EC" sz="1600">
                          <a:solidFill>
                            <a:srgbClr val="000000"/>
                          </a:solidFill>
                          <a:latin typeface="Arial"/>
                          <a:ea typeface="Times New Roman"/>
                          <a:cs typeface="Times New Roman"/>
                        </a:rPr>
                        <a:t>2007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910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950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1.860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0215">
                <a:tc>
                  <a:txBody>
                    <a:bodyPr/>
                    <a:lstStyle/>
                    <a:p>
                      <a:pPr algn="ctr">
                        <a:lnSpc>
                          <a:spcPct val="115000"/>
                        </a:lnSpc>
                        <a:spcAft>
                          <a:spcPts val="0"/>
                        </a:spcAft>
                      </a:pPr>
                      <a:r>
                        <a:rPr lang="es-EC" sz="1600">
                          <a:solidFill>
                            <a:srgbClr val="000000"/>
                          </a:solidFill>
                          <a:latin typeface="Arial"/>
                          <a:ea typeface="Times New Roman"/>
                          <a:cs typeface="Times New Roman"/>
                        </a:rPr>
                        <a:t>2008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1.138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1.150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120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2.408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0215">
                <a:tc>
                  <a:txBody>
                    <a:bodyPr/>
                    <a:lstStyle/>
                    <a:p>
                      <a:pPr algn="ctr">
                        <a:lnSpc>
                          <a:spcPct val="115000"/>
                        </a:lnSpc>
                        <a:spcAft>
                          <a:spcPts val="0"/>
                        </a:spcAft>
                      </a:pPr>
                      <a:r>
                        <a:rPr lang="es-EC" sz="1600">
                          <a:solidFill>
                            <a:srgbClr val="000000"/>
                          </a:solidFill>
                          <a:latin typeface="Arial"/>
                          <a:ea typeface="Times New Roman"/>
                          <a:cs typeface="Times New Roman"/>
                        </a:rPr>
                        <a:t>2009</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1.422</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1.200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144</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2.766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0215">
                <a:tc>
                  <a:txBody>
                    <a:bodyPr/>
                    <a:lstStyle/>
                    <a:p>
                      <a:pPr algn="ctr">
                        <a:lnSpc>
                          <a:spcPct val="115000"/>
                        </a:lnSpc>
                        <a:spcAft>
                          <a:spcPts val="0"/>
                        </a:spcAft>
                      </a:pPr>
                      <a:r>
                        <a:rPr lang="es-EC" sz="1600">
                          <a:solidFill>
                            <a:srgbClr val="000000"/>
                          </a:solidFill>
                          <a:latin typeface="Arial"/>
                          <a:ea typeface="Times New Roman"/>
                          <a:cs typeface="Times New Roman"/>
                        </a:rPr>
                        <a:t>2010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1.092</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1.270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161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2.523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0215">
                <a:tc>
                  <a:txBody>
                    <a:bodyPr/>
                    <a:lstStyle/>
                    <a:p>
                      <a:pPr algn="ctr">
                        <a:lnSpc>
                          <a:spcPct val="115000"/>
                        </a:lnSpc>
                        <a:spcAft>
                          <a:spcPts val="0"/>
                        </a:spcAft>
                      </a:pPr>
                      <a:r>
                        <a:rPr lang="es-EC" sz="1600">
                          <a:solidFill>
                            <a:srgbClr val="000000"/>
                          </a:solidFill>
                          <a:latin typeface="Arial"/>
                          <a:ea typeface="Times New Roman"/>
                          <a:cs typeface="Times New Roman"/>
                        </a:rPr>
                        <a:t>2011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Times New Roman"/>
                          <a:cs typeface="Times New Roman"/>
                        </a:rPr>
                        <a:t>1.456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Times New Roman"/>
                          <a:cs typeface="Times New Roman"/>
                        </a:rPr>
                        <a:t>1.300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Times New Roman"/>
                          <a:cs typeface="Times New Roman"/>
                        </a:rPr>
                        <a:t>194</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dirty="0">
                          <a:solidFill>
                            <a:srgbClr val="000000"/>
                          </a:solidFill>
                          <a:latin typeface="Arial"/>
                          <a:ea typeface="Times New Roman"/>
                          <a:cs typeface="Times New Roman"/>
                        </a:rPr>
                        <a:t>2.950</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8" name="7 CuadroTexto"/>
          <p:cNvSpPr txBox="1"/>
          <p:nvPr/>
        </p:nvSpPr>
        <p:spPr>
          <a:xfrm>
            <a:off x="1115616" y="5589240"/>
            <a:ext cx="6912768" cy="646331"/>
          </a:xfrm>
          <a:prstGeom prst="rect">
            <a:avLst/>
          </a:prstGeom>
          <a:noFill/>
        </p:spPr>
        <p:txBody>
          <a:bodyPr wrap="square" rtlCol="0">
            <a:spAutoFit/>
          </a:bodyPr>
          <a:lstStyle/>
          <a:p>
            <a:r>
              <a:rPr lang="es-ES" b="1" dirty="0" smtClean="0"/>
              <a:t>Fuente: </a:t>
            </a:r>
            <a:r>
              <a:rPr lang="es-ES" dirty="0" smtClean="0"/>
              <a:t>Entrevista a propietarios de Hoteles. Investigación de campo. 2012</a:t>
            </a:r>
            <a:endParaRPr lang="es-EC" dirty="0"/>
          </a:p>
        </p:txBody>
      </p:sp>
      <p:sp>
        <p:nvSpPr>
          <p:cNvPr id="9" name="8 CuadroTexto"/>
          <p:cNvSpPr txBox="1"/>
          <p:nvPr/>
        </p:nvSpPr>
        <p:spPr>
          <a:xfrm>
            <a:off x="971600" y="1340768"/>
            <a:ext cx="7272808" cy="646331"/>
          </a:xfrm>
          <a:prstGeom prst="rect">
            <a:avLst/>
          </a:prstGeom>
          <a:noFill/>
        </p:spPr>
        <p:txBody>
          <a:bodyPr wrap="square" rtlCol="0">
            <a:spAutoFit/>
          </a:bodyPr>
          <a:lstStyle/>
          <a:p>
            <a:r>
              <a:rPr lang="es-EC" dirty="0" smtClean="0"/>
              <a:t>En esta tabla se observa la cantidad de clientes que visitan anualmente los hoteles ubicados en el cantón Píllaro. </a:t>
            </a:r>
            <a:endParaRPr lang="es-EC" dirty="0"/>
          </a:p>
        </p:txBody>
      </p:sp>
    </p:spTree>
  </p:cSld>
  <p:clrMapOvr>
    <a:masterClrMapping/>
  </p:clrMapOvr>
  <p:transition spd="med">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417165"/>
            <a:ext cx="7863408" cy="563563"/>
          </a:xfrm>
        </p:spPr>
        <p:txBody>
          <a:bodyPr/>
          <a:lstStyle/>
          <a:p>
            <a:pPr algn="ctr"/>
            <a:r>
              <a:rPr lang="es-EC" sz="2000" dirty="0" smtClean="0"/>
              <a:t>El Crecimiento </a:t>
            </a:r>
            <a:r>
              <a:rPr lang="es-EC" sz="2000" dirty="0" smtClean="0"/>
              <a:t>de la oferta de paraderos turísticos (restaurantes) en el sector Quillán</a:t>
            </a:r>
            <a:r>
              <a:rPr lang="es-EC" sz="2000" i="1" dirty="0" smtClean="0"/>
              <a:t> </a:t>
            </a:r>
            <a:r>
              <a:rPr lang="es-EC" dirty="0" smtClean="0"/>
              <a:t/>
            </a:r>
            <a:br>
              <a:rPr lang="es-EC" dirty="0" smtClean="0"/>
            </a:br>
            <a:endParaRPr lang="es-EC" dirty="0"/>
          </a:p>
        </p:txBody>
      </p:sp>
      <p:sp>
        <p:nvSpPr>
          <p:cNvPr id="6" name="5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1187624" y="2636911"/>
          <a:ext cx="6912769" cy="3024337"/>
        </p:xfrm>
        <a:graphic>
          <a:graphicData uri="http://schemas.openxmlformats.org/drawingml/2006/table">
            <a:tbl>
              <a:tblPr/>
              <a:tblGrid>
                <a:gridCol w="1656356"/>
                <a:gridCol w="1387177"/>
                <a:gridCol w="1205524"/>
                <a:gridCol w="1205524"/>
                <a:gridCol w="1458188"/>
              </a:tblGrid>
              <a:tr h="1256521">
                <a:tc>
                  <a:txBody>
                    <a:bodyPr/>
                    <a:lstStyle/>
                    <a:p>
                      <a:pPr algn="ctr">
                        <a:lnSpc>
                          <a:spcPct val="115000"/>
                        </a:lnSpc>
                        <a:spcAft>
                          <a:spcPts val="0"/>
                        </a:spcAft>
                      </a:pPr>
                      <a:r>
                        <a:rPr lang="es-EC" sz="1600" b="1">
                          <a:latin typeface="Arial"/>
                          <a:ea typeface="Times New Roman"/>
                          <a:cs typeface="Times New Roman"/>
                        </a:rPr>
                        <a:t>Año</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latin typeface="Arial"/>
                          <a:ea typeface="Times New Roman"/>
                          <a:cs typeface="Times New Roman"/>
                        </a:rPr>
                        <a:t>Restaurantes</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latin typeface="Arial"/>
                          <a:ea typeface="Times New Roman"/>
                          <a:cs typeface="Times New Roman"/>
                        </a:rPr>
                        <a:t>Capacidad (instalada)</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latin typeface="Arial"/>
                          <a:ea typeface="Times New Roman"/>
                          <a:cs typeface="Times New Roman"/>
                        </a:rPr>
                        <a:t>N° de turistas  atendidos</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latin typeface="Arial"/>
                          <a:ea typeface="Times New Roman"/>
                          <a:cs typeface="Times New Roman"/>
                        </a:rPr>
                        <a:t>Variación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636">
                <a:tc>
                  <a:txBody>
                    <a:bodyPr/>
                    <a:lstStyle/>
                    <a:p>
                      <a:pPr algn="ctr">
                        <a:lnSpc>
                          <a:spcPct val="115000"/>
                        </a:lnSpc>
                        <a:spcAft>
                          <a:spcPts val="0"/>
                        </a:spcAft>
                      </a:pPr>
                      <a:r>
                        <a:rPr lang="es-EC" sz="1600">
                          <a:solidFill>
                            <a:srgbClr val="000000"/>
                          </a:solidFill>
                          <a:latin typeface="Arial"/>
                          <a:ea typeface="Times New Roman"/>
                          <a:cs typeface="Times New Roman"/>
                        </a:rPr>
                        <a:t>2006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110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8.580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b="1">
                          <a:solidFill>
                            <a:srgbClr val="000000"/>
                          </a:solidFill>
                          <a:latin typeface="Arial"/>
                          <a:ea typeface="Times New Roman"/>
                          <a:cs typeface="Times New Roman"/>
                        </a:rPr>
                        <a:t>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4636">
                <a:tc>
                  <a:txBody>
                    <a:bodyPr/>
                    <a:lstStyle/>
                    <a:p>
                      <a:pPr algn="ctr">
                        <a:lnSpc>
                          <a:spcPct val="115000"/>
                        </a:lnSpc>
                        <a:spcAft>
                          <a:spcPts val="0"/>
                        </a:spcAft>
                      </a:pPr>
                      <a:r>
                        <a:rPr lang="es-EC" sz="1600">
                          <a:solidFill>
                            <a:srgbClr val="000000"/>
                          </a:solidFill>
                          <a:latin typeface="Arial"/>
                          <a:ea typeface="Times New Roman"/>
                          <a:cs typeface="Times New Roman"/>
                        </a:rPr>
                        <a:t>2007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4</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150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11.700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4636">
                <a:tc>
                  <a:txBody>
                    <a:bodyPr/>
                    <a:lstStyle/>
                    <a:p>
                      <a:pPr algn="ctr">
                        <a:lnSpc>
                          <a:spcPct val="115000"/>
                        </a:lnSpc>
                        <a:spcAft>
                          <a:spcPts val="0"/>
                        </a:spcAft>
                      </a:pPr>
                      <a:r>
                        <a:rPr lang="es-EC" sz="1600">
                          <a:solidFill>
                            <a:srgbClr val="000000"/>
                          </a:solidFill>
                          <a:latin typeface="Arial"/>
                          <a:ea typeface="Times New Roman"/>
                          <a:cs typeface="Times New Roman"/>
                        </a:rPr>
                        <a:t>2008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14.508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4636">
                <a:tc>
                  <a:txBody>
                    <a:bodyPr/>
                    <a:lstStyle/>
                    <a:p>
                      <a:pPr algn="ctr">
                        <a:lnSpc>
                          <a:spcPct val="115000"/>
                        </a:lnSpc>
                        <a:spcAft>
                          <a:spcPts val="0"/>
                        </a:spcAft>
                      </a:pPr>
                      <a:r>
                        <a:rPr lang="es-EC" sz="1600">
                          <a:solidFill>
                            <a:srgbClr val="000000"/>
                          </a:solidFill>
                          <a:latin typeface="Arial"/>
                          <a:ea typeface="Times New Roman"/>
                          <a:cs typeface="Times New Roman"/>
                        </a:rPr>
                        <a:t>2009</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236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18.408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4636">
                <a:tc>
                  <a:txBody>
                    <a:bodyPr/>
                    <a:lstStyle/>
                    <a:p>
                      <a:pPr algn="ctr">
                        <a:lnSpc>
                          <a:spcPct val="115000"/>
                        </a:lnSpc>
                        <a:spcAft>
                          <a:spcPts val="0"/>
                        </a:spcAft>
                      </a:pPr>
                      <a:r>
                        <a:rPr lang="es-EC" sz="1600">
                          <a:solidFill>
                            <a:srgbClr val="000000"/>
                          </a:solidFill>
                          <a:latin typeface="Arial"/>
                          <a:ea typeface="Times New Roman"/>
                          <a:cs typeface="Times New Roman"/>
                        </a:rPr>
                        <a:t>2010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256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19.968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4636">
                <a:tc>
                  <a:txBody>
                    <a:bodyPr/>
                    <a:lstStyle/>
                    <a:p>
                      <a:pPr algn="ctr">
                        <a:lnSpc>
                          <a:spcPct val="115000"/>
                        </a:lnSpc>
                        <a:spcAft>
                          <a:spcPts val="0"/>
                        </a:spcAft>
                      </a:pPr>
                      <a:r>
                        <a:rPr lang="es-EC" sz="1600">
                          <a:solidFill>
                            <a:srgbClr val="000000"/>
                          </a:solidFill>
                          <a:latin typeface="Arial"/>
                          <a:ea typeface="Times New Roman"/>
                          <a:cs typeface="Times New Roman"/>
                        </a:rPr>
                        <a:t>2011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Times New Roman"/>
                          <a:cs typeface="Times New Roman"/>
                        </a:rPr>
                        <a:t>9</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Times New Roman"/>
                          <a:cs typeface="Times New Roman"/>
                        </a:rPr>
                        <a:t>286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Times New Roman"/>
                          <a:cs typeface="Times New Roman"/>
                        </a:rPr>
                        <a:t>22.308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dirty="0">
                          <a:solidFill>
                            <a:srgbClr val="000000"/>
                          </a:solidFill>
                          <a:latin typeface="Arial"/>
                          <a:ea typeface="Times New Roman"/>
                          <a:cs typeface="Times New Roman"/>
                        </a:rPr>
                        <a:t>29%</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8" name="7 CuadroTexto"/>
          <p:cNvSpPr txBox="1"/>
          <p:nvPr/>
        </p:nvSpPr>
        <p:spPr>
          <a:xfrm>
            <a:off x="1259632" y="5734997"/>
            <a:ext cx="7488832" cy="646331"/>
          </a:xfrm>
          <a:prstGeom prst="rect">
            <a:avLst/>
          </a:prstGeom>
          <a:noFill/>
        </p:spPr>
        <p:txBody>
          <a:bodyPr wrap="square" rtlCol="0">
            <a:spAutoFit/>
          </a:bodyPr>
          <a:lstStyle/>
          <a:p>
            <a:r>
              <a:rPr lang="es-ES" b="1" dirty="0" smtClean="0"/>
              <a:t>Fuente:</a:t>
            </a:r>
            <a:r>
              <a:rPr lang="es-ES" dirty="0" smtClean="0"/>
              <a:t> Entrevista realizada a propietarios de Paraderos Turísticos. 2011</a:t>
            </a:r>
            <a:endParaRPr lang="es-EC" dirty="0"/>
          </a:p>
        </p:txBody>
      </p:sp>
      <p:sp>
        <p:nvSpPr>
          <p:cNvPr id="9" name="8 CuadroTexto"/>
          <p:cNvSpPr txBox="1"/>
          <p:nvPr/>
        </p:nvSpPr>
        <p:spPr>
          <a:xfrm>
            <a:off x="1187624" y="1988840"/>
            <a:ext cx="6840760" cy="369332"/>
          </a:xfrm>
          <a:prstGeom prst="rect">
            <a:avLst/>
          </a:prstGeom>
          <a:noFill/>
        </p:spPr>
        <p:txBody>
          <a:bodyPr wrap="square" rtlCol="0">
            <a:spAutoFit/>
          </a:bodyPr>
          <a:lstStyle/>
          <a:p>
            <a:r>
              <a:rPr lang="es-EC" dirty="0" smtClean="0"/>
              <a:t>En la tabla se observa el crecimiento de esta oferta: </a:t>
            </a:r>
            <a:endParaRPr lang="es-EC" dirty="0"/>
          </a:p>
        </p:txBody>
      </p:sp>
    </p:spTree>
  </p:cSld>
  <p:clrMapOvr>
    <a:masterClrMapping/>
  </p:clrMapOvr>
  <p:transition spd="med">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381000" y="201141"/>
            <a:ext cx="7391400" cy="563563"/>
          </a:xfrm>
        </p:spPr>
        <p:txBody>
          <a:bodyPr/>
          <a:lstStyle/>
          <a:p>
            <a:pPr algn="ctr"/>
            <a:r>
              <a:rPr lang="en-US" sz="2400" dirty="0" smtClean="0"/>
              <a:t>PLANTEAMIENTO DEL PROBLEMA DE INVESTIGACIÓN   </a:t>
            </a:r>
            <a:endParaRPr lang="en-US" sz="2400" dirty="0"/>
          </a:p>
        </p:txBody>
      </p:sp>
      <p:sp>
        <p:nvSpPr>
          <p:cNvPr id="14" name="Rectangle 3"/>
          <p:cNvSpPr txBox="1">
            <a:spLocks noChangeArrowheads="1"/>
          </p:cNvSpPr>
          <p:nvPr/>
        </p:nvSpPr>
        <p:spPr bwMode="auto">
          <a:xfrm>
            <a:off x="899592" y="656928"/>
            <a:ext cx="4572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endParaRPr kumimoji="0" lang="en-US" sz="1800" b="1" i="0" u="none" strike="noStrike" kern="0" cap="none" spc="0" normalizeH="0" baseline="0" noProof="0" dirty="0">
              <a:ln>
                <a:noFill/>
              </a:ln>
              <a:solidFill>
                <a:schemeClr val="tx2"/>
              </a:solidFill>
              <a:effectLst/>
              <a:uLnTx/>
              <a:uFillTx/>
              <a:latin typeface="+mn-lt"/>
              <a:ea typeface="+mn-ea"/>
              <a:cs typeface="+mn-cs"/>
            </a:endParaRPr>
          </a:p>
        </p:txBody>
      </p:sp>
      <p:sp>
        <p:nvSpPr>
          <p:cNvPr id="15" name="14 CuadroTexto"/>
          <p:cNvSpPr txBox="1"/>
          <p:nvPr/>
        </p:nvSpPr>
        <p:spPr>
          <a:xfrm>
            <a:off x="539552" y="1785005"/>
            <a:ext cx="7776864"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just">
              <a:buFont typeface="Arial" pitchFamily="34" charset="0"/>
              <a:buChar char="•"/>
            </a:pPr>
            <a:r>
              <a:rPr lang="es-ES" dirty="0" smtClean="0">
                <a:solidFill>
                  <a:schemeClr val="tx1"/>
                </a:solidFill>
              </a:rPr>
              <a:t>El turismo en el Ecuador está en desarrollo y el </a:t>
            </a:r>
            <a:r>
              <a:rPr lang="es-ES" dirty="0" smtClean="0">
                <a:solidFill>
                  <a:schemeClr val="tx1"/>
                </a:solidFill>
              </a:rPr>
              <a:t>Gobierno del Ecuador, a través de </a:t>
            </a:r>
            <a:r>
              <a:rPr lang="es-ES" dirty="0" smtClean="0">
                <a:solidFill>
                  <a:schemeClr val="tx1"/>
                </a:solidFill>
              </a:rPr>
              <a:t>diferentes medios, está dando a conocer al turista los diferentes lugares turísticos del país.</a:t>
            </a:r>
          </a:p>
          <a:p>
            <a:pPr marL="342900" indent="-342900" algn="just">
              <a:buFont typeface="Arial" pitchFamily="34" charset="0"/>
              <a:buChar char="•"/>
            </a:pPr>
            <a:endParaRPr lang="es-ES" dirty="0" smtClean="0">
              <a:solidFill>
                <a:schemeClr val="tx1"/>
              </a:solidFill>
            </a:endParaRPr>
          </a:p>
          <a:p>
            <a:pPr marL="342900" indent="-342900" algn="just">
              <a:buFont typeface="Arial" pitchFamily="34" charset="0"/>
              <a:buChar char="•"/>
            </a:pPr>
            <a:r>
              <a:rPr lang="es-ES" dirty="0" smtClean="0">
                <a:solidFill>
                  <a:schemeClr val="tx1"/>
                </a:solidFill>
              </a:rPr>
              <a:t>En el Cantón Píllaro, la zona está especialmente </a:t>
            </a:r>
            <a:r>
              <a:rPr lang="es-ES" dirty="0" smtClean="0">
                <a:solidFill>
                  <a:schemeClr val="tx1"/>
                </a:solidFill>
              </a:rPr>
              <a:t>dotada </a:t>
            </a:r>
            <a:r>
              <a:rPr lang="es-ES" dirty="0" smtClean="0">
                <a:solidFill>
                  <a:schemeClr val="tx1"/>
                </a:solidFill>
              </a:rPr>
              <a:t>para el turismo, pero en ella se dan una serie de </a:t>
            </a:r>
            <a:r>
              <a:rPr lang="es-ES" dirty="0" smtClean="0">
                <a:solidFill>
                  <a:schemeClr val="tx1"/>
                </a:solidFill>
              </a:rPr>
              <a:t>restricciones que no permiten llevar a cabo el turismo como en otras zonas. La </a:t>
            </a:r>
            <a:r>
              <a:rPr lang="es-ES" dirty="0" smtClean="0">
                <a:solidFill>
                  <a:schemeClr val="tx1"/>
                </a:solidFill>
              </a:rPr>
              <a:t>deficiente capacitación de prestadores de servicios </a:t>
            </a:r>
            <a:r>
              <a:rPr lang="es-ES" dirty="0" smtClean="0">
                <a:solidFill>
                  <a:schemeClr val="tx1"/>
                </a:solidFill>
              </a:rPr>
              <a:t>turísticos, de guías </a:t>
            </a:r>
            <a:r>
              <a:rPr lang="es-ES" dirty="0" smtClean="0">
                <a:solidFill>
                  <a:schemeClr val="tx1"/>
                </a:solidFill>
              </a:rPr>
              <a:t>y la ausencia de infraestructura </a:t>
            </a:r>
            <a:r>
              <a:rPr lang="es-ES" dirty="0" smtClean="0">
                <a:solidFill>
                  <a:schemeClr val="tx1"/>
                </a:solidFill>
              </a:rPr>
              <a:t>por </a:t>
            </a:r>
            <a:r>
              <a:rPr lang="es-ES" dirty="0" smtClean="0">
                <a:solidFill>
                  <a:schemeClr val="tx1"/>
                </a:solidFill>
              </a:rPr>
              <a:t>parte del sector público y </a:t>
            </a:r>
            <a:r>
              <a:rPr lang="es-ES" dirty="0" smtClean="0">
                <a:solidFill>
                  <a:schemeClr val="tx1"/>
                </a:solidFill>
              </a:rPr>
              <a:t>privado </a:t>
            </a:r>
            <a:r>
              <a:rPr lang="es-ES" dirty="0" smtClean="0">
                <a:solidFill>
                  <a:schemeClr val="tx1"/>
                </a:solidFill>
              </a:rPr>
              <a:t>impiden explotar de momento el turismo. </a:t>
            </a:r>
          </a:p>
          <a:p>
            <a:pPr marL="342900" indent="-342900" algn="just">
              <a:buFont typeface="Arial" pitchFamily="34" charset="0"/>
              <a:buChar char="•"/>
            </a:pPr>
            <a:endParaRPr lang="es-ES" dirty="0" smtClean="0">
              <a:solidFill>
                <a:schemeClr val="tx1"/>
              </a:solidFill>
            </a:endParaRPr>
          </a:p>
          <a:p>
            <a:pPr marL="342900" indent="-342900" algn="just">
              <a:buFont typeface="Arial" pitchFamily="34" charset="0"/>
              <a:buChar char="•"/>
            </a:pPr>
            <a:r>
              <a:rPr lang="es-ES" dirty="0" smtClean="0">
                <a:solidFill>
                  <a:schemeClr val="tx1"/>
                </a:solidFill>
              </a:rPr>
              <a:t>En </a:t>
            </a:r>
            <a:r>
              <a:rPr lang="es-ES" dirty="0" smtClean="0">
                <a:solidFill>
                  <a:schemeClr val="tx1"/>
                </a:solidFill>
              </a:rPr>
              <a:t>los últimos años, en el sector </a:t>
            </a:r>
            <a:r>
              <a:rPr lang="es-ES" dirty="0" smtClean="0">
                <a:solidFill>
                  <a:schemeClr val="tx1"/>
                </a:solidFill>
              </a:rPr>
              <a:t>Quillán, </a:t>
            </a:r>
            <a:r>
              <a:rPr lang="es-ES" dirty="0" smtClean="0">
                <a:solidFill>
                  <a:schemeClr val="tx1"/>
                </a:solidFill>
              </a:rPr>
              <a:t>se ha observado el crecimiento de la demanda de turistas que proceden de diferentes lugares del </a:t>
            </a:r>
            <a:r>
              <a:rPr lang="es-ES" dirty="0" smtClean="0">
                <a:solidFill>
                  <a:schemeClr val="tx1"/>
                </a:solidFill>
              </a:rPr>
              <a:t>país, sobre todo de </a:t>
            </a:r>
            <a:r>
              <a:rPr lang="es-ES" dirty="0" smtClean="0">
                <a:solidFill>
                  <a:schemeClr val="tx1"/>
                </a:solidFill>
              </a:rPr>
              <a:t>la Provincia de Tungurahua.</a:t>
            </a:r>
            <a:endParaRPr lang="es-EC" dirty="0" smtClean="0">
              <a:solidFill>
                <a:schemeClr val="tx1"/>
              </a:solidFill>
            </a:endParaRPr>
          </a:p>
          <a:p>
            <a:pPr marL="342900" indent="-342900" algn="just">
              <a:buFont typeface="Arial" pitchFamily="34" charset="0"/>
              <a:buChar char="•"/>
            </a:pPr>
            <a:endParaRPr lang="es-EC" dirty="0"/>
          </a:p>
        </p:txBody>
      </p:sp>
      <p:sp>
        <p:nvSpPr>
          <p:cNvPr id="11" name="10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La Oferta </a:t>
            </a:r>
            <a:r>
              <a:rPr lang="es-EC" dirty="0" smtClean="0"/>
              <a:t>Actual </a:t>
            </a:r>
            <a:endParaRPr lang="es-EC" dirty="0"/>
          </a:p>
        </p:txBody>
      </p:sp>
      <p:sp>
        <p:nvSpPr>
          <p:cNvPr id="6" name="5 CuadroTexto"/>
          <p:cNvSpPr txBox="1"/>
          <p:nvPr/>
        </p:nvSpPr>
        <p:spPr>
          <a:xfrm>
            <a:off x="611560" y="1844824"/>
            <a:ext cx="7776864" cy="443198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2400" dirty="0" smtClean="0"/>
              <a:t>Existen cinco paraderos turísticos de los cuales: </a:t>
            </a:r>
            <a:endParaRPr lang="es-EC" sz="2400" dirty="0" smtClean="0"/>
          </a:p>
          <a:p>
            <a:pPr algn="just"/>
            <a:r>
              <a:rPr lang="es-ES" sz="2400" dirty="0" smtClean="0"/>
              <a:t> </a:t>
            </a:r>
            <a:endParaRPr lang="es-EC" sz="2400" dirty="0" smtClean="0"/>
          </a:p>
          <a:p>
            <a:pPr lvl="0" algn="just"/>
            <a:r>
              <a:rPr lang="es-ES" sz="2400" dirty="0" smtClean="0"/>
              <a:t>Tres paraderos ofrecen servicio de restaurante y canchas deportivas de vóleibol. </a:t>
            </a:r>
            <a:endParaRPr lang="es-EC" sz="2400" dirty="0" smtClean="0"/>
          </a:p>
          <a:p>
            <a:pPr lvl="0" algn="just"/>
            <a:r>
              <a:rPr lang="es-ES" sz="2400" dirty="0" smtClean="0"/>
              <a:t>De los tres paraderos uno de ellos ofrece servicio de piscina recreativa. </a:t>
            </a:r>
            <a:endParaRPr lang="es-EC" sz="2400" dirty="0" smtClean="0"/>
          </a:p>
          <a:p>
            <a:pPr lvl="0" algn="just"/>
            <a:r>
              <a:rPr lang="es-ES" sz="2400" dirty="0" smtClean="0"/>
              <a:t>Dos ofrecen servicio de restaurante. </a:t>
            </a:r>
            <a:endParaRPr lang="es-EC" sz="2400" dirty="0" smtClean="0"/>
          </a:p>
          <a:p>
            <a:pPr algn="just"/>
            <a:r>
              <a:rPr lang="es-ES" sz="2400" dirty="0" smtClean="0"/>
              <a:t> </a:t>
            </a:r>
            <a:endParaRPr lang="es-EC" sz="2400" dirty="0" smtClean="0"/>
          </a:p>
          <a:p>
            <a:pPr algn="just"/>
            <a:r>
              <a:rPr lang="es-ES" sz="2400" dirty="0" smtClean="0"/>
              <a:t>Existen adicionalmente cuatro restaurantes, sumando en total nueve restaurantes en el año 2011 que atienden a </a:t>
            </a:r>
            <a:r>
              <a:rPr lang="es-ES" sz="2400" b="1" dirty="0" smtClean="0"/>
              <a:t>22.308</a:t>
            </a:r>
            <a:r>
              <a:rPr lang="es-ES" sz="2400" dirty="0" smtClean="0"/>
              <a:t> </a:t>
            </a:r>
            <a:r>
              <a:rPr lang="es-ES" sz="2400" b="1" dirty="0" smtClean="0"/>
              <a:t>turistas.</a:t>
            </a:r>
            <a:r>
              <a:rPr lang="es-ES" sz="2400" dirty="0" smtClean="0"/>
              <a:t> </a:t>
            </a:r>
            <a:endParaRPr lang="es-EC" sz="2400" dirty="0" smtClean="0"/>
          </a:p>
          <a:p>
            <a:endParaRPr lang="es-EC" dirty="0"/>
          </a:p>
        </p:txBody>
      </p:sp>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400" dirty="0" smtClean="0"/>
              <a:t>La Oferta </a:t>
            </a:r>
            <a:r>
              <a:rPr lang="es-ES" sz="2400" dirty="0" smtClean="0"/>
              <a:t>Actual de turistas en complejos turísticos y hoteles</a:t>
            </a:r>
            <a:endParaRPr lang="es-EC" sz="2400" dirty="0"/>
          </a:p>
        </p:txBody>
      </p:sp>
      <p:sp>
        <p:nvSpPr>
          <p:cNvPr id="6" name="5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1187624" y="1844824"/>
          <a:ext cx="6486282" cy="4267200"/>
        </p:xfrm>
        <a:graphic>
          <a:graphicData uri="http://schemas.openxmlformats.org/drawingml/2006/table">
            <a:tbl>
              <a:tblPr/>
              <a:tblGrid>
                <a:gridCol w="5036144"/>
                <a:gridCol w="1450138"/>
              </a:tblGrid>
              <a:tr h="428625">
                <a:tc>
                  <a:txBody>
                    <a:bodyPr/>
                    <a:lstStyle/>
                    <a:p>
                      <a:pPr algn="ctr">
                        <a:lnSpc>
                          <a:spcPct val="200000"/>
                        </a:lnSpc>
                        <a:spcAft>
                          <a:spcPts val="0"/>
                        </a:spcAft>
                      </a:pPr>
                      <a:r>
                        <a:rPr lang="es-EC" sz="1400" b="1" dirty="0">
                          <a:latin typeface="Arial"/>
                          <a:ea typeface="Times New Roman"/>
                          <a:cs typeface="Times New Roman"/>
                        </a:rPr>
                        <a:t>Establecimiento </a:t>
                      </a:r>
                      <a:endParaRPr lang="es-EC" sz="16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latin typeface="Arial"/>
                          <a:ea typeface="Times New Roman"/>
                          <a:cs typeface="Times New Roman"/>
                        </a:rPr>
                        <a:t>Oferta turistas (Año 2011)</a:t>
                      </a:r>
                      <a:endParaRPr lang="es-EC" sz="16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200000"/>
                        </a:lnSpc>
                        <a:spcAft>
                          <a:spcPts val="0"/>
                        </a:spcAft>
                      </a:pPr>
                      <a:r>
                        <a:rPr lang="es-EC" sz="1400">
                          <a:solidFill>
                            <a:srgbClr val="000000"/>
                          </a:solidFill>
                          <a:latin typeface="Arial"/>
                          <a:ea typeface="Times New Roman"/>
                          <a:cs typeface="Times New Roman"/>
                        </a:rPr>
                        <a:t>Complejo Recreacional "El Olimpo"</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solidFill>
                            <a:srgbClr val="000000"/>
                          </a:solidFill>
                          <a:latin typeface="Arial"/>
                          <a:ea typeface="Times New Roman"/>
                          <a:cs typeface="Times New Roman"/>
                        </a:rPr>
                        <a:t>3.600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200000"/>
                        </a:lnSpc>
                        <a:spcAft>
                          <a:spcPts val="0"/>
                        </a:spcAft>
                      </a:pPr>
                      <a:r>
                        <a:rPr lang="es-EC" sz="1400">
                          <a:solidFill>
                            <a:srgbClr val="000000"/>
                          </a:solidFill>
                          <a:latin typeface="Arial"/>
                          <a:ea typeface="Times New Roman"/>
                          <a:cs typeface="Times New Roman"/>
                        </a:rPr>
                        <a:t>Complejo Cultural "Monteverde"</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solidFill>
                            <a:srgbClr val="000000"/>
                          </a:solidFill>
                          <a:latin typeface="Arial"/>
                          <a:ea typeface="Times New Roman"/>
                          <a:cs typeface="Times New Roman"/>
                        </a:rPr>
                        <a:t>3.120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200000"/>
                        </a:lnSpc>
                        <a:spcAft>
                          <a:spcPts val="0"/>
                        </a:spcAft>
                      </a:pPr>
                      <a:r>
                        <a:rPr lang="es-EC" sz="1400">
                          <a:solidFill>
                            <a:srgbClr val="000000"/>
                          </a:solidFill>
                          <a:latin typeface="Arial"/>
                          <a:ea typeface="Times New Roman"/>
                          <a:cs typeface="Times New Roman"/>
                        </a:rPr>
                        <a:t>Complejo Piscícola "El Porvenir"</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solidFill>
                            <a:srgbClr val="000000"/>
                          </a:solidFill>
                          <a:latin typeface="Arial"/>
                          <a:ea typeface="Times New Roman"/>
                          <a:cs typeface="Times New Roman"/>
                        </a:rPr>
                        <a:t>9.600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200000"/>
                        </a:lnSpc>
                        <a:spcAft>
                          <a:spcPts val="0"/>
                        </a:spcAft>
                      </a:pPr>
                      <a:r>
                        <a:rPr lang="es-EC" sz="1400">
                          <a:solidFill>
                            <a:srgbClr val="000000"/>
                          </a:solidFill>
                          <a:latin typeface="Arial"/>
                          <a:ea typeface="Times New Roman"/>
                          <a:cs typeface="Times New Roman"/>
                        </a:rPr>
                        <a:t>Complejo Recreacional "Wilson Gómez"</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solidFill>
                            <a:srgbClr val="000000"/>
                          </a:solidFill>
                          <a:latin typeface="Arial"/>
                          <a:ea typeface="Times New Roman"/>
                          <a:cs typeface="Times New Roman"/>
                        </a:rPr>
                        <a:t>2.600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200000"/>
                        </a:lnSpc>
                        <a:spcAft>
                          <a:spcPts val="0"/>
                        </a:spcAft>
                      </a:pPr>
                      <a:r>
                        <a:rPr lang="es-EC" sz="1400">
                          <a:solidFill>
                            <a:srgbClr val="000000"/>
                          </a:solidFill>
                          <a:latin typeface="Arial"/>
                          <a:ea typeface="Times New Roman"/>
                          <a:cs typeface="Times New Roman"/>
                        </a:rPr>
                        <a:t>Hotel "Chelos"</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solidFill>
                            <a:srgbClr val="000000"/>
                          </a:solidFill>
                          <a:latin typeface="Arial"/>
                          <a:ea typeface="Times New Roman"/>
                          <a:cs typeface="Times New Roman"/>
                        </a:rPr>
                        <a:t>1.456</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200000"/>
                        </a:lnSpc>
                        <a:spcAft>
                          <a:spcPts val="0"/>
                        </a:spcAft>
                      </a:pPr>
                      <a:r>
                        <a:rPr lang="es-EC" sz="1400">
                          <a:solidFill>
                            <a:srgbClr val="000000"/>
                          </a:solidFill>
                          <a:latin typeface="Arial"/>
                          <a:ea typeface="Times New Roman"/>
                          <a:cs typeface="Times New Roman"/>
                        </a:rPr>
                        <a:t>Hostal "Novas"</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solidFill>
                            <a:srgbClr val="000000"/>
                          </a:solidFill>
                          <a:latin typeface="Arial"/>
                          <a:ea typeface="Times New Roman"/>
                          <a:cs typeface="Times New Roman"/>
                        </a:rPr>
                        <a:t>1.300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200000"/>
                        </a:lnSpc>
                        <a:spcAft>
                          <a:spcPts val="0"/>
                        </a:spcAft>
                      </a:pPr>
                      <a:r>
                        <a:rPr lang="es-EC" sz="1400">
                          <a:solidFill>
                            <a:srgbClr val="000000"/>
                          </a:solidFill>
                          <a:latin typeface="Arial"/>
                          <a:ea typeface="Times New Roman"/>
                          <a:cs typeface="Times New Roman"/>
                        </a:rPr>
                        <a:t>Hospedero "La Casa de los Abuelos"</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solidFill>
                            <a:srgbClr val="000000"/>
                          </a:solidFill>
                          <a:latin typeface="Arial"/>
                          <a:ea typeface="Times New Roman"/>
                          <a:cs typeface="Times New Roman"/>
                        </a:rPr>
                        <a:t>194</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200000"/>
                        </a:lnSpc>
                        <a:spcAft>
                          <a:spcPts val="0"/>
                        </a:spcAft>
                      </a:pPr>
                      <a:r>
                        <a:rPr lang="es-EC" sz="1400">
                          <a:solidFill>
                            <a:srgbClr val="000000"/>
                          </a:solidFill>
                          <a:latin typeface="Arial"/>
                          <a:ea typeface="Times New Roman"/>
                          <a:cs typeface="Times New Roman"/>
                        </a:rPr>
                        <a:t>Total </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b="1" dirty="0">
                          <a:solidFill>
                            <a:srgbClr val="7030A0"/>
                          </a:solidFill>
                          <a:latin typeface="Arial"/>
                          <a:ea typeface="Times New Roman"/>
                          <a:cs typeface="Times New Roman"/>
                        </a:rPr>
                        <a:t>21.870</a:t>
                      </a:r>
                      <a:endParaRPr lang="es-EC" sz="1600" dirty="0">
                        <a:solidFill>
                          <a:srgbClr val="7030A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2400" dirty="0" smtClean="0"/>
              <a:t>LA PROYECCIÓN </a:t>
            </a:r>
            <a:r>
              <a:rPr lang="es-EC" sz="2400" dirty="0" smtClean="0"/>
              <a:t>DE LA DEMANDA INSATISFECHA </a:t>
            </a:r>
            <a:endParaRPr lang="es-EC" sz="2400" dirty="0"/>
          </a:p>
        </p:txBody>
      </p:sp>
      <p:graphicFrame>
        <p:nvGraphicFramePr>
          <p:cNvPr id="8" name="7 Tabla"/>
          <p:cNvGraphicFramePr>
            <a:graphicFrameLocks noGrp="1"/>
          </p:cNvGraphicFramePr>
          <p:nvPr/>
        </p:nvGraphicFramePr>
        <p:xfrm>
          <a:off x="395536" y="2132856"/>
          <a:ext cx="8244408" cy="3657600"/>
        </p:xfrm>
        <a:graphic>
          <a:graphicData uri="http://schemas.openxmlformats.org/drawingml/2006/table">
            <a:tbl>
              <a:tblPr/>
              <a:tblGrid>
                <a:gridCol w="1674403"/>
                <a:gridCol w="1160095"/>
                <a:gridCol w="1160095"/>
                <a:gridCol w="1222934"/>
                <a:gridCol w="1160095"/>
                <a:gridCol w="1866786"/>
              </a:tblGrid>
              <a:tr h="952500">
                <a:tc>
                  <a:txBody>
                    <a:bodyPr/>
                    <a:lstStyle/>
                    <a:p>
                      <a:pPr algn="ctr">
                        <a:lnSpc>
                          <a:spcPct val="150000"/>
                        </a:lnSpc>
                        <a:spcAft>
                          <a:spcPts val="0"/>
                        </a:spcAft>
                      </a:pPr>
                      <a:r>
                        <a:rPr lang="es-EC" sz="1600" b="1">
                          <a:latin typeface="Arial"/>
                          <a:ea typeface="Times New Roman"/>
                          <a:cs typeface="Times New Roman"/>
                        </a:rPr>
                        <a:t>Años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latin typeface="Arial"/>
                          <a:ea typeface="Times New Roman"/>
                          <a:cs typeface="Times New Roman"/>
                        </a:rPr>
                        <a:t>Demanda</a:t>
                      </a:r>
                      <a:endParaRPr lang="es-EC" sz="1800">
                        <a:latin typeface="Times New Roman"/>
                        <a:ea typeface="Times New Roman"/>
                        <a:cs typeface="Times New Roman"/>
                      </a:endParaRPr>
                    </a:p>
                    <a:p>
                      <a:pPr algn="ctr">
                        <a:lnSpc>
                          <a:spcPct val="150000"/>
                        </a:lnSpc>
                        <a:spcAft>
                          <a:spcPts val="0"/>
                        </a:spcAft>
                      </a:pPr>
                      <a:r>
                        <a:rPr lang="es-EC" sz="1600" b="1">
                          <a:latin typeface="Arial"/>
                          <a:ea typeface="Times New Roman"/>
                          <a:cs typeface="Times New Roman"/>
                        </a:rPr>
                        <a:t>(Turistas)</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latin typeface="Arial"/>
                          <a:ea typeface="Times New Roman"/>
                          <a:cs typeface="Times New Roman"/>
                        </a:rPr>
                        <a:t>Oferta turística sector Quillán</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latin typeface="Arial"/>
                          <a:ea typeface="Times New Roman"/>
                          <a:cs typeface="Times New Roman"/>
                        </a:rPr>
                        <a:t>Oferta turística Complejos</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latin typeface="Arial"/>
                          <a:ea typeface="Times New Roman"/>
                          <a:cs typeface="Times New Roman"/>
                        </a:rPr>
                        <a:t>Oferta turística Hoteles</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solidFill>
                            <a:srgbClr val="FFFFFF"/>
                          </a:solidFill>
                          <a:latin typeface="Arial"/>
                          <a:ea typeface="Times New Roman"/>
                          <a:cs typeface="Times New Roman"/>
                        </a:rPr>
                        <a:t>Demanda Insatisfecha</a:t>
                      </a:r>
                      <a:endParaRPr lang="es-EC" sz="1800">
                        <a:latin typeface="Times New Roman"/>
                        <a:ea typeface="Times New Roman"/>
                        <a:cs typeface="Times New Roman"/>
                      </a:endParaRPr>
                    </a:p>
                    <a:p>
                      <a:pPr algn="ctr">
                        <a:lnSpc>
                          <a:spcPct val="150000"/>
                        </a:lnSpc>
                        <a:spcAft>
                          <a:spcPts val="0"/>
                        </a:spcAft>
                      </a:pPr>
                      <a:r>
                        <a:rPr lang="es-EC" sz="1600" b="1">
                          <a:solidFill>
                            <a:srgbClr val="FFFFFF"/>
                          </a:solidFill>
                          <a:latin typeface="Arial"/>
                          <a:ea typeface="Times New Roman"/>
                          <a:cs typeface="Times New Roman"/>
                        </a:rPr>
                        <a:t>(N° de Turístas)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190500">
                <a:tc>
                  <a:txBody>
                    <a:bodyPr/>
                    <a:lstStyle/>
                    <a:p>
                      <a:pPr algn="ctr">
                        <a:lnSpc>
                          <a:spcPct val="150000"/>
                        </a:lnSpc>
                        <a:spcAft>
                          <a:spcPts val="0"/>
                        </a:spcAft>
                      </a:pPr>
                      <a:r>
                        <a:rPr lang="es-EC" sz="1600">
                          <a:solidFill>
                            <a:srgbClr val="000000"/>
                          </a:solidFill>
                          <a:latin typeface="Arial"/>
                          <a:ea typeface="Times New Roman"/>
                          <a:cs typeface="Times New Roman"/>
                        </a:rPr>
                        <a:t>2012</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585.513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24.004</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21.157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3.095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600" b="1">
                          <a:solidFill>
                            <a:srgbClr val="FFFFFF"/>
                          </a:solidFill>
                          <a:latin typeface="Arial"/>
                          <a:ea typeface="Times New Roman"/>
                          <a:cs typeface="Times New Roman"/>
                        </a:rPr>
                        <a:t>537.257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solidFill>
                  </a:tcPr>
                </a:tc>
              </a:tr>
              <a:tr h="190500">
                <a:tc>
                  <a:txBody>
                    <a:bodyPr/>
                    <a:lstStyle/>
                    <a:p>
                      <a:pPr algn="ctr">
                        <a:lnSpc>
                          <a:spcPct val="150000"/>
                        </a:lnSpc>
                        <a:spcAft>
                          <a:spcPts val="0"/>
                        </a:spcAft>
                      </a:pPr>
                      <a:r>
                        <a:rPr lang="es-EC" sz="1600">
                          <a:solidFill>
                            <a:srgbClr val="000000"/>
                          </a:solidFill>
                          <a:latin typeface="Arial"/>
                          <a:ea typeface="Times New Roman"/>
                          <a:cs typeface="Times New Roman"/>
                        </a:rPr>
                        <a:t>2013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626.498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25.813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23.268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3.247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b="1">
                          <a:solidFill>
                            <a:srgbClr val="FFFFFF"/>
                          </a:solidFill>
                          <a:latin typeface="Arial"/>
                          <a:ea typeface="Times New Roman"/>
                          <a:cs typeface="Times New Roman"/>
                        </a:rPr>
                        <a:t>574.171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tr>
              <a:tr h="190500">
                <a:tc>
                  <a:txBody>
                    <a:bodyPr/>
                    <a:lstStyle/>
                    <a:p>
                      <a:pPr algn="ctr">
                        <a:lnSpc>
                          <a:spcPct val="150000"/>
                        </a:lnSpc>
                        <a:spcAft>
                          <a:spcPts val="0"/>
                        </a:spcAft>
                      </a:pPr>
                      <a:r>
                        <a:rPr lang="es-EC" sz="1600">
                          <a:solidFill>
                            <a:srgbClr val="000000"/>
                          </a:solidFill>
                          <a:latin typeface="Arial"/>
                          <a:ea typeface="Times New Roman"/>
                          <a:cs typeface="Times New Roman"/>
                        </a:rPr>
                        <a:t>2014</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670.353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27.522</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25.436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3.388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b="1">
                          <a:solidFill>
                            <a:srgbClr val="FFFFFF"/>
                          </a:solidFill>
                          <a:latin typeface="Arial"/>
                          <a:ea typeface="Times New Roman"/>
                          <a:cs typeface="Times New Roman"/>
                        </a:rPr>
                        <a:t>614.008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tr>
              <a:tr h="190500">
                <a:tc>
                  <a:txBody>
                    <a:bodyPr/>
                    <a:lstStyle/>
                    <a:p>
                      <a:pPr algn="ctr">
                        <a:lnSpc>
                          <a:spcPct val="150000"/>
                        </a:lnSpc>
                        <a:spcAft>
                          <a:spcPts val="0"/>
                        </a:spcAft>
                      </a:pPr>
                      <a:r>
                        <a:rPr lang="es-EC" sz="1600">
                          <a:solidFill>
                            <a:srgbClr val="000000"/>
                          </a:solidFill>
                          <a:latin typeface="Arial"/>
                          <a:ea typeface="Times New Roman"/>
                          <a:cs typeface="Times New Roman"/>
                        </a:rPr>
                        <a:t>2015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717.278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29.146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27.675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3.520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b="1">
                          <a:solidFill>
                            <a:srgbClr val="FFFFFF"/>
                          </a:solidFill>
                          <a:latin typeface="Arial"/>
                          <a:ea typeface="Times New Roman"/>
                          <a:cs typeface="Times New Roman"/>
                        </a:rPr>
                        <a:t>656.938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tr>
              <a:tr h="190500">
                <a:tc>
                  <a:txBody>
                    <a:bodyPr/>
                    <a:lstStyle/>
                    <a:p>
                      <a:pPr algn="ctr">
                        <a:lnSpc>
                          <a:spcPct val="150000"/>
                        </a:lnSpc>
                        <a:spcAft>
                          <a:spcPts val="0"/>
                        </a:spcAft>
                      </a:pPr>
                      <a:r>
                        <a:rPr lang="es-EC" sz="1600">
                          <a:solidFill>
                            <a:srgbClr val="000000"/>
                          </a:solidFill>
                          <a:latin typeface="Arial"/>
                          <a:ea typeface="Times New Roman"/>
                          <a:cs typeface="Times New Roman"/>
                        </a:rPr>
                        <a:t>2016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767.488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30.697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29.997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3.646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b="1">
                          <a:solidFill>
                            <a:srgbClr val="FFFFFF"/>
                          </a:solidFill>
                          <a:latin typeface="Arial"/>
                          <a:ea typeface="Times New Roman"/>
                          <a:cs typeface="Times New Roman"/>
                        </a:rPr>
                        <a:t>703.148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tr>
              <a:tr h="190500">
                <a:tc>
                  <a:txBody>
                    <a:bodyPr/>
                    <a:lstStyle/>
                    <a:p>
                      <a:pPr algn="ctr">
                        <a:lnSpc>
                          <a:spcPct val="150000"/>
                        </a:lnSpc>
                        <a:spcAft>
                          <a:spcPts val="0"/>
                        </a:spcAft>
                      </a:pPr>
                      <a:r>
                        <a:rPr lang="es-EC" sz="1600">
                          <a:solidFill>
                            <a:srgbClr val="000000"/>
                          </a:solidFill>
                          <a:latin typeface="Arial"/>
                          <a:ea typeface="Times New Roman"/>
                          <a:cs typeface="Times New Roman"/>
                        </a:rPr>
                        <a:t>2017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Arial"/>
                          <a:ea typeface="Times New Roman"/>
                          <a:cs typeface="Times New Roman"/>
                        </a:rPr>
                        <a:t>821.212</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Arial"/>
                          <a:ea typeface="Times New Roman"/>
                          <a:cs typeface="Times New Roman"/>
                        </a:rPr>
                        <a:t>32.186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Arial"/>
                          <a:ea typeface="Times New Roman"/>
                          <a:cs typeface="Times New Roman"/>
                        </a:rPr>
                        <a:t>32.418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Arial"/>
                          <a:ea typeface="Times New Roman"/>
                          <a:cs typeface="Times New Roman"/>
                        </a:rPr>
                        <a:t>3.765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600" b="1" dirty="0">
                          <a:solidFill>
                            <a:srgbClr val="FFFFFF"/>
                          </a:solidFill>
                          <a:latin typeface="Arial"/>
                          <a:ea typeface="Times New Roman"/>
                          <a:cs typeface="Times New Roman"/>
                        </a:rPr>
                        <a:t>752.843</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70C0"/>
                    </a:solidFill>
                  </a:tcPr>
                </a:tc>
              </a:tr>
            </a:tbl>
          </a:graphicData>
        </a:graphic>
      </p:graphicFrame>
      <p:sp>
        <p:nvSpPr>
          <p:cNvPr id="9" name="8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LA DEMANDA </a:t>
            </a:r>
            <a:r>
              <a:rPr lang="es-EC" dirty="0" smtClean="0"/>
              <a:t>OBJETIVA</a:t>
            </a:r>
            <a:endParaRPr lang="es-EC" dirty="0"/>
          </a:p>
        </p:txBody>
      </p:sp>
      <p:graphicFrame>
        <p:nvGraphicFramePr>
          <p:cNvPr id="6" name="5 Tabla"/>
          <p:cNvGraphicFramePr>
            <a:graphicFrameLocks noGrp="1"/>
          </p:cNvGraphicFramePr>
          <p:nvPr/>
        </p:nvGraphicFramePr>
        <p:xfrm>
          <a:off x="1043608" y="2564905"/>
          <a:ext cx="6696744" cy="3600399"/>
        </p:xfrm>
        <a:graphic>
          <a:graphicData uri="http://schemas.openxmlformats.org/drawingml/2006/table">
            <a:tbl>
              <a:tblPr/>
              <a:tblGrid>
                <a:gridCol w="2597223"/>
                <a:gridCol w="2160058"/>
                <a:gridCol w="1939463"/>
              </a:tblGrid>
              <a:tr h="1446084">
                <a:tc>
                  <a:txBody>
                    <a:bodyPr/>
                    <a:lstStyle/>
                    <a:p>
                      <a:pPr algn="ctr">
                        <a:lnSpc>
                          <a:spcPct val="115000"/>
                        </a:lnSpc>
                        <a:spcAft>
                          <a:spcPts val="0"/>
                        </a:spcAft>
                      </a:pPr>
                      <a:r>
                        <a:rPr lang="es-EC" sz="2000" b="1" dirty="0">
                          <a:latin typeface="Arial"/>
                          <a:ea typeface="Times New Roman"/>
                          <a:cs typeface="Times New Roman"/>
                        </a:rPr>
                        <a:t>Años</a:t>
                      </a:r>
                      <a:endParaRPr lang="es-EC"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latin typeface="Arial"/>
                          <a:ea typeface="Times New Roman"/>
                          <a:cs typeface="Times New Roman"/>
                        </a:rPr>
                        <a:t>Demanda Insatisfecha</a:t>
                      </a:r>
                      <a:endParaRPr lang="es-EC" sz="1800" dirty="0">
                        <a:latin typeface="Times New Roman"/>
                        <a:ea typeface="Times New Roman"/>
                        <a:cs typeface="Times New Roman"/>
                      </a:endParaRPr>
                    </a:p>
                    <a:p>
                      <a:pPr algn="ctr">
                        <a:lnSpc>
                          <a:spcPct val="115000"/>
                        </a:lnSpc>
                        <a:spcAft>
                          <a:spcPts val="0"/>
                        </a:spcAft>
                      </a:pPr>
                      <a:r>
                        <a:rPr lang="es-EC" sz="1600" b="1" dirty="0">
                          <a:latin typeface="Arial"/>
                          <a:ea typeface="Times New Roman"/>
                          <a:cs typeface="Times New Roman"/>
                        </a:rPr>
                        <a:t>(N° de turistas)</a:t>
                      </a:r>
                      <a:endParaRPr lang="es-EC"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latin typeface="Arial"/>
                          <a:ea typeface="Times New Roman"/>
                          <a:cs typeface="Times New Roman"/>
                        </a:rPr>
                        <a:t>Demanda Objetiva</a:t>
                      </a:r>
                      <a:endParaRPr lang="es-EC" sz="1800" dirty="0">
                        <a:latin typeface="Times New Roman"/>
                        <a:ea typeface="Times New Roman"/>
                        <a:cs typeface="Times New Roman"/>
                      </a:endParaRPr>
                    </a:p>
                    <a:p>
                      <a:pPr algn="ctr">
                        <a:lnSpc>
                          <a:spcPct val="115000"/>
                        </a:lnSpc>
                        <a:spcAft>
                          <a:spcPts val="0"/>
                        </a:spcAft>
                      </a:pPr>
                      <a:r>
                        <a:rPr lang="es-EC" sz="1600" b="1" dirty="0">
                          <a:latin typeface="Arial"/>
                          <a:ea typeface="Times New Roman"/>
                          <a:cs typeface="Times New Roman"/>
                        </a:rPr>
                        <a:t>(N° de turistas)</a:t>
                      </a:r>
                      <a:endParaRPr lang="es-EC"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863">
                <a:tc>
                  <a:txBody>
                    <a:bodyPr/>
                    <a:lstStyle/>
                    <a:p>
                      <a:pPr algn="ctr">
                        <a:lnSpc>
                          <a:spcPct val="150000"/>
                        </a:lnSpc>
                        <a:spcAft>
                          <a:spcPts val="0"/>
                        </a:spcAft>
                      </a:pPr>
                      <a:r>
                        <a:rPr lang="es-EC" sz="1600">
                          <a:latin typeface="Arial"/>
                          <a:ea typeface="Times New Roman"/>
                          <a:cs typeface="Times New Roman"/>
                        </a:rPr>
                        <a:t>2013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50000"/>
                        </a:lnSpc>
                        <a:spcAft>
                          <a:spcPts val="0"/>
                        </a:spcAft>
                      </a:pPr>
                      <a:r>
                        <a:rPr lang="es-EC" sz="1600">
                          <a:latin typeface="Arial"/>
                          <a:ea typeface="Times New Roman"/>
                          <a:cs typeface="Times New Roman"/>
                        </a:rPr>
                        <a:t>574.171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50000"/>
                        </a:lnSpc>
                        <a:spcAft>
                          <a:spcPts val="0"/>
                        </a:spcAft>
                      </a:pPr>
                      <a:r>
                        <a:rPr lang="es-EC" sz="1600">
                          <a:latin typeface="Arial"/>
                          <a:ea typeface="Times New Roman"/>
                          <a:cs typeface="Times New Roman"/>
                        </a:rPr>
                        <a:t>28.709</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430863">
                <a:tc>
                  <a:txBody>
                    <a:bodyPr/>
                    <a:lstStyle/>
                    <a:p>
                      <a:pPr algn="ctr">
                        <a:lnSpc>
                          <a:spcPct val="150000"/>
                        </a:lnSpc>
                        <a:spcAft>
                          <a:spcPts val="0"/>
                        </a:spcAft>
                      </a:pPr>
                      <a:r>
                        <a:rPr lang="es-EC" sz="1600">
                          <a:latin typeface="Arial"/>
                          <a:ea typeface="Times New Roman"/>
                          <a:cs typeface="Times New Roman"/>
                        </a:rPr>
                        <a:t>2014</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50000"/>
                        </a:lnSpc>
                        <a:spcAft>
                          <a:spcPts val="0"/>
                        </a:spcAft>
                      </a:pPr>
                      <a:r>
                        <a:rPr lang="es-EC" sz="1600">
                          <a:latin typeface="Arial"/>
                          <a:ea typeface="Times New Roman"/>
                          <a:cs typeface="Times New Roman"/>
                        </a:rPr>
                        <a:t>614.008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50000"/>
                        </a:lnSpc>
                        <a:spcAft>
                          <a:spcPts val="0"/>
                        </a:spcAft>
                      </a:pPr>
                      <a:r>
                        <a:rPr lang="es-EC" sz="1600">
                          <a:latin typeface="Arial"/>
                          <a:ea typeface="Times New Roman"/>
                          <a:cs typeface="Times New Roman"/>
                        </a:rPr>
                        <a:t>30.700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30863">
                <a:tc>
                  <a:txBody>
                    <a:bodyPr/>
                    <a:lstStyle/>
                    <a:p>
                      <a:pPr algn="ctr">
                        <a:lnSpc>
                          <a:spcPct val="150000"/>
                        </a:lnSpc>
                        <a:spcAft>
                          <a:spcPts val="0"/>
                        </a:spcAft>
                      </a:pPr>
                      <a:r>
                        <a:rPr lang="es-EC" sz="1600">
                          <a:latin typeface="Arial"/>
                          <a:ea typeface="Times New Roman"/>
                          <a:cs typeface="Times New Roman"/>
                        </a:rPr>
                        <a:t>2015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50000"/>
                        </a:lnSpc>
                        <a:spcAft>
                          <a:spcPts val="0"/>
                        </a:spcAft>
                      </a:pPr>
                      <a:r>
                        <a:rPr lang="es-EC" sz="1600">
                          <a:latin typeface="Arial"/>
                          <a:ea typeface="Times New Roman"/>
                          <a:cs typeface="Times New Roman"/>
                        </a:rPr>
                        <a:t>656.938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50000"/>
                        </a:lnSpc>
                        <a:spcAft>
                          <a:spcPts val="0"/>
                        </a:spcAft>
                      </a:pPr>
                      <a:r>
                        <a:rPr lang="es-EC" sz="1600">
                          <a:latin typeface="Arial"/>
                          <a:ea typeface="Times New Roman"/>
                          <a:cs typeface="Times New Roman"/>
                        </a:rPr>
                        <a:t>32.847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30863">
                <a:tc>
                  <a:txBody>
                    <a:bodyPr/>
                    <a:lstStyle/>
                    <a:p>
                      <a:pPr algn="ctr">
                        <a:lnSpc>
                          <a:spcPct val="150000"/>
                        </a:lnSpc>
                        <a:spcAft>
                          <a:spcPts val="0"/>
                        </a:spcAft>
                      </a:pPr>
                      <a:r>
                        <a:rPr lang="es-EC" sz="1600">
                          <a:latin typeface="Arial"/>
                          <a:ea typeface="Times New Roman"/>
                          <a:cs typeface="Times New Roman"/>
                        </a:rPr>
                        <a:t>2016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50000"/>
                        </a:lnSpc>
                        <a:spcAft>
                          <a:spcPts val="0"/>
                        </a:spcAft>
                      </a:pPr>
                      <a:r>
                        <a:rPr lang="es-EC" sz="1600">
                          <a:latin typeface="Arial"/>
                          <a:ea typeface="Times New Roman"/>
                          <a:cs typeface="Times New Roman"/>
                        </a:rPr>
                        <a:t>703.148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50000"/>
                        </a:lnSpc>
                        <a:spcAft>
                          <a:spcPts val="0"/>
                        </a:spcAft>
                      </a:pPr>
                      <a:r>
                        <a:rPr lang="es-EC" sz="1600">
                          <a:latin typeface="Arial"/>
                          <a:ea typeface="Times New Roman"/>
                          <a:cs typeface="Times New Roman"/>
                        </a:rPr>
                        <a:t>35.157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30863">
                <a:tc>
                  <a:txBody>
                    <a:bodyPr/>
                    <a:lstStyle/>
                    <a:p>
                      <a:pPr algn="ctr">
                        <a:lnSpc>
                          <a:spcPct val="150000"/>
                        </a:lnSpc>
                        <a:spcAft>
                          <a:spcPts val="0"/>
                        </a:spcAft>
                      </a:pPr>
                      <a:r>
                        <a:rPr lang="es-EC" sz="1600">
                          <a:latin typeface="Arial"/>
                          <a:ea typeface="Times New Roman"/>
                          <a:cs typeface="Times New Roman"/>
                        </a:rPr>
                        <a:t>2017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0"/>
                        </a:spcAft>
                      </a:pPr>
                      <a:r>
                        <a:rPr lang="es-EC" sz="1600">
                          <a:latin typeface="Arial"/>
                          <a:ea typeface="Times New Roman"/>
                          <a:cs typeface="Times New Roman"/>
                        </a:rPr>
                        <a:t>752.843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0"/>
                        </a:spcAft>
                      </a:pPr>
                      <a:r>
                        <a:rPr lang="es-EC" sz="1600" dirty="0">
                          <a:latin typeface="Arial"/>
                          <a:ea typeface="Times New Roman"/>
                          <a:cs typeface="Times New Roman"/>
                        </a:rPr>
                        <a:t>37.642</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uadroTexto"/>
          <p:cNvSpPr txBox="1"/>
          <p:nvPr/>
        </p:nvSpPr>
        <p:spPr>
          <a:xfrm>
            <a:off x="1043608" y="1713002"/>
            <a:ext cx="6552728" cy="707886"/>
          </a:xfrm>
          <a:prstGeom prst="rect">
            <a:avLst/>
          </a:prstGeom>
          <a:noFill/>
        </p:spPr>
        <p:txBody>
          <a:bodyPr wrap="square" rtlCol="0">
            <a:spAutoFit/>
          </a:bodyPr>
          <a:lstStyle/>
          <a:p>
            <a:pPr algn="just"/>
            <a:r>
              <a:rPr lang="es-EC" sz="2000" dirty="0" smtClean="0"/>
              <a:t>Con este proyecto se aspira  satisfacer al 5% de la demanda insatisfecha. </a:t>
            </a:r>
            <a:endParaRPr lang="es-EC" sz="2000" dirty="0"/>
          </a:p>
        </p:txBody>
      </p:sp>
    </p:spTree>
  </p:cSld>
  <p:clrMapOvr>
    <a:masterClrMapping/>
  </p:clrMapOvr>
  <p:transition spd="med">
    <p:strips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pPr algn="ctr"/>
            <a:r>
              <a:rPr lang="es-ES" sz="2400" dirty="0" smtClean="0"/>
              <a:t>Los precios para los siguientes productos son: </a:t>
            </a:r>
            <a:endParaRPr lang="es-EC" sz="2400" dirty="0"/>
          </a:p>
        </p:txBody>
      </p:sp>
      <p:graphicFrame>
        <p:nvGraphicFramePr>
          <p:cNvPr id="7" name="6 Tabla"/>
          <p:cNvGraphicFramePr>
            <a:graphicFrameLocks noGrp="1"/>
          </p:cNvGraphicFramePr>
          <p:nvPr/>
        </p:nvGraphicFramePr>
        <p:xfrm>
          <a:off x="539552" y="1339232"/>
          <a:ext cx="7704855" cy="5402136"/>
        </p:xfrm>
        <a:graphic>
          <a:graphicData uri="http://schemas.openxmlformats.org/drawingml/2006/table">
            <a:tbl>
              <a:tblPr/>
              <a:tblGrid>
                <a:gridCol w="2593803"/>
                <a:gridCol w="1016807"/>
                <a:gridCol w="1128484"/>
                <a:gridCol w="1405877"/>
                <a:gridCol w="1559884"/>
              </a:tblGrid>
              <a:tr h="1195294">
                <a:tc>
                  <a:txBody>
                    <a:bodyPr/>
                    <a:lstStyle/>
                    <a:p>
                      <a:pPr algn="ctr">
                        <a:lnSpc>
                          <a:spcPct val="150000"/>
                        </a:lnSpc>
                        <a:spcAft>
                          <a:spcPts val="0"/>
                        </a:spcAft>
                      </a:pPr>
                      <a:r>
                        <a:rPr lang="es-ES" sz="1400" b="1" dirty="0">
                          <a:latin typeface="Arial"/>
                          <a:ea typeface="Times New Roman"/>
                          <a:cs typeface="Times New Roman"/>
                        </a:rPr>
                        <a:t>Producto</a:t>
                      </a:r>
                      <a:endParaRPr lang="es-EC" sz="1800" dirty="0">
                        <a:latin typeface="Times New Roman"/>
                        <a:ea typeface="Times New Roman"/>
                        <a:cs typeface="Times New Roman"/>
                      </a:endParaRPr>
                    </a:p>
                  </a:txBody>
                  <a:tcPr marL="65198" marR="65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b="1">
                          <a:latin typeface="Arial"/>
                          <a:ea typeface="Times New Roman"/>
                          <a:cs typeface="Times New Roman"/>
                        </a:rPr>
                        <a:t>Costo</a:t>
                      </a:r>
                      <a:endParaRPr lang="es-EC" sz="1800">
                        <a:latin typeface="Times New Roman"/>
                        <a:ea typeface="Times New Roman"/>
                        <a:cs typeface="Times New Roman"/>
                      </a:endParaRPr>
                    </a:p>
                    <a:p>
                      <a:pPr algn="ctr">
                        <a:lnSpc>
                          <a:spcPct val="150000"/>
                        </a:lnSpc>
                        <a:spcAft>
                          <a:spcPts val="0"/>
                        </a:spcAft>
                      </a:pPr>
                      <a:r>
                        <a:rPr lang="es-ES" sz="1400" b="1">
                          <a:latin typeface="Arial"/>
                          <a:ea typeface="Times New Roman"/>
                          <a:cs typeface="Times New Roman"/>
                        </a:rPr>
                        <a:t>Unitario</a:t>
                      </a:r>
                      <a:endParaRPr lang="es-EC" sz="1800">
                        <a:latin typeface="Times New Roman"/>
                        <a:ea typeface="Times New Roman"/>
                        <a:cs typeface="Times New Roman"/>
                      </a:endParaRPr>
                    </a:p>
                    <a:p>
                      <a:pPr algn="ctr">
                        <a:lnSpc>
                          <a:spcPct val="150000"/>
                        </a:lnSpc>
                        <a:spcAft>
                          <a:spcPts val="0"/>
                        </a:spcAft>
                      </a:pPr>
                      <a:r>
                        <a:rPr lang="es-ES" sz="1400" b="1">
                          <a:latin typeface="Arial"/>
                          <a:ea typeface="Times New Roman"/>
                          <a:cs typeface="Times New Roman"/>
                        </a:rPr>
                        <a:t>(USD)</a:t>
                      </a:r>
                      <a:endParaRPr lang="es-EC" sz="1800">
                        <a:latin typeface="Times New Roman"/>
                        <a:ea typeface="Times New Roman"/>
                        <a:cs typeface="Times New Roman"/>
                      </a:endParaRPr>
                    </a:p>
                  </a:txBody>
                  <a:tcPr marL="65198" marR="65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b="1" dirty="0">
                          <a:solidFill>
                            <a:srgbClr val="7030A0"/>
                          </a:solidFill>
                          <a:latin typeface="Arial"/>
                          <a:ea typeface="Times New Roman"/>
                          <a:cs typeface="Times New Roman"/>
                        </a:rPr>
                        <a:t>Precio</a:t>
                      </a:r>
                      <a:endParaRPr lang="es-EC" sz="1800" dirty="0">
                        <a:solidFill>
                          <a:srgbClr val="7030A0"/>
                        </a:solidFill>
                        <a:latin typeface="Times New Roman"/>
                        <a:ea typeface="Times New Roman"/>
                        <a:cs typeface="Times New Roman"/>
                      </a:endParaRPr>
                    </a:p>
                    <a:p>
                      <a:pPr algn="ctr">
                        <a:lnSpc>
                          <a:spcPct val="150000"/>
                        </a:lnSpc>
                        <a:spcAft>
                          <a:spcPts val="0"/>
                        </a:spcAft>
                      </a:pPr>
                      <a:r>
                        <a:rPr lang="es-ES" sz="1400" b="1" dirty="0">
                          <a:solidFill>
                            <a:srgbClr val="7030A0"/>
                          </a:solidFill>
                          <a:latin typeface="Arial"/>
                          <a:ea typeface="Times New Roman"/>
                          <a:cs typeface="Times New Roman"/>
                        </a:rPr>
                        <a:t>Venta</a:t>
                      </a:r>
                      <a:endParaRPr lang="es-EC" sz="1800" dirty="0">
                        <a:solidFill>
                          <a:srgbClr val="7030A0"/>
                        </a:solidFill>
                        <a:latin typeface="Times New Roman"/>
                        <a:ea typeface="Times New Roman"/>
                        <a:cs typeface="Times New Roman"/>
                      </a:endParaRPr>
                    </a:p>
                    <a:p>
                      <a:pPr algn="ctr">
                        <a:lnSpc>
                          <a:spcPct val="150000"/>
                        </a:lnSpc>
                        <a:spcAft>
                          <a:spcPts val="0"/>
                        </a:spcAft>
                      </a:pPr>
                      <a:r>
                        <a:rPr lang="es-ES" sz="1400" b="1" dirty="0">
                          <a:solidFill>
                            <a:srgbClr val="7030A0"/>
                          </a:solidFill>
                          <a:latin typeface="Arial"/>
                          <a:ea typeface="Times New Roman"/>
                          <a:cs typeface="Times New Roman"/>
                        </a:rPr>
                        <a:t>(USD)</a:t>
                      </a:r>
                      <a:endParaRPr lang="es-EC" sz="1800" dirty="0">
                        <a:solidFill>
                          <a:srgbClr val="7030A0"/>
                        </a:solidFill>
                        <a:latin typeface="Times New Roman"/>
                        <a:ea typeface="Times New Roman"/>
                        <a:cs typeface="Times New Roman"/>
                      </a:endParaRPr>
                    </a:p>
                  </a:txBody>
                  <a:tcPr marL="65198" marR="65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b="0" dirty="0">
                          <a:latin typeface="Arial"/>
                          <a:ea typeface="Times New Roman"/>
                          <a:cs typeface="Times New Roman"/>
                        </a:rPr>
                        <a:t>Precio competencia</a:t>
                      </a:r>
                      <a:endParaRPr lang="es-EC" sz="1800" b="0" dirty="0">
                        <a:latin typeface="Times New Roman"/>
                        <a:ea typeface="Times New Roman"/>
                        <a:cs typeface="Times New Roman"/>
                      </a:endParaRPr>
                    </a:p>
                    <a:p>
                      <a:pPr algn="ctr">
                        <a:lnSpc>
                          <a:spcPct val="150000"/>
                        </a:lnSpc>
                        <a:spcAft>
                          <a:spcPts val="0"/>
                        </a:spcAft>
                      </a:pPr>
                      <a:r>
                        <a:rPr lang="es-ES" sz="1400" b="0" dirty="0">
                          <a:latin typeface="Arial"/>
                          <a:ea typeface="Times New Roman"/>
                          <a:cs typeface="Times New Roman"/>
                        </a:rPr>
                        <a:t>(USD)*</a:t>
                      </a:r>
                      <a:endParaRPr lang="es-EC" sz="1800" b="0" dirty="0">
                        <a:latin typeface="Times New Roman"/>
                        <a:ea typeface="Times New Roman"/>
                        <a:cs typeface="Times New Roman"/>
                      </a:endParaRPr>
                    </a:p>
                  </a:txBody>
                  <a:tcPr marL="65198" marR="65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b="1" dirty="0">
                          <a:solidFill>
                            <a:srgbClr val="7030A0"/>
                          </a:solidFill>
                          <a:latin typeface="Arial"/>
                          <a:ea typeface="Times New Roman"/>
                          <a:cs typeface="Times New Roman"/>
                        </a:rPr>
                        <a:t>Precio que el turista está dispuesto a pagar.</a:t>
                      </a:r>
                      <a:endParaRPr lang="es-EC" sz="1800" dirty="0">
                        <a:solidFill>
                          <a:srgbClr val="7030A0"/>
                        </a:solidFill>
                        <a:latin typeface="Times New Roman"/>
                        <a:ea typeface="Times New Roman"/>
                        <a:cs typeface="Times New Roman"/>
                      </a:endParaRPr>
                    </a:p>
                    <a:p>
                      <a:pPr algn="ctr">
                        <a:lnSpc>
                          <a:spcPct val="150000"/>
                        </a:lnSpc>
                        <a:spcAft>
                          <a:spcPts val="0"/>
                        </a:spcAft>
                      </a:pPr>
                      <a:r>
                        <a:rPr lang="es-ES" sz="1400" b="1" dirty="0">
                          <a:solidFill>
                            <a:srgbClr val="7030A0"/>
                          </a:solidFill>
                          <a:latin typeface="Arial"/>
                          <a:ea typeface="Times New Roman"/>
                          <a:cs typeface="Times New Roman"/>
                        </a:rPr>
                        <a:t>(USD)*</a:t>
                      </a:r>
                      <a:endParaRPr lang="es-EC" sz="1800" dirty="0">
                        <a:solidFill>
                          <a:srgbClr val="7030A0"/>
                        </a:solidFill>
                        <a:latin typeface="Times New Roman"/>
                        <a:ea typeface="Times New Roman"/>
                        <a:cs typeface="Times New Roman"/>
                      </a:endParaRPr>
                    </a:p>
                  </a:txBody>
                  <a:tcPr marL="65198" marR="65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59">
                <a:tc>
                  <a:txBody>
                    <a:bodyPr/>
                    <a:lstStyle/>
                    <a:p>
                      <a:pPr algn="just">
                        <a:lnSpc>
                          <a:spcPct val="150000"/>
                        </a:lnSpc>
                        <a:spcAft>
                          <a:spcPts val="0"/>
                        </a:spcAft>
                      </a:pPr>
                      <a:r>
                        <a:rPr lang="es-ES" sz="1400">
                          <a:latin typeface="Arial"/>
                          <a:ea typeface="Times New Roman"/>
                          <a:cs typeface="Times New Roman"/>
                        </a:rPr>
                        <a:t>Trucha asada o frita</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S" sz="1400">
                          <a:latin typeface="Arial"/>
                          <a:ea typeface="Times New Roman"/>
                          <a:cs typeface="Times New Roman"/>
                        </a:rPr>
                        <a:t>2,50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S" sz="1400">
                          <a:latin typeface="Arial"/>
                          <a:ea typeface="Times New Roman"/>
                          <a:cs typeface="Times New Roman"/>
                        </a:rPr>
                        <a:t>3,60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S" sz="1400">
                          <a:latin typeface="Arial"/>
                          <a:ea typeface="Times New Roman"/>
                          <a:cs typeface="Times New Roman"/>
                        </a:rPr>
                        <a:t>2,50-5,00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S" sz="1400">
                          <a:latin typeface="Arial"/>
                          <a:ea typeface="Times New Roman"/>
                          <a:cs typeface="Times New Roman"/>
                        </a:rPr>
                        <a:t>3,00 – 4,00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9059">
                <a:tc>
                  <a:txBody>
                    <a:bodyPr/>
                    <a:lstStyle/>
                    <a:p>
                      <a:pPr algn="just">
                        <a:lnSpc>
                          <a:spcPct val="150000"/>
                        </a:lnSpc>
                        <a:spcAft>
                          <a:spcPts val="0"/>
                        </a:spcAft>
                      </a:pPr>
                      <a:r>
                        <a:rPr lang="es-ES" sz="1400">
                          <a:latin typeface="Arial"/>
                          <a:ea typeface="Times New Roman"/>
                          <a:cs typeface="Times New Roman"/>
                        </a:rPr>
                        <a:t>Papas  con Conejo </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3,54</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4,50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4,50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9059">
                <a:tc>
                  <a:txBody>
                    <a:bodyPr/>
                    <a:lstStyle/>
                    <a:p>
                      <a:pPr algn="just">
                        <a:lnSpc>
                          <a:spcPct val="150000"/>
                        </a:lnSpc>
                        <a:spcAft>
                          <a:spcPts val="0"/>
                        </a:spcAft>
                      </a:pPr>
                      <a:r>
                        <a:rPr lang="es-ES" sz="1400">
                          <a:latin typeface="Arial"/>
                          <a:ea typeface="Times New Roman"/>
                          <a:cs typeface="Times New Roman"/>
                        </a:rPr>
                        <a:t>Papas con Cuy</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3,25</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4,50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4,50 </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9059">
                <a:tc>
                  <a:txBody>
                    <a:bodyPr/>
                    <a:lstStyle/>
                    <a:p>
                      <a:pPr algn="just">
                        <a:lnSpc>
                          <a:spcPct val="150000"/>
                        </a:lnSpc>
                        <a:spcAft>
                          <a:spcPts val="0"/>
                        </a:spcAft>
                      </a:pPr>
                      <a:r>
                        <a:rPr lang="es-ES" sz="1400">
                          <a:latin typeface="Arial"/>
                          <a:ea typeface="Times New Roman"/>
                          <a:cs typeface="Times New Roman"/>
                        </a:rPr>
                        <a:t>Llapingachos </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2,61</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3,60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3,00-4,00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9059">
                <a:tc>
                  <a:txBody>
                    <a:bodyPr/>
                    <a:lstStyle/>
                    <a:p>
                      <a:pPr algn="just">
                        <a:lnSpc>
                          <a:spcPct val="150000"/>
                        </a:lnSpc>
                        <a:spcAft>
                          <a:spcPts val="0"/>
                        </a:spcAft>
                      </a:pPr>
                      <a:r>
                        <a:rPr lang="es-ES" sz="1400">
                          <a:latin typeface="Arial"/>
                          <a:ea typeface="Times New Roman"/>
                          <a:cs typeface="Times New Roman"/>
                        </a:rPr>
                        <a:t>Caldo de Gallina </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1,72</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2,25</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2,00-2,50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2,00-3,00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9059">
                <a:tc>
                  <a:txBody>
                    <a:bodyPr/>
                    <a:lstStyle/>
                    <a:p>
                      <a:pPr algn="just">
                        <a:lnSpc>
                          <a:spcPct val="150000"/>
                        </a:lnSpc>
                        <a:spcAft>
                          <a:spcPts val="0"/>
                        </a:spcAft>
                      </a:pPr>
                      <a:r>
                        <a:rPr lang="es-ES" sz="1400">
                          <a:latin typeface="Arial"/>
                          <a:ea typeface="Times New Roman"/>
                          <a:cs typeface="Times New Roman"/>
                        </a:rPr>
                        <a:t>Jugos </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0,26</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0,70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0,80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9059">
                <a:tc>
                  <a:txBody>
                    <a:bodyPr/>
                    <a:lstStyle/>
                    <a:p>
                      <a:pPr algn="just">
                        <a:lnSpc>
                          <a:spcPct val="150000"/>
                        </a:lnSpc>
                        <a:spcAft>
                          <a:spcPts val="0"/>
                        </a:spcAft>
                      </a:pPr>
                      <a:r>
                        <a:rPr lang="es-ES" sz="1400">
                          <a:latin typeface="Arial"/>
                          <a:ea typeface="Times New Roman"/>
                          <a:cs typeface="Times New Roman"/>
                        </a:rPr>
                        <a:t>Uso de piscinas (adultos)</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3,70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4,00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2,00-4,00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3,00-4,00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9059">
                <a:tc>
                  <a:txBody>
                    <a:bodyPr/>
                    <a:lstStyle/>
                    <a:p>
                      <a:pPr algn="just">
                        <a:lnSpc>
                          <a:spcPct val="150000"/>
                        </a:lnSpc>
                        <a:spcAft>
                          <a:spcPts val="0"/>
                        </a:spcAft>
                      </a:pPr>
                      <a:r>
                        <a:rPr lang="es-ES" sz="1400">
                          <a:latin typeface="Arial"/>
                          <a:ea typeface="Times New Roman"/>
                          <a:cs typeface="Times New Roman"/>
                        </a:rPr>
                        <a:t>Uso de piscinas (niños)</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1,18</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2,00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1,00-2,00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1,00-2,00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9059">
                <a:tc>
                  <a:txBody>
                    <a:bodyPr/>
                    <a:lstStyle/>
                    <a:p>
                      <a:pPr algn="just">
                        <a:lnSpc>
                          <a:spcPct val="150000"/>
                        </a:lnSpc>
                        <a:spcAft>
                          <a:spcPts val="0"/>
                        </a:spcAft>
                      </a:pPr>
                      <a:r>
                        <a:rPr lang="es-ES" sz="1400">
                          <a:latin typeface="Arial"/>
                          <a:ea typeface="Times New Roman"/>
                          <a:cs typeface="Times New Roman"/>
                        </a:rPr>
                        <a:t>Cabañas</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7,80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14,00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10,00-15,00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10,00-15,00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9059">
                <a:tc>
                  <a:txBody>
                    <a:bodyPr/>
                    <a:lstStyle/>
                    <a:p>
                      <a:pPr algn="just">
                        <a:lnSpc>
                          <a:spcPct val="150000"/>
                        </a:lnSpc>
                        <a:spcAft>
                          <a:spcPts val="0"/>
                        </a:spcAft>
                      </a:pPr>
                      <a:r>
                        <a:rPr lang="es-ES" sz="1400">
                          <a:latin typeface="Arial"/>
                          <a:ea typeface="Times New Roman"/>
                          <a:cs typeface="Times New Roman"/>
                        </a:rPr>
                        <a:t>Canchas de uso múltiple</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1,81</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4,00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3,00-4,00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9059">
                <a:tc>
                  <a:txBody>
                    <a:bodyPr/>
                    <a:lstStyle/>
                    <a:p>
                      <a:pPr algn="just">
                        <a:lnSpc>
                          <a:spcPct val="150000"/>
                        </a:lnSpc>
                        <a:spcAft>
                          <a:spcPts val="0"/>
                        </a:spcAft>
                      </a:pPr>
                      <a:r>
                        <a:rPr lang="es-ES" sz="1400">
                          <a:latin typeface="Arial"/>
                          <a:ea typeface="Times New Roman"/>
                          <a:cs typeface="Times New Roman"/>
                        </a:rPr>
                        <a:t>Juegos Infantiles </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1,50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2,00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S" sz="1400">
                          <a:latin typeface="Arial"/>
                          <a:ea typeface="Times New Roman"/>
                          <a:cs typeface="Times New Roman"/>
                        </a:rPr>
                        <a:t>1,00 – 2,00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9059">
                <a:tc>
                  <a:txBody>
                    <a:bodyPr/>
                    <a:lstStyle/>
                    <a:p>
                      <a:pPr algn="just">
                        <a:lnSpc>
                          <a:spcPct val="150000"/>
                        </a:lnSpc>
                        <a:spcAft>
                          <a:spcPts val="0"/>
                        </a:spcAft>
                      </a:pPr>
                      <a:r>
                        <a:rPr lang="es-ES" sz="1400">
                          <a:latin typeface="Arial"/>
                          <a:ea typeface="Times New Roman"/>
                          <a:cs typeface="Times New Roman"/>
                        </a:rPr>
                        <a:t>Arriendo de bar (piscina)</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endParaRPr lang="es-ES" sz="1400">
                        <a:latin typeface="Arial"/>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300,00</a:t>
                      </a:r>
                      <a:endParaRPr lang="es-EC" sz="1800">
                        <a:latin typeface="Times New Roman"/>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endParaRPr lang="es-ES" sz="1400">
                        <a:latin typeface="Arial"/>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endParaRPr lang="es-ES" sz="1400" dirty="0">
                        <a:latin typeface="Arial"/>
                        <a:ea typeface="Times New Roman"/>
                        <a:cs typeface="Times New Roman"/>
                      </a:endParaRPr>
                    </a:p>
                  </a:txBody>
                  <a:tcPr marL="65198" marR="65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87624" y="3030051"/>
            <a:ext cx="6768752" cy="830997"/>
          </a:xfrm>
          <a:prstGeom prst="rect">
            <a:avLst/>
          </a:prstGeom>
          <a:noFill/>
        </p:spPr>
        <p:txBody>
          <a:bodyPr wrap="square" rtlCol="0">
            <a:spAutoFit/>
          </a:bodyPr>
          <a:lstStyle/>
          <a:p>
            <a:pPr algn="ctr"/>
            <a:r>
              <a:rPr lang="es-EC" sz="4800" b="1" dirty="0" smtClean="0"/>
              <a:t>ESTUDIO TÉCNICO </a:t>
            </a:r>
            <a:endParaRPr lang="es-EC" sz="4800" b="1" dirty="0"/>
          </a:p>
        </p:txBody>
      </p:sp>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EL MERCADO </a:t>
            </a:r>
            <a:endParaRPr lang="es-EC" dirty="0"/>
          </a:p>
        </p:txBody>
      </p:sp>
      <p:sp>
        <p:nvSpPr>
          <p:cNvPr id="6" name="5 CuadroTexto"/>
          <p:cNvSpPr txBox="1"/>
          <p:nvPr/>
        </p:nvSpPr>
        <p:spPr>
          <a:xfrm>
            <a:off x="683568" y="1916832"/>
            <a:ext cx="7560840" cy="37548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2000" dirty="0" smtClean="0"/>
              <a:t>El mercado potencial para el Complejo Turístico, serán los turistas provenientes de la ciudad de Ambato y Píllaro de edades comprendidas entre los 15 y  74 años, de clase media y media alta, dispuestos a disfrutar de los servicios que les ofrece el Complejo Turístico como medio de distracción y disfrute. </a:t>
            </a:r>
            <a:endParaRPr lang="es-EC" sz="2000" dirty="0" smtClean="0"/>
          </a:p>
          <a:p>
            <a:pPr algn="just"/>
            <a:r>
              <a:rPr lang="es-ES" sz="2000" dirty="0" smtClean="0"/>
              <a:t> </a:t>
            </a:r>
            <a:endParaRPr lang="es-EC" sz="2000" dirty="0" smtClean="0"/>
          </a:p>
          <a:p>
            <a:pPr algn="just"/>
            <a:r>
              <a:rPr lang="es-ES" sz="2000" dirty="0" smtClean="0"/>
              <a:t>El mercado insatisfecho para el año 2013 es de 574.171 turistas, de los cuales se estima atender al 5% de esta demanda que representa un total de 28.709 turistas anuales. </a:t>
            </a:r>
            <a:endParaRPr lang="es-EC" sz="2000" dirty="0" smtClean="0"/>
          </a:p>
          <a:p>
            <a:endParaRPr lang="es-EC" dirty="0"/>
          </a:p>
        </p:txBody>
      </p:sp>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400" dirty="0" smtClean="0"/>
              <a:t>LA DISPONIBILIDAD </a:t>
            </a:r>
            <a:r>
              <a:rPr lang="es-ES" sz="2400" dirty="0" smtClean="0"/>
              <a:t>DE RECURSOS FINANCIEROS</a:t>
            </a:r>
            <a:endParaRPr lang="es-EC" sz="2400" dirty="0"/>
          </a:p>
        </p:txBody>
      </p:sp>
      <p:sp>
        <p:nvSpPr>
          <p:cNvPr id="6" name="5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611560" y="2132856"/>
            <a:ext cx="7992888" cy="40934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2000" dirty="0" smtClean="0"/>
              <a:t>Para la puesta en marcha del Complejo Turístico, el plan de inversión de la empresa contempla el uso de dos tipos de fuentes de financiamiento: aportaciones de los socios, la cual representa el 62% del presupuesto de inversión total y el uso de apalancamiento financiero, que representa el  38% de la inversión. </a:t>
            </a:r>
            <a:endParaRPr lang="es-EC" sz="2000" dirty="0" smtClean="0"/>
          </a:p>
          <a:p>
            <a:pPr algn="just"/>
            <a:r>
              <a:rPr lang="es-ES" sz="2000" dirty="0" smtClean="0"/>
              <a:t> </a:t>
            </a:r>
            <a:endParaRPr lang="es-EC" sz="2000" dirty="0" smtClean="0"/>
          </a:p>
          <a:p>
            <a:pPr algn="just"/>
            <a:r>
              <a:rPr lang="es-ES" sz="2000" dirty="0" smtClean="0"/>
              <a:t>        Dentro de las instituciones financieras que se encuentran en la Provincia de Tungurahua y que pueden financiar un crédito, están el Banco Internacional y la Corporación Financiera Nacional (CFN). Las cooperativas de Ahorro y Crédito locales, hasta el momento no otorgan créditos para inversiones altas.</a:t>
            </a:r>
            <a:endParaRPr lang="es-EC" sz="2000" dirty="0"/>
          </a:p>
        </p:txBody>
      </p:sp>
    </p:spTree>
  </p:cSld>
  <p:clrMapOvr>
    <a:masterClrMapping/>
  </p:clrMapOvr>
  <p:transition spd="med">
    <p:strips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755576" y="1556792"/>
            <a:ext cx="7272808" cy="936104"/>
          </a:xfrm>
          <a:prstGeom prst="rect">
            <a:avLst/>
          </a:prstGeom>
          <a:noFill/>
        </p:spPr>
        <p:txBody>
          <a:bodyPr wrap="square" rtlCol="0">
            <a:spAutoFit/>
          </a:bodyPr>
          <a:lstStyle/>
          <a:p>
            <a:pPr algn="ctr"/>
            <a:r>
              <a:rPr lang="es-EC" b="1" dirty="0" smtClean="0"/>
              <a:t>Las Características </a:t>
            </a:r>
            <a:r>
              <a:rPr lang="es-EC" b="1" dirty="0" smtClean="0"/>
              <a:t>de financiamiento de la Corporación Financiera </a:t>
            </a:r>
            <a:r>
              <a:rPr lang="es-EC" b="1" dirty="0" smtClean="0"/>
              <a:t>Nacional </a:t>
            </a:r>
            <a:r>
              <a:rPr lang="es-EC" b="1" dirty="0" smtClean="0"/>
              <a:t>(CFN</a:t>
            </a:r>
            <a:r>
              <a:rPr lang="es-EC" b="1" dirty="0" smtClean="0"/>
              <a:t>) más relevantes son. </a:t>
            </a:r>
            <a:endParaRPr lang="es-EC" b="1" dirty="0" smtClean="0"/>
          </a:p>
          <a:p>
            <a:pPr algn="ctr"/>
            <a:endParaRPr lang="es-EC" dirty="0"/>
          </a:p>
        </p:txBody>
      </p:sp>
      <p:sp>
        <p:nvSpPr>
          <p:cNvPr id="7" name="6 CuadroTexto"/>
          <p:cNvSpPr txBox="1"/>
          <p:nvPr/>
        </p:nvSpPr>
        <p:spPr>
          <a:xfrm>
            <a:off x="827584" y="2420888"/>
            <a:ext cx="7416824" cy="37548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2000" dirty="0" smtClean="0"/>
              <a:t>Valores a financiar: hasta el 70% para proyectos nuevos.</a:t>
            </a:r>
            <a:endParaRPr lang="es-EC" sz="2000" dirty="0" smtClean="0"/>
          </a:p>
          <a:p>
            <a:r>
              <a:rPr lang="es-ES" sz="2000" dirty="0" smtClean="0"/>
              <a:t>Período de gracia: fijado de acuerdo a las características del proyecto y al flujo de caja esperado.</a:t>
            </a:r>
            <a:endParaRPr lang="es-EC" sz="2000" dirty="0" smtClean="0"/>
          </a:p>
          <a:p>
            <a:r>
              <a:rPr lang="es-ES" sz="2000" dirty="0" smtClean="0"/>
              <a:t>Tasa de interés: 10,345% anual.</a:t>
            </a:r>
            <a:endParaRPr lang="es-EC" sz="2000" dirty="0" smtClean="0"/>
          </a:p>
          <a:p>
            <a:r>
              <a:rPr lang="es-ES" sz="2000" dirty="0" smtClean="0"/>
              <a:t>Plazo:</a:t>
            </a:r>
            <a:endParaRPr lang="es-EC" sz="2000" dirty="0" smtClean="0"/>
          </a:p>
          <a:p>
            <a:r>
              <a:rPr lang="es-ES" sz="2000" dirty="0" smtClean="0"/>
              <a:t>	Activo fijo: hasta 10 años </a:t>
            </a:r>
            <a:endParaRPr lang="es-EC" sz="2000" dirty="0" smtClean="0"/>
          </a:p>
          <a:p>
            <a:r>
              <a:rPr lang="es-ES" sz="2000" dirty="0" smtClean="0"/>
              <a:t>	Capital de trabajo: hasta 3 años. </a:t>
            </a:r>
            <a:endParaRPr lang="es-EC" sz="2000" dirty="0" smtClean="0"/>
          </a:p>
          <a:p>
            <a:r>
              <a:rPr lang="es-ES" sz="2000" dirty="0" smtClean="0"/>
              <a:t>Garantía real: 125% de la obligación.</a:t>
            </a:r>
            <a:endParaRPr lang="es-EC" sz="2000" dirty="0" smtClean="0"/>
          </a:p>
          <a:p>
            <a:r>
              <a:rPr lang="es-ES" sz="2000" dirty="0" smtClean="0"/>
              <a:t>Desembolsos: de acuerdo al cronograma de inversiones y desembolsos  aprobado por la CFN. </a:t>
            </a:r>
            <a:endParaRPr lang="es-EC" sz="2000" dirty="0" smtClean="0"/>
          </a:p>
          <a:p>
            <a:endParaRPr lang="es-EC" sz="2000" dirty="0"/>
          </a:p>
        </p:txBody>
      </p:sp>
    </p:spTree>
  </p:cSld>
  <p:clrMapOvr>
    <a:masterClrMapping/>
  </p:clrMapOvr>
  <p:transition spd="med">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000" dirty="0" smtClean="0"/>
              <a:t>LA DISPONIBILIDAD </a:t>
            </a:r>
            <a:r>
              <a:rPr lang="es-ES" sz="2000" dirty="0" smtClean="0"/>
              <a:t>DE </a:t>
            </a:r>
            <a:r>
              <a:rPr lang="es-ES" sz="2000" dirty="0" smtClean="0"/>
              <a:t>LA MANO </a:t>
            </a:r>
            <a:r>
              <a:rPr lang="es-ES" sz="2000" dirty="0" smtClean="0"/>
              <a:t>DE OBRA</a:t>
            </a:r>
            <a:endParaRPr lang="es-EC" sz="2000" dirty="0"/>
          </a:p>
        </p:txBody>
      </p:sp>
      <p:sp>
        <p:nvSpPr>
          <p:cNvPr id="6" name="5 CuadroTexto"/>
          <p:cNvSpPr txBox="1"/>
          <p:nvPr/>
        </p:nvSpPr>
        <p:spPr>
          <a:xfrm>
            <a:off x="251520" y="2071876"/>
            <a:ext cx="8424936" cy="40934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2000" dirty="0" smtClean="0"/>
              <a:t>La mano de obra no calificada estará conformada por la población en edad de trabajar del sector Quillán, quienes se ubicarán en puestos que se requieran para el proceso de producción en el restaurante, servicio de cabañas y áreas recreacionales.</a:t>
            </a:r>
          </a:p>
          <a:p>
            <a:pPr algn="just"/>
            <a:endParaRPr lang="es-ES" sz="2000" dirty="0" smtClean="0"/>
          </a:p>
          <a:p>
            <a:pPr algn="just"/>
            <a:r>
              <a:rPr lang="es-ES" sz="2000" dirty="0" smtClean="0"/>
              <a:t>La población económicamente activa del sector Quillán la componen 208 personas, un porcentaje de ellos especialmente jóvenes en edades comprendidas entre 15 a 29 años que representan el 31,54% de la población activa, estarían dispuestos a trabajar en el Complejo Turístico los fines de semana.</a:t>
            </a:r>
          </a:p>
          <a:p>
            <a:pPr algn="just"/>
            <a:endParaRPr lang="es-EC" sz="2000" dirty="0"/>
          </a:p>
        </p:txBody>
      </p:sp>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3 Marcador de fecha"/>
          <p:cNvSpPr>
            <a:spLocks noGrp="1"/>
          </p:cNvSpPr>
          <p:nvPr>
            <p:ph type="dt" sz="half" idx="10"/>
          </p:nvPr>
        </p:nvSpPr>
        <p:spPr/>
        <p:txBody>
          <a:bodyPr/>
          <a:lstStyle/>
          <a:p>
            <a:r>
              <a:rPr lang="en-US" dirty="0" smtClean="0"/>
              <a:t> </a:t>
            </a:r>
            <a:endParaRPr lang="en-US" dirty="0"/>
          </a:p>
        </p:txBody>
      </p:sp>
      <p:sp>
        <p:nvSpPr>
          <p:cNvPr id="67586" name="Rectangle 2"/>
          <p:cNvSpPr>
            <a:spLocks noGrp="1" noChangeArrowheads="1"/>
          </p:cNvSpPr>
          <p:nvPr>
            <p:ph type="title"/>
          </p:nvPr>
        </p:nvSpPr>
        <p:spPr/>
        <p:txBody>
          <a:bodyPr/>
          <a:lstStyle/>
          <a:p>
            <a:pPr algn="ctr"/>
            <a:r>
              <a:rPr lang="en-US" dirty="0" smtClean="0">
                <a:effectLst>
                  <a:outerShdw blurRad="38100" dist="38100" dir="2700000" algn="tl">
                    <a:srgbClr val="000000">
                      <a:alpha val="43137"/>
                    </a:srgbClr>
                  </a:outerShdw>
                </a:effectLst>
              </a:rPr>
              <a:t>JUSTIFICACIÓN</a:t>
            </a:r>
            <a:endParaRPr lang="en-US" dirty="0">
              <a:effectLst>
                <a:outerShdw blurRad="38100" dist="38100" dir="2700000" algn="tl">
                  <a:srgbClr val="000000">
                    <a:alpha val="43137"/>
                  </a:srgbClr>
                </a:outerShdw>
              </a:effectLst>
            </a:endParaRPr>
          </a:p>
        </p:txBody>
      </p:sp>
      <p:sp>
        <p:nvSpPr>
          <p:cNvPr id="67587" name="Text Box 3"/>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s-EC"/>
          </a:p>
        </p:txBody>
      </p:sp>
      <p:sp>
        <p:nvSpPr>
          <p:cNvPr id="16" name="15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CuadroTexto"/>
          <p:cNvSpPr txBox="1"/>
          <p:nvPr/>
        </p:nvSpPr>
        <p:spPr>
          <a:xfrm>
            <a:off x="539552" y="1628800"/>
            <a:ext cx="7920880" cy="517064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lnSpc>
                <a:spcPct val="150000"/>
              </a:lnSpc>
            </a:pPr>
            <a:r>
              <a:rPr lang="es-ES" sz="2200" b="1" dirty="0" smtClean="0">
                <a:solidFill>
                  <a:schemeClr val="tx1">
                    <a:lumMod val="50000"/>
                  </a:schemeClr>
                </a:solidFill>
              </a:rPr>
              <a:t>Este estudio se justifica por lo siguiente:</a:t>
            </a:r>
          </a:p>
          <a:p>
            <a:pPr marL="342900" indent="-342900" algn="just">
              <a:lnSpc>
                <a:spcPct val="150000"/>
              </a:lnSpc>
              <a:buFont typeface="Arial" pitchFamily="34" charset="0"/>
              <a:buChar char="•"/>
            </a:pPr>
            <a:r>
              <a:rPr lang="es-ES" sz="2200" b="1" dirty="0" smtClean="0">
                <a:solidFill>
                  <a:schemeClr val="tx1">
                    <a:lumMod val="50000"/>
                  </a:schemeClr>
                </a:solidFill>
              </a:rPr>
              <a:t>El turismo en el sector Quillán está en progreso.</a:t>
            </a:r>
            <a:endParaRPr lang="es-ES" sz="2200" b="1" dirty="0" smtClean="0">
              <a:solidFill>
                <a:schemeClr val="tx1">
                  <a:lumMod val="50000"/>
                </a:schemeClr>
              </a:solidFill>
            </a:endParaRPr>
          </a:p>
          <a:p>
            <a:pPr marL="342900" indent="-342900" algn="just">
              <a:lnSpc>
                <a:spcPct val="150000"/>
              </a:lnSpc>
              <a:buFont typeface="Arial" pitchFamily="34" charset="0"/>
              <a:buChar char="•"/>
            </a:pPr>
            <a:r>
              <a:rPr lang="es-ES" sz="2200" b="1" dirty="0" smtClean="0">
                <a:solidFill>
                  <a:schemeClr val="tx1">
                    <a:lumMod val="50000"/>
                  </a:schemeClr>
                </a:solidFill>
              </a:rPr>
              <a:t>Existe incremento </a:t>
            </a:r>
            <a:r>
              <a:rPr lang="es-ES" sz="2200" b="1" dirty="0" smtClean="0">
                <a:solidFill>
                  <a:schemeClr val="tx1">
                    <a:lumMod val="50000"/>
                  </a:schemeClr>
                </a:solidFill>
              </a:rPr>
              <a:t>de la demanda de turistas. </a:t>
            </a:r>
          </a:p>
          <a:p>
            <a:pPr marL="342900" indent="-342900" algn="just">
              <a:lnSpc>
                <a:spcPct val="150000"/>
              </a:lnSpc>
              <a:buFont typeface="Arial" pitchFamily="34" charset="0"/>
              <a:buChar char="•"/>
            </a:pPr>
            <a:r>
              <a:rPr lang="es-ES" sz="2200" b="1" dirty="0" smtClean="0">
                <a:solidFill>
                  <a:schemeClr val="tx1">
                    <a:lumMod val="50000"/>
                  </a:schemeClr>
                </a:solidFill>
              </a:rPr>
              <a:t>Los paraderos </a:t>
            </a:r>
            <a:r>
              <a:rPr lang="es-ES" sz="2200" b="1" dirty="0" smtClean="0">
                <a:solidFill>
                  <a:schemeClr val="tx1">
                    <a:lumMod val="50000"/>
                  </a:schemeClr>
                </a:solidFill>
              </a:rPr>
              <a:t>turísticos que actualmente existen en el lugar </a:t>
            </a:r>
            <a:r>
              <a:rPr lang="es-ES" sz="2200" b="1" dirty="0" smtClean="0">
                <a:solidFill>
                  <a:schemeClr val="tx1">
                    <a:lumMod val="50000"/>
                  </a:schemeClr>
                </a:solidFill>
              </a:rPr>
              <a:t>no satisfacen al turista en sus expectativas de recreación. </a:t>
            </a:r>
          </a:p>
          <a:p>
            <a:pPr marL="342900" indent="-342900" algn="just">
              <a:lnSpc>
                <a:spcPct val="150000"/>
              </a:lnSpc>
              <a:buFont typeface="Arial" pitchFamily="34" charset="0"/>
              <a:buChar char="•"/>
            </a:pPr>
            <a:r>
              <a:rPr lang="es-ES" sz="2200" b="1" dirty="0" smtClean="0">
                <a:solidFill>
                  <a:schemeClr val="tx1">
                    <a:lumMod val="50000"/>
                  </a:schemeClr>
                </a:solidFill>
              </a:rPr>
              <a:t>El </a:t>
            </a:r>
            <a:r>
              <a:rPr lang="es-ES" sz="2200" b="1" dirty="0" smtClean="0">
                <a:solidFill>
                  <a:schemeClr val="tx1">
                    <a:lumMod val="50000"/>
                  </a:schemeClr>
                </a:solidFill>
              </a:rPr>
              <a:t>lugar en este análisis de estudio posee </a:t>
            </a:r>
            <a:r>
              <a:rPr lang="es-ES" sz="2200" b="1" dirty="0" smtClean="0">
                <a:solidFill>
                  <a:schemeClr val="tx1">
                    <a:lumMod val="50000"/>
                  </a:schemeClr>
                </a:solidFill>
              </a:rPr>
              <a:t>riqueza natural y disponibilidad de recursos hídricos.</a:t>
            </a:r>
          </a:p>
        </p:txBody>
      </p:sp>
    </p:spTree>
  </p:cSld>
  <p:clrMapOvr>
    <a:masterClrMapping/>
  </p:clrMapOvr>
  <p:transition spd="med">
    <p:strips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1560" y="1988840"/>
            <a:ext cx="8136904" cy="40318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2000" b="1" dirty="0" smtClean="0"/>
              <a:t>Este sector dispone de los siguientes recursos hídricos: </a:t>
            </a:r>
          </a:p>
          <a:p>
            <a:endParaRPr lang="es-ES" sz="2000" b="1" dirty="0" smtClean="0"/>
          </a:p>
          <a:p>
            <a:pPr marL="457200" indent="-457200">
              <a:buFont typeface="Wingdings" pitchFamily="2" charset="2"/>
              <a:buChar char="ü"/>
            </a:pPr>
            <a:r>
              <a:rPr lang="es-ES" sz="2400" b="1" dirty="0" smtClean="0"/>
              <a:t>Río Culapachán</a:t>
            </a:r>
          </a:p>
          <a:p>
            <a:pPr marL="457200" indent="-457200">
              <a:buFont typeface="Wingdings" pitchFamily="2" charset="2"/>
              <a:buChar char="ü"/>
            </a:pPr>
            <a:r>
              <a:rPr lang="es-ES" sz="2400" b="1" dirty="0" smtClean="0"/>
              <a:t>Ocho acequias </a:t>
            </a:r>
          </a:p>
          <a:p>
            <a:pPr marL="457200" indent="-457200">
              <a:buFont typeface="Wingdings" pitchFamily="2" charset="2"/>
              <a:buChar char="ü"/>
            </a:pPr>
            <a:r>
              <a:rPr lang="es-ES" sz="2400" b="1" dirty="0" smtClean="0"/>
              <a:t>Quebrada Paccha, </a:t>
            </a:r>
            <a:r>
              <a:rPr lang="es-ES" sz="2400" dirty="0" smtClean="0"/>
              <a:t>Posee un caudal aproximado de 360 </a:t>
            </a:r>
            <a:r>
              <a:rPr lang="es-ES" sz="2400" dirty="0" err="1" smtClean="0"/>
              <a:t>lt</a:t>
            </a:r>
            <a:r>
              <a:rPr lang="es-ES" sz="2400" dirty="0" smtClean="0"/>
              <a:t>/s.</a:t>
            </a:r>
          </a:p>
          <a:p>
            <a:pPr marL="457200" indent="-457200">
              <a:buFont typeface="Wingdings" pitchFamily="2" charset="2"/>
              <a:buChar char="ü"/>
            </a:pPr>
            <a:r>
              <a:rPr lang="es-ES" sz="2400" b="1" dirty="0" smtClean="0"/>
              <a:t>Quebrada Pogyo </a:t>
            </a:r>
            <a:r>
              <a:rPr lang="es-ES" sz="2400" b="1" dirty="0" err="1" smtClean="0"/>
              <a:t>Uku</a:t>
            </a:r>
            <a:r>
              <a:rPr lang="es-ES" sz="2400" b="1" dirty="0" smtClean="0"/>
              <a:t>, </a:t>
            </a:r>
            <a:r>
              <a:rPr lang="es-ES" sz="2400" dirty="0" smtClean="0"/>
              <a:t>Posee un caudal de aproximadamente 116 </a:t>
            </a:r>
            <a:r>
              <a:rPr lang="es-ES" sz="2400" dirty="0" err="1" smtClean="0"/>
              <a:t>lt</a:t>
            </a:r>
            <a:r>
              <a:rPr lang="es-ES" sz="2400" dirty="0" smtClean="0"/>
              <a:t>/s.</a:t>
            </a:r>
          </a:p>
          <a:p>
            <a:pPr marL="457200" indent="-457200">
              <a:buFont typeface="Wingdings" pitchFamily="2" charset="2"/>
              <a:buChar char="ü"/>
            </a:pPr>
            <a:r>
              <a:rPr lang="es-ES" sz="2400" b="1" dirty="0" smtClean="0"/>
              <a:t>Cascada “Los Siete Chorros”, </a:t>
            </a:r>
            <a:r>
              <a:rPr lang="es-ES" sz="2400" dirty="0" smtClean="0"/>
              <a:t>esta compuesta de siete vertientes de mediano </a:t>
            </a:r>
            <a:r>
              <a:rPr lang="es-ES" sz="2400" dirty="0" smtClean="0"/>
              <a:t>caudal </a:t>
            </a:r>
            <a:r>
              <a:rPr lang="es-ES" sz="2400" dirty="0" smtClean="0"/>
              <a:t>y cinco vertientes de menor </a:t>
            </a:r>
            <a:r>
              <a:rPr lang="es-ES" sz="2400" dirty="0" smtClean="0"/>
              <a:t>caudal.</a:t>
            </a:r>
            <a:endParaRPr lang="es-EC" sz="2400" b="1" dirty="0"/>
          </a:p>
        </p:txBody>
      </p:sp>
      <p:sp>
        <p:nvSpPr>
          <p:cNvPr id="7" name="6 CuadroTexto"/>
          <p:cNvSpPr txBox="1"/>
          <p:nvPr/>
        </p:nvSpPr>
        <p:spPr>
          <a:xfrm>
            <a:off x="179512" y="260648"/>
            <a:ext cx="7056784" cy="830997"/>
          </a:xfrm>
          <a:prstGeom prst="rect">
            <a:avLst/>
          </a:prstGeom>
          <a:noFill/>
        </p:spPr>
        <p:txBody>
          <a:bodyPr wrap="square" rtlCol="0">
            <a:spAutoFit/>
          </a:bodyPr>
          <a:lstStyle/>
          <a:p>
            <a:pPr algn="ctr"/>
            <a:r>
              <a:rPr lang="es-ES" sz="2400" b="1" dirty="0" smtClean="0">
                <a:solidFill>
                  <a:schemeClr val="bg1"/>
                </a:solidFill>
              </a:rPr>
              <a:t>LA DISPONIBILIDAD </a:t>
            </a:r>
            <a:r>
              <a:rPr lang="es-ES" sz="2400" b="1" dirty="0" smtClean="0">
                <a:solidFill>
                  <a:schemeClr val="bg1"/>
                </a:solidFill>
              </a:rPr>
              <a:t>DE RECURSOS HÍDRICOS</a:t>
            </a:r>
          </a:p>
          <a:p>
            <a:pPr algn="ctr"/>
            <a:endParaRPr lang="es-EC" sz="2400" dirty="0">
              <a:solidFill>
                <a:schemeClr val="bg1"/>
              </a:solidFill>
            </a:endParaRPr>
          </a:p>
        </p:txBody>
      </p:sp>
      <p:sp>
        <p:nvSpPr>
          <p:cNvPr id="8" name="7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400" dirty="0" smtClean="0"/>
              <a:t>LA </a:t>
            </a:r>
            <a:r>
              <a:rPr lang="es-ES" sz="2400" dirty="0" smtClean="0"/>
              <a:t>DISPONIBILIDAD </a:t>
            </a:r>
            <a:r>
              <a:rPr lang="es-ES" sz="2400" dirty="0" smtClean="0"/>
              <a:t>DE VÍAS DE ACCESO</a:t>
            </a:r>
            <a:endParaRPr lang="es-EC" sz="2400" dirty="0"/>
          </a:p>
        </p:txBody>
      </p:sp>
      <p:sp>
        <p:nvSpPr>
          <p:cNvPr id="6" name="5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899592" y="1772816"/>
            <a:ext cx="7632848" cy="50167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r>
              <a:rPr lang="es-ES" sz="2000" dirty="0" smtClean="0"/>
              <a:t>Para acceder a este sector hay diversas alternativas de vías: </a:t>
            </a:r>
          </a:p>
          <a:p>
            <a:pPr marL="342900" indent="-342900"/>
            <a:endParaRPr lang="es-ES" sz="2000" dirty="0" smtClean="0"/>
          </a:p>
          <a:p>
            <a:pPr marL="342900" indent="-342900">
              <a:buFont typeface="Wingdings" pitchFamily="2" charset="2"/>
              <a:buChar char="ü"/>
            </a:pPr>
            <a:r>
              <a:rPr lang="es-ES" sz="2000" dirty="0" smtClean="0"/>
              <a:t>Desde </a:t>
            </a:r>
            <a:r>
              <a:rPr lang="es-ES" sz="2000" dirty="0" smtClean="0"/>
              <a:t>la ciudad de Píllaro por la vía intercantonal Píllaro-Patate hasta la Parroquia Emilio María Terán. Desde aquí se toma un desvío hacia la derecha por la vía Quillán-Las Viñas-Ambato.</a:t>
            </a:r>
          </a:p>
          <a:p>
            <a:pPr marL="342900" indent="-342900">
              <a:buFont typeface="Wingdings" pitchFamily="2" charset="2"/>
              <a:buChar char="ü"/>
            </a:pPr>
            <a:r>
              <a:rPr lang="es-ES" sz="2000" dirty="0" smtClean="0"/>
              <a:t>Por la vía Píllaro-Patate hasta el centro de la Parroquia San Miguelito, existe un camino carrozable de segundo orden que conduce hasta Quillán.</a:t>
            </a:r>
          </a:p>
          <a:p>
            <a:pPr marL="342900" indent="-342900">
              <a:buFont typeface="Wingdings" pitchFamily="2" charset="2"/>
              <a:buChar char="ü"/>
            </a:pPr>
            <a:r>
              <a:rPr lang="es-ES" sz="2000" dirty="0" smtClean="0"/>
              <a:t>Desde la Parroquia Izamba del Cantón Ambato, por la vía Quillán-La Playa.</a:t>
            </a:r>
          </a:p>
          <a:p>
            <a:pPr marL="342900" indent="-342900">
              <a:buFont typeface="Wingdings" pitchFamily="2" charset="2"/>
              <a:buChar char="ü"/>
            </a:pPr>
            <a:r>
              <a:rPr lang="es-ES" sz="2000" dirty="0" smtClean="0"/>
              <a:t>También se puede acceder desde la ciudad de Patate, siguiendo la vía que conduce a Píllaro hasta la Parroquia Emilio María Terán y tomando el desvío hacia la izquierda que conduce hasta el sector Quillán.</a:t>
            </a:r>
            <a:endParaRPr lang="es-EC" sz="2000" dirty="0"/>
          </a:p>
        </p:txBody>
      </p:sp>
    </p:spTree>
  </p:cSld>
  <p:clrMapOvr>
    <a:masterClrMapping/>
  </p:clrMapOvr>
  <p:transition spd="med">
    <p:strips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400" dirty="0" smtClean="0"/>
              <a:t>LA DISPONIBILIDAD </a:t>
            </a:r>
            <a:r>
              <a:rPr lang="es-ES" sz="2400" dirty="0" smtClean="0"/>
              <a:t>DE ATRACTIVOS TURÍSTICOS</a:t>
            </a:r>
            <a:endParaRPr lang="es-EC" sz="2400" dirty="0"/>
          </a:p>
        </p:txBody>
      </p:sp>
      <p:sp>
        <p:nvSpPr>
          <p:cNvPr id="6" name="5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467544" y="1772816"/>
          <a:ext cx="7704858" cy="4187238"/>
        </p:xfrm>
        <a:graphic>
          <a:graphicData uri="http://schemas.openxmlformats.org/drawingml/2006/table">
            <a:tbl>
              <a:tblPr/>
              <a:tblGrid>
                <a:gridCol w="504298"/>
                <a:gridCol w="1800140"/>
                <a:gridCol w="1800140"/>
                <a:gridCol w="1800140"/>
                <a:gridCol w="1800140"/>
              </a:tblGrid>
              <a:tr h="290286">
                <a:tc>
                  <a:txBody>
                    <a:bodyPr/>
                    <a:lstStyle/>
                    <a:p>
                      <a:pPr algn="ctr">
                        <a:spcAft>
                          <a:spcPts val="0"/>
                        </a:spcAft>
                      </a:pPr>
                      <a:r>
                        <a:rPr lang="es-ES" sz="1400" b="1" dirty="0">
                          <a:latin typeface="Arial"/>
                          <a:ea typeface="Times New Roman"/>
                          <a:cs typeface="Times New Roman"/>
                        </a:rPr>
                        <a:t>No.</a:t>
                      </a:r>
                      <a:endParaRPr lang="es-EC" sz="1400" dirty="0">
                        <a:latin typeface="Times New Roman"/>
                        <a:ea typeface="Times New Roman"/>
                        <a:cs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latin typeface="Arial"/>
                          <a:ea typeface="Times New Roman"/>
                          <a:cs typeface="Times New Roman"/>
                        </a:rPr>
                        <a:t>NOMBRE</a:t>
                      </a:r>
                      <a:endParaRPr lang="es-EC" sz="1400">
                        <a:latin typeface="Times New Roman"/>
                        <a:ea typeface="Times New Roman"/>
                        <a:cs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latin typeface="Arial"/>
                          <a:ea typeface="Times New Roman"/>
                          <a:cs typeface="Times New Roman"/>
                        </a:rPr>
                        <a:t>CATEGORIA</a:t>
                      </a:r>
                      <a:endParaRPr lang="es-EC" sz="1400">
                        <a:latin typeface="Times New Roman"/>
                        <a:ea typeface="Times New Roman"/>
                        <a:cs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latin typeface="Arial"/>
                          <a:ea typeface="Times New Roman"/>
                          <a:cs typeface="Times New Roman"/>
                        </a:rPr>
                        <a:t>JERARQUIA</a:t>
                      </a:r>
                      <a:endParaRPr lang="es-EC" sz="1400">
                        <a:latin typeface="Times New Roman"/>
                        <a:ea typeface="Times New Roman"/>
                        <a:cs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latin typeface="Arial"/>
                          <a:ea typeface="Times New Roman"/>
                          <a:cs typeface="Times New Roman"/>
                        </a:rPr>
                        <a:t>DESCRIPCION</a:t>
                      </a:r>
                      <a:endParaRPr lang="es-EC" sz="1400">
                        <a:latin typeface="Times New Roman"/>
                        <a:ea typeface="Times New Roman"/>
                        <a:cs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481">
                <a:tc>
                  <a:txBody>
                    <a:bodyPr/>
                    <a:lstStyle/>
                    <a:p>
                      <a:pPr algn="ctr">
                        <a:spcAft>
                          <a:spcPts val="0"/>
                        </a:spcAft>
                      </a:pPr>
                      <a:endParaRPr lang="es-EC" sz="1400">
                        <a:latin typeface="Times New Roman"/>
                        <a:ea typeface="Times New Roman"/>
                        <a:cs typeface="Times New Roman"/>
                      </a:endParaRPr>
                    </a:p>
                    <a:p>
                      <a:pPr algn="ctr">
                        <a:spcAft>
                          <a:spcPts val="0"/>
                        </a:spcAft>
                      </a:pPr>
                      <a:r>
                        <a:rPr lang="es-ES" sz="1400">
                          <a:latin typeface="Arial"/>
                          <a:ea typeface="Times New Roman"/>
                          <a:cs typeface="Times New Roman"/>
                        </a:rPr>
                        <a:t>1</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Times New Roman"/>
                        </a:rPr>
                        <a:t>Gruta de la Niña María</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latin typeface="Arial"/>
                          <a:ea typeface="Times New Roman"/>
                          <a:cs typeface="Times New Roman"/>
                        </a:rPr>
                        <a:t>Manifestaciones Culturales</a:t>
                      </a:r>
                      <a:endParaRPr lang="es-EC" sz="1400" dirty="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C" sz="1400">
                        <a:latin typeface="Times New Roman"/>
                        <a:ea typeface="Times New Roman"/>
                        <a:cs typeface="Times New Roman"/>
                      </a:endParaRPr>
                    </a:p>
                    <a:p>
                      <a:pPr algn="ctr">
                        <a:spcAft>
                          <a:spcPts val="0"/>
                        </a:spcAft>
                      </a:pPr>
                      <a:r>
                        <a:rPr lang="es-ES" sz="1400" b="1">
                          <a:latin typeface="Arial"/>
                          <a:ea typeface="Times New Roman"/>
                          <a:cs typeface="Times New Roman"/>
                        </a:rPr>
                        <a:t>II</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es-ES" sz="1400">
                          <a:latin typeface="Arial"/>
                          <a:ea typeface="Times New Roman"/>
                          <a:cs typeface="Times New Roman"/>
                        </a:rPr>
                        <a:t>Atractivo con algún rasgo llamativo capaz de interesar a visitantes de larga distancia, ya sea del mercado interno y receptivo que hubiesen llegado a la zona por otras motivaciones turísticas o motivaciones de corrientes turísticas actuales y potenciales que atraen al turismo fronterizo de esparcimiento.</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571">
                <a:tc>
                  <a:txBody>
                    <a:bodyPr/>
                    <a:lstStyle/>
                    <a:p>
                      <a:pPr algn="ctr">
                        <a:spcAft>
                          <a:spcPts val="0"/>
                        </a:spcAft>
                      </a:pPr>
                      <a:endParaRPr lang="es-EC" sz="1400">
                        <a:latin typeface="Times New Roman"/>
                        <a:ea typeface="Times New Roman"/>
                        <a:cs typeface="Times New Roman"/>
                      </a:endParaRPr>
                    </a:p>
                    <a:p>
                      <a:pPr algn="ctr">
                        <a:spcAft>
                          <a:spcPts val="0"/>
                        </a:spcAft>
                      </a:pPr>
                      <a:r>
                        <a:rPr lang="es-ES" sz="1400">
                          <a:latin typeface="Arial"/>
                          <a:ea typeface="Times New Roman"/>
                          <a:cs typeface="Times New Roman"/>
                        </a:rPr>
                        <a:t>2</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200000"/>
                        </a:lnSpc>
                        <a:spcAft>
                          <a:spcPts val="0"/>
                        </a:spcAft>
                      </a:pPr>
                      <a:r>
                        <a:rPr lang="es-MX" sz="1400">
                          <a:latin typeface="Arial"/>
                          <a:ea typeface="Times New Roman"/>
                          <a:cs typeface="Times New Roman"/>
                        </a:rPr>
                        <a:t>Los siete Chorros</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Times New Roman"/>
                        </a:rPr>
                        <a:t>Sitio Natural</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C" sz="1400">
                        <a:latin typeface="Times New Roman"/>
                        <a:ea typeface="Times New Roman"/>
                        <a:cs typeface="Times New Roman"/>
                      </a:endParaRPr>
                    </a:p>
                    <a:p>
                      <a:pPr algn="ctr">
                        <a:spcAft>
                          <a:spcPts val="0"/>
                        </a:spcAft>
                      </a:pPr>
                      <a:r>
                        <a:rPr lang="es-ES" sz="1400" b="1">
                          <a:latin typeface="Arial"/>
                          <a:ea typeface="Times New Roman"/>
                          <a:cs typeface="Times New Roman"/>
                        </a:rPr>
                        <a:t>II</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580571">
                <a:tc>
                  <a:txBody>
                    <a:bodyPr/>
                    <a:lstStyle/>
                    <a:p>
                      <a:pPr algn="ctr">
                        <a:spcAft>
                          <a:spcPts val="0"/>
                        </a:spcAft>
                      </a:pPr>
                      <a:r>
                        <a:rPr lang="es-ES" sz="1400">
                          <a:latin typeface="Arial"/>
                          <a:ea typeface="Times New Roman"/>
                          <a:cs typeface="Times New Roman"/>
                        </a:rPr>
                        <a:t>3</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200000"/>
                        </a:lnSpc>
                        <a:spcAft>
                          <a:spcPts val="0"/>
                        </a:spcAft>
                      </a:pPr>
                      <a:r>
                        <a:rPr lang="es-MX" sz="1400">
                          <a:latin typeface="Arial"/>
                          <a:ea typeface="Times New Roman"/>
                          <a:cs typeface="Times New Roman"/>
                        </a:rPr>
                        <a:t>Mirador de Quillán</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Times New Roman"/>
                        </a:rPr>
                        <a:t>Sitio Natural</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latin typeface="Arial"/>
                          <a:ea typeface="Times New Roman"/>
                          <a:cs typeface="Times New Roman"/>
                        </a:rPr>
                        <a:t>II</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580571">
                <a:tc>
                  <a:txBody>
                    <a:bodyPr/>
                    <a:lstStyle/>
                    <a:p>
                      <a:pPr algn="ctr">
                        <a:spcAft>
                          <a:spcPts val="0"/>
                        </a:spcAft>
                      </a:pPr>
                      <a:endParaRPr lang="es-EC" sz="1400">
                        <a:latin typeface="Times New Roman"/>
                        <a:ea typeface="Times New Roman"/>
                        <a:cs typeface="Times New Roman"/>
                      </a:endParaRPr>
                    </a:p>
                    <a:p>
                      <a:pPr algn="ctr">
                        <a:spcAft>
                          <a:spcPts val="0"/>
                        </a:spcAft>
                      </a:pPr>
                      <a:r>
                        <a:rPr lang="es-ES" sz="1400">
                          <a:latin typeface="Arial"/>
                          <a:ea typeface="Times New Roman"/>
                          <a:cs typeface="Times New Roman"/>
                        </a:rPr>
                        <a:t>4</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200000"/>
                        </a:lnSpc>
                        <a:spcAft>
                          <a:spcPts val="0"/>
                        </a:spcAft>
                      </a:pPr>
                      <a:r>
                        <a:rPr lang="es-MX" sz="1400">
                          <a:latin typeface="Arial"/>
                          <a:ea typeface="Times New Roman"/>
                          <a:cs typeface="Times New Roman"/>
                        </a:rPr>
                        <a:t>Cascada Pogyo Uco</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Times New Roman"/>
                        </a:rPr>
                        <a:t>Sitio Natural</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C" sz="1400">
                        <a:latin typeface="Times New Roman"/>
                        <a:ea typeface="Times New Roman"/>
                        <a:cs typeface="Times New Roman"/>
                      </a:endParaRPr>
                    </a:p>
                    <a:p>
                      <a:pPr algn="ctr">
                        <a:spcAft>
                          <a:spcPts val="0"/>
                        </a:spcAft>
                      </a:pPr>
                      <a:r>
                        <a:rPr lang="es-ES" sz="1400" b="1">
                          <a:latin typeface="Arial"/>
                          <a:ea typeface="Times New Roman"/>
                          <a:cs typeface="Times New Roman"/>
                        </a:rPr>
                        <a:t>II</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870857">
                <a:tc>
                  <a:txBody>
                    <a:bodyPr/>
                    <a:lstStyle/>
                    <a:p>
                      <a:pPr algn="ctr">
                        <a:spcAft>
                          <a:spcPts val="0"/>
                        </a:spcAft>
                      </a:pPr>
                      <a:endParaRPr lang="es-EC" sz="1400">
                        <a:latin typeface="Times New Roman"/>
                        <a:ea typeface="Times New Roman"/>
                        <a:cs typeface="Times New Roman"/>
                      </a:endParaRPr>
                    </a:p>
                    <a:p>
                      <a:pPr algn="ctr">
                        <a:spcAft>
                          <a:spcPts val="0"/>
                        </a:spcAft>
                      </a:pPr>
                      <a:r>
                        <a:rPr lang="es-ES" sz="1400">
                          <a:latin typeface="Arial"/>
                          <a:ea typeface="Times New Roman"/>
                          <a:cs typeface="Times New Roman"/>
                        </a:rPr>
                        <a:t>5</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200000"/>
                        </a:lnSpc>
                        <a:spcAft>
                          <a:spcPts val="0"/>
                        </a:spcAft>
                      </a:pPr>
                      <a:r>
                        <a:rPr lang="es-MX" sz="1400">
                          <a:latin typeface="Arial"/>
                          <a:ea typeface="Times New Roman"/>
                          <a:cs typeface="Times New Roman"/>
                        </a:rPr>
                        <a:t>Ruinas del Adoratorio a la Luna</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Times New Roman"/>
                        </a:rPr>
                        <a:t>Manifestaciones Culturales</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C" sz="1400">
                        <a:latin typeface="Times New Roman"/>
                        <a:ea typeface="Times New Roman"/>
                        <a:cs typeface="Times New Roman"/>
                      </a:endParaRPr>
                    </a:p>
                    <a:p>
                      <a:pPr algn="ctr">
                        <a:spcAft>
                          <a:spcPts val="0"/>
                        </a:spcAft>
                      </a:pPr>
                      <a:r>
                        <a:rPr lang="es-ES" sz="1400" b="1">
                          <a:latin typeface="Arial"/>
                          <a:ea typeface="Times New Roman"/>
                          <a:cs typeface="Times New Roman"/>
                        </a:rPr>
                        <a:t>II</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857662">
                <a:tc>
                  <a:txBody>
                    <a:bodyPr/>
                    <a:lstStyle/>
                    <a:p>
                      <a:pPr algn="ctr">
                        <a:spcAft>
                          <a:spcPts val="0"/>
                        </a:spcAft>
                      </a:pPr>
                      <a:r>
                        <a:rPr lang="es-ES" sz="1400">
                          <a:latin typeface="Arial"/>
                          <a:ea typeface="Times New Roman"/>
                          <a:cs typeface="Times New Roman"/>
                        </a:rPr>
                        <a:t>6</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200000"/>
                        </a:lnSpc>
                        <a:spcAft>
                          <a:spcPts val="0"/>
                        </a:spcAft>
                      </a:pPr>
                      <a:r>
                        <a:rPr lang="es-MX" sz="1400">
                          <a:latin typeface="Arial"/>
                          <a:ea typeface="Times New Roman"/>
                          <a:cs typeface="Times New Roman"/>
                        </a:rPr>
                        <a:t>Rivera del Río Quillán</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Times New Roman"/>
                        </a:rPr>
                        <a:t>Sitio Natural</a:t>
                      </a:r>
                      <a:endParaRPr lang="es-EC" sz="140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latin typeface="Arial"/>
                          <a:ea typeface="Times New Roman"/>
                          <a:cs typeface="Times New Roman"/>
                        </a:rPr>
                        <a:t>II</a:t>
                      </a:r>
                      <a:endParaRPr lang="es-EC" sz="1400" dirty="0">
                        <a:latin typeface="Times New Roman"/>
                        <a:ea typeface="Times New Roman"/>
                        <a:cs typeface="Times New Roman"/>
                      </a:endParaRPr>
                    </a:p>
                  </a:txBody>
                  <a:tcPr marL="59377" marR="593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bl>
          </a:graphicData>
        </a:graphic>
      </p:graphicFrame>
      <p:sp>
        <p:nvSpPr>
          <p:cNvPr id="8" name="7 CuadroTexto"/>
          <p:cNvSpPr txBox="1"/>
          <p:nvPr/>
        </p:nvSpPr>
        <p:spPr>
          <a:xfrm>
            <a:off x="683568" y="6093296"/>
            <a:ext cx="7416824" cy="923330"/>
          </a:xfrm>
          <a:prstGeom prst="rect">
            <a:avLst/>
          </a:prstGeom>
          <a:noFill/>
        </p:spPr>
        <p:txBody>
          <a:bodyPr wrap="square" rtlCol="0">
            <a:spAutoFit/>
          </a:bodyPr>
          <a:lstStyle/>
          <a:p>
            <a:r>
              <a:rPr lang="es-ES" b="1" dirty="0" smtClean="0"/>
              <a:t>Fuente:</a:t>
            </a:r>
            <a:r>
              <a:rPr lang="es-ES" dirty="0" smtClean="0"/>
              <a:t> Inventario de Atractivos Turísticos del sector Quillán (MINTUR, 2007)</a:t>
            </a:r>
            <a:endParaRPr lang="es-EC" dirty="0" smtClean="0"/>
          </a:p>
          <a:p>
            <a:endParaRPr lang="es-EC" dirty="0"/>
          </a:p>
        </p:txBody>
      </p:sp>
    </p:spTree>
  </p:cSld>
  <p:clrMapOvr>
    <a:masterClrMapping/>
  </p:clrMapOvr>
  <p:transition spd="med">
    <p:strips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just"/>
            <a:r>
              <a:rPr lang="es-ES" sz="2800" dirty="0" smtClean="0"/>
              <a:t>LA OPTIMIZACIÓN </a:t>
            </a:r>
            <a:r>
              <a:rPr lang="es-ES" sz="2800" dirty="0" smtClean="0"/>
              <a:t>DEL TAMAÑO</a:t>
            </a:r>
            <a:endParaRPr lang="es-EC" sz="2800" dirty="0"/>
          </a:p>
        </p:txBody>
      </p:sp>
      <p:sp>
        <p:nvSpPr>
          <p:cNvPr id="6" name="5 CuadroTexto"/>
          <p:cNvSpPr txBox="1"/>
          <p:nvPr/>
        </p:nvSpPr>
        <p:spPr>
          <a:xfrm>
            <a:off x="1043608" y="738570"/>
            <a:ext cx="6696744" cy="1754326"/>
          </a:xfrm>
          <a:prstGeom prst="rect">
            <a:avLst/>
          </a:prstGeom>
          <a:noFill/>
        </p:spPr>
        <p:txBody>
          <a:bodyPr wrap="square" rtlCol="0">
            <a:spAutoFit/>
          </a:bodyPr>
          <a:lstStyle/>
          <a:p>
            <a:r>
              <a:rPr lang="es-ES" b="1" dirty="0" smtClean="0">
                <a:solidFill>
                  <a:schemeClr val="bg1"/>
                </a:solidFill>
              </a:rPr>
              <a:t>Se consideraron tres tamaños: </a:t>
            </a:r>
          </a:p>
          <a:p>
            <a:endParaRPr lang="es-ES" dirty="0" smtClean="0"/>
          </a:p>
          <a:p>
            <a:r>
              <a:rPr lang="es-ES" dirty="0" smtClean="0"/>
              <a:t>El Tamaño 1 para satisfacer </a:t>
            </a:r>
            <a:r>
              <a:rPr lang="es-ES" dirty="0" smtClean="0"/>
              <a:t>el 3% de la demanda insatisfecha </a:t>
            </a:r>
            <a:endParaRPr lang="es-EC" dirty="0" smtClean="0"/>
          </a:p>
          <a:p>
            <a:r>
              <a:rPr lang="es-ES" dirty="0" smtClean="0"/>
              <a:t>El Tamaño 2 para satisfacer </a:t>
            </a:r>
            <a:r>
              <a:rPr lang="es-ES" dirty="0" smtClean="0"/>
              <a:t>el 5% de la demanda insatisfecha </a:t>
            </a:r>
            <a:endParaRPr lang="es-EC" dirty="0" smtClean="0"/>
          </a:p>
          <a:p>
            <a:r>
              <a:rPr lang="es-ES" dirty="0" smtClean="0"/>
              <a:t>El Tamaño 3 para satisfacer </a:t>
            </a:r>
            <a:r>
              <a:rPr lang="es-ES" dirty="0" smtClean="0"/>
              <a:t>el 7% de la demanda insatisfecha  </a:t>
            </a:r>
            <a:endParaRPr lang="es-EC" dirty="0" smtClean="0"/>
          </a:p>
          <a:p>
            <a:endParaRPr lang="es-EC" dirty="0"/>
          </a:p>
        </p:txBody>
      </p:sp>
      <p:sp>
        <p:nvSpPr>
          <p:cNvPr id="7" name="6 CuadroTexto"/>
          <p:cNvSpPr txBox="1"/>
          <p:nvPr/>
        </p:nvSpPr>
        <p:spPr>
          <a:xfrm>
            <a:off x="899592" y="2276872"/>
            <a:ext cx="6984776" cy="646331"/>
          </a:xfrm>
          <a:prstGeom prst="rect">
            <a:avLst/>
          </a:prstGeom>
          <a:noFill/>
        </p:spPr>
        <p:txBody>
          <a:bodyPr wrap="square" rtlCol="0">
            <a:spAutoFit/>
          </a:bodyPr>
          <a:lstStyle/>
          <a:p>
            <a:pPr algn="ctr"/>
            <a:r>
              <a:rPr lang="es-ES" dirty="0" smtClean="0"/>
              <a:t>El </a:t>
            </a:r>
            <a:r>
              <a:rPr lang="es-ES" b="1" dirty="0" smtClean="0"/>
              <a:t>Flujo </a:t>
            </a:r>
            <a:r>
              <a:rPr lang="es-ES" b="1" dirty="0" smtClean="0"/>
              <a:t>de Diferencias  y </a:t>
            </a:r>
            <a:r>
              <a:rPr lang="es-ES" b="1" dirty="0" smtClean="0"/>
              <a:t> el VAN marginal se observa en la siguiente  tabla: </a:t>
            </a:r>
            <a:endParaRPr lang="es-EC" b="1" dirty="0"/>
          </a:p>
        </p:txBody>
      </p:sp>
      <p:graphicFrame>
        <p:nvGraphicFramePr>
          <p:cNvPr id="8" name="7 Tabla"/>
          <p:cNvGraphicFramePr>
            <a:graphicFrameLocks noGrp="1"/>
          </p:cNvGraphicFramePr>
          <p:nvPr/>
        </p:nvGraphicFramePr>
        <p:xfrm>
          <a:off x="899592" y="2996952"/>
          <a:ext cx="6984776" cy="2208276"/>
        </p:xfrm>
        <a:graphic>
          <a:graphicData uri="http://schemas.openxmlformats.org/drawingml/2006/table">
            <a:tbl>
              <a:tblPr/>
              <a:tblGrid>
                <a:gridCol w="1333589"/>
                <a:gridCol w="1332739"/>
                <a:gridCol w="1257990"/>
                <a:gridCol w="1054979"/>
                <a:gridCol w="1054979"/>
                <a:gridCol w="950500"/>
              </a:tblGrid>
              <a:tr h="190500">
                <a:tc gridSpan="3">
                  <a:txBody>
                    <a:bodyPr/>
                    <a:lstStyle/>
                    <a:p>
                      <a:pPr algn="ctr">
                        <a:lnSpc>
                          <a:spcPct val="115000"/>
                        </a:lnSpc>
                        <a:spcAft>
                          <a:spcPts val="0"/>
                        </a:spcAft>
                      </a:pPr>
                      <a:r>
                        <a:rPr lang="es-EC" sz="1400" b="1" dirty="0">
                          <a:solidFill>
                            <a:srgbClr val="000000"/>
                          </a:solidFill>
                          <a:latin typeface="Arial"/>
                          <a:ea typeface="Times New Roman"/>
                          <a:cs typeface="Times New Roman"/>
                        </a:rPr>
                        <a:t>FLUJO DE DIFERENCIA </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1400" b="1" dirty="0">
                          <a:solidFill>
                            <a:srgbClr val="000000"/>
                          </a:solidFill>
                          <a:latin typeface="Arial"/>
                          <a:ea typeface="Times New Roman"/>
                          <a:cs typeface="Times New Roman"/>
                        </a:rPr>
                        <a:t>FLUJO DE DIFERENCIA </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190500">
                <a:tc>
                  <a:txBody>
                    <a:bodyPr/>
                    <a:lstStyle/>
                    <a:p>
                      <a:pPr algn="ctr">
                        <a:lnSpc>
                          <a:spcPct val="115000"/>
                        </a:lnSpc>
                        <a:spcAft>
                          <a:spcPts val="0"/>
                        </a:spcAft>
                      </a:pPr>
                      <a:r>
                        <a:rPr lang="es-EC" sz="1400" b="1">
                          <a:solidFill>
                            <a:srgbClr val="000000"/>
                          </a:solidFill>
                          <a:latin typeface="Arial"/>
                          <a:ea typeface="Times New Roman"/>
                          <a:cs typeface="Times New Roman"/>
                        </a:rPr>
                        <a:t>T2</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T1</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T2-T1</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T3</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T2</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T3-T2</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15000"/>
                        </a:lnSpc>
                        <a:spcAft>
                          <a:spcPts val="0"/>
                        </a:spcAft>
                      </a:pPr>
                      <a:r>
                        <a:rPr lang="es-EC" sz="1400">
                          <a:solidFill>
                            <a:srgbClr val="000000"/>
                          </a:solidFill>
                          <a:latin typeface="Arial"/>
                          <a:ea typeface="Times New Roman"/>
                          <a:cs typeface="Times New Roman"/>
                        </a:rPr>
                        <a:t>-340.493,39</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-278.389,48</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-62.103,91</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-395.354,95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-340.493,39</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-54.861,56</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r">
                        <a:lnSpc>
                          <a:spcPct val="115000"/>
                        </a:lnSpc>
                        <a:spcAft>
                          <a:spcPts val="0"/>
                        </a:spcAft>
                      </a:pPr>
                      <a:r>
                        <a:rPr lang="es-EC" sz="1400">
                          <a:solidFill>
                            <a:srgbClr val="000000"/>
                          </a:solidFill>
                          <a:latin typeface="Arial"/>
                          <a:ea typeface="Times New Roman"/>
                          <a:cs typeface="Times New Roman"/>
                        </a:rPr>
                        <a:t>54.421,89</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23.057,71</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31.364,18</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58.801,78</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54.421,89</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4.379,89</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r">
                        <a:lnSpc>
                          <a:spcPct val="115000"/>
                        </a:lnSpc>
                        <a:spcAft>
                          <a:spcPts val="0"/>
                        </a:spcAft>
                      </a:pPr>
                      <a:r>
                        <a:rPr lang="es-EC" sz="1400">
                          <a:solidFill>
                            <a:srgbClr val="000000"/>
                          </a:solidFill>
                          <a:latin typeface="Arial"/>
                          <a:ea typeface="Times New Roman"/>
                          <a:cs typeface="Times New Roman"/>
                        </a:rPr>
                        <a:t>75.894,25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34.381,20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41.513,05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81.793,69</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75.894,25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dirty="0">
                          <a:solidFill>
                            <a:srgbClr val="000000"/>
                          </a:solidFill>
                          <a:latin typeface="Arial"/>
                          <a:ea typeface="Times New Roman"/>
                          <a:cs typeface="Times New Roman"/>
                        </a:rPr>
                        <a:t>5.899,44</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r">
                        <a:lnSpc>
                          <a:spcPct val="115000"/>
                        </a:lnSpc>
                        <a:spcAft>
                          <a:spcPts val="0"/>
                        </a:spcAft>
                      </a:pPr>
                      <a:r>
                        <a:rPr lang="es-EC" sz="1400">
                          <a:solidFill>
                            <a:srgbClr val="000000"/>
                          </a:solidFill>
                          <a:latin typeface="Arial"/>
                          <a:ea typeface="Times New Roman"/>
                          <a:cs typeface="Times New Roman"/>
                        </a:rPr>
                        <a:t>100.206,59</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48.694,41</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51.512,18</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108.436,80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100.206,59</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8.230,21</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r">
                        <a:lnSpc>
                          <a:spcPct val="115000"/>
                        </a:lnSpc>
                        <a:spcAft>
                          <a:spcPts val="0"/>
                        </a:spcAft>
                      </a:pPr>
                      <a:r>
                        <a:rPr lang="es-EC" sz="1400">
                          <a:solidFill>
                            <a:srgbClr val="000000"/>
                          </a:solidFill>
                          <a:latin typeface="Arial"/>
                          <a:ea typeface="Times New Roman"/>
                          <a:cs typeface="Times New Roman"/>
                        </a:rPr>
                        <a:t>128.536,33</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65.156,60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63.379,73</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133.874,05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128.536,33</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5.337,72</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r">
                        <a:lnSpc>
                          <a:spcPct val="115000"/>
                        </a:lnSpc>
                        <a:spcAft>
                          <a:spcPts val="0"/>
                        </a:spcAft>
                      </a:pPr>
                      <a:r>
                        <a:rPr lang="es-EC" sz="1400">
                          <a:solidFill>
                            <a:srgbClr val="000000"/>
                          </a:solidFill>
                          <a:latin typeface="Arial"/>
                          <a:ea typeface="Times New Roman"/>
                          <a:cs typeface="Times New Roman"/>
                        </a:rPr>
                        <a:t>440.582,62</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306.362,66</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134.219,96</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491.912,13</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440.582,62</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51.329,51</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0500">
                <a:tc gridSpan="2">
                  <a:txBody>
                    <a:bodyPr/>
                    <a:lstStyle/>
                    <a:p>
                      <a:pPr>
                        <a:lnSpc>
                          <a:spcPct val="115000"/>
                        </a:lnSpc>
                        <a:spcAft>
                          <a:spcPts val="0"/>
                        </a:spcAft>
                      </a:pPr>
                      <a:r>
                        <a:rPr lang="es-EC" sz="1400" b="1">
                          <a:solidFill>
                            <a:srgbClr val="000000"/>
                          </a:solidFill>
                          <a:latin typeface="Arial"/>
                          <a:ea typeface="Times New Roman"/>
                          <a:cs typeface="Times New Roman"/>
                        </a:rPr>
                        <a:t>VAN MARGINAL </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0"/>
                        </a:spcAft>
                      </a:pPr>
                      <a:r>
                        <a:rPr lang="es-EC" sz="1400" b="1">
                          <a:solidFill>
                            <a:srgbClr val="000000"/>
                          </a:solidFill>
                          <a:latin typeface="Arial"/>
                          <a:ea typeface="Times New Roman"/>
                          <a:cs typeface="Times New Roman"/>
                        </a:rPr>
                        <a:t>152.098,10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s-EC" sz="1400" b="1" dirty="0">
                          <a:solidFill>
                            <a:srgbClr val="000000"/>
                          </a:solidFill>
                          <a:latin typeface="Arial"/>
                          <a:ea typeface="Times New Roman"/>
                          <a:cs typeface="Times New Roman"/>
                        </a:rPr>
                        <a:t>VAN MARGINAL </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0"/>
                        </a:spcAft>
                      </a:pPr>
                      <a:r>
                        <a:rPr lang="es-EC" sz="1400" b="1" dirty="0">
                          <a:solidFill>
                            <a:srgbClr val="000000"/>
                          </a:solidFill>
                          <a:latin typeface="Arial"/>
                          <a:ea typeface="Times New Roman"/>
                          <a:cs typeface="Times New Roman"/>
                        </a:rPr>
                        <a:t>-7.871,88</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8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611560" y="5517232"/>
            <a:ext cx="7848872" cy="1077218"/>
          </a:xfrm>
          <a:prstGeom prst="rect">
            <a:avLst/>
          </a:prstGeom>
          <a:noFill/>
        </p:spPr>
        <p:txBody>
          <a:bodyPr wrap="square" rtlCol="0">
            <a:spAutoFit/>
          </a:bodyPr>
          <a:lstStyle/>
          <a:p>
            <a:pPr algn="just"/>
            <a:r>
              <a:rPr lang="es-ES" sz="1600" b="1" dirty="0" smtClean="0"/>
              <a:t>Como la diferencia entre el tamaño 2 y el tamaño 1 arroja una VAN marginal &gt; a 0, quiere decir que hay un mejor tamaño. Entonces se analizó la diferencia de flujos entre los tamaños T3 y T2 y de esta diferencia resultó un VAN marginal negativo, lo que indica que el tamaño 2, es el tamaño óptimo.</a:t>
            </a:r>
            <a:endParaRPr lang="es-EC" sz="1600" b="1" dirty="0"/>
          </a:p>
        </p:txBody>
      </p:sp>
    </p:spTree>
  </p:cSld>
  <p:clrMapOvr>
    <a:masterClrMapping/>
  </p:clrMapOvr>
  <p:transition spd="med">
    <p:strips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000" dirty="0" smtClean="0"/>
              <a:t>El CONSUMO </a:t>
            </a:r>
            <a:r>
              <a:rPr lang="es-ES" sz="2000" dirty="0" smtClean="0"/>
              <a:t>APARENTE DE LOS SERVICIOS A OFERTARSE</a:t>
            </a:r>
            <a:endParaRPr lang="es-EC" sz="2000" dirty="0"/>
          </a:p>
        </p:txBody>
      </p:sp>
      <p:sp>
        <p:nvSpPr>
          <p:cNvPr id="6" name="5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611560" y="2132856"/>
          <a:ext cx="7992889" cy="3370702"/>
        </p:xfrm>
        <a:graphic>
          <a:graphicData uri="http://schemas.openxmlformats.org/drawingml/2006/table">
            <a:tbl>
              <a:tblPr/>
              <a:tblGrid>
                <a:gridCol w="907428"/>
                <a:gridCol w="1062584"/>
                <a:gridCol w="994880"/>
                <a:gridCol w="1330581"/>
                <a:gridCol w="1199874"/>
                <a:gridCol w="1319296"/>
                <a:gridCol w="1178246"/>
              </a:tblGrid>
              <a:tr h="1685352">
                <a:tc>
                  <a:txBody>
                    <a:bodyPr/>
                    <a:lstStyle/>
                    <a:p>
                      <a:pPr algn="ctr">
                        <a:lnSpc>
                          <a:spcPct val="115000"/>
                        </a:lnSpc>
                        <a:spcAft>
                          <a:spcPts val="0"/>
                        </a:spcAft>
                      </a:pPr>
                      <a:r>
                        <a:rPr lang="es-EC" sz="1800" b="1">
                          <a:latin typeface="Arial"/>
                          <a:ea typeface="Times New Roman"/>
                          <a:cs typeface="Times New Roman"/>
                        </a:rPr>
                        <a:t>Años</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a:latin typeface="Arial"/>
                          <a:ea typeface="Times New Roman"/>
                          <a:cs typeface="Times New Roman"/>
                        </a:rPr>
                        <a:t>Anual</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a:latin typeface="Arial"/>
                          <a:ea typeface="Times New Roman"/>
                          <a:cs typeface="Times New Roman"/>
                        </a:rPr>
                        <a:t>Cabañas (5%)</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a:latin typeface="Arial"/>
                          <a:ea typeface="Times New Roman"/>
                          <a:cs typeface="Times New Roman"/>
                        </a:rPr>
                        <a:t>Restaurante</a:t>
                      </a:r>
                      <a:endParaRPr lang="es-EC" sz="2000">
                        <a:latin typeface="Times New Roman"/>
                        <a:ea typeface="Times New Roman"/>
                        <a:cs typeface="Times New Roman"/>
                      </a:endParaRPr>
                    </a:p>
                    <a:p>
                      <a:pPr algn="ctr">
                        <a:lnSpc>
                          <a:spcPct val="115000"/>
                        </a:lnSpc>
                        <a:spcAft>
                          <a:spcPts val="0"/>
                        </a:spcAft>
                      </a:pPr>
                      <a:r>
                        <a:rPr lang="es-EC" sz="1800" b="1">
                          <a:latin typeface="Arial"/>
                          <a:ea typeface="Times New Roman"/>
                          <a:cs typeface="Times New Roman"/>
                        </a:rPr>
                        <a:t>(41%)</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a:latin typeface="Arial"/>
                          <a:ea typeface="Times New Roman"/>
                          <a:cs typeface="Times New Roman"/>
                        </a:rPr>
                        <a:t>Piscina recreativa (36%)</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a:latin typeface="Arial"/>
                          <a:ea typeface="Times New Roman"/>
                          <a:cs typeface="Times New Roman"/>
                        </a:rPr>
                        <a:t>Canchas múltiples</a:t>
                      </a:r>
                      <a:endParaRPr lang="es-EC" sz="2000">
                        <a:latin typeface="Times New Roman"/>
                        <a:ea typeface="Times New Roman"/>
                        <a:cs typeface="Times New Roman"/>
                      </a:endParaRPr>
                    </a:p>
                    <a:p>
                      <a:pPr algn="ctr">
                        <a:lnSpc>
                          <a:spcPct val="115000"/>
                        </a:lnSpc>
                        <a:spcAft>
                          <a:spcPts val="0"/>
                        </a:spcAft>
                      </a:pPr>
                      <a:r>
                        <a:rPr lang="es-EC" sz="1800" b="1">
                          <a:latin typeface="Arial"/>
                          <a:ea typeface="Times New Roman"/>
                          <a:cs typeface="Times New Roman"/>
                        </a:rPr>
                        <a:t>(10%)</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a:latin typeface="Arial"/>
                          <a:ea typeface="Times New Roman"/>
                          <a:cs typeface="Times New Roman"/>
                        </a:rPr>
                        <a:t>Juegos de recreación Infantil (8%)</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070">
                <a:tc>
                  <a:txBody>
                    <a:bodyPr/>
                    <a:lstStyle/>
                    <a:p>
                      <a:pPr algn="r">
                        <a:lnSpc>
                          <a:spcPct val="115000"/>
                        </a:lnSpc>
                        <a:spcAft>
                          <a:spcPts val="0"/>
                        </a:spcAft>
                      </a:pPr>
                      <a:r>
                        <a:rPr lang="es-EC" sz="1800">
                          <a:solidFill>
                            <a:srgbClr val="000000"/>
                          </a:solidFill>
                          <a:latin typeface="Arial"/>
                          <a:ea typeface="Times New Roman"/>
                          <a:cs typeface="Times New Roman"/>
                        </a:rPr>
                        <a:t>2013</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28.709</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1.435</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11.771</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10.335</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2.871</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2.297</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37070">
                <a:tc>
                  <a:txBody>
                    <a:bodyPr/>
                    <a:lstStyle/>
                    <a:p>
                      <a:pPr algn="r">
                        <a:lnSpc>
                          <a:spcPct val="115000"/>
                        </a:lnSpc>
                        <a:spcAft>
                          <a:spcPts val="0"/>
                        </a:spcAft>
                      </a:pPr>
                      <a:r>
                        <a:rPr lang="es-EC" sz="1800">
                          <a:solidFill>
                            <a:srgbClr val="000000"/>
                          </a:solidFill>
                          <a:latin typeface="Arial"/>
                          <a:ea typeface="Times New Roman"/>
                          <a:cs typeface="Times New Roman"/>
                        </a:rPr>
                        <a:t>2014</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30.700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1.535</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12.587</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11.052</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3.070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2.456</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7070">
                <a:tc>
                  <a:txBody>
                    <a:bodyPr/>
                    <a:lstStyle/>
                    <a:p>
                      <a:pPr algn="r">
                        <a:lnSpc>
                          <a:spcPct val="115000"/>
                        </a:lnSpc>
                        <a:spcAft>
                          <a:spcPts val="0"/>
                        </a:spcAft>
                      </a:pPr>
                      <a:r>
                        <a:rPr lang="es-EC" sz="1800">
                          <a:solidFill>
                            <a:srgbClr val="000000"/>
                          </a:solidFill>
                          <a:latin typeface="Arial"/>
                          <a:ea typeface="Times New Roman"/>
                          <a:cs typeface="Times New Roman"/>
                        </a:rPr>
                        <a:t>2015</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32.847</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1.642</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13.467</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11.825</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3.285</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2.628</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7070">
                <a:tc>
                  <a:txBody>
                    <a:bodyPr/>
                    <a:lstStyle/>
                    <a:p>
                      <a:pPr algn="r">
                        <a:lnSpc>
                          <a:spcPct val="115000"/>
                        </a:lnSpc>
                        <a:spcAft>
                          <a:spcPts val="0"/>
                        </a:spcAft>
                      </a:pPr>
                      <a:r>
                        <a:rPr lang="es-EC" sz="1800">
                          <a:solidFill>
                            <a:srgbClr val="000000"/>
                          </a:solidFill>
                          <a:latin typeface="Arial"/>
                          <a:ea typeface="Times New Roman"/>
                          <a:cs typeface="Times New Roman"/>
                        </a:rPr>
                        <a:t>2016</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35.157</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1.758</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14.415</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12.657</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3.516</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800">
                          <a:solidFill>
                            <a:srgbClr val="000000"/>
                          </a:solidFill>
                          <a:latin typeface="Arial"/>
                          <a:ea typeface="Times New Roman"/>
                          <a:cs typeface="Times New Roman"/>
                        </a:rPr>
                        <a:t>2.813</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7070">
                <a:tc>
                  <a:txBody>
                    <a:bodyPr/>
                    <a:lstStyle/>
                    <a:p>
                      <a:pPr algn="r">
                        <a:lnSpc>
                          <a:spcPct val="115000"/>
                        </a:lnSpc>
                        <a:spcAft>
                          <a:spcPts val="0"/>
                        </a:spcAft>
                      </a:pPr>
                      <a:r>
                        <a:rPr lang="es-EC" sz="1800">
                          <a:solidFill>
                            <a:srgbClr val="000000"/>
                          </a:solidFill>
                          <a:latin typeface="Arial"/>
                          <a:ea typeface="Times New Roman"/>
                          <a:cs typeface="Times New Roman"/>
                        </a:rPr>
                        <a:t>2017</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a:solidFill>
                            <a:srgbClr val="000000"/>
                          </a:solidFill>
                          <a:latin typeface="Arial"/>
                          <a:ea typeface="Times New Roman"/>
                          <a:cs typeface="Times New Roman"/>
                        </a:rPr>
                        <a:t>37.642</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a:solidFill>
                            <a:srgbClr val="000000"/>
                          </a:solidFill>
                          <a:latin typeface="Arial"/>
                          <a:ea typeface="Times New Roman"/>
                          <a:cs typeface="Times New Roman"/>
                        </a:rPr>
                        <a:t>1.882</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a:solidFill>
                            <a:srgbClr val="000000"/>
                          </a:solidFill>
                          <a:latin typeface="Arial"/>
                          <a:ea typeface="Times New Roman"/>
                          <a:cs typeface="Times New Roman"/>
                        </a:rPr>
                        <a:t>15.433</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a:solidFill>
                            <a:srgbClr val="000000"/>
                          </a:solidFill>
                          <a:latin typeface="Arial"/>
                          <a:ea typeface="Times New Roman"/>
                          <a:cs typeface="Times New Roman"/>
                        </a:rPr>
                        <a:t>13.551</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a:solidFill>
                            <a:srgbClr val="000000"/>
                          </a:solidFill>
                          <a:latin typeface="Arial"/>
                          <a:ea typeface="Times New Roman"/>
                          <a:cs typeface="Times New Roman"/>
                        </a:rPr>
                        <a:t>3.764</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dirty="0">
                          <a:solidFill>
                            <a:srgbClr val="000000"/>
                          </a:solidFill>
                          <a:latin typeface="Arial"/>
                          <a:ea typeface="Times New Roman"/>
                          <a:cs typeface="Times New Roman"/>
                        </a:rPr>
                        <a:t>3.011</a:t>
                      </a:r>
                      <a:endParaRPr lang="es-EC" sz="2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strips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400" dirty="0" smtClean="0"/>
              <a:t>Los Clientes </a:t>
            </a:r>
            <a:r>
              <a:rPr lang="es-ES" sz="2400" dirty="0" smtClean="0"/>
              <a:t>proyectados </a:t>
            </a:r>
            <a:r>
              <a:rPr lang="es-ES" sz="2400" dirty="0" smtClean="0"/>
              <a:t>para el servicio </a:t>
            </a:r>
            <a:r>
              <a:rPr lang="es-ES" sz="2400" dirty="0" smtClean="0"/>
              <a:t>de Restaurante</a:t>
            </a:r>
            <a:endParaRPr lang="es-EC" sz="2400" dirty="0"/>
          </a:p>
        </p:txBody>
      </p:sp>
      <p:sp>
        <p:nvSpPr>
          <p:cNvPr id="6" name="5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899592" y="1916832"/>
          <a:ext cx="7848874" cy="3118458"/>
        </p:xfrm>
        <a:graphic>
          <a:graphicData uri="http://schemas.openxmlformats.org/drawingml/2006/table">
            <a:tbl>
              <a:tblPr/>
              <a:tblGrid>
                <a:gridCol w="762220"/>
                <a:gridCol w="885074"/>
                <a:gridCol w="885940"/>
                <a:gridCol w="885940"/>
                <a:gridCol w="885940"/>
                <a:gridCol w="885940"/>
                <a:gridCol w="885940"/>
                <a:gridCol w="885940"/>
                <a:gridCol w="885940"/>
              </a:tblGrid>
              <a:tr h="1549928">
                <a:tc>
                  <a:txBody>
                    <a:bodyPr/>
                    <a:lstStyle/>
                    <a:p>
                      <a:pPr marL="71755" marR="71755" algn="ctr">
                        <a:lnSpc>
                          <a:spcPct val="115000"/>
                        </a:lnSpc>
                        <a:spcAft>
                          <a:spcPts val="0"/>
                        </a:spcAft>
                      </a:pPr>
                      <a:r>
                        <a:rPr lang="es-EC" sz="1600" b="1">
                          <a:latin typeface="Arial"/>
                          <a:ea typeface="Times New Roman"/>
                          <a:cs typeface="Times New Roman"/>
                        </a:rPr>
                        <a:t>Años</a:t>
                      </a:r>
                      <a:endParaRPr lang="es-EC" sz="1800">
                        <a:latin typeface="Times New Roman"/>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s-EC" sz="1600" b="1">
                          <a:latin typeface="Arial"/>
                          <a:ea typeface="Times New Roman"/>
                          <a:cs typeface="Times New Roman"/>
                        </a:rPr>
                        <a:t>Anual</a:t>
                      </a:r>
                      <a:endParaRPr lang="es-EC" sz="1800">
                        <a:latin typeface="Times New Roman"/>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s-EC" sz="1600" b="1">
                          <a:latin typeface="Arial"/>
                          <a:ea typeface="Times New Roman"/>
                          <a:cs typeface="Times New Roman"/>
                        </a:rPr>
                        <a:t>Mensual</a:t>
                      </a:r>
                      <a:endParaRPr lang="es-EC" sz="1800">
                        <a:latin typeface="Times New Roman"/>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s-EC" sz="1600" b="1">
                          <a:latin typeface="Arial"/>
                          <a:ea typeface="Times New Roman"/>
                          <a:cs typeface="Times New Roman"/>
                        </a:rPr>
                        <a:t>Semanal</a:t>
                      </a:r>
                      <a:endParaRPr lang="es-EC" sz="1800">
                        <a:latin typeface="Times New Roman"/>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s-EC" sz="1600" b="1">
                          <a:latin typeface="Arial"/>
                          <a:ea typeface="Times New Roman"/>
                          <a:cs typeface="Times New Roman"/>
                        </a:rPr>
                        <a:t>Diario</a:t>
                      </a:r>
                      <a:endParaRPr lang="es-EC" sz="1800">
                        <a:latin typeface="Times New Roman"/>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s-EC" sz="1600" b="1">
                          <a:latin typeface="Arial"/>
                          <a:ea typeface="Times New Roman"/>
                          <a:cs typeface="Times New Roman"/>
                        </a:rPr>
                        <a:t>Tiempo del ciclo de servicio (TCS)</a:t>
                      </a:r>
                      <a:endParaRPr lang="es-EC" sz="1800">
                        <a:latin typeface="Times New Roman"/>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s-EC" sz="1200" b="1">
                          <a:latin typeface="Arial"/>
                          <a:ea typeface="Times New Roman"/>
                          <a:cs typeface="Times New Roman"/>
                        </a:rPr>
                        <a:t>Horas de servicio/TCS</a:t>
                      </a:r>
                      <a:endParaRPr lang="es-EC" sz="1800">
                        <a:latin typeface="Times New Roman"/>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s-EC" sz="1600" b="1">
                          <a:latin typeface="Arial"/>
                          <a:ea typeface="Times New Roman"/>
                          <a:cs typeface="Times New Roman"/>
                        </a:rPr>
                        <a:t>N°Clientes atendidos</a:t>
                      </a:r>
                      <a:endParaRPr lang="es-EC" sz="1800">
                        <a:latin typeface="Times New Roman"/>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s-EC" sz="1600" b="1">
                          <a:latin typeface="Arial"/>
                          <a:ea typeface="Times New Roman"/>
                          <a:cs typeface="Times New Roman"/>
                        </a:rPr>
                        <a:t>N° de mesas</a:t>
                      </a:r>
                      <a:endParaRPr lang="es-EC" sz="1800">
                        <a:latin typeface="Times New Roman"/>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06">
                <a:tc>
                  <a:txBody>
                    <a:bodyPr/>
                    <a:lstStyle/>
                    <a:p>
                      <a:pPr algn="ctr">
                        <a:lnSpc>
                          <a:spcPct val="115000"/>
                        </a:lnSpc>
                        <a:spcAft>
                          <a:spcPts val="0"/>
                        </a:spcAft>
                      </a:pPr>
                      <a:r>
                        <a:rPr lang="es-EC" sz="1600">
                          <a:solidFill>
                            <a:srgbClr val="000000"/>
                          </a:solidFill>
                          <a:latin typeface="Arial"/>
                          <a:ea typeface="Times New Roman"/>
                          <a:cs typeface="Times New Roman"/>
                        </a:rPr>
                        <a:t>2013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11.771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981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226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113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1,13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2,65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43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13706">
                <a:tc>
                  <a:txBody>
                    <a:bodyPr/>
                    <a:lstStyle/>
                    <a:p>
                      <a:pPr algn="ctr">
                        <a:lnSpc>
                          <a:spcPct val="115000"/>
                        </a:lnSpc>
                        <a:spcAft>
                          <a:spcPts val="0"/>
                        </a:spcAft>
                      </a:pPr>
                      <a:r>
                        <a:rPr lang="es-EC" sz="1600">
                          <a:solidFill>
                            <a:srgbClr val="000000"/>
                          </a:solidFill>
                          <a:latin typeface="Arial"/>
                          <a:ea typeface="Times New Roman"/>
                          <a:cs typeface="Times New Roman"/>
                        </a:rPr>
                        <a:t>2014</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12.587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1.049</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242</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121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1,13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2,65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46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3706">
                <a:tc>
                  <a:txBody>
                    <a:bodyPr/>
                    <a:lstStyle/>
                    <a:p>
                      <a:pPr algn="ctr">
                        <a:lnSpc>
                          <a:spcPct val="115000"/>
                        </a:lnSpc>
                        <a:spcAft>
                          <a:spcPts val="0"/>
                        </a:spcAft>
                      </a:pPr>
                      <a:r>
                        <a:rPr lang="es-EC" sz="1600">
                          <a:solidFill>
                            <a:srgbClr val="000000"/>
                          </a:solidFill>
                          <a:latin typeface="Arial"/>
                          <a:ea typeface="Times New Roman"/>
                          <a:cs typeface="Times New Roman"/>
                        </a:rPr>
                        <a:t>2015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13.467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1.122</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259</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129</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1,13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2,65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49</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12</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3706">
                <a:tc>
                  <a:txBody>
                    <a:bodyPr/>
                    <a:lstStyle/>
                    <a:p>
                      <a:pPr algn="ctr">
                        <a:lnSpc>
                          <a:spcPct val="115000"/>
                        </a:lnSpc>
                        <a:spcAft>
                          <a:spcPts val="0"/>
                        </a:spcAft>
                      </a:pPr>
                      <a:r>
                        <a:rPr lang="es-EC" sz="1600">
                          <a:solidFill>
                            <a:srgbClr val="000000"/>
                          </a:solidFill>
                          <a:latin typeface="Arial"/>
                          <a:ea typeface="Times New Roman"/>
                          <a:cs typeface="Times New Roman"/>
                        </a:rPr>
                        <a:t>2016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14.415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1.201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277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600">
                          <a:solidFill>
                            <a:srgbClr val="000000"/>
                          </a:solidFill>
                          <a:latin typeface="Arial"/>
                          <a:ea typeface="Times New Roman"/>
                          <a:cs typeface="Times New Roman"/>
                        </a:rPr>
                        <a:t>139</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1,13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2,65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52</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13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3706">
                <a:tc>
                  <a:txBody>
                    <a:bodyPr/>
                    <a:lstStyle/>
                    <a:p>
                      <a:pPr algn="ctr">
                        <a:lnSpc>
                          <a:spcPct val="115000"/>
                        </a:lnSpc>
                        <a:spcAft>
                          <a:spcPts val="0"/>
                        </a:spcAft>
                      </a:pPr>
                      <a:r>
                        <a:rPr lang="es-EC" sz="1600">
                          <a:solidFill>
                            <a:srgbClr val="000000"/>
                          </a:solidFill>
                          <a:latin typeface="Arial"/>
                          <a:ea typeface="Times New Roman"/>
                          <a:cs typeface="Times New Roman"/>
                        </a:rPr>
                        <a:t>2017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cs typeface="Times New Roman"/>
                        </a:rPr>
                        <a:t>15.433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cs typeface="Times New Roman"/>
                        </a:rPr>
                        <a:t>1.286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cs typeface="Times New Roman"/>
                        </a:rPr>
                        <a:t>297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cs typeface="Times New Roman"/>
                        </a:rPr>
                        <a:t>148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Times New Roman"/>
                          <a:cs typeface="Times New Roman"/>
                        </a:rPr>
                        <a:t>1,13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Times New Roman"/>
                          <a:cs typeface="Times New Roman"/>
                        </a:rPr>
                        <a:t>2,65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Arial"/>
                          <a:ea typeface="Times New Roman"/>
                          <a:cs typeface="Times New Roman"/>
                        </a:rPr>
                        <a:t>56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dirty="0">
                          <a:solidFill>
                            <a:srgbClr val="000000"/>
                          </a:solidFill>
                          <a:latin typeface="Arial"/>
                          <a:ea typeface="Times New Roman"/>
                          <a:cs typeface="Times New Roman"/>
                        </a:rPr>
                        <a:t>14</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8" name="7 CuadroTexto"/>
          <p:cNvSpPr txBox="1"/>
          <p:nvPr/>
        </p:nvSpPr>
        <p:spPr>
          <a:xfrm>
            <a:off x="827584" y="5373216"/>
            <a:ext cx="7776864" cy="923330"/>
          </a:xfrm>
          <a:prstGeom prst="rect">
            <a:avLst/>
          </a:prstGeom>
          <a:noFill/>
        </p:spPr>
        <p:txBody>
          <a:bodyPr wrap="square" rtlCol="0">
            <a:spAutoFit/>
          </a:bodyPr>
          <a:lstStyle/>
          <a:p>
            <a:r>
              <a:rPr lang="es-ES" dirty="0" smtClean="0"/>
              <a:t> El área total de facilidades será de 208,04m</a:t>
            </a:r>
            <a:r>
              <a:rPr lang="es-ES" baseline="30000" dirty="0" smtClean="0"/>
              <a:t>2</a:t>
            </a:r>
            <a:r>
              <a:rPr lang="es-ES" dirty="0" smtClean="0"/>
              <a:t>, considerando adicionalmente la cocina, el espacio de almacenamiento y los vestidores. </a:t>
            </a:r>
          </a:p>
          <a:p>
            <a:endParaRPr lang="es-EC" dirty="0"/>
          </a:p>
        </p:txBody>
      </p:sp>
    </p:spTree>
  </p:cSld>
  <p:clrMapOvr>
    <a:masterClrMapping/>
  </p:clrMapOvr>
  <p:transition spd="med">
    <p:strips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7391400" cy="563563"/>
          </a:xfrm>
        </p:spPr>
        <p:txBody>
          <a:bodyPr/>
          <a:lstStyle/>
          <a:p>
            <a:pPr algn="ctr"/>
            <a:r>
              <a:rPr lang="es-EC" sz="2400" dirty="0" smtClean="0"/>
              <a:t>Los Clientes </a:t>
            </a:r>
            <a:r>
              <a:rPr lang="es-EC" sz="2400" dirty="0" smtClean="0"/>
              <a:t>proyectados para el servicio de piscina recreativa</a:t>
            </a:r>
            <a:r>
              <a:rPr lang="es-EC" dirty="0" smtClean="0"/>
              <a:t/>
            </a:r>
            <a:br>
              <a:rPr lang="es-EC" dirty="0" smtClean="0"/>
            </a:br>
            <a:endParaRPr lang="es-EC" dirty="0"/>
          </a:p>
        </p:txBody>
      </p:sp>
      <p:sp>
        <p:nvSpPr>
          <p:cNvPr id="6" name="5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683568" y="1772816"/>
          <a:ext cx="7704855" cy="2523744"/>
        </p:xfrm>
        <a:graphic>
          <a:graphicData uri="http://schemas.openxmlformats.org/drawingml/2006/table">
            <a:tbl>
              <a:tblPr/>
              <a:tblGrid>
                <a:gridCol w="1661759"/>
                <a:gridCol w="1510774"/>
                <a:gridCol w="1510774"/>
                <a:gridCol w="1510774"/>
                <a:gridCol w="1510774"/>
              </a:tblGrid>
              <a:tr h="190500">
                <a:tc>
                  <a:txBody>
                    <a:bodyPr/>
                    <a:lstStyle/>
                    <a:p>
                      <a:pPr algn="ctr">
                        <a:lnSpc>
                          <a:spcPct val="115000"/>
                        </a:lnSpc>
                        <a:spcAft>
                          <a:spcPts val="0"/>
                        </a:spcAft>
                      </a:pPr>
                      <a:r>
                        <a:rPr lang="es-EC" sz="2400" b="1">
                          <a:latin typeface="Arial"/>
                          <a:ea typeface="Times New Roman"/>
                          <a:cs typeface="Times New Roman"/>
                        </a:rPr>
                        <a:t>Años </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2400" b="1">
                          <a:latin typeface="Arial"/>
                          <a:ea typeface="Times New Roman"/>
                          <a:cs typeface="Times New Roman"/>
                        </a:rPr>
                        <a:t>Anual </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2400" b="1">
                          <a:latin typeface="Arial"/>
                          <a:ea typeface="Times New Roman"/>
                          <a:cs typeface="Times New Roman"/>
                        </a:rPr>
                        <a:t>Mensual </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2400" b="1">
                          <a:latin typeface="Arial"/>
                          <a:ea typeface="Times New Roman"/>
                          <a:cs typeface="Times New Roman"/>
                        </a:rPr>
                        <a:t>Semanal </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2400" b="1">
                          <a:latin typeface="Arial"/>
                          <a:ea typeface="Times New Roman"/>
                          <a:cs typeface="Times New Roman"/>
                        </a:rPr>
                        <a:t>Diario </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2400">
                          <a:solidFill>
                            <a:srgbClr val="000000"/>
                          </a:solidFill>
                          <a:latin typeface="Arial"/>
                          <a:ea typeface="Times New Roman"/>
                          <a:cs typeface="Times New Roman"/>
                        </a:rPr>
                        <a:t>2013</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2400">
                          <a:solidFill>
                            <a:srgbClr val="000000"/>
                          </a:solidFill>
                          <a:latin typeface="Arial"/>
                          <a:ea typeface="Times New Roman"/>
                          <a:cs typeface="Times New Roman"/>
                        </a:rPr>
                        <a:t>10.335</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2400">
                          <a:solidFill>
                            <a:srgbClr val="000000"/>
                          </a:solidFill>
                          <a:latin typeface="Arial"/>
                          <a:ea typeface="Times New Roman"/>
                          <a:cs typeface="Times New Roman"/>
                        </a:rPr>
                        <a:t>861</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2400">
                          <a:solidFill>
                            <a:srgbClr val="000000"/>
                          </a:solidFill>
                          <a:latin typeface="Arial"/>
                          <a:ea typeface="Times New Roman"/>
                          <a:cs typeface="Times New Roman"/>
                        </a:rPr>
                        <a:t>199</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2400">
                          <a:solidFill>
                            <a:srgbClr val="000000"/>
                          </a:solidFill>
                          <a:latin typeface="Arial"/>
                          <a:ea typeface="Times New Roman"/>
                          <a:cs typeface="Times New Roman"/>
                        </a:rPr>
                        <a:t>99</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15000"/>
                        </a:lnSpc>
                        <a:spcAft>
                          <a:spcPts val="0"/>
                        </a:spcAft>
                      </a:pPr>
                      <a:r>
                        <a:rPr lang="es-EC" sz="2400">
                          <a:solidFill>
                            <a:srgbClr val="000000"/>
                          </a:solidFill>
                          <a:latin typeface="Arial"/>
                          <a:ea typeface="Times New Roman"/>
                          <a:cs typeface="Times New Roman"/>
                        </a:rPr>
                        <a:t>2014</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2400">
                          <a:solidFill>
                            <a:srgbClr val="000000"/>
                          </a:solidFill>
                          <a:latin typeface="Arial"/>
                          <a:ea typeface="Times New Roman"/>
                          <a:cs typeface="Times New Roman"/>
                        </a:rPr>
                        <a:t>11.052</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2400">
                          <a:solidFill>
                            <a:srgbClr val="000000"/>
                          </a:solidFill>
                          <a:latin typeface="Arial"/>
                          <a:ea typeface="Times New Roman"/>
                          <a:cs typeface="Times New Roman"/>
                        </a:rPr>
                        <a:t>921</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2400">
                          <a:solidFill>
                            <a:srgbClr val="000000"/>
                          </a:solidFill>
                          <a:latin typeface="Arial"/>
                          <a:ea typeface="Times New Roman"/>
                          <a:cs typeface="Times New Roman"/>
                        </a:rPr>
                        <a:t>213</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2400">
                          <a:solidFill>
                            <a:srgbClr val="000000"/>
                          </a:solidFill>
                          <a:latin typeface="Arial"/>
                          <a:ea typeface="Times New Roman"/>
                          <a:cs typeface="Times New Roman"/>
                        </a:rPr>
                        <a:t>106</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ctr">
                        <a:lnSpc>
                          <a:spcPct val="115000"/>
                        </a:lnSpc>
                        <a:spcAft>
                          <a:spcPts val="0"/>
                        </a:spcAft>
                      </a:pPr>
                      <a:r>
                        <a:rPr lang="es-EC" sz="2400">
                          <a:solidFill>
                            <a:srgbClr val="000000"/>
                          </a:solidFill>
                          <a:latin typeface="Arial"/>
                          <a:ea typeface="Times New Roman"/>
                          <a:cs typeface="Times New Roman"/>
                        </a:rPr>
                        <a:t>2015</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2400">
                          <a:solidFill>
                            <a:srgbClr val="000000"/>
                          </a:solidFill>
                          <a:latin typeface="Arial"/>
                          <a:ea typeface="Times New Roman"/>
                          <a:cs typeface="Times New Roman"/>
                        </a:rPr>
                        <a:t>11.825</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2400">
                          <a:solidFill>
                            <a:srgbClr val="000000"/>
                          </a:solidFill>
                          <a:latin typeface="Arial"/>
                          <a:ea typeface="Times New Roman"/>
                          <a:cs typeface="Times New Roman"/>
                        </a:rPr>
                        <a:t>985</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2400">
                          <a:solidFill>
                            <a:srgbClr val="000000"/>
                          </a:solidFill>
                          <a:latin typeface="Arial"/>
                          <a:ea typeface="Times New Roman"/>
                          <a:cs typeface="Times New Roman"/>
                        </a:rPr>
                        <a:t>227</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2400">
                          <a:solidFill>
                            <a:srgbClr val="000000"/>
                          </a:solidFill>
                          <a:latin typeface="Arial"/>
                          <a:ea typeface="Times New Roman"/>
                          <a:cs typeface="Times New Roman"/>
                        </a:rPr>
                        <a:t>114</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ctr">
                        <a:lnSpc>
                          <a:spcPct val="115000"/>
                        </a:lnSpc>
                        <a:spcAft>
                          <a:spcPts val="0"/>
                        </a:spcAft>
                      </a:pPr>
                      <a:r>
                        <a:rPr lang="es-EC" sz="2400">
                          <a:solidFill>
                            <a:srgbClr val="000000"/>
                          </a:solidFill>
                          <a:latin typeface="Arial"/>
                          <a:ea typeface="Times New Roman"/>
                          <a:cs typeface="Times New Roman"/>
                        </a:rPr>
                        <a:t>2016</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2400">
                          <a:solidFill>
                            <a:srgbClr val="000000"/>
                          </a:solidFill>
                          <a:latin typeface="Arial"/>
                          <a:ea typeface="Times New Roman"/>
                          <a:cs typeface="Times New Roman"/>
                        </a:rPr>
                        <a:t>12.657</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2400">
                          <a:solidFill>
                            <a:srgbClr val="000000"/>
                          </a:solidFill>
                          <a:latin typeface="Arial"/>
                          <a:ea typeface="Times New Roman"/>
                          <a:cs typeface="Times New Roman"/>
                        </a:rPr>
                        <a:t>1.055</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2400">
                          <a:solidFill>
                            <a:srgbClr val="000000"/>
                          </a:solidFill>
                          <a:latin typeface="Arial"/>
                          <a:ea typeface="Times New Roman"/>
                          <a:cs typeface="Times New Roman"/>
                        </a:rPr>
                        <a:t>243</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2400">
                          <a:solidFill>
                            <a:srgbClr val="000000"/>
                          </a:solidFill>
                          <a:latin typeface="Arial"/>
                          <a:ea typeface="Times New Roman"/>
                          <a:cs typeface="Times New Roman"/>
                        </a:rPr>
                        <a:t>122</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ctr">
                        <a:lnSpc>
                          <a:spcPct val="115000"/>
                        </a:lnSpc>
                        <a:spcAft>
                          <a:spcPts val="0"/>
                        </a:spcAft>
                      </a:pPr>
                      <a:r>
                        <a:rPr lang="es-EC" sz="2400">
                          <a:solidFill>
                            <a:srgbClr val="000000"/>
                          </a:solidFill>
                          <a:latin typeface="Arial"/>
                          <a:ea typeface="Times New Roman"/>
                          <a:cs typeface="Times New Roman"/>
                        </a:rPr>
                        <a:t>2017</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2400">
                          <a:solidFill>
                            <a:srgbClr val="000000"/>
                          </a:solidFill>
                          <a:latin typeface="Arial"/>
                          <a:ea typeface="Times New Roman"/>
                          <a:cs typeface="Times New Roman"/>
                        </a:rPr>
                        <a:t>13.551</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2400">
                          <a:solidFill>
                            <a:srgbClr val="000000"/>
                          </a:solidFill>
                          <a:latin typeface="Arial"/>
                          <a:ea typeface="Times New Roman"/>
                          <a:cs typeface="Times New Roman"/>
                        </a:rPr>
                        <a:t>1.129</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2400">
                          <a:solidFill>
                            <a:srgbClr val="000000"/>
                          </a:solidFill>
                          <a:latin typeface="Arial"/>
                          <a:ea typeface="Times New Roman"/>
                          <a:cs typeface="Times New Roman"/>
                        </a:rPr>
                        <a:t>261</a:t>
                      </a:r>
                      <a:endParaRPr lang="es-EC" sz="2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2400" dirty="0">
                          <a:solidFill>
                            <a:srgbClr val="000000"/>
                          </a:solidFill>
                          <a:latin typeface="Arial"/>
                          <a:ea typeface="Times New Roman"/>
                          <a:cs typeface="Times New Roman"/>
                        </a:rPr>
                        <a:t>130</a:t>
                      </a:r>
                      <a:endParaRPr lang="es-EC" sz="2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8" name="7 CuadroTexto"/>
          <p:cNvSpPr txBox="1"/>
          <p:nvPr/>
        </p:nvSpPr>
        <p:spPr>
          <a:xfrm>
            <a:off x="683568" y="4509120"/>
            <a:ext cx="7776864"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smtClean="0"/>
              <a:t>Horario de mayor afluencia de clientes: 11:00h. a 15:00h (60%</a:t>
            </a:r>
          </a:p>
          <a:p>
            <a:r>
              <a:rPr lang="es-ES" dirty="0" smtClean="0"/>
              <a:t>78 personas en horas pico</a:t>
            </a:r>
          </a:p>
          <a:p>
            <a:r>
              <a:rPr lang="es-ES" dirty="0" smtClean="0"/>
              <a:t>Piscina adultos: 200m2</a:t>
            </a:r>
          </a:p>
          <a:p>
            <a:r>
              <a:rPr lang="es-ES" dirty="0" smtClean="0"/>
              <a:t>Piscina niños: 25m2</a:t>
            </a:r>
          </a:p>
          <a:p>
            <a:r>
              <a:rPr lang="es-ES" dirty="0" smtClean="0"/>
              <a:t>El área total de piscinas: 827,56 m</a:t>
            </a:r>
            <a:r>
              <a:rPr lang="es-ES" baseline="30000" dirty="0" smtClean="0"/>
              <a:t>2. </a:t>
            </a:r>
            <a:r>
              <a:rPr lang="es-ES" dirty="0" smtClean="0"/>
              <a:t>y el área total que ocupan los servicios de sauna, turco, hidromasaje y piscina polar será de 92,65 m</a:t>
            </a:r>
            <a:r>
              <a:rPr lang="es-ES" baseline="30000" dirty="0" smtClean="0"/>
              <a:t>2</a:t>
            </a:r>
            <a:r>
              <a:rPr lang="es-ES" dirty="0" smtClean="0"/>
              <a:t>.</a:t>
            </a:r>
            <a:endParaRPr lang="es-EC" dirty="0"/>
          </a:p>
        </p:txBody>
      </p:sp>
    </p:spTree>
  </p:cSld>
  <p:clrMapOvr>
    <a:masterClrMapping/>
  </p:clrMapOvr>
  <p:transition spd="med">
    <p:strips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800" dirty="0" smtClean="0"/>
              <a:t>Los c</a:t>
            </a:r>
            <a:r>
              <a:rPr lang="es-ES" sz="2800" dirty="0" smtClean="0"/>
              <a:t>lientes </a:t>
            </a:r>
            <a:r>
              <a:rPr lang="es-ES" sz="2800" dirty="0" smtClean="0"/>
              <a:t>proyectados para </a:t>
            </a:r>
            <a:r>
              <a:rPr lang="es-ES" sz="2800" dirty="0" smtClean="0"/>
              <a:t>el servicio </a:t>
            </a:r>
            <a:r>
              <a:rPr lang="es-ES" sz="2800" dirty="0" smtClean="0"/>
              <a:t>de Cabañas</a:t>
            </a:r>
            <a:endParaRPr lang="es-EC" sz="2800" dirty="0"/>
          </a:p>
        </p:txBody>
      </p:sp>
      <p:graphicFrame>
        <p:nvGraphicFramePr>
          <p:cNvPr id="6" name="5 Tabla"/>
          <p:cNvGraphicFramePr>
            <a:graphicFrameLocks noGrp="1"/>
          </p:cNvGraphicFramePr>
          <p:nvPr/>
        </p:nvGraphicFramePr>
        <p:xfrm>
          <a:off x="1259631" y="2060848"/>
          <a:ext cx="6696743" cy="2453640"/>
        </p:xfrm>
        <a:graphic>
          <a:graphicData uri="http://schemas.openxmlformats.org/drawingml/2006/table">
            <a:tbl>
              <a:tblPr/>
              <a:tblGrid>
                <a:gridCol w="1523539"/>
                <a:gridCol w="1293301"/>
                <a:gridCol w="1293301"/>
                <a:gridCol w="1293301"/>
                <a:gridCol w="1293301"/>
              </a:tblGrid>
              <a:tr h="190500">
                <a:tc>
                  <a:txBody>
                    <a:bodyPr/>
                    <a:lstStyle/>
                    <a:p>
                      <a:pPr algn="ctr">
                        <a:lnSpc>
                          <a:spcPct val="115000"/>
                        </a:lnSpc>
                        <a:spcAft>
                          <a:spcPts val="0"/>
                        </a:spcAft>
                      </a:pPr>
                      <a:r>
                        <a:rPr lang="es-EC" sz="2000" b="1" dirty="0">
                          <a:latin typeface="Arial"/>
                          <a:ea typeface="Times New Roman"/>
                          <a:cs typeface="Times New Roman"/>
                        </a:rPr>
                        <a:t>Años </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dirty="0">
                          <a:latin typeface="Arial"/>
                          <a:ea typeface="Times New Roman"/>
                          <a:cs typeface="Times New Roman"/>
                        </a:rPr>
                        <a:t>Anual </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latin typeface="Arial"/>
                          <a:ea typeface="Times New Roman"/>
                          <a:cs typeface="Times New Roman"/>
                        </a:rPr>
                        <a:t>Mensual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latin typeface="Arial"/>
                          <a:ea typeface="Times New Roman"/>
                          <a:cs typeface="Times New Roman"/>
                        </a:rPr>
                        <a:t>Semanal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latin typeface="Arial"/>
                          <a:ea typeface="Times New Roman"/>
                          <a:cs typeface="Times New Roman"/>
                        </a:rPr>
                        <a:t>N° cabañas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2000">
                          <a:solidFill>
                            <a:srgbClr val="000000"/>
                          </a:solidFill>
                          <a:latin typeface="Arial"/>
                          <a:ea typeface="Times New Roman"/>
                          <a:cs typeface="Times New Roman"/>
                        </a:rPr>
                        <a:t>2013</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1.435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120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28</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6</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15000"/>
                        </a:lnSpc>
                        <a:spcAft>
                          <a:spcPts val="0"/>
                        </a:spcAft>
                      </a:pPr>
                      <a:r>
                        <a:rPr lang="es-EC" sz="2000">
                          <a:solidFill>
                            <a:srgbClr val="000000"/>
                          </a:solidFill>
                          <a:latin typeface="Arial"/>
                          <a:ea typeface="Times New Roman"/>
                          <a:cs typeface="Times New Roman"/>
                        </a:rPr>
                        <a:t>2014</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1.535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128</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30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6</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ctr">
                        <a:lnSpc>
                          <a:spcPct val="115000"/>
                        </a:lnSpc>
                        <a:spcAft>
                          <a:spcPts val="0"/>
                        </a:spcAft>
                      </a:pPr>
                      <a:r>
                        <a:rPr lang="es-EC" sz="2000">
                          <a:solidFill>
                            <a:srgbClr val="000000"/>
                          </a:solidFill>
                          <a:latin typeface="Arial"/>
                          <a:ea typeface="Times New Roman"/>
                          <a:cs typeface="Times New Roman"/>
                        </a:rPr>
                        <a:t>2015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1.642</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137</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32</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6</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ctr">
                        <a:lnSpc>
                          <a:spcPct val="115000"/>
                        </a:lnSpc>
                        <a:spcAft>
                          <a:spcPts val="0"/>
                        </a:spcAft>
                      </a:pPr>
                      <a:r>
                        <a:rPr lang="es-EC" sz="2000">
                          <a:solidFill>
                            <a:srgbClr val="000000"/>
                          </a:solidFill>
                          <a:latin typeface="Arial"/>
                          <a:ea typeface="Times New Roman"/>
                          <a:cs typeface="Times New Roman"/>
                        </a:rPr>
                        <a:t>2016</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1.758</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146</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34</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2000">
                          <a:solidFill>
                            <a:srgbClr val="000000"/>
                          </a:solidFill>
                          <a:latin typeface="Arial"/>
                          <a:ea typeface="Times New Roman"/>
                          <a:cs typeface="Times New Roman"/>
                        </a:rPr>
                        <a:t>7</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ctr">
                        <a:lnSpc>
                          <a:spcPct val="115000"/>
                        </a:lnSpc>
                        <a:spcAft>
                          <a:spcPts val="0"/>
                        </a:spcAft>
                      </a:pPr>
                      <a:r>
                        <a:rPr lang="es-EC" sz="2000">
                          <a:solidFill>
                            <a:srgbClr val="000000"/>
                          </a:solidFill>
                          <a:latin typeface="Arial"/>
                          <a:ea typeface="Times New Roman"/>
                          <a:cs typeface="Times New Roman"/>
                        </a:rPr>
                        <a:t>2017</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1.882</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157</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36</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cs typeface="Times New Roman"/>
                        </a:rPr>
                        <a:t>7</a:t>
                      </a:r>
                      <a:endParaRPr lang="es-EC" sz="24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CuadroTexto"/>
          <p:cNvSpPr txBox="1"/>
          <p:nvPr/>
        </p:nvSpPr>
        <p:spPr>
          <a:xfrm>
            <a:off x="1259632" y="4726885"/>
            <a:ext cx="684076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dirty="0" smtClean="0"/>
              <a:t>Se construirán 6 cabañas de dos plantas que ocuparan un área de 326, 94 m</a:t>
            </a:r>
            <a:r>
              <a:rPr lang="es-ES" baseline="30000" dirty="0" smtClean="0"/>
              <a:t>2</a:t>
            </a:r>
            <a:endParaRPr lang="es-EC" dirty="0"/>
          </a:p>
        </p:txBody>
      </p:sp>
    </p:spTree>
  </p:cSld>
  <p:clrMapOvr>
    <a:masterClrMapping/>
  </p:clrMapOvr>
  <p:transition spd="med">
    <p:strips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400" dirty="0" smtClean="0"/>
              <a:t>Los clientes </a:t>
            </a:r>
            <a:r>
              <a:rPr lang="es-ES" sz="2400" dirty="0" smtClean="0"/>
              <a:t>proyectados </a:t>
            </a:r>
            <a:r>
              <a:rPr lang="es-ES" sz="2400" dirty="0" smtClean="0"/>
              <a:t>para los  </a:t>
            </a:r>
            <a:r>
              <a:rPr lang="es-ES" sz="2400" dirty="0" smtClean="0"/>
              <a:t>servicios de canchas múltiples</a:t>
            </a:r>
            <a:endParaRPr lang="es-EC" sz="2400" dirty="0"/>
          </a:p>
        </p:txBody>
      </p:sp>
      <p:graphicFrame>
        <p:nvGraphicFramePr>
          <p:cNvPr id="6" name="5 Tabla"/>
          <p:cNvGraphicFramePr>
            <a:graphicFrameLocks noGrp="1"/>
          </p:cNvGraphicFramePr>
          <p:nvPr/>
        </p:nvGraphicFramePr>
        <p:xfrm>
          <a:off x="1115616" y="2060848"/>
          <a:ext cx="6776219" cy="2514600"/>
        </p:xfrm>
        <a:graphic>
          <a:graphicData uri="http://schemas.openxmlformats.org/drawingml/2006/table">
            <a:tbl>
              <a:tblPr/>
              <a:tblGrid>
                <a:gridCol w="1728710"/>
                <a:gridCol w="1261272"/>
                <a:gridCol w="1262079"/>
                <a:gridCol w="1262079"/>
                <a:gridCol w="1262079"/>
              </a:tblGrid>
              <a:tr h="762000">
                <a:tc>
                  <a:txBody>
                    <a:bodyPr/>
                    <a:lstStyle/>
                    <a:p>
                      <a:pPr algn="ctr">
                        <a:lnSpc>
                          <a:spcPct val="115000"/>
                        </a:lnSpc>
                        <a:spcAft>
                          <a:spcPts val="0"/>
                        </a:spcAft>
                      </a:pPr>
                      <a:r>
                        <a:rPr lang="es-EC" sz="2000" b="1" dirty="0">
                          <a:latin typeface="Arial"/>
                          <a:ea typeface="Times New Roman"/>
                          <a:cs typeface="Times New Roman"/>
                        </a:rPr>
                        <a:t>Años </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latin typeface="Arial"/>
                          <a:ea typeface="Times New Roman"/>
                          <a:cs typeface="Times New Roman"/>
                        </a:rPr>
                        <a:t>Anual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latin typeface="Arial"/>
                          <a:ea typeface="Times New Roman"/>
                          <a:cs typeface="Times New Roman"/>
                        </a:rPr>
                        <a:t>Mensual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dirty="0">
                          <a:latin typeface="Arial"/>
                          <a:ea typeface="Times New Roman"/>
                          <a:cs typeface="Times New Roman"/>
                        </a:rPr>
                        <a:t>Semanal </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latin typeface="Arial"/>
                          <a:ea typeface="Times New Roman"/>
                          <a:cs typeface="Times New Roman"/>
                        </a:rPr>
                        <a:t>Diario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2000">
                          <a:solidFill>
                            <a:srgbClr val="000000"/>
                          </a:solidFill>
                          <a:latin typeface="Arial"/>
                          <a:ea typeface="Times New Roman"/>
                          <a:cs typeface="Times New Roman"/>
                        </a:rPr>
                        <a:t>2013</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2.871</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239</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55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28</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2000">
                          <a:solidFill>
                            <a:srgbClr val="000000"/>
                          </a:solidFill>
                          <a:latin typeface="Arial"/>
                          <a:ea typeface="Times New Roman"/>
                          <a:cs typeface="Times New Roman"/>
                        </a:rPr>
                        <a:t>2014</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3.070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256</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59</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30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2000">
                          <a:solidFill>
                            <a:srgbClr val="000000"/>
                          </a:solidFill>
                          <a:latin typeface="Arial"/>
                          <a:ea typeface="Times New Roman"/>
                          <a:cs typeface="Times New Roman"/>
                        </a:rPr>
                        <a:t>2015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3.285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274</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63</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32</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2000">
                          <a:solidFill>
                            <a:srgbClr val="000000"/>
                          </a:solidFill>
                          <a:latin typeface="Arial"/>
                          <a:ea typeface="Times New Roman"/>
                          <a:cs typeface="Times New Roman"/>
                        </a:rPr>
                        <a:t>2016</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3.516</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293</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68</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cs typeface="Times New Roman"/>
                        </a:rPr>
                        <a:t>34</a:t>
                      </a:r>
                      <a:endParaRPr lang="es-EC" sz="24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2000">
                          <a:solidFill>
                            <a:srgbClr val="000000"/>
                          </a:solidFill>
                          <a:latin typeface="Arial"/>
                          <a:ea typeface="Times New Roman"/>
                          <a:cs typeface="Times New Roman"/>
                        </a:rPr>
                        <a:t>2017</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3.764</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314</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cs typeface="Times New Roman"/>
                        </a:rPr>
                        <a:t>72</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cs typeface="Times New Roman"/>
                        </a:rPr>
                        <a:t>36</a:t>
                      </a:r>
                      <a:endParaRPr lang="es-EC" sz="24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CuadroTexto"/>
          <p:cNvSpPr txBox="1"/>
          <p:nvPr/>
        </p:nvSpPr>
        <p:spPr>
          <a:xfrm>
            <a:off x="1043608" y="5013176"/>
            <a:ext cx="684076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smtClean="0"/>
              <a:t>Para satisfacer la demanda de estos servicios, el Complejo Turístico dispondrá de una cancha de </a:t>
            </a:r>
            <a:r>
              <a:rPr lang="es-ES" dirty="0" err="1" smtClean="0"/>
              <a:t>indor</a:t>
            </a:r>
            <a:r>
              <a:rPr lang="es-ES" dirty="0" smtClean="0"/>
              <a:t>-futbol, una cancha de básquetbol y una cancha de </a:t>
            </a:r>
            <a:r>
              <a:rPr lang="es-ES" dirty="0" err="1" smtClean="0"/>
              <a:t>vóleybol</a:t>
            </a:r>
            <a:endParaRPr lang="es-EC" dirty="0"/>
          </a:p>
        </p:txBody>
      </p:sp>
    </p:spTree>
  </p:cSld>
  <p:clrMapOvr>
    <a:masterClrMapping/>
  </p:clrMapOvr>
  <p:transition spd="med">
    <p:strips dir="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45157"/>
            <a:ext cx="7391400" cy="563563"/>
          </a:xfrm>
        </p:spPr>
        <p:txBody>
          <a:bodyPr/>
          <a:lstStyle/>
          <a:p>
            <a:pPr algn="ctr"/>
            <a:r>
              <a:rPr lang="es-ES" sz="2400" dirty="0" smtClean="0"/>
              <a:t>Los clientes proyectados para el servicio  </a:t>
            </a:r>
            <a:r>
              <a:rPr lang="es-ES" sz="2400" dirty="0" smtClean="0"/>
              <a:t>de Juegos de Recreación Infantil </a:t>
            </a:r>
            <a:r>
              <a:rPr lang="es-EC" sz="2800" dirty="0" smtClean="0"/>
              <a:t/>
            </a:r>
            <a:br>
              <a:rPr lang="es-EC" sz="2800" dirty="0" smtClean="0"/>
            </a:br>
            <a:endParaRPr lang="es-EC" sz="2800" dirty="0"/>
          </a:p>
        </p:txBody>
      </p:sp>
      <p:sp>
        <p:nvSpPr>
          <p:cNvPr id="6" name="5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1187622" y="1916832"/>
          <a:ext cx="7128792" cy="3291840"/>
        </p:xfrm>
        <a:graphic>
          <a:graphicData uri="http://schemas.openxmlformats.org/drawingml/2006/table">
            <a:tbl>
              <a:tblPr/>
              <a:tblGrid>
                <a:gridCol w="1899940"/>
                <a:gridCol w="1307213"/>
                <a:gridCol w="1307213"/>
                <a:gridCol w="1307213"/>
                <a:gridCol w="1307213"/>
              </a:tblGrid>
              <a:tr h="190500">
                <a:tc>
                  <a:txBody>
                    <a:bodyPr/>
                    <a:lstStyle/>
                    <a:p>
                      <a:pPr algn="ctr">
                        <a:lnSpc>
                          <a:spcPct val="200000"/>
                        </a:lnSpc>
                        <a:spcAft>
                          <a:spcPts val="0"/>
                        </a:spcAft>
                      </a:pPr>
                      <a:r>
                        <a:rPr lang="es-EC" sz="1800" b="1">
                          <a:latin typeface="Arial"/>
                          <a:ea typeface="Times New Roman"/>
                          <a:cs typeface="Times New Roman"/>
                        </a:rPr>
                        <a:t>Años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800" b="1">
                          <a:latin typeface="Arial"/>
                          <a:ea typeface="Times New Roman"/>
                          <a:cs typeface="Times New Roman"/>
                        </a:rPr>
                        <a:t>Anual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800" b="1">
                          <a:latin typeface="Arial"/>
                          <a:ea typeface="Times New Roman"/>
                          <a:cs typeface="Times New Roman"/>
                        </a:rPr>
                        <a:t>Mensual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800" b="1">
                          <a:latin typeface="Arial"/>
                          <a:ea typeface="Times New Roman"/>
                          <a:cs typeface="Times New Roman"/>
                        </a:rPr>
                        <a:t>Semanal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800" b="1">
                          <a:latin typeface="Arial"/>
                          <a:ea typeface="Times New Roman"/>
                          <a:cs typeface="Times New Roman"/>
                        </a:rPr>
                        <a:t>Diario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200000"/>
                        </a:lnSpc>
                        <a:spcAft>
                          <a:spcPts val="0"/>
                        </a:spcAft>
                      </a:pPr>
                      <a:r>
                        <a:rPr lang="es-EC" sz="1800">
                          <a:solidFill>
                            <a:srgbClr val="000000"/>
                          </a:solidFill>
                          <a:latin typeface="Arial"/>
                          <a:ea typeface="Times New Roman"/>
                          <a:cs typeface="Times New Roman"/>
                        </a:rPr>
                        <a:t>2013</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2.297</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191</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44</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22</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200000"/>
                        </a:lnSpc>
                        <a:spcAft>
                          <a:spcPts val="0"/>
                        </a:spcAft>
                      </a:pPr>
                      <a:r>
                        <a:rPr lang="es-EC" sz="1800">
                          <a:solidFill>
                            <a:srgbClr val="000000"/>
                          </a:solidFill>
                          <a:latin typeface="Arial"/>
                          <a:ea typeface="Times New Roman"/>
                          <a:cs typeface="Times New Roman"/>
                        </a:rPr>
                        <a:t>2014</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2.456</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205</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47</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24</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200000"/>
                        </a:lnSpc>
                        <a:spcAft>
                          <a:spcPts val="0"/>
                        </a:spcAft>
                      </a:pPr>
                      <a:r>
                        <a:rPr lang="es-EC" sz="1800">
                          <a:solidFill>
                            <a:srgbClr val="000000"/>
                          </a:solidFill>
                          <a:latin typeface="Arial"/>
                          <a:ea typeface="Times New Roman"/>
                          <a:cs typeface="Times New Roman"/>
                        </a:rPr>
                        <a:t>2015</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2.628</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219</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51</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25</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200000"/>
                        </a:lnSpc>
                        <a:spcAft>
                          <a:spcPts val="0"/>
                        </a:spcAft>
                      </a:pPr>
                      <a:r>
                        <a:rPr lang="es-EC" sz="1800">
                          <a:solidFill>
                            <a:srgbClr val="000000"/>
                          </a:solidFill>
                          <a:latin typeface="Arial"/>
                          <a:ea typeface="Times New Roman"/>
                          <a:cs typeface="Times New Roman"/>
                        </a:rPr>
                        <a:t>2016</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2.813</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234</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54</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27</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200000"/>
                        </a:lnSpc>
                        <a:spcAft>
                          <a:spcPts val="0"/>
                        </a:spcAft>
                      </a:pPr>
                      <a:r>
                        <a:rPr lang="es-EC" sz="1800">
                          <a:solidFill>
                            <a:srgbClr val="000000"/>
                          </a:solidFill>
                          <a:latin typeface="Arial"/>
                          <a:ea typeface="Times New Roman"/>
                          <a:cs typeface="Times New Roman"/>
                        </a:rPr>
                        <a:t>2017</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3.011</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251</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a:solidFill>
                            <a:srgbClr val="000000"/>
                          </a:solidFill>
                          <a:latin typeface="Arial"/>
                          <a:ea typeface="Times New Roman"/>
                          <a:cs typeface="Times New Roman"/>
                        </a:rPr>
                        <a:t>58</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800" dirty="0">
                          <a:solidFill>
                            <a:srgbClr val="000000"/>
                          </a:solidFill>
                          <a:latin typeface="Arial"/>
                          <a:ea typeface="Times New Roman"/>
                          <a:cs typeface="Times New Roman"/>
                        </a:rPr>
                        <a:t>29</a:t>
                      </a:r>
                      <a:endParaRPr lang="es-EC" sz="2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CuadroTexto"/>
          <p:cNvSpPr txBox="1"/>
          <p:nvPr/>
        </p:nvSpPr>
        <p:spPr>
          <a:xfrm>
            <a:off x="1187624" y="5517232"/>
            <a:ext cx="705678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smtClean="0"/>
              <a:t>Para satisfacer la demanda de clientes para este tipo de servicio, se implementará juegos como: dos columpios, dos resbaladeras, dos casitas, dos sube y baja, tres cabos y demás accesorios infantiles.</a:t>
            </a:r>
            <a:endParaRPr lang="es-EC" dirty="0"/>
          </a:p>
        </p:txBody>
      </p:sp>
    </p:spTree>
  </p:cSld>
  <p:clrMapOvr>
    <a:masterClrMapping/>
  </p:clrMapOvr>
  <p:transition spd="med">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381000" y="44624"/>
            <a:ext cx="7391400" cy="563563"/>
          </a:xfrm>
        </p:spPr>
        <p:txBody>
          <a:bodyPr/>
          <a:lstStyle/>
          <a:p>
            <a:pPr algn="ctr"/>
            <a:r>
              <a:rPr lang="en-US" dirty="0" smtClean="0"/>
              <a:t>HIPÓTESIS </a:t>
            </a:r>
            <a:endParaRPr lang="en-US" dirty="0"/>
          </a:p>
        </p:txBody>
      </p:sp>
      <p:sp>
        <p:nvSpPr>
          <p:cNvPr id="14" name="Rectangle 3"/>
          <p:cNvSpPr txBox="1">
            <a:spLocks noChangeArrowheads="1"/>
          </p:cNvSpPr>
          <p:nvPr/>
        </p:nvSpPr>
        <p:spPr bwMode="auto">
          <a:xfrm>
            <a:off x="899592" y="656928"/>
            <a:ext cx="4572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endParaRPr kumimoji="0" lang="en-US" sz="1800" b="1" i="0" u="none" strike="noStrike" kern="0" cap="none" spc="0" normalizeH="0" baseline="0" noProof="0" dirty="0">
              <a:ln>
                <a:noFill/>
              </a:ln>
              <a:solidFill>
                <a:schemeClr val="tx2"/>
              </a:solidFill>
              <a:effectLst/>
              <a:uLnTx/>
              <a:uFillTx/>
              <a:latin typeface="+mn-lt"/>
              <a:ea typeface="+mn-ea"/>
              <a:cs typeface="+mn-cs"/>
            </a:endParaRPr>
          </a:p>
        </p:txBody>
      </p:sp>
      <p:sp>
        <p:nvSpPr>
          <p:cNvPr id="16" name="15 Rectángulo"/>
          <p:cNvSpPr/>
          <p:nvPr/>
        </p:nvSpPr>
        <p:spPr>
          <a:xfrm>
            <a:off x="611560" y="1412776"/>
            <a:ext cx="7848872" cy="440120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S" sz="2000" dirty="0" smtClean="0"/>
              <a:t>Para este estudio se plantea la siguiente hipótesis: </a:t>
            </a:r>
          </a:p>
          <a:p>
            <a:pPr algn="just"/>
            <a:endParaRPr lang="es-ES" sz="2000" dirty="0" smtClean="0"/>
          </a:p>
          <a:p>
            <a:pPr algn="just"/>
            <a:r>
              <a:rPr lang="es-ES" sz="2000" dirty="0" smtClean="0"/>
              <a:t>“</a:t>
            </a:r>
            <a:r>
              <a:rPr lang="es-ES" sz="2000" dirty="0" smtClean="0"/>
              <a:t>La implementación de un Complejo Turístico en el sector Quillán prevé satisfacer las expectativas de distracción en </a:t>
            </a:r>
            <a:r>
              <a:rPr lang="es-ES" sz="2000" dirty="0" smtClean="0"/>
              <a:t>parte</a:t>
            </a:r>
            <a:r>
              <a:rPr lang="es-ES" sz="2000" dirty="0" smtClean="0"/>
              <a:t> </a:t>
            </a:r>
            <a:r>
              <a:rPr lang="es-ES" sz="2000" dirty="0" smtClean="0"/>
              <a:t>de la demanda insatisfecha de turistas que visitan el sector”.</a:t>
            </a:r>
            <a:endParaRPr lang="es-EC" sz="2000" dirty="0" smtClean="0"/>
          </a:p>
          <a:p>
            <a:pPr algn="just"/>
            <a:r>
              <a:rPr lang="es-ES" sz="2000" dirty="0" smtClean="0"/>
              <a:t> </a:t>
            </a:r>
            <a:endParaRPr lang="es-EC" sz="2000" dirty="0" smtClean="0"/>
          </a:p>
          <a:p>
            <a:pPr algn="just"/>
            <a:r>
              <a:rPr lang="es-ES" sz="2000" dirty="0" smtClean="0"/>
              <a:t> </a:t>
            </a:r>
            <a:r>
              <a:rPr lang="es-ES" sz="2000" dirty="0" smtClean="0"/>
              <a:t>Siendo la </a:t>
            </a:r>
            <a:r>
              <a:rPr lang="es-ES" sz="2000" b="1" dirty="0" smtClean="0"/>
              <a:t>Hipótesis </a:t>
            </a:r>
            <a:r>
              <a:rPr lang="es-ES" sz="2000" b="1" dirty="0" smtClean="0"/>
              <a:t>nula (H0): </a:t>
            </a:r>
            <a:r>
              <a:rPr lang="es-ES" sz="2000" dirty="0" smtClean="0"/>
              <a:t>Los servicios que ofrezca un sitio turístico son independientes  de las expectativas de distracción de los turistas. </a:t>
            </a:r>
            <a:endParaRPr lang="es-EC" sz="2000" dirty="0" smtClean="0"/>
          </a:p>
          <a:p>
            <a:pPr algn="just"/>
            <a:r>
              <a:rPr lang="es-ES" sz="2000" dirty="0" smtClean="0"/>
              <a:t> </a:t>
            </a:r>
            <a:endParaRPr lang="es-EC" sz="2000" dirty="0" smtClean="0"/>
          </a:p>
          <a:p>
            <a:pPr algn="just"/>
            <a:r>
              <a:rPr lang="es-ES" sz="2000" dirty="0" smtClean="0"/>
              <a:t>Y la </a:t>
            </a:r>
            <a:r>
              <a:rPr lang="es-ES" sz="2000" b="1" dirty="0" smtClean="0"/>
              <a:t>Hipótesis </a:t>
            </a:r>
            <a:r>
              <a:rPr lang="es-ES" sz="2000" b="1" dirty="0" smtClean="0"/>
              <a:t>alternativa (Hi): </a:t>
            </a:r>
            <a:r>
              <a:rPr lang="es-ES" sz="2000" dirty="0" smtClean="0"/>
              <a:t>Los servicios que ofrezca un sitio turístico dependen de las expectativas de distracción de los turistas. </a:t>
            </a:r>
            <a:endParaRPr lang="es-EC" sz="2000" b="1" dirty="0"/>
          </a:p>
        </p:txBody>
      </p:sp>
      <p:sp>
        <p:nvSpPr>
          <p:cNvPr id="8" name="7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LA LOCALIZACIÓN</a:t>
            </a:r>
            <a:endParaRPr lang="es-EC" dirty="0"/>
          </a:p>
        </p:txBody>
      </p:sp>
      <p:sp>
        <p:nvSpPr>
          <p:cNvPr id="6" name="5 CuadroTexto"/>
          <p:cNvSpPr txBox="1"/>
          <p:nvPr/>
        </p:nvSpPr>
        <p:spPr>
          <a:xfrm>
            <a:off x="539552" y="1628800"/>
            <a:ext cx="7704856" cy="50783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dirty="0" smtClean="0"/>
              <a:t>El Complejo Turístico estará ubicado en la Provincia de Tungurahua y en particular en el Cantón Píllaro, Parroquia San Miguelito.</a:t>
            </a:r>
          </a:p>
          <a:p>
            <a:pPr algn="just"/>
            <a:r>
              <a:rPr lang="es-ES" dirty="0" smtClean="0"/>
              <a:t> </a:t>
            </a:r>
          </a:p>
          <a:p>
            <a:pPr algn="just"/>
            <a:r>
              <a:rPr lang="es-ES" dirty="0" smtClean="0"/>
              <a:t>El Cantón Píllaro se encuentra al noreste de la misma, a 12 Km. de la ciudad de Ambato y tiene una extensión de 443,1 Km²</a:t>
            </a:r>
          </a:p>
          <a:p>
            <a:pPr algn="just"/>
            <a:endParaRPr lang="es-ES" dirty="0" smtClean="0"/>
          </a:p>
          <a:p>
            <a:pPr algn="just"/>
            <a:r>
              <a:rPr lang="es-ES" dirty="0" smtClean="0"/>
              <a:t>Su clima va desde el </a:t>
            </a:r>
            <a:r>
              <a:rPr lang="es-ES" dirty="0" err="1" smtClean="0"/>
              <a:t>subhúmedo</a:t>
            </a:r>
            <a:r>
              <a:rPr lang="es-ES" dirty="0" smtClean="0"/>
              <a:t> hasta el ligeramente húmedo, sobre todo, en aquellas partes en que se precipitan las lluvias generadas desde los Altos Andes.</a:t>
            </a:r>
            <a:endParaRPr lang="es-EC" dirty="0" smtClean="0"/>
          </a:p>
          <a:p>
            <a:pPr algn="just"/>
            <a:r>
              <a:rPr lang="es-ES" dirty="0" smtClean="0"/>
              <a:t> </a:t>
            </a:r>
            <a:endParaRPr lang="es-EC" dirty="0" smtClean="0"/>
          </a:p>
          <a:p>
            <a:pPr algn="just"/>
            <a:r>
              <a:rPr lang="es-ES" dirty="0" smtClean="0"/>
              <a:t>La diversidad de atractivos naturales y culturales de este cantón, así como la bondad de su gente la han convertido en una ciudad floreciente y progresiva.</a:t>
            </a:r>
          </a:p>
          <a:p>
            <a:pPr algn="just"/>
            <a:endParaRPr lang="es-ES" dirty="0" smtClean="0"/>
          </a:p>
          <a:p>
            <a:pPr algn="just"/>
            <a:r>
              <a:rPr lang="es-ES" dirty="0" smtClean="0"/>
              <a:t>El Cantón Santiago de Píllaro se encuentra a 132.5 Km. de Quito, 312,5 Km. de Guayaquil, 12 Km. de Ambato.</a:t>
            </a:r>
            <a:endParaRPr lang="es-EC" dirty="0" smtClean="0"/>
          </a:p>
          <a:p>
            <a:pPr algn="just"/>
            <a:endParaRPr lang="es-EC" dirty="0"/>
          </a:p>
        </p:txBody>
      </p:sp>
      <p:sp>
        <p:nvSpPr>
          <p:cNvPr id="7" name="6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39552" y="1772816"/>
            <a:ext cx="8208912" cy="46782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2000" dirty="0" smtClean="0"/>
              <a:t>Se encuentra a 4 Km. de la ciudad Píllaro, se accede a ésta a través de un carretero asfaltado. Sus habitantes se dedican principalmente al cultivo de frutas y también a la confección artesanal de guitarras desde hace varios años.</a:t>
            </a:r>
            <a:endParaRPr lang="es-EC" sz="2000" dirty="0" smtClean="0"/>
          </a:p>
          <a:p>
            <a:pPr algn="just"/>
            <a:r>
              <a:rPr lang="es-ES" sz="2000" dirty="0" smtClean="0"/>
              <a:t> </a:t>
            </a:r>
            <a:endParaRPr lang="es-EC" sz="2000" dirty="0" smtClean="0"/>
          </a:p>
          <a:p>
            <a:pPr algn="just"/>
            <a:r>
              <a:rPr lang="es-ES" sz="2000" dirty="0" smtClean="0"/>
              <a:t>       Es un lugar de  paso para visitar los diferentes atractivos de esta parroquia, aquí se realiza la fiesta religiosa en honor a la Niña María de Jerusalén.</a:t>
            </a:r>
            <a:endParaRPr lang="es-EC" sz="2000" dirty="0" smtClean="0"/>
          </a:p>
          <a:p>
            <a:pPr algn="just"/>
            <a:r>
              <a:rPr lang="es-ES" sz="2000" dirty="0" smtClean="0"/>
              <a:t> </a:t>
            </a:r>
            <a:endParaRPr lang="es-EC" sz="2000" dirty="0" smtClean="0"/>
          </a:p>
          <a:p>
            <a:pPr algn="just"/>
            <a:r>
              <a:rPr lang="es-ES" sz="2000" dirty="0" smtClean="0"/>
              <a:t>       La ventaja de localizar el Complejo Turístico en el Cantón Píllaro es por su  creciente actividad económica basada en el turismo, por la facilidad de acceso que permiten las vías asfaltas y por la disponibilidad de recursos hídricos y humanos. </a:t>
            </a:r>
            <a:endParaRPr lang="es-EC" sz="2000" dirty="0" smtClean="0"/>
          </a:p>
          <a:p>
            <a:endParaRPr lang="es-EC" dirty="0"/>
          </a:p>
        </p:txBody>
      </p:sp>
      <p:sp>
        <p:nvSpPr>
          <p:cNvPr id="7" name="6 CuadroTexto"/>
          <p:cNvSpPr txBox="1"/>
          <p:nvPr/>
        </p:nvSpPr>
        <p:spPr>
          <a:xfrm>
            <a:off x="1547664" y="1268760"/>
            <a:ext cx="5256584" cy="461665"/>
          </a:xfrm>
          <a:prstGeom prst="rect">
            <a:avLst/>
          </a:prstGeom>
          <a:noFill/>
        </p:spPr>
        <p:txBody>
          <a:bodyPr wrap="square" rtlCol="0">
            <a:spAutoFit/>
          </a:bodyPr>
          <a:lstStyle/>
          <a:p>
            <a:pPr algn="ctr"/>
            <a:r>
              <a:rPr lang="es-EC" sz="2400" b="1" dirty="0" smtClean="0">
                <a:effectLst>
                  <a:outerShdw blurRad="38100" dist="38100" dir="2700000" algn="tl">
                    <a:srgbClr val="000000">
                      <a:alpha val="43137"/>
                    </a:srgbClr>
                  </a:outerShdw>
                </a:effectLst>
              </a:rPr>
              <a:t>SAN MIGUELITO DE PÍLLARO </a:t>
            </a:r>
            <a:endParaRPr lang="es-EC" sz="2400" b="1" dirty="0">
              <a:effectLst>
                <a:outerShdw blurRad="38100" dist="38100" dir="2700000" algn="tl">
                  <a:srgbClr val="000000">
                    <a:alpha val="43137"/>
                  </a:srgbClr>
                </a:outerShdw>
              </a:effectLst>
            </a:endParaRPr>
          </a:p>
        </p:txBody>
      </p:sp>
      <p:sp>
        <p:nvSpPr>
          <p:cNvPr id="8" name="7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La micro </a:t>
            </a:r>
            <a:r>
              <a:rPr lang="es-EC" dirty="0" smtClean="0"/>
              <a:t>localización </a:t>
            </a:r>
            <a:endParaRPr lang="es-EC" dirty="0"/>
          </a:p>
        </p:txBody>
      </p:sp>
      <p:pic>
        <p:nvPicPr>
          <p:cNvPr id="6" name="5 Imagen" descr="Copia de untitled3"/>
          <p:cNvPicPr/>
          <p:nvPr/>
        </p:nvPicPr>
        <p:blipFill>
          <a:blip r:embed="rId2" cstate="print"/>
          <a:srcRect/>
          <a:stretch>
            <a:fillRect/>
          </a:stretch>
        </p:blipFill>
        <p:spPr bwMode="auto">
          <a:xfrm>
            <a:off x="1403648" y="1412776"/>
            <a:ext cx="5832648" cy="4320480"/>
          </a:xfrm>
          <a:prstGeom prst="rect">
            <a:avLst/>
          </a:prstGeom>
          <a:noFill/>
          <a:ln w="9525">
            <a:solidFill>
              <a:schemeClr val="tx1"/>
            </a:solidFill>
            <a:miter lim="800000"/>
            <a:headEnd/>
            <a:tailEnd/>
          </a:ln>
        </p:spPr>
      </p:pic>
      <p:sp>
        <p:nvSpPr>
          <p:cNvPr id="7" name="6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3186" name="Oval 2"/>
          <p:cNvSpPr>
            <a:spLocks noChangeArrowheads="1"/>
          </p:cNvSpPr>
          <p:nvPr/>
        </p:nvSpPr>
        <p:spPr bwMode="auto">
          <a:xfrm>
            <a:off x="5626224" y="3579490"/>
            <a:ext cx="114300" cy="190500"/>
          </a:xfrm>
          <a:prstGeom prst="ellipse">
            <a:avLst/>
          </a:prstGeom>
          <a:solidFill>
            <a:srgbClr val="FF0000"/>
          </a:solidFill>
          <a:ln w="9525">
            <a:solidFill>
              <a:srgbClr val="272727"/>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93187" name="Text Box 3"/>
          <p:cNvSpPr txBox="1">
            <a:spLocks noChangeArrowheads="1"/>
          </p:cNvSpPr>
          <p:nvPr/>
        </p:nvSpPr>
        <p:spPr bwMode="auto">
          <a:xfrm>
            <a:off x="4788024" y="3789040"/>
            <a:ext cx="1485900" cy="257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1" i="0" u="none" strike="noStrike" cap="none" normalizeH="0" baseline="0" smtClean="0">
                <a:ln>
                  <a:noFill/>
                </a:ln>
                <a:solidFill>
                  <a:srgbClr val="0070C0"/>
                </a:solidFill>
                <a:effectLst/>
                <a:latin typeface="Calibri" pitchFamily="34" charset="0"/>
                <a:cs typeface="Arial" pitchFamily="34" charset="0"/>
              </a:rPr>
              <a:t>Quillán Carolina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strips dir="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LA </a:t>
            </a:r>
            <a:r>
              <a:rPr lang="es-EC" dirty="0" smtClean="0"/>
              <a:t>MATRIZ </a:t>
            </a:r>
            <a:r>
              <a:rPr lang="es-EC" dirty="0" smtClean="0"/>
              <a:t>LOCACIONAL </a:t>
            </a:r>
            <a:endParaRPr lang="es-EC" dirty="0"/>
          </a:p>
        </p:txBody>
      </p:sp>
      <p:graphicFrame>
        <p:nvGraphicFramePr>
          <p:cNvPr id="6" name="5 Tabla"/>
          <p:cNvGraphicFramePr>
            <a:graphicFrameLocks noGrp="1"/>
          </p:cNvGraphicFramePr>
          <p:nvPr/>
        </p:nvGraphicFramePr>
        <p:xfrm>
          <a:off x="1259632" y="1920240"/>
          <a:ext cx="6912769" cy="3840480"/>
        </p:xfrm>
        <a:graphic>
          <a:graphicData uri="http://schemas.openxmlformats.org/drawingml/2006/table">
            <a:tbl>
              <a:tblPr/>
              <a:tblGrid>
                <a:gridCol w="2203140"/>
                <a:gridCol w="805948"/>
                <a:gridCol w="1090591"/>
                <a:gridCol w="861250"/>
                <a:gridCol w="975920"/>
                <a:gridCol w="975920"/>
              </a:tblGrid>
              <a:tr h="275747">
                <a:tc>
                  <a:txBody>
                    <a:bodyPr/>
                    <a:lstStyle/>
                    <a:p>
                      <a:pPr algn="ctr">
                        <a:lnSpc>
                          <a:spcPct val="150000"/>
                        </a:lnSpc>
                        <a:spcAft>
                          <a:spcPts val="0"/>
                        </a:spcAft>
                      </a:pPr>
                      <a:r>
                        <a:rPr lang="es-ES" sz="1400" b="1" dirty="0">
                          <a:latin typeface="Arial"/>
                          <a:ea typeface="Times New Roman"/>
                          <a:cs typeface="Times New Roman"/>
                        </a:rPr>
                        <a:t>Factor</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b="1">
                          <a:latin typeface="Arial"/>
                          <a:ea typeface="Times New Roman"/>
                          <a:cs typeface="Times New Roman"/>
                        </a:rPr>
                        <a:t>Peso </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 sz="1400" b="1">
                          <a:latin typeface="Arial"/>
                          <a:ea typeface="Times New Roman"/>
                          <a:cs typeface="Times New Roman"/>
                        </a:rPr>
                        <a:t>Quillán "La Planta"</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S" sz="1400" b="1">
                          <a:latin typeface="Arial"/>
                          <a:ea typeface="Times New Roman"/>
                          <a:cs typeface="Times New Roman"/>
                        </a:rPr>
                        <a:t>Quillán "Carolina"</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551493">
                <a:tc>
                  <a:txBody>
                    <a:bodyPr/>
                    <a:lstStyle/>
                    <a:p>
                      <a:pPr>
                        <a:lnSpc>
                          <a:spcPct val="150000"/>
                        </a:lnSpc>
                        <a:spcAft>
                          <a:spcPts val="0"/>
                        </a:spcAft>
                      </a:pPr>
                      <a:r>
                        <a:rPr lang="es-ES" sz="1400" dirty="0">
                          <a:latin typeface="Arial"/>
                          <a:ea typeface="Times New Roman"/>
                          <a:cs typeface="Times New Roman"/>
                        </a:rPr>
                        <a:t>Medio y costo de transporte </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0,10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4,00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0,40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6,00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0,60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493">
                <a:tc>
                  <a:txBody>
                    <a:bodyPr/>
                    <a:lstStyle/>
                    <a:p>
                      <a:pPr>
                        <a:lnSpc>
                          <a:spcPct val="150000"/>
                        </a:lnSpc>
                        <a:spcAft>
                          <a:spcPts val="0"/>
                        </a:spcAft>
                      </a:pPr>
                      <a:r>
                        <a:rPr lang="es-ES" sz="1400">
                          <a:latin typeface="Arial"/>
                          <a:ea typeface="Times New Roman"/>
                          <a:cs typeface="Times New Roman"/>
                        </a:rPr>
                        <a:t>Cercanía a la fuente de abastecimiento de agua</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0,35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9,00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3,15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7,00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2,45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47">
                <a:tc>
                  <a:txBody>
                    <a:bodyPr/>
                    <a:lstStyle/>
                    <a:p>
                      <a:pPr>
                        <a:lnSpc>
                          <a:spcPct val="150000"/>
                        </a:lnSpc>
                        <a:spcAft>
                          <a:spcPts val="0"/>
                        </a:spcAft>
                      </a:pPr>
                      <a:r>
                        <a:rPr lang="es-ES" sz="1400">
                          <a:latin typeface="Arial"/>
                          <a:ea typeface="Times New Roman"/>
                          <a:cs typeface="Times New Roman"/>
                        </a:rPr>
                        <a:t>Cercanía al mercado </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0,10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10,00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1,00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7,00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0,70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493">
                <a:tc>
                  <a:txBody>
                    <a:bodyPr/>
                    <a:lstStyle/>
                    <a:p>
                      <a:pPr>
                        <a:lnSpc>
                          <a:spcPct val="150000"/>
                        </a:lnSpc>
                        <a:spcAft>
                          <a:spcPts val="0"/>
                        </a:spcAft>
                      </a:pPr>
                      <a:r>
                        <a:rPr lang="es-ES" sz="1400">
                          <a:latin typeface="Arial"/>
                          <a:ea typeface="Times New Roman"/>
                          <a:cs typeface="Times New Roman"/>
                        </a:rPr>
                        <a:t>Costo y disponibilidad de terreno</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0,20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2,00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0,40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9,00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1,80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493">
                <a:tc>
                  <a:txBody>
                    <a:bodyPr/>
                    <a:lstStyle/>
                    <a:p>
                      <a:pPr>
                        <a:lnSpc>
                          <a:spcPct val="150000"/>
                        </a:lnSpc>
                        <a:spcAft>
                          <a:spcPts val="0"/>
                        </a:spcAft>
                      </a:pPr>
                      <a:r>
                        <a:rPr lang="es-ES" sz="1400">
                          <a:latin typeface="Arial"/>
                          <a:ea typeface="Times New Roman"/>
                          <a:cs typeface="Times New Roman"/>
                        </a:rPr>
                        <a:t>Proximidad de reciclar y desprender desechos</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0,10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7,00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0,70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9,00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0,90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47">
                <a:tc>
                  <a:txBody>
                    <a:bodyPr/>
                    <a:lstStyle/>
                    <a:p>
                      <a:pPr>
                        <a:lnSpc>
                          <a:spcPct val="150000"/>
                        </a:lnSpc>
                        <a:spcAft>
                          <a:spcPts val="0"/>
                        </a:spcAft>
                      </a:pPr>
                      <a:r>
                        <a:rPr lang="es-ES" sz="1400">
                          <a:latin typeface="Arial"/>
                          <a:ea typeface="Times New Roman"/>
                          <a:cs typeface="Times New Roman"/>
                        </a:rPr>
                        <a:t>Factores Ambientales </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0,15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9,00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1,35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7,00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a:latin typeface="Arial"/>
                          <a:ea typeface="Times New Roman"/>
                          <a:cs typeface="Times New Roman"/>
                        </a:rPr>
                        <a:t>1,05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47">
                <a:tc>
                  <a:txBody>
                    <a:bodyPr/>
                    <a:lstStyle/>
                    <a:p>
                      <a:pPr>
                        <a:lnSpc>
                          <a:spcPct val="150000"/>
                        </a:lnSpc>
                        <a:spcAft>
                          <a:spcPts val="0"/>
                        </a:spcAft>
                      </a:pPr>
                      <a:r>
                        <a:rPr lang="es-ES" sz="1400" b="1">
                          <a:latin typeface="Arial"/>
                          <a:ea typeface="Times New Roman"/>
                          <a:cs typeface="Times New Roman"/>
                        </a:rPr>
                        <a:t>Total </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b="1">
                          <a:latin typeface="Arial"/>
                          <a:ea typeface="Times New Roman"/>
                          <a:cs typeface="Times New Roman"/>
                        </a:rPr>
                        <a:t>1,00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b="1">
                          <a:latin typeface="Arial"/>
                          <a:ea typeface="Times New Roman"/>
                          <a:cs typeface="Times New Roman"/>
                        </a:rPr>
                        <a:t> </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b="1">
                          <a:latin typeface="Arial"/>
                          <a:ea typeface="Times New Roman"/>
                          <a:cs typeface="Times New Roman"/>
                        </a:rPr>
                        <a:t>7,00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b="1">
                          <a:latin typeface="Arial"/>
                          <a:ea typeface="Times New Roman"/>
                          <a:cs typeface="Times New Roman"/>
                        </a:rPr>
                        <a:t> </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400" b="1" dirty="0">
                          <a:solidFill>
                            <a:srgbClr val="7030A0"/>
                          </a:solidFill>
                          <a:latin typeface="Arial"/>
                          <a:ea typeface="Times New Roman"/>
                          <a:cs typeface="Times New Roman"/>
                        </a:rPr>
                        <a:t>7,50</a:t>
                      </a:r>
                      <a:endParaRPr lang="es-EC" sz="1600" b="1" dirty="0">
                        <a:solidFill>
                          <a:srgbClr val="7030A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LOS REQUERIMIENTOS </a:t>
            </a:r>
            <a:endParaRPr lang="es-EC" dirty="0"/>
          </a:p>
        </p:txBody>
      </p:sp>
      <p:sp>
        <p:nvSpPr>
          <p:cNvPr id="29" name="28 CuadroTexto"/>
          <p:cNvSpPr txBox="1"/>
          <p:nvPr/>
        </p:nvSpPr>
        <p:spPr>
          <a:xfrm>
            <a:off x="395536" y="1772816"/>
            <a:ext cx="842493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b="1" dirty="0" smtClean="0"/>
              <a:t>TERRENO</a:t>
            </a:r>
          </a:p>
          <a:p>
            <a:r>
              <a:rPr lang="es-ES" dirty="0" smtClean="0"/>
              <a:t>El terreno disponible para la construcción del Complejo Turístico será de 4.700 m</a:t>
            </a:r>
            <a:r>
              <a:rPr lang="es-ES" baseline="30000" dirty="0" smtClean="0"/>
              <a:t>2</a:t>
            </a:r>
            <a:r>
              <a:rPr lang="es-ES" dirty="0" smtClean="0"/>
              <a:t>, espacio que será suficiente para la construcción de las instalaciones, adecuación de áreas de recreación y espacios verdes, para la movilización de los turistas y futuras proyecciones de expansión. </a:t>
            </a:r>
          </a:p>
          <a:p>
            <a:r>
              <a:rPr lang="es-ES" b="1" dirty="0" smtClean="0"/>
              <a:t>ACTIVOS FIJOS </a:t>
            </a:r>
          </a:p>
          <a:p>
            <a:pPr>
              <a:buFont typeface="Wingdings" pitchFamily="2" charset="2"/>
              <a:buChar char="ü"/>
            </a:pPr>
            <a:r>
              <a:rPr lang="es-ES" dirty="0" smtClean="0"/>
              <a:t>Construcciones </a:t>
            </a:r>
            <a:endParaRPr lang="es-EC" dirty="0"/>
          </a:p>
        </p:txBody>
      </p:sp>
      <p:graphicFrame>
        <p:nvGraphicFramePr>
          <p:cNvPr id="30" name="29 Tabla"/>
          <p:cNvGraphicFramePr>
            <a:graphicFrameLocks noGrp="1"/>
          </p:cNvGraphicFramePr>
          <p:nvPr/>
        </p:nvGraphicFramePr>
        <p:xfrm>
          <a:off x="2411760" y="4221088"/>
          <a:ext cx="4178300" cy="2249800"/>
        </p:xfrm>
        <a:graphic>
          <a:graphicData uri="http://schemas.openxmlformats.org/drawingml/2006/table">
            <a:tbl>
              <a:tblPr/>
              <a:tblGrid>
                <a:gridCol w="2578100"/>
                <a:gridCol w="838200"/>
                <a:gridCol w="762000"/>
              </a:tblGrid>
              <a:tr h="535300">
                <a:tc>
                  <a:txBody>
                    <a:bodyPr/>
                    <a:lstStyle/>
                    <a:p>
                      <a:pPr algn="ctr">
                        <a:lnSpc>
                          <a:spcPct val="115000"/>
                        </a:lnSpc>
                        <a:spcAft>
                          <a:spcPts val="0"/>
                        </a:spcAft>
                      </a:pPr>
                      <a:r>
                        <a:rPr lang="es-EC" sz="1000" b="1">
                          <a:latin typeface="Arial"/>
                          <a:ea typeface="Times New Roman"/>
                          <a:cs typeface="Times New Roman"/>
                        </a:rPr>
                        <a:t>DESCRIPCION</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latin typeface="Arial"/>
                          <a:ea typeface="Times New Roman"/>
                          <a:cs typeface="Times New Roman"/>
                        </a:rPr>
                        <a:t>UNIDAD</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latin typeface="Arial"/>
                          <a:ea typeface="Times New Roman"/>
                          <a:cs typeface="Times New Roman"/>
                        </a:rPr>
                        <a:t>CANTIDAD</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000" dirty="0">
                          <a:solidFill>
                            <a:srgbClr val="000000"/>
                          </a:solidFill>
                          <a:latin typeface="Arial"/>
                          <a:ea typeface="Times New Roman"/>
                          <a:cs typeface="Times New Roman"/>
                        </a:rPr>
                        <a:t>Facilidades para Restaurante </a:t>
                      </a:r>
                      <a:endParaRPr lang="es-EC"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000">
                          <a:solidFill>
                            <a:srgbClr val="000000"/>
                          </a:solidFill>
                          <a:latin typeface="Arial"/>
                          <a:ea typeface="Times New Roman"/>
                          <a:cs typeface="Times New Roman"/>
                        </a:rPr>
                        <a:t>m2</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000">
                          <a:solidFill>
                            <a:srgbClr val="000000"/>
                          </a:solidFill>
                          <a:latin typeface="Arial"/>
                          <a:ea typeface="Times New Roman"/>
                          <a:cs typeface="Times New Roman"/>
                        </a:rPr>
                        <a:t>        208,04 </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190500">
                <a:tc>
                  <a:txBody>
                    <a:bodyPr/>
                    <a:lstStyle/>
                    <a:p>
                      <a:pPr>
                        <a:lnSpc>
                          <a:spcPct val="115000"/>
                        </a:lnSpc>
                        <a:spcAft>
                          <a:spcPts val="0"/>
                        </a:spcAft>
                      </a:pPr>
                      <a:r>
                        <a:rPr lang="es-EC" sz="1000" dirty="0">
                          <a:solidFill>
                            <a:srgbClr val="000000"/>
                          </a:solidFill>
                          <a:latin typeface="Arial"/>
                          <a:ea typeface="Times New Roman"/>
                          <a:cs typeface="Times New Roman"/>
                        </a:rPr>
                        <a:t>Cabañas (6u)</a:t>
                      </a:r>
                      <a:endParaRPr lang="es-EC"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000">
                          <a:solidFill>
                            <a:srgbClr val="000000"/>
                          </a:solidFill>
                          <a:latin typeface="Arial"/>
                          <a:ea typeface="Times New Roman"/>
                          <a:cs typeface="Times New Roman"/>
                        </a:rPr>
                        <a:t>m2</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00">
                          <a:solidFill>
                            <a:srgbClr val="000000"/>
                          </a:solidFill>
                          <a:latin typeface="Arial"/>
                          <a:ea typeface="Times New Roman"/>
                          <a:cs typeface="Times New Roman"/>
                        </a:rPr>
                        <a:t>        326,94 </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s-EC" sz="1000">
                          <a:solidFill>
                            <a:srgbClr val="000000"/>
                          </a:solidFill>
                          <a:latin typeface="Arial"/>
                          <a:ea typeface="Times New Roman"/>
                          <a:cs typeface="Times New Roman"/>
                        </a:rPr>
                        <a:t>Área Administrativa </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000">
                          <a:solidFill>
                            <a:srgbClr val="000000"/>
                          </a:solidFill>
                          <a:latin typeface="Arial"/>
                          <a:ea typeface="Times New Roman"/>
                          <a:cs typeface="Times New Roman"/>
                        </a:rPr>
                        <a:t>m2</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00">
                          <a:latin typeface="Arial"/>
                          <a:ea typeface="Times New Roman"/>
                          <a:cs typeface="Times New Roman"/>
                        </a:rPr>
                        <a:t>         59,68 </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s-EC" sz="1000">
                          <a:solidFill>
                            <a:srgbClr val="000000"/>
                          </a:solidFill>
                          <a:latin typeface="Arial"/>
                          <a:ea typeface="Times New Roman"/>
                          <a:cs typeface="Times New Roman"/>
                        </a:rPr>
                        <a:t>Piscinas recreativas para niños y adultos </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000">
                          <a:solidFill>
                            <a:srgbClr val="000000"/>
                          </a:solidFill>
                          <a:latin typeface="Arial"/>
                          <a:ea typeface="Times New Roman"/>
                          <a:cs typeface="Times New Roman"/>
                        </a:rPr>
                        <a:t>m2</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00">
                          <a:latin typeface="Arial"/>
                          <a:ea typeface="Times New Roman"/>
                          <a:cs typeface="Times New Roman"/>
                        </a:rPr>
                        <a:t>        827,56 </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s-EC" sz="1000">
                          <a:solidFill>
                            <a:srgbClr val="000000"/>
                          </a:solidFill>
                          <a:latin typeface="Arial"/>
                          <a:ea typeface="Times New Roman"/>
                          <a:cs typeface="Times New Roman"/>
                        </a:rPr>
                        <a:t>Sauna, Turco, Hidromasaje, Polar </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000">
                          <a:solidFill>
                            <a:srgbClr val="000000"/>
                          </a:solidFill>
                          <a:latin typeface="Arial"/>
                          <a:ea typeface="Times New Roman"/>
                          <a:cs typeface="Times New Roman"/>
                        </a:rPr>
                        <a:t>m2</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00">
                          <a:latin typeface="Arial"/>
                          <a:ea typeface="Times New Roman"/>
                          <a:cs typeface="Times New Roman"/>
                        </a:rPr>
                        <a:t>         92,65 </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s-EC" sz="1000">
                          <a:solidFill>
                            <a:srgbClr val="000000"/>
                          </a:solidFill>
                          <a:latin typeface="Arial"/>
                          <a:ea typeface="Times New Roman"/>
                          <a:cs typeface="Times New Roman"/>
                        </a:rPr>
                        <a:t>Canchas de uso múltiple y estacionamiento </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000">
                          <a:solidFill>
                            <a:srgbClr val="000000"/>
                          </a:solidFill>
                          <a:latin typeface="Arial"/>
                          <a:ea typeface="Times New Roman"/>
                          <a:cs typeface="Times New Roman"/>
                        </a:rPr>
                        <a:t>m2</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00">
                          <a:latin typeface="Arial"/>
                          <a:ea typeface="Times New Roman"/>
                          <a:cs typeface="Times New Roman"/>
                        </a:rPr>
                        <a:t>     1.381,08 </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s-EC" sz="1000">
                          <a:solidFill>
                            <a:srgbClr val="000000"/>
                          </a:solidFill>
                          <a:latin typeface="Arial"/>
                          <a:ea typeface="Times New Roman"/>
                          <a:cs typeface="Times New Roman"/>
                        </a:rPr>
                        <a:t>Tanque de reserva </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000">
                          <a:solidFill>
                            <a:srgbClr val="000000"/>
                          </a:solidFill>
                          <a:latin typeface="Arial"/>
                          <a:ea typeface="Times New Roman"/>
                          <a:cs typeface="Times New Roman"/>
                        </a:rPr>
                        <a:t>m2</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00">
                          <a:solidFill>
                            <a:srgbClr val="000000"/>
                          </a:solidFill>
                          <a:latin typeface="Arial"/>
                          <a:ea typeface="Times New Roman"/>
                          <a:cs typeface="Times New Roman"/>
                        </a:rPr>
                        <a:t>         18,00 </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s-EC" sz="1000">
                          <a:solidFill>
                            <a:srgbClr val="000000"/>
                          </a:solidFill>
                          <a:latin typeface="Arial"/>
                          <a:ea typeface="Times New Roman"/>
                          <a:cs typeface="Times New Roman"/>
                        </a:rPr>
                        <a:t>Juegos Infantiles </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Times New Roman"/>
                        </a:rPr>
                        <a:t>m2</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180,40</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0500">
                <a:tc gridSpan="3">
                  <a:txBody>
                    <a:bodyPr/>
                    <a:lstStyle/>
                    <a:p>
                      <a:pPr>
                        <a:lnSpc>
                          <a:spcPct val="115000"/>
                        </a:lnSpc>
                        <a:spcAft>
                          <a:spcPts val="0"/>
                        </a:spcAft>
                      </a:pPr>
                      <a:r>
                        <a:rPr lang="es-EC" sz="1000" b="1" dirty="0">
                          <a:solidFill>
                            <a:srgbClr val="000000"/>
                          </a:solidFill>
                          <a:latin typeface="Arial"/>
                          <a:ea typeface="Times New Roman"/>
                          <a:cs typeface="Times New Roman"/>
                        </a:rPr>
                        <a:t>TOTAL </a:t>
                      </a:r>
                      <a:endParaRPr lang="es-EC"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bl>
          </a:graphicData>
        </a:graphic>
      </p:graphicFrame>
      <p:sp>
        <p:nvSpPr>
          <p:cNvPr id="31" name="30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LOS REQUERIMIENTOS</a:t>
            </a:r>
            <a:endParaRPr lang="es-EC" dirty="0"/>
          </a:p>
        </p:txBody>
      </p:sp>
      <p:sp>
        <p:nvSpPr>
          <p:cNvPr id="6" name="5 CuadroTexto"/>
          <p:cNvSpPr txBox="1"/>
          <p:nvPr/>
        </p:nvSpPr>
        <p:spPr>
          <a:xfrm>
            <a:off x="683568" y="1816363"/>
            <a:ext cx="7992888" cy="47089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sz="2000" b="1" dirty="0" smtClean="0"/>
              <a:t>ACTIVOS FIJOS </a:t>
            </a:r>
          </a:p>
          <a:p>
            <a:pPr marL="342900" indent="-342900" algn="just">
              <a:buFont typeface="Wingdings" pitchFamily="2" charset="2"/>
              <a:buChar char="ü"/>
            </a:pPr>
            <a:r>
              <a:rPr lang="es-EC" sz="2000" b="1" dirty="0" smtClean="0"/>
              <a:t>Maquinaria : </a:t>
            </a:r>
            <a:r>
              <a:rPr lang="es-ES" sz="2000" dirty="0" smtClean="0"/>
              <a:t>Se utilizarán bombas para la recirculación del agua y calentadores de gas para calentar el agua de las piscinas y el funcionamiento de la sauna y el turco. Se utilizará el calentador a gas Raypak, ideal para piscinas comerciales por su bajo costo de instalación, su operación económica, su eficiencia térmica y su confiabilidad. Para el calentamiento del agua del hidromasaje se dispondrá de calefones. </a:t>
            </a:r>
          </a:p>
          <a:p>
            <a:pPr marL="342900" indent="-342900" algn="just">
              <a:buFont typeface="Wingdings" pitchFamily="2" charset="2"/>
              <a:buChar char="ü"/>
            </a:pPr>
            <a:r>
              <a:rPr lang="es-ES" sz="2000" b="1" dirty="0" smtClean="0"/>
              <a:t>Equipos: área administrativa, restaurante, cabañas y piscina. </a:t>
            </a:r>
          </a:p>
          <a:p>
            <a:pPr marL="342900" indent="-342900" algn="just">
              <a:buFont typeface="Wingdings" pitchFamily="2" charset="2"/>
              <a:buChar char="ü"/>
            </a:pPr>
            <a:r>
              <a:rPr lang="es-ES" sz="2000" b="1" dirty="0" smtClean="0"/>
              <a:t>Muebles y enseres.</a:t>
            </a:r>
          </a:p>
          <a:p>
            <a:pPr marL="342900" indent="-342900" algn="just">
              <a:buFont typeface="Wingdings" pitchFamily="2" charset="2"/>
              <a:buChar char="ü"/>
            </a:pPr>
            <a:r>
              <a:rPr lang="es-ES" sz="2000" b="1" dirty="0" smtClean="0"/>
              <a:t>Menaje.</a:t>
            </a:r>
          </a:p>
          <a:p>
            <a:pPr marL="342900" indent="-342900" algn="just">
              <a:buFont typeface="Wingdings" pitchFamily="2" charset="2"/>
              <a:buChar char="ü"/>
            </a:pPr>
            <a:r>
              <a:rPr lang="es-ES" sz="2000" b="1" dirty="0" smtClean="0"/>
              <a:t>Vehículo </a:t>
            </a:r>
          </a:p>
          <a:p>
            <a:pPr marL="342900" indent="-342900" algn="just">
              <a:buFont typeface="Wingdings" pitchFamily="2" charset="2"/>
              <a:buChar char="ü"/>
            </a:pPr>
            <a:r>
              <a:rPr lang="es-ES" sz="2000" b="1" dirty="0" smtClean="0"/>
              <a:t>Plantas arbustivas y ornamentales </a:t>
            </a:r>
            <a:endParaRPr lang="es-EC" sz="2000" b="1" dirty="0"/>
          </a:p>
        </p:txBody>
      </p:sp>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LOS REQUERIMIENTOS</a:t>
            </a:r>
            <a:endParaRPr lang="es-EC" dirty="0"/>
          </a:p>
        </p:txBody>
      </p:sp>
      <p:sp>
        <p:nvSpPr>
          <p:cNvPr id="6" name="5 CuadroTexto"/>
          <p:cNvSpPr txBox="1"/>
          <p:nvPr/>
        </p:nvSpPr>
        <p:spPr>
          <a:xfrm>
            <a:off x="683568" y="1816363"/>
            <a:ext cx="7992888" cy="44012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C" sz="2000" b="1" dirty="0" smtClean="0"/>
              <a:t>MATERIA PRIMA </a:t>
            </a:r>
          </a:p>
          <a:p>
            <a:pPr algn="just"/>
            <a:r>
              <a:rPr lang="es-ES" sz="2000" dirty="0" smtClean="0"/>
              <a:t>Se realizó el análisis conforme a los resultados de la investigación de campo, en la cual los turistas indicaron que el restaurante debería brindar servicios de comidas típicas. Para este estudio se consideraron cinco platos típicos: papas con cuy, trucha asada o frita, llapingachos, papas con conejo y caldo de gallina. </a:t>
            </a:r>
          </a:p>
          <a:p>
            <a:pPr algn="just"/>
            <a:r>
              <a:rPr lang="es-ES" sz="2000" b="1" dirty="0" smtClean="0"/>
              <a:t>INSUMOS </a:t>
            </a:r>
          </a:p>
          <a:p>
            <a:pPr algn="just"/>
            <a:r>
              <a:rPr lang="es-ES" sz="2000" dirty="0" smtClean="0"/>
              <a:t>Los insumos se encuentran clasificados como insumos que se utilizarán en la cocina, restaurante, cabañas, piscina y áreas recreativas, incluyendo el área administrativa.</a:t>
            </a:r>
            <a:endParaRPr lang="es-ES" sz="2000" b="1" dirty="0" smtClean="0"/>
          </a:p>
          <a:p>
            <a:pPr algn="just"/>
            <a:r>
              <a:rPr lang="es-ES" sz="2000" b="1" dirty="0" smtClean="0"/>
              <a:t>COMBUSTIBLE </a:t>
            </a:r>
          </a:p>
          <a:p>
            <a:pPr algn="just"/>
            <a:r>
              <a:rPr lang="es-ES" sz="2000" dirty="0" smtClean="0"/>
              <a:t>Gasolina extra y gas industrial. </a:t>
            </a:r>
            <a:endParaRPr lang="es-EC" sz="2000" dirty="0" smtClean="0"/>
          </a:p>
          <a:p>
            <a:pPr algn="just"/>
            <a:endParaRPr lang="es-EC" sz="2000" b="1" dirty="0" smtClean="0"/>
          </a:p>
        </p:txBody>
      </p:sp>
      <p:sp>
        <p:nvSpPr>
          <p:cNvPr id="7" name="6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800" dirty="0" smtClean="0"/>
              <a:t>EL Estudio </a:t>
            </a:r>
            <a:r>
              <a:rPr lang="es-ES" sz="2800" dirty="0" smtClean="0"/>
              <a:t>de Impacto Ambiental</a:t>
            </a:r>
            <a:endParaRPr lang="es-EC" sz="2800" dirty="0"/>
          </a:p>
        </p:txBody>
      </p:sp>
      <p:sp>
        <p:nvSpPr>
          <p:cNvPr id="7" name="6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uadroTexto"/>
          <p:cNvSpPr txBox="1"/>
          <p:nvPr/>
        </p:nvSpPr>
        <p:spPr>
          <a:xfrm>
            <a:off x="1187624" y="2204864"/>
            <a:ext cx="6768752" cy="37233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pPr>
            <a:r>
              <a:rPr lang="es-ES" sz="2000" dirty="0" smtClean="0"/>
              <a:t>El entorno ambiental del sector Quillán “La Carolina” podría verse afectado con la construcción del Complejo Turístico y posteriormente con las operaciones turísticas del proyecto. Al llevar a cabo un proyecto turístico, la flora, la fauna y los recursos naturales son susceptibles de impacto, por tal motivo el estudio de impacto ambiental es primordial en la valoración de este proyecto. </a:t>
            </a:r>
            <a:endParaRPr lang="es-EC" sz="2000" dirty="0"/>
          </a:p>
        </p:txBody>
      </p:sp>
    </p:spTree>
  </p:cSld>
  <p:clrMapOvr>
    <a:masterClrMapping/>
  </p:clrMapOvr>
  <p:transition spd="med">
    <p:strips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400" dirty="0" smtClean="0"/>
              <a:t>La Descripción </a:t>
            </a:r>
            <a:r>
              <a:rPr lang="es-ES" sz="2400" dirty="0" smtClean="0"/>
              <a:t>del entorno ambiental del valle Quillán </a:t>
            </a:r>
            <a:endParaRPr lang="es-EC" sz="2400" dirty="0"/>
          </a:p>
        </p:txBody>
      </p:sp>
      <p:sp>
        <p:nvSpPr>
          <p:cNvPr id="6" name="5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95536" y="1700808"/>
            <a:ext cx="8424936" cy="48013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b="1" dirty="0" smtClean="0"/>
              <a:t>Uso del suelo: </a:t>
            </a:r>
            <a:r>
              <a:rPr lang="es-ES" dirty="0" smtClean="0"/>
              <a:t>el 90% del suelo útil es empleado para la agricultura, existen aproximadamente 96 ha. de cultivos en toda la zona, el 8% es compartido entre la ganadería, complejos piscícolas, una pequeña zona de recreación, y viviendas. </a:t>
            </a:r>
          </a:p>
          <a:p>
            <a:pPr algn="just"/>
            <a:r>
              <a:rPr lang="es-ES" b="1" dirty="0" smtClean="0"/>
              <a:t>Ecosistema: </a:t>
            </a:r>
            <a:r>
              <a:rPr lang="es-ES" dirty="0" smtClean="0"/>
              <a:t>de vegetación correspondiente a Matorral Húmedo Montano, Su temperatura fluctúa entre los 18 y 22º C.  La humedad relativa en este sector es alta, alrededor del 80%, se encuentra entre los 2.224 y los 2.675 msnm, amplia variedad de vegetación nativa conformada por especies de tipo herbáceo, arbustivo y arbóreo.</a:t>
            </a:r>
          </a:p>
          <a:p>
            <a:pPr algn="just"/>
            <a:r>
              <a:rPr lang="es-ES" b="1" dirty="0" smtClean="0"/>
              <a:t>Flora: </a:t>
            </a:r>
            <a:r>
              <a:rPr lang="es-ES" dirty="0" smtClean="0"/>
              <a:t>hizo (Dalea difusa), achupalla (Puya </a:t>
            </a:r>
            <a:r>
              <a:rPr lang="es-ES" dirty="0" err="1" smtClean="0"/>
              <a:t>sp</a:t>
            </a:r>
            <a:r>
              <a:rPr lang="es-ES" dirty="0" smtClean="0"/>
              <a:t>), orquídeas (</a:t>
            </a:r>
            <a:r>
              <a:rPr lang="es-ES" dirty="0" err="1" smtClean="0"/>
              <a:t>Epidendrum</a:t>
            </a:r>
            <a:r>
              <a:rPr lang="es-ES" dirty="0" smtClean="0"/>
              <a:t> </a:t>
            </a:r>
            <a:r>
              <a:rPr lang="es-ES" dirty="0" err="1" smtClean="0"/>
              <a:t>secundum</a:t>
            </a:r>
            <a:r>
              <a:rPr lang="es-ES" dirty="0" smtClean="0"/>
              <a:t> y </a:t>
            </a:r>
            <a:r>
              <a:rPr lang="es-ES" dirty="0" err="1" smtClean="0"/>
              <a:t>Stellis</a:t>
            </a:r>
            <a:r>
              <a:rPr lang="es-ES" dirty="0" smtClean="0"/>
              <a:t> </a:t>
            </a:r>
            <a:r>
              <a:rPr lang="es-ES" dirty="0" err="1" smtClean="0"/>
              <a:t>sp</a:t>
            </a:r>
            <a:r>
              <a:rPr lang="es-ES" dirty="0" smtClean="0"/>
              <a:t>), </a:t>
            </a:r>
            <a:r>
              <a:rPr lang="es-ES" dirty="0" err="1" smtClean="0"/>
              <a:t>huaicundos</a:t>
            </a:r>
            <a:r>
              <a:rPr lang="es-ES" dirty="0" smtClean="0"/>
              <a:t> (</a:t>
            </a:r>
            <a:r>
              <a:rPr lang="es-ES" dirty="0" err="1" smtClean="0"/>
              <a:t>Tillandsia</a:t>
            </a:r>
            <a:r>
              <a:rPr lang="es-ES" dirty="0" smtClean="0"/>
              <a:t> </a:t>
            </a:r>
            <a:r>
              <a:rPr lang="es-ES" dirty="0" err="1" smtClean="0"/>
              <a:t>sp</a:t>
            </a:r>
            <a:r>
              <a:rPr lang="es-ES" dirty="0" smtClean="0"/>
              <a:t>), paja (</a:t>
            </a:r>
            <a:r>
              <a:rPr lang="es-ES" dirty="0" err="1" smtClean="0"/>
              <a:t>stipa</a:t>
            </a:r>
            <a:r>
              <a:rPr lang="es-ES" dirty="0" smtClean="0"/>
              <a:t> y </a:t>
            </a:r>
            <a:r>
              <a:rPr lang="es-ES" dirty="0" err="1" smtClean="0"/>
              <a:t>festuca</a:t>
            </a:r>
            <a:r>
              <a:rPr lang="es-ES" dirty="0" smtClean="0"/>
              <a:t>), entre otras, huertos propios del clima sub-</a:t>
            </a:r>
            <a:r>
              <a:rPr lang="es-ES" dirty="0" err="1" smtClean="0"/>
              <a:t>húmedo.Los</a:t>
            </a:r>
            <a:r>
              <a:rPr lang="es-ES" dirty="0" smtClean="0"/>
              <a:t> principales cultivos están representados por las siguientes especies: aguacate (</a:t>
            </a:r>
            <a:r>
              <a:rPr lang="es-ES" dirty="0" err="1" smtClean="0"/>
              <a:t>Persea</a:t>
            </a:r>
            <a:r>
              <a:rPr lang="es-ES" dirty="0" smtClean="0"/>
              <a:t> </a:t>
            </a:r>
            <a:r>
              <a:rPr lang="es-ES" dirty="0" err="1" smtClean="0"/>
              <a:t>gratisima</a:t>
            </a:r>
            <a:r>
              <a:rPr lang="es-ES" dirty="0" smtClean="0"/>
              <a:t>), tomate de árbol (</a:t>
            </a:r>
            <a:r>
              <a:rPr lang="es-ES" dirty="0" err="1" smtClean="0"/>
              <a:t>Cyphomandrea</a:t>
            </a:r>
            <a:r>
              <a:rPr lang="es-ES" dirty="0" smtClean="0"/>
              <a:t> </a:t>
            </a:r>
            <a:r>
              <a:rPr lang="es-ES" dirty="0" err="1" smtClean="0"/>
              <a:t>betacea</a:t>
            </a:r>
            <a:r>
              <a:rPr lang="es-ES" dirty="0" smtClean="0"/>
              <a:t>), chirimoya (</a:t>
            </a:r>
            <a:r>
              <a:rPr lang="es-ES" dirty="0" err="1" smtClean="0"/>
              <a:t>Annona</a:t>
            </a:r>
            <a:r>
              <a:rPr lang="es-ES" dirty="0" smtClean="0"/>
              <a:t> </a:t>
            </a:r>
            <a:r>
              <a:rPr lang="es-ES" dirty="0" err="1" smtClean="0"/>
              <a:t>cherimola</a:t>
            </a:r>
            <a:r>
              <a:rPr lang="es-ES" dirty="0" smtClean="0"/>
              <a:t>) y granadilla (Pasiflora </a:t>
            </a:r>
            <a:r>
              <a:rPr lang="es-ES" dirty="0" err="1" smtClean="0"/>
              <a:t>quadrangularis</a:t>
            </a:r>
            <a:r>
              <a:rPr lang="es-ES" dirty="0" smtClean="0"/>
              <a:t>).</a:t>
            </a:r>
          </a:p>
          <a:p>
            <a:pPr algn="just"/>
            <a:r>
              <a:rPr lang="es-ES" b="1" dirty="0" smtClean="0"/>
              <a:t>Fauna</a:t>
            </a:r>
            <a:r>
              <a:rPr lang="es-ES" dirty="0" smtClean="0"/>
              <a:t>: mirlos, palomas, conejos, ranas, </a:t>
            </a:r>
            <a:r>
              <a:rPr lang="es-ES" dirty="0" err="1" smtClean="0"/>
              <a:t>preñadillas</a:t>
            </a:r>
            <a:r>
              <a:rPr lang="es-ES" dirty="0" smtClean="0"/>
              <a:t>. </a:t>
            </a:r>
            <a:endParaRPr lang="es-EC" dirty="0"/>
          </a:p>
        </p:txBody>
      </p:sp>
    </p:spTree>
  </p:cSld>
  <p:clrMapOvr>
    <a:masterClrMapping/>
  </p:clrMapOvr>
  <p:transition spd="med">
    <p:strips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La </a:t>
            </a:r>
            <a:r>
              <a:rPr lang="es-EC" dirty="0" smtClean="0"/>
              <a:t>s</a:t>
            </a:r>
            <a:r>
              <a:rPr lang="es-EC" dirty="0" smtClean="0"/>
              <a:t>ocio </a:t>
            </a:r>
            <a:r>
              <a:rPr lang="es-EC" dirty="0" smtClean="0"/>
              <a:t>economía del sector </a:t>
            </a:r>
            <a:endParaRPr lang="es-EC" dirty="0"/>
          </a:p>
        </p:txBody>
      </p:sp>
      <p:sp>
        <p:nvSpPr>
          <p:cNvPr id="6" name="5 CuadroTexto"/>
          <p:cNvSpPr txBox="1"/>
          <p:nvPr/>
        </p:nvSpPr>
        <p:spPr>
          <a:xfrm>
            <a:off x="467544" y="2254220"/>
            <a:ext cx="7992888"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2400" dirty="0" smtClean="0"/>
              <a:t>La agricultura constituye la mayor parte de la economía de la comunidad de Quillán; el 65% de la población se dedica a esta actividad, en la que predomina el cultivo de frutas y hortalizas; el 20% de la población realiza actividades turísticas en base a la alimentación y a la elaboración de artesanías; el 10% se dedica a la albañilería y el 5% a otras actividades</a:t>
            </a:r>
            <a:endParaRPr lang="es-EC" sz="2400" dirty="0"/>
          </a:p>
        </p:txBody>
      </p:sp>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OBJETIVOS </a:t>
            </a:r>
            <a:endParaRPr lang="es-EC" dirty="0"/>
          </a:p>
        </p:txBody>
      </p:sp>
      <p:sp>
        <p:nvSpPr>
          <p:cNvPr id="6" name="5 CuadroTexto"/>
          <p:cNvSpPr txBox="1"/>
          <p:nvPr/>
        </p:nvSpPr>
        <p:spPr>
          <a:xfrm>
            <a:off x="539552" y="1340768"/>
            <a:ext cx="8136904" cy="48013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b="1" dirty="0" smtClean="0"/>
              <a:t>Como objetivo </a:t>
            </a:r>
            <a:r>
              <a:rPr lang="es-ES" b="1" dirty="0" smtClean="0"/>
              <a:t>g</a:t>
            </a:r>
            <a:r>
              <a:rPr lang="es-ES" b="1" dirty="0" smtClean="0"/>
              <a:t>eneral se plantea:</a:t>
            </a:r>
            <a:r>
              <a:rPr lang="es-ES" dirty="0" smtClean="0"/>
              <a:t>	</a:t>
            </a:r>
            <a:endParaRPr lang="es-EC" dirty="0" smtClean="0"/>
          </a:p>
          <a:p>
            <a:r>
              <a:rPr lang="es-ES" dirty="0" smtClean="0"/>
              <a:t> </a:t>
            </a:r>
            <a:endParaRPr lang="es-EC" dirty="0" smtClean="0"/>
          </a:p>
          <a:p>
            <a:pPr lvl="0" algn="just"/>
            <a:r>
              <a:rPr lang="es-ES" dirty="0" smtClean="0"/>
              <a:t>Realizar el estudio de factibilidad para la implementación de un Complejo Turístico ecológico con actividades  recreativas  y de turismo en el sector Quillán.</a:t>
            </a:r>
            <a:endParaRPr lang="es-EC" dirty="0" smtClean="0"/>
          </a:p>
          <a:p>
            <a:pPr algn="just"/>
            <a:r>
              <a:rPr lang="es-ES" dirty="0" smtClean="0"/>
              <a:t> </a:t>
            </a:r>
            <a:endParaRPr lang="es-EC" dirty="0" smtClean="0"/>
          </a:p>
          <a:p>
            <a:pPr algn="just"/>
            <a:r>
              <a:rPr lang="es-ES" b="1" dirty="0" smtClean="0"/>
              <a:t>Y como o</a:t>
            </a:r>
            <a:r>
              <a:rPr lang="es-ES" b="1" dirty="0" smtClean="0"/>
              <a:t>bjetivos específicos:</a:t>
            </a:r>
          </a:p>
          <a:p>
            <a:pPr algn="just"/>
            <a:r>
              <a:rPr lang="es-ES" b="1" dirty="0" smtClean="0"/>
              <a:t>	</a:t>
            </a:r>
            <a:endParaRPr lang="es-EC" dirty="0" smtClean="0"/>
          </a:p>
          <a:p>
            <a:pPr marL="342900" indent="-342900">
              <a:buFont typeface="Arial" pitchFamily="34" charset="0"/>
              <a:buChar char="•"/>
            </a:pPr>
            <a:r>
              <a:rPr lang="es-ES" b="1" dirty="0" smtClean="0"/>
              <a:t> </a:t>
            </a:r>
            <a:r>
              <a:rPr lang="es-ES" dirty="0" smtClean="0"/>
              <a:t>Realizar el estudio de mercado para determinar la demanda insatisfecha. </a:t>
            </a:r>
            <a:endParaRPr lang="es-EC" dirty="0" smtClean="0"/>
          </a:p>
          <a:p>
            <a:pPr marL="342900" lvl="0" indent="-342900">
              <a:buFont typeface="Arial" pitchFamily="34" charset="0"/>
              <a:buChar char="•"/>
            </a:pPr>
            <a:r>
              <a:rPr lang="es-ES" dirty="0" smtClean="0"/>
              <a:t>Identificar las necesidades de los usuarios respecto al servicio a ofrecer.</a:t>
            </a:r>
            <a:endParaRPr lang="es-EC" dirty="0" smtClean="0"/>
          </a:p>
          <a:p>
            <a:pPr marL="342900" indent="-342900">
              <a:buFont typeface="Arial" pitchFamily="34" charset="0"/>
              <a:buChar char="•"/>
            </a:pPr>
            <a:r>
              <a:rPr lang="es-ES" dirty="0" smtClean="0"/>
              <a:t> Determinar el tamaño del proyecto para establecer las necesidades de infraestructura. </a:t>
            </a:r>
            <a:endParaRPr lang="es-EC" dirty="0" smtClean="0"/>
          </a:p>
          <a:p>
            <a:pPr marL="342900" indent="-342900">
              <a:buFont typeface="Arial" pitchFamily="34" charset="0"/>
              <a:buChar char="•"/>
            </a:pPr>
            <a:r>
              <a:rPr lang="es-ES" dirty="0" smtClean="0"/>
              <a:t> Diseñar la estructura organizacional de la empresa. </a:t>
            </a:r>
            <a:endParaRPr lang="es-EC" dirty="0" smtClean="0"/>
          </a:p>
          <a:p>
            <a:pPr marL="342900" lvl="0" indent="-342900">
              <a:buFont typeface="Arial" pitchFamily="34" charset="0"/>
              <a:buChar char="•"/>
            </a:pPr>
            <a:r>
              <a:rPr lang="es-ES" dirty="0" smtClean="0"/>
              <a:t>Analizar la factibilidad económica-financiera de implementar un complejo turístico en el </a:t>
            </a:r>
            <a:r>
              <a:rPr lang="es-ES" dirty="0" smtClean="0"/>
              <a:t>sector.</a:t>
            </a:r>
            <a:endParaRPr lang="es-EC" dirty="0"/>
          </a:p>
        </p:txBody>
      </p:sp>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043608" y="1196752"/>
            <a:ext cx="6696744" cy="5632311"/>
          </a:xfrm>
          <a:prstGeom prst="rect">
            <a:avLst/>
          </a:prstGeom>
          <a:noFill/>
        </p:spPr>
        <p:txBody>
          <a:bodyPr wrap="square" rtlCol="0">
            <a:spAutoFit/>
          </a:bodyPr>
          <a:lstStyle/>
          <a:p>
            <a:pPr marL="342900" indent="-342900">
              <a:lnSpc>
                <a:spcPct val="150000"/>
              </a:lnSpc>
            </a:pPr>
            <a:r>
              <a:rPr lang="es-ES" sz="2400" dirty="0" smtClean="0"/>
              <a:t>Estas actividades son: </a:t>
            </a:r>
          </a:p>
          <a:p>
            <a:pPr marL="342900" indent="-342900">
              <a:lnSpc>
                <a:spcPct val="150000"/>
              </a:lnSpc>
            </a:pPr>
            <a:endParaRPr lang="es-ES" sz="2400" dirty="0" smtClean="0"/>
          </a:p>
          <a:p>
            <a:pPr marL="342900" indent="-342900">
              <a:lnSpc>
                <a:spcPct val="150000"/>
              </a:lnSpc>
              <a:buFont typeface="Wingdings" pitchFamily="2" charset="2"/>
              <a:buChar char="ü"/>
            </a:pPr>
            <a:r>
              <a:rPr lang="es-ES" sz="2400" b="1" dirty="0" smtClean="0"/>
              <a:t>Movimiento </a:t>
            </a:r>
            <a:r>
              <a:rPr lang="es-ES" sz="2400" b="1" dirty="0" smtClean="0"/>
              <a:t>de tierra </a:t>
            </a:r>
            <a:endParaRPr lang="es-EC" sz="2400" dirty="0" smtClean="0"/>
          </a:p>
          <a:p>
            <a:pPr marL="342900" indent="-342900">
              <a:lnSpc>
                <a:spcPct val="150000"/>
              </a:lnSpc>
              <a:buFont typeface="Wingdings" pitchFamily="2" charset="2"/>
              <a:buChar char="ü"/>
            </a:pPr>
            <a:r>
              <a:rPr lang="es-ES" sz="2400" b="1" dirty="0" smtClean="0"/>
              <a:t>Construcción </a:t>
            </a:r>
            <a:endParaRPr lang="es-EC" sz="2400" dirty="0" smtClean="0"/>
          </a:p>
          <a:p>
            <a:pPr marL="342900" indent="-342900">
              <a:lnSpc>
                <a:spcPct val="150000"/>
              </a:lnSpc>
              <a:buFont typeface="Wingdings" pitchFamily="2" charset="2"/>
              <a:buChar char="ü"/>
            </a:pPr>
            <a:r>
              <a:rPr lang="es-ES" sz="2400" b="1" dirty="0" smtClean="0"/>
              <a:t>Operación turística (presencia de turistas)</a:t>
            </a:r>
            <a:endParaRPr lang="es-EC" sz="2400" dirty="0" smtClean="0"/>
          </a:p>
          <a:p>
            <a:pPr marL="342900" indent="-342900">
              <a:lnSpc>
                <a:spcPct val="150000"/>
              </a:lnSpc>
              <a:buFont typeface="Wingdings" pitchFamily="2" charset="2"/>
              <a:buChar char="ü"/>
            </a:pPr>
            <a:r>
              <a:rPr lang="es-ES" sz="2400" b="1" dirty="0" smtClean="0"/>
              <a:t>Actividades de restaurante </a:t>
            </a:r>
            <a:endParaRPr lang="es-EC" sz="2400" dirty="0" smtClean="0"/>
          </a:p>
          <a:p>
            <a:pPr marL="342900" indent="-342900">
              <a:lnSpc>
                <a:spcPct val="150000"/>
              </a:lnSpc>
              <a:buFont typeface="Wingdings" pitchFamily="2" charset="2"/>
              <a:buChar char="ü"/>
            </a:pPr>
            <a:r>
              <a:rPr lang="es-ES" sz="2400" b="1" dirty="0" smtClean="0"/>
              <a:t>Actividades recreacionales</a:t>
            </a:r>
            <a:endParaRPr lang="es-EC" sz="2400" dirty="0" smtClean="0"/>
          </a:p>
          <a:p>
            <a:pPr marL="342900" indent="-342900">
              <a:lnSpc>
                <a:spcPct val="150000"/>
              </a:lnSpc>
              <a:buFont typeface="Wingdings" pitchFamily="2" charset="2"/>
              <a:buChar char="ü"/>
            </a:pPr>
            <a:r>
              <a:rPr lang="es-ES" sz="2400" b="1" dirty="0" smtClean="0"/>
              <a:t> Educación Ambiental</a:t>
            </a:r>
            <a:endParaRPr lang="es-EC" sz="2400" dirty="0" smtClean="0"/>
          </a:p>
          <a:p>
            <a:pPr marL="342900" indent="-342900">
              <a:lnSpc>
                <a:spcPct val="150000"/>
              </a:lnSpc>
              <a:buFont typeface="Wingdings" pitchFamily="2" charset="2"/>
              <a:buChar char="ü"/>
            </a:pPr>
            <a:r>
              <a:rPr lang="es-ES" sz="2400" b="1" dirty="0" smtClean="0"/>
              <a:t> Eliminación de desechos </a:t>
            </a:r>
            <a:endParaRPr lang="es-EC" sz="2400" dirty="0" smtClean="0"/>
          </a:p>
          <a:p>
            <a:pPr marL="342900" indent="-342900">
              <a:lnSpc>
                <a:spcPct val="150000"/>
              </a:lnSpc>
              <a:buFont typeface="Wingdings" pitchFamily="2" charset="2"/>
              <a:buChar char="ü"/>
            </a:pPr>
            <a:r>
              <a:rPr lang="es-ES" sz="2400" b="1" dirty="0" smtClean="0"/>
              <a:t> Generación de fuentes de empleo</a:t>
            </a:r>
            <a:r>
              <a:rPr lang="es-ES" sz="2400" dirty="0" smtClean="0"/>
              <a:t> </a:t>
            </a:r>
            <a:endParaRPr lang="es-EC" sz="2400" dirty="0"/>
          </a:p>
        </p:txBody>
      </p:sp>
      <p:sp>
        <p:nvSpPr>
          <p:cNvPr id="7" name="6 CuadroTexto"/>
          <p:cNvSpPr txBox="1"/>
          <p:nvPr/>
        </p:nvSpPr>
        <p:spPr>
          <a:xfrm>
            <a:off x="251520" y="188640"/>
            <a:ext cx="7200800" cy="707886"/>
          </a:xfrm>
          <a:prstGeom prst="rect">
            <a:avLst/>
          </a:prstGeom>
          <a:noFill/>
        </p:spPr>
        <p:txBody>
          <a:bodyPr wrap="square" rtlCol="0">
            <a:spAutoFit/>
          </a:bodyPr>
          <a:lstStyle/>
          <a:p>
            <a:pPr algn="ctr"/>
            <a:r>
              <a:rPr lang="es-ES" sz="2000" b="1" dirty="0" smtClean="0">
                <a:solidFill>
                  <a:schemeClr val="bg1"/>
                </a:solidFill>
              </a:rPr>
              <a:t>La Identificación </a:t>
            </a:r>
            <a:r>
              <a:rPr lang="es-ES" sz="2000" b="1" dirty="0" smtClean="0">
                <a:solidFill>
                  <a:schemeClr val="bg1"/>
                </a:solidFill>
              </a:rPr>
              <a:t>de actividades </a:t>
            </a:r>
            <a:r>
              <a:rPr lang="es-ES" sz="2000" b="1" dirty="0" smtClean="0">
                <a:solidFill>
                  <a:schemeClr val="bg1"/>
                </a:solidFill>
              </a:rPr>
              <a:t>que </a:t>
            </a:r>
            <a:r>
              <a:rPr lang="es-ES" sz="2000" b="1" dirty="0" smtClean="0">
                <a:solidFill>
                  <a:schemeClr val="bg1"/>
                </a:solidFill>
              </a:rPr>
              <a:t>pueden causar un impacto positivo o negativo sobre las variables</a:t>
            </a:r>
            <a:endParaRPr lang="es-EC" sz="2000" b="1" dirty="0">
              <a:solidFill>
                <a:schemeClr val="bg1"/>
              </a:solidFill>
            </a:endParaRPr>
          </a:p>
        </p:txBody>
      </p:sp>
      <p:sp>
        <p:nvSpPr>
          <p:cNvPr id="8" name="7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1800" dirty="0" smtClean="0"/>
              <a:t>La identificación </a:t>
            </a:r>
            <a:r>
              <a:rPr lang="es-ES" sz="1800" dirty="0" smtClean="0"/>
              <a:t>de variables ambientales y componentes ambientales susceptibles a impactos</a:t>
            </a:r>
            <a:endParaRPr lang="es-EC" sz="1800" dirty="0"/>
          </a:p>
        </p:txBody>
      </p:sp>
      <p:sp>
        <p:nvSpPr>
          <p:cNvPr id="6" name="5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467544" y="1703705"/>
            <a:ext cx="8280920" cy="48936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1600" b="1" dirty="0" smtClean="0"/>
              <a:t>Variables </a:t>
            </a:r>
            <a:r>
              <a:rPr lang="es-ES" sz="1600" b="1" dirty="0" smtClean="0"/>
              <a:t>Físicas: </a:t>
            </a:r>
            <a:endParaRPr lang="es-EC" sz="1600" dirty="0" smtClean="0"/>
          </a:p>
          <a:p>
            <a:pPr algn="just"/>
            <a:r>
              <a:rPr lang="es-ES" sz="1600" b="1" dirty="0" smtClean="0"/>
              <a:t>Aire. Impacto: </a:t>
            </a:r>
            <a:r>
              <a:rPr lang="es-ES" sz="1600" dirty="0" smtClean="0"/>
              <a:t>contaminación del aire. </a:t>
            </a:r>
            <a:endParaRPr lang="es-EC" sz="1600" dirty="0" smtClean="0"/>
          </a:p>
          <a:p>
            <a:pPr algn="just"/>
            <a:r>
              <a:rPr lang="es-ES" sz="1600" b="1" dirty="0" smtClean="0"/>
              <a:t>Agua. Impacto: </a:t>
            </a:r>
            <a:r>
              <a:rPr lang="es-ES" sz="1600" dirty="0" smtClean="0"/>
              <a:t>contaminación del agua.</a:t>
            </a:r>
            <a:endParaRPr lang="es-EC" sz="1600" dirty="0" smtClean="0"/>
          </a:p>
          <a:p>
            <a:pPr algn="just"/>
            <a:r>
              <a:rPr lang="es-ES" sz="1600" b="1" dirty="0" smtClean="0"/>
              <a:t>Suelo. Impactos: </a:t>
            </a:r>
            <a:r>
              <a:rPr lang="es-ES" sz="1600" dirty="0" smtClean="0"/>
              <a:t>compactación del suelo, contaminación por desechos</a:t>
            </a:r>
            <a:endParaRPr lang="es-EC" sz="1600" dirty="0" smtClean="0"/>
          </a:p>
          <a:p>
            <a:pPr algn="just"/>
            <a:r>
              <a:rPr lang="es-ES" sz="1600" dirty="0" smtClean="0"/>
              <a:t> </a:t>
            </a:r>
            <a:endParaRPr lang="es-EC" sz="1600" dirty="0" smtClean="0"/>
          </a:p>
          <a:p>
            <a:pPr algn="just"/>
            <a:r>
              <a:rPr lang="es-ES" sz="1600" b="1" dirty="0" smtClean="0"/>
              <a:t>Variables </a:t>
            </a:r>
            <a:r>
              <a:rPr lang="es-ES" sz="1600" b="1" dirty="0" smtClean="0"/>
              <a:t>Bióticas: </a:t>
            </a:r>
            <a:endParaRPr lang="es-EC" sz="1600" dirty="0" smtClean="0"/>
          </a:p>
          <a:p>
            <a:pPr algn="just"/>
            <a:r>
              <a:rPr lang="es-ES" sz="1600" b="1" dirty="0" smtClean="0"/>
              <a:t>Flora. Impactos: </a:t>
            </a:r>
            <a:r>
              <a:rPr lang="es-ES" sz="1600" dirty="0" smtClean="0"/>
              <a:t>pérdida de flora, pérdida de especies nativas y bosques. </a:t>
            </a:r>
            <a:endParaRPr lang="es-EC" sz="1600" dirty="0" smtClean="0"/>
          </a:p>
          <a:p>
            <a:pPr algn="just"/>
            <a:r>
              <a:rPr lang="es-ES" sz="1600" b="1" dirty="0" smtClean="0"/>
              <a:t>Fauna. Impactos: </a:t>
            </a:r>
            <a:r>
              <a:rPr lang="es-ES" sz="1600" dirty="0" smtClean="0"/>
              <a:t>modificación del hábitat, migración de las especies. </a:t>
            </a:r>
            <a:endParaRPr lang="es-EC" sz="1600" dirty="0" smtClean="0"/>
          </a:p>
          <a:p>
            <a:pPr algn="just"/>
            <a:r>
              <a:rPr lang="es-ES" sz="1600" dirty="0" smtClean="0"/>
              <a:t> </a:t>
            </a:r>
            <a:endParaRPr lang="es-EC" sz="1600" dirty="0" smtClean="0"/>
          </a:p>
          <a:p>
            <a:pPr algn="just"/>
            <a:r>
              <a:rPr lang="es-ES" sz="1600" b="1" dirty="0" smtClean="0"/>
              <a:t>Variable socio </a:t>
            </a:r>
            <a:r>
              <a:rPr lang="es-ES" sz="1600" b="1" dirty="0" smtClean="0"/>
              <a:t>económica:</a:t>
            </a:r>
            <a:endParaRPr lang="es-EC" sz="1600" dirty="0" smtClean="0"/>
          </a:p>
          <a:p>
            <a:pPr algn="just"/>
            <a:r>
              <a:rPr lang="es-ES" sz="1600" b="1" dirty="0" smtClean="0"/>
              <a:t>Uso del agua. Impacto: </a:t>
            </a:r>
            <a:r>
              <a:rPr lang="es-ES" sz="1600" dirty="0" smtClean="0"/>
              <a:t>disminución del agua para uso de regadío. </a:t>
            </a:r>
            <a:endParaRPr lang="es-EC" sz="1600" dirty="0" smtClean="0"/>
          </a:p>
          <a:p>
            <a:pPr algn="just"/>
            <a:r>
              <a:rPr lang="es-ES" sz="1600" dirty="0" smtClean="0"/>
              <a:t> </a:t>
            </a:r>
            <a:endParaRPr lang="es-EC" sz="1600" dirty="0" smtClean="0"/>
          </a:p>
          <a:p>
            <a:pPr algn="just"/>
            <a:r>
              <a:rPr lang="es-ES" sz="1600" b="1" dirty="0" smtClean="0"/>
              <a:t>Calidad de vida. Impactos: </a:t>
            </a:r>
            <a:r>
              <a:rPr lang="es-ES" sz="1600" dirty="0" smtClean="0"/>
              <a:t>mejoramiento de la economía del lugar, fomento de deportes y esparcimiento, mayor aprecio a la naturaleza. </a:t>
            </a:r>
            <a:endParaRPr lang="es-EC" sz="1600" dirty="0" smtClean="0"/>
          </a:p>
          <a:p>
            <a:pPr algn="just"/>
            <a:r>
              <a:rPr lang="es-ES" sz="1600" dirty="0" smtClean="0"/>
              <a:t> </a:t>
            </a:r>
            <a:endParaRPr lang="es-EC" sz="1600" dirty="0" smtClean="0"/>
          </a:p>
          <a:p>
            <a:pPr algn="just"/>
            <a:r>
              <a:rPr lang="es-ES" sz="1600" b="1" dirty="0" smtClean="0"/>
              <a:t>Variable </a:t>
            </a:r>
            <a:r>
              <a:rPr lang="es-ES" sz="1600" b="1" dirty="0" smtClean="0"/>
              <a:t>paisaje:  </a:t>
            </a:r>
            <a:endParaRPr lang="es-EC" sz="1600" dirty="0" smtClean="0"/>
          </a:p>
          <a:p>
            <a:pPr algn="just"/>
            <a:r>
              <a:rPr lang="es-ES" sz="1600" b="1" dirty="0" smtClean="0"/>
              <a:t>Estética natural. Impacto: </a:t>
            </a:r>
            <a:r>
              <a:rPr lang="es-ES" sz="1600" dirty="0" smtClean="0"/>
              <a:t>modificaciones del entorno, perturbación por ruido, generación y eliminación de basura. </a:t>
            </a:r>
            <a:endParaRPr lang="es-EC" sz="1600" dirty="0" smtClean="0"/>
          </a:p>
          <a:p>
            <a:endParaRPr lang="es-EC" sz="1600" dirty="0"/>
          </a:p>
        </p:txBody>
      </p:sp>
    </p:spTree>
  </p:cSld>
  <p:clrMapOvr>
    <a:masterClrMapping/>
  </p:clrMapOvr>
  <p:transition spd="med">
    <p:strips dir="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45157"/>
            <a:ext cx="7391400" cy="563563"/>
          </a:xfrm>
        </p:spPr>
        <p:txBody>
          <a:bodyPr/>
          <a:lstStyle/>
          <a:p>
            <a:pPr algn="ctr"/>
            <a:r>
              <a:rPr lang="es-EC" sz="2000" dirty="0" smtClean="0"/>
              <a:t>Las Actividades </a:t>
            </a:r>
            <a:r>
              <a:rPr lang="es-EC" sz="2000" dirty="0" smtClean="0"/>
              <a:t>que generan un alto impacto sobre componentes ambientales </a:t>
            </a:r>
            <a:br>
              <a:rPr lang="es-EC" sz="2000" dirty="0" smtClean="0"/>
            </a:br>
            <a:endParaRPr lang="es-EC" sz="2000" dirty="0"/>
          </a:p>
        </p:txBody>
      </p:sp>
      <p:sp>
        <p:nvSpPr>
          <p:cNvPr id="6" name="5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251521" y="1197440"/>
          <a:ext cx="8352926" cy="5327904"/>
        </p:xfrm>
        <a:graphic>
          <a:graphicData uri="http://schemas.openxmlformats.org/drawingml/2006/table">
            <a:tbl>
              <a:tblPr/>
              <a:tblGrid>
                <a:gridCol w="1527465"/>
                <a:gridCol w="2064166"/>
                <a:gridCol w="2064166"/>
                <a:gridCol w="1539271"/>
                <a:gridCol w="1157858"/>
              </a:tblGrid>
              <a:tr h="0">
                <a:tc>
                  <a:txBody>
                    <a:bodyPr/>
                    <a:lstStyle/>
                    <a:p>
                      <a:pPr algn="ctr">
                        <a:lnSpc>
                          <a:spcPct val="115000"/>
                        </a:lnSpc>
                        <a:spcAft>
                          <a:spcPts val="0"/>
                        </a:spcAft>
                      </a:pPr>
                      <a:r>
                        <a:rPr lang="es-ES" sz="1600" b="1" dirty="0">
                          <a:latin typeface="Arial"/>
                          <a:ea typeface="Times New Roman"/>
                          <a:cs typeface="Times New Roman"/>
                        </a:rPr>
                        <a:t>Actividad</a:t>
                      </a:r>
                      <a:endParaRPr lang="es-EC"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a:latin typeface="Arial"/>
                          <a:ea typeface="Times New Roman"/>
                          <a:cs typeface="Times New Roman"/>
                        </a:rPr>
                        <a:t>Componente</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a:latin typeface="Arial"/>
                          <a:ea typeface="Times New Roman"/>
                          <a:cs typeface="Times New Roman"/>
                        </a:rPr>
                        <a:t>Impacto</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a:latin typeface="Arial"/>
                          <a:ea typeface="Times New Roman"/>
                          <a:cs typeface="Times New Roman"/>
                        </a:rPr>
                        <a:t>Tipo de impacto</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a:latin typeface="Arial"/>
                          <a:ea typeface="Times New Roman"/>
                          <a:cs typeface="Times New Roman"/>
                        </a:rPr>
                        <a:t>Valoración</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4">
                  <a:txBody>
                    <a:bodyPr/>
                    <a:lstStyle/>
                    <a:p>
                      <a:pPr>
                        <a:lnSpc>
                          <a:spcPct val="115000"/>
                        </a:lnSpc>
                        <a:spcAft>
                          <a:spcPts val="0"/>
                        </a:spcAft>
                      </a:pPr>
                      <a:r>
                        <a:rPr lang="es-ES" sz="1600">
                          <a:latin typeface="Arial"/>
                          <a:ea typeface="Times New Roman"/>
                          <a:cs typeface="Times New Roman"/>
                        </a:rPr>
                        <a:t>Operación Turística</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Aire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Contaminación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Negativo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Times New Roman"/>
                        </a:rPr>
                        <a:t>-8/7</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EC"/>
                    </a:p>
                  </a:txBody>
                  <a:tcPr/>
                </a:tc>
                <a:tc>
                  <a:txBody>
                    <a:bodyPr/>
                    <a:lstStyle/>
                    <a:p>
                      <a:pPr algn="just">
                        <a:lnSpc>
                          <a:spcPct val="115000"/>
                        </a:lnSpc>
                        <a:spcAft>
                          <a:spcPts val="0"/>
                        </a:spcAft>
                      </a:pPr>
                      <a:r>
                        <a:rPr lang="es-ES" sz="1600">
                          <a:latin typeface="Arial"/>
                          <a:ea typeface="Times New Roman"/>
                          <a:cs typeface="Times New Roman"/>
                        </a:rPr>
                        <a:t>Flora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Pérdida de Flora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Negativo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Times New Roman"/>
                        </a:rPr>
                        <a:t>-8/8</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EC"/>
                    </a:p>
                  </a:txBody>
                  <a:tcPr/>
                </a:tc>
                <a:tc>
                  <a:txBody>
                    <a:bodyPr/>
                    <a:lstStyle/>
                    <a:p>
                      <a:pPr algn="just">
                        <a:lnSpc>
                          <a:spcPct val="115000"/>
                        </a:lnSpc>
                        <a:spcAft>
                          <a:spcPts val="0"/>
                        </a:spcAft>
                      </a:pPr>
                      <a:r>
                        <a:rPr lang="es-ES" sz="1600">
                          <a:latin typeface="Arial"/>
                          <a:ea typeface="Times New Roman"/>
                          <a:cs typeface="Times New Roman"/>
                        </a:rPr>
                        <a:t>Calidad de vida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Fomentar el entretenimiento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Positivo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Times New Roman"/>
                        </a:rPr>
                        <a:t>9/9</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EC"/>
                    </a:p>
                  </a:txBody>
                  <a:tcPr/>
                </a:tc>
                <a:tc>
                  <a:txBody>
                    <a:bodyPr/>
                    <a:lstStyle/>
                    <a:p>
                      <a:pPr algn="just">
                        <a:lnSpc>
                          <a:spcPct val="115000"/>
                        </a:lnSpc>
                        <a:spcAft>
                          <a:spcPts val="0"/>
                        </a:spcAft>
                      </a:pPr>
                      <a:r>
                        <a:rPr lang="es-ES" sz="1600">
                          <a:latin typeface="Arial"/>
                          <a:ea typeface="Times New Roman"/>
                          <a:cs typeface="Times New Roman"/>
                        </a:rPr>
                        <a:t>Estética natural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Perturbación por ruido</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Negativo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Times New Roman"/>
                        </a:rPr>
                        <a:t>-8/9</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s-ES" sz="1600">
                          <a:latin typeface="Arial"/>
                          <a:ea typeface="Times New Roman"/>
                          <a:cs typeface="Times New Roman"/>
                        </a:rPr>
                        <a:t>Actividades de Restaurante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Calidad de vida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Mejoramiento de la economía</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Positivo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Times New Roman"/>
                        </a:rPr>
                        <a:t>8/9</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nSpc>
                          <a:spcPct val="115000"/>
                        </a:lnSpc>
                        <a:spcAft>
                          <a:spcPts val="0"/>
                        </a:spcAft>
                      </a:pPr>
                      <a:r>
                        <a:rPr lang="es-ES" sz="1600">
                          <a:latin typeface="Arial"/>
                          <a:ea typeface="Times New Roman"/>
                          <a:cs typeface="Times New Roman"/>
                        </a:rPr>
                        <a:t>Actividades recreacionales</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Fauna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Migración de especies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Negativo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Times New Roman"/>
                        </a:rPr>
                        <a:t>-8/8</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EC"/>
                    </a:p>
                  </a:txBody>
                  <a:tcPr/>
                </a:tc>
                <a:tc>
                  <a:txBody>
                    <a:bodyPr/>
                    <a:lstStyle/>
                    <a:p>
                      <a:pPr algn="just">
                        <a:lnSpc>
                          <a:spcPct val="115000"/>
                        </a:lnSpc>
                        <a:spcAft>
                          <a:spcPts val="0"/>
                        </a:spcAft>
                      </a:pPr>
                      <a:r>
                        <a:rPr lang="es-ES" sz="1600">
                          <a:latin typeface="Arial"/>
                          <a:ea typeface="Times New Roman"/>
                          <a:cs typeface="Times New Roman"/>
                        </a:rPr>
                        <a:t>Calidad de vida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Esparcimiento y aprecio a la naturaleza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Positivo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Times New Roman"/>
                        </a:rPr>
                        <a:t>9/9</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600">
                          <a:latin typeface="Arial"/>
                          <a:ea typeface="Times New Roman"/>
                          <a:cs typeface="Times New Roman"/>
                        </a:rPr>
                        <a:t>Eliminación de desechos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Estética natural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Generación de basura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Negativo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Times New Roman"/>
                        </a:rPr>
                        <a:t>-8/8</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600">
                          <a:latin typeface="Arial"/>
                          <a:ea typeface="Times New Roman"/>
                          <a:cs typeface="Times New Roman"/>
                        </a:rPr>
                        <a:t>Generación de empleo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Calidad de vida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a:latin typeface="Arial"/>
                          <a:ea typeface="Times New Roman"/>
                          <a:cs typeface="Times New Roman"/>
                        </a:rPr>
                        <a:t>Mejoramiento de la economía </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dirty="0">
                          <a:latin typeface="Arial"/>
                          <a:ea typeface="Times New Roman"/>
                          <a:cs typeface="Times New Roman"/>
                        </a:rPr>
                        <a:t>Positivo </a:t>
                      </a:r>
                      <a:endParaRPr lang="es-EC"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Times New Roman"/>
                        </a:rPr>
                        <a:t>9/9</a:t>
                      </a:r>
                      <a:endParaRPr lang="es-EC"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strips dir="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01141"/>
            <a:ext cx="7391400" cy="563563"/>
          </a:xfrm>
        </p:spPr>
        <p:txBody>
          <a:bodyPr/>
          <a:lstStyle/>
          <a:p>
            <a:pPr algn="ctr"/>
            <a:r>
              <a:rPr lang="es-ES" sz="1800" dirty="0" smtClean="0"/>
              <a:t>Las medidas </a:t>
            </a:r>
            <a:r>
              <a:rPr lang="es-ES" sz="1800" dirty="0" smtClean="0"/>
              <a:t>para prevenir, controlar, mitigar y compensar las alteraciones ambientales significativas.</a:t>
            </a:r>
            <a:endParaRPr lang="es-EC" sz="1800" dirty="0"/>
          </a:p>
        </p:txBody>
      </p:sp>
      <p:sp>
        <p:nvSpPr>
          <p:cNvPr id="6" name="5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251520" y="1916832"/>
            <a:ext cx="8568952" cy="43924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Wingdings" pitchFamily="2" charset="2"/>
              <a:buChar char="ü"/>
            </a:pPr>
            <a:r>
              <a:rPr lang="es-ES" dirty="0" smtClean="0"/>
              <a:t>Para compensar las pérdidas se plantará vegetación adicional con árboles y plantas ornamentales en el momento que  se termine la construcción.</a:t>
            </a:r>
          </a:p>
          <a:p>
            <a:pPr marL="342900" indent="-342900" algn="just">
              <a:buFont typeface="Wingdings" pitchFamily="2" charset="2"/>
              <a:buChar char="ü"/>
            </a:pPr>
            <a:r>
              <a:rPr lang="es-ES" dirty="0" smtClean="0"/>
              <a:t>Charlas de educación ambiental a los empleados del Complejo Turístico, residentes del lugar y turistas. Así como campañas de reforestación en toda la zona en un trabajo mancomunado con los habitantes del sector. Además, la forestación y reforestación.</a:t>
            </a:r>
          </a:p>
          <a:p>
            <a:pPr marL="342900" indent="-342900" algn="just">
              <a:buFont typeface="Wingdings" pitchFamily="2" charset="2"/>
              <a:buChar char="ü"/>
            </a:pPr>
            <a:r>
              <a:rPr lang="es-ES" dirty="0" smtClean="0"/>
              <a:t>Para minimizar el  impacto sobre la fauna de la zona, quedará prohibido que los turistas se aproximen a sitios colindantes donde habitan especies animales que aparezcan durante el recorrido.</a:t>
            </a:r>
          </a:p>
          <a:p>
            <a:pPr marL="342900" indent="-342900" algn="just">
              <a:buFont typeface="Wingdings" pitchFamily="2" charset="2"/>
              <a:buChar char="ü"/>
            </a:pPr>
            <a:r>
              <a:rPr lang="es-ES" dirty="0" smtClean="0"/>
              <a:t>Para mitigar la emisión de ruido, se evitará el uso excesivo del claxon y alarmas de autos, altavoces y equipos de música en las áreas de recreación y senderos.</a:t>
            </a:r>
          </a:p>
          <a:p>
            <a:pPr marL="342900" indent="-342900" algn="just">
              <a:buFont typeface="Wingdings" pitchFamily="2" charset="2"/>
              <a:buChar char="ü"/>
            </a:pPr>
            <a:r>
              <a:rPr lang="es-ES" dirty="0" smtClean="0"/>
              <a:t>Se dispondrá de una reserva de agua, se controlará su conservación, revisando habitualmente los medidores y las fugas en el sistema.</a:t>
            </a:r>
            <a:endParaRPr lang="es-EC" dirty="0"/>
          </a:p>
        </p:txBody>
      </p:sp>
    </p:spTree>
  </p:cSld>
  <p:clrMapOvr>
    <a:masterClrMapping/>
  </p:clrMapOvr>
  <p:transition spd="med">
    <p:strips dir="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15616" y="3193812"/>
            <a:ext cx="7488832" cy="523220"/>
          </a:xfrm>
          <a:prstGeom prst="rect">
            <a:avLst/>
          </a:prstGeom>
          <a:noFill/>
        </p:spPr>
        <p:txBody>
          <a:bodyPr wrap="square" rtlCol="0">
            <a:spAutoFit/>
          </a:bodyPr>
          <a:lstStyle/>
          <a:p>
            <a:pPr algn="ctr"/>
            <a:r>
              <a:rPr lang="es-ES" sz="2800" b="1" dirty="0" smtClean="0"/>
              <a:t>LA EMPRESA Y SU ORGANIZACIÓN</a:t>
            </a:r>
            <a:endParaRPr lang="es-EC" sz="2800" dirty="0"/>
          </a:p>
        </p:txBody>
      </p:sp>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39552" y="260648"/>
            <a:ext cx="6840760" cy="523220"/>
          </a:xfrm>
          <a:prstGeom prst="rect">
            <a:avLst/>
          </a:prstGeom>
          <a:noFill/>
        </p:spPr>
        <p:txBody>
          <a:bodyPr wrap="square" rtlCol="0">
            <a:spAutoFit/>
          </a:bodyPr>
          <a:lstStyle/>
          <a:p>
            <a:pPr algn="ctr"/>
            <a:r>
              <a:rPr lang="es-ES" sz="2800" b="1" dirty="0" smtClean="0">
                <a:solidFill>
                  <a:schemeClr val="bg1"/>
                </a:solidFill>
              </a:rPr>
              <a:t>LA CONSTITUCIÓN </a:t>
            </a:r>
            <a:r>
              <a:rPr lang="es-ES" sz="2800" b="1" dirty="0" smtClean="0">
                <a:solidFill>
                  <a:schemeClr val="bg1"/>
                </a:solidFill>
              </a:rPr>
              <a:t>DE LA EMPRESA</a:t>
            </a:r>
            <a:endParaRPr lang="es-EC" sz="1400" b="1" dirty="0">
              <a:solidFill>
                <a:schemeClr val="bg1"/>
              </a:solidFill>
            </a:endParaRPr>
          </a:p>
        </p:txBody>
      </p:sp>
      <p:sp>
        <p:nvSpPr>
          <p:cNvPr id="7" name="6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CuadroTexto"/>
          <p:cNvSpPr txBox="1"/>
          <p:nvPr/>
        </p:nvSpPr>
        <p:spPr>
          <a:xfrm>
            <a:off x="611560" y="1988840"/>
            <a:ext cx="7848872"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2400" dirty="0" smtClean="0"/>
              <a:t>El Complejo Turístico “Las Cascadas” se constituirá como una Sociedad Anónima, debidamente registrada en la Superintendencia de Compañías y ante las autoridades legales competentes, para lo cual se someterá a las Leyes de la Constitución de la República del Ecuador, a las Leyes de Turismo y a las Leyes Ambientales. </a:t>
            </a:r>
          </a:p>
          <a:p>
            <a:pPr algn="just"/>
            <a:endParaRPr lang="es-EC" sz="2400" dirty="0" smtClean="0"/>
          </a:p>
          <a:p>
            <a:pPr algn="just"/>
            <a:r>
              <a:rPr lang="es-ES" sz="2400" dirty="0" smtClean="0"/>
              <a:t>Una vez constituida la compañía anónima, deberá obtener todos los permisos y patentes para que su funcionamiento sea legal.</a:t>
            </a:r>
            <a:endParaRPr lang="es-EC" sz="2400" dirty="0"/>
          </a:p>
        </p:txBody>
      </p:sp>
    </p:spTree>
  </p:cSld>
  <p:clrMapOvr>
    <a:masterClrMapping/>
  </p:clrMapOvr>
  <p:transition spd="med">
    <p:strips dir="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CuadroTexto"/>
          <p:cNvSpPr txBox="1"/>
          <p:nvPr/>
        </p:nvSpPr>
        <p:spPr>
          <a:xfrm>
            <a:off x="0" y="0"/>
            <a:ext cx="7308304" cy="1477328"/>
          </a:xfrm>
          <a:prstGeom prst="rect">
            <a:avLst/>
          </a:prstGeom>
          <a:noFill/>
        </p:spPr>
        <p:txBody>
          <a:bodyPr wrap="square" rtlCol="0">
            <a:spAutoFit/>
          </a:bodyPr>
          <a:lstStyle/>
          <a:p>
            <a:pPr algn="ctr"/>
            <a:r>
              <a:rPr lang="es-ES" sz="2400" b="1" u="sng" dirty="0" smtClean="0">
                <a:solidFill>
                  <a:schemeClr val="bg1"/>
                </a:solidFill>
              </a:rPr>
              <a:t>Ley de Turismo </a:t>
            </a:r>
            <a:endParaRPr lang="es-EC" sz="2400" dirty="0" smtClean="0">
              <a:solidFill>
                <a:schemeClr val="bg1"/>
              </a:solidFill>
            </a:endParaRPr>
          </a:p>
          <a:p>
            <a:pPr algn="ctr"/>
            <a:r>
              <a:rPr lang="es-ES" sz="2400" b="1" dirty="0" smtClean="0">
                <a:solidFill>
                  <a:schemeClr val="bg1"/>
                </a:solidFill>
              </a:rPr>
              <a:t> De las actividades turísticas y de quienes la ejercen</a:t>
            </a:r>
            <a:endParaRPr lang="es-EC" sz="2400" dirty="0" smtClean="0">
              <a:solidFill>
                <a:schemeClr val="bg1"/>
              </a:solidFill>
            </a:endParaRPr>
          </a:p>
          <a:p>
            <a:endParaRPr lang="es-EC" dirty="0">
              <a:solidFill>
                <a:schemeClr val="bg1"/>
              </a:solidFill>
            </a:endParaRPr>
          </a:p>
        </p:txBody>
      </p:sp>
      <p:sp>
        <p:nvSpPr>
          <p:cNvPr id="5" name="4 CuadroTexto"/>
          <p:cNvSpPr txBox="1"/>
          <p:nvPr/>
        </p:nvSpPr>
        <p:spPr>
          <a:xfrm>
            <a:off x="467544" y="2492896"/>
            <a:ext cx="7560840" cy="29238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2000" dirty="0" smtClean="0"/>
              <a:t> </a:t>
            </a:r>
            <a:r>
              <a:rPr lang="es-ES" sz="2400" dirty="0" smtClean="0"/>
              <a:t>Art. 8.- Para el ejercicio de actividades turísticas se requiere obtener el registro de turismo y la licencia anual de funcionamiento, que acredite idoneidad del servicio que ofrece y se sujeten a las normas técnicas y de calidad vigentes.</a:t>
            </a:r>
          </a:p>
          <a:p>
            <a:pPr algn="just"/>
            <a:endParaRPr lang="es-EC" sz="2000" dirty="0" smtClean="0"/>
          </a:p>
          <a:p>
            <a:pPr algn="just"/>
            <a:r>
              <a:rPr lang="es-ES" sz="2000" dirty="0" smtClean="0"/>
              <a:t> </a:t>
            </a:r>
            <a:endParaRPr lang="es-EC" sz="2000" dirty="0" smtClean="0"/>
          </a:p>
        </p:txBody>
      </p:sp>
    </p:spTree>
  </p:cSld>
  <p:clrMapOvr>
    <a:masterClrMapping/>
  </p:clrMapOvr>
  <p:transition spd="med">
    <p:strips dir="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1560" y="1772816"/>
            <a:ext cx="8208912" cy="47089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2000" dirty="0" smtClean="0"/>
              <a:t> </a:t>
            </a:r>
            <a:r>
              <a:rPr lang="es-ES" sz="2000" b="1" dirty="0" smtClean="0"/>
              <a:t>Art. 4.- Funciones y atribuciones del Ministerio de Turismo: </a:t>
            </a:r>
          </a:p>
          <a:p>
            <a:endParaRPr lang="es-EC" sz="2000" b="1" dirty="0" smtClean="0"/>
          </a:p>
          <a:p>
            <a:r>
              <a:rPr lang="es-ES" sz="2000" dirty="0" smtClean="0"/>
              <a:t>A nivel nacional y con el carácter de privativa, la ejecución de las siguientes potestades:</a:t>
            </a:r>
            <a:endParaRPr lang="es-EC" sz="2000" dirty="0" smtClean="0"/>
          </a:p>
          <a:p>
            <a:r>
              <a:rPr lang="es-ES" sz="2000" dirty="0" smtClean="0"/>
              <a:t>a. La concesión del registro de turismo;</a:t>
            </a:r>
            <a:endParaRPr lang="es-EC" sz="2000" dirty="0" smtClean="0"/>
          </a:p>
          <a:p>
            <a:r>
              <a:rPr lang="es-ES" sz="2000" dirty="0" smtClean="0"/>
              <a:t>b. La clasificación, reclasificación y categorización y re categorización de establecimientos;</a:t>
            </a:r>
            <a:endParaRPr lang="es-EC" sz="2000" dirty="0" smtClean="0"/>
          </a:p>
          <a:p>
            <a:r>
              <a:rPr lang="es-ES" sz="2000" dirty="0" smtClean="0"/>
              <a:t>c. El otorgamiento de Permisos Temporales de Funcionamiento;</a:t>
            </a:r>
            <a:endParaRPr lang="es-EC" sz="2000" dirty="0" smtClean="0"/>
          </a:p>
          <a:p>
            <a:r>
              <a:rPr lang="es-ES" sz="2000" dirty="0" smtClean="0"/>
              <a:t>d. El control del ejercicio ilegal de actividades turísticas por parte de entidades públicas o sin fines de lucro; y,</a:t>
            </a:r>
            <a:endParaRPr lang="es-EC" sz="2000" dirty="0" smtClean="0"/>
          </a:p>
          <a:p>
            <a:r>
              <a:rPr lang="es-ES" sz="2000" dirty="0" smtClean="0"/>
              <a:t>e. La expedición de la Licencia Única Anual de Funcionamiento en los municipios en los que no se ha descentralizado sus competencias.</a:t>
            </a:r>
            <a:endParaRPr lang="es-EC" sz="2000" dirty="0"/>
          </a:p>
        </p:txBody>
      </p:sp>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CuadroTexto"/>
          <p:cNvSpPr txBox="1"/>
          <p:nvPr/>
        </p:nvSpPr>
        <p:spPr>
          <a:xfrm>
            <a:off x="899592" y="260648"/>
            <a:ext cx="6984776" cy="523220"/>
          </a:xfrm>
          <a:prstGeom prst="rect">
            <a:avLst/>
          </a:prstGeom>
          <a:noFill/>
        </p:spPr>
        <p:txBody>
          <a:bodyPr wrap="square" rtlCol="0">
            <a:spAutoFit/>
          </a:bodyPr>
          <a:lstStyle/>
          <a:p>
            <a:pPr algn="ctr"/>
            <a:r>
              <a:rPr lang="es-ES" sz="2800" b="1" dirty="0" smtClean="0">
                <a:solidFill>
                  <a:schemeClr val="bg1"/>
                </a:solidFill>
              </a:rPr>
              <a:t>TIPO DE EMPRESA  </a:t>
            </a:r>
            <a:endParaRPr lang="es-EC" sz="2800" b="1" dirty="0">
              <a:solidFill>
                <a:schemeClr val="bg1"/>
              </a:solidFill>
            </a:endParaRPr>
          </a:p>
        </p:txBody>
      </p:sp>
      <p:sp>
        <p:nvSpPr>
          <p:cNvPr id="5" name="4 CuadroTexto"/>
          <p:cNvSpPr txBox="1"/>
          <p:nvPr/>
        </p:nvSpPr>
        <p:spPr>
          <a:xfrm>
            <a:off x="467544" y="1700808"/>
            <a:ext cx="7992888" cy="45365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dirty="0" smtClean="0"/>
              <a:t>El Complejo Turístico es una empresa de servicios, que se encuentra dentro de la Clasificación Industrial Internacional Uniforme de todas las actividades económicas (CIIU).</a:t>
            </a:r>
          </a:p>
          <a:p>
            <a:pPr algn="just"/>
            <a:endParaRPr lang="es-ES" dirty="0" smtClean="0"/>
          </a:p>
          <a:p>
            <a:pPr algn="just"/>
            <a:r>
              <a:rPr lang="es-ES" b="1" dirty="0" smtClean="0"/>
              <a:t>H5510.0 Hoteles, campamentos y otros tipos de hospedaje temporal.</a:t>
            </a:r>
          </a:p>
          <a:p>
            <a:pPr algn="just"/>
            <a:endParaRPr lang="es-ES" b="1" dirty="0" smtClean="0"/>
          </a:p>
          <a:p>
            <a:pPr algn="just"/>
            <a:r>
              <a:rPr lang="es-ES" dirty="0" smtClean="0"/>
              <a:t>Esta clase incluye el suministro de alojamiento, típicamente sobre una base diaria o semanal principalmente para visitantes temporales. Esta clase incluye suministro de alojamiento de: Hoteles; Hoteles resort; suites y Hoteles de apartamentos; Moteles; Albergues; Hosterías, Casas de huéspedes; Pensiones; Unidades (establecimientos) con cama y desayuno, Albergues juveniles; Cabañas y departamentos para visitantes; Unidades de tiempo compartido; Viviendas para vacaciones; Chalets, Cabañas con servicio doméstico, Hostales juveniles y Refugios de montaña.</a:t>
            </a:r>
            <a:endParaRPr lang="es-EC" dirty="0"/>
          </a:p>
        </p:txBody>
      </p:sp>
    </p:spTree>
  </p:cSld>
  <p:clrMapOvr>
    <a:masterClrMapping/>
  </p:clrMapOvr>
  <p:transition spd="med">
    <p:strips dir="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683568" y="1412776"/>
            <a:ext cx="7704856" cy="50405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b="1" dirty="0" smtClean="0"/>
              <a:t>COMPLEJO TURÍSTICO “LAS CASCADAS S.A.”</a:t>
            </a:r>
          </a:p>
          <a:p>
            <a:pPr algn="ctr"/>
            <a:endParaRPr lang="es-ES" b="1" dirty="0" smtClean="0"/>
          </a:p>
          <a:p>
            <a:r>
              <a:rPr lang="es-ES" dirty="0" smtClean="0"/>
              <a:t>El slogan que llevará la empresa es el siguiente: </a:t>
            </a:r>
            <a:endParaRPr lang="es-EC" dirty="0" smtClean="0"/>
          </a:p>
          <a:p>
            <a:r>
              <a:rPr lang="es-ES" dirty="0" smtClean="0"/>
              <a:t> </a:t>
            </a:r>
            <a:endParaRPr lang="es-EC" dirty="0" smtClean="0"/>
          </a:p>
          <a:p>
            <a:r>
              <a:rPr lang="es-ES" b="1" i="1" dirty="0" smtClean="0"/>
              <a:t>“Ven y disfruta de un nuevo lugar que recreará tu vida”</a:t>
            </a:r>
          </a:p>
          <a:p>
            <a:endParaRPr lang="es-ES" b="1" i="1" dirty="0" smtClean="0"/>
          </a:p>
          <a:p>
            <a:pPr algn="ctr"/>
            <a:r>
              <a:rPr lang="es-ES" sz="2800" b="1" i="1" dirty="0" smtClean="0"/>
              <a:t>MISIÓN</a:t>
            </a:r>
          </a:p>
          <a:p>
            <a:pPr algn="ctr"/>
            <a:endParaRPr lang="es-ES" b="1" i="1" dirty="0" smtClean="0"/>
          </a:p>
          <a:p>
            <a:pPr algn="just"/>
            <a:r>
              <a:rPr lang="es-ES" dirty="0" smtClean="0"/>
              <a:t>Somos una empresa de servicios, constituida para entregar servicios de turismo a través  del  sano entretenimiento que ofrecen nuestras instalaciones. Nuestro interés es servir al turista local y regional que guste de disfrutar de la aventura y la recreación. Brindamos un servicio de turismo ecológico, respetando el medio ambiente, en un valle muy acogedor del Cantón Santiago de Píllaro y contamos con un equipo humano calificado y preparado para desempeñar sus funciones en un clima laboral de amistad, compañerismo y lealtad. </a:t>
            </a:r>
            <a:endParaRPr lang="es-EC" dirty="0"/>
          </a:p>
        </p:txBody>
      </p:sp>
      <p:sp>
        <p:nvSpPr>
          <p:cNvPr id="8" name="7 CuadroTexto"/>
          <p:cNvSpPr txBox="1"/>
          <p:nvPr/>
        </p:nvSpPr>
        <p:spPr>
          <a:xfrm>
            <a:off x="1763688" y="404664"/>
            <a:ext cx="4824536" cy="461665"/>
          </a:xfrm>
          <a:prstGeom prst="rect">
            <a:avLst/>
          </a:prstGeom>
          <a:noFill/>
        </p:spPr>
        <p:txBody>
          <a:bodyPr wrap="square" rtlCol="0">
            <a:spAutoFit/>
          </a:bodyPr>
          <a:lstStyle/>
          <a:p>
            <a:pPr algn="ctr"/>
            <a:r>
              <a:rPr lang="es-EC" sz="2400" b="1" dirty="0" smtClean="0">
                <a:solidFill>
                  <a:schemeClr val="bg1"/>
                </a:solidFill>
              </a:rPr>
              <a:t>LA RAZÓN </a:t>
            </a:r>
            <a:r>
              <a:rPr lang="es-EC" sz="2400" b="1" dirty="0" smtClean="0">
                <a:solidFill>
                  <a:schemeClr val="bg1"/>
                </a:solidFill>
              </a:rPr>
              <a:t>SOCIAL</a:t>
            </a:r>
            <a:r>
              <a:rPr lang="es-EC" sz="2400" b="1" dirty="0" smtClean="0"/>
              <a:t> </a:t>
            </a:r>
            <a:endParaRPr lang="es-EC" sz="2400" b="1" dirty="0"/>
          </a:p>
        </p:txBody>
      </p:sp>
      <p:sp>
        <p:nvSpPr>
          <p:cNvPr id="9" name="8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15616" y="2937138"/>
            <a:ext cx="7056784" cy="707886"/>
          </a:xfrm>
          <a:prstGeom prst="rect">
            <a:avLst/>
          </a:prstGeom>
          <a:noFill/>
        </p:spPr>
        <p:txBody>
          <a:bodyPr wrap="square" rtlCol="0">
            <a:spAutoFit/>
          </a:bodyPr>
          <a:lstStyle/>
          <a:p>
            <a:pPr algn="ctr"/>
            <a:r>
              <a:rPr lang="es-EC" sz="4000" b="1" dirty="0" smtClean="0"/>
              <a:t>ESTUDIO DE MERCADO </a:t>
            </a:r>
            <a:endParaRPr lang="es-EC" sz="4000" b="1" dirty="0"/>
          </a:p>
        </p:txBody>
      </p:sp>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LA VISIÓN </a:t>
            </a:r>
            <a:endParaRPr lang="es-EC" dirty="0"/>
          </a:p>
        </p:txBody>
      </p:sp>
      <p:sp>
        <p:nvSpPr>
          <p:cNvPr id="6" name="5 CuadroTexto"/>
          <p:cNvSpPr txBox="1"/>
          <p:nvPr/>
        </p:nvSpPr>
        <p:spPr>
          <a:xfrm>
            <a:off x="0" y="1556792"/>
            <a:ext cx="184731" cy="369332"/>
          </a:xfrm>
          <a:prstGeom prst="rect">
            <a:avLst/>
          </a:prstGeom>
          <a:noFill/>
        </p:spPr>
        <p:txBody>
          <a:bodyPr wrap="none" rtlCol="0">
            <a:spAutoFit/>
          </a:bodyPr>
          <a:lstStyle/>
          <a:p>
            <a:endParaRPr lang="es-EC" dirty="0"/>
          </a:p>
        </p:txBody>
      </p:sp>
      <p:sp>
        <p:nvSpPr>
          <p:cNvPr id="7" name="6 CuadroTexto"/>
          <p:cNvSpPr txBox="1"/>
          <p:nvPr/>
        </p:nvSpPr>
        <p:spPr>
          <a:xfrm>
            <a:off x="251520" y="1844824"/>
            <a:ext cx="8712968" cy="452431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sz="2000" dirty="0" smtClean="0"/>
              <a:t>Ser  reconocidos como el mejor Complejo Turístico del Cantón Santiago de Píllaro por la excelencia en el servicio y el respeto al medio ambiente. Incursionar en el mercado nacional ofreciendo una variedad de servicios de recreación.</a:t>
            </a:r>
          </a:p>
          <a:p>
            <a:endParaRPr lang="es-ES" dirty="0" smtClean="0"/>
          </a:p>
          <a:p>
            <a:pPr algn="ctr"/>
            <a:r>
              <a:rPr lang="es-ES" sz="2800" b="1" dirty="0" smtClean="0"/>
              <a:t>LOS VALORES </a:t>
            </a:r>
            <a:endParaRPr lang="es-ES" sz="2800" b="1" dirty="0" smtClean="0"/>
          </a:p>
          <a:p>
            <a:r>
              <a:rPr lang="es-ES" dirty="0" smtClean="0"/>
              <a:t> </a:t>
            </a:r>
            <a:endParaRPr lang="es-EC" dirty="0" smtClean="0"/>
          </a:p>
          <a:p>
            <a:pPr marL="342900" lvl="0" indent="-342900">
              <a:buFont typeface="Wingdings" pitchFamily="2" charset="2"/>
              <a:buChar char="ü"/>
            </a:pPr>
            <a:r>
              <a:rPr lang="es-ES" sz="2400" dirty="0" smtClean="0"/>
              <a:t>Responsabilidad  social.</a:t>
            </a:r>
            <a:endParaRPr lang="es-EC" sz="2400" dirty="0" smtClean="0"/>
          </a:p>
          <a:p>
            <a:pPr marL="342900" lvl="0" indent="-342900">
              <a:buFont typeface="Wingdings" pitchFamily="2" charset="2"/>
              <a:buChar char="ü"/>
            </a:pPr>
            <a:r>
              <a:rPr lang="es-ES" sz="2400" dirty="0" smtClean="0"/>
              <a:t>Honestidad e integridad.</a:t>
            </a:r>
            <a:endParaRPr lang="es-EC" sz="2400" dirty="0" smtClean="0"/>
          </a:p>
          <a:p>
            <a:pPr marL="342900" lvl="0" indent="-342900">
              <a:buFont typeface="Wingdings" pitchFamily="2" charset="2"/>
              <a:buChar char="ü"/>
            </a:pPr>
            <a:r>
              <a:rPr lang="es-ES" sz="2400" dirty="0" smtClean="0"/>
              <a:t>Excelencia en calidad de servicio.</a:t>
            </a:r>
            <a:endParaRPr lang="es-EC" sz="2400" dirty="0" smtClean="0"/>
          </a:p>
          <a:p>
            <a:pPr marL="342900" lvl="0" indent="-342900">
              <a:buFont typeface="Wingdings" pitchFamily="2" charset="2"/>
              <a:buChar char="ü"/>
            </a:pPr>
            <a:r>
              <a:rPr lang="es-ES" sz="2400" dirty="0" smtClean="0"/>
              <a:t>Perseverancia de superación constante.</a:t>
            </a:r>
            <a:endParaRPr lang="es-EC" sz="2400" dirty="0" smtClean="0"/>
          </a:p>
          <a:p>
            <a:pPr marL="342900" lvl="0" indent="-342900">
              <a:buFont typeface="Wingdings" pitchFamily="2" charset="2"/>
              <a:buChar char="ü"/>
            </a:pPr>
            <a:r>
              <a:rPr lang="es-ES" sz="2400" dirty="0" smtClean="0"/>
              <a:t>Entusiasmo por satisfacer el 100% a nuestros clientes. </a:t>
            </a:r>
            <a:endParaRPr lang="es-EC" dirty="0"/>
          </a:p>
        </p:txBody>
      </p:sp>
      <p:sp>
        <p:nvSpPr>
          <p:cNvPr id="8" name="7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95536" y="260648"/>
            <a:ext cx="7093296" cy="461665"/>
          </a:xfrm>
          <a:prstGeom prst="rect">
            <a:avLst/>
          </a:prstGeom>
          <a:noFill/>
        </p:spPr>
        <p:txBody>
          <a:bodyPr wrap="square" rtlCol="0">
            <a:spAutoFit/>
          </a:bodyPr>
          <a:lstStyle/>
          <a:p>
            <a:pPr algn="ctr"/>
            <a:r>
              <a:rPr lang="es-ES" sz="2400" b="1" dirty="0" smtClean="0">
                <a:solidFill>
                  <a:schemeClr val="bg1"/>
                </a:solidFill>
              </a:rPr>
              <a:t>LA ESTRUCTURA </a:t>
            </a:r>
            <a:r>
              <a:rPr lang="es-ES" sz="2400" b="1" dirty="0" smtClean="0">
                <a:solidFill>
                  <a:schemeClr val="bg1"/>
                </a:solidFill>
              </a:rPr>
              <a:t>ORGÁNICA </a:t>
            </a:r>
            <a:endParaRPr lang="es-EC" sz="2400" dirty="0">
              <a:solidFill>
                <a:schemeClr val="bg1"/>
              </a:solidFill>
            </a:endParaRPr>
          </a:p>
        </p:txBody>
      </p:sp>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CuadroTexto"/>
          <p:cNvSpPr txBox="1"/>
          <p:nvPr/>
        </p:nvSpPr>
        <p:spPr>
          <a:xfrm>
            <a:off x="755576" y="1844824"/>
            <a:ext cx="7488832" cy="48013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50000"/>
              </a:lnSpc>
            </a:pPr>
            <a:r>
              <a:rPr lang="es-ES" sz="2400" b="1" dirty="0" smtClean="0"/>
              <a:t>La empresa estará conformada por: </a:t>
            </a:r>
          </a:p>
          <a:p>
            <a:pPr lvl="0">
              <a:lnSpc>
                <a:spcPct val="150000"/>
              </a:lnSpc>
            </a:pPr>
            <a:r>
              <a:rPr lang="es-ES" sz="2400" dirty="0" smtClean="0"/>
              <a:t>Junta </a:t>
            </a:r>
            <a:r>
              <a:rPr lang="es-ES" sz="2400" dirty="0" smtClean="0"/>
              <a:t>General de Accionistas </a:t>
            </a:r>
            <a:endParaRPr lang="es-EC" sz="2800" dirty="0" smtClean="0"/>
          </a:p>
          <a:p>
            <a:pPr lvl="0">
              <a:lnSpc>
                <a:spcPct val="150000"/>
              </a:lnSpc>
            </a:pPr>
            <a:r>
              <a:rPr lang="es-ES" sz="2400" dirty="0" smtClean="0"/>
              <a:t>Gerente del Proyecto </a:t>
            </a:r>
            <a:endParaRPr lang="es-EC" sz="2800" dirty="0" smtClean="0"/>
          </a:p>
          <a:p>
            <a:pPr lvl="0">
              <a:lnSpc>
                <a:spcPct val="150000"/>
              </a:lnSpc>
            </a:pPr>
            <a:r>
              <a:rPr lang="es-ES" sz="2400" dirty="0" smtClean="0"/>
              <a:t>Asistente de Gerencia </a:t>
            </a:r>
            <a:endParaRPr lang="es-EC" sz="2800" dirty="0" smtClean="0"/>
          </a:p>
          <a:p>
            <a:pPr lvl="0">
              <a:lnSpc>
                <a:spcPct val="150000"/>
              </a:lnSpc>
            </a:pPr>
            <a:r>
              <a:rPr lang="es-ES" sz="2400" dirty="0" smtClean="0"/>
              <a:t>Departamentos </a:t>
            </a:r>
            <a:endParaRPr lang="es-EC" sz="2800" dirty="0" smtClean="0"/>
          </a:p>
          <a:p>
            <a:pPr lvl="1">
              <a:lnSpc>
                <a:spcPct val="150000"/>
              </a:lnSpc>
            </a:pPr>
            <a:r>
              <a:rPr lang="es-ES" sz="2400" dirty="0" smtClean="0"/>
              <a:t>Departamento de operación turística </a:t>
            </a:r>
            <a:endParaRPr lang="es-EC" sz="2800" dirty="0" smtClean="0"/>
          </a:p>
          <a:p>
            <a:pPr lvl="1">
              <a:lnSpc>
                <a:spcPct val="150000"/>
              </a:lnSpc>
            </a:pPr>
            <a:r>
              <a:rPr lang="es-ES" sz="2400" dirty="0" smtClean="0"/>
              <a:t>Departamento de promoción </a:t>
            </a:r>
            <a:endParaRPr lang="es-EC" sz="2800" dirty="0" smtClean="0"/>
          </a:p>
          <a:p>
            <a:pPr lvl="1">
              <a:lnSpc>
                <a:spcPct val="150000"/>
              </a:lnSpc>
            </a:pPr>
            <a:r>
              <a:rPr lang="es-ES" sz="2400" dirty="0" smtClean="0"/>
              <a:t>Departamento financiero </a:t>
            </a:r>
            <a:endParaRPr lang="es-EC" sz="2800" dirty="0" smtClean="0"/>
          </a:p>
          <a:p>
            <a:endParaRPr lang="es-EC" dirty="0"/>
          </a:p>
        </p:txBody>
      </p:sp>
    </p:spTree>
  </p:cSld>
  <p:clrMapOvr>
    <a:masterClrMapping/>
  </p:clrMapOvr>
  <p:transition spd="med">
    <p:strips dir="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72200" y="5661248"/>
            <a:ext cx="2088232" cy="563563"/>
          </a:xfrm>
        </p:spPr>
        <p:txBody>
          <a:bodyPr/>
          <a:lstStyle/>
          <a:p>
            <a:pPr algn="ctr"/>
            <a:r>
              <a:rPr lang="es-ES" sz="1600" dirty="0" smtClean="0">
                <a:solidFill>
                  <a:schemeClr val="accent4"/>
                </a:solidFill>
              </a:rPr>
              <a:t>ORGANIGRAMA ESTRUCTURAL</a:t>
            </a:r>
            <a:endParaRPr lang="es-EC" sz="1600" dirty="0">
              <a:solidFill>
                <a:schemeClr val="accent4"/>
              </a:solidFill>
            </a:endParaRPr>
          </a:p>
        </p:txBody>
      </p:sp>
      <p:sp>
        <p:nvSpPr>
          <p:cNvPr id="6" name="5 Elipse"/>
          <p:cNvSpPr/>
          <p:nvPr/>
        </p:nvSpPr>
        <p:spPr>
          <a:xfrm>
            <a:off x="7092280" y="188640"/>
            <a:ext cx="1800200" cy="1512168"/>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6385" name="AutoShape 1"/>
          <p:cNvCxnSpPr>
            <a:cxnSpLocks noChangeShapeType="1"/>
          </p:cNvCxnSpPr>
          <p:nvPr/>
        </p:nvCxnSpPr>
        <p:spPr bwMode="auto">
          <a:xfrm flipV="1">
            <a:off x="3563838" y="3751436"/>
            <a:ext cx="0" cy="2743200"/>
          </a:xfrm>
          <a:prstGeom prst="straightConnector1">
            <a:avLst/>
          </a:prstGeom>
          <a:noFill/>
          <a:ln w="12700">
            <a:solidFill>
              <a:srgbClr val="4F81BD"/>
            </a:solidFill>
            <a:round/>
            <a:headEnd/>
            <a:tailEnd/>
          </a:ln>
          <a:effectLst/>
        </p:spPr>
      </p:cxnSp>
      <p:cxnSp>
        <p:nvCxnSpPr>
          <p:cNvPr id="16386" name="AutoShape 2"/>
          <p:cNvCxnSpPr>
            <a:cxnSpLocks noChangeShapeType="1"/>
          </p:cNvCxnSpPr>
          <p:nvPr/>
        </p:nvCxnSpPr>
        <p:spPr bwMode="auto">
          <a:xfrm flipV="1">
            <a:off x="2020788" y="3751436"/>
            <a:ext cx="0" cy="2743200"/>
          </a:xfrm>
          <a:prstGeom prst="straightConnector1">
            <a:avLst/>
          </a:prstGeom>
          <a:noFill/>
          <a:ln w="12700">
            <a:solidFill>
              <a:srgbClr val="4F81BD"/>
            </a:solidFill>
            <a:round/>
            <a:headEnd/>
            <a:tailEnd/>
          </a:ln>
          <a:effectLst/>
        </p:spPr>
      </p:cxnSp>
      <p:cxnSp>
        <p:nvCxnSpPr>
          <p:cNvPr id="16387" name="AutoShape 3"/>
          <p:cNvCxnSpPr>
            <a:cxnSpLocks noChangeShapeType="1"/>
          </p:cNvCxnSpPr>
          <p:nvPr/>
        </p:nvCxnSpPr>
        <p:spPr bwMode="auto">
          <a:xfrm>
            <a:off x="3954363" y="578024"/>
            <a:ext cx="0" cy="3163887"/>
          </a:xfrm>
          <a:prstGeom prst="straightConnector1">
            <a:avLst/>
          </a:prstGeom>
          <a:noFill/>
          <a:ln w="12700">
            <a:solidFill>
              <a:srgbClr val="4F81BD"/>
            </a:solidFill>
            <a:round/>
            <a:headEnd/>
            <a:tailEnd/>
          </a:ln>
          <a:effectLst/>
        </p:spPr>
      </p:cxnSp>
      <p:sp>
        <p:nvSpPr>
          <p:cNvPr id="16388" name="Text Box 4"/>
          <p:cNvSpPr txBox="1">
            <a:spLocks noChangeArrowheads="1"/>
          </p:cNvSpPr>
          <p:nvPr/>
        </p:nvSpPr>
        <p:spPr bwMode="auto">
          <a:xfrm>
            <a:off x="3106638" y="44624"/>
            <a:ext cx="1685925" cy="519112"/>
          </a:xfrm>
          <a:prstGeom prst="rect">
            <a:avLst/>
          </a:prstGeom>
          <a:solidFill>
            <a:srgbClr val="FFFFFF"/>
          </a:solidFill>
          <a:ln w="1270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Arial" pitchFamily="34" charset="0"/>
                <a:cs typeface="Arial" pitchFamily="34" charset="0"/>
              </a:rPr>
              <a:t>Junta  General de Accionistas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6389" name="Text Box 5"/>
          <p:cNvSpPr txBox="1">
            <a:spLocks noChangeArrowheads="1"/>
          </p:cNvSpPr>
          <p:nvPr/>
        </p:nvSpPr>
        <p:spPr bwMode="auto">
          <a:xfrm>
            <a:off x="3125688" y="901874"/>
            <a:ext cx="1685925" cy="430212"/>
          </a:xfrm>
          <a:prstGeom prst="rect">
            <a:avLst/>
          </a:prstGeom>
          <a:solidFill>
            <a:srgbClr val="FFFFFF"/>
          </a:solidFill>
          <a:ln w="1270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300" b="0" i="0" u="none" strike="noStrike" cap="none" normalizeH="0" baseline="0" smtClean="0">
                <a:ln>
                  <a:noFill/>
                </a:ln>
                <a:solidFill>
                  <a:schemeClr val="tx1"/>
                </a:solidFill>
                <a:effectLst/>
                <a:latin typeface="Arial" pitchFamily="34" charset="0"/>
                <a:cs typeface="Arial" pitchFamily="34" charset="0"/>
              </a:rPr>
              <a:t>Gerente  del Proyecto </a:t>
            </a:r>
          </a:p>
        </p:txBody>
      </p:sp>
      <p:sp>
        <p:nvSpPr>
          <p:cNvPr id="16390" name="Text Box 6"/>
          <p:cNvSpPr txBox="1">
            <a:spLocks noChangeArrowheads="1"/>
          </p:cNvSpPr>
          <p:nvPr/>
        </p:nvSpPr>
        <p:spPr bwMode="auto">
          <a:xfrm>
            <a:off x="1430238" y="3054524"/>
            <a:ext cx="1333500" cy="428625"/>
          </a:xfrm>
          <a:prstGeom prst="rect">
            <a:avLst/>
          </a:prstGeom>
          <a:solidFill>
            <a:srgbClr val="FFFFFF"/>
          </a:solidFill>
          <a:ln w="1270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300" b="0" i="0" u="none" strike="noStrike" cap="none" normalizeH="0" baseline="0" smtClean="0">
                <a:ln>
                  <a:noFill/>
                </a:ln>
                <a:solidFill>
                  <a:schemeClr val="tx1"/>
                </a:solidFill>
                <a:effectLst/>
                <a:latin typeface="Arial" pitchFamily="34" charset="0"/>
                <a:cs typeface="Arial" pitchFamily="34" charset="0"/>
              </a:rPr>
              <a:t>Dpto. Promoción y ventas</a:t>
            </a:r>
          </a:p>
        </p:txBody>
      </p:sp>
      <p:sp>
        <p:nvSpPr>
          <p:cNvPr id="16391" name="Text Box 7"/>
          <p:cNvSpPr txBox="1">
            <a:spLocks noChangeArrowheads="1"/>
          </p:cNvSpPr>
          <p:nvPr/>
        </p:nvSpPr>
        <p:spPr bwMode="auto">
          <a:xfrm>
            <a:off x="5545038" y="3064049"/>
            <a:ext cx="1333500" cy="428625"/>
          </a:xfrm>
          <a:prstGeom prst="rect">
            <a:avLst/>
          </a:prstGeom>
          <a:solidFill>
            <a:srgbClr val="FFFFFF"/>
          </a:solidFill>
          <a:ln w="1270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300" b="0" i="0" u="none" strike="noStrike" cap="none" normalizeH="0" baseline="0" smtClean="0">
                <a:ln>
                  <a:noFill/>
                </a:ln>
                <a:solidFill>
                  <a:schemeClr val="tx1"/>
                </a:solidFill>
                <a:effectLst/>
                <a:latin typeface="Arial" pitchFamily="34" charset="0"/>
                <a:cs typeface="Arial" pitchFamily="34" charset="0"/>
              </a:rPr>
              <a:t>Dpto. Financiero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300" b="1" i="0" u="none" strike="noStrike" cap="none" normalizeH="0" baseline="0" smtClean="0">
                <a:ln>
                  <a:noFill/>
                </a:ln>
                <a:solidFill>
                  <a:schemeClr val="tx1"/>
                </a:solidFill>
                <a:effectLst/>
                <a:latin typeface="Arial" pitchFamily="34" charset="0"/>
                <a:cs typeface="Arial" pitchFamily="34" charset="0"/>
              </a:rPr>
              <a:t>  </a:t>
            </a:r>
            <a:endParaRPr kumimoji="0" lang="es-EC" sz="1300" b="0" i="0" u="none" strike="noStrike" cap="none" normalizeH="0" baseline="0" smtClean="0">
              <a:ln>
                <a:noFill/>
              </a:ln>
              <a:solidFill>
                <a:schemeClr val="tx1"/>
              </a:solidFill>
              <a:effectLst/>
              <a:latin typeface="Arial" pitchFamily="34" charset="0"/>
              <a:cs typeface="Arial" pitchFamily="34" charset="0"/>
            </a:endParaRPr>
          </a:p>
        </p:txBody>
      </p:sp>
      <p:sp>
        <p:nvSpPr>
          <p:cNvPr id="16392" name="Text Box 8"/>
          <p:cNvSpPr txBox="1">
            <a:spLocks noChangeArrowheads="1"/>
          </p:cNvSpPr>
          <p:nvPr/>
        </p:nvSpPr>
        <p:spPr bwMode="auto">
          <a:xfrm>
            <a:off x="3297138" y="3016424"/>
            <a:ext cx="1333500" cy="428625"/>
          </a:xfrm>
          <a:prstGeom prst="rect">
            <a:avLst/>
          </a:prstGeom>
          <a:solidFill>
            <a:srgbClr val="FFFFFF"/>
          </a:solidFill>
          <a:ln w="1270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300" b="0" i="0" u="none" strike="noStrike" cap="none" normalizeH="0" baseline="0" smtClean="0">
                <a:ln>
                  <a:noFill/>
                </a:ln>
                <a:solidFill>
                  <a:schemeClr val="tx1"/>
                </a:solidFill>
                <a:effectLst/>
                <a:latin typeface="Arial" pitchFamily="34" charset="0"/>
                <a:cs typeface="Arial" pitchFamily="34" charset="0"/>
              </a:rPr>
              <a:t>Dpto. Operación Turística </a:t>
            </a:r>
          </a:p>
        </p:txBody>
      </p:sp>
      <p:cxnSp>
        <p:nvCxnSpPr>
          <p:cNvPr id="16393" name="AutoShape 9"/>
          <p:cNvCxnSpPr>
            <a:cxnSpLocks noChangeShapeType="1"/>
          </p:cNvCxnSpPr>
          <p:nvPr/>
        </p:nvCxnSpPr>
        <p:spPr bwMode="auto">
          <a:xfrm>
            <a:off x="2087463" y="2654474"/>
            <a:ext cx="4143375" cy="0"/>
          </a:xfrm>
          <a:prstGeom prst="straightConnector1">
            <a:avLst/>
          </a:prstGeom>
          <a:noFill/>
          <a:ln w="12700">
            <a:solidFill>
              <a:srgbClr val="4F81BD"/>
            </a:solidFill>
            <a:round/>
            <a:headEnd/>
            <a:tailEnd/>
          </a:ln>
          <a:effectLst/>
        </p:spPr>
      </p:cxnSp>
      <p:cxnSp>
        <p:nvCxnSpPr>
          <p:cNvPr id="16394" name="AutoShape 10"/>
          <p:cNvCxnSpPr>
            <a:cxnSpLocks noChangeShapeType="1"/>
          </p:cNvCxnSpPr>
          <p:nvPr/>
        </p:nvCxnSpPr>
        <p:spPr bwMode="auto">
          <a:xfrm flipV="1">
            <a:off x="2087463" y="2654474"/>
            <a:ext cx="0" cy="400050"/>
          </a:xfrm>
          <a:prstGeom prst="straightConnector1">
            <a:avLst/>
          </a:prstGeom>
          <a:noFill/>
          <a:ln w="12700">
            <a:solidFill>
              <a:srgbClr val="4F81BD"/>
            </a:solidFill>
            <a:round/>
            <a:headEnd/>
            <a:tailEnd/>
          </a:ln>
          <a:effectLst/>
        </p:spPr>
      </p:cxnSp>
      <p:cxnSp>
        <p:nvCxnSpPr>
          <p:cNvPr id="16395" name="AutoShape 11"/>
          <p:cNvCxnSpPr>
            <a:cxnSpLocks noChangeShapeType="1"/>
          </p:cNvCxnSpPr>
          <p:nvPr/>
        </p:nvCxnSpPr>
        <p:spPr bwMode="auto">
          <a:xfrm flipV="1">
            <a:off x="6230838" y="2656061"/>
            <a:ext cx="0" cy="398463"/>
          </a:xfrm>
          <a:prstGeom prst="straightConnector1">
            <a:avLst/>
          </a:prstGeom>
          <a:noFill/>
          <a:ln w="12700">
            <a:solidFill>
              <a:srgbClr val="4F81BD"/>
            </a:solidFill>
            <a:round/>
            <a:headEnd/>
            <a:tailEnd/>
          </a:ln>
          <a:effectLst/>
        </p:spPr>
      </p:cxnSp>
      <p:cxnSp>
        <p:nvCxnSpPr>
          <p:cNvPr id="16396" name="AutoShape 12"/>
          <p:cNvCxnSpPr>
            <a:cxnSpLocks noChangeShapeType="1"/>
          </p:cNvCxnSpPr>
          <p:nvPr/>
        </p:nvCxnSpPr>
        <p:spPr bwMode="auto">
          <a:xfrm>
            <a:off x="3954363" y="1825799"/>
            <a:ext cx="1219200" cy="0"/>
          </a:xfrm>
          <a:prstGeom prst="straightConnector1">
            <a:avLst/>
          </a:prstGeom>
          <a:noFill/>
          <a:ln w="12700">
            <a:solidFill>
              <a:srgbClr val="4F81BD"/>
            </a:solidFill>
            <a:round/>
            <a:headEnd/>
            <a:tailEnd/>
          </a:ln>
          <a:effectLst/>
        </p:spPr>
      </p:cxnSp>
      <p:sp>
        <p:nvSpPr>
          <p:cNvPr id="16397" name="Rectangle 13"/>
          <p:cNvSpPr>
            <a:spLocks noChangeArrowheads="1"/>
          </p:cNvSpPr>
          <p:nvPr/>
        </p:nvSpPr>
        <p:spPr bwMode="auto">
          <a:xfrm>
            <a:off x="5068788" y="1578149"/>
            <a:ext cx="1743075" cy="528637"/>
          </a:xfrm>
          <a:prstGeom prst="rect">
            <a:avLst/>
          </a:prstGeom>
          <a:solidFill>
            <a:srgbClr val="FFFFFF"/>
          </a:solidFill>
          <a:ln w="1270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300" b="0" i="0" u="none" strike="noStrike" cap="none" normalizeH="0" baseline="0" dirty="0" smtClean="0">
                <a:ln>
                  <a:noFill/>
                </a:ln>
                <a:solidFill>
                  <a:schemeClr val="tx1"/>
                </a:solidFill>
                <a:effectLst/>
                <a:latin typeface="Arial" pitchFamily="34" charset="0"/>
                <a:cs typeface="Arial" pitchFamily="34" charset="0"/>
              </a:rPr>
              <a:t>Secretaria-Recepcionista</a:t>
            </a:r>
          </a:p>
        </p:txBody>
      </p:sp>
      <p:sp>
        <p:nvSpPr>
          <p:cNvPr id="16398" name="Text Box 14"/>
          <p:cNvSpPr txBox="1">
            <a:spLocks noChangeArrowheads="1"/>
          </p:cNvSpPr>
          <p:nvPr/>
        </p:nvSpPr>
        <p:spPr bwMode="auto">
          <a:xfrm>
            <a:off x="1363563" y="4065761"/>
            <a:ext cx="1333500" cy="428625"/>
          </a:xfrm>
          <a:prstGeom prst="rect">
            <a:avLst/>
          </a:prstGeom>
          <a:solidFill>
            <a:srgbClr val="FFFFFF"/>
          </a:solidFill>
          <a:ln w="1270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300" b="0" i="0" u="none" strike="noStrike" cap="none" normalizeH="0" baseline="0" smtClean="0">
                <a:ln>
                  <a:noFill/>
                </a:ln>
                <a:solidFill>
                  <a:schemeClr val="tx1"/>
                </a:solidFill>
                <a:effectLst/>
                <a:latin typeface="Arial" pitchFamily="34" charset="0"/>
                <a:cs typeface="Arial" pitchFamily="34" charset="0"/>
              </a:rPr>
              <a:t>Área de restaurante  </a:t>
            </a:r>
          </a:p>
        </p:txBody>
      </p:sp>
      <p:sp>
        <p:nvSpPr>
          <p:cNvPr id="16399" name="Text Box 15"/>
          <p:cNvSpPr txBox="1">
            <a:spLocks noChangeArrowheads="1"/>
          </p:cNvSpPr>
          <p:nvPr/>
        </p:nvSpPr>
        <p:spPr bwMode="auto">
          <a:xfrm>
            <a:off x="2887563" y="4065761"/>
            <a:ext cx="1333500" cy="428625"/>
          </a:xfrm>
          <a:prstGeom prst="rect">
            <a:avLst/>
          </a:prstGeom>
          <a:solidFill>
            <a:srgbClr val="FFFFFF"/>
          </a:solidFill>
          <a:ln w="1270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300" b="0" i="0" u="none" strike="noStrike" cap="none" normalizeH="0" baseline="0" smtClean="0">
                <a:ln>
                  <a:noFill/>
                </a:ln>
                <a:solidFill>
                  <a:schemeClr val="tx1"/>
                </a:solidFill>
                <a:effectLst/>
                <a:latin typeface="Arial" pitchFamily="34" charset="0"/>
                <a:cs typeface="Arial" pitchFamily="34" charset="0"/>
              </a:rPr>
              <a:t>Área de recreación  </a:t>
            </a:r>
          </a:p>
        </p:txBody>
      </p:sp>
      <p:sp>
        <p:nvSpPr>
          <p:cNvPr id="16400" name="Text Box 16"/>
          <p:cNvSpPr txBox="1">
            <a:spLocks noChangeArrowheads="1"/>
          </p:cNvSpPr>
          <p:nvPr/>
        </p:nvSpPr>
        <p:spPr bwMode="auto">
          <a:xfrm>
            <a:off x="4382988" y="4065761"/>
            <a:ext cx="1333500" cy="428625"/>
          </a:xfrm>
          <a:prstGeom prst="rect">
            <a:avLst/>
          </a:prstGeom>
          <a:solidFill>
            <a:srgbClr val="FFFFFF"/>
          </a:solidFill>
          <a:ln w="1270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300" b="0" i="0" u="none" strike="noStrike" cap="none" normalizeH="0" baseline="0" smtClean="0">
                <a:ln>
                  <a:noFill/>
                </a:ln>
                <a:solidFill>
                  <a:schemeClr val="tx1"/>
                </a:solidFill>
                <a:effectLst/>
                <a:latin typeface="Arial" pitchFamily="34" charset="0"/>
                <a:cs typeface="Arial" pitchFamily="34" charset="0"/>
              </a:rPr>
              <a:t>Piscina recreativa  </a:t>
            </a:r>
          </a:p>
        </p:txBody>
      </p:sp>
      <p:sp>
        <p:nvSpPr>
          <p:cNvPr id="16401" name="Text Box 17"/>
          <p:cNvSpPr txBox="1">
            <a:spLocks noChangeArrowheads="1"/>
          </p:cNvSpPr>
          <p:nvPr/>
        </p:nvSpPr>
        <p:spPr bwMode="auto">
          <a:xfrm>
            <a:off x="5830788" y="4065761"/>
            <a:ext cx="1333500" cy="428625"/>
          </a:xfrm>
          <a:prstGeom prst="rect">
            <a:avLst/>
          </a:prstGeom>
          <a:solidFill>
            <a:srgbClr val="FFFFFF"/>
          </a:solidFill>
          <a:ln w="1270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300" b="0" i="0" u="none" strike="noStrike" cap="none" normalizeH="0" baseline="0" smtClean="0">
                <a:ln>
                  <a:noFill/>
                </a:ln>
                <a:solidFill>
                  <a:schemeClr val="tx1"/>
                </a:solidFill>
                <a:effectLst/>
                <a:latin typeface="Arial" pitchFamily="34" charset="0"/>
                <a:cs typeface="Arial" pitchFamily="34" charset="0"/>
              </a:rPr>
              <a:t>Cabañas  </a:t>
            </a:r>
          </a:p>
        </p:txBody>
      </p:sp>
      <p:cxnSp>
        <p:nvCxnSpPr>
          <p:cNvPr id="16402" name="AutoShape 18"/>
          <p:cNvCxnSpPr>
            <a:cxnSpLocks noChangeShapeType="1"/>
          </p:cNvCxnSpPr>
          <p:nvPr/>
        </p:nvCxnSpPr>
        <p:spPr bwMode="auto">
          <a:xfrm>
            <a:off x="2020788" y="3751436"/>
            <a:ext cx="4457700" cy="0"/>
          </a:xfrm>
          <a:prstGeom prst="straightConnector1">
            <a:avLst/>
          </a:prstGeom>
          <a:noFill/>
          <a:ln w="12700">
            <a:solidFill>
              <a:srgbClr val="4F81BD"/>
            </a:solidFill>
            <a:round/>
            <a:headEnd/>
            <a:tailEnd/>
          </a:ln>
          <a:effectLst/>
        </p:spPr>
      </p:cxnSp>
      <p:cxnSp>
        <p:nvCxnSpPr>
          <p:cNvPr id="16403" name="AutoShape 19"/>
          <p:cNvCxnSpPr>
            <a:cxnSpLocks noChangeShapeType="1"/>
          </p:cNvCxnSpPr>
          <p:nvPr/>
        </p:nvCxnSpPr>
        <p:spPr bwMode="auto">
          <a:xfrm flipV="1">
            <a:off x="5059263" y="3751436"/>
            <a:ext cx="0" cy="314325"/>
          </a:xfrm>
          <a:prstGeom prst="straightConnector1">
            <a:avLst/>
          </a:prstGeom>
          <a:noFill/>
          <a:ln w="12700">
            <a:solidFill>
              <a:srgbClr val="4F81BD"/>
            </a:solidFill>
            <a:round/>
            <a:headEnd/>
            <a:tailEnd/>
          </a:ln>
          <a:effectLst/>
        </p:spPr>
      </p:cxnSp>
      <p:cxnSp>
        <p:nvCxnSpPr>
          <p:cNvPr id="16404" name="AutoShape 20"/>
          <p:cNvCxnSpPr>
            <a:cxnSpLocks noChangeShapeType="1"/>
          </p:cNvCxnSpPr>
          <p:nvPr/>
        </p:nvCxnSpPr>
        <p:spPr bwMode="auto">
          <a:xfrm flipV="1">
            <a:off x="6478488" y="3751436"/>
            <a:ext cx="0" cy="314325"/>
          </a:xfrm>
          <a:prstGeom prst="straightConnector1">
            <a:avLst/>
          </a:prstGeom>
          <a:noFill/>
          <a:ln w="12700">
            <a:solidFill>
              <a:srgbClr val="4F81BD"/>
            </a:solidFill>
            <a:round/>
            <a:headEnd/>
            <a:tailEnd/>
          </a:ln>
          <a:effectLst/>
        </p:spPr>
      </p:cxnSp>
      <p:sp>
        <p:nvSpPr>
          <p:cNvPr id="16405" name="Text Box 21"/>
          <p:cNvSpPr txBox="1">
            <a:spLocks noChangeArrowheads="1"/>
          </p:cNvSpPr>
          <p:nvPr/>
        </p:nvSpPr>
        <p:spPr bwMode="auto">
          <a:xfrm>
            <a:off x="1363563" y="4865861"/>
            <a:ext cx="1333500" cy="428625"/>
          </a:xfrm>
          <a:prstGeom prst="rect">
            <a:avLst/>
          </a:prstGeom>
          <a:solidFill>
            <a:srgbClr val="FFFFFF"/>
          </a:solidFill>
          <a:ln w="1270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300" b="0" i="0" u="none" strike="noStrike" cap="none" normalizeH="0" baseline="0" smtClean="0">
                <a:ln>
                  <a:noFill/>
                </a:ln>
                <a:solidFill>
                  <a:schemeClr val="tx1"/>
                </a:solidFill>
                <a:effectLst/>
                <a:latin typeface="Arial" pitchFamily="34" charset="0"/>
                <a:cs typeface="Arial" pitchFamily="34" charset="0"/>
              </a:rPr>
              <a:t>Cocina  </a:t>
            </a:r>
          </a:p>
        </p:txBody>
      </p:sp>
      <p:sp>
        <p:nvSpPr>
          <p:cNvPr id="16406" name="Text Box 22"/>
          <p:cNvSpPr txBox="1">
            <a:spLocks noChangeArrowheads="1"/>
          </p:cNvSpPr>
          <p:nvPr/>
        </p:nvSpPr>
        <p:spPr bwMode="auto">
          <a:xfrm>
            <a:off x="2887563" y="4865861"/>
            <a:ext cx="1333500" cy="428625"/>
          </a:xfrm>
          <a:prstGeom prst="rect">
            <a:avLst/>
          </a:prstGeom>
          <a:solidFill>
            <a:srgbClr val="FFFFFF"/>
          </a:solidFill>
          <a:ln w="1270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300" b="0" i="0" u="none" strike="noStrike" cap="none" normalizeH="0" baseline="0" smtClean="0">
                <a:ln>
                  <a:noFill/>
                </a:ln>
                <a:solidFill>
                  <a:schemeClr val="tx1"/>
                </a:solidFill>
                <a:effectLst/>
                <a:latin typeface="Arial" pitchFamily="34" charset="0"/>
                <a:cs typeface="Arial" pitchFamily="34" charset="0"/>
              </a:rPr>
              <a:t>Juegos Infantiles</a:t>
            </a:r>
          </a:p>
        </p:txBody>
      </p:sp>
      <p:sp>
        <p:nvSpPr>
          <p:cNvPr id="16407" name="Text Box 23"/>
          <p:cNvSpPr txBox="1">
            <a:spLocks noChangeArrowheads="1"/>
          </p:cNvSpPr>
          <p:nvPr/>
        </p:nvSpPr>
        <p:spPr bwMode="auto">
          <a:xfrm>
            <a:off x="1363563" y="5637386"/>
            <a:ext cx="1333500" cy="428625"/>
          </a:xfrm>
          <a:prstGeom prst="rect">
            <a:avLst/>
          </a:prstGeom>
          <a:solidFill>
            <a:srgbClr val="FFFFFF"/>
          </a:solidFill>
          <a:ln w="1270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300" b="0" i="0" u="none" strike="noStrike" cap="none" normalizeH="0" baseline="0" smtClean="0">
                <a:ln>
                  <a:noFill/>
                </a:ln>
                <a:solidFill>
                  <a:schemeClr val="tx1"/>
                </a:solidFill>
                <a:effectLst/>
                <a:latin typeface="Arial" pitchFamily="34" charset="0"/>
                <a:cs typeface="Arial" pitchFamily="34" charset="0"/>
              </a:rPr>
              <a:t>Comedor  </a:t>
            </a:r>
          </a:p>
        </p:txBody>
      </p:sp>
      <p:sp>
        <p:nvSpPr>
          <p:cNvPr id="16408" name="Text Box 24"/>
          <p:cNvSpPr txBox="1">
            <a:spLocks noChangeArrowheads="1"/>
          </p:cNvSpPr>
          <p:nvPr/>
        </p:nvSpPr>
        <p:spPr bwMode="auto">
          <a:xfrm>
            <a:off x="2887563" y="5637386"/>
            <a:ext cx="1333500" cy="428625"/>
          </a:xfrm>
          <a:prstGeom prst="rect">
            <a:avLst/>
          </a:prstGeom>
          <a:solidFill>
            <a:srgbClr val="FFFFFF"/>
          </a:solidFill>
          <a:ln w="1270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300" b="0" i="0" u="none" strike="noStrike" cap="none" normalizeH="0" baseline="0" smtClean="0">
                <a:ln>
                  <a:noFill/>
                </a:ln>
                <a:solidFill>
                  <a:schemeClr val="tx1"/>
                </a:solidFill>
                <a:effectLst/>
                <a:latin typeface="Arial" pitchFamily="34" charset="0"/>
                <a:cs typeface="Arial" pitchFamily="34" charset="0"/>
              </a:rPr>
              <a:t>Canchas deportivas   </a:t>
            </a:r>
          </a:p>
        </p:txBody>
      </p:sp>
      <p:sp>
        <p:nvSpPr>
          <p:cNvPr id="16409" name="Text Box 25"/>
          <p:cNvSpPr txBox="1">
            <a:spLocks noChangeArrowheads="1"/>
          </p:cNvSpPr>
          <p:nvPr/>
        </p:nvSpPr>
        <p:spPr bwMode="auto">
          <a:xfrm>
            <a:off x="1363563" y="6408911"/>
            <a:ext cx="1333500" cy="428625"/>
          </a:xfrm>
          <a:prstGeom prst="rect">
            <a:avLst/>
          </a:prstGeom>
          <a:solidFill>
            <a:srgbClr val="FFFFFF"/>
          </a:solidFill>
          <a:ln w="1270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300" b="0" i="0" u="none" strike="noStrike" cap="none" normalizeH="0" baseline="0" smtClean="0">
                <a:ln>
                  <a:noFill/>
                </a:ln>
                <a:solidFill>
                  <a:schemeClr val="tx1"/>
                </a:solidFill>
                <a:effectLst/>
                <a:latin typeface="Arial" pitchFamily="34" charset="0"/>
                <a:cs typeface="Arial" pitchFamily="34" charset="0"/>
              </a:rPr>
              <a:t>Caja   </a:t>
            </a:r>
          </a:p>
        </p:txBody>
      </p:sp>
      <p:sp>
        <p:nvSpPr>
          <p:cNvPr id="16410" name="Text Box 26"/>
          <p:cNvSpPr txBox="1">
            <a:spLocks noChangeArrowheads="1"/>
          </p:cNvSpPr>
          <p:nvPr/>
        </p:nvSpPr>
        <p:spPr bwMode="auto">
          <a:xfrm>
            <a:off x="2897088" y="6408911"/>
            <a:ext cx="1333500" cy="428625"/>
          </a:xfrm>
          <a:prstGeom prst="rect">
            <a:avLst/>
          </a:prstGeom>
          <a:solidFill>
            <a:srgbClr val="FFFFFF"/>
          </a:solidFill>
          <a:ln w="1270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300" b="0" i="0" u="none" strike="noStrike" cap="none" normalizeH="0" baseline="0" smtClean="0">
                <a:ln>
                  <a:noFill/>
                </a:ln>
                <a:solidFill>
                  <a:schemeClr val="tx1"/>
                </a:solidFill>
                <a:effectLst/>
                <a:latin typeface="Arial" pitchFamily="34" charset="0"/>
                <a:cs typeface="Arial" pitchFamily="34" charset="0"/>
              </a:rPr>
              <a:t>Áreas verdes   </a:t>
            </a:r>
          </a:p>
        </p:txBody>
      </p:sp>
    </p:spTree>
  </p:cSld>
  <p:clrMapOvr>
    <a:masterClrMapping/>
  </p:clrMapOvr>
  <p:transition spd="med">
    <p:strips dir="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LAS </a:t>
            </a:r>
            <a:r>
              <a:rPr lang="es-EC" dirty="0" smtClean="0"/>
              <a:t>RESPONSABILIDADES </a:t>
            </a:r>
            <a:endParaRPr lang="es-EC" dirty="0"/>
          </a:p>
        </p:txBody>
      </p:sp>
      <p:sp>
        <p:nvSpPr>
          <p:cNvPr id="6" name="5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467544" y="1844824"/>
            <a:ext cx="8208912" cy="48013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b="1" dirty="0" smtClean="0"/>
              <a:t>De la Junta </a:t>
            </a:r>
            <a:r>
              <a:rPr lang="es-ES" b="1" dirty="0" smtClean="0"/>
              <a:t>General de </a:t>
            </a:r>
            <a:r>
              <a:rPr lang="es-ES" b="1" dirty="0" smtClean="0"/>
              <a:t>Accionistas: </a:t>
            </a:r>
            <a:endParaRPr lang="es-EC" dirty="0" smtClean="0"/>
          </a:p>
          <a:p>
            <a:r>
              <a:rPr lang="es-ES" b="1" dirty="0" smtClean="0"/>
              <a:t> </a:t>
            </a:r>
            <a:endParaRPr lang="es-EC" dirty="0" smtClean="0"/>
          </a:p>
          <a:p>
            <a:pPr marL="342900" lvl="0" indent="-342900">
              <a:buFont typeface="Wingdings" pitchFamily="2" charset="2"/>
              <a:buChar char="ü"/>
            </a:pPr>
            <a:r>
              <a:rPr lang="es-ES" dirty="0" smtClean="0"/>
              <a:t>Organizar las reuniones al final del ejercicio económico. </a:t>
            </a:r>
            <a:endParaRPr lang="es-EC" dirty="0" smtClean="0"/>
          </a:p>
          <a:p>
            <a:pPr marL="342900" lvl="0" indent="-342900">
              <a:buFont typeface="Wingdings" pitchFamily="2" charset="2"/>
              <a:buChar char="ü"/>
            </a:pPr>
            <a:r>
              <a:rPr lang="es-ES" dirty="0" smtClean="0"/>
              <a:t>Reunir a los socios para deliberar sobre los problemas que están afectando a la empresa. </a:t>
            </a:r>
            <a:endParaRPr lang="es-ES" dirty="0" smtClean="0"/>
          </a:p>
          <a:p>
            <a:pPr marL="342900" lvl="0" indent="-342900"/>
            <a:endParaRPr lang="es-EC" dirty="0" smtClean="0"/>
          </a:p>
          <a:p>
            <a:r>
              <a:rPr lang="es-ES" b="1" dirty="0" smtClean="0"/>
              <a:t>Del Gerente </a:t>
            </a:r>
            <a:r>
              <a:rPr lang="es-ES" b="1" dirty="0" smtClean="0"/>
              <a:t>del </a:t>
            </a:r>
            <a:r>
              <a:rPr lang="es-ES" b="1" dirty="0" smtClean="0"/>
              <a:t>Proyecto:  </a:t>
            </a:r>
            <a:endParaRPr lang="es-EC" dirty="0" smtClean="0"/>
          </a:p>
          <a:p>
            <a:r>
              <a:rPr lang="es-ES" b="1" dirty="0" smtClean="0"/>
              <a:t> </a:t>
            </a:r>
            <a:endParaRPr lang="es-EC" dirty="0" smtClean="0"/>
          </a:p>
          <a:p>
            <a:pPr marL="342900" lvl="0" indent="-342900">
              <a:buFont typeface="Wingdings" pitchFamily="2" charset="2"/>
              <a:buChar char="ü"/>
            </a:pPr>
            <a:r>
              <a:rPr lang="es-ES" dirty="0" smtClean="0"/>
              <a:t>Administrar el proyecto hasta su etapa final, con responsabilidad, organización,  liderazgo, integración y comunicación.</a:t>
            </a:r>
            <a:endParaRPr lang="es-EC" dirty="0" smtClean="0"/>
          </a:p>
          <a:p>
            <a:pPr marL="342900" lvl="0" indent="-342900">
              <a:buFont typeface="Wingdings" pitchFamily="2" charset="2"/>
              <a:buChar char="ü"/>
            </a:pPr>
            <a:r>
              <a:rPr lang="es-ES" dirty="0" smtClean="0"/>
              <a:t>Dirigir, liderar, motivar al equipo de trabajo  y a otros actores del proyecto.</a:t>
            </a:r>
            <a:endParaRPr lang="es-EC" dirty="0" smtClean="0"/>
          </a:p>
          <a:p>
            <a:pPr marL="342900" lvl="0" indent="-342900">
              <a:buFont typeface="Wingdings" pitchFamily="2" charset="2"/>
              <a:buChar char="ü"/>
            </a:pPr>
            <a:r>
              <a:rPr lang="es-ES" dirty="0" smtClean="0"/>
              <a:t>Controlar, el avance del proyecto y definir cambios y ajustes.</a:t>
            </a:r>
            <a:endParaRPr lang="es-EC" dirty="0" smtClean="0"/>
          </a:p>
          <a:p>
            <a:pPr marL="342900" lvl="0" indent="-342900">
              <a:buFont typeface="Wingdings" pitchFamily="2" charset="2"/>
              <a:buChar char="ü"/>
            </a:pPr>
            <a:r>
              <a:rPr lang="es-ES" dirty="0" smtClean="0"/>
              <a:t>Realizar el plan gestión y reuniones de estado y de avance del proyecto. </a:t>
            </a:r>
            <a:endParaRPr lang="es-EC" dirty="0" smtClean="0"/>
          </a:p>
          <a:p>
            <a:pPr marL="342900" lvl="0" indent="-342900">
              <a:buFont typeface="Wingdings" pitchFamily="2" charset="2"/>
              <a:buChar char="ü"/>
            </a:pPr>
            <a:r>
              <a:rPr lang="es-ES" dirty="0" smtClean="0"/>
              <a:t>Facilitar  instrucciones y capacitación al personal del complejo.</a:t>
            </a:r>
            <a:endParaRPr lang="es-EC" dirty="0" smtClean="0"/>
          </a:p>
          <a:p>
            <a:endParaRPr lang="es-EC" dirty="0"/>
          </a:p>
        </p:txBody>
      </p:sp>
    </p:spTree>
  </p:cSld>
  <p:clrMapOvr>
    <a:masterClrMapping/>
  </p:clrMapOvr>
  <p:transition spd="med">
    <p:strips dir="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39552" y="1412776"/>
            <a:ext cx="8136904" cy="510909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b="1" dirty="0" smtClean="0"/>
              <a:t>Del Departamento </a:t>
            </a:r>
            <a:r>
              <a:rPr lang="es-ES" b="1" dirty="0" smtClean="0"/>
              <a:t>de Operación </a:t>
            </a:r>
            <a:r>
              <a:rPr lang="es-ES" b="1" dirty="0" smtClean="0"/>
              <a:t>Turística: </a:t>
            </a:r>
            <a:endParaRPr lang="es-EC" dirty="0" smtClean="0"/>
          </a:p>
          <a:p>
            <a:r>
              <a:rPr lang="es-ES" b="1" dirty="0" smtClean="0"/>
              <a:t> </a:t>
            </a:r>
            <a:endParaRPr lang="es-EC" dirty="0" smtClean="0"/>
          </a:p>
          <a:p>
            <a:pPr marL="457200" lvl="0" indent="-457200">
              <a:buFont typeface="Wingdings" pitchFamily="2" charset="2"/>
              <a:buChar char="ü"/>
            </a:pPr>
            <a:r>
              <a:rPr lang="es-ES" sz="2000" dirty="0" smtClean="0"/>
              <a:t>Verificar la calidad de los servicios ofertados por el Complejo Turístico.</a:t>
            </a:r>
            <a:endParaRPr lang="es-EC" sz="2000" dirty="0" smtClean="0"/>
          </a:p>
          <a:p>
            <a:pPr marL="457200" lvl="0" indent="-457200">
              <a:buFont typeface="Wingdings" pitchFamily="2" charset="2"/>
              <a:buChar char="ü"/>
            </a:pPr>
            <a:r>
              <a:rPr lang="es-ES" sz="2000" dirty="0" smtClean="0"/>
              <a:t>Supervisar la higiene  de todas las áreas del Complejo Turístico. </a:t>
            </a:r>
            <a:endParaRPr lang="es-EC" sz="2000" dirty="0" smtClean="0"/>
          </a:p>
          <a:p>
            <a:pPr marL="457200" indent="-457200">
              <a:buFont typeface="Wingdings" pitchFamily="2" charset="2"/>
              <a:buChar char="ü"/>
            </a:pPr>
            <a:r>
              <a:rPr lang="es-ES" sz="2000" dirty="0" smtClean="0"/>
              <a:t> Inspeccionar el buen estado de los jardines, senderos y áreas recreativas.</a:t>
            </a:r>
            <a:endParaRPr lang="es-EC" sz="2000" dirty="0" smtClean="0"/>
          </a:p>
          <a:p>
            <a:pPr marL="457200" lvl="0" indent="-457200">
              <a:buFont typeface="Wingdings" pitchFamily="2" charset="2"/>
              <a:buChar char="ü"/>
            </a:pPr>
            <a:r>
              <a:rPr lang="es-ES" sz="2000" dirty="0" smtClean="0"/>
              <a:t>Planear procedimientos de elaboración de productos.</a:t>
            </a:r>
            <a:endParaRPr lang="es-EC" sz="2000" dirty="0" smtClean="0"/>
          </a:p>
          <a:p>
            <a:pPr marL="457200" lvl="0" indent="-457200">
              <a:buFont typeface="Wingdings" pitchFamily="2" charset="2"/>
              <a:buChar char="ü"/>
            </a:pPr>
            <a:r>
              <a:rPr lang="es-ES" sz="2000" dirty="0" smtClean="0"/>
              <a:t>Liderar el equipo humano de trabajo. </a:t>
            </a:r>
            <a:endParaRPr lang="es-ES" sz="2000" dirty="0" smtClean="0"/>
          </a:p>
          <a:p>
            <a:pPr marL="457200" lvl="0" indent="-457200"/>
            <a:endParaRPr lang="es-EC" sz="2000" dirty="0" smtClean="0"/>
          </a:p>
          <a:p>
            <a:r>
              <a:rPr lang="es-ES" sz="2000" b="1" dirty="0" smtClean="0"/>
              <a:t> </a:t>
            </a:r>
            <a:r>
              <a:rPr lang="es-ES" sz="2000" b="1" dirty="0" smtClean="0"/>
              <a:t>Del </a:t>
            </a:r>
            <a:r>
              <a:rPr lang="es-ES" b="1" dirty="0" smtClean="0"/>
              <a:t>Departamento </a:t>
            </a:r>
            <a:r>
              <a:rPr lang="es-ES" b="1" dirty="0" smtClean="0"/>
              <a:t>de </a:t>
            </a:r>
            <a:r>
              <a:rPr lang="es-ES" b="1" dirty="0" smtClean="0"/>
              <a:t>promoción: </a:t>
            </a:r>
            <a:endParaRPr lang="es-EC" dirty="0" smtClean="0"/>
          </a:p>
          <a:p>
            <a:r>
              <a:rPr lang="es-ES" dirty="0" smtClean="0"/>
              <a:t> </a:t>
            </a:r>
            <a:endParaRPr lang="es-EC" dirty="0" smtClean="0"/>
          </a:p>
          <a:p>
            <a:pPr marL="342900" lvl="0" indent="-342900">
              <a:buFont typeface="Wingdings" pitchFamily="2" charset="2"/>
              <a:buChar char="ü"/>
            </a:pPr>
            <a:r>
              <a:rPr lang="es-ES" dirty="0" smtClean="0"/>
              <a:t>Diseño de medios publicitarios, vallas, páginas web, etc.</a:t>
            </a:r>
            <a:endParaRPr lang="es-EC" dirty="0" smtClean="0"/>
          </a:p>
          <a:p>
            <a:pPr marL="342900" lvl="0" indent="-342900">
              <a:buFont typeface="Wingdings" pitchFamily="2" charset="2"/>
              <a:buChar char="ü"/>
            </a:pPr>
            <a:r>
              <a:rPr lang="es-ES" dirty="0" smtClean="0"/>
              <a:t>Coordinar eventos de relaciones humanas y atención a clientes.</a:t>
            </a:r>
            <a:endParaRPr lang="es-EC" dirty="0" smtClean="0"/>
          </a:p>
          <a:p>
            <a:pPr marL="342900" lvl="0" indent="-342900">
              <a:buFont typeface="Wingdings" pitchFamily="2" charset="2"/>
              <a:buChar char="ü"/>
            </a:pPr>
            <a:r>
              <a:rPr lang="es-ES" dirty="0" smtClean="0"/>
              <a:t>Establecer un plan de promoción  y ventas. </a:t>
            </a:r>
            <a:endParaRPr lang="es-EC" dirty="0" smtClean="0"/>
          </a:p>
          <a:p>
            <a:pPr marL="342900" lvl="0" indent="-342900">
              <a:buFont typeface="Wingdings" pitchFamily="2" charset="2"/>
              <a:buChar char="ü"/>
            </a:pPr>
            <a:r>
              <a:rPr lang="es-ES" dirty="0" smtClean="0"/>
              <a:t>Asegurar la correcta atención al cliente. </a:t>
            </a:r>
            <a:endParaRPr lang="es-EC" dirty="0"/>
          </a:p>
        </p:txBody>
      </p:sp>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400" dirty="0" smtClean="0"/>
              <a:t>Los Requerimientos </a:t>
            </a:r>
            <a:r>
              <a:rPr lang="es-ES" sz="2400" dirty="0" smtClean="0"/>
              <a:t>y costos anuales de mano de obra</a:t>
            </a:r>
            <a:endParaRPr lang="es-EC" sz="2400" dirty="0"/>
          </a:p>
        </p:txBody>
      </p:sp>
      <p:graphicFrame>
        <p:nvGraphicFramePr>
          <p:cNvPr id="6" name="5 Tabla"/>
          <p:cNvGraphicFramePr>
            <a:graphicFrameLocks noGrp="1"/>
          </p:cNvGraphicFramePr>
          <p:nvPr/>
        </p:nvGraphicFramePr>
        <p:xfrm>
          <a:off x="899592" y="1484784"/>
          <a:ext cx="7344816" cy="4932680"/>
        </p:xfrm>
        <a:graphic>
          <a:graphicData uri="http://schemas.openxmlformats.org/drawingml/2006/table">
            <a:tbl>
              <a:tblPr/>
              <a:tblGrid>
                <a:gridCol w="3105698"/>
                <a:gridCol w="895690"/>
                <a:gridCol w="1046973"/>
                <a:gridCol w="380207"/>
                <a:gridCol w="1020558"/>
                <a:gridCol w="895690"/>
              </a:tblGrid>
              <a:tr h="203200">
                <a:tc>
                  <a:txBody>
                    <a:bodyPr/>
                    <a:lstStyle/>
                    <a:p>
                      <a:pPr>
                        <a:lnSpc>
                          <a:spcPct val="115000"/>
                        </a:lnSpc>
                      </a:pPr>
                      <a:endParaRPr lang="es-EC" sz="1100">
                        <a:latin typeface="Calibri"/>
                        <a:cs typeface="Times New Roman"/>
                      </a:endParaRPr>
                    </a:p>
                  </a:txBody>
                  <a:tcPr marL="35919" marR="3591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5">
                  <a:txBody>
                    <a:bodyPr/>
                    <a:lstStyle/>
                    <a:p>
                      <a:pPr algn="ctr">
                        <a:lnSpc>
                          <a:spcPct val="150000"/>
                        </a:lnSpc>
                        <a:spcAft>
                          <a:spcPts val="0"/>
                        </a:spcAft>
                      </a:pPr>
                      <a:r>
                        <a:rPr lang="es-EC" sz="1100" b="1">
                          <a:solidFill>
                            <a:srgbClr val="000000"/>
                          </a:solidFill>
                          <a:latin typeface="Arial"/>
                          <a:ea typeface="Times New Roman"/>
                          <a:cs typeface="Times New Roman"/>
                        </a:rPr>
                        <a:t>AÑOS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3200">
                <a:tc>
                  <a:txBody>
                    <a:bodyPr/>
                    <a:lstStyle/>
                    <a:p>
                      <a:pPr>
                        <a:lnSpc>
                          <a:spcPct val="150000"/>
                        </a:lnSpc>
                        <a:spcAft>
                          <a:spcPts val="0"/>
                        </a:spcAft>
                      </a:pPr>
                      <a:r>
                        <a:rPr lang="es-EC" sz="1100" b="1">
                          <a:solidFill>
                            <a:srgbClr val="000000"/>
                          </a:solidFill>
                          <a:latin typeface="Arial"/>
                          <a:ea typeface="Times New Roman"/>
                          <a:cs typeface="Times New Roman"/>
                        </a:rPr>
                        <a:t>MANO DE OBRA DIRECTA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latin typeface="Arial"/>
                          <a:ea typeface="Times New Roman"/>
                          <a:cs typeface="Times New Roman"/>
                        </a:rPr>
                        <a:t>2014</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latin typeface="Arial"/>
                          <a:ea typeface="Times New Roman"/>
                          <a:cs typeface="Times New Roman"/>
                        </a:rPr>
                        <a:t>2015</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latin typeface="Arial"/>
                          <a:ea typeface="Times New Roman"/>
                          <a:cs typeface="Times New Roman"/>
                        </a:rPr>
                        <a:t>N°</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latin typeface="Arial"/>
                          <a:ea typeface="Times New Roman"/>
                          <a:cs typeface="Times New Roman"/>
                        </a:rPr>
                        <a:t>2016</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latin typeface="Arial"/>
                          <a:ea typeface="Times New Roman"/>
                          <a:cs typeface="Times New Roman"/>
                        </a:rPr>
                        <a:t>2017</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nSpc>
                          <a:spcPct val="150000"/>
                        </a:lnSpc>
                        <a:spcAft>
                          <a:spcPts val="0"/>
                        </a:spcAft>
                      </a:pPr>
                      <a:r>
                        <a:rPr lang="es-EC" sz="1100">
                          <a:solidFill>
                            <a:srgbClr val="000000"/>
                          </a:solidFill>
                          <a:latin typeface="Arial"/>
                          <a:ea typeface="Times New Roman"/>
                          <a:cs typeface="Times New Roman"/>
                        </a:rPr>
                        <a:t>Chef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5.124,17</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5.380,38</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100">
                          <a:solidFill>
                            <a:srgbClr val="000000"/>
                          </a:solidFill>
                          <a:latin typeface="Arial"/>
                          <a:ea typeface="Times New Roman"/>
                          <a:cs typeface="Times New Roman"/>
                        </a:rPr>
                        <a:t>1</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5.649,40</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5.931,86</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3200">
                <a:tc>
                  <a:txBody>
                    <a:bodyPr/>
                    <a:lstStyle/>
                    <a:p>
                      <a:pPr>
                        <a:lnSpc>
                          <a:spcPct val="150000"/>
                        </a:lnSpc>
                        <a:spcAft>
                          <a:spcPts val="0"/>
                        </a:spcAft>
                      </a:pPr>
                      <a:r>
                        <a:rPr lang="es-EC" sz="1100">
                          <a:solidFill>
                            <a:srgbClr val="000000"/>
                          </a:solidFill>
                          <a:latin typeface="Arial"/>
                          <a:ea typeface="Times New Roman"/>
                          <a:cs typeface="Times New Roman"/>
                        </a:rPr>
                        <a:t>Ayudante de Cocina</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5.046,64</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5.298,97</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100">
                          <a:solidFill>
                            <a:srgbClr val="000000"/>
                          </a:solidFill>
                          <a:latin typeface="Arial"/>
                          <a:ea typeface="Times New Roman"/>
                          <a:cs typeface="Times New Roman"/>
                        </a:rPr>
                        <a:t>3</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7.418,55</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7.789,48</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3200">
                <a:tc>
                  <a:txBody>
                    <a:bodyPr/>
                    <a:lstStyle/>
                    <a:p>
                      <a:pPr>
                        <a:lnSpc>
                          <a:spcPct val="150000"/>
                        </a:lnSpc>
                        <a:spcAft>
                          <a:spcPts val="0"/>
                        </a:spcAft>
                      </a:pPr>
                      <a:r>
                        <a:rPr lang="es-EC" sz="1100">
                          <a:solidFill>
                            <a:srgbClr val="000000"/>
                          </a:solidFill>
                          <a:latin typeface="Arial"/>
                          <a:ea typeface="Times New Roman"/>
                          <a:cs typeface="Times New Roman"/>
                        </a:rPr>
                        <a:t>Mesero</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2.523,32</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2.649,48</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100">
                          <a:solidFill>
                            <a:srgbClr val="000000"/>
                          </a:solidFill>
                          <a:latin typeface="Arial"/>
                          <a:ea typeface="Times New Roman"/>
                          <a:cs typeface="Times New Roman"/>
                        </a:rPr>
                        <a:t>2</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4.172,94</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4.381,58</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3200">
                <a:tc>
                  <a:txBody>
                    <a:bodyPr/>
                    <a:lstStyle/>
                    <a:p>
                      <a:pPr>
                        <a:lnSpc>
                          <a:spcPct val="150000"/>
                        </a:lnSpc>
                        <a:spcAft>
                          <a:spcPts val="0"/>
                        </a:spcAft>
                      </a:pPr>
                      <a:r>
                        <a:rPr lang="es-EC" sz="1100">
                          <a:solidFill>
                            <a:srgbClr val="000000"/>
                          </a:solidFill>
                          <a:latin typeface="Arial"/>
                          <a:ea typeface="Times New Roman"/>
                          <a:cs typeface="Times New Roman"/>
                        </a:rPr>
                        <a:t>Cajero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2.523,32</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2.649,48</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100">
                          <a:solidFill>
                            <a:srgbClr val="000000"/>
                          </a:solidFill>
                          <a:latin typeface="Arial"/>
                          <a:ea typeface="Times New Roman"/>
                          <a:cs typeface="Times New Roman"/>
                        </a:rPr>
                        <a:t>1</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2.781,96</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2.921,06</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3200">
                <a:tc>
                  <a:txBody>
                    <a:bodyPr/>
                    <a:lstStyle/>
                    <a:p>
                      <a:pPr>
                        <a:lnSpc>
                          <a:spcPct val="150000"/>
                        </a:lnSpc>
                        <a:spcAft>
                          <a:spcPts val="0"/>
                        </a:spcAft>
                      </a:pPr>
                      <a:r>
                        <a:rPr lang="es-EC" sz="1100">
                          <a:solidFill>
                            <a:srgbClr val="000000"/>
                          </a:solidFill>
                          <a:latin typeface="Arial"/>
                          <a:ea typeface="Times New Roman"/>
                          <a:cs typeface="Times New Roman"/>
                        </a:rPr>
                        <a:t>Encargado de piscina receracional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2.523,32</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2.649,48</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100">
                          <a:solidFill>
                            <a:srgbClr val="000000"/>
                          </a:solidFill>
                          <a:latin typeface="Arial"/>
                          <a:ea typeface="Times New Roman"/>
                          <a:cs typeface="Times New Roman"/>
                        </a:rPr>
                        <a:t>1</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2.781,96</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2.921,06</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3200">
                <a:tc>
                  <a:txBody>
                    <a:bodyPr/>
                    <a:lstStyle/>
                    <a:p>
                      <a:pPr>
                        <a:lnSpc>
                          <a:spcPct val="150000"/>
                        </a:lnSpc>
                        <a:spcAft>
                          <a:spcPts val="0"/>
                        </a:spcAft>
                      </a:pPr>
                      <a:r>
                        <a:rPr lang="es-EC" sz="1100">
                          <a:solidFill>
                            <a:srgbClr val="000000"/>
                          </a:solidFill>
                          <a:latin typeface="Arial"/>
                          <a:ea typeface="Times New Roman"/>
                          <a:cs typeface="Times New Roman"/>
                        </a:rPr>
                        <a:t>Camarero</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2.523,32</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2.649,48</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100">
                          <a:solidFill>
                            <a:srgbClr val="000000"/>
                          </a:solidFill>
                          <a:latin typeface="Arial"/>
                          <a:ea typeface="Times New Roman"/>
                          <a:cs typeface="Times New Roman"/>
                        </a:rPr>
                        <a:t>1</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2.781,96</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2.921,06</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3200">
                <a:tc>
                  <a:txBody>
                    <a:bodyPr/>
                    <a:lstStyle/>
                    <a:p>
                      <a:pPr>
                        <a:lnSpc>
                          <a:spcPct val="150000"/>
                        </a:lnSpc>
                        <a:spcAft>
                          <a:spcPts val="0"/>
                        </a:spcAft>
                      </a:pPr>
                      <a:r>
                        <a:rPr lang="es-EC" sz="1100">
                          <a:solidFill>
                            <a:srgbClr val="000000"/>
                          </a:solidFill>
                          <a:latin typeface="Arial"/>
                          <a:ea typeface="Times New Roman"/>
                          <a:cs typeface="Times New Roman"/>
                        </a:rPr>
                        <a:t>Encargado de áreas recreacionales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2.523,32</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2.649,48</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100">
                          <a:solidFill>
                            <a:srgbClr val="000000"/>
                          </a:solidFill>
                          <a:latin typeface="Arial"/>
                          <a:ea typeface="Times New Roman"/>
                          <a:cs typeface="Times New Roman"/>
                        </a:rPr>
                        <a:t>1</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2.781,96</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2.921,06</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3200">
                <a:tc>
                  <a:txBody>
                    <a:bodyPr/>
                    <a:lstStyle/>
                    <a:p>
                      <a:pPr>
                        <a:lnSpc>
                          <a:spcPct val="150000"/>
                        </a:lnSpc>
                        <a:spcAft>
                          <a:spcPts val="0"/>
                        </a:spcAft>
                      </a:pPr>
                      <a:r>
                        <a:rPr lang="es-EC" sz="1100" b="1">
                          <a:solidFill>
                            <a:srgbClr val="000000"/>
                          </a:solidFill>
                          <a:latin typeface="Arial"/>
                          <a:ea typeface="Times New Roman"/>
                          <a:cs typeface="Times New Roman"/>
                        </a:rPr>
                        <a:t>TOTAL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b="1">
                          <a:solidFill>
                            <a:srgbClr val="000000"/>
                          </a:solidFill>
                          <a:latin typeface="Arial"/>
                          <a:ea typeface="Times New Roman"/>
                          <a:cs typeface="Times New Roman"/>
                        </a:rPr>
                        <a:t>22.787,39</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b="1">
                          <a:solidFill>
                            <a:srgbClr val="000000"/>
                          </a:solidFill>
                          <a:latin typeface="Arial"/>
                          <a:ea typeface="Times New Roman"/>
                          <a:cs typeface="Times New Roman"/>
                        </a:rPr>
                        <a:t>23.926,76</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100" b="1">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b="1">
                          <a:solidFill>
                            <a:srgbClr val="000000"/>
                          </a:solidFill>
                          <a:latin typeface="Arial"/>
                          <a:ea typeface="Times New Roman"/>
                          <a:cs typeface="Times New Roman"/>
                        </a:rPr>
                        <a:t>28.368,72</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b="1">
                          <a:solidFill>
                            <a:srgbClr val="000000"/>
                          </a:solidFill>
                          <a:latin typeface="Arial"/>
                          <a:ea typeface="Times New Roman"/>
                          <a:cs typeface="Times New Roman"/>
                        </a:rPr>
                        <a:t>29.787,16</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3200">
                <a:tc>
                  <a:txBody>
                    <a:bodyPr/>
                    <a:lstStyle/>
                    <a:p>
                      <a:pPr>
                        <a:lnSpc>
                          <a:spcPct val="150000"/>
                        </a:lnSpc>
                        <a:spcAft>
                          <a:spcPts val="0"/>
                        </a:spcAft>
                      </a:pPr>
                      <a:r>
                        <a:rPr lang="es-EC" sz="1100" b="1">
                          <a:solidFill>
                            <a:srgbClr val="000000"/>
                          </a:solidFill>
                          <a:latin typeface="Arial"/>
                          <a:ea typeface="Times New Roman"/>
                          <a:cs typeface="Times New Roman"/>
                        </a:rPr>
                        <a:t>MANO DE OBRA INDIRECTA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es-EC" sz="1100" b="1">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es-EC" sz="1100" b="1">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100">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es-EC" sz="1100" b="1">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es-EC" sz="1100" b="1">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3200">
                <a:tc>
                  <a:txBody>
                    <a:bodyPr/>
                    <a:lstStyle/>
                    <a:p>
                      <a:pPr>
                        <a:lnSpc>
                          <a:spcPct val="150000"/>
                        </a:lnSpc>
                        <a:spcAft>
                          <a:spcPts val="0"/>
                        </a:spcAft>
                      </a:pPr>
                      <a:r>
                        <a:rPr lang="es-EC" sz="1100">
                          <a:solidFill>
                            <a:srgbClr val="000000"/>
                          </a:solidFill>
                          <a:latin typeface="Arial"/>
                          <a:ea typeface="Times New Roman"/>
                          <a:cs typeface="Times New Roman"/>
                        </a:rPr>
                        <a:t>Jefe de operaciones turísticas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b="1">
                          <a:solidFill>
                            <a:srgbClr val="000000"/>
                          </a:solidFill>
                          <a:latin typeface="Arial"/>
                          <a:ea typeface="Times New Roman"/>
                          <a:cs typeface="Times New Roman"/>
                        </a:rPr>
                        <a:t>6.328,56</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b="1">
                          <a:solidFill>
                            <a:srgbClr val="000000"/>
                          </a:solidFill>
                          <a:latin typeface="Arial"/>
                          <a:ea typeface="Times New Roman"/>
                          <a:cs typeface="Times New Roman"/>
                        </a:rPr>
                        <a:t>6.644,99</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100">
                          <a:solidFill>
                            <a:srgbClr val="000000"/>
                          </a:solidFill>
                          <a:latin typeface="Arial"/>
                          <a:ea typeface="Times New Roman"/>
                          <a:cs typeface="Times New Roman"/>
                        </a:rPr>
                        <a:t>1</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b="1">
                          <a:solidFill>
                            <a:srgbClr val="000000"/>
                          </a:solidFill>
                          <a:latin typeface="Arial"/>
                          <a:ea typeface="Times New Roman"/>
                          <a:cs typeface="Times New Roman"/>
                        </a:rPr>
                        <a:t>6.977,24</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b="1">
                          <a:solidFill>
                            <a:srgbClr val="000000"/>
                          </a:solidFill>
                          <a:latin typeface="Arial"/>
                          <a:ea typeface="Times New Roman"/>
                          <a:cs typeface="Times New Roman"/>
                        </a:rPr>
                        <a:t>7.326,10</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06400">
                <a:tc>
                  <a:txBody>
                    <a:bodyPr/>
                    <a:lstStyle/>
                    <a:p>
                      <a:pPr>
                        <a:lnSpc>
                          <a:spcPct val="150000"/>
                        </a:lnSpc>
                        <a:spcAft>
                          <a:spcPts val="0"/>
                        </a:spcAft>
                      </a:pPr>
                      <a:r>
                        <a:rPr lang="es-EC" sz="1100" b="1">
                          <a:solidFill>
                            <a:srgbClr val="000000"/>
                          </a:solidFill>
                          <a:latin typeface="Arial"/>
                          <a:ea typeface="Times New Roman"/>
                          <a:cs typeface="Times New Roman"/>
                        </a:rPr>
                        <a:t>MANO DE OBRA ADMINIS+FINANCIERO</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es-EC" sz="1100" b="1">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es-EC" sz="1100" b="1">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100">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es-EC" sz="1100" b="1">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es-EC" sz="1100" b="1">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3200">
                <a:tc>
                  <a:txBody>
                    <a:bodyPr/>
                    <a:lstStyle/>
                    <a:p>
                      <a:pPr>
                        <a:lnSpc>
                          <a:spcPct val="150000"/>
                        </a:lnSpc>
                        <a:spcAft>
                          <a:spcPts val="0"/>
                        </a:spcAft>
                      </a:pPr>
                      <a:r>
                        <a:rPr lang="es-EC" sz="1100">
                          <a:solidFill>
                            <a:srgbClr val="000000"/>
                          </a:solidFill>
                          <a:latin typeface="Arial"/>
                          <a:ea typeface="Times New Roman"/>
                          <a:cs typeface="Times New Roman"/>
                        </a:rPr>
                        <a:t>Gerente</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7.081,31</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7.435,37</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100">
                          <a:solidFill>
                            <a:srgbClr val="000000"/>
                          </a:solidFill>
                          <a:latin typeface="Arial"/>
                          <a:ea typeface="Times New Roman"/>
                          <a:cs typeface="Times New Roman"/>
                        </a:rPr>
                        <a:t>1</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7.807,14</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8.197,50</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3200">
                <a:tc>
                  <a:txBody>
                    <a:bodyPr/>
                    <a:lstStyle/>
                    <a:p>
                      <a:pPr>
                        <a:lnSpc>
                          <a:spcPct val="150000"/>
                        </a:lnSpc>
                        <a:spcAft>
                          <a:spcPts val="0"/>
                        </a:spcAft>
                      </a:pPr>
                      <a:r>
                        <a:rPr lang="es-EC" sz="1100">
                          <a:solidFill>
                            <a:srgbClr val="000000"/>
                          </a:solidFill>
                          <a:latin typeface="Arial"/>
                          <a:ea typeface="Times New Roman"/>
                          <a:cs typeface="Times New Roman"/>
                        </a:rPr>
                        <a:t>Secretaria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4.702,63</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4.937,76</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100">
                          <a:solidFill>
                            <a:srgbClr val="000000"/>
                          </a:solidFill>
                          <a:latin typeface="Arial"/>
                          <a:ea typeface="Times New Roman"/>
                          <a:cs typeface="Times New Roman"/>
                        </a:rPr>
                        <a:t>1</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5.184,65</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5.443,88</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3200">
                <a:tc>
                  <a:txBody>
                    <a:bodyPr/>
                    <a:lstStyle/>
                    <a:p>
                      <a:pPr>
                        <a:lnSpc>
                          <a:spcPct val="150000"/>
                        </a:lnSpc>
                        <a:spcAft>
                          <a:spcPts val="0"/>
                        </a:spcAft>
                      </a:pPr>
                      <a:r>
                        <a:rPr lang="es-EC" sz="1100">
                          <a:solidFill>
                            <a:srgbClr val="000000"/>
                          </a:solidFill>
                          <a:latin typeface="Arial"/>
                          <a:ea typeface="Times New Roman"/>
                          <a:cs typeface="Times New Roman"/>
                        </a:rPr>
                        <a:t>Contador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5.575,82</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5.854,61</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C" sz="1100">
                          <a:solidFill>
                            <a:srgbClr val="000000"/>
                          </a:solidFill>
                          <a:latin typeface="Arial"/>
                          <a:ea typeface="Times New Roman"/>
                          <a:cs typeface="Times New Roman"/>
                        </a:rPr>
                        <a:t>1</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6.147,34</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a:solidFill>
                            <a:srgbClr val="000000"/>
                          </a:solidFill>
                          <a:latin typeface="Arial"/>
                          <a:ea typeface="Times New Roman"/>
                          <a:cs typeface="Times New Roman"/>
                        </a:rPr>
                        <a:t>6.454,70</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3200">
                <a:tc>
                  <a:txBody>
                    <a:bodyPr/>
                    <a:lstStyle/>
                    <a:p>
                      <a:pPr>
                        <a:lnSpc>
                          <a:spcPct val="150000"/>
                        </a:lnSpc>
                        <a:spcAft>
                          <a:spcPts val="0"/>
                        </a:spcAft>
                      </a:pPr>
                      <a:r>
                        <a:rPr lang="es-EC" sz="1100" b="1">
                          <a:solidFill>
                            <a:srgbClr val="000000"/>
                          </a:solidFill>
                          <a:latin typeface="Arial"/>
                          <a:ea typeface="Times New Roman"/>
                          <a:cs typeface="Times New Roman"/>
                        </a:rPr>
                        <a:t>TOTAL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b="1">
                          <a:solidFill>
                            <a:srgbClr val="000000"/>
                          </a:solidFill>
                          <a:latin typeface="Arial"/>
                          <a:ea typeface="Times New Roman"/>
                          <a:cs typeface="Times New Roman"/>
                        </a:rPr>
                        <a:t>17.359,75</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b="1">
                          <a:solidFill>
                            <a:srgbClr val="000000"/>
                          </a:solidFill>
                          <a:latin typeface="Arial"/>
                          <a:ea typeface="Times New Roman"/>
                          <a:cs typeface="Times New Roman"/>
                        </a:rPr>
                        <a:t>18.227,74</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es-EC" sz="1100" b="1">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b="1">
                          <a:solidFill>
                            <a:srgbClr val="000000"/>
                          </a:solidFill>
                          <a:latin typeface="Arial"/>
                          <a:ea typeface="Times New Roman"/>
                          <a:cs typeface="Times New Roman"/>
                        </a:rPr>
                        <a:t>19.139,13</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100" b="1">
                          <a:solidFill>
                            <a:srgbClr val="000000"/>
                          </a:solidFill>
                          <a:latin typeface="Arial"/>
                          <a:ea typeface="Times New Roman"/>
                          <a:cs typeface="Times New Roman"/>
                        </a:rPr>
                        <a:t>20.096,08</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3200">
                <a:tc>
                  <a:txBody>
                    <a:bodyPr/>
                    <a:lstStyle/>
                    <a:p>
                      <a:pPr>
                        <a:lnSpc>
                          <a:spcPct val="150000"/>
                        </a:lnSpc>
                        <a:spcAft>
                          <a:spcPts val="0"/>
                        </a:spcAft>
                      </a:pPr>
                      <a:r>
                        <a:rPr lang="es-EC" sz="1100" b="1">
                          <a:solidFill>
                            <a:srgbClr val="000000"/>
                          </a:solidFill>
                          <a:latin typeface="Arial"/>
                          <a:ea typeface="Times New Roman"/>
                          <a:cs typeface="Times New Roman"/>
                        </a:rPr>
                        <a:t>MANO DE OBRA DEP. VENTAS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es-EC" sz="1100" b="1">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es-EC" sz="1100" b="1">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es-EC" sz="1100">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es-EC" sz="1100" b="1">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es-EC" sz="1100" b="1">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3200">
                <a:tc>
                  <a:txBody>
                    <a:bodyPr/>
                    <a:lstStyle/>
                    <a:p>
                      <a:pPr>
                        <a:lnSpc>
                          <a:spcPct val="150000"/>
                        </a:lnSpc>
                        <a:spcAft>
                          <a:spcPts val="0"/>
                        </a:spcAft>
                      </a:pPr>
                      <a:r>
                        <a:rPr lang="es-EC" sz="1100">
                          <a:solidFill>
                            <a:srgbClr val="000000"/>
                          </a:solidFill>
                          <a:latin typeface="Arial"/>
                          <a:ea typeface="Times New Roman"/>
                          <a:cs typeface="Times New Roman"/>
                        </a:rPr>
                        <a:t>Mercadotécnico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b="1">
                          <a:solidFill>
                            <a:srgbClr val="000000"/>
                          </a:solidFill>
                          <a:latin typeface="Arial"/>
                          <a:ea typeface="Times New Roman"/>
                          <a:cs typeface="Times New Roman"/>
                        </a:rPr>
                        <a:t>5.575,82</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b="1">
                          <a:solidFill>
                            <a:srgbClr val="000000"/>
                          </a:solidFill>
                          <a:latin typeface="Arial"/>
                          <a:ea typeface="Times New Roman"/>
                          <a:cs typeface="Times New Roman"/>
                        </a:rPr>
                        <a:t>5.854,61</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b="1">
                          <a:solidFill>
                            <a:srgbClr val="000000"/>
                          </a:solidFill>
                          <a:latin typeface="Arial"/>
                          <a:ea typeface="Times New Roman"/>
                          <a:cs typeface="Times New Roman"/>
                        </a:rPr>
                        <a:t> </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b="1">
                          <a:solidFill>
                            <a:srgbClr val="000000"/>
                          </a:solidFill>
                          <a:latin typeface="Arial"/>
                          <a:ea typeface="Times New Roman"/>
                          <a:cs typeface="Times New Roman"/>
                        </a:rPr>
                        <a:t>6.147,34</a:t>
                      </a:r>
                      <a:endParaRPr lang="es-EC" sz="120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b="1" dirty="0">
                          <a:solidFill>
                            <a:srgbClr val="000000"/>
                          </a:solidFill>
                          <a:latin typeface="Arial"/>
                          <a:ea typeface="Times New Roman"/>
                          <a:cs typeface="Times New Roman"/>
                        </a:rPr>
                        <a:t>6.454,70</a:t>
                      </a:r>
                      <a:endParaRPr lang="es-EC" sz="1200" dirty="0">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4" y="3429000"/>
            <a:ext cx="8064896" cy="861774"/>
          </a:xfrm>
          <a:prstGeom prst="rect">
            <a:avLst/>
          </a:prstGeom>
          <a:noFill/>
        </p:spPr>
        <p:txBody>
          <a:bodyPr wrap="square" rtlCol="0">
            <a:spAutoFit/>
          </a:bodyPr>
          <a:lstStyle/>
          <a:p>
            <a:pPr algn="ctr"/>
            <a:r>
              <a:rPr lang="es-ES" sz="3200" b="1" dirty="0" smtClean="0"/>
              <a:t>ESTUDIO ECONÓMICO-FINANCIERO</a:t>
            </a:r>
            <a:endParaRPr lang="es-EC" sz="3200" dirty="0" smtClean="0"/>
          </a:p>
          <a:p>
            <a:endParaRPr lang="es-EC" dirty="0"/>
          </a:p>
        </p:txBody>
      </p:sp>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noGrp="1"/>
          </p:cNvSpPr>
          <p:nvPr>
            <p:ph type="title"/>
          </p:nvPr>
        </p:nvSpPr>
        <p:spPr>
          <a:xfrm>
            <a:off x="381000" y="141794"/>
            <a:ext cx="7391400" cy="584775"/>
          </a:xfrm>
          <a:prstGeom prst="rect">
            <a:avLst/>
          </a:prstGeom>
          <a:noFill/>
        </p:spPr>
        <p:txBody>
          <a:bodyPr wrap="square" rtlCol="0">
            <a:spAutoFit/>
          </a:bodyPr>
          <a:lstStyle/>
          <a:p>
            <a:pPr algn="ctr"/>
            <a:r>
              <a:rPr lang="es-ES" sz="3200" dirty="0" smtClean="0">
                <a:solidFill>
                  <a:schemeClr val="bg1"/>
                </a:solidFill>
              </a:rPr>
              <a:t>LOS </a:t>
            </a:r>
            <a:r>
              <a:rPr lang="es-ES" sz="3200" b="1" dirty="0" smtClean="0">
                <a:solidFill>
                  <a:schemeClr val="bg1"/>
                </a:solidFill>
              </a:rPr>
              <a:t>PRESUPUESTOS</a:t>
            </a:r>
            <a:endParaRPr lang="es-EC" b="1" dirty="0">
              <a:solidFill>
                <a:schemeClr val="bg1"/>
              </a:solidFill>
            </a:endParaRPr>
          </a:p>
        </p:txBody>
      </p:sp>
      <p:sp>
        <p:nvSpPr>
          <p:cNvPr id="7" name="6 CuadroTexto"/>
          <p:cNvSpPr txBox="1"/>
          <p:nvPr/>
        </p:nvSpPr>
        <p:spPr>
          <a:xfrm>
            <a:off x="1331640" y="1196752"/>
            <a:ext cx="6552728" cy="646331"/>
          </a:xfrm>
          <a:prstGeom prst="rect">
            <a:avLst/>
          </a:prstGeom>
          <a:noFill/>
        </p:spPr>
        <p:txBody>
          <a:bodyPr wrap="square" rtlCol="0">
            <a:spAutoFit/>
          </a:bodyPr>
          <a:lstStyle/>
          <a:p>
            <a:r>
              <a:rPr lang="es-EC" b="1" dirty="0" smtClean="0"/>
              <a:t>Resumen de Inversiones en Activos Fijos </a:t>
            </a:r>
          </a:p>
          <a:p>
            <a:endParaRPr lang="es-EC" dirty="0"/>
          </a:p>
        </p:txBody>
      </p:sp>
      <p:graphicFrame>
        <p:nvGraphicFramePr>
          <p:cNvPr id="8" name="7 Tabla"/>
          <p:cNvGraphicFramePr>
            <a:graphicFrameLocks noGrp="1"/>
          </p:cNvGraphicFramePr>
          <p:nvPr/>
        </p:nvGraphicFramePr>
        <p:xfrm>
          <a:off x="899592" y="1628800"/>
          <a:ext cx="6840760" cy="4754880"/>
        </p:xfrm>
        <a:graphic>
          <a:graphicData uri="http://schemas.openxmlformats.org/drawingml/2006/table">
            <a:tbl>
              <a:tblPr/>
              <a:tblGrid>
                <a:gridCol w="4922487"/>
                <a:gridCol w="1918273"/>
              </a:tblGrid>
              <a:tr h="657225">
                <a:tc>
                  <a:txBody>
                    <a:bodyPr/>
                    <a:lstStyle/>
                    <a:p>
                      <a:pPr algn="ctr">
                        <a:lnSpc>
                          <a:spcPct val="150000"/>
                        </a:lnSpc>
                        <a:spcAft>
                          <a:spcPts val="0"/>
                        </a:spcAft>
                      </a:pPr>
                      <a:r>
                        <a:rPr lang="es-EC" sz="1600" b="1" dirty="0">
                          <a:solidFill>
                            <a:srgbClr val="000000"/>
                          </a:solidFill>
                          <a:latin typeface="Arial"/>
                          <a:ea typeface="Times New Roman"/>
                          <a:cs typeface="Times New Roman"/>
                        </a:rPr>
                        <a:t>DETALLE </a:t>
                      </a:r>
                      <a:endParaRPr lang="es-EC"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solidFill>
                            <a:srgbClr val="000000"/>
                          </a:solidFill>
                          <a:latin typeface="Arial"/>
                          <a:ea typeface="Times New Roman"/>
                          <a:cs typeface="Times New Roman"/>
                        </a:rPr>
                        <a:t>COSTO TOTAL (USD)</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nSpc>
                          <a:spcPct val="150000"/>
                        </a:lnSpc>
                        <a:spcAft>
                          <a:spcPts val="0"/>
                        </a:spcAft>
                      </a:pPr>
                      <a:r>
                        <a:rPr lang="es-EC" sz="1600">
                          <a:solidFill>
                            <a:srgbClr val="000000"/>
                          </a:solidFill>
                          <a:latin typeface="Arial"/>
                          <a:ea typeface="Times New Roman"/>
                          <a:cs typeface="Times New Roman"/>
                        </a:rPr>
                        <a:t>Terreno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20.000,00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0025">
                <a:tc>
                  <a:txBody>
                    <a:bodyPr/>
                    <a:lstStyle/>
                    <a:p>
                      <a:pPr>
                        <a:lnSpc>
                          <a:spcPct val="150000"/>
                        </a:lnSpc>
                        <a:spcAft>
                          <a:spcPts val="0"/>
                        </a:spcAft>
                      </a:pPr>
                      <a:r>
                        <a:rPr lang="es-EC" sz="1600">
                          <a:solidFill>
                            <a:srgbClr val="000000"/>
                          </a:solidFill>
                          <a:latin typeface="Arial"/>
                          <a:ea typeface="Times New Roman"/>
                          <a:cs typeface="Times New Roman"/>
                        </a:rPr>
                        <a:t>Construcciones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218.465,85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50000"/>
                        </a:lnSpc>
                        <a:spcAft>
                          <a:spcPts val="0"/>
                        </a:spcAft>
                      </a:pPr>
                      <a:r>
                        <a:rPr lang="es-EC" sz="1600">
                          <a:solidFill>
                            <a:srgbClr val="000000"/>
                          </a:solidFill>
                          <a:latin typeface="Arial"/>
                          <a:ea typeface="Times New Roman"/>
                          <a:cs typeface="Times New Roman"/>
                        </a:rPr>
                        <a:t>Maquinaria</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27.100,00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50000"/>
                        </a:lnSpc>
                        <a:spcAft>
                          <a:spcPts val="0"/>
                        </a:spcAft>
                      </a:pPr>
                      <a:r>
                        <a:rPr lang="es-EC" sz="1600">
                          <a:solidFill>
                            <a:srgbClr val="000000"/>
                          </a:solidFill>
                          <a:latin typeface="Arial"/>
                          <a:ea typeface="Times New Roman"/>
                          <a:cs typeface="Times New Roman"/>
                        </a:rPr>
                        <a:t>Equipos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10.268,71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50000"/>
                        </a:lnSpc>
                        <a:spcAft>
                          <a:spcPts val="0"/>
                        </a:spcAft>
                      </a:pPr>
                      <a:r>
                        <a:rPr lang="es-EC" sz="1600">
                          <a:solidFill>
                            <a:srgbClr val="000000"/>
                          </a:solidFill>
                          <a:latin typeface="Arial"/>
                          <a:ea typeface="Times New Roman"/>
                          <a:cs typeface="Times New Roman"/>
                        </a:rPr>
                        <a:t>Muebles y enseres</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10.886,90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50000"/>
                        </a:lnSpc>
                        <a:spcAft>
                          <a:spcPts val="0"/>
                        </a:spcAft>
                      </a:pPr>
                      <a:r>
                        <a:rPr lang="es-EC" sz="1600">
                          <a:solidFill>
                            <a:srgbClr val="000000"/>
                          </a:solidFill>
                          <a:latin typeface="Arial"/>
                          <a:ea typeface="Times New Roman"/>
                          <a:cs typeface="Times New Roman"/>
                        </a:rPr>
                        <a:t>Menaje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4.218,39</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50000"/>
                        </a:lnSpc>
                        <a:spcAft>
                          <a:spcPts val="0"/>
                        </a:spcAft>
                      </a:pPr>
                      <a:r>
                        <a:rPr lang="es-EC" sz="1600">
                          <a:solidFill>
                            <a:srgbClr val="000000"/>
                          </a:solidFill>
                          <a:latin typeface="Arial"/>
                          <a:ea typeface="Times New Roman"/>
                          <a:cs typeface="Times New Roman"/>
                        </a:rPr>
                        <a:t>Vehículo</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22.000,00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50000"/>
                        </a:lnSpc>
                        <a:spcAft>
                          <a:spcPts val="0"/>
                        </a:spcAft>
                      </a:pPr>
                      <a:r>
                        <a:rPr lang="es-EC" sz="1600">
                          <a:solidFill>
                            <a:srgbClr val="000000"/>
                          </a:solidFill>
                          <a:latin typeface="Arial"/>
                          <a:ea typeface="Times New Roman"/>
                          <a:cs typeface="Times New Roman"/>
                        </a:rPr>
                        <a:t>Adquisición de plantas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a:solidFill>
                            <a:srgbClr val="000000"/>
                          </a:solidFill>
                          <a:latin typeface="Arial"/>
                          <a:ea typeface="Times New Roman"/>
                          <a:cs typeface="Times New Roman"/>
                        </a:rPr>
                        <a:t>100,00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50000"/>
                        </a:lnSpc>
                        <a:spcAft>
                          <a:spcPts val="0"/>
                        </a:spcAft>
                      </a:pPr>
                      <a:r>
                        <a:rPr lang="es-EC" sz="1600" b="1">
                          <a:solidFill>
                            <a:srgbClr val="000000"/>
                          </a:solidFill>
                          <a:latin typeface="Arial"/>
                          <a:ea typeface="Times New Roman"/>
                          <a:cs typeface="Times New Roman"/>
                        </a:rPr>
                        <a:t>SUBTOTAL</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600" b="1">
                          <a:solidFill>
                            <a:srgbClr val="000000"/>
                          </a:solidFill>
                          <a:latin typeface="Arial"/>
                          <a:ea typeface="Times New Roman"/>
                          <a:cs typeface="Times New Roman"/>
                        </a:rPr>
                        <a:t>313.039,85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50000"/>
                        </a:lnSpc>
                        <a:spcAft>
                          <a:spcPts val="0"/>
                        </a:spcAft>
                      </a:pPr>
                      <a:r>
                        <a:rPr lang="es-EC" sz="1600">
                          <a:solidFill>
                            <a:srgbClr val="000000"/>
                          </a:solidFill>
                          <a:latin typeface="Arial"/>
                          <a:ea typeface="Times New Roman"/>
                          <a:cs typeface="Times New Roman"/>
                        </a:rPr>
                        <a:t>Imprevistos (10%)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600">
                          <a:solidFill>
                            <a:srgbClr val="000000"/>
                          </a:solidFill>
                          <a:latin typeface="Arial"/>
                          <a:ea typeface="Times New Roman"/>
                          <a:cs typeface="Times New Roman"/>
                        </a:rPr>
                        <a:t>31.303,98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600" b="1">
                          <a:solidFill>
                            <a:srgbClr val="000000"/>
                          </a:solidFill>
                          <a:latin typeface="Arial"/>
                          <a:ea typeface="Times New Roman"/>
                          <a:cs typeface="Times New Roman"/>
                        </a:rPr>
                        <a:t>TOTAL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600" b="1" dirty="0">
                          <a:solidFill>
                            <a:srgbClr val="000000"/>
                          </a:solidFill>
                          <a:latin typeface="Arial"/>
                          <a:ea typeface="Times New Roman"/>
                          <a:cs typeface="Times New Roman"/>
                        </a:rPr>
                        <a:t>344.343,83</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8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968" y="152400"/>
            <a:ext cx="7391400" cy="563563"/>
          </a:xfrm>
        </p:spPr>
        <p:txBody>
          <a:bodyPr/>
          <a:lstStyle/>
          <a:p>
            <a:r>
              <a:rPr lang="es-ES" sz="2800" dirty="0" smtClean="0"/>
              <a:t>La Depreciación </a:t>
            </a:r>
            <a:r>
              <a:rPr lang="es-ES" sz="2800" dirty="0" smtClean="0"/>
              <a:t>de Activos Fijos</a:t>
            </a:r>
            <a:endParaRPr lang="es-EC" sz="2800" dirty="0"/>
          </a:p>
        </p:txBody>
      </p:sp>
      <p:sp>
        <p:nvSpPr>
          <p:cNvPr id="6" name="5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755576" y="1988840"/>
          <a:ext cx="7776865" cy="4652010"/>
        </p:xfrm>
        <a:graphic>
          <a:graphicData uri="http://schemas.openxmlformats.org/drawingml/2006/table">
            <a:tbl>
              <a:tblPr/>
              <a:tblGrid>
                <a:gridCol w="1716017"/>
                <a:gridCol w="1184869"/>
                <a:gridCol w="921153"/>
                <a:gridCol w="921153"/>
                <a:gridCol w="1058583"/>
                <a:gridCol w="658363"/>
                <a:gridCol w="1316727"/>
              </a:tblGrid>
              <a:tr h="1238250">
                <a:tc>
                  <a:txBody>
                    <a:bodyPr/>
                    <a:lstStyle/>
                    <a:p>
                      <a:pPr algn="ctr">
                        <a:lnSpc>
                          <a:spcPct val="150000"/>
                        </a:lnSpc>
                        <a:spcAft>
                          <a:spcPts val="0"/>
                        </a:spcAft>
                      </a:pPr>
                      <a:r>
                        <a:rPr lang="es-EC" sz="1400" b="1" dirty="0">
                          <a:solidFill>
                            <a:srgbClr val="000000"/>
                          </a:solidFill>
                          <a:latin typeface="Arial"/>
                          <a:ea typeface="Times New Roman"/>
                          <a:cs typeface="Times New Roman"/>
                        </a:rPr>
                        <a:t>DETALLE </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50000"/>
                        </a:lnSpc>
                        <a:spcAft>
                          <a:spcPts val="0"/>
                        </a:spcAft>
                      </a:pPr>
                      <a:r>
                        <a:rPr lang="es-EC" sz="1200" b="1">
                          <a:solidFill>
                            <a:srgbClr val="000000"/>
                          </a:solidFill>
                          <a:latin typeface="Arial"/>
                          <a:ea typeface="Times New Roman"/>
                          <a:cs typeface="Times New Roman"/>
                        </a:rPr>
                        <a:t>VALOR DEL BIEN</a:t>
                      </a:r>
                      <a:endParaRPr lang="es-EC" sz="2400">
                        <a:latin typeface="Times New Roman"/>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50000"/>
                        </a:lnSpc>
                        <a:spcAft>
                          <a:spcPts val="0"/>
                        </a:spcAft>
                      </a:pPr>
                      <a:r>
                        <a:rPr lang="es-EC" sz="1200" b="1">
                          <a:solidFill>
                            <a:srgbClr val="000000"/>
                          </a:solidFill>
                          <a:latin typeface="Arial"/>
                          <a:ea typeface="Times New Roman"/>
                          <a:cs typeface="Times New Roman"/>
                        </a:rPr>
                        <a:t>AÑOS DE VIDA ÚTIL</a:t>
                      </a:r>
                      <a:endParaRPr lang="es-EC" sz="2400">
                        <a:latin typeface="Times New Roman"/>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50000"/>
                        </a:lnSpc>
                        <a:spcAft>
                          <a:spcPts val="0"/>
                        </a:spcAft>
                      </a:pPr>
                      <a:r>
                        <a:rPr lang="es-EC" sz="1200" b="1">
                          <a:solidFill>
                            <a:srgbClr val="000000"/>
                          </a:solidFill>
                          <a:latin typeface="Arial"/>
                          <a:ea typeface="Times New Roman"/>
                          <a:cs typeface="Times New Roman"/>
                        </a:rPr>
                        <a:t>%DEPRECIACION</a:t>
                      </a:r>
                      <a:endParaRPr lang="es-EC" sz="2400">
                        <a:latin typeface="Times New Roman"/>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50000"/>
                        </a:lnSpc>
                        <a:spcAft>
                          <a:spcPts val="0"/>
                        </a:spcAft>
                      </a:pPr>
                      <a:r>
                        <a:rPr lang="es-EC" sz="1200" b="1">
                          <a:solidFill>
                            <a:srgbClr val="000000"/>
                          </a:solidFill>
                          <a:latin typeface="Arial"/>
                          <a:ea typeface="Times New Roman"/>
                          <a:cs typeface="Times New Roman"/>
                        </a:rPr>
                        <a:t>DEPRECIACION ANUAL</a:t>
                      </a:r>
                      <a:endParaRPr lang="es-EC" sz="2400">
                        <a:latin typeface="Times New Roman"/>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50000"/>
                        </a:lnSpc>
                        <a:spcAft>
                          <a:spcPts val="0"/>
                        </a:spcAft>
                      </a:pPr>
                      <a:r>
                        <a:rPr lang="es-EC" sz="1200" b="1">
                          <a:solidFill>
                            <a:srgbClr val="000000"/>
                          </a:solidFill>
                          <a:latin typeface="Arial"/>
                          <a:ea typeface="Times New Roman"/>
                          <a:cs typeface="Times New Roman"/>
                        </a:rPr>
                        <a:t>AÑOS DEL PROYECTO</a:t>
                      </a:r>
                      <a:endParaRPr lang="es-EC" sz="2400">
                        <a:latin typeface="Times New Roman"/>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50000"/>
                        </a:lnSpc>
                        <a:spcAft>
                          <a:spcPts val="0"/>
                        </a:spcAft>
                      </a:pPr>
                      <a:r>
                        <a:rPr lang="es-EC" sz="1200" b="1">
                          <a:solidFill>
                            <a:srgbClr val="000000"/>
                          </a:solidFill>
                          <a:latin typeface="Arial"/>
                          <a:ea typeface="Times New Roman"/>
                          <a:cs typeface="Times New Roman"/>
                        </a:rPr>
                        <a:t>VALOR DE SALVAMENTO</a:t>
                      </a:r>
                      <a:endParaRPr lang="es-EC" sz="2400">
                        <a:latin typeface="Times New Roman"/>
                        <a:ea typeface="Times New Roman"/>
                        <a:cs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200000"/>
                        </a:lnSpc>
                        <a:spcAft>
                          <a:spcPts val="0"/>
                        </a:spcAft>
                      </a:pPr>
                      <a:r>
                        <a:rPr lang="es-EC" sz="1400">
                          <a:solidFill>
                            <a:srgbClr val="000000"/>
                          </a:solidFill>
                          <a:latin typeface="Arial"/>
                          <a:ea typeface="Times New Roman"/>
                          <a:cs typeface="Times New Roman"/>
                        </a:rPr>
                        <a:t>Construcciones </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218.465,85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20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0,05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546,16</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215.735,03</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nSpc>
                          <a:spcPct val="200000"/>
                        </a:lnSpc>
                        <a:spcAft>
                          <a:spcPts val="0"/>
                        </a:spcAft>
                      </a:pPr>
                      <a:r>
                        <a:rPr lang="es-EC" sz="1400">
                          <a:solidFill>
                            <a:srgbClr val="000000"/>
                          </a:solidFill>
                          <a:latin typeface="Arial"/>
                          <a:ea typeface="Times New Roman"/>
                          <a:cs typeface="Times New Roman"/>
                        </a:rPr>
                        <a:t>Maquinaria </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27.100,00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10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0,10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271,00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25.745,00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200000"/>
                        </a:lnSpc>
                        <a:spcAft>
                          <a:spcPts val="0"/>
                        </a:spcAft>
                      </a:pPr>
                      <a:r>
                        <a:rPr lang="es-EC" sz="1400">
                          <a:solidFill>
                            <a:srgbClr val="000000"/>
                          </a:solidFill>
                          <a:latin typeface="Arial"/>
                          <a:ea typeface="Times New Roman"/>
                          <a:cs typeface="Times New Roman"/>
                        </a:rPr>
                        <a:t>Equipos de cómputo</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1.400,00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3</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0,33</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155,54</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622,30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200000"/>
                        </a:lnSpc>
                        <a:spcAft>
                          <a:spcPts val="0"/>
                        </a:spcAft>
                      </a:pPr>
                      <a:r>
                        <a:rPr lang="es-EC" sz="1400">
                          <a:solidFill>
                            <a:srgbClr val="000000"/>
                          </a:solidFill>
                          <a:latin typeface="Arial"/>
                          <a:ea typeface="Times New Roman"/>
                          <a:cs typeface="Times New Roman"/>
                        </a:rPr>
                        <a:t>Otros Equipos </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8.868,71</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0,10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177,37</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7.981,84</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200000"/>
                        </a:lnSpc>
                        <a:spcAft>
                          <a:spcPts val="0"/>
                        </a:spcAft>
                      </a:pPr>
                      <a:r>
                        <a:rPr lang="es-EC" sz="1400">
                          <a:solidFill>
                            <a:srgbClr val="000000"/>
                          </a:solidFill>
                          <a:latin typeface="Arial"/>
                          <a:ea typeface="Times New Roman"/>
                          <a:cs typeface="Times New Roman"/>
                        </a:rPr>
                        <a:t>Muebles y Enseres </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10.886,90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10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0,10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108,87</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10.342,56</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200000"/>
                        </a:lnSpc>
                        <a:spcAft>
                          <a:spcPts val="0"/>
                        </a:spcAft>
                      </a:pPr>
                      <a:r>
                        <a:rPr lang="es-EC" sz="1400">
                          <a:solidFill>
                            <a:srgbClr val="000000"/>
                          </a:solidFill>
                          <a:latin typeface="Arial"/>
                          <a:ea typeface="Times New Roman"/>
                          <a:cs typeface="Times New Roman"/>
                        </a:rPr>
                        <a:t>Menaje </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4.218,39</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0,10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84,37</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200000"/>
                        </a:lnSpc>
                        <a:spcAft>
                          <a:spcPts val="0"/>
                        </a:spcAft>
                      </a:pPr>
                      <a:r>
                        <a:rPr lang="es-EC" sz="1400">
                          <a:solidFill>
                            <a:srgbClr val="000000"/>
                          </a:solidFill>
                          <a:latin typeface="Arial"/>
                          <a:ea typeface="Times New Roman"/>
                          <a:cs typeface="Times New Roman"/>
                        </a:rPr>
                        <a:t>3.796,55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200000"/>
                        </a:lnSpc>
                        <a:spcAft>
                          <a:spcPts val="0"/>
                        </a:spcAft>
                      </a:pPr>
                      <a:r>
                        <a:rPr lang="es-EC" sz="1400">
                          <a:solidFill>
                            <a:srgbClr val="000000"/>
                          </a:solidFill>
                          <a:latin typeface="Arial"/>
                          <a:ea typeface="Times New Roman"/>
                          <a:cs typeface="Times New Roman"/>
                        </a:rPr>
                        <a:t>Vehículo </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solidFill>
                            <a:srgbClr val="000000"/>
                          </a:solidFill>
                          <a:latin typeface="Arial"/>
                          <a:ea typeface="Times New Roman"/>
                          <a:cs typeface="Times New Roman"/>
                        </a:rPr>
                        <a:t>22.000,00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solidFill>
                            <a:srgbClr val="000000"/>
                          </a:solidFill>
                          <a:latin typeface="Arial"/>
                          <a:ea typeface="Times New Roman"/>
                          <a:cs typeface="Times New Roman"/>
                        </a:rPr>
                        <a:t>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solidFill>
                            <a:srgbClr val="000000"/>
                          </a:solidFill>
                          <a:latin typeface="Arial"/>
                          <a:ea typeface="Times New Roman"/>
                          <a:cs typeface="Times New Roman"/>
                        </a:rPr>
                        <a:t>0,20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solidFill>
                            <a:srgbClr val="000000"/>
                          </a:solidFill>
                          <a:latin typeface="Arial"/>
                          <a:ea typeface="Times New Roman"/>
                          <a:cs typeface="Times New Roman"/>
                        </a:rPr>
                        <a:t>880,00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solidFill>
                            <a:srgbClr val="000000"/>
                          </a:solidFill>
                          <a:latin typeface="Arial"/>
                          <a:ea typeface="Times New Roman"/>
                          <a:cs typeface="Times New Roman"/>
                        </a:rPr>
                        <a:t>5</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solidFill>
                            <a:srgbClr val="000000"/>
                          </a:solidFill>
                          <a:latin typeface="Arial"/>
                          <a:ea typeface="Times New Roman"/>
                          <a:cs typeface="Times New Roman"/>
                        </a:rPr>
                        <a:t>17.600,00</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0500">
                <a:tc>
                  <a:txBody>
                    <a:bodyPr/>
                    <a:lstStyle/>
                    <a:p>
                      <a:pPr>
                        <a:lnSpc>
                          <a:spcPct val="200000"/>
                        </a:lnSpc>
                        <a:spcAft>
                          <a:spcPts val="0"/>
                        </a:spcAft>
                      </a:pPr>
                      <a:r>
                        <a:rPr lang="es-EC" sz="1400" b="1">
                          <a:solidFill>
                            <a:srgbClr val="000000"/>
                          </a:solidFill>
                          <a:latin typeface="Arial"/>
                          <a:ea typeface="Times New Roman"/>
                          <a:cs typeface="Times New Roman"/>
                        </a:rPr>
                        <a:t>TOTAL </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b="1" dirty="0">
                          <a:latin typeface="Arial"/>
                          <a:ea typeface="Times New Roman"/>
                          <a:cs typeface="Times New Roman"/>
                        </a:rPr>
                        <a:t>292.939,85</a:t>
                      </a:r>
                      <a:endParaRPr lang="es-EC" sz="24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b="1">
                          <a:latin typeface="Arial"/>
                          <a:ea typeface="Times New Roman"/>
                          <a:cs typeface="Times New Roman"/>
                        </a:rPr>
                        <a:t> </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b="1" dirty="0">
                          <a:latin typeface="Arial"/>
                          <a:ea typeface="Times New Roman"/>
                          <a:cs typeface="Times New Roman"/>
                        </a:rPr>
                        <a:t> </a:t>
                      </a:r>
                      <a:endParaRPr lang="es-EC" sz="24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b="1">
                          <a:latin typeface="Arial"/>
                          <a:ea typeface="Times New Roman"/>
                          <a:cs typeface="Times New Roman"/>
                        </a:rPr>
                        <a:t>2.223,32</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b="1">
                          <a:latin typeface="Arial"/>
                          <a:ea typeface="Times New Roman"/>
                          <a:cs typeface="Times New Roman"/>
                        </a:rPr>
                        <a:t> </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b="1" dirty="0">
                          <a:latin typeface="Arial"/>
                          <a:ea typeface="Times New Roman"/>
                          <a:cs typeface="Times New Roman"/>
                        </a:rPr>
                        <a:t>281.823,27</a:t>
                      </a:r>
                      <a:endParaRPr lang="es-EC" sz="24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strips dir="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2656"/>
            <a:ext cx="7391400" cy="563563"/>
          </a:xfrm>
        </p:spPr>
        <p:txBody>
          <a:bodyPr/>
          <a:lstStyle/>
          <a:p>
            <a:pPr algn="ctr"/>
            <a:r>
              <a:rPr lang="es-EC" sz="2400" dirty="0" smtClean="0"/>
              <a:t>Las Inversiones </a:t>
            </a:r>
            <a:r>
              <a:rPr lang="es-EC" sz="2400" dirty="0" smtClean="0"/>
              <a:t>en Activos Intangibles</a:t>
            </a:r>
            <a:r>
              <a:rPr lang="es-EC" dirty="0" smtClean="0"/>
              <a:t/>
            </a:r>
            <a:br>
              <a:rPr lang="es-EC" dirty="0" smtClean="0"/>
            </a:br>
            <a:endParaRPr lang="es-EC" dirty="0"/>
          </a:p>
        </p:txBody>
      </p:sp>
      <p:graphicFrame>
        <p:nvGraphicFramePr>
          <p:cNvPr id="6" name="5 Tabla"/>
          <p:cNvGraphicFramePr>
            <a:graphicFrameLocks noGrp="1"/>
          </p:cNvGraphicFramePr>
          <p:nvPr/>
        </p:nvGraphicFramePr>
        <p:xfrm>
          <a:off x="971600" y="2132856"/>
          <a:ext cx="6912768" cy="4274820"/>
        </p:xfrm>
        <a:graphic>
          <a:graphicData uri="http://schemas.openxmlformats.org/drawingml/2006/table">
            <a:tbl>
              <a:tblPr/>
              <a:tblGrid>
                <a:gridCol w="4755627"/>
                <a:gridCol w="2157141"/>
              </a:tblGrid>
              <a:tr h="571500">
                <a:tc>
                  <a:txBody>
                    <a:bodyPr/>
                    <a:lstStyle/>
                    <a:p>
                      <a:pPr algn="ctr">
                        <a:lnSpc>
                          <a:spcPct val="150000"/>
                        </a:lnSpc>
                        <a:spcAft>
                          <a:spcPts val="0"/>
                        </a:spcAft>
                      </a:pPr>
                      <a:r>
                        <a:rPr lang="es-EC" sz="1800" b="1">
                          <a:solidFill>
                            <a:srgbClr val="000000"/>
                          </a:solidFill>
                          <a:latin typeface="Arial"/>
                          <a:ea typeface="Times New Roman"/>
                          <a:cs typeface="Times New Roman"/>
                        </a:rPr>
                        <a:t>DETALLE </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b="1">
                          <a:solidFill>
                            <a:srgbClr val="000000"/>
                          </a:solidFill>
                          <a:latin typeface="Arial"/>
                          <a:ea typeface="Times New Roman"/>
                          <a:cs typeface="Times New Roman"/>
                        </a:rPr>
                        <a:t>VALOR (USD) </a:t>
                      </a:r>
                      <a:endParaRPr lang="es-EC"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800">
                          <a:solidFill>
                            <a:srgbClr val="000000"/>
                          </a:solidFill>
                          <a:latin typeface="Arial"/>
                          <a:ea typeface="Times New Roman"/>
                          <a:cs typeface="Times New Roman"/>
                        </a:rPr>
                        <a:t>Constitución de la Sociedad Anónima</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800">
                          <a:solidFill>
                            <a:srgbClr val="000000"/>
                          </a:solidFill>
                          <a:latin typeface="Arial"/>
                          <a:ea typeface="Times New Roman"/>
                          <a:cs typeface="Times New Roman"/>
                        </a:rPr>
                        <a:t>800,00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nSpc>
                          <a:spcPct val="150000"/>
                        </a:lnSpc>
                        <a:spcAft>
                          <a:spcPts val="0"/>
                        </a:spcAft>
                      </a:pPr>
                      <a:r>
                        <a:rPr lang="es-EC" sz="1800">
                          <a:solidFill>
                            <a:srgbClr val="000000"/>
                          </a:solidFill>
                          <a:latin typeface="Arial"/>
                          <a:ea typeface="Times New Roman"/>
                          <a:cs typeface="Times New Roman"/>
                        </a:rPr>
                        <a:t>Elaboración de estatutos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800">
                          <a:solidFill>
                            <a:srgbClr val="000000"/>
                          </a:solidFill>
                          <a:latin typeface="Arial"/>
                          <a:ea typeface="Times New Roman"/>
                          <a:cs typeface="Times New Roman"/>
                        </a:rPr>
                        <a:t>200,00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50000"/>
                        </a:lnSpc>
                        <a:spcAft>
                          <a:spcPts val="0"/>
                        </a:spcAft>
                      </a:pPr>
                      <a:r>
                        <a:rPr lang="es-EC" sz="1800">
                          <a:solidFill>
                            <a:srgbClr val="000000"/>
                          </a:solidFill>
                          <a:latin typeface="Arial"/>
                          <a:ea typeface="Times New Roman"/>
                          <a:cs typeface="Times New Roman"/>
                        </a:rPr>
                        <a:t>Registro Mercantil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800">
                          <a:solidFill>
                            <a:srgbClr val="000000"/>
                          </a:solidFill>
                          <a:latin typeface="Arial"/>
                          <a:ea typeface="Times New Roman"/>
                          <a:cs typeface="Times New Roman"/>
                        </a:rPr>
                        <a:t>50,00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50000"/>
                        </a:lnSpc>
                        <a:spcAft>
                          <a:spcPts val="0"/>
                        </a:spcAft>
                      </a:pPr>
                      <a:r>
                        <a:rPr lang="es-EC" sz="1800">
                          <a:solidFill>
                            <a:srgbClr val="000000"/>
                          </a:solidFill>
                          <a:latin typeface="Arial"/>
                          <a:ea typeface="Times New Roman"/>
                          <a:cs typeface="Times New Roman"/>
                        </a:rPr>
                        <a:t>Certificado de categorización ambiental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800">
                          <a:solidFill>
                            <a:srgbClr val="000000"/>
                          </a:solidFill>
                          <a:latin typeface="Arial"/>
                          <a:ea typeface="Times New Roman"/>
                          <a:cs typeface="Times New Roman"/>
                        </a:rPr>
                        <a:t>50,00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50000"/>
                        </a:lnSpc>
                        <a:spcAft>
                          <a:spcPts val="0"/>
                        </a:spcAft>
                      </a:pPr>
                      <a:r>
                        <a:rPr lang="es-EC" sz="1800">
                          <a:solidFill>
                            <a:srgbClr val="000000"/>
                          </a:solidFill>
                          <a:latin typeface="Arial"/>
                          <a:ea typeface="Times New Roman"/>
                          <a:cs typeface="Times New Roman"/>
                        </a:rPr>
                        <a:t>Patente Municipal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800">
                          <a:solidFill>
                            <a:srgbClr val="000000"/>
                          </a:solidFill>
                          <a:latin typeface="Arial"/>
                          <a:ea typeface="Times New Roman"/>
                          <a:cs typeface="Times New Roman"/>
                        </a:rPr>
                        <a:t>360,00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50000"/>
                        </a:lnSpc>
                        <a:spcAft>
                          <a:spcPts val="0"/>
                        </a:spcAft>
                      </a:pPr>
                      <a:r>
                        <a:rPr lang="es-EC" sz="1800">
                          <a:solidFill>
                            <a:srgbClr val="000000"/>
                          </a:solidFill>
                          <a:latin typeface="Arial"/>
                          <a:ea typeface="Times New Roman"/>
                          <a:cs typeface="Times New Roman"/>
                        </a:rPr>
                        <a:t>Registro único de turismo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800">
                          <a:solidFill>
                            <a:srgbClr val="000000"/>
                          </a:solidFill>
                          <a:latin typeface="Arial"/>
                          <a:ea typeface="Times New Roman"/>
                          <a:cs typeface="Times New Roman"/>
                        </a:rPr>
                        <a:t>50,00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50000"/>
                        </a:lnSpc>
                        <a:spcAft>
                          <a:spcPts val="0"/>
                        </a:spcAft>
                      </a:pPr>
                      <a:r>
                        <a:rPr lang="es-EC" sz="1800">
                          <a:solidFill>
                            <a:srgbClr val="000000"/>
                          </a:solidFill>
                          <a:latin typeface="Arial"/>
                          <a:ea typeface="Times New Roman"/>
                          <a:cs typeface="Times New Roman"/>
                        </a:rPr>
                        <a:t>Gastos por estudios de factibilidad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s-EC" sz="1800">
                          <a:solidFill>
                            <a:srgbClr val="000000"/>
                          </a:solidFill>
                          <a:latin typeface="Arial"/>
                          <a:ea typeface="Times New Roman"/>
                          <a:cs typeface="Times New Roman"/>
                        </a:rPr>
                        <a:t>2.000,00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50000"/>
                        </a:lnSpc>
                        <a:spcAft>
                          <a:spcPts val="0"/>
                        </a:spcAft>
                      </a:pPr>
                      <a:r>
                        <a:rPr lang="es-EC" sz="1800">
                          <a:solidFill>
                            <a:srgbClr val="000000"/>
                          </a:solidFill>
                          <a:latin typeface="Arial"/>
                          <a:ea typeface="Times New Roman"/>
                          <a:cs typeface="Times New Roman"/>
                        </a:rPr>
                        <a:t>Gastos de Publicidad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800">
                          <a:solidFill>
                            <a:srgbClr val="000000"/>
                          </a:solidFill>
                          <a:latin typeface="Arial"/>
                          <a:ea typeface="Times New Roman"/>
                          <a:cs typeface="Times New Roman"/>
                        </a:rPr>
                        <a:t>2.250,00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800" b="1">
                          <a:solidFill>
                            <a:srgbClr val="000000"/>
                          </a:solidFill>
                          <a:latin typeface="Arial"/>
                          <a:ea typeface="Times New Roman"/>
                          <a:cs typeface="Times New Roman"/>
                        </a:rPr>
                        <a:t>TOTAL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800" b="1" dirty="0">
                          <a:solidFill>
                            <a:srgbClr val="0D0D0D"/>
                          </a:solidFill>
                          <a:latin typeface="Arial"/>
                          <a:ea typeface="Times New Roman"/>
                          <a:cs typeface="Times New Roman"/>
                        </a:rPr>
                        <a:t>$ 5.760,00</a:t>
                      </a:r>
                      <a:endParaRPr lang="es-EC" sz="2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BBE0E3"/>
          </a:solidFill>
          <a:ln w="0" algn="ctr">
            <a:noFill/>
            <a:miter lim="800000"/>
            <a:headEnd/>
            <a:tailEnd/>
          </a:ln>
          <a:effectLst/>
        </p:spPr>
        <p:txBody>
          <a:bodyPr wrap="none" anchor="ctr"/>
          <a:lstStyle/>
          <a:p>
            <a:endParaRPr lang="es-EC"/>
          </a:p>
        </p:txBody>
      </p:sp>
      <p:sp>
        <p:nvSpPr>
          <p:cNvPr id="10" name="AutoShape 4"/>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s-EC"/>
          </a:p>
        </p:txBody>
      </p:sp>
      <p:sp>
        <p:nvSpPr>
          <p:cNvPr id="14" name="Rectangle 2"/>
          <p:cNvSpPr>
            <a:spLocks noGrp="1" noChangeArrowheads="1"/>
          </p:cNvSpPr>
          <p:nvPr>
            <p:ph type="title"/>
          </p:nvPr>
        </p:nvSpPr>
        <p:spPr>
          <a:xfrm>
            <a:off x="381000" y="44624"/>
            <a:ext cx="7391400" cy="563563"/>
          </a:xfrm>
        </p:spPr>
        <p:txBody>
          <a:bodyPr/>
          <a:lstStyle/>
          <a:p>
            <a:pPr algn="ctr"/>
            <a:r>
              <a:rPr lang="en-US" dirty="0" smtClean="0">
                <a:effectLst>
                  <a:outerShdw blurRad="38100" dist="38100" dir="2700000" algn="tl">
                    <a:srgbClr val="000000">
                      <a:alpha val="43137"/>
                    </a:srgbClr>
                  </a:outerShdw>
                </a:effectLst>
              </a:rPr>
              <a:t>OBJETIVOS</a:t>
            </a:r>
            <a:endParaRPr lang="en-US" dirty="0">
              <a:effectLst>
                <a:outerShdw blurRad="38100" dist="38100" dir="2700000" algn="tl">
                  <a:srgbClr val="000000">
                    <a:alpha val="43137"/>
                  </a:srgbClr>
                </a:outerShdw>
              </a:effectLst>
            </a:endParaRPr>
          </a:p>
        </p:txBody>
      </p:sp>
      <p:sp>
        <p:nvSpPr>
          <p:cNvPr id="15" name="Rectangle 3"/>
          <p:cNvSpPr txBox="1">
            <a:spLocks noChangeArrowheads="1"/>
          </p:cNvSpPr>
          <p:nvPr/>
        </p:nvSpPr>
        <p:spPr bwMode="auto">
          <a:xfrm>
            <a:off x="899592" y="656928"/>
            <a:ext cx="4572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Tx/>
              <a:tabLst/>
              <a:defRPr/>
            </a:pPr>
            <a:endParaRPr kumimoji="0" lang="en-US" sz="1800" b="1" i="0" u="none" strike="noStrike" kern="0" cap="none" spc="0" normalizeH="0" baseline="0" noProof="0" dirty="0">
              <a:ln>
                <a:noFill/>
              </a:ln>
              <a:solidFill>
                <a:schemeClr val="tx2"/>
              </a:solidFill>
              <a:effectLst/>
              <a:uLnTx/>
              <a:uFillTx/>
              <a:latin typeface="+mn-lt"/>
              <a:ea typeface="+mn-ea"/>
              <a:cs typeface="+mn-cs"/>
            </a:endParaRPr>
          </a:p>
        </p:txBody>
      </p:sp>
      <p:sp>
        <p:nvSpPr>
          <p:cNvPr id="17" name="16 CuadroTexto"/>
          <p:cNvSpPr txBox="1"/>
          <p:nvPr/>
        </p:nvSpPr>
        <p:spPr>
          <a:xfrm>
            <a:off x="395536" y="1484784"/>
            <a:ext cx="8208912" cy="47320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lvl="0" indent="-342900" algn="just">
              <a:lnSpc>
                <a:spcPct val="150000"/>
              </a:lnSpc>
            </a:pPr>
            <a:r>
              <a:rPr lang="es-ES" sz="2600" b="1" dirty="0" smtClean="0"/>
              <a:t>Los objetivos del estudio de mercado son: </a:t>
            </a:r>
          </a:p>
          <a:p>
            <a:pPr marL="342900" lvl="0" indent="-342900" algn="just">
              <a:lnSpc>
                <a:spcPct val="150000"/>
              </a:lnSpc>
              <a:buFont typeface="Wingdings" pitchFamily="2" charset="2"/>
              <a:buChar char="ü"/>
            </a:pPr>
            <a:r>
              <a:rPr lang="es-ES" sz="2500" dirty="0" smtClean="0"/>
              <a:t>Determinar </a:t>
            </a:r>
            <a:r>
              <a:rPr lang="es-ES" sz="2500" dirty="0" smtClean="0"/>
              <a:t>la cantidad de demanda que justifique la puesta en marcha </a:t>
            </a:r>
            <a:r>
              <a:rPr lang="es-ES" sz="2500" dirty="0" smtClean="0"/>
              <a:t>de este </a:t>
            </a:r>
            <a:r>
              <a:rPr lang="es-ES" sz="2500" dirty="0" smtClean="0"/>
              <a:t>servicio.</a:t>
            </a:r>
            <a:endParaRPr lang="es-EC" sz="2500" dirty="0" smtClean="0"/>
          </a:p>
          <a:p>
            <a:pPr marL="342900" lvl="0" indent="-342900" algn="just">
              <a:lnSpc>
                <a:spcPct val="150000"/>
              </a:lnSpc>
              <a:buFont typeface="Wingdings" pitchFamily="2" charset="2"/>
              <a:buChar char="ü"/>
            </a:pPr>
            <a:r>
              <a:rPr lang="es-ES" sz="2500" dirty="0" smtClean="0"/>
              <a:t>Identificar las necesidades de los usuarios respecto </a:t>
            </a:r>
            <a:r>
              <a:rPr lang="es-ES" sz="2500" dirty="0" smtClean="0"/>
              <a:t> a este servicio.</a:t>
            </a:r>
          </a:p>
          <a:p>
            <a:pPr marL="342900" lvl="0" indent="-342900" algn="just">
              <a:lnSpc>
                <a:spcPct val="150000"/>
              </a:lnSpc>
              <a:buFont typeface="Wingdings" pitchFamily="2" charset="2"/>
              <a:buChar char="ü"/>
            </a:pPr>
            <a:r>
              <a:rPr lang="es-ES" sz="2500" dirty="0" smtClean="0"/>
              <a:t>Analizar las características de la oferta. </a:t>
            </a:r>
            <a:endParaRPr lang="es-EC" sz="2500" dirty="0" smtClean="0"/>
          </a:p>
          <a:p>
            <a:pPr marL="342900" indent="-342900" algn="just">
              <a:lnSpc>
                <a:spcPct val="150000"/>
              </a:lnSpc>
              <a:buFont typeface="Wingdings" pitchFamily="2" charset="2"/>
              <a:buChar char="ü"/>
            </a:pPr>
            <a:r>
              <a:rPr lang="es-ES" sz="2500" dirty="0" smtClean="0"/>
              <a:t> y </a:t>
            </a:r>
            <a:r>
              <a:rPr lang="es-ES" sz="2500" dirty="0" smtClean="0"/>
              <a:t>e</a:t>
            </a:r>
            <a:r>
              <a:rPr lang="es-ES" sz="2500" dirty="0" smtClean="0"/>
              <a:t>stimar </a:t>
            </a:r>
            <a:r>
              <a:rPr lang="es-ES" sz="2500" dirty="0" smtClean="0"/>
              <a:t>el </a:t>
            </a:r>
            <a:r>
              <a:rPr lang="es-ES" sz="2500" dirty="0" smtClean="0"/>
              <a:t>precio que el turista esta dispuesto a pagar.</a:t>
            </a:r>
            <a:endParaRPr lang="es-EC" sz="2500" b="1" dirty="0"/>
          </a:p>
        </p:txBody>
      </p:sp>
      <p:sp>
        <p:nvSpPr>
          <p:cNvPr id="11" name="10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El CAPITAL </a:t>
            </a:r>
            <a:r>
              <a:rPr lang="es-EC" dirty="0" smtClean="0"/>
              <a:t>DE TRABAJO </a:t>
            </a:r>
            <a:endParaRPr lang="es-EC" dirty="0"/>
          </a:p>
        </p:txBody>
      </p:sp>
      <p:graphicFrame>
        <p:nvGraphicFramePr>
          <p:cNvPr id="8" name="7 Tabla"/>
          <p:cNvGraphicFramePr>
            <a:graphicFrameLocks noGrp="1"/>
          </p:cNvGraphicFramePr>
          <p:nvPr/>
        </p:nvGraphicFramePr>
        <p:xfrm>
          <a:off x="683568" y="1340768"/>
          <a:ext cx="6840760" cy="5340072"/>
        </p:xfrm>
        <a:graphic>
          <a:graphicData uri="http://schemas.openxmlformats.org/drawingml/2006/table">
            <a:tbl>
              <a:tblPr/>
              <a:tblGrid>
                <a:gridCol w="5454286"/>
                <a:gridCol w="1386474"/>
              </a:tblGrid>
              <a:tr h="327636">
                <a:tc>
                  <a:txBody>
                    <a:bodyPr/>
                    <a:lstStyle/>
                    <a:p>
                      <a:pPr algn="ctr">
                        <a:lnSpc>
                          <a:spcPct val="115000"/>
                        </a:lnSpc>
                        <a:spcAft>
                          <a:spcPts val="0"/>
                        </a:spcAft>
                      </a:pPr>
                      <a:r>
                        <a:rPr lang="es-EC" sz="1300" b="1" dirty="0">
                          <a:solidFill>
                            <a:srgbClr val="000000"/>
                          </a:solidFill>
                          <a:latin typeface="Arial"/>
                          <a:ea typeface="Times New Roman"/>
                          <a:cs typeface="Times New Roman"/>
                        </a:rPr>
                        <a:t>DETALLE</a:t>
                      </a:r>
                      <a:endParaRPr lang="es-EC" sz="1300" dirty="0">
                        <a:latin typeface="Times New Roman"/>
                        <a:ea typeface="Times New Roman"/>
                        <a:cs typeface="Times New Roman"/>
                      </a:endParaRPr>
                    </a:p>
                  </a:txBody>
                  <a:tcPr marL="38224" marR="38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b="1">
                          <a:solidFill>
                            <a:srgbClr val="000000"/>
                          </a:solidFill>
                          <a:latin typeface="Arial"/>
                          <a:ea typeface="Times New Roman"/>
                          <a:cs typeface="Times New Roman"/>
                        </a:rPr>
                        <a:t>VALOR (USD)</a:t>
                      </a:r>
                      <a:endParaRPr lang="es-EC" sz="1300">
                        <a:latin typeface="Times New Roman"/>
                        <a:ea typeface="Times New Roman"/>
                        <a:cs typeface="Times New Roman"/>
                      </a:endParaRPr>
                    </a:p>
                  </a:txBody>
                  <a:tcPr marL="38224" marR="38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784">
                <a:tc>
                  <a:txBody>
                    <a:bodyPr/>
                    <a:lstStyle/>
                    <a:p>
                      <a:pPr>
                        <a:lnSpc>
                          <a:spcPct val="115000"/>
                        </a:lnSpc>
                        <a:spcAft>
                          <a:spcPts val="0"/>
                        </a:spcAft>
                      </a:pPr>
                      <a:r>
                        <a:rPr lang="es-EC" sz="1300" b="1">
                          <a:solidFill>
                            <a:srgbClr val="000000"/>
                          </a:solidFill>
                          <a:latin typeface="Arial"/>
                          <a:ea typeface="Times New Roman"/>
                          <a:cs typeface="Times New Roman"/>
                        </a:rPr>
                        <a:t>COSTOS DIRECTOS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300" b="1">
                          <a:solidFill>
                            <a:srgbClr val="000000"/>
                          </a:solidFill>
                          <a:latin typeface="Arial"/>
                          <a:ea typeface="Times New Roman"/>
                          <a:cs typeface="Times New Roman"/>
                        </a:rPr>
                        <a:t>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2009">
                <a:tc>
                  <a:txBody>
                    <a:bodyPr/>
                    <a:lstStyle/>
                    <a:p>
                      <a:pPr>
                        <a:lnSpc>
                          <a:spcPct val="115000"/>
                        </a:lnSpc>
                        <a:spcAft>
                          <a:spcPts val="0"/>
                        </a:spcAft>
                      </a:pPr>
                      <a:r>
                        <a:rPr lang="es-EC" sz="1300">
                          <a:solidFill>
                            <a:srgbClr val="000000"/>
                          </a:solidFill>
                          <a:latin typeface="Arial"/>
                          <a:ea typeface="Times New Roman"/>
                          <a:cs typeface="Times New Roman"/>
                        </a:rPr>
                        <a:t>Materia Prima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191,95</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5784">
                <a:tc>
                  <a:txBody>
                    <a:bodyPr/>
                    <a:lstStyle/>
                    <a:p>
                      <a:pPr>
                        <a:lnSpc>
                          <a:spcPct val="115000"/>
                        </a:lnSpc>
                        <a:spcAft>
                          <a:spcPts val="0"/>
                        </a:spcAft>
                      </a:pPr>
                      <a:r>
                        <a:rPr lang="es-EC" sz="1300">
                          <a:solidFill>
                            <a:srgbClr val="000000"/>
                          </a:solidFill>
                          <a:latin typeface="Arial"/>
                          <a:ea typeface="Times New Roman"/>
                          <a:cs typeface="Times New Roman"/>
                        </a:rPr>
                        <a:t>Mano de obra Directa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1.808,52</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5784">
                <a:tc>
                  <a:txBody>
                    <a:bodyPr/>
                    <a:lstStyle/>
                    <a:p>
                      <a:pPr>
                        <a:lnSpc>
                          <a:spcPct val="115000"/>
                        </a:lnSpc>
                        <a:spcAft>
                          <a:spcPts val="0"/>
                        </a:spcAft>
                      </a:pPr>
                      <a:r>
                        <a:rPr lang="es-EC" sz="1300" b="1">
                          <a:solidFill>
                            <a:srgbClr val="000000"/>
                          </a:solidFill>
                          <a:latin typeface="Arial"/>
                          <a:ea typeface="Times New Roman"/>
                          <a:cs typeface="Times New Roman"/>
                        </a:rPr>
                        <a:t>COSTOS INDIRECTOS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300">
                          <a:solidFill>
                            <a:srgbClr val="000000"/>
                          </a:solidFill>
                          <a:latin typeface="Arial"/>
                          <a:ea typeface="Times New Roman"/>
                          <a:cs typeface="Times New Roman"/>
                        </a:rPr>
                        <a:t>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5784">
                <a:tc>
                  <a:txBody>
                    <a:bodyPr/>
                    <a:lstStyle/>
                    <a:p>
                      <a:pPr>
                        <a:lnSpc>
                          <a:spcPct val="115000"/>
                        </a:lnSpc>
                        <a:spcAft>
                          <a:spcPts val="0"/>
                        </a:spcAft>
                      </a:pPr>
                      <a:r>
                        <a:rPr lang="es-EC" sz="1300">
                          <a:solidFill>
                            <a:srgbClr val="000000"/>
                          </a:solidFill>
                          <a:latin typeface="Arial"/>
                          <a:ea typeface="Times New Roman"/>
                          <a:cs typeface="Times New Roman"/>
                        </a:rPr>
                        <a:t>Mano de obra indirecta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502,27</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8766">
                <a:tc>
                  <a:txBody>
                    <a:bodyPr/>
                    <a:lstStyle/>
                    <a:p>
                      <a:pPr>
                        <a:lnSpc>
                          <a:spcPct val="115000"/>
                        </a:lnSpc>
                        <a:spcAft>
                          <a:spcPts val="0"/>
                        </a:spcAft>
                      </a:pPr>
                      <a:r>
                        <a:rPr lang="es-EC" sz="1300" b="1">
                          <a:solidFill>
                            <a:srgbClr val="000000"/>
                          </a:solidFill>
                          <a:latin typeface="Arial"/>
                          <a:ea typeface="Times New Roman"/>
                          <a:cs typeface="Times New Roman"/>
                        </a:rPr>
                        <a:t>Insumos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300">
                          <a:solidFill>
                            <a:srgbClr val="000000"/>
                          </a:solidFill>
                          <a:latin typeface="Arial"/>
                          <a:ea typeface="Times New Roman"/>
                          <a:cs typeface="Times New Roman"/>
                        </a:rPr>
                        <a:t>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5784">
                <a:tc>
                  <a:txBody>
                    <a:bodyPr/>
                    <a:lstStyle/>
                    <a:p>
                      <a:pPr>
                        <a:lnSpc>
                          <a:spcPct val="115000"/>
                        </a:lnSpc>
                        <a:spcAft>
                          <a:spcPts val="0"/>
                        </a:spcAft>
                      </a:pPr>
                      <a:r>
                        <a:rPr lang="es-EC" sz="1300">
                          <a:solidFill>
                            <a:srgbClr val="000000"/>
                          </a:solidFill>
                          <a:latin typeface="Arial"/>
                          <a:ea typeface="Times New Roman"/>
                          <a:cs typeface="Times New Roman"/>
                        </a:rPr>
                        <a:t>Insumos cocina</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89,02</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5784">
                <a:tc>
                  <a:txBody>
                    <a:bodyPr/>
                    <a:lstStyle/>
                    <a:p>
                      <a:pPr>
                        <a:lnSpc>
                          <a:spcPct val="115000"/>
                        </a:lnSpc>
                        <a:spcAft>
                          <a:spcPts val="0"/>
                        </a:spcAft>
                      </a:pPr>
                      <a:r>
                        <a:rPr lang="es-EC" sz="1300">
                          <a:solidFill>
                            <a:srgbClr val="000000"/>
                          </a:solidFill>
                          <a:latin typeface="Arial"/>
                          <a:ea typeface="Times New Roman"/>
                          <a:cs typeface="Times New Roman"/>
                        </a:rPr>
                        <a:t>Insumos restaurante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10,90</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5784">
                <a:tc>
                  <a:txBody>
                    <a:bodyPr/>
                    <a:lstStyle/>
                    <a:p>
                      <a:pPr>
                        <a:lnSpc>
                          <a:spcPct val="115000"/>
                        </a:lnSpc>
                        <a:spcAft>
                          <a:spcPts val="0"/>
                        </a:spcAft>
                      </a:pPr>
                      <a:r>
                        <a:rPr lang="es-EC" sz="1300">
                          <a:solidFill>
                            <a:srgbClr val="000000"/>
                          </a:solidFill>
                          <a:latin typeface="Arial"/>
                          <a:ea typeface="Times New Roman"/>
                          <a:cs typeface="Times New Roman"/>
                        </a:rPr>
                        <a:t>Insumos cabañas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4,73</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5784">
                <a:tc>
                  <a:txBody>
                    <a:bodyPr/>
                    <a:lstStyle/>
                    <a:p>
                      <a:pPr>
                        <a:lnSpc>
                          <a:spcPct val="115000"/>
                        </a:lnSpc>
                        <a:spcAft>
                          <a:spcPts val="0"/>
                        </a:spcAft>
                      </a:pPr>
                      <a:r>
                        <a:rPr lang="es-EC" sz="1300">
                          <a:solidFill>
                            <a:srgbClr val="000000"/>
                          </a:solidFill>
                          <a:latin typeface="Arial"/>
                          <a:ea typeface="Times New Roman"/>
                          <a:cs typeface="Times New Roman"/>
                        </a:rPr>
                        <a:t>Insumos piscina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63,75</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5784">
                <a:tc>
                  <a:txBody>
                    <a:bodyPr/>
                    <a:lstStyle/>
                    <a:p>
                      <a:pPr>
                        <a:lnSpc>
                          <a:spcPct val="115000"/>
                        </a:lnSpc>
                        <a:spcAft>
                          <a:spcPts val="0"/>
                        </a:spcAft>
                      </a:pPr>
                      <a:r>
                        <a:rPr lang="es-EC" sz="1300">
                          <a:solidFill>
                            <a:srgbClr val="000000"/>
                          </a:solidFill>
                          <a:latin typeface="Arial"/>
                          <a:ea typeface="Times New Roman"/>
                          <a:cs typeface="Times New Roman"/>
                        </a:rPr>
                        <a:t>Insumos de limpieza para todas las áreas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13,51</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5694">
                <a:tc>
                  <a:txBody>
                    <a:bodyPr/>
                    <a:lstStyle/>
                    <a:p>
                      <a:pPr>
                        <a:lnSpc>
                          <a:spcPct val="115000"/>
                        </a:lnSpc>
                        <a:spcAft>
                          <a:spcPts val="0"/>
                        </a:spcAft>
                      </a:pPr>
                      <a:r>
                        <a:rPr lang="es-EC" sz="1300" b="1">
                          <a:solidFill>
                            <a:srgbClr val="000000"/>
                          </a:solidFill>
                          <a:latin typeface="Arial"/>
                          <a:ea typeface="Times New Roman"/>
                          <a:cs typeface="Times New Roman"/>
                        </a:rPr>
                        <a:t>Suministros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300">
                          <a:solidFill>
                            <a:srgbClr val="000000"/>
                          </a:solidFill>
                          <a:latin typeface="Arial"/>
                          <a:ea typeface="Times New Roman"/>
                          <a:cs typeface="Times New Roman"/>
                        </a:rPr>
                        <a:t>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5784">
                <a:tc>
                  <a:txBody>
                    <a:bodyPr/>
                    <a:lstStyle/>
                    <a:p>
                      <a:pPr>
                        <a:lnSpc>
                          <a:spcPct val="115000"/>
                        </a:lnSpc>
                        <a:spcAft>
                          <a:spcPts val="0"/>
                        </a:spcAft>
                      </a:pPr>
                      <a:r>
                        <a:rPr lang="es-EC" sz="1300">
                          <a:solidFill>
                            <a:srgbClr val="000000"/>
                          </a:solidFill>
                          <a:latin typeface="Arial"/>
                          <a:ea typeface="Times New Roman"/>
                          <a:cs typeface="Times New Roman"/>
                        </a:rPr>
                        <a:t>Combustible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609,14</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5784">
                <a:tc>
                  <a:txBody>
                    <a:bodyPr/>
                    <a:lstStyle/>
                    <a:p>
                      <a:pPr>
                        <a:lnSpc>
                          <a:spcPct val="115000"/>
                        </a:lnSpc>
                        <a:spcAft>
                          <a:spcPts val="0"/>
                        </a:spcAft>
                      </a:pPr>
                      <a:r>
                        <a:rPr lang="es-EC" sz="1300">
                          <a:solidFill>
                            <a:srgbClr val="000000"/>
                          </a:solidFill>
                          <a:latin typeface="Arial"/>
                          <a:ea typeface="Times New Roman"/>
                          <a:cs typeface="Times New Roman"/>
                        </a:rPr>
                        <a:t>Servicios básicos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1.264,23</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5784">
                <a:tc>
                  <a:txBody>
                    <a:bodyPr/>
                    <a:lstStyle/>
                    <a:p>
                      <a:pPr>
                        <a:lnSpc>
                          <a:spcPct val="115000"/>
                        </a:lnSpc>
                        <a:spcAft>
                          <a:spcPts val="0"/>
                        </a:spcAft>
                      </a:pPr>
                      <a:r>
                        <a:rPr lang="es-EC" sz="1300" b="1">
                          <a:solidFill>
                            <a:srgbClr val="000000"/>
                          </a:solidFill>
                          <a:latin typeface="Arial"/>
                          <a:ea typeface="Times New Roman"/>
                          <a:cs typeface="Times New Roman"/>
                        </a:rPr>
                        <a:t>GASTOS DE ADMINISTRACIÓN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300">
                          <a:solidFill>
                            <a:srgbClr val="000000"/>
                          </a:solidFill>
                          <a:latin typeface="Arial"/>
                          <a:ea typeface="Times New Roman"/>
                          <a:cs typeface="Times New Roman"/>
                        </a:rPr>
                        <a:t>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5784">
                <a:tc>
                  <a:txBody>
                    <a:bodyPr/>
                    <a:lstStyle/>
                    <a:p>
                      <a:pPr>
                        <a:lnSpc>
                          <a:spcPct val="115000"/>
                        </a:lnSpc>
                        <a:spcAft>
                          <a:spcPts val="0"/>
                        </a:spcAft>
                      </a:pPr>
                      <a:r>
                        <a:rPr lang="es-EC" sz="1300">
                          <a:solidFill>
                            <a:srgbClr val="000000"/>
                          </a:solidFill>
                          <a:latin typeface="Arial"/>
                          <a:ea typeface="Times New Roman"/>
                          <a:cs typeface="Times New Roman"/>
                        </a:rPr>
                        <a:t>Sueldos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1.377,76</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5784">
                <a:tc>
                  <a:txBody>
                    <a:bodyPr/>
                    <a:lstStyle/>
                    <a:p>
                      <a:pPr>
                        <a:lnSpc>
                          <a:spcPct val="115000"/>
                        </a:lnSpc>
                        <a:spcAft>
                          <a:spcPts val="0"/>
                        </a:spcAft>
                      </a:pPr>
                      <a:r>
                        <a:rPr lang="es-EC" sz="1300">
                          <a:solidFill>
                            <a:srgbClr val="000000"/>
                          </a:solidFill>
                          <a:latin typeface="Arial"/>
                          <a:ea typeface="Times New Roman"/>
                          <a:cs typeface="Times New Roman"/>
                        </a:rPr>
                        <a:t>Suministros de oficina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9,86</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5784">
                <a:tc>
                  <a:txBody>
                    <a:bodyPr/>
                    <a:lstStyle/>
                    <a:p>
                      <a:pPr>
                        <a:lnSpc>
                          <a:spcPct val="115000"/>
                        </a:lnSpc>
                        <a:spcAft>
                          <a:spcPts val="0"/>
                        </a:spcAft>
                      </a:pPr>
                      <a:r>
                        <a:rPr lang="es-EC" sz="1300" b="1">
                          <a:solidFill>
                            <a:srgbClr val="000000"/>
                          </a:solidFill>
                          <a:latin typeface="Arial"/>
                          <a:ea typeface="Times New Roman"/>
                          <a:cs typeface="Times New Roman"/>
                        </a:rPr>
                        <a:t>GASTOS DE VENTAS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300">
                          <a:solidFill>
                            <a:srgbClr val="000000"/>
                          </a:solidFill>
                          <a:latin typeface="Arial"/>
                          <a:ea typeface="Times New Roman"/>
                          <a:cs typeface="Times New Roman"/>
                        </a:rPr>
                        <a:t>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5784">
                <a:tc>
                  <a:txBody>
                    <a:bodyPr/>
                    <a:lstStyle/>
                    <a:p>
                      <a:pPr>
                        <a:lnSpc>
                          <a:spcPct val="115000"/>
                        </a:lnSpc>
                        <a:spcAft>
                          <a:spcPts val="0"/>
                        </a:spcAft>
                      </a:pPr>
                      <a:r>
                        <a:rPr lang="es-EC" sz="1300">
                          <a:solidFill>
                            <a:srgbClr val="000000"/>
                          </a:solidFill>
                          <a:latin typeface="Arial"/>
                          <a:ea typeface="Times New Roman"/>
                          <a:cs typeface="Times New Roman"/>
                        </a:rPr>
                        <a:t>Sueldos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442,53</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5784">
                <a:tc>
                  <a:txBody>
                    <a:bodyPr/>
                    <a:lstStyle/>
                    <a:p>
                      <a:pPr>
                        <a:lnSpc>
                          <a:spcPct val="115000"/>
                        </a:lnSpc>
                        <a:spcAft>
                          <a:spcPts val="0"/>
                        </a:spcAft>
                      </a:pPr>
                      <a:r>
                        <a:rPr lang="es-EC" sz="1300">
                          <a:solidFill>
                            <a:srgbClr val="000000"/>
                          </a:solidFill>
                          <a:latin typeface="Arial"/>
                          <a:ea typeface="Times New Roman"/>
                          <a:cs typeface="Times New Roman"/>
                        </a:rPr>
                        <a:t>Publicidad</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85,48</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5784">
                <a:tc>
                  <a:txBody>
                    <a:bodyPr/>
                    <a:lstStyle/>
                    <a:p>
                      <a:pPr>
                        <a:lnSpc>
                          <a:spcPct val="115000"/>
                        </a:lnSpc>
                        <a:spcAft>
                          <a:spcPts val="0"/>
                        </a:spcAft>
                      </a:pPr>
                      <a:r>
                        <a:rPr lang="es-EC" sz="1300" b="1">
                          <a:solidFill>
                            <a:srgbClr val="000000"/>
                          </a:solidFill>
                          <a:latin typeface="Arial"/>
                          <a:ea typeface="Times New Roman"/>
                          <a:cs typeface="Times New Roman"/>
                        </a:rPr>
                        <a:t>Contingencias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300">
                          <a:solidFill>
                            <a:srgbClr val="000000"/>
                          </a:solidFill>
                          <a:latin typeface="Arial"/>
                          <a:ea typeface="Times New Roman"/>
                          <a:cs typeface="Times New Roman"/>
                        </a:rPr>
                        <a:t>208,40</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5784">
                <a:tc>
                  <a:txBody>
                    <a:bodyPr/>
                    <a:lstStyle/>
                    <a:p>
                      <a:pPr>
                        <a:lnSpc>
                          <a:spcPct val="115000"/>
                        </a:lnSpc>
                        <a:spcAft>
                          <a:spcPts val="0"/>
                        </a:spcAft>
                      </a:pPr>
                      <a:r>
                        <a:rPr lang="es-EC" sz="1300" b="1">
                          <a:solidFill>
                            <a:srgbClr val="000000"/>
                          </a:solidFill>
                          <a:latin typeface="Arial"/>
                          <a:ea typeface="Times New Roman"/>
                          <a:cs typeface="Times New Roman"/>
                        </a:rPr>
                        <a:t>TOTAL </a:t>
                      </a:r>
                      <a:endParaRPr lang="es-EC" sz="130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300" b="1" dirty="0">
                          <a:latin typeface="Arial"/>
                          <a:ea typeface="Times New Roman"/>
                          <a:cs typeface="Times New Roman"/>
                        </a:rPr>
                        <a:t>6.682,05</a:t>
                      </a:r>
                      <a:endParaRPr lang="es-EC" sz="1300" dirty="0">
                        <a:latin typeface="Times New Roman"/>
                        <a:ea typeface="Times New Roman"/>
                        <a:cs typeface="Times New Roman"/>
                      </a:endParaRPr>
                    </a:p>
                  </a:txBody>
                  <a:tcPr marL="38224" marR="382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8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800" dirty="0" smtClean="0"/>
              <a:t>El PRESUPUESTO </a:t>
            </a:r>
            <a:r>
              <a:rPr lang="es-EC" sz="2800" dirty="0" smtClean="0"/>
              <a:t>DE INVERSIÓN </a:t>
            </a:r>
            <a:endParaRPr lang="es-EC" sz="2800" dirty="0"/>
          </a:p>
        </p:txBody>
      </p:sp>
      <p:graphicFrame>
        <p:nvGraphicFramePr>
          <p:cNvPr id="6" name="5 Tabla"/>
          <p:cNvGraphicFramePr>
            <a:graphicFrameLocks noGrp="1"/>
          </p:cNvGraphicFramePr>
          <p:nvPr/>
        </p:nvGraphicFramePr>
        <p:xfrm>
          <a:off x="1259632" y="2564904"/>
          <a:ext cx="6408712" cy="1261872"/>
        </p:xfrm>
        <a:graphic>
          <a:graphicData uri="http://schemas.openxmlformats.org/drawingml/2006/table">
            <a:tbl>
              <a:tblPr/>
              <a:tblGrid>
                <a:gridCol w="5109804"/>
                <a:gridCol w="1298908"/>
              </a:tblGrid>
              <a:tr h="190500">
                <a:tc>
                  <a:txBody>
                    <a:bodyPr/>
                    <a:lstStyle/>
                    <a:p>
                      <a:pPr>
                        <a:lnSpc>
                          <a:spcPct val="115000"/>
                        </a:lnSpc>
                        <a:spcAft>
                          <a:spcPts val="0"/>
                        </a:spcAft>
                      </a:pPr>
                      <a:r>
                        <a:rPr lang="es-EC" sz="1800" dirty="0">
                          <a:solidFill>
                            <a:srgbClr val="000000"/>
                          </a:solidFill>
                          <a:latin typeface="Arial"/>
                          <a:ea typeface="Times New Roman"/>
                          <a:cs typeface="Times New Roman"/>
                        </a:rPr>
                        <a:t>ACTIVOS FIJOS </a:t>
                      </a:r>
                      <a:endParaRPr lang="es-EC" sz="2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a:solidFill>
                            <a:srgbClr val="000000"/>
                          </a:solidFill>
                          <a:latin typeface="Arial"/>
                          <a:ea typeface="Times New Roman"/>
                          <a:cs typeface="Times New Roman"/>
                        </a:rPr>
                        <a:t>344.343,83</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800">
                          <a:solidFill>
                            <a:srgbClr val="000000"/>
                          </a:solidFill>
                          <a:latin typeface="Arial"/>
                          <a:ea typeface="Times New Roman"/>
                          <a:cs typeface="Times New Roman"/>
                        </a:rPr>
                        <a:t>ACTIVOS INTANGIBLES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a:solidFill>
                            <a:srgbClr val="000000"/>
                          </a:solidFill>
                          <a:latin typeface="Arial"/>
                          <a:ea typeface="Times New Roman"/>
                          <a:cs typeface="Times New Roman"/>
                        </a:rPr>
                        <a:t>5.760,00</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800">
                          <a:solidFill>
                            <a:srgbClr val="000000"/>
                          </a:solidFill>
                          <a:latin typeface="Arial"/>
                          <a:ea typeface="Times New Roman"/>
                          <a:cs typeface="Times New Roman"/>
                        </a:rPr>
                        <a:t>CAPITAL DE TRABAJO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a:solidFill>
                            <a:srgbClr val="000000"/>
                          </a:solidFill>
                          <a:latin typeface="Arial"/>
                          <a:ea typeface="Times New Roman"/>
                          <a:cs typeface="Times New Roman"/>
                        </a:rPr>
                        <a:t>6.682,05</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800" dirty="0">
                          <a:solidFill>
                            <a:srgbClr val="000000"/>
                          </a:solidFill>
                          <a:latin typeface="Arial"/>
                          <a:ea typeface="Times New Roman"/>
                          <a:cs typeface="Times New Roman"/>
                        </a:rPr>
                        <a:t>INVERSIÓN TOTAL </a:t>
                      </a:r>
                      <a:endParaRPr lang="es-EC" sz="2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800" b="1" dirty="0">
                          <a:latin typeface="Arial"/>
                          <a:ea typeface="Times New Roman"/>
                          <a:cs typeface="Times New Roman"/>
                        </a:rPr>
                        <a:t>356.785,89</a:t>
                      </a:r>
                      <a:endParaRPr lang="es-EC" sz="2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Elipse"/>
          <p:cNvSpPr/>
          <p:nvPr/>
        </p:nvSpPr>
        <p:spPr>
          <a:xfrm>
            <a:off x="7343800" y="260648"/>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968" y="201141"/>
            <a:ext cx="7391400" cy="563563"/>
          </a:xfrm>
        </p:spPr>
        <p:txBody>
          <a:bodyPr/>
          <a:lstStyle/>
          <a:p>
            <a:r>
              <a:rPr lang="es-EC" sz="2800" dirty="0" smtClean="0"/>
              <a:t>EL </a:t>
            </a:r>
            <a:r>
              <a:rPr lang="es-EC" sz="2800" dirty="0" smtClean="0"/>
              <a:t>PRESUPUESTO </a:t>
            </a:r>
            <a:r>
              <a:rPr lang="es-EC" sz="2800" dirty="0" smtClean="0"/>
              <a:t>DE INGRESOS </a:t>
            </a:r>
            <a:endParaRPr lang="es-EC" sz="2800" dirty="0"/>
          </a:p>
        </p:txBody>
      </p:sp>
      <p:graphicFrame>
        <p:nvGraphicFramePr>
          <p:cNvPr id="8" name="7 Tabla"/>
          <p:cNvGraphicFramePr>
            <a:graphicFrameLocks noGrp="1"/>
          </p:cNvGraphicFramePr>
          <p:nvPr/>
        </p:nvGraphicFramePr>
        <p:xfrm>
          <a:off x="899592" y="2465070"/>
          <a:ext cx="7632847" cy="2453640"/>
        </p:xfrm>
        <a:graphic>
          <a:graphicData uri="http://schemas.openxmlformats.org/drawingml/2006/table">
            <a:tbl>
              <a:tblPr/>
              <a:tblGrid>
                <a:gridCol w="2353502"/>
                <a:gridCol w="1055869"/>
                <a:gridCol w="1055869"/>
                <a:gridCol w="1055869"/>
                <a:gridCol w="1055869"/>
                <a:gridCol w="1055869"/>
              </a:tblGrid>
              <a:tr h="190500">
                <a:tc>
                  <a:txBody>
                    <a:bodyPr/>
                    <a:lstStyle/>
                    <a:p>
                      <a:pPr>
                        <a:lnSpc>
                          <a:spcPct val="115000"/>
                        </a:lnSpc>
                      </a:pPr>
                      <a:endParaRPr lang="es-EC" sz="1400">
                        <a:latin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es-EC" sz="1400" b="1">
                          <a:solidFill>
                            <a:srgbClr val="000000"/>
                          </a:solidFill>
                          <a:latin typeface="Arial"/>
                          <a:ea typeface="Times New Roman"/>
                          <a:cs typeface="Times New Roman"/>
                        </a:rPr>
                        <a:t>AÑOS </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lnSpc>
                          <a:spcPct val="115000"/>
                        </a:lnSpc>
                        <a:spcAft>
                          <a:spcPts val="0"/>
                        </a:spcAft>
                      </a:pPr>
                      <a:r>
                        <a:rPr lang="es-EC" sz="1400" b="1">
                          <a:solidFill>
                            <a:srgbClr val="000000"/>
                          </a:solidFill>
                          <a:latin typeface="Arial"/>
                          <a:ea typeface="Times New Roman"/>
                          <a:cs typeface="Times New Roman"/>
                        </a:rPr>
                        <a:t>Servicio </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2013</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2014</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2015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2016</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2017</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400">
                          <a:solidFill>
                            <a:srgbClr val="000000"/>
                          </a:solidFill>
                          <a:latin typeface="Arial"/>
                          <a:ea typeface="Times New Roman"/>
                          <a:cs typeface="Times New Roman"/>
                        </a:rPr>
                        <a:t>Alimentación </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76.133,21</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93.627,75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115.200,02</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141.798,94</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174.593,73</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nSpc>
                          <a:spcPct val="115000"/>
                        </a:lnSpc>
                        <a:spcAft>
                          <a:spcPts val="0"/>
                        </a:spcAft>
                      </a:pPr>
                      <a:r>
                        <a:rPr lang="es-EC" sz="1400">
                          <a:solidFill>
                            <a:srgbClr val="000000"/>
                          </a:solidFill>
                          <a:latin typeface="Arial"/>
                          <a:ea typeface="Times New Roman"/>
                          <a:cs typeface="Times New Roman"/>
                        </a:rPr>
                        <a:t>Cabañas </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40.191,98</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49.427,64</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60.816,00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74.858,00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92.170,91</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s-EC" sz="1400">
                          <a:solidFill>
                            <a:srgbClr val="000000"/>
                          </a:solidFill>
                          <a:latin typeface="Arial"/>
                          <a:ea typeface="Times New Roman"/>
                          <a:cs typeface="Times New Roman"/>
                        </a:rPr>
                        <a:t>Uso de piscina (adultos)</a:t>
                      </a:r>
                      <a:r>
                        <a:rPr lang="es-EC" sz="1400" baseline="30000">
                          <a:solidFill>
                            <a:srgbClr val="000000"/>
                          </a:solidFill>
                          <a:latin typeface="Arial"/>
                          <a:ea typeface="Times New Roman"/>
                          <a:cs typeface="Times New Roman"/>
                        </a:rPr>
                        <a:t>a</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28.111,42</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34.571,10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42.536,44</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52.357,83</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64.466,97</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s-EC" sz="1400">
                          <a:solidFill>
                            <a:srgbClr val="000000"/>
                          </a:solidFill>
                          <a:latin typeface="Arial"/>
                          <a:ea typeface="Times New Roman"/>
                          <a:cs typeface="Times New Roman"/>
                        </a:rPr>
                        <a:t>Uso de piscina(niños)</a:t>
                      </a:r>
                      <a:r>
                        <a:rPr lang="es-EC" sz="1400" baseline="30000">
                          <a:solidFill>
                            <a:srgbClr val="000000"/>
                          </a:solidFill>
                          <a:latin typeface="Arial"/>
                          <a:ea typeface="Times New Roman"/>
                          <a:cs typeface="Times New Roman"/>
                        </a:rPr>
                        <a:t>a</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3.309,23</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8.134,38</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10.008,58</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12.319,49</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15.168,70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s-EC" sz="1400">
                          <a:solidFill>
                            <a:srgbClr val="000000"/>
                          </a:solidFill>
                          <a:latin typeface="Arial"/>
                          <a:ea typeface="Times New Roman"/>
                          <a:cs typeface="Times New Roman"/>
                        </a:rPr>
                        <a:t>Alquiler de bar (piscinas) </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3.600,00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4.140,00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4.761,00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5.475,15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6.296,42</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s-EC" sz="1400">
                          <a:solidFill>
                            <a:srgbClr val="000000"/>
                          </a:solidFill>
                          <a:latin typeface="Arial"/>
                          <a:ea typeface="Times New Roman"/>
                          <a:cs typeface="Times New Roman"/>
                        </a:rPr>
                        <a:t>Uso de canchas múltiples </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11.483,42</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14.122,18</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17.376,00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21.388,00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400">
                          <a:solidFill>
                            <a:srgbClr val="000000"/>
                          </a:solidFill>
                          <a:latin typeface="Arial"/>
                          <a:ea typeface="Times New Roman"/>
                          <a:cs typeface="Times New Roman"/>
                        </a:rPr>
                        <a:t>26.334,55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s-EC" sz="1400">
                          <a:solidFill>
                            <a:srgbClr val="000000"/>
                          </a:solidFill>
                          <a:latin typeface="Arial"/>
                          <a:ea typeface="Times New Roman"/>
                          <a:cs typeface="Times New Roman"/>
                        </a:rPr>
                        <a:t>Uso de Juegos Infantiles </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4.593,37</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5.648,87</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6.950,40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8.555,20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a:solidFill>
                            <a:srgbClr val="000000"/>
                          </a:solidFill>
                          <a:latin typeface="Arial"/>
                          <a:ea typeface="Times New Roman"/>
                          <a:cs typeface="Times New Roman"/>
                        </a:rPr>
                        <a:t>10.533,82</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400" b="1">
                          <a:latin typeface="Arial"/>
                          <a:ea typeface="Times New Roman"/>
                          <a:cs typeface="Times New Roman"/>
                        </a:rPr>
                        <a:t>TOTAL </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b="1">
                          <a:latin typeface="Arial"/>
                          <a:ea typeface="Times New Roman"/>
                          <a:cs typeface="Times New Roman"/>
                        </a:rPr>
                        <a:t>167.422,62</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b="1">
                          <a:latin typeface="Arial"/>
                          <a:ea typeface="Times New Roman"/>
                          <a:cs typeface="Times New Roman"/>
                        </a:rPr>
                        <a:t>209.671,92</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b="1">
                          <a:latin typeface="Arial"/>
                          <a:ea typeface="Times New Roman"/>
                          <a:cs typeface="Times New Roman"/>
                        </a:rPr>
                        <a:t>257.648,44</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b="1">
                          <a:latin typeface="Arial"/>
                          <a:ea typeface="Times New Roman"/>
                          <a:cs typeface="Times New Roman"/>
                        </a:rPr>
                        <a:t>316.752,61</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b="1" dirty="0">
                          <a:latin typeface="Arial"/>
                          <a:ea typeface="Times New Roman"/>
                          <a:cs typeface="Times New Roman"/>
                        </a:rPr>
                        <a:t>389.565,10</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8 Elipse"/>
          <p:cNvSpPr/>
          <p:nvPr/>
        </p:nvSpPr>
        <p:spPr>
          <a:xfrm>
            <a:off x="7308304"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EL PRESUPUESTO </a:t>
            </a:r>
            <a:r>
              <a:rPr lang="es-EC" dirty="0" smtClean="0"/>
              <a:t>DE EGRESOS </a:t>
            </a:r>
            <a:endParaRPr lang="es-EC" dirty="0"/>
          </a:p>
        </p:txBody>
      </p:sp>
      <p:graphicFrame>
        <p:nvGraphicFramePr>
          <p:cNvPr id="6" name="5 Tabla"/>
          <p:cNvGraphicFramePr>
            <a:graphicFrameLocks noGrp="1"/>
          </p:cNvGraphicFramePr>
          <p:nvPr/>
        </p:nvGraphicFramePr>
        <p:xfrm>
          <a:off x="1259632" y="1124744"/>
          <a:ext cx="6264698" cy="5520690"/>
        </p:xfrm>
        <a:graphic>
          <a:graphicData uri="http://schemas.openxmlformats.org/drawingml/2006/table">
            <a:tbl>
              <a:tblPr/>
              <a:tblGrid>
                <a:gridCol w="2438433"/>
                <a:gridCol w="765253"/>
                <a:gridCol w="765253"/>
                <a:gridCol w="765253"/>
                <a:gridCol w="765253"/>
                <a:gridCol w="765253"/>
              </a:tblGrid>
              <a:tr h="104205">
                <a:tc>
                  <a:txBody>
                    <a:bodyPr/>
                    <a:lstStyle/>
                    <a:p>
                      <a:pPr>
                        <a:lnSpc>
                          <a:spcPct val="115000"/>
                        </a:lnSpc>
                      </a:pPr>
                      <a:endParaRPr lang="es-EC" sz="1050" dirty="0">
                        <a:latin typeface="Calibri"/>
                        <a:cs typeface="Times New Roman"/>
                      </a:endParaRPr>
                    </a:p>
                  </a:txBody>
                  <a:tcPr marL="24026" marR="24026"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es-EC" sz="1050" b="1">
                          <a:solidFill>
                            <a:srgbClr val="000000"/>
                          </a:solidFill>
                          <a:latin typeface="Calibri"/>
                          <a:ea typeface="Times New Roman"/>
                          <a:cs typeface="Times New Roman"/>
                        </a:rPr>
                        <a:t>AÑOS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4205">
                <a:tc>
                  <a:txBody>
                    <a:bodyPr/>
                    <a:lstStyle/>
                    <a:p>
                      <a:pPr>
                        <a:lnSpc>
                          <a:spcPct val="115000"/>
                        </a:lnSpc>
                        <a:spcAft>
                          <a:spcPts val="0"/>
                        </a:spcAft>
                      </a:pPr>
                      <a:r>
                        <a:rPr lang="es-EC" sz="1050" b="1">
                          <a:solidFill>
                            <a:srgbClr val="000000"/>
                          </a:solidFill>
                          <a:latin typeface="Calibri"/>
                          <a:ea typeface="Times New Roman"/>
                          <a:cs typeface="Times New Roman"/>
                        </a:rPr>
                        <a:t>COSTOS DE PRODUCCIÓN</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1</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2</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3</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4</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5</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Mano de obra directa</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21.702,28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22.787,39</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23.926,76</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28.368,72</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29.787,16</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Mano de obra indirecta</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6.027,20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6.328,56</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6.644,99</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6.977,24</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7.326,10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Materia prima (comida típica)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21.347,71</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24.063,88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27.139,24</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30.619,78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34.557,45</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Materia prima (jugos)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2.005,65</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2.260,84</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2.549,77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2.876,78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3.246,73</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Insumos para alimentación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1.083,12</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1.220,93</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1.306,29</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1.398,18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1.497,00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Insumos de restaurante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132,65</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149,53</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159,98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171,24</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183,34</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Insumos para cabañas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57,60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64,93</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69,47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74,35</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79,61</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Insumos para piscina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775,66</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874,35</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935,49</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1.001,29</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1.072,06</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Insumos para todas las áreas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164,34</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173,23</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182,60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192,48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202,89</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Gasto de combustible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7.411,20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7.812,15</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8.234,78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8.680,28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9.149,89</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Servicios básicos (agua,luz,gas)</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14.641,49</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15.433,60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16.268,55</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17.148,68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18.076,43</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Depreciación de construcción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546,16</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546,16</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546,16</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546,16</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546,16</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Depreciación maquinaria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271,00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271,00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271,00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271,00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271,00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Depreciación de vehículos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880,00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880,00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880,00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880,00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880,00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Depreciación de muebles y enseres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108,87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108,87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108,87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108,87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108,87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Depreciación de equipos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177,37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177,37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177,37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177,37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177,37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Depreciación de menaje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84,37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84,37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84,37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84,37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84,37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Reparación y mantenimiento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2.279,70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2.403,04</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2.533,04</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2.670,08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2.814,53</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Contingencias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2.535,50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2.672,67</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2.817,26</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2.969,68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3.130,34</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a:solidFill>
                            <a:srgbClr val="000000"/>
                          </a:solidFill>
                          <a:latin typeface="Calibri"/>
                          <a:ea typeface="Times New Roman"/>
                          <a:cs typeface="Times New Roman"/>
                        </a:rPr>
                        <a:t>Medidas Ambientales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1.100,00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1.159,51</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1.222,24</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1.288,36</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a:solidFill>
                            <a:srgbClr val="000000"/>
                          </a:solidFill>
                          <a:latin typeface="Calibri"/>
                          <a:ea typeface="Times New Roman"/>
                          <a:cs typeface="Times New Roman"/>
                        </a:rPr>
                        <a:t>1.358,06</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b="1">
                          <a:solidFill>
                            <a:srgbClr val="000000"/>
                          </a:solidFill>
                          <a:latin typeface="Calibri"/>
                          <a:ea typeface="Times New Roman"/>
                          <a:cs typeface="Times New Roman"/>
                        </a:rPr>
                        <a:t>Subtotal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83.331,89</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89.472,38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96.058,25</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106.504,92</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114.549,35</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b="1">
                          <a:solidFill>
                            <a:srgbClr val="000000"/>
                          </a:solidFill>
                          <a:latin typeface="Calibri"/>
                          <a:ea typeface="Times New Roman"/>
                          <a:cs typeface="Times New Roman"/>
                        </a:rPr>
                        <a:t>GASTOS DE ADMINISTRACIÓN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b="1" dirty="0">
                          <a:solidFill>
                            <a:srgbClr val="000000"/>
                          </a:solidFill>
                          <a:latin typeface="Calibri"/>
                          <a:ea typeface="Times New Roman"/>
                          <a:cs typeface="Times New Roman"/>
                        </a:rPr>
                        <a:t>Subtotal </a:t>
                      </a:r>
                      <a:endParaRPr lang="es-EC" sz="1050" dirty="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18.988,64</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19.861,82</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20.778,85</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21.741,93</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22.753,38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b="1">
                          <a:solidFill>
                            <a:srgbClr val="000000"/>
                          </a:solidFill>
                          <a:latin typeface="Calibri"/>
                          <a:ea typeface="Times New Roman"/>
                          <a:cs typeface="Times New Roman"/>
                        </a:rPr>
                        <a:t>GASTOS DE VENTA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b="1" dirty="0">
                          <a:solidFill>
                            <a:srgbClr val="000000"/>
                          </a:solidFill>
                          <a:latin typeface="Calibri"/>
                          <a:ea typeface="Times New Roman"/>
                          <a:cs typeface="Times New Roman"/>
                        </a:rPr>
                        <a:t>Subtotal </a:t>
                      </a:r>
                      <a:endParaRPr lang="es-EC" sz="1050" dirty="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6.350,30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6.672,08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7.010,18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7.365,42</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7.738,69</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b="1">
                          <a:solidFill>
                            <a:srgbClr val="000000"/>
                          </a:solidFill>
                          <a:latin typeface="Calibri"/>
                          <a:ea typeface="Times New Roman"/>
                          <a:cs typeface="Times New Roman"/>
                        </a:rPr>
                        <a:t>GASTOS  FINANCIEROS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4205">
                <a:tc>
                  <a:txBody>
                    <a:bodyPr/>
                    <a:lstStyle/>
                    <a:p>
                      <a:pPr>
                        <a:lnSpc>
                          <a:spcPct val="115000"/>
                        </a:lnSpc>
                        <a:spcAft>
                          <a:spcPts val="0"/>
                        </a:spcAft>
                      </a:pPr>
                      <a:r>
                        <a:rPr lang="es-EC" sz="1050" dirty="0">
                          <a:solidFill>
                            <a:srgbClr val="000000"/>
                          </a:solidFill>
                          <a:latin typeface="Calibri"/>
                          <a:ea typeface="Times New Roman"/>
                          <a:cs typeface="Times New Roman"/>
                        </a:rPr>
                        <a:t>Subtotal </a:t>
                      </a:r>
                      <a:endParaRPr lang="es-EC" sz="1050" dirty="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14.150,50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14.150,50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11.116,92</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7.769,51</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b="1">
                          <a:solidFill>
                            <a:srgbClr val="000000"/>
                          </a:solidFill>
                          <a:latin typeface="Calibri"/>
                          <a:ea typeface="Times New Roman"/>
                          <a:cs typeface="Times New Roman"/>
                        </a:rPr>
                        <a:t>4.075,81</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04205">
                <a:tc>
                  <a:txBody>
                    <a:bodyPr/>
                    <a:lstStyle/>
                    <a:p>
                      <a:pPr>
                        <a:lnSpc>
                          <a:spcPct val="115000"/>
                        </a:lnSpc>
                        <a:spcAft>
                          <a:spcPts val="0"/>
                        </a:spcAft>
                      </a:pPr>
                      <a:r>
                        <a:rPr lang="es-EC" sz="1050" b="1">
                          <a:latin typeface="Calibri"/>
                          <a:ea typeface="Times New Roman"/>
                          <a:cs typeface="Times New Roman"/>
                        </a:rPr>
                        <a:t>TOTAL </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b="1">
                          <a:latin typeface="Calibri"/>
                          <a:ea typeface="Times New Roman"/>
                          <a:cs typeface="Times New Roman"/>
                        </a:rPr>
                        <a:t>122.821,32</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b="1">
                          <a:latin typeface="Calibri"/>
                          <a:ea typeface="Times New Roman"/>
                          <a:cs typeface="Times New Roman"/>
                        </a:rPr>
                        <a:t>130.156,78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b="1">
                          <a:latin typeface="Calibri"/>
                          <a:ea typeface="Times New Roman"/>
                          <a:cs typeface="Times New Roman"/>
                        </a:rPr>
                        <a:t>134.964,20</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b="1">
                          <a:latin typeface="Calibri"/>
                          <a:ea typeface="Times New Roman"/>
                          <a:cs typeface="Times New Roman"/>
                        </a:rPr>
                        <a:t>143.381,78</a:t>
                      </a:r>
                      <a:endParaRPr lang="es-EC" sz="105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b="1" dirty="0">
                          <a:latin typeface="Calibri"/>
                          <a:ea typeface="Times New Roman"/>
                          <a:cs typeface="Times New Roman"/>
                        </a:rPr>
                        <a:t>149.117,23</a:t>
                      </a:r>
                      <a:endParaRPr lang="es-EC" sz="1050" dirty="0">
                        <a:latin typeface="Times New Roman"/>
                        <a:ea typeface="Times New Roman"/>
                        <a:cs typeface="Times New Roman"/>
                      </a:endParaRPr>
                    </a:p>
                  </a:txBody>
                  <a:tcPr marL="24026" marR="240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Elipse"/>
          <p:cNvSpPr/>
          <p:nvPr/>
        </p:nvSpPr>
        <p:spPr>
          <a:xfrm>
            <a:off x="7308304"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6984" y="152400"/>
            <a:ext cx="7391400" cy="563563"/>
          </a:xfrm>
        </p:spPr>
        <p:txBody>
          <a:bodyPr/>
          <a:lstStyle/>
          <a:p>
            <a:r>
              <a:rPr lang="es-EC" sz="2400" dirty="0" smtClean="0"/>
              <a:t>LA ESTRUCTURA </a:t>
            </a:r>
            <a:r>
              <a:rPr lang="es-EC" sz="2400" dirty="0" smtClean="0"/>
              <a:t>DEL FINANCIAMIENTO</a:t>
            </a:r>
            <a:endParaRPr lang="es-EC" sz="2400" dirty="0"/>
          </a:p>
        </p:txBody>
      </p:sp>
      <p:sp>
        <p:nvSpPr>
          <p:cNvPr id="6" name="5 Elipse"/>
          <p:cNvSpPr/>
          <p:nvPr/>
        </p:nvSpPr>
        <p:spPr>
          <a:xfrm>
            <a:off x="7308304"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1691680" y="2564904"/>
          <a:ext cx="5976663" cy="2523744"/>
        </p:xfrm>
        <a:graphic>
          <a:graphicData uri="http://schemas.openxmlformats.org/drawingml/2006/table">
            <a:tbl>
              <a:tblPr/>
              <a:tblGrid>
                <a:gridCol w="3867723"/>
                <a:gridCol w="1490715"/>
                <a:gridCol w="618225"/>
              </a:tblGrid>
              <a:tr h="190500">
                <a:tc>
                  <a:txBody>
                    <a:bodyPr/>
                    <a:lstStyle/>
                    <a:p>
                      <a:pPr>
                        <a:lnSpc>
                          <a:spcPct val="115000"/>
                        </a:lnSpc>
                        <a:spcAft>
                          <a:spcPts val="0"/>
                        </a:spcAft>
                      </a:pPr>
                      <a:r>
                        <a:rPr lang="es-EC" sz="1600" b="1" dirty="0">
                          <a:solidFill>
                            <a:srgbClr val="000000"/>
                          </a:solidFill>
                          <a:latin typeface="Arial"/>
                          <a:ea typeface="Times New Roman"/>
                          <a:cs typeface="Times New Roman"/>
                        </a:rPr>
                        <a:t>CAPITAL SOCIAL </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600" b="1">
                          <a:solidFill>
                            <a:srgbClr val="000000"/>
                          </a:solidFill>
                          <a:latin typeface="Arial"/>
                          <a:ea typeface="Times New Roman"/>
                          <a:cs typeface="Times New Roman"/>
                        </a:rPr>
                        <a:t>USD</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600" b="1">
                          <a:solidFill>
                            <a:srgbClr val="000000"/>
                          </a:solidFill>
                          <a:latin typeface="Arial"/>
                          <a:ea typeface="Times New Roman"/>
                          <a:cs typeface="Times New Roman"/>
                        </a:rPr>
                        <a:t>%</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600" b="1">
                          <a:solidFill>
                            <a:srgbClr val="000000"/>
                          </a:solidFill>
                          <a:latin typeface="Arial"/>
                          <a:ea typeface="Times New Roman"/>
                          <a:cs typeface="Times New Roman"/>
                        </a:rPr>
                        <a:t>Aportaciones de los socios</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r>
              <a:tr h="190500">
                <a:tc>
                  <a:txBody>
                    <a:bodyPr/>
                    <a:lstStyle/>
                    <a:p>
                      <a:pPr>
                        <a:lnSpc>
                          <a:spcPct val="115000"/>
                        </a:lnSpc>
                        <a:spcAft>
                          <a:spcPts val="0"/>
                        </a:spcAft>
                      </a:pPr>
                      <a:r>
                        <a:rPr lang="es-EC" sz="1600">
                          <a:solidFill>
                            <a:srgbClr val="000000"/>
                          </a:solidFill>
                          <a:latin typeface="Arial"/>
                          <a:ea typeface="Times New Roman"/>
                          <a:cs typeface="Times New Roman"/>
                        </a:rPr>
                        <a:t>Socio A</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50.000,00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600">
                          <a:solidFill>
                            <a:srgbClr val="000000"/>
                          </a:solidFill>
                          <a:latin typeface="Arial"/>
                          <a:ea typeface="Times New Roman"/>
                          <a:cs typeface="Times New Roman"/>
                        </a:rPr>
                        <a:t>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nSpc>
                          <a:spcPct val="115000"/>
                        </a:lnSpc>
                        <a:spcAft>
                          <a:spcPts val="0"/>
                        </a:spcAft>
                      </a:pPr>
                      <a:r>
                        <a:rPr lang="es-EC" sz="1600">
                          <a:solidFill>
                            <a:srgbClr val="000000"/>
                          </a:solidFill>
                          <a:latin typeface="Arial"/>
                          <a:ea typeface="Times New Roman"/>
                          <a:cs typeface="Times New Roman"/>
                        </a:rPr>
                        <a:t>Socio B</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50.000,00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600">
                          <a:solidFill>
                            <a:srgbClr val="000000"/>
                          </a:solidFill>
                          <a:latin typeface="Arial"/>
                          <a:ea typeface="Times New Roman"/>
                          <a:cs typeface="Times New Roman"/>
                        </a:rPr>
                        <a:t>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s-EC" sz="1600">
                          <a:solidFill>
                            <a:srgbClr val="000000"/>
                          </a:solidFill>
                          <a:latin typeface="Arial"/>
                          <a:ea typeface="Times New Roman"/>
                          <a:cs typeface="Times New Roman"/>
                        </a:rPr>
                        <a:t>Socio C</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50.000,00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600">
                          <a:solidFill>
                            <a:srgbClr val="000000"/>
                          </a:solidFill>
                          <a:latin typeface="Arial"/>
                          <a:ea typeface="Times New Roman"/>
                          <a:cs typeface="Times New Roman"/>
                        </a:rPr>
                        <a:t>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s-EC" sz="1600">
                          <a:solidFill>
                            <a:srgbClr val="000000"/>
                          </a:solidFill>
                          <a:latin typeface="Arial"/>
                          <a:ea typeface="Times New Roman"/>
                          <a:cs typeface="Times New Roman"/>
                        </a:rPr>
                        <a:t>Socio D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50.000,00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600">
                          <a:solidFill>
                            <a:srgbClr val="000000"/>
                          </a:solidFill>
                          <a:latin typeface="Arial"/>
                          <a:ea typeface="Times New Roman"/>
                          <a:cs typeface="Times New Roman"/>
                        </a:rPr>
                        <a:t>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s-EC" sz="1600">
                          <a:solidFill>
                            <a:srgbClr val="000000"/>
                          </a:solidFill>
                          <a:latin typeface="Arial"/>
                          <a:ea typeface="Times New Roman"/>
                          <a:cs typeface="Times New Roman"/>
                        </a:rPr>
                        <a:t>Socio E</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a:solidFill>
                            <a:srgbClr val="000000"/>
                          </a:solidFill>
                          <a:latin typeface="Arial"/>
                          <a:ea typeface="Times New Roman"/>
                          <a:cs typeface="Times New Roman"/>
                        </a:rPr>
                        <a:t>20.000,00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600">
                          <a:solidFill>
                            <a:srgbClr val="000000"/>
                          </a:solidFill>
                          <a:latin typeface="Arial"/>
                          <a:ea typeface="Times New Roman"/>
                          <a:cs typeface="Times New Roman"/>
                        </a:rPr>
                        <a:t>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s-EC" sz="1600" b="1">
                          <a:solidFill>
                            <a:srgbClr val="000000"/>
                          </a:solidFill>
                          <a:latin typeface="Arial"/>
                          <a:ea typeface="Times New Roman"/>
                          <a:cs typeface="Times New Roman"/>
                        </a:rPr>
                        <a:t>TOTAL CAPITAL SOCIAL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b="1">
                          <a:solidFill>
                            <a:srgbClr val="000000"/>
                          </a:solidFill>
                          <a:latin typeface="Arial"/>
                          <a:ea typeface="Times New Roman"/>
                          <a:cs typeface="Times New Roman"/>
                        </a:rPr>
                        <a:t>220.000,00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600" b="1">
                          <a:solidFill>
                            <a:srgbClr val="000000"/>
                          </a:solidFill>
                          <a:latin typeface="Arial"/>
                          <a:ea typeface="Times New Roman"/>
                          <a:cs typeface="Times New Roman"/>
                        </a:rPr>
                        <a:t>62%</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nSpc>
                          <a:spcPct val="115000"/>
                        </a:lnSpc>
                        <a:spcAft>
                          <a:spcPts val="0"/>
                        </a:spcAft>
                      </a:pPr>
                      <a:r>
                        <a:rPr lang="es-EC" sz="1600" b="1">
                          <a:solidFill>
                            <a:srgbClr val="000000"/>
                          </a:solidFill>
                          <a:latin typeface="Arial"/>
                          <a:ea typeface="Times New Roman"/>
                          <a:cs typeface="Times New Roman"/>
                        </a:rPr>
                        <a:t>CAPITAL FINANCIADO </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b="1">
                          <a:solidFill>
                            <a:srgbClr val="000000"/>
                          </a:solidFill>
                          <a:latin typeface="Arial"/>
                          <a:ea typeface="Times New Roman"/>
                          <a:cs typeface="Times New Roman"/>
                        </a:rPr>
                        <a:t>136.785,89</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b="1" dirty="0">
                          <a:solidFill>
                            <a:srgbClr val="000000"/>
                          </a:solidFill>
                          <a:latin typeface="Arial"/>
                          <a:ea typeface="Times New Roman"/>
                          <a:cs typeface="Times New Roman"/>
                        </a:rPr>
                        <a:t>38%</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strips dir="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La amortización </a:t>
            </a:r>
            <a:r>
              <a:rPr lang="es-ES" dirty="0" smtClean="0"/>
              <a:t>del préstamo</a:t>
            </a:r>
            <a:endParaRPr lang="es-EC" dirty="0"/>
          </a:p>
        </p:txBody>
      </p:sp>
      <p:sp>
        <p:nvSpPr>
          <p:cNvPr id="6" name="5 Elipse"/>
          <p:cNvSpPr/>
          <p:nvPr/>
        </p:nvSpPr>
        <p:spPr>
          <a:xfrm>
            <a:off x="7343800" y="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1403648" y="1268760"/>
          <a:ext cx="5224145" cy="2231136"/>
        </p:xfrm>
        <a:graphic>
          <a:graphicData uri="http://schemas.openxmlformats.org/drawingml/2006/table">
            <a:tbl>
              <a:tblPr/>
              <a:tblGrid>
                <a:gridCol w="1803400"/>
                <a:gridCol w="1579880"/>
                <a:gridCol w="1840865"/>
              </a:tblGrid>
              <a:tr h="190500">
                <a:tc>
                  <a:txBody>
                    <a:bodyPr/>
                    <a:lstStyle/>
                    <a:p>
                      <a:pPr>
                        <a:lnSpc>
                          <a:spcPct val="150000"/>
                        </a:lnSpc>
                        <a:spcAft>
                          <a:spcPts val="0"/>
                        </a:spcAft>
                      </a:pPr>
                      <a:r>
                        <a:rPr lang="es-EC" sz="1200" b="1" dirty="0">
                          <a:latin typeface="Arial"/>
                          <a:ea typeface="Times New Roman"/>
                          <a:cs typeface="Times New Roman"/>
                        </a:rPr>
                        <a:t>PRÉSTAMO </a:t>
                      </a:r>
                      <a:endParaRPr lang="es-EC"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200">
                          <a:latin typeface="Arial"/>
                          <a:ea typeface="Times New Roman"/>
                          <a:cs typeface="Times New Roman"/>
                        </a:rPr>
                        <a:t>136.785,89</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600">
                        <a:latin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nSpc>
                          <a:spcPct val="150000"/>
                        </a:lnSpc>
                        <a:spcAft>
                          <a:spcPts val="0"/>
                        </a:spcAft>
                      </a:pPr>
                      <a:r>
                        <a:rPr lang="es-EC" sz="1200" b="1">
                          <a:latin typeface="Arial"/>
                          <a:ea typeface="Times New Roman"/>
                          <a:cs typeface="Times New Roman"/>
                        </a:rPr>
                        <a:t>TASA DE INTERES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200">
                          <a:latin typeface="Arial"/>
                          <a:ea typeface="Times New Roman"/>
                          <a:cs typeface="Times New Roman"/>
                        </a:rPr>
                        <a:t>10,345%</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600">
                        <a:latin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200" b="1">
                          <a:latin typeface="Arial"/>
                          <a:ea typeface="Times New Roman"/>
                          <a:cs typeface="Times New Roman"/>
                        </a:rPr>
                        <a:t>TIEMPO</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200" dirty="0">
                          <a:latin typeface="Arial"/>
                          <a:ea typeface="Times New Roman"/>
                          <a:cs typeface="Times New Roman"/>
                        </a:rPr>
                        <a:t>4 años</a:t>
                      </a:r>
                      <a:endParaRPr lang="es-EC"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200" b="1">
                          <a:latin typeface="Arial"/>
                          <a:ea typeface="Times New Roman"/>
                          <a:cs typeface="Times New Roman"/>
                        </a:rPr>
                        <a:t>1 AÑO DE GRACIA</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200" b="1">
                          <a:latin typeface="Arial"/>
                          <a:ea typeface="Times New Roman"/>
                          <a:cs typeface="Times New Roman"/>
                        </a:rPr>
                        <a:t>FORMA DE PAGO</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200">
                          <a:latin typeface="Arial"/>
                          <a:ea typeface="Times New Roman"/>
                          <a:cs typeface="Times New Roman"/>
                        </a:rPr>
                        <a:t>ANUAL</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600">
                        <a:latin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90500">
                <a:tc>
                  <a:txBody>
                    <a:bodyPr/>
                    <a:lstStyle/>
                    <a:p>
                      <a:pPr>
                        <a:lnSpc>
                          <a:spcPct val="150000"/>
                        </a:lnSpc>
                        <a:spcAft>
                          <a:spcPts val="0"/>
                        </a:spcAft>
                      </a:pPr>
                      <a:r>
                        <a:rPr lang="es-EC" sz="1200" b="1">
                          <a:latin typeface="Arial"/>
                          <a:ea typeface="Times New Roman"/>
                          <a:cs typeface="Times New Roman"/>
                        </a:rPr>
                        <a:t>CAPITALIZACION</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200">
                          <a:latin typeface="Arial"/>
                          <a:ea typeface="Times New Roman"/>
                          <a:cs typeface="Times New Roman"/>
                        </a:rPr>
                        <a:t>1</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600">
                        <a:latin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nSpc>
                          <a:spcPct val="150000"/>
                        </a:lnSpc>
                        <a:spcAft>
                          <a:spcPts val="0"/>
                        </a:spcAft>
                      </a:pPr>
                      <a:r>
                        <a:rPr lang="es-EC" sz="1200" b="1">
                          <a:latin typeface="Arial"/>
                          <a:ea typeface="Times New Roman"/>
                          <a:cs typeface="Times New Roman"/>
                        </a:rPr>
                        <a:t>PERIODOS</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200">
                          <a:latin typeface="Arial"/>
                          <a:ea typeface="Times New Roman"/>
                          <a:cs typeface="Times New Roman"/>
                        </a:rPr>
                        <a:t>4 PERIODOS</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600">
                        <a:latin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nSpc>
                          <a:spcPct val="115000"/>
                        </a:lnSpc>
                      </a:pPr>
                      <a:endParaRPr lang="es-EC" sz="1600">
                        <a:latin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600">
                        <a:latin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600">
                        <a:latin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C" sz="1200" b="1">
                          <a:latin typeface="Arial"/>
                          <a:ea typeface="Times New Roman"/>
                          <a:cs typeface="Times New Roman"/>
                        </a:rPr>
                        <a:t>DIVIDENDO</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200">
                          <a:latin typeface="Arial"/>
                          <a:ea typeface="Times New Roman"/>
                          <a:cs typeface="Times New Roman"/>
                        </a:rPr>
                        <a:t>$43.474,66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200" b="1" dirty="0">
                          <a:latin typeface="Arial"/>
                          <a:ea typeface="Times New Roman"/>
                          <a:cs typeface="Times New Roman"/>
                        </a:rPr>
                        <a:t>ANUALES</a:t>
                      </a:r>
                      <a:endParaRPr lang="es-EC"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1259632" y="4221088"/>
          <a:ext cx="6336705" cy="1472184"/>
        </p:xfrm>
        <a:graphic>
          <a:graphicData uri="http://schemas.openxmlformats.org/drawingml/2006/table">
            <a:tbl>
              <a:tblPr/>
              <a:tblGrid>
                <a:gridCol w="1155349"/>
                <a:gridCol w="1478847"/>
                <a:gridCol w="1155349"/>
                <a:gridCol w="939684"/>
                <a:gridCol w="1607476"/>
              </a:tblGrid>
              <a:tr h="190500">
                <a:tc>
                  <a:txBody>
                    <a:bodyPr/>
                    <a:lstStyle/>
                    <a:p>
                      <a:pPr algn="ctr">
                        <a:lnSpc>
                          <a:spcPct val="115000"/>
                        </a:lnSpc>
                        <a:spcAft>
                          <a:spcPts val="0"/>
                        </a:spcAft>
                      </a:pPr>
                      <a:r>
                        <a:rPr lang="es-EC" sz="1200" b="1" dirty="0">
                          <a:latin typeface="Arial"/>
                          <a:ea typeface="Times New Roman"/>
                          <a:cs typeface="Times New Roman"/>
                        </a:rPr>
                        <a:t>PERIODO</a:t>
                      </a:r>
                      <a:endParaRPr lang="es-EC" sz="18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Times New Roman"/>
                          <a:cs typeface="Times New Roman"/>
                        </a:rPr>
                        <a:t>DIVIDENDO</a:t>
                      </a:r>
                      <a:endParaRPr lang="es-EC" sz="18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Times New Roman"/>
                          <a:cs typeface="Times New Roman"/>
                        </a:rPr>
                        <a:t>INTERES</a:t>
                      </a:r>
                      <a:endParaRPr lang="es-EC" sz="18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Times New Roman"/>
                          <a:cs typeface="Times New Roman"/>
                        </a:rPr>
                        <a:t>CAPITAL </a:t>
                      </a:r>
                      <a:endParaRPr lang="es-EC" sz="18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Times New Roman"/>
                          <a:cs typeface="Times New Roman"/>
                        </a:rPr>
                        <a:t>SALDO</a:t>
                      </a:r>
                      <a:endParaRPr lang="es-EC" sz="18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15000"/>
                        </a:lnSpc>
                        <a:spcAft>
                          <a:spcPts val="0"/>
                        </a:spcAft>
                      </a:pPr>
                      <a:r>
                        <a:rPr lang="es-EC" sz="1200">
                          <a:latin typeface="Arial"/>
                          <a:ea typeface="Times New Roman"/>
                          <a:cs typeface="Times New Roman"/>
                        </a:rPr>
                        <a:t>0</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b="1">
                          <a:latin typeface="Arial"/>
                          <a:ea typeface="Times New Roman"/>
                          <a:cs typeface="Times New Roman"/>
                        </a:rPr>
                        <a:t>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b="1">
                          <a:latin typeface="Arial"/>
                          <a:ea typeface="Times New Roman"/>
                          <a:cs typeface="Times New Roman"/>
                        </a:rPr>
                        <a:t>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b="1">
                          <a:latin typeface="Arial"/>
                          <a:ea typeface="Times New Roman"/>
                          <a:cs typeface="Times New Roman"/>
                        </a:rPr>
                        <a:t>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b="1">
                          <a:latin typeface="Arial"/>
                          <a:ea typeface="Times New Roman"/>
                          <a:cs typeface="Times New Roman"/>
                        </a:rPr>
                        <a:t> $   136.785,89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15000"/>
                        </a:lnSpc>
                        <a:spcAft>
                          <a:spcPts val="0"/>
                        </a:spcAft>
                      </a:pPr>
                      <a:r>
                        <a:rPr lang="es-EC" sz="1200">
                          <a:latin typeface="Arial"/>
                          <a:ea typeface="Times New Roman"/>
                          <a:cs typeface="Times New Roman"/>
                        </a:rPr>
                        <a:t>1</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latin typeface="Arial"/>
                          <a:ea typeface="Times New Roman"/>
                          <a:cs typeface="Times New Roman"/>
                        </a:rPr>
                        <a:t>$14.150,50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latin typeface="Arial"/>
                          <a:ea typeface="Times New Roman"/>
                          <a:cs typeface="Times New Roman"/>
                        </a:rPr>
                        <a:t>$14.150,50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latin typeface="Arial"/>
                          <a:ea typeface="Times New Roman"/>
                          <a:cs typeface="Times New Roman"/>
                        </a:rPr>
                        <a:t>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es-EC" sz="1200" b="1">
                          <a:latin typeface="Arial"/>
                          <a:ea typeface="Times New Roman"/>
                          <a:cs typeface="Times New Roman"/>
                        </a:rPr>
                        <a:t> $   136.785,89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15000"/>
                        </a:lnSpc>
                        <a:spcAft>
                          <a:spcPts val="0"/>
                        </a:spcAft>
                      </a:pPr>
                      <a:r>
                        <a:rPr lang="es-EC" sz="1200">
                          <a:latin typeface="Arial"/>
                          <a:ea typeface="Times New Roman"/>
                          <a:cs typeface="Times New Roman"/>
                        </a:rPr>
                        <a:t>2</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latin typeface="Arial"/>
                          <a:ea typeface="Times New Roman"/>
                          <a:cs typeface="Times New Roman"/>
                        </a:rPr>
                        <a:t>$43.474,66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latin typeface="Arial"/>
                          <a:ea typeface="Times New Roman"/>
                          <a:cs typeface="Times New Roman"/>
                        </a:rPr>
                        <a:t>$14.150,50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latin typeface="Arial"/>
                          <a:ea typeface="Times New Roman"/>
                          <a:cs typeface="Times New Roman"/>
                        </a:rPr>
                        <a:t>$29.324,16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latin typeface="Arial"/>
                          <a:ea typeface="Times New Roman"/>
                          <a:cs typeface="Times New Roman"/>
                        </a:rPr>
                        <a:t>$107.461,73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15000"/>
                        </a:lnSpc>
                        <a:spcAft>
                          <a:spcPts val="0"/>
                        </a:spcAft>
                      </a:pPr>
                      <a:r>
                        <a:rPr lang="es-EC" sz="1200">
                          <a:latin typeface="Arial"/>
                          <a:ea typeface="Times New Roman"/>
                          <a:cs typeface="Times New Roman"/>
                        </a:rPr>
                        <a:t>3</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latin typeface="Arial"/>
                          <a:ea typeface="Times New Roman"/>
                          <a:cs typeface="Times New Roman"/>
                        </a:rPr>
                        <a:t>$43.474,66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latin typeface="Arial"/>
                          <a:ea typeface="Times New Roman"/>
                          <a:cs typeface="Times New Roman"/>
                        </a:rPr>
                        <a:t>$11.116,92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latin typeface="Arial"/>
                          <a:ea typeface="Times New Roman"/>
                          <a:cs typeface="Times New Roman"/>
                        </a:rPr>
                        <a:t>$32.357,74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latin typeface="Arial"/>
                          <a:ea typeface="Times New Roman"/>
                          <a:cs typeface="Times New Roman"/>
                        </a:rPr>
                        <a:t>$75.103,99 </a:t>
                      </a:r>
                      <a:endParaRPr lang="es-EC"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15000"/>
                        </a:lnSpc>
                        <a:spcAft>
                          <a:spcPts val="0"/>
                        </a:spcAft>
                      </a:pPr>
                      <a:r>
                        <a:rPr lang="es-EC" sz="1200">
                          <a:latin typeface="Arial"/>
                          <a:ea typeface="Times New Roman"/>
                          <a:cs typeface="Times New Roman"/>
                        </a:rPr>
                        <a:t>4</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latin typeface="Arial"/>
                          <a:ea typeface="Times New Roman"/>
                          <a:cs typeface="Times New Roman"/>
                        </a:rPr>
                        <a:t>$43.474,66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latin typeface="Arial"/>
                          <a:ea typeface="Times New Roman"/>
                          <a:cs typeface="Times New Roman"/>
                        </a:rPr>
                        <a:t>$7.769,51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latin typeface="Arial"/>
                          <a:ea typeface="Times New Roman"/>
                          <a:cs typeface="Times New Roman"/>
                        </a:rPr>
                        <a:t>$35.705,15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latin typeface="Arial"/>
                          <a:ea typeface="Times New Roman"/>
                          <a:cs typeface="Times New Roman"/>
                        </a:rPr>
                        <a:t>$39.398,84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15000"/>
                        </a:lnSpc>
                        <a:spcAft>
                          <a:spcPts val="0"/>
                        </a:spcAft>
                      </a:pPr>
                      <a:r>
                        <a:rPr lang="es-EC" sz="1200">
                          <a:latin typeface="Arial"/>
                          <a:ea typeface="Times New Roman"/>
                          <a:cs typeface="Times New Roman"/>
                        </a:rPr>
                        <a:t>5</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latin typeface="Arial"/>
                          <a:ea typeface="Times New Roman"/>
                          <a:cs typeface="Times New Roman"/>
                        </a:rPr>
                        <a:t>$43.474,66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latin typeface="Arial"/>
                          <a:ea typeface="Times New Roman"/>
                          <a:cs typeface="Times New Roman"/>
                        </a:rPr>
                        <a:t>$4.075,81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latin typeface="Arial"/>
                          <a:ea typeface="Times New Roman"/>
                          <a:cs typeface="Times New Roman"/>
                        </a:rPr>
                        <a:t>$39.398,84 </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b="1" dirty="0">
                          <a:latin typeface="Arial"/>
                          <a:ea typeface="Times New Roman"/>
                          <a:cs typeface="Times New Roman"/>
                        </a:rPr>
                        <a:t>$0,00 </a:t>
                      </a:r>
                      <a:endParaRPr lang="es-EC"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strips dir="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EL PUNTO </a:t>
            </a:r>
            <a:r>
              <a:rPr lang="es-EC" dirty="0" smtClean="0"/>
              <a:t>DE EQUILIBRIO</a:t>
            </a:r>
            <a:endParaRPr lang="es-EC" dirty="0"/>
          </a:p>
        </p:txBody>
      </p:sp>
      <p:graphicFrame>
        <p:nvGraphicFramePr>
          <p:cNvPr id="6" name="5 Tabla"/>
          <p:cNvGraphicFramePr>
            <a:graphicFrameLocks noGrp="1"/>
          </p:cNvGraphicFramePr>
          <p:nvPr/>
        </p:nvGraphicFramePr>
        <p:xfrm>
          <a:off x="1043608" y="2679556"/>
          <a:ext cx="7416823" cy="1973580"/>
        </p:xfrm>
        <a:graphic>
          <a:graphicData uri="http://schemas.openxmlformats.org/drawingml/2006/table">
            <a:tbl>
              <a:tblPr/>
              <a:tblGrid>
                <a:gridCol w="1540086"/>
                <a:gridCol w="1027030"/>
                <a:gridCol w="1194988"/>
                <a:gridCol w="1139920"/>
                <a:gridCol w="1139920"/>
                <a:gridCol w="1374879"/>
              </a:tblGrid>
              <a:tr h="571500">
                <a:tc>
                  <a:txBody>
                    <a:bodyPr/>
                    <a:lstStyle/>
                    <a:p>
                      <a:pPr>
                        <a:lnSpc>
                          <a:spcPct val="115000"/>
                        </a:lnSpc>
                        <a:spcAft>
                          <a:spcPts val="0"/>
                        </a:spcAft>
                      </a:pPr>
                      <a:r>
                        <a:rPr lang="es-EC" sz="1600" b="1" dirty="0">
                          <a:solidFill>
                            <a:srgbClr val="000000"/>
                          </a:solidFill>
                          <a:latin typeface="Arial"/>
                          <a:ea typeface="Times New Roman"/>
                          <a:cs typeface="Times New Roman"/>
                        </a:rPr>
                        <a:t>AÑOS </a:t>
                      </a:r>
                      <a:endParaRPr lang="es-EC"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latin typeface="Arial"/>
                          <a:ea typeface="Times New Roman"/>
                          <a:cs typeface="Times New Roman"/>
                        </a:rPr>
                        <a:t>COSTO FIJO</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latin typeface="Arial"/>
                          <a:ea typeface="Times New Roman"/>
                          <a:cs typeface="Times New Roman"/>
                        </a:rPr>
                        <a:t>COSTO VARIABLE</a:t>
                      </a:r>
                      <a:endParaRPr lang="es-EC"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latin typeface="Arial"/>
                          <a:ea typeface="Times New Roman"/>
                          <a:cs typeface="Times New Roman"/>
                        </a:rPr>
                        <a:t>COSTO TOTAL</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latin typeface="Arial"/>
                          <a:ea typeface="Times New Roman"/>
                          <a:cs typeface="Times New Roman"/>
                        </a:rPr>
                        <a:t>INGRESO TOTAL</a:t>
                      </a:r>
                      <a:endParaRPr lang="es-EC"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latin typeface="Arial"/>
                          <a:ea typeface="Times New Roman"/>
                          <a:cs typeface="Times New Roman"/>
                        </a:rPr>
                        <a:t>PUNTO DE EQUILIBRIO</a:t>
                      </a:r>
                      <a:endParaRPr lang="es-EC"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600">
                          <a:solidFill>
                            <a:srgbClr val="000000"/>
                          </a:solidFill>
                          <a:latin typeface="Arial"/>
                          <a:ea typeface="Times New Roman"/>
                          <a:cs typeface="Times New Roman"/>
                        </a:rPr>
                        <a:t>2013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71.599,71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51.221,61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122.821,32</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167.422,62</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103.160,99</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7965">
                <a:tc>
                  <a:txBody>
                    <a:bodyPr/>
                    <a:lstStyle/>
                    <a:p>
                      <a:pPr algn="ctr">
                        <a:lnSpc>
                          <a:spcPct val="115000"/>
                        </a:lnSpc>
                        <a:spcAft>
                          <a:spcPts val="0"/>
                        </a:spcAft>
                      </a:pPr>
                      <a:r>
                        <a:rPr lang="es-EC" sz="1600">
                          <a:solidFill>
                            <a:srgbClr val="000000"/>
                          </a:solidFill>
                          <a:latin typeface="Arial"/>
                          <a:ea typeface="Times New Roman"/>
                          <a:cs typeface="Times New Roman"/>
                        </a:rPr>
                        <a:t>2014</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74.306,28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55.850,50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130.156,78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209.671,92</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101.285,90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ctr">
                        <a:lnSpc>
                          <a:spcPct val="115000"/>
                        </a:lnSpc>
                        <a:spcAft>
                          <a:spcPts val="0"/>
                        </a:spcAft>
                      </a:pPr>
                      <a:r>
                        <a:rPr lang="es-EC" sz="1600">
                          <a:solidFill>
                            <a:srgbClr val="000000"/>
                          </a:solidFill>
                          <a:latin typeface="Arial"/>
                          <a:ea typeface="Times New Roman"/>
                          <a:cs typeface="Times New Roman"/>
                        </a:rPr>
                        <a:t>2015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74.115,53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60.848,67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134.964,20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257.648,44</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97.031,36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ctr">
                        <a:lnSpc>
                          <a:spcPct val="115000"/>
                        </a:lnSpc>
                        <a:spcAft>
                          <a:spcPts val="0"/>
                        </a:spcAft>
                      </a:pPr>
                      <a:r>
                        <a:rPr lang="es-EC" sz="1600">
                          <a:solidFill>
                            <a:srgbClr val="000000"/>
                          </a:solidFill>
                          <a:latin typeface="Arial"/>
                          <a:ea typeface="Times New Roman"/>
                          <a:cs typeface="Times New Roman"/>
                        </a:rPr>
                        <a:t>2016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76.999,69</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66.382,09</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143.381,78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316.752,61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600">
                          <a:solidFill>
                            <a:srgbClr val="000000"/>
                          </a:solidFill>
                          <a:latin typeface="Arial"/>
                          <a:ea typeface="Times New Roman"/>
                          <a:cs typeface="Times New Roman"/>
                        </a:rPr>
                        <a:t>97.415,04</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ctr">
                        <a:lnSpc>
                          <a:spcPct val="115000"/>
                        </a:lnSpc>
                        <a:spcAft>
                          <a:spcPts val="0"/>
                        </a:spcAft>
                      </a:pPr>
                      <a:r>
                        <a:rPr lang="es-EC" sz="1600">
                          <a:solidFill>
                            <a:srgbClr val="000000"/>
                          </a:solidFill>
                          <a:latin typeface="Arial"/>
                          <a:ea typeface="Times New Roman"/>
                          <a:cs typeface="Times New Roman"/>
                        </a:rPr>
                        <a:t>2017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76.604,57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72.512,66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Arial"/>
                          <a:ea typeface="Times New Roman"/>
                          <a:cs typeface="Times New Roman"/>
                        </a:rPr>
                        <a:t>149.117,23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dirty="0">
                          <a:solidFill>
                            <a:srgbClr val="000000"/>
                          </a:solidFill>
                          <a:latin typeface="Arial"/>
                          <a:ea typeface="Times New Roman"/>
                          <a:cs typeface="Times New Roman"/>
                        </a:rPr>
                        <a:t>389.565,10</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dirty="0">
                          <a:solidFill>
                            <a:srgbClr val="000000"/>
                          </a:solidFill>
                          <a:latin typeface="Arial"/>
                          <a:ea typeface="Times New Roman"/>
                          <a:cs typeface="Times New Roman"/>
                        </a:rPr>
                        <a:t>94.124,70</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7" name="6 Elipse"/>
          <p:cNvSpPr/>
          <p:nvPr/>
        </p:nvSpPr>
        <p:spPr>
          <a:xfrm>
            <a:off x="7343800" y="260648"/>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52400"/>
            <a:ext cx="7772400" cy="563563"/>
          </a:xfrm>
        </p:spPr>
        <p:txBody>
          <a:bodyPr/>
          <a:lstStyle/>
          <a:p>
            <a:pPr algn="ctr"/>
            <a:r>
              <a:rPr lang="es-EC" sz="2400" dirty="0" smtClean="0"/>
              <a:t>EL </a:t>
            </a:r>
            <a:r>
              <a:rPr lang="es-EC" sz="2400" dirty="0" smtClean="0"/>
              <a:t>ESTADO DE RESULTADOS DEL PROYECTO </a:t>
            </a:r>
            <a:endParaRPr lang="es-EC" sz="2400" dirty="0"/>
          </a:p>
        </p:txBody>
      </p:sp>
      <p:sp>
        <p:nvSpPr>
          <p:cNvPr id="6" name="5 Elipse"/>
          <p:cNvSpPr/>
          <p:nvPr/>
        </p:nvSpPr>
        <p:spPr>
          <a:xfrm>
            <a:off x="7343800"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251520" y="1844824"/>
          <a:ext cx="7920879" cy="3824359"/>
        </p:xfrm>
        <a:graphic>
          <a:graphicData uri="http://schemas.openxmlformats.org/drawingml/2006/table">
            <a:tbl>
              <a:tblPr/>
              <a:tblGrid>
                <a:gridCol w="563792"/>
                <a:gridCol w="2799107"/>
                <a:gridCol w="911596"/>
                <a:gridCol w="911596"/>
                <a:gridCol w="911596"/>
                <a:gridCol w="911596"/>
                <a:gridCol w="911596"/>
              </a:tblGrid>
              <a:tr h="185538">
                <a:tc>
                  <a:txBody>
                    <a:bodyPr/>
                    <a:lstStyle/>
                    <a:p>
                      <a:pPr>
                        <a:lnSpc>
                          <a:spcPct val="115000"/>
                        </a:lnSpc>
                      </a:pPr>
                      <a:endParaRPr lang="es-EC" sz="1400">
                        <a:latin typeface="Calibri"/>
                        <a:cs typeface="Times New Roman"/>
                      </a:endParaRPr>
                    </a:p>
                  </a:txBody>
                  <a:tcPr marL="42779" marR="427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DETALLE</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2013</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2014</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2015</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2016</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2017</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077">
                <a:tc>
                  <a:txBody>
                    <a:bodyPr/>
                    <a:lstStyle/>
                    <a:p>
                      <a:pPr>
                        <a:lnSpc>
                          <a:spcPct val="115000"/>
                        </a:lnSpc>
                      </a:pPr>
                      <a:endParaRPr lang="es-EC" sz="1400">
                        <a:latin typeface="Calibri"/>
                        <a:cs typeface="Times New Roman"/>
                      </a:endParaRPr>
                    </a:p>
                  </a:txBody>
                  <a:tcPr marL="42779" marR="427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Ventas Netas </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167.422,62</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209.671,92</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257.648,44</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316.752,61</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389.565,10</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71077">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2779" marR="427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Costo de Producción </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83.331,89</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89.472,38</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96.058,25</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106.504,92</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114.549,35</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1077">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2779" marR="427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b="1">
                          <a:solidFill>
                            <a:srgbClr val="000000"/>
                          </a:solidFill>
                          <a:latin typeface="Arial"/>
                          <a:ea typeface="Times New Roman"/>
                          <a:cs typeface="Times New Roman"/>
                        </a:rPr>
                        <a:t>Utilidad bruta </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84.090,74</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120.199,53</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161.590,18</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210.247,69</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275.015,76</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5538">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2779" marR="427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Gastos de Venta </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6.350,30</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6.672,08</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7.010,18</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7.365,42</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7.738,69</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1077">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2779" marR="427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b="1">
                          <a:solidFill>
                            <a:srgbClr val="000000"/>
                          </a:solidFill>
                          <a:latin typeface="Arial"/>
                          <a:ea typeface="Times New Roman"/>
                          <a:cs typeface="Times New Roman"/>
                        </a:rPr>
                        <a:t>Utilidad neta en ventas </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77.740,44</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113.527,45</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154.580,01</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202.882,26</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267.277,07</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5538">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2779" marR="427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Gastos de administración</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18.988,64</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19.861,82</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20.778,85</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21.741,93</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22.753,38</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1077">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2779" marR="427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00" b="1">
                          <a:solidFill>
                            <a:srgbClr val="000000"/>
                          </a:solidFill>
                          <a:latin typeface="Arial"/>
                          <a:ea typeface="Times New Roman"/>
                          <a:cs typeface="Times New Roman"/>
                        </a:rPr>
                        <a:t>Utilidad neta antes del reparto de utilidades </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58.751,80</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93.665,64</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133.801,16</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181.140,33</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244.523,69</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5538">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2779" marR="427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Reparto de utilidades 15%</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8.812,77</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14.049,85</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20.070,17</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27.171,05</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a:solidFill>
                            <a:srgbClr val="000000"/>
                          </a:solidFill>
                          <a:latin typeface="Calibri"/>
                          <a:ea typeface="Times New Roman"/>
                          <a:cs typeface="Times New Roman"/>
                        </a:rPr>
                        <a:t>36.678,55</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1077">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2779" marR="427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b="1">
                          <a:solidFill>
                            <a:srgbClr val="000000"/>
                          </a:solidFill>
                          <a:latin typeface="Arial"/>
                          <a:ea typeface="Times New Roman"/>
                          <a:cs typeface="Times New Roman"/>
                        </a:rPr>
                        <a:t>Utilidad neta antes de impuestos </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49.939,03</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79.615,79</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113.730,98</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153.969,28</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400" b="1">
                          <a:solidFill>
                            <a:srgbClr val="000000"/>
                          </a:solidFill>
                          <a:latin typeface="Calibri"/>
                          <a:ea typeface="Times New Roman"/>
                          <a:cs typeface="Times New Roman"/>
                        </a:rPr>
                        <a:t>207.845,13</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5538">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2779" marR="427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Impuestos (25%)</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12.484,76</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19.903,95</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28.432,75</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38.492,32</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latin typeface="Calibri"/>
                          <a:ea typeface="Times New Roman"/>
                          <a:cs typeface="Times New Roman"/>
                        </a:rPr>
                        <a:t>51.961,28</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71077">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2779" marR="4277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b="1">
                          <a:latin typeface="Arial"/>
                          <a:ea typeface="Times New Roman"/>
                          <a:cs typeface="Times New Roman"/>
                        </a:rPr>
                        <a:t>Utilidad neta </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a:latin typeface="Calibri"/>
                          <a:ea typeface="Times New Roman"/>
                          <a:cs typeface="Times New Roman"/>
                        </a:rPr>
                        <a:t>37.454,27</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a:latin typeface="Calibri"/>
                          <a:ea typeface="Times New Roman"/>
                          <a:cs typeface="Times New Roman"/>
                        </a:rPr>
                        <a:t>59.711,84</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a:latin typeface="Calibri"/>
                          <a:ea typeface="Times New Roman"/>
                          <a:cs typeface="Times New Roman"/>
                        </a:rPr>
                        <a:t>85.298,24</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a:latin typeface="Calibri"/>
                          <a:ea typeface="Times New Roman"/>
                          <a:cs typeface="Times New Roman"/>
                        </a:rPr>
                        <a:t>115.476,96</a:t>
                      </a:r>
                      <a:endParaRPr lang="es-EC" sz="160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dirty="0">
                          <a:latin typeface="Calibri"/>
                          <a:ea typeface="Times New Roman"/>
                          <a:cs typeface="Times New Roman"/>
                        </a:rPr>
                        <a:t>155.883,85</a:t>
                      </a:r>
                      <a:endParaRPr lang="es-EC" sz="1600" dirty="0">
                        <a:latin typeface="Times New Roman"/>
                        <a:ea typeface="Times New Roman"/>
                        <a:cs typeface="Times New Roman"/>
                      </a:endParaRPr>
                    </a:p>
                  </a:txBody>
                  <a:tcPr marL="42779" marR="42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strips dir="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400" dirty="0" smtClean="0"/>
              <a:t>EL ESTADO DE RESULTADOS DEL INVERSIONISTA</a:t>
            </a:r>
            <a:endParaRPr lang="es-EC" sz="2400" dirty="0"/>
          </a:p>
        </p:txBody>
      </p:sp>
      <p:graphicFrame>
        <p:nvGraphicFramePr>
          <p:cNvPr id="6" name="5 Tabla"/>
          <p:cNvGraphicFramePr>
            <a:graphicFrameLocks noGrp="1"/>
          </p:cNvGraphicFramePr>
          <p:nvPr/>
        </p:nvGraphicFramePr>
        <p:xfrm>
          <a:off x="611557" y="1700808"/>
          <a:ext cx="8064899" cy="4409194"/>
        </p:xfrm>
        <a:graphic>
          <a:graphicData uri="http://schemas.openxmlformats.org/drawingml/2006/table">
            <a:tbl>
              <a:tblPr/>
              <a:tblGrid>
                <a:gridCol w="361430"/>
                <a:gridCol w="3042694"/>
                <a:gridCol w="932155"/>
                <a:gridCol w="932155"/>
                <a:gridCol w="932155"/>
                <a:gridCol w="932155"/>
                <a:gridCol w="932155"/>
              </a:tblGrid>
              <a:tr h="187832">
                <a:tc>
                  <a:txBody>
                    <a:bodyPr/>
                    <a:lstStyle/>
                    <a:p>
                      <a:pPr>
                        <a:lnSpc>
                          <a:spcPct val="115000"/>
                        </a:lnSpc>
                      </a:pPr>
                      <a:endParaRPr lang="es-EC" sz="1400">
                        <a:latin typeface="Calibri"/>
                        <a:cs typeface="Times New Roman"/>
                      </a:endParaRPr>
                    </a:p>
                  </a:txBody>
                  <a:tcPr marL="43308" marR="4330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400" b="1">
                          <a:solidFill>
                            <a:srgbClr val="000000"/>
                          </a:solidFill>
                          <a:latin typeface="Arial"/>
                          <a:ea typeface="Times New Roman"/>
                          <a:cs typeface="Times New Roman"/>
                        </a:rPr>
                        <a:t>DETALLE </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b="1">
                          <a:solidFill>
                            <a:srgbClr val="000000"/>
                          </a:solidFill>
                          <a:latin typeface="Arial"/>
                          <a:ea typeface="Times New Roman"/>
                          <a:cs typeface="Times New Roman"/>
                        </a:rPr>
                        <a:t>2013</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b="1">
                          <a:solidFill>
                            <a:srgbClr val="000000"/>
                          </a:solidFill>
                          <a:latin typeface="Arial"/>
                          <a:ea typeface="Times New Roman"/>
                          <a:cs typeface="Times New Roman"/>
                        </a:rPr>
                        <a:t>2014</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b="1">
                          <a:solidFill>
                            <a:srgbClr val="000000"/>
                          </a:solidFill>
                          <a:latin typeface="Arial"/>
                          <a:ea typeface="Times New Roman"/>
                          <a:cs typeface="Times New Roman"/>
                        </a:rPr>
                        <a:t>2015</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b="1">
                          <a:solidFill>
                            <a:srgbClr val="000000"/>
                          </a:solidFill>
                          <a:latin typeface="Arial"/>
                          <a:ea typeface="Times New Roman"/>
                          <a:cs typeface="Times New Roman"/>
                        </a:rPr>
                        <a:t>2016</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400" b="1">
                          <a:solidFill>
                            <a:srgbClr val="000000"/>
                          </a:solidFill>
                          <a:latin typeface="Arial"/>
                          <a:ea typeface="Times New Roman"/>
                          <a:cs typeface="Times New Roman"/>
                        </a:rPr>
                        <a:t>2017</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513">
                <a:tc>
                  <a:txBody>
                    <a:bodyPr/>
                    <a:lstStyle/>
                    <a:p>
                      <a:pPr>
                        <a:lnSpc>
                          <a:spcPct val="115000"/>
                        </a:lnSpc>
                      </a:pPr>
                      <a:endParaRPr lang="es-EC" sz="1400">
                        <a:latin typeface="Calibri"/>
                        <a:cs typeface="Times New Roman"/>
                      </a:endParaRPr>
                    </a:p>
                  </a:txBody>
                  <a:tcPr marL="43308" marR="4330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Ventas Netas </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167.422,62</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209.671,92</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257.648,44</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316.752,61</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389.565,10</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41513">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3308" marR="4330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Costo de Producción </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83.331,89</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89.472,38</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96.058,25</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106.504,92</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114.549,35</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5664">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3308" marR="4330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b="1">
                          <a:solidFill>
                            <a:srgbClr val="000000"/>
                          </a:solidFill>
                          <a:latin typeface="Arial"/>
                          <a:ea typeface="Times New Roman"/>
                          <a:cs typeface="Times New Roman"/>
                        </a:rPr>
                        <a:t>Utilidad bruta </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84.090,74</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120.199,53</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161.590,18</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210.247,69</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275.015,76</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7832">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3308" marR="4330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Gastos de Venta </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6.350,30</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6.672,08</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7.010,18</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7.365,42</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7.738,69</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5664">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3308" marR="4330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b="1">
                          <a:solidFill>
                            <a:srgbClr val="000000"/>
                          </a:solidFill>
                          <a:latin typeface="Arial"/>
                          <a:ea typeface="Times New Roman"/>
                          <a:cs typeface="Times New Roman"/>
                        </a:rPr>
                        <a:t>Utilidad neta en ventas </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77.740,44</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113.527,45</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154.580,01</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202.882,26</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267.277,07</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7832">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3308" marR="4330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Gastos de administración</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18.988,64</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19.861,82</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20.778,85</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21.741,93</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22.753,38</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5664">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3308" marR="4330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b="1">
                          <a:solidFill>
                            <a:srgbClr val="000000"/>
                          </a:solidFill>
                          <a:latin typeface="Arial"/>
                          <a:ea typeface="Times New Roman"/>
                          <a:cs typeface="Times New Roman"/>
                        </a:rPr>
                        <a:t>Utilidad neta en operaciones </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58.751,80</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93.665,64</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133.801,16</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181.140,33</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244.523,69</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7832">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3308" marR="4330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Gastos Financieros</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14.150,50</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14.150,50</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11.116,92</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7.769,51</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4.075,81</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5664">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3308" marR="4330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000" b="1">
                          <a:solidFill>
                            <a:srgbClr val="000000"/>
                          </a:solidFill>
                          <a:latin typeface="Arial"/>
                          <a:ea typeface="Times New Roman"/>
                          <a:cs typeface="Times New Roman"/>
                        </a:rPr>
                        <a:t>Utilidad neta antes del reparto de utilidades </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44.601,30</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79.515,14</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122.684,24</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173.370,83</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240.447,88</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7832">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3308" marR="4330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Reparto de utilidades 15%</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6.690,20</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11.927,27</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18.402,64</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26.005,62</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a:solidFill>
                            <a:srgbClr val="000000"/>
                          </a:solidFill>
                          <a:latin typeface="Arial"/>
                          <a:ea typeface="Times New Roman"/>
                          <a:cs typeface="Times New Roman"/>
                        </a:rPr>
                        <a:t>36.067,18</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5664">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3308" marR="4330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b="1">
                          <a:solidFill>
                            <a:srgbClr val="000000"/>
                          </a:solidFill>
                          <a:latin typeface="Arial"/>
                          <a:ea typeface="Times New Roman"/>
                          <a:cs typeface="Times New Roman"/>
                        </a:rPr>
                        <a:t>Utilidad neta antes de impuestos </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37.911,11</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67.587,87</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104.281,61</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147.365,20</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100" b="1">
                          <a:solidFill>
                            <a:srgbClr val="000000"/>
                          </a:solidFill>
                          <a:latin typeface="Arial"/>
                          <a:ea typeface="Times New Roman"/>
                          <a:cs typeface="Times New Roman"/>
                        </a:rPr>
                        <a:t>204.380,69</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7832">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3308" marR="4330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Impuestos (25%)</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Arial"/>
                          <a:ea typeface="Times New Roman"/>
                          <a:cs typeface="Times New Roman"/>
                        </a:rPr>
                        <a:t>9.477,78</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Arial"/>
                          <a:ea typeface="Times New Roman"/>
                          <a:cs typeface="Times New Roman"/>
                        </a:rPr>
                        <a:t>16.896,97</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Arial"/>
                          <a:ea typeface="Times New Roman"/>
                          <a:cs typeface="Times New Roman"/>
                        </a:rPr>
                        <a:t>26.070,40</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Arial"/>
                          <a:ea typeface="Times New Roman"/>
                          <a:cs typeface="Times New Roman"/>
                        </a:rPr>
                        <a:t>36.841,30</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Arial"/>
                          <a:ea typeface="Times New Roman"/>
                          <a:cs typeface="Times New Roman"/>
                        </a:rPr>
                        <a:t>51.095,17</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75664">
                <a:tc>
                  <a:txBody>
                    <a:bodyPr/>
                    <a:lstStyle/>
                    <a:p>
                      <a:pPr algn="r">
                        <a:lnSpc>
                          <a:spcPct val="115000"/>
                        </a:lnSpc>
                        <a:spcAft>
                          <a:spcPts val="0"/>
                        </a:spcAft>
                      </a:pPr>
                      <a:r>
                        <a:rPr lang="es-EC" sz="1400">
                          <a:solidFill>
                            <a:srgbClr val="000000"/>
                          </a:solidFill>
                          <a:latin typeface="Arial"/>
                          <a:ea typeface="Times New Roman"/>
                          <a:cs typeface="Times New Roman"/>
                        </a:rPr>
                        <a:t>(=)</a:t>
                      </a:r>
                      <a:endParaRPr lang="es-EC" sz="1600">
                        <a:latin typeface="Times New Roman"/>
                        <a:ea typeface="Times New Roman"/>
                        <a:cs typeface="Times New Roman"/>
                      </a:endParaRPr>
                    </a:p>
                  </a:txBody>
                  <a:tcPr marL="43308" marR="4330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400" b="1">
                          <a:latin typeface="Arial"/>
                          <a:ea typeface="Times New Roman"/>
                          <a:cs typeface="Times New Roman"/>
                        </a:rPr>
                        <a:t>Utilidad neta </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a:latin typeface="Arial"/>
                          <a:ea typeface="Times New Roman"/>
                          <a:cs typeface="Times New Roman"/>
                        </a:rPr>
                        <a:t>28.433,33</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a:latin typeface="Arial"/>
                          <a:ea typeface="Times New Roman"/>
                          <a:cs typeface="Times New Roman"/>
                        </a:rPr>
                        <a:t>50.690,90</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a:latin typeface="Arial"/>
                          <a:ea typeface="Times New Roman"/>
                          <a:cs typeface="Times New Roman"/>
                        </a:rPr>
                        <a:t>78.211,20</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a:latin typeface="Arial"/>
                          <a:ea typeface="Times New Roman"/>
                          <a:cs typeface="Times New Roman"/>
                        </a:rPr>
                        <a:t>110.523,90</a:t>
                      </a:r>
                      <a:endParaRPr lang="es-EC" sz="160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dirty="0">
                          <a:latin typeface="Arial"/>
                          <a:ea typeface="Times New Roman"/>
                          <a:cs typeface="Times New Roman"/>
                        </a:rPr>
                        <a:t>153.285,52</a:t>
                      </a:r>
                      <a:endParaRPr lang="es-EC" sz="1600" dirty="0">
                        <a:latin typeface="Times New Roman"/>
                        <a:ea typeface="Times New Roman"/>
                        <a:cs typeface="Times New Roman"/>
                      </a:endParaRPr>
                    </a:p>
                  </a:txBody>
                  <a:tcPr marL="43308" marR="43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Elipse"/>
          <p:cNvSpPr/>
          <p:nvPr/>
        </p:nvSpPr>
        <p:spPr>
          <a:xfrm>
            <a:off x="7343800"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400" dirty="0" smtClean="0"/>
              <a:t>EL FLUJO NETO DE FONDOS  DEL PROYECTO</a:t>
            </a:r>
            <a:endParaRPr lang="es-EC" sz="2400" dirty="0"/>
          </a:p>
        </p:txBody>
      </p:sp>
      <p:sp>
        <p:nvSpPr>
          <p:cNvPr id="6" name="5 Elipse"/>
          <p:cNvSpPr/>
          <p:nvPr/>
        </p:nvSpPr>
        <p:spPr>
          <a:xfrm>
            <a:off x="7343800"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755576" y="1700808"/>
          <a:ext cx="7560840" cy="4304940"/>
        </p:xfrm>
        <a:graphic>
          <a:graphicData uri="http://schemas.openxmlformats.org/drawingml/2006/table">
            <a:tbl>
              <a:tblPr/>
              <a:tblGrid>
                <a:gridCol w="265690"/>
                <a:gridCol w="2550232"/>
                <a:gridCol w="866238"/>
                <a:gridCol w="775736"/>
                <a:gridCol w="775736"/>
                <a:gridCol w="775736"/>
                <a:gridCol w="775736"/>
                <a:gridCol w="775736"/>
              </a:tblGrid>
              <a:tr h="145143">
                <a:tc>
                  <a:txBody>
                    <a:bodyPr/>
                    <a:lstStyle/>
                    <a:p>
                      <a:pPr>
                        <a:lnSpc>
                          <a:spcPct val="115000"/>
                        </a:lnSpc>
                      </a:pPr>
                      <a:endParaRPr lang="es-EC" sz="1000">
                        <a:latin typeface="Calibri"/>
                        <a:cs typeface="Times New Roman"/>
                      </a:endParaRPr>
                    </a:p>
                  </a:txBody>
                  <a:tcPr marL="33465" marR="3346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latin typeface="Arial"/>
                          <a:ea typeface="Times New Roman"/>
                          <a:cs typeface="Times New Roman"/>
                        </a:rPr>
                        <a:t>DETALLE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latin typeface="Arial"/>
                          <a:ea typeface="Times New Roman"/>
                          <a:cs typeface="Times New Roman"/>
                        </a:rPr>
                        <a:t>AÑO0</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latin typeface="Arial"/>
                          <a:ea typeface="Times New Roman"/>
                          <a:cs typeface="Times New Roman"/>
                        </a:rPr>
                        <a:t>AÑO 1</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latin typeface="Arial"/>
                          <a:ea typeface="Times New Roman"/>
                          <a:cs typeface="Times New Roman"/>
                        </a:rPr>
                        <a:t>AÑO 2</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latin typeface="Arial"/>
                          <a:ea typeface="Times New Roman"/>
                          <a:cs typeface="Times New Roman"/>
                        </a:rPr>
                        <a:t>AÑO 3</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latin typeface="Arial"/>
                          <a:ea typeface="Times New Roman"/>
                          <a:cs typeface="Times New Roman"/>
                        </a:rPr>
                        <a:t>AÑO 4</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latin typeface="Arial"/>
                          <a:ea typeface="Times New Roman"/>
                          <a:cs typeface="Times New Roman"/>
                        </a:rPr>
                        <a:t>AÑO 5</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a:lnSpc>
                          <a:spcPct val="115000"/>
                        </a:lnSpc>
                        <a:spcAft>
                          <a:spcPts val="0"/>
                        </a:spcAft>
                      </a:pPr>
                      <a:r>
                        <a:rPr lang="es-EC" sz="1000">
                          <a:solidFill>
                            <a:srgbClr val="000000"/>
                          </a:solidFill>
                          <a:latin typeface="Arial"/>
                          <a:ea typeface="Times New Roman"/>
                          <a:cs typeface="Times New Roman"/>
                        </a:rPr>
                        <a:t>(+)</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Times New Roman"/>
                        </a:rPr>
                        <a:t>Ventas</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167.422,62</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209.671,92</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257.648,44</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316.752,61</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389.565,10</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0286">
                <a:tc>
                  <a:txBody>
                    <a:bodyPr/>
                    <a:lstStyle/>
                    <a:p>
                      <a:pPr>
                        <a:lnSpc>
                          <a:spcPct val="115000"/>
                        </a:lnSpc>
                        <a:spcAft>
                          <a:spcPts val="0"/>
                        </a:spcAft>
                      </a:pPr>
                      <a:r>
                        <a:rPr lang="es-EC" sz="1000">
                          <a:solidFill>
                            <a:srgbClr val="000000"/>
                          </a:solidFill>
                          <a:latin typeface="Arial"/>
                          <a:ea typeface="Times New Roman"/>
                          <a:cs typeface="Times New Roman"/>
                        </a:rPr>
                        <a:t>(-)</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Times New Roman"/>
                        </a:rPr>
                        <a:t>Costos de producción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83.331,89</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89.472,38</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96.058,25</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106.504,92</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114.549,35</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5143">
                <a:tc>
                  <a:txBody>
                    <a:bodyPr/>
                    <a:lstStyle/>
                    <a:p>
                      <a:pPr>
                        <a:lnSpc>
                          <a:spcPct val="115000"/>
                        </a:lnSpc>
                        <a:spcAft>
                          <a:spcPts val="0"/>
                        </a:spcAft>
                      </a:pPr>
                      <a:r>
                        <a:rPr lang="es-EC" sz="1000">
                          <a:solidFill>
                            <a:srgbClr val="000000"/>
                          </a:solidFill>
                          <a:latin typeface="Arial"/>
                          <a:ea typeface="Times New Roman"/>
                          <a:cs typeface="Times New Roman"/>
                        </a:rPr>
                        <a:t>(-)</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Times New Roman"/>
                        </a:rPr>
                        <a:t>Costos de administración</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18.988,64</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19.861,82</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20.778,85</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21.741,93</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22.753,38</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5143">
                <a:tc>
                  <a:txBody>
                    <a:bodyPr/>
                    <a:lstStyle/>
                    <a:p>
                      <a:pPr>
                        <a:lnSpc>
                          <a:spcPct val="115000"/>
                        </a:lnSpc>
                        <a:spcAft>
                          <a:spcPts val="0"/>
                        </a:spcAft>
                      </a:pPr>
                      <a:r>
                        <a:rPr lang="es-EC" sz="1000">
                          <a:solidFill>
                            <a:srgbClr val="000000"/>
                          </a:solidFill>
                          <a:latin typeface="Arial"/>
                          <a:ea typeface="Times New Roman"/>
                          <a:cs typeface="Times New Roman"/>
                        </a:rPr>
                        <a:t>(-)</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Times New Roman"/>
                        </a:rPr>
                        <a:t>Costos de ventas</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6.350,30</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6.672,08</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7.010,18</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7.365,42</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7.738,69</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286">
                <a:tc>
                  <a:txBody>
                    <a:bodyPr/>
                    <a:lstStyle/>
                    <a:p>
                      <a:pPr>
                        <a:lnSpc>
                          <a:spcPct val="115000"/>
                        </a:lnSpc>
                        <a:spcAft>
                          <a:spcPts val="0"/>
                        </a:spcAft>
                      </a:pPr>
                      <a:r>
                        <a:rPr lang="es-EC" sz="1000">
                          <a:solidFill>
                            <a:srgbClr val="000000"/>
                          </a:solidFill>
                          <a:latin typeface="Arial"/>
                          <a:ea typeface="Times New Roman"/>
                          <a:cs typeface="Times New Roman"/>
                        </a:rPr>
                        <a:t>(=)</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b="1">
                          <a:solidFill>
                            <a:srgbClr val="000000"/>
                          </a:solidFill>
                          <a:latin typeface="Arial"/>
                          <a:ea typeface="Times New Roman"/>
                          <a:cs typeface="Times New Roman"/>
                        </a:rPr>
                        <a:t>Utilidad antes del reparto de utilidades</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b="1">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b="1">
                          <a:solidFill>
                            <a:srgbClr val="000000"/>
                          </a:solidFill>
                          <a:latin typeface="Arial"/>
                          <a:ea typeface="Times New Roman"/>
                          <a:cs typeface="Times New Roman"/>
                        </a:rPr>
                        <a:t>58.751,80</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b="1">
                          <a:solidFill>
                            <a:srgbClr val="000000"/>
                          </a:solidFill>
                          <a:latin typeface="Arial"/>
                          <a:ea typeface="Times New Roman"/>
                          <a:cs typeface="Times New Roman"/>
                        </a:rPr>
                        <a:t>93.665,64</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b="1">
                          <a:solidFill>
                            <a:srgbClr val="000000"/>
                          </a:solidFill>
                          <a:latin typeface="Arial"/>
                          <a:ea typeface="Times New Roman"/>
                          <a:cs typeface="Times New Roman"/>
                        </a:rPr>
                        <a:t>133.801,16</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b="1">
                          <a:solidFill>
                            <a:srgbClr val="000000"/>
                          </a:solidFill>
                          <a:latin typeface="Arial"/>
                          <a:ea typeface="Times New Roman"/>
                          <a:cs typeface="Times New Roman"/>
                        </a:rPr>
                        <a:t>181.140,33</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b="1">
                          <a:solidFill>
                            <a:srgbClr val="000000"/>
                          </a:solidFill>
                          <a:latin typeface="Arial"/>
                          <a:ea typeface="Times New Roman"/>
                          <a:cs typeface="Times New Roman"/>
                        </a:rPr>
                        <a:t>244.523,69</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5143">
                <a:tc>
                  <a:txBody>
                    <a:bodyPr/>
                    <a:lstStyle/>
                    <a:p>
                      <a:pPr>
                        <a:lnSpc>
                          <a:spcPct val="115000"/>
                        </a:lnSpc>
                        <a:spcAft>
                          <a:spcPts val="0"/>
                        </a:spcAft>
                      </a:pPr>
                      <a:r>
                        <a:rPr lang="es-EC" sz="1000">
                          <a:solidFill>
                            <a:srgbClr val="000000"/>
                          </a:solidFill>
                          <a:latin typeface="Arial"/>
                          <a:ea typeface="Times New Roman"/>
                          <a:cs typeface="Times New Roman"/>
                        </a:rPr>
                        <a:t>(-)</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Times New Roman"/>
                        </a:rPr>
                        <a:t>Reparto de utilidades 15%</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8.812,77</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14.049,85</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20.070,17</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27.171,05</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36.678,55</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286">
                <a:tc>
                  <a:txBody>
                    <a:bodyPr/>
                    <a:lstStyle/>
                    <a:p>
                      <a:pPr>
                        <a:lnSpc>
                          <a:spcPct val="115000"/>
                        </a:lnSpc>
                        <a:spcAft>
                          <a:spcPts val="0"/>
                        </a:spcAft>
                      </a:pPr>
                      <a:r>
                        <a:rPr lang="es-EC" sz="1000">
                          <a:solidFill>
                            <a:srgbClr val="000000"/>
                          </a:solidFill>
                          <a:latin typeface="Arial"/>
                          <a:ea typeface="Times New Roman"/>
                          <a:cs typeface="Times New Roman"/>
                        </a:rPr>
                        <a:t>(=)</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b="1">
                          <a:solidFill>
                            <a:srgbClr val="000000"/>
                          </a:solidFill>
                          <a:latin typeface="Arial"/>
                          <a:ea typeface="Times New Roman"/>
                          <a:cs typeface="Times New Roman"/>
                        </a:rPr>
                        <a:t>Utilidades antes de impuestos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b="1">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b="1">
                          <a:solidFill>
                            <a:srgbClr val="000000"/>
                          </a:solidFill>
                          <a:latin typeface="Arial"/>
                          <a:ea typeface="Times New Roman"/>
                          <a:cs typeface="Times New Roman"/>
                        </a:rPr>
                        <a:t>49.939,03</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b="1">
                          <a:solidFill>
                            <a:srgbClr val="000000"/>
                          </a:solidFill>
                          <a:latin typeface="Arial"/>
                          <a:ea typeface="Times New Roman"/>
                          <a:cs typeface="Times New Roman"/>
                        </a:rPr>
                        <a:t>79.615,79</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b="1">
                          <a:solidFill>
                            <a:srgbClr val="000000"/>
                          </a:solidFill>
                          <a:latin typeface="Arial"/>
                          <a:ea typeface="Times New Roman"/>
                          <a:cs typeface="Times New Roman"/>
                        </a:rPr>
                        <a:t>113.730,98</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b="1">
                          <a:solidFill>
                            <a:srgbClr val="000000"/>
                          </a:solidFill>
                          <a:latin typeface="Arial"/>
                          <a:ea typeface="Times New Roman"/>
                          <a:cs typeface="Times New Roman"/>
                        </a:rPr>
                        <a:t>153.969,28</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b="1">
                          <a:solidFill>
                            <a:srgbClr val="000000"/>
                          </a:solidFill>
                          <a:latin typeface="Arial"/>
                          <a:ea typeface="Times New Roman"/>
                          <a:cs typeface="Times New Roman"/>
                        </a:rPr>
                        <a:t>207.845,13</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5143">
                <a:tc>
                  <a:txBody>
                    <a:bodyPr/>
                    <a:lstStyle/>
                    <a:p>
                      <a:pPr>
                        <a:lnSpc>
                          <a:spcPct val="115000"/>
                        </a:lnSpc>
                        <a:spcAft>
                          <a:spcPts val="0"/>
                        </a:spcAft>
                      </a:pPr>
                      <a:r>
                        <a:rPr lang="es-EC" sz="1000">
                          <a:solidFill>
                            <a:srgbClr val="000000"/>
                          </a:solidFill>
                          <a:latin typeface="Arial"/>
                          <a:ea typeface="Times New Roman"/>
                          <a:cs typeface="Times New Roman"/>
                        </a:rPr>
                        <a:t>(-)</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Times New Roman"/>
                        </a:rPr>
                        <a:t>Impuestos 25%</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12.484,76</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19.903,95</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28.432,75</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38.492,32</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51.961,28</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286">
                <a:tc>
                  <a:txBody>
                    <a:bodyPr/>
                    <a:lstStyle/>
                    <a:p>
                      <a:pPr>
                        <a:lnSpc>
                          <a:spcPct val="115000"/>
                        </a:lnSpc>
                        <a:spcAft>
                          <a:spcPts val="0"/>
                        </a:spcAft>
                      </a:pPr>
                      <a:r>
                        <a:rPr lang="es-EC" sz="1000">
                          <a:solidFill>
                            <a:srgbClr val="000000"/>
                          </a:solidFill>
                          <a:latin typeface="Arial"/>
                          <a:ea typeface="Times New Roman"/>
                          <a:cs typeface="Times New Roman"/>
                        </a:rPr>
                        <a:t>(=)</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b="1">
                          <a:solidFill>
                            <a:srgbClr val="000000"/>
                          </a:solidFill>
                          <a:latin typeface="Arial"/>
                          <a:ea typeface="Times New Roman"/>
                          <a:cs typeface="Times New Roman"/>
                        </a:rPr>
                        <a:t>Utilidad neta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b="1">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b="1">
                          <a:solidFill>
                            <a:srgbClr val="000000"/>
                          </a:solidFill>
                          <a:latin typeface="Arial"/>
                          <a:ea typeface="Times New Roman"/>
                          <a:cs typeface="Times New Roman"/>
                        </a:rPr>
                        <a:t>37.454,27</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b="1">
                          <a:solidFill>
                            <a:srgbClr val="000000"/>
                          </a:solidFill>
                          <a:latin typeface="Arial"/>
                          <a:ea typeface="Times New Roman"/>
                          <a:cs typeface="Times New Roman"/>
                        </a:rPr>
                        <a:t>59.711,84</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b="1">
                          <a:solidFill>
                            <a:srgbClr val="000000"/>
                          </a:solidFill>
                          <a:latin typeface="Arial"/>
                          <a:ea typeface="Times New Roman"/>
                          <a:cs typeface="Times New Roman"/>
                        </a:rPr>
                        <a:t>85.298,24</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b="1">
                          <a:solidFill>
                            <a:srgbClr val="000000"/>
                          </a:solidFill>
                          <a:latin typeface="Arial"/>
                          <a:ea typeface="Times New Roman"/>
                          <a:cs typeface="Times New Roman"/>
                        </a:rPr>
                        <a:t>115.476,96</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b="1">
                          <a:solidFill>
                            <a:srgbClr val="000000"/>
                          </a:solidFill>
                          <a:latin typeface="Arial"/>
                          <a:ea typeface="Times New Roman"/>
                          <a:cs typeface="Times New Roman"/>
                        </a:rPr>
                        <a:t>155.883,85</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286">
                <a:tc>
                  <a:txBody>
                    <a:bodyPr/>
                    <a:lstStyle/>
                    <a:p>
                      <a:pPr>
                        <a:lnSpc>
                          <a:spcPct val="115000"/>
                        </a:lnSpc>
                        <a:spcAft>
                          <a:spcPts val="0"/>
                        </a:spcAft>
                      </a:pPr>
                      <a:r>
                        <a:rPr lang="es-EC" sz="1000">
                          <a:solidFill>
                            <a:srgbClr val="000000"/>
                          </a:solidFill>
                          <a:latin typeface="Arial"/>
                          <a:ea typeface="Times New Roman"/>
                          <a:cs typeface="Times New Roman"/>
                        </a:rPr>
                        <a:t>(+)</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Times New Roman"/>
                        </a:rPr>
                        <a:t>Depreciaciones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2.223,32</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2.223,32</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2.223,32</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2.223,32</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2.223,32</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286">
                <a:tc>
                  <a:txBody>
                    <a:bodyPr/>
                    <a:lstStyle/>
                    <a:p>
                      <a:pPr>
                        <a:lnSpc>
                          <a:spcPct val="115000"/>
                        </a:lnSpc>
                        <a:spcAft>
                          <a:spcPts val="0"/>
                        </a:spcAft>
                      </a:pPr>
                      <a:r>
                        <a:rPr lang="es-EC" sz="1000">
                          <a:solidFill>
                            <a:srgbClr val="000000"/>
                          </a:solidFill>
                          <a:latin typeface="Arial"/>
                          <a:ea typeface="Times New Roman"/>
                          <a:cs typeface="Times New Roman"/>
                        </a:rPr>
                        <a:t>(+)</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Times New Roman"/>
                        </a:rPr>
                        <a:t>Amortizaciones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1.080,00</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1.080,00</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1.080,00</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1.080,00</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1.080,00</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5143">
                <a:tc>
                  <a:txBody>
                    <a:bodyPr/>
                    <a:lstStyle/>
                    <a:p>
                      <a:pPr>
                        <a:lnSpc>
                          <a:spcPct val="115000"/>
                        </a:lnSpc>
                        <a:spcAft>
                          <a:spcPts val="0"/>
                        </a:spcAft>
                      </a:pPr>
                      <a:r>
                        <a:rPr lang="es-EC" sz="1000">
                          <a:solidFill>
                            <a:srgbClr val="000000"/>
                          </a:solidFill>
                          <a:latin typeface="Arial"/>
                          <a:ea typeface="Times New Roman"/>
                          <a:cs typeface="Times New Roman"/>
                        </a:rPr>
                        <a:t>(-)</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Times New Roman"/>
                        </a:rPr>
                        <a:t>Inversión de Activos Fijos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-344.343,83</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5143">
                <a:tc>
                  <a:txBody>
                    <a:bodyPr/>
                    <a:lstStyle/>
                    <a:p>
                      <a:pPr>
                        <a:lnSpc>
                          <a:spcPct val="115000"/>
                        </a:lnSpc>
                        <a:spcAft>
                          <a:spcPts val="0"/>
                        </a:spcAft>
                      </a:pPr>
                      <a:r>
                        <a:rPr lang="es-EC" sz="1000">
                          <a:solidFill>
                            <a:srgbClr val="000000"/>
                          </a:solidFill>
                          <a:latin typeface="Arial"/>
                          <a:ea typeface="Times New Roman"/>
                          <a:cs typeface="Times New Roman"/>
                        </a:rPr>
                        <a:t>(-)</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Times New Roman"/>
                        </a:rPr>
                        <a:t>Inversión de Activos Intangibles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-5.760,00</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5143">
                <a:tc>
                  <a:txBody>
                    <a:bodyPr/>
                    <a:lstStyle/>
                    <a:p>
                      <a:pPr>
                        <a:lnSpc>
                          <a:spcPct val="115000"/>
                        </a:lnSpc>
                        <a:spcAft>
                          <a:spcPts val="0"/>
                        </a:spcAft>
                      </a:pPr>
                      <a:r>
                        <a:rPr lang="es-EC" sz="1000">
                          <a:solidFill>
                            <a:srgbClr val="000000"/>
                          </a:solidFill>
                          <a:latin typeface="Arial"/>
                          <a:ea typeface="Times New Roman"/>
                          <a:cs typeface="Times New Roman"/>
                        </a:rPr>
                        <a:t>(-)</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Times New Roman"/>
                        </a:rPr>
                        <a:t>Capital de trabajo</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-6.682,05</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286">
                <a:tc>
                  <a:txBody>
                    <a:bodyPr/>
                    <a:lstStyle/>
                    <a:p>
                      <a:pPr>
                        <a:lnSpc>
                          <a:spcPct val="115000"/>
                        </a:lnSpc>
                        <a:spcAft>
                          <a:spcPts val="0"/>
                        </a:spcAft>
                      </a:pPr>
                      <a:r>
                        <a:rPr lang="es-EC" sz="1000">
                          <a:solidFill>
                            <a:srgbClr val="000000"/>
                          </a:solidFill>
                          <a:latin typeface="Arial"/>
                          <a:ea typeface="Times New Roman"/>
                          <a:cs typeface="Times New Roman"/>
                        </a:rPr>
                        <a:t>(+)</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Times New Roman"/>
                        </a:rPr>
                        <a:t>Valor de salvamento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00">
                          <a:solidFill>
                            <a:srgbClr val="000000"/>
                          </a:solidFill>
                          <a:latin typeface="Arial"/>
                          <a:ea typeface="Times New Roman"/>
                          <a:cs typeface="Times New Roman"/>
                        </a:rPr>
                        <a:t>281.823,27</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286">
                <a:tc>
                  <a:txBody>
                    <a:bodyPr/>
                    <a:lstStyle/>
                    <a:p>
                      <a:pPr>
                        <a:lnSpc>
                          <a:spcPct val="115000"/>
                        </a:lnSpc>
                        <a:spcAft>
                          <a:spcPts val="0"/>
                        </a:spcAft>
                      </a:pPr>
                      <a:r>
                        <a:rPr lang="es-EC" sz="1000">
                          <a:solidFill>
                            <a:srgbClr val="000000"/>
                          </a:solidFill>
                          <a:latin typeface="Arial"/>
                          <a:ea typeface="Times New Roman"/>
                          <a:cs typeface="Times New Roman"/>
                        </a:rPr>
                        <a:t>(+)</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Times New Roman"/>
                        </a:rPr>
                        <a:t>Recuperación del capital de trabajo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latin typeface="Arial"/>
                          <a:ea typeface="Times New Roman"/>
                          <a:cs typeface="Times New Roman"/>
                        </a:rPr>
                        <a:t>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latin typeface="Arial"/>
                          <a:ea typeface="Times New Roman"/>
                          <a:cs typeface="Times New Roman"/>
                        </a:rPr>
                        <a:t>6.682,05</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0286">
                <a:tc>
                  <a:txBody>
                    <a:bodyPr/>
                    <a:lstStyle/>
                    <a:p>
                      <a:pPr>
                        <a:lnSpc>
                          <a:spcPct val="115000"/>
                        </a:lnSpc>
                      </a:pPr>
                      <a:endParaRPr lang="es-EC" sz="1000">
                        <a:latin typeface="Calibri"/>
                        <a:cs typeface="Times New Roman"/>
                      </a:endParaRPr>
                    </a:p>
                  </a:txBody>
                  <a:tcPr marL="33465" marR="33465"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000">
                          <a:solidFill>
                            <a:srgbClr val="000000"/>
                          </a:solidFill>
                          <a:latin typeface="Arial"/>
                          <a:ea typeface="Times New Roman"/>
                          <a:cs typeface="Times New Roman"/>
                        </a:rPr>
                        <a:t>Flujo neto de fondos </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b="1">
                          <a:solidFill>
                            <a:srgbClr val="000000"/>
                          </a:solidFill>
                          <a:latin typeface="Arial"/>
                          <a:ea typeface="Times New Roman"/>
                          <a:cs typeface="Times New Roman"/>
                        </a:rPr>
                        <a:t>-356.785,89</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b="1">
                          <a:solidFill>
                            <a:srgbClr val="000000"/>
                          </a:solidFill>
                          <a:latin typeface="Arial"/>
                          <a:ea typeface="Times New Roman"/>
                          <a:cs typeface="Times New Roman"/>
                        </a:rPr>
                        <a:t>40.757,59</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b="1">
                          <a:solidFill>
                            <a:srgbClr val="000000"/>
                          </a:solidFill>
                          <a:latin typeface="Arial"/>
                          <a:ea typeface="Times New Roman"/>
                          <a:cs typeface="Times New Roman"/>
                        </a:rPr>
                        <a:t>63.015,16</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b="1">
                          <a:solidFill>
                            <a:srgbClr val="000000"/>
                          </a:solidFill>
                          <a:latin typeface="Arial"/>
                          <a:ea typeface="Times New Roman"/>
                          <a:cs typeface="Times New Roman"/>
                        </a:rPr>
                        <a:t>88.601,55</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b="1">
                          <a:solidFill>
                            <a:srgbClr val="000000"/>
                          </a:solidFill>
                          <a:latin typeface="Arial"/>
                          <a:ea typeface="Times New Roman"/>
                          <a:cs typeface="Times New Roman"/>
                        </a:rPr>
                        <a:t>118.780,28</a:t>
                      </a:r>
                      <a:endParaRPr lang="es-EC" sz="105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b="1" dirty="0">
                          <a:solidFill>
                            <a:srgbClr val="000000"/>
                          </a:solidFill>
                          <a:latin typeface="Arial"/>
                          <a:ea typeface="Times New Roman"/>
                          <a:cs typeface="Times New Roman"/>
                        </a:rPr>
                        <a:t>447.692,49</a:t>
                      </a:r>
                      <a:endParaRPr lang="es-EC" sz="1050" dirty="0">
                        <a:latin typeface="Times New Roman"/>
                        <a:ea typeface="Times New Roman"/>
                        <a:cs typeface="Times New Roman"/>
                      </a:endParaRPr>
                    </a:p>
                  </a:txBody>
                  <a:tcPr marL="33465" marR="334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5"/>
          <p:cNvSpPr>
            <a:spLocks noChangeArrowheads="1"/>
          </p:cNvSpPr>
          <p:nvPr/>
        </p:nvSpPr>
        <p:spPr bwMode="ltGray">
          <a:xfrm rot="5400000" flipH="1">
            <a:off x="-2016918" y="20629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BBE0E3"/>
          </a:solidFill>
          <a:ln w="0" algn="ctr">
            <a:noFill/>
            <a:miter lim="800000"/>
            <a:headEnd/>
            <a:tailEnd/>
          </a:ln>
          <a:effectLst/>
        </p:spPr>
        <p:txBody>
          <a:bodyPr wrap="none" anchor="ctr"/>
          <a:lstStyle/>
          <a:p>
            <a:endParaRPr lang="es-EC"/>
          </a:p>
        </p:txBody>
      </p:sp>
      <p:sp>
        <p:nvSpPr>
          <p:cNvPr id="17" name="AutoShape 4"/>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s-EC"/>
          </a:p>
        </p:txBody>
      </p:sp>
      <p:sp>
        <p:nvSpPr>
          <p:cNvPr id="18" name="Rectangle 2"/>
          <p:cNvSpPr>
            <a:spLocks noGrp="1" noChangeArrowheads="1"/>
          </p:cNvSpPr>
          <p:nvPr>
            <p:ph type="title"/>
          </p:nvPr>
        </p:nvSpPr>
        <p:spPr>
          <a:xfrm>
            <a:off x="381000" y="44624"/>
            <a:ext cx="7391400" cy="563563"/>
          </a:xfrm>
        </p:spPr>
        <p:txBody>
          <a:bodyPr/>
          <a:lstStyle/>
          <a:p>
            <a:r>
              <a:rPr lang="en-US" sz="2800" dirty="0" smtClean="0"/>
              <a:t>IDENTIFICACIÓN DEL SERVICIO</a:t>
            </a:r>
            <a:endParaRPr lang="en-US" sz="2800" dirty="0"/>
          </a:p>
        </p:txBody>
      </p:sp>
      <p:sp>
        <p:nvSpPr>
          <p:cNvPr id="20" name="Rectangle 3"/>
          <p:cNvSpPr txBox="1">
            <a:spLocks noChangeArrowheads="1"/>
          </p:cNvSpPr>
          <p:nvPr/>
        </p:nvSpPr>
        <p:spPr bwMode="auto">
          <a:xfrm>
            <a:off x="899592" y="656928"/>
            <a:ext cx="4572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v"/>
              <a:tabLst/>
              <a:defRPr/>
            </a:pPr>
            <a:endParaRPr kumimoji="0" lang="en-US" sz="1800" b="1" i="0" u="none" strike="noStrike" kern="0" cap="none" spc="0" normalizeH="0" baseline="0" noProof="0" dirty="0">
              <a:ln>
                <a:noFill/>
              </a:ln>
              <a:solidFill>
                <a:schemeClr val="tx2"/>
              </a:solidFill>
              <a:effectLst/>
              <a:uLnTx/>
              <a:uFillTx/>
              <a:latin typeface="+mn-lt"/>
              <a:ea typeface="+mn-ea"/>
              <a:cs typeface="+mn-cs"/>
            </a:endParaRPr>
          </a:p>
        </p:txBody>
      </p:sp>
      <p:sp>
        <p:nvSpPr>
          <p:cNvPr id="21" name="20 Rectángulo"/>
          <p:cNvSpPr/>
          <p:nvPr/>
        </p:nvSpPr>
        <p:spPr>
          <a:xfrm>
            <a:off x="539552" y="1652602"/>
            <a:ext cx="7920880" cy="47089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buFont typeface="Arial" pitchFamily="34" charset="0"/>
              <a:buChar char="•"/>
            </a:pPr>
            <a:r>
              <a:rPr lang="es-ES" sz="2000" dirty="0" smtClean="0"/>
              <a:t>El Complejo Turístico a implementarse en el sector Quillán, ofrecerá al turista un turismo ecológico el cual se privilegiará de la preservación y  la apreciación del medio natural que tanto acoge y sensibiliza al turista local y nacional.</a:t>
            </a:r>
          </a:p>
          <a:p>
            <a:pPr marL="342900" indent="-342900" algn="just">
              <a:buFont typeface="Arial" pitchFamily="34" charset="0"/>
              <a:buChar char="•"/>
            </a:pPr>
            <a:endParaRPr lang="es-ES" sz="2000" dirty="0" smtClean="0"/>
          </a:p>
          <a:p>
            <a:pPr marL="342900" indent="-342900" algn="just"/>
            <a:r>
              <a:rPr lang="es-ES" sz="2000" dirty="0" smtClean="0">
                <a:solidFill>
                  <a:srgbClr val="002060"/>
                </a:solidFill>
                <a:effectLst>
                  <a:outerShdw blurRad="38100" dist="38100" dir="2700000" algn="tl">
                    <a:srgbClr val="000000">
                      <a:alpha val="43137"/>
                    </a:srgbClr>
                  </a:outerShdw>
                </a:effectLst>
              </a:rPr>
              <a:t>Servicios: </a:t>
            </a:r>
          </a:p>
          <a:p>
            <a:pPr marL="342900" indent="-342900" algn="just"/>
            <a:endParaRPr lang="es-ES" sz="2000" dirty="0" smtClean="0">
              <a:solidFill>
                <a:srgbClr val="002060"/>
              </a:solidFill>
              <a:effectLst>
                <a:outerShdw blurRad="38100" dist="38100" dir="2700000" algn="tl">
                  <a:srgbClr val="000000">
                    <a:alpha val="43137"/>
                  </a:srgbClr>
                </a:outerShdw>
              </a:effectLst>
            </a:endParaRPr>
          </a:p>
          <a:p>
            <a:pPr marL="457200" lvl="0" indent="-457200">
              <a:buFont typeface="Wingdings" pitchFamily="2" charset="2"/>
              <a:buChar char="ü"/>
            </a:pPr>
            <a:r>
              <a:rPr lang="es-ES" sz="2000" dirty="0" smtClean="0"/>
              <a:t>Restaurante. </a:t>
            </a:r>
            <a:endParaRPr lang="es-EC" sz="2000" dirty="0" smtClean="0"/>
          </a:p>
          <a:p>
            <a:pPr marL="457200" lvl="0" indent="-457200">
              <a:buFont typeface="Wingdings" pitchFamily="2" charset="2"/>
              <a:buChar char="ü"/>
            </a:pPr>
            <a:r>
              <a:rPr lang="es-ES" sz="2000" dirty="0" smtClean="0"/>
              <a:t>Hospedaje en cabañas.</a:t>
            </a:r>
            <a:endParaRPr lang="es-EC" sz="2000" dirty="0" smtClean="0"/>
          </a:p>
          <a:p>
            <a:pPr marL="457200" lvl="0" indent="-457200">
              <a:buFont typeface="Wingdings" pitchFamily="2" charset="2"/>
              <a:buChar char="ü"/>
            </a:pPr>
            <a:r>
              <a:rPr lang="es-ES" sz="2000" dirty="0" smtClean="0"/>
              <a:t>Servicio de piscina recreativa, sauna, turco, </a:t>
            </a:r>
            <a:r>
              <a:rPr lang="es-ES" sz="2000" dirty="0" err="1" smtClean="0"/>
              <a:t>hidro</a:t>
            </a:r>
            <a:r>
              <a:rPr lang="es-ES" sz="2000" dirty="0" smtClean="0"/>
              <a:t> masaje. </a:t>
            </a:r>
            <a:endParaRPr lang="es-EC" sz="2000" dirty="0" smtClean="0"/>
          </a:p>
          <a:p>
            <a:pPr marL="457200" lvl="0" indent="-457200">
              <a:buFont typeface="Wingdings" pitchFamily="2" charset="2"/>
              <a:buChar char="ü"/>
            </a:pPr>
            <a:r>
              <a:rPr lang="es-ES" sz="2000" dirty="0" smtClean="0"/>
              <a:t>Recorridos por áreas verdes.</a:t>
            </a:r>
            <a:endParaRPr lang="es-EC" sz="2000" dirty="0" smtClean="0"/>
          </a:p>
          <a:p>
            <a:pPr marL="457200" lvl="0" indent="-457200">
              <a:buFont typeface="Wingdings" pitchFamily="2" charset="2"/>
              <a:buChar char="ü"/>
            </a:pPr>
            <a:r>
              <a:rPr lang="es-ES" sz="2000" dirty="0" smtClean="0"/>
              <a:t>Servicio de juegos infantiles y canchas deportivas para adultos.</a:t>
            </a:r>
            <a:endParaRPr lang="es-EC" sz="2000" dirty="0">
              <a:effectLst>
                <a:outerShdw blurRad="38100" dist="38100" dir="2700000" algn="tl">
                  <a:srgbClr val="000000">
                    <a:alpha val="43137"/>
                  </a:srgbClr>
                </a:outerShdw>
              </a:effectLst>
            </a:endParaRPr>
          </a:p>
        </p:txBody>
      </p:sp>
      <p:sp>
        <p:nvSpPr>
          <p:cNvPr id="11" name="10 Elipse"/>
          <p:cNvSpPr/>
          <p:nvPr/>
        </p:nvSpPr>
        <p:spPr>
          <a:xfrm>
            <a:off x="7092280" y="188640"/>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400" dirty="0" smtClean="0"/>
              <a:t>EL FLUJO NETO DE FONDOS  DEL INVERSIONISTA</a:t>
            </a:r>
            <a:endParaRPr lang="es-EC" sz="2400" dirty="0"/>
          </a:p>
        </p:txBody>
      </p:sp>
      <p:graphicFrame>
        <p:nvGraphicFramePr>
          <p:cNvPr id="6" name="5 Tabla"/>
          <p:cNvGraphicFramePr>
            <a:graphicFrameLocks noGrp="1"/>
          </p:cNvGraphicFramePr>
          <p:nvPr/>
        </p:nvGraphicFramePr>
        <p:xfrm>
          <a:off x="539552" y="1844824"/>
          <a:ext cx="7992888" cy="4866468"/>
        </p:xfrm>
        <a:graphic>
          <a:graphicData uri="http://schemas.openxmlformats.org/drawingml/2006/table">
            <a:tbl>
              <a:tblPr/>
              <a:tblGrid>
                <a:gridCol w="264075"/>
                <a:gridCol w="2602829"/>
                <a:gridCol w="860970"/>
                <a:gridCol w="771017"/>
                <a:gridCol w="875748"/>
                <a:gridCol w="819849"/>
                <a:gridCol w="910444"/>
                <a:gridCol w="887956"/>
              </a:tblGrid>
              <a:tr h="135467">
                <a:tc>
                  <a:txBody>
                    <a:bodyPr/>
                    <a:lstStyle/>
                    <a:p>
                      <a:pPr>
                        <a:lnSpc>
                          <a:spcPct val="115000"/>
                        </a:lnSpc>
                      </a:pPr>
                      <a:endParaRPr lang="es-EC" sz="1100">
                        <a:latin typeface="Calibri"/>
                        <a:cs typeface="Times New Roman"/>
                      </a:endParaRPr>
                    </a:p>
                  </a:txBody>
                  <a:tcPr marL="31234" marR="3123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latin typeface="Arial"/>
                          <a:ea typeface="Times New Roman"/>
                          <a:cs typeface="Times New Roman"/>
                        </a:rPr>
                        <a:t>DETALLE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latin typeface="Arial"/>
                          <a:ea typeface="Times New Roman"/>
                          <a:cs typeface="Times New Roman"/>
                        </a:rPr>
                        <a:t>AÑO0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latin typeface="Arial"/>
                          <a:ea typeface="Times New Roman"/>
                          <a:cs typeface="Times New Roman"/>
                        </a:rPr>
                        <a:t>AÑO 1</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latin typeface="Arial"/>
                          <a:ea typeface="Times New Roman"/>
                          <a:cs typeface="Times New Roman"/>
                        </a:rPr>
                        <a:t>AÑO 2</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latin typeface="Arial"/>
                          <a:ea typeface="Times New Roman"/>
                          <a:cs typeface="Times New Roman"/>
                        </a:rPr>
                        <a:t>AÑO 3</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latin typeface="Arial"/>
                          <a:ea typeface="Times New Roman"/>
                          <a:cs typeface="Times New Roman"/>
                        </a:rPr>
                        <a:t>AÑO 4</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latin typeface="Arial"/>
                          <a:ea typeface="Times New Roman"/>
                          <a:cs typeface="Times New Roman"/>
                        </a:rPr>
                        <a:t>AÑO 5</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Ventas</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167.422,62</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209.671,92</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257.648,44</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316.752,61</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389.565,10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5467">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Costos de producción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83.331,89</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89.472,38</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96.058,25</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106.504,92</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114.549,35</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5467">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Costos de administración</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18.988,64</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19.861,82</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20.778,85</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21.741,93</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22.753,38</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5467">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Costos de ventas</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6.350,30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6.672,08</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7.010,18</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7.365,42</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7.738,69</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5467">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Costos Financieros</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14.150,50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14.150,50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11.116,92</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7.769,51</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4.075,81</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0933">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b="1">
                          <a:solidFill>
                            <a:srgbClr val="000000"/>
                          </a:solidFill>
                          <a:latin typeface="Arial"/>
                          <a:ea typeface="Times New Roman"/>
                          <a:cs typeface="Times New Roman"/>
                        </a:rPr>
                        <a:t>Utilidad antes del reparto de utilidades</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44.601,30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79.515,14</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122.684,24</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173.370,83</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240.447,88</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5467">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Reparto de utilidades 15%</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6.690,20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11.927,27</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18.402,64</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26.005,62</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36.067,18</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0933">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b="1">
                          <a:solidFill>
                            <a:srgbClr val="000000"/>
                          </a:solidFill>
                          <a:latin typeface="Arial"/>
                          <a:ea typeface="Times New Roman"/>
                          <a:cs typeface="Times New Roman"/>
                        </a:rPr>
                        <a:t>Utilidades antes de impuestos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37.911,11</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67.587,87</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104.281,61</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147.365,20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204.380,69</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5467">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Impuestos 25%</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9.477,78</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16.896,97</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26.070,40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36.841,30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51.095,17</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0933">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b="1">
                          <a:solidFill>
                            <a:srgbClr val="000000"/>
                          </a:solidFill>
                          <a:latin typeface="Arial"/>
                          <a:ea typeface="Times New Roman"/>
                          <a:cs typeface="Times New Roman"/>
                        </a:rPr>
                        <a:t>Utilidad neta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28.433,33</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50.690,90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78.211,20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110.523,90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b="1">
                          <a:solidFill>
                            <a:srgbClr val="000000"/>
                          </a:solidFill>
                          <a:latin typeface="Arial"/>
                          <a:ea typeface="Times New Roman"/>
                          <a:cs typeface="Times New Roman"/>
                        </a:rPr>
                        <a:t>153.285,52</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0933">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Depreciaciones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2.223,32</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2.223,32</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2.223,32</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2.223,32</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2.223,32</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0933">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Amortizaciones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1.080,00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1.080,00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1.080,00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1.080,00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1.080,00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5467">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Inversión de Activos Fijos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-344.343,83</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5467">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Inversión de Activos Intangibles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-5.760,00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5467">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Capital de trabajo</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-6.682,05</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0933">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Valor de salvamento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281.823,27</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0933">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Recuperación del capital de trabajo</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6.682,05</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0933">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s-EC" sz="1100">
                          <a:solidFill>
                            <a:srgbClr val="000000"/>
                          </a:solidFill>
                          <a:latin typeface="Arial"/>
                          <a:ea typeface="Times New Roman"/>
                          <a:cs typeface="Times New Roman"/>
                        </a:rPr>
                        <a:t>Préstamo</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136.785,89</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5467">
                <a:tc>
                  <a:txBody>
                    <a:bodyPr/>
                    <a:lstStyle/>
                    <a:p>
                      <a:pPr>
                        <a:lnSpc>
                          <a:spcPct val="115000"/>
                        </a:lnSpc>
                        <a:spcAft>
                          <a:spcPts val="0"/>
                        </a:spcAft>
                      </a:pPr>
                      <a:r>
                        <a:rPr lang="es-EC" sz="1100">
                          <a:solidFill>
                            <a:srgbClr val="000000"/>
                          </a:solidFill>
                          <a:latin typeface="Arial"/>
                          <a:ea typeface="Times New Roman"/>
                          <a:cs typeface="Times New Roman"/>
                        </a:rPr>
                        <a:t>(-)</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latin typeface="Arial"/>
                          <a:ea typeface="Times New Roman"/>
                          <a:cs typeface="Times New Roman"/>
                        </a:rPr>
                        <a:t>Amortización del préstamo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-29324,1552</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-32357,739</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-35705,1471</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-39.398,84</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5467">
                <a:tc>
                  <a:txBody>
                    <a:bodyPr/>
                    <a:lstStyle/>
                    <a:p>
                      <a:pPr>
                        <a:lnSpc>
                          <a:spcPct val="115000"/>
                        </a:lnSpc>
                      </a:pPr>
                      <a:endParaRPr lang="es-EC" sz="1100">
                        <a:latin typeface="Calibri"/>
                        <a:cs typeface="Times New Roman"/>
                      </a:endParaRPr>
                    </a:p>
                  </a:txBody>
                  <a:tcPr marL="31234" marR="312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100" b="1">
                          <a:solidFill>
                            <a:srgbClr val="000000"/>
                          </a:solidFill>
                          <a:latin typeface="Arial"/>
                          <a:ea typeface="Times New Roman"/>
                          <a:cs typeface="Times New Roman"/>
                        </a:rPr>
                        <a:t>Flujo neto de fondos </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b="1">
                          <a:solidFill>
                            <a:srgbClr val="000000"/>
                          </a:solidFill>
                          <a:latin typeface="Arial"/>
                          <a:ea typeface="Times New Roman"/>
                          <a:cs typeface="Times New Roman"/>
                        </a:rPr>
                        <a:t>-220.000,00</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b="1">
                          <a:solidFill>
                            <a:srgbClr val="000000"/>
                          </a:solidFill>
                          <a:latin typeface="Arial"/>
                          <a:ea typeface="Times New Roman"/>
                          <a:cs typeface="Times New Roman"/>
                        </a:rPr>
                        <a:t>31.736,65</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b="1">
                          <a:solidFill>
                            <a:srgbClr val="000000"/>
                          </a:solidFill>
                          <a:latin typeface="Arial"/>
                          <a:ea typeface="Times New Roman"/>
                          <a:cs typeface="Times New Roman"/>
                        </a:rPr>
                        <a:t>24.670,06</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b="1">
                          <a:solidFill>
                            <a:srgbClr val="000000"/>
                          </a:solidFill>
                          <a:latin typeface="Arial"/>
                          <a:ea typeface="Times New Roman"/>
                          <a:cs typeface="Times New Roman"/>
                        </a:rPr>
                        <a:t>49.156,78</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b="1">
                          <a:solidFill>
                            <a:srgbClr val="000000"/>
                          </a:solidFill>
                          <a:latin typeface="Arial"/>
                          <a:ea typeface="Times New Roman"/>
                          <a:cs typeface="Times New Roman"/>
                        </a:rPr>
                        <a:t>78.122,07</a:t>
                      </a:r>
                      <a:endParaRPr lang="es-EC" sz="110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b="1" dirty="0">
                          <a:solidFill>
                            <a:srgbClr val="000000"/>
                          </a:solidFill>
                          <a:latin typeface="Arial"/>
                          <a:ea typeface="Times New Roman"/>
                          <a:cs typeface="Times New Roman"/>
                        </a:rPr>
                        <a:t>405.695,31</a:t>
                      </a:r>
                      <a:endParaRPr lang="es-EC" sz="1100" dirty="0">
                        <a:latin typeface="Times New Roman"/>
                        <a:ea typeface="Times New Roman"/>
                        <a:cs typeface="Times New Roman"/>
                      </a:endParaRPr>
                    </a:p>
                  </a:txBody>
                  <a:tcPr marL="31234" marR="312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Elipse"/>
          <p:cNvSpPr/>
          <p:nvPr/>
        </p:nvSpPr>
        <p:spPr>
          <a:xfrm>
            <a:off x="7343800"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LA </a:t>
            </a:r>
            <a:r>
              <a:rPr lang="es-ES" dirty="0" smtClean="0"/>
              <a:t>EVALUACIÓN </a:t>
            </a:r>
            <a:r>
              <a:rPr lang="es-ES" dirty="0" smtClean="0"/>
              <a:t>FINANCIERA</a:t>
            </a:r>
            <a:endParaRPr lang="es-EC" dirty="0"/>
          </a:p>
        </p:txBody>
      </p:sp>
      <p:sp>
        <p:nvSpPr>
          <p:cNvPr id="6" name="5 CuadroTexto"/>
          <p:cNvSpPr txBox="1"/>
          <p:nvPr/>
        </p:nvSpPr>
        <p:spPr>
          <a:xfrm>
            <a:off x="323528" y="1772816"/>
            <a:ext cx="8280920" cy="1384995"/>
          </a:xfrm>
          <a:prstGeom prst="rect">
            <a:avLst/>
          </a:prstGeom>
          <a:noFill/>
        </p:spPr>
        <p:txBody>
          <a:bodyPr wrap="square" rtlCol="0">
            <a:spAutoFit/>
          </a:bodyPr>
          <a:lstStyle/>
          <a:p>
            <a:pPr algn="ctr"/>
            <a:r>
              <a:rPr lang="es-EC" sz="2400" b="1" dirty="0" smtClean="0"/>
              <a:t>TASA DE DESCUENTO </a:t>
            </a:r>
            <a:endParaRPr lang="es-EC" dirty="0" smtClean="0"/>
          </a:p>
          <a:p>
            <a:endParaRPr lang="es-EC" dirty="0" smtClean="0"/>
          </a:p>
          <a:p>
            <a:pPr algn="ctr"/>
            <a:r>
              <a:rPr lang="es-ES" sz="2400" b="1" i="1" dirty="0" smtClean="0"/>
              <a:t>TASA INTERNA DE RETORNO (TIR)</a:t>
            </a:r>
          </a:p>
          <a:p>
            <a:endParaRPr lang="es-EC" dirty="0"/>
          </a:p>
        </p:txBody>
      </p:sp>
      <p:sp>
        <p:nvSpPr>
          <p:cNvPr id="10" name="9 CuadroTexto"/>
          <p:cNvSpPr txBox="1"/>
          <p:nvPr/>
        </p:nvSpPr>
        <p:spPr>
          <a:xfrm>
            <a:off x="827584" y="3861048"/>
            <a:ext cx="7272808" cy="369332"/>
          </a:xfrm>
          <a:prstGeom prst="rect">
            <a:avLst/>
          </a:prstGeom>
          <a:noFill/>
        </p:spPr>
        <p:txBody>
          <a:bodyPr wrap="square" rtlCol="0">
            <a:spAutoFit/>
          </a:bodyPr>
          <a:lstStyle/>
          <a:p>
            <a:endParaRPr lang="es-EC" dirty="0"/>
          </a:p>
        </p:txBody>
      </p:sp>
      <p:graphicFrame>
        <p:nvGraphicFramePr>
          <p:cNvPr id="11" name="10 Tabla"/>
          <p:cNvGraphicFramePr>
            <a:graphicFrameLocks noGrp="1"/>
          </p:cNvGraphicFramePr>
          <p:nvPr/>
        </p:nvGraphicFramePr>
        <p:xfrm>
          <a:off x="611560" y="3789040"/>
          <a:ext cx="4248472" cy="630936"/>
        </p:xfrm>
        <a:graphic>
          <a:graphicData uri="http://schemas.openxmlformats.org/drawingml/2006/table">
            <a:tbl>
              <a:tblPr/>
              <a:tblGrid>
                <a:gridCol w="3384376"/>
                <a:gridCol w="864096"/>
              </a:tblGrid>
              <a:tr h="190500">
                <a:tc>
                  <a:txBody>
                    <a:bodyPr/>
                    <a:lstStyle/>
                    <a:p>
                      <a:pPr>
                        <a:lnSpc>
                          <a:spcPct val="115000"/>
                        </a:lnSpc>
                        <a:spcAft>
                          <a:spcPts val="0"/>
                        </a:spcAft>
                      </a:pPr>
                      <a:r>
                        <a:rPr lang="es-ES" sz="1800">
                          <a:solidFill>
                            <a:srgbClr val="000000"/>
                          </a:solidFill>
                          <a:latin typeface="Arial"/>
                          <a:ea typeface="Times New Roman"/>
                          <a:cs typeface="Times New Roman"/>
                        </a:rPr>
                        <a:t>TIR</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b="1">
                          <a:solidFill>
                            <a:srgbClr val="000000"/>
                          </a:solidFill>
                          <a:latin typeface="Arial"/>
                          <a:ea typeface="Times New Roman"/>
                          <a:cs typeface="Times New Roman"/>
                        </a:rPr>
                        <a:t>21%</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800">
                          <a:solidFill>
                            <a:srgbClr val="000000"/>
                          </a:solidFill>
                          <a:latin typeface="Arial"/>
                          <a:ea typeface="Times New Roman"/>
                          <a:cs typeface="Times New Roman"/>
                        </a:rPr>
                        <a:t>Tasa de descuento </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800" b="1" dirty="0">
                          <a:solidFill>
                            <a:srgbClr val="000000"/>
                          </a:solidFill>
                          <a:latin typeface="Arial"/>
                          <a:ea typeface="Times New Roman"/>
                          <a:cs typeface="Times New Roman"/>
                        </a:rPr>
                        <a:t>17%</a:t>
                      </a:r>
                      <a:endParaRPr lang="es-EC" sz="2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11 Tabla"/>
          <p:cNvGraphicFramePr>
            <a:graphicFrameLocks noGrp="1"/>
          </p:cNvGraphicFramePr>
          <p:nvPr/>
        </p:nvGraphicFramePr>
        <p:xfrm>
          <a:off x="611560" y="5301208"/>
          <a:ext cx="4464496" cy="960624"/>
        </p:xfrm>
        <a:graphic>
          <a:graphicData uri="http://schemas.openxmlformats.org/drawingml/2006/table">
            <a:tbl>
              <a:tblPr/>
              <a:tblGrid>
                <a:gridCol w="3810319"/>
                <a:gridCol w="654177"/>
              </a:tblGrid>
              <a:tr h="610104">
                <a:tc>
                  <a:txBody>
                    <a:bodyPr/>
                    <a:lstStyle/>
                    <a:p>
                      <a:pPr>
                        <a:lnSpc>
                          <a:spcPct val="115000"/>
                        </a:lnSpc>
                        <a:spcAft>
                          <a:spcPts val="0"/>
                        </a:spcAft>
                      </a:pPr>
                      <a:r>
                        <a:rPr lang="es-ES" sz="2000">
                          <a:solidFill>
                            <a:srgbClr val="000000"/>
                          </a:solidFill>
                          <a:latin typeface="Arial"/>
                          <a:ea typeface="Times New Roman"/>
                          <a:cs typeface="Times New Roman"/>
                        </a:rPr>
                        <a:t>TIR</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2000" b="1">
                          <a:solidFill>
                            <a:srgbClr val="000000"/>
                          </a:solidFill>
                          <a:latin typeface="Arial"/>
                          <a:ea typeface="Times New Roman"/>
                          <a:cs typeface="Times New Roman"/>
                        </a:rPr>
                        <a:t>27%</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2000">
                          <a:solidFill>
                            <a:srgbClr val="000000"/>
                          </a:solidFill>
                          <a:latin typeface="Arial"/>
                          <a:ea typeface="Times New Roman"/>
                          <a:cs typeface="Times New Roman"/>
                        </a:rPr>
                        <a:t>Tasa de descuento </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2000" b="1" dirty="0">
                          <a:solidFill>
                            <a:srgbClr val="000000"/>
                          </a:solidFill>
                          <a:latin typeface="Arial"/>
                          <a:ea typeface="Times New Roman"/>
                          <a:cs typeface="Times New Roman"/>
                        </a:rPr>
                        <a:t>13%</a:t>
                      </a:r>
                      <a:endParaRPr lang="es-EC" sz="24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12 CuadroTexto"/>
          <p:cNvSpPr txBox="1"/>
          <p:nvPr/>
        </p:nvSpPr>
        <p:spPr>
          <a:xfrm>
            <a:off x="1403648" y="3140968"/>
            <a:ext cx="2808312" cy="369332"/>
          </a:xfrm>
          <a:prstGeom prst="rect">
            <a:avLst/>
          </a:prstGeom>
          <a:noFill/>
        </p:spPr>
        <p:txBody>
          <a:bodyPr wrap="square" rtlCol="0">
            <a:spAutoFit/>
          </a:bodyPr>
          <a:lstStyle/>
          <a:p>
            <a:r>
              <a:rPr lang="es-EC" b="1" dirty="0" smtClean="0"/>
              <a:t>PROYECTISTA </a:t>
            </a:r>
            <a:endParaRPr lang="es-EC" b="1" dirty="0"/>
          </a:p>
        </p:txBody>
      </p:sp>
      <p:sp>
        <p:nvSpPr>
          <p:cNvPr id="14" name="13 CuadroTexto"/>
          <p:cNvSpPr txBox="1"/>
          <p:nvPr/>
        </p:nvSpPr>
        <p:spPr>
          <a:xfrm>
            <a:off x="1331640" y="4797152"/>
            <a:ext cx="2808312" cy="369332"/>
          </a:xfrm>
          <a:prstGeom prst="rect">
            <a:avLst/>
          </a:prstGeom>
          <a:noFill/>
        </p:spPr>
        <p:txBody>
          <a:bodyPr wrap="square" rtlCol="0">
            <a:spAutoFit/>
          </a:bodyPr>
          <a:lstStyle/>
          <a:p>
            <a:r>
              <a:rPr lang="es-EC" b="1" dirty="0" smtClean="0"/>
              <a:t>INVERSIONISTA </a:t>
            </a:r>
            <a:endParaRPr lang="es-EC" b="1" dirty="0"/>
          </a:p>
        </p:txBody>
      </p:sp>
      <p:sp>
        <p:nvSpPr>
          <p:cNvPr id="15" name="14 Elipse"/>
          <p:cNvSpPr/>
          <p:nvPr/>
        </p:nvSpPr>
        <p:spPr>
          <a:xfrm>
            <a:off x="7308304"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Valor Actual Neto (VAN)</a:t>
            </a:r>
            <a:endParaRPr lang="es-EC" dirty="0"/>
          </a:p>
        </p:txBody>
      </p:sp>
      <p:sp>
        <p:nvSpPr>
          <p:cNvPr id="6" name="5 CuadroTexto"/>
          <p:cNvSpPr txBox="1"/>
          <p:nvPr/>
        </p:nvSpPr>
        <p:spPr>
          <a:xfrm>
            <a:off x="251520" y="1772816"/>
            <a:ext cx="8208912" cy="923330"/>
          </a:xfrm>
          <a:prstGeom prst="rect">
            <a:avLst/>
          </a:prstGeom>
          <a:noFill/>
        </p:spPr>
        <p:txBody>
          <a:bodyPr wrap="square" rtlCol="0">
            <a:spAutoFit/>
          </a:bodyPr>
          <a:lstStyle/>
          <a:p>
            <a:r>
              <a:rPr lang="es-EC" b="1" dirty="0" smtClean="0"/>
              <a:t>PROYECTISTA </a:t>
            </a:r>
          </a:p>
          <a:p>
            <a:endParaRPr lang="es-EC" dirty="0" smtClean="0"/>
          </a:p>
          <a:p>
            <a:endParaRPr lang="es-EC" dirty="0"/>
          </a:p>
        </p:txBody>
      </p:sp>
      <p:graphicFrame>
        <p:nvGraphicFramePr>
          <p:cNvPr id="7" name="6 Tabla"/>
          <p:cNvGraphicFramePr>
            <a:graphicFrameLocks noGrp="1"/>
          </p:cNvGraphicFramePr>
          <p:nvPr/>
        </p:nvGraphicFramePr>
        <p:xfrm>
          <a:off x="467544" y="2492896"/>
          <a:ext cx="7776865" cy="365760"/>
        </p:xfrm>
        <a:graphic>
          <a:graphicData uri="http://schemas.openxmlformats.org/drawingml/2006/table">
            <a:tbl>
              <a:tblPr/>
              <a:tblGrid>
                <a:gridCol w="1146036"/>
                <a:gridCol w="1425579"/>
                <a:gridCol w="926716"/>
                <a:gridCol w="926716"/>
                <a:gridCol w="1025590"/>
                <a:gridCol w="1025590"/>
                <a:gridCol w="1300638"/>
              </a:tblGrid>
              <a:tr h="190500">
                <a:tc>
                  <a:txBody>
                    <a:bodyPr/>
                    <a:lstStyle/>
                    <a:p>
                      <a:pPr>
                        <a:lnSpc>
                          <a:spcPct val="150000"/>
                        </a:lnSpc>
                        <a:spcAft>
                          <a:spcPts val="0"/>
                        </a:spcAft>
                      </a:pPr>
                      <a:r>
                        <a:rPr lang="es-ES" sz="1600" b="1" dirty="0">
                          <a:solidFill>
                            <a:srgbClr val="000000"/>
                          </a:solidFill>
                          <a:latin typeface="Arial"/>
                          <a:ea typeface="Times New Roman"/>
                          <a:cs typeface="Times New Roman"/>
                        </a:rPr>
                        <a:t>FNF</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b="1">
                          <a:solidFill>
                            <a:srgbClr val="000000"/>
                          </a:solidFill>
                          <a:latin typeface="Arial"/>
                          <a:ea typeface="Times New Roman"/>
                          <a:cs typeface="Times New Roman"/>
                        </a:rPr>
                        <a:t>-356.785,89</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b="1" dirty="0">
                          <a:solidFill>
                            <a:srgbClr val="000000"/>
                          </a:solidFill>
                          <a:latin typeface="Arial"/>
                          <a:ea typeface="Times New Roman"/>
                          <a:cs typeface="Times New Roman"/>
                        </a:rPr>
                        <a:t>40.757,59</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b="1">
                          <a:solidFill>
                            <a:srgbClr val="000000"/>
                          </a:solidFill>
                          <a:latin typeface="Arial"/>
                          <a:ea typeface="Times New Roman"/>
                          <a:cs typeface="Times New Roman"/>
                        </a:rPr>
                        <a:t>63.015,16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b="1" dirty="0">
                          <a:solidFill>
                            <a:srgbClr val="000000"/>
                          </a:solidFill>
                          <a:latin typeface="Arial"/>
                          <a:ea typeface="Times New Roman"/>
                          <a:cs typeface="Times New Roman"/>
                        </a:rPr>
                        <a:t>88.601,55</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b="1">
                          <a:solidFill>
                            <a:srgbClr val="000000"/>
                          </a:solidFill>
                          <a:latin typeface="Arial"/>
                          <a:ea typeface="Times New Roman"/>
                          <a:cs typeface="Times New Roman"/>
                        </a:rPr>
                        <a:t>118.780,28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b="1" dirty="0">
                          <a:solidFill>
                            <a:srgbClr val="000000"/>
                          </a:solidFill>
                          <a:latin typeface="Arial"/>
                          <a:ea typeface="Times New Roman"/>
                          <a:cs typeface="Times New Roman"/>
                        </a:rPr>
                        <a:t>447.692,49</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nvGraphicFramePr>
        <p:xfrm>
          <a:off x="539552" y="3356992"/>
          <a:ext cx="3888432" cy="411480"/>
        </p:xfrm>
        <a:graphic>
          <a:graphicData uri="http://schemas.openxmlformats.org/drawingml/2006/table">
            <a:tbl>
              <a:tblPr/>
              <a:tblGrid>
                <a:gridCol w="2145342"/>
                <a:gridCol w="1743090"/>
              </a:tblGrid>
              <a:tr h="190500">
                <a:tc>
                  <a:txBody>
                    <a:bodyPr/>
                    <a:lstStyle/>
                    <a:p>
                      <a:pPr>
                        <a:lnSpc>
                          <a:spcPct val="150000"/>
                        </a:lnSpc>
                        <a:spcAft>
                          <a:spcPts val="0"/>
                        </a:spcAft>
                      </a:pPr>
                      <a:r>
                        <a:rPr lang="es-ES" sz="1800" b="1">
                          <a:solidFill>
                            <a:srgbClr val="000000"/>
                          </a:solidFill>
                          <a:latin typeface="Arial"/>
                          <a:ea typeface="Times New Roman"/>
                          <a:cs typeface="Times New Roman"/>
                        </a:rPr>
                        <a:t>VAN</a:t>
                      </a:r>
                      <a:endParaRPr lang="es-EC" sz="2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b="1" dirty="0">
                          <a:solidFill>
                            <a:srgbClr val="000000"/>
                          </a:solidFill>
                          <a:latin typeface="Arial"/>
                          <a:ea typeface="Times New Roman"/>
                          <a:cs typeface="Times New Roman"/>
                        </a:rPr>
                        <a:t>46.987,93</a:t>
                      </a:r>
                      <a:endParaRPr lang="es-EC" sz="2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8 CuadroTexto"/>
          <p:cNvSpPr txBox="1"/>
          <p:nvPr/>
        </p:nvSpPr>
        <p:spPr>
          <a:xfrm>
            <a:off x="395536" y="4077072"/>
            <a:ext cx="8208912" cy="923330"/>
          </a:xfrm>
          <a:prstGeom prst="rect">
            <a:avLst/>
          </a:prstGeom>
          <a:noFill/>
        </p:spPr>
        <p:txBody>
          <a:bodyPr wrap="square" rtlCol="0">
            <a:spAutoFit/>
          </a:bodyPr>
          <a:lstStyle/>
          <a:p>
            <a:r>
              <a:rPr lang="es-EC" b="1" dirty="0" smtClean="0"/>
              <a:t>INVERSIONISTA </a:t>
            </a:r>
            <a:r>
              <a:rPr lang="es-EC" dirty="0" smtClean="0"/>
              <a:t> </a:t>
            </a:r>
          </a:p>
          <a:p>
            <a:endParaRPr lang="es-EC" dirty="0" smtClean="0"/>
          </a:p>
          <a:p>
            <a:endParaRPr lang="es-EC" dirty="0"/>
          </a:p>
        </p:txBody>
      </p:sp>
      <p:sp>
        <p:nvSpPr>
          <p:cNvPr id="10" name="9 Elipse"/>
          <p:cNvSpPr/>
          <p:nvPr/>
        </p:nvSpPr>
        <p:spPr>
          <a:xfrm>
            <a:off x="7308304"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1" name="10 Tabla"/>
          <p:cNvGraphicFramePr>
            <a:graphicFrameLocks noGrp="1"/>
          </p:cNvGraphicFramePr>
          <p:nvPr/>
        </p:nvGraphicFramePr>
        <p:xfrm>
          <a:off x="539552" y="4725144"/>
          <a:ext cx="7848873" cy="365760"/>
        </p:xfrm>
        <a:graphic>
          <a:graphicData uri="http://schemas.openxmlformats.org/drawingml/2006/table">
            <a:tbl>
              <a:tblPr/>
              <a:tblGrid>
                <a:gridCol w="1086649"/>
                <a:gridCol w="1535047"/>
                <a:gridCol w="989338"/>
                <a:gridCol w="989338"/>
                <a:gridCol w="989338"/>
                <a:gridCol w="989338"/>
                <a:gridCol w="1269825"/>
              </a:tblGrid>
              <a:tr h="190500">
                <a:tc>
                  <a:txBody>
                    <a:bodyPr/>
                    <a:lstStyle/>
                    <a:p>
                      <a:pPr>
                        <a:lnSpc>
                          <a:spcPct val="150000"/>
                        </a:lnSpc>
                        <a:spcAft>
                          <a:spcPts val="0"/>
                        </a:spcAft>
                      </a:pPr>
                      <a:r>
                        <a:rPr lang="es-EC" sz="1600" b="1">
                          <a:solidFill>
                            <a:srgbClr val="000000"/>
                          </a:solidFill>
                          <a:latin typeface="Arial"/>
                          <a:ea typeface="Times New Roman"/>
                          <a:cs typeface="Times New Roman"/>
                        </a:rPr>
                        <a:t>FNF</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b="1">
                          <a:solidFill>
                            <a:srgbClr val="000000"/>
                          </a:solidFill>
                          <a:latin typeface="Arial"/>
                          <a:ea typeface="Times New Roman"/>
                          <a:cs typeface="Times New Roman"/>
                        </a:rPr>
                        <a:t>-220.000,00</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b="1">
                          <a:solidFill>
                            <a:srgbClr val="000000"/>
                          </a:solidFill>
                          <a:latin typeface="Arial"/>
                          <a:ea typeface="Times New Roman"/>
                          <a:cs typeface="Times New Roman"/>
                        </a:rPr>
                        <a:t>31.736,65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b="1">
                          <a:solidFill>
                            <a:srgbClr val="000000"/>
                          </a:solidFill>
                          <a:latin typeface="Arial"/>
                          <a:ea typeface="Times New Roman"/>
                          <a:cs typeface="Times New Roman"/>
                        </a:rPr>
                        <a:t>24.670,06</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b="1">
                          <a:solidFill>
                            <a:srgbClr val="000000"/>
                          </a:solidFill>
                          <a:latin typeface="Arial"/>
                          <a:ea typeface="Times New Roman"/>
                          <a:cs typeface="Times New Roman"/>
                        </a:rPr>
                        <a:t>49.156,78</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b="1">
                          <a:solidFill>
                            <a:srgbClr val="000000"/>
                          </a:solidFill>
                          <a:latin typeface="Arial"/>
                          <a:ea typeface="Times New Roman"/>
                          <a:cs typeface="Times New Roman"/>
                        </a:rPr>
                        <a:t>78.122,07</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b="1" dirty="0">
                          <a:solidFill>
                            <a:srgbClr val="000000"/>
                          </a:solidFill>
                          <a:latin typeface="Arial"/>
                          <a:ea typeface="Times New Roman"/>
                          <a:cs typeface="Times New Roman"/>
                        </a:rPr>
                        <a:t>405.695,31</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11 Tabla"/>
          <p:cNvGraphicFramePr>
            <a:graphicFrameLocks noGrp="1"/>
          </p:cNvGraphicFramePr>
          <p:nvPr/>
        </p:nvGraphicFramePr>
        <p:xfrm>
          <a:off x="611560" y="5517232"/>
          <a:ext cx="4248472" cy="504056"/>
        </p:xfrm>
        <a:graphic>
          <a:graphicData uri="http://schemas.openxmlformats.org/drawingml/2006/table">
            <a:tbl>
              <a:tblPr/>
              <a:tblGrid>
                <a:gridCol w="2391821"/>
                <a:gridCol w="1856651"/>
              </a:tblGrid>
              <a:tr h="504056">
                <a:tc>
                  <a:txBody>
                    <a:bodyPr/>
                    <a:lstStyle/>
                    <a:p>
                      <a:pPr>
                        <a:lnSpc>
                          <a:spcPct val="150000"/>
                        </a:lnSpc>
                        <a:spcAft>
                          <a:spcPts val="0"/>
                        </a:spcAft>
                      </a:pPr>
                      <a:r>
                        <a:rPr lang="es-ES" sz="2000" b="1">
                          <a:solidFill>
                            <a:srgbClr val="000000"/>
                          </a:solidFill>
                          <a:latin typeface="Arial"/>
                          <a:ea typeface="Times New Roman"/>
                          <a:cs typeface="Times New Roman"/>
                        </a:rPr>
                        <a:t>VAN </a:t>
                      </a:r>
                      <a:endParaRPr lang="es-EC"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b="1" dirty="0">
                          <a:solidFill>
                            <a:srgbClr val="000000"/>
                          </a:solidFill>
                          <a:latin typeface="Arial"/>
                          <a:ea typeface="Times New Roman"/>
                          <a:cs typeface="Times New Roman"/>
                        </a:rPr>
                        <a:t>129.582,81</a:t>
                      </a:r>
                      <a:endParaRPr lang="es-EC" sz="24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strips dir="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t>Relación Beneficio Costo (R B/C)</a:t>
            </a:r>
            <a:endParaRPr lang="es-EC" sz="2800" dirty="0"/>
          </a:p>
        </p:txBody>
      </p:sp>
      <p:sp>
        <p:nvSpPr>
          <p:cNvPr id="6" name="5 Elipse"/>
          <p:cNvSpPr/>
          <p:nvPr/>
        </p:nvSpPr>
        <p:spPr>
          <a:xfrm>
            <a:off x="7308304"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1043608" y="2132856"/>
            <a:ext cx="7632848" cy="4154984"/>
          </a:xfrm>
          <a:prstGeom prst="rect">
            <a:avLst/>
          </a:prstGeom>
          <a:noFill/>
        </p:spPr>
        <p:txBody>
          <a:bodyPr wrap="square" rtlCol="0">
            <a:spAutoFit/>
          </a:bodyPr>
          <a:lstStyle/>
          <a:p>
            <a:r>
              <a:rPr lang="es-ES" sz="2400" b="1" i="1" dirty="0" smtClean="0"/>
              <a:t>Proyectista </a:t>
            </a:r>
            <a:endParaRPr lang="es-EC" sz="2400" dirty="0" smtClean="0"/>
          </a:p>
          <a:p>
            <a:r>
              <a:rPr lang="es-ES" sz="2400" b="1" i="1" dirty="0" smtClean="0"/>
              <a:t> </a:t>
            </a:r>
            <a:endParaRPr lang="es-EC" sz="2400" dirty="0" smtClean="0"/>
          </a:p>
          <a:p>
            <a:r>
              <a:rPr lang="es-ES" sz="2400" b="1" dirty="0" smtClean="0"/>
              <a:t>RB/C</a:t>
            </a:r>
            <a:endParaRPr lang="es-EC" sz="2400" dirty="0" smtClean="0"/>
          </a:p>
          <a:p>
            <a:r>
              <a:rPr lang="es-ES" sz="2400" dirty="0" smtClean="0"/>
              <a:t>2,13</a:t>
            </a:r>
            <a:endParaRPr lang="es-EC" sz="2400" dirty="0" smtClean="0"/>
          </a:p>
          <a:p>
            <a:r>
              <a:rPr lang="es-ES" sz="2400" dirty="0" smtClean="0"/>
              <a:t> </a:t>
            </a:r>
            <a:endParaRPr lang="es-EC" sz="2400" dirty="0" smtClean="0"/>
          </a:p>
          <a:p>
            <a:r>
              <a:rPr lang="es-ES" sz="2400" b="1" i="1" dirty="0" smtClean="0"/>
              <a:t>Inversionista </a:t>
            </a:r>
            <a:endParaRPr lang="es-EC" sz="2400" dirty="0" smtClean="0"/>
          </a:p>
          <a:p>
            <a:r>
              <a:rPr lang="es-ES" sz="2400" b="1" i="1" dirty="0" smtClean="0"/>
              <a:t> </a:t>
            </a:r>
            <a:endParaRPr lang="es-EC" sz="2400" dirty="0" smtClean="0"/>
          </a:p>
          <a:p>
            <a:r>
              <a:rPr lang="es-ES" sz="2400" b="1" dirty="0" smtClean="0"/>
              <a:t>RB/C</a:t>
            </a:r>
            <a:endParaRPr lang="es-EC" sz="2400" dirty="0" smtClean="0"/>
          </a:p>
          <a:p>
            <a:r>
              <a:rPr lang="es-ES" sz="2400" dirty="0" smtClean="0"/>
              <a:t>2,68</a:t>
            </a:r>
            <a:endParaRPr lang="es-EC" sz="2400" dirty="0" smtClean="0"/>
          </a:p>
          <a:p>
            <a:r>
              <a:rPr lang="es-ES" sz="2400" b="1" dirty="0" smtClean="0"/>
              <a:t> </a:t>
            </a:r>
            <a:endParaRPr lang="es-EC" sz="2400" b="1" dirty="0" smtClean="0"/>
          </a:p>
          <a:p>
            <a:endParaRPr lang="es-EC" sz="2400" dirty="0"/>
          </a:p>
        </p:txBody>
      </p:sp>
    </p:spTree>
  </p:cSld>
  <p:clrMapOvr>
    <a:masterClrMapping/>
  </p:clrMapOvr>
  <p:transition spd="med">
    <p:strips dir="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45157"/>
            <a:ext cx="7391400" cy="563563"/>
          </a:xfrm>
        </p:spPr>
        <p:txBody>
          <a:bodyPr/>
          <a:lstStyle/>
          <a:p>
            <a:pPr algn="ctr"/>
            <a:r>
              <a:rPr lang="es-ES" sz="2800" dirty="0" smtClean="0"/>
              <a:t>El Período </a:t>
            </a:r>
            <a:r>
              <a:rPr lang="es-ES" sz="2800" dirty="0" smtClean="0"/>
              <a:t>de </a:t>
            </a:r>
            <a:r>
              <a:rPr lang="es-ES" sz="2800" dirty="0" smtClean="0"/>
              <a:t>Recuperación de la Inversión </a:t>
            </a:r>
            <a:r>
              <a:rPr lang="es-EC" sz="2800" dirty="0" smtClean="0"/>
              <a:t/>
            </a:r>
            <a:br>
              <a:rPr lang="es-EC" sz="2800" dirty="0" smtClean="0"/>
            </a:br>
            <a:endParaRPr lang="es-EC" sz="2800" dirty="0"/>
          </a:p>
        </p:txBody>
      </p:sp>
      <p:sp>
        <p:nvSpPr>
          <p:cNvPr id="6" name="5 Elipse"/>
          <p:cNvSpPr/>
          <p:nvPr/>
        </p:nvSpPr>
        <p:spPr>
          <a:xfrm>
            <a:off x="7308304"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2123728" y="1988840"/>
          <a:ext cx="5040561" cy="1682496"/>
        </p:xfrm>
        <a:graphic>
          <a:graphicData uri="http://schemas.openxmlformats.org/drawingml/2006/table">
            <a:tbl>
              <a:tblPr/>
              <a:tblGrid>
                <a:gridCol w="1723049"/>
                <a:gridCol w="1401585"/>
                <a:gridCol w="1915927"/>
              </a:tblGrid>
              <a:tr h="190500">
                <a:tc>
                  <a:txBody>
                    <a:bodyPr/>
                    <a:lstStyle/>
                    <a:p>
                      <a:pPr algn="ctr">
                        <a:lnSpc>
                          <a:spcPct val="115000"/>
                        </a:lnSpc>
                        <a:spcAft>
                          <a:spcPts val="0"/>
                        </a:spcAft>
                      </a:pPr>
                      <a:r>
                        <a:rPr lang="es-ES" sz="1600" b="1" dirty="0">
                          <a:solidFill>
                            <a:srgbClr val="000000"/>
                          </a:solidFill>
                          <a:latin typeface="Arial"/>
                          <a:ea typeface="Times New Roman"/>
                          <a:cs typeface="Times New Roman"/>
                        </a:rPr>
                        <a:t>PERÍODOS</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dirty="0">
                          <a:solidFill>
                            <a:srgbClr val="000000"/>
                          </a:solidFill>
                          <a:latin typeface="Arial"/>
                          <a:ea typeface="Times New Roman"/>
                          <a:cs typeface="Times New Roman"/>
                        </a:rPr>
                        <a:t>FNF</a:t>
                      </a:r>
                      <a:endParaRPr lang="es-EC" sz="18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a:solidFill>
                            <a:srgbClr val="000000"/>
                          </a:solidFill>
                          <a:latin typeface="Arial"/>
                          <a:ea typeface="Times New Roman"/>
                          <a:cs typeface="Times New Roman"/>
                        </a:rPr>
                        <a:t>FNF ACUMULADO </a:t>
                      </a:r>
                      <a:endParaRPr lang="es-EC" sz="180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600" dirty="0">
                          <a:solidFill>
                            <a:srgbClr val="000000"/>
                          </a:solidFill>
                          <a:latin typeface="Arial"/>
                          <a:ea typeface="Times New Roman"/>
                          <a:cs typeface="Times New Roman"/>
                        </a:rPr>
                        <a:t>1</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a:solidFill>
                            <a:srgbClr val="000000"/>
                          </a:solidFill>
                          <a:latin typeface="Arial"/>
                          <a:ea typeface="Times New Roman"/>
                          <a:cs typeface="Times New Roman"/>
                        </a:rPr>
                        <a:t>40.757,59</a:t>
                      </a:r>
                      <a:endParaRPr lang="es-EC" sz="18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a:solidFill>
                            <a:srgbClr val="000000"/>
                          </a:solidFill>
                          <a:latin typeface="Arial"/>
                          <a:ea typeface="Times New Roman"/>
                          <a:cs typeface="Times New Roman"/>
                        </a:rPr>
                        <a:t>40.757,59</a:t>
                      </a:r>
                      <a:endParaRPr lang="es-EC" sz="180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15000"/>
                        </a:lnSpc>
                        <a:spcAft>
                          <a:spcPts val="0"/>
                        </a:spcAft>
                      </a:pPr>
                      <a:r>
                        <a:rPr lang="es-ES" sz="1600">
                          <a:solidFill>
                            <a:srgbClr val="000000"/>
                          </a:solidFill>
                          <a:latin typeface="Arial"/>
                          <a:ea typeface="Times New Roman"/>
                          <a:cs typeface="Times New Roman"/>
                        </a:rPr>
                        <a:t>2</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ES" sz="1600">
                          <a:solidFill>
                            <a:srgbClr val="000000"/>
                          </a:solidFill>
                          <a:latin typeface="Arial"/>
                          <a:ea typeface="Times New Roman"/>
                          <a:cs typeface="Times New Roman"/>
                        </a:rPr>
                        <a:t>63.015,16</a:t>
                      </a:r>
                      <a:endParaRPr lang="es-EC" sz="18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600">
                          <a:solidFill>
                            <a:srgbClr val="000000"/>
                          </a:solidFill>
                          <a:latin typeface="Arial"/>
                          <a:ea typeface="Times New Roman"/>
                          <a:cs typeface="Times New Roman"/>
                        </a:rPr>
                        <a:t>103.772,75</a:t>
                      </a:r>
                      <a:endParaRPr lang="es-EC" sz="180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gn="ctr">
                        <a:lnSpc>
                          <a:spcPct val="115000"/>
                        </a:lnSpc>
                        <a:spcAft>
                          <a:spcPts val="0"/>
                        </a:spcAft>
                      </a:pPr>
                      <a:r>
                        <a:rPr lang="es-ES" sz="1600">
                          <a:latin typeface="Arial"/>
                          <a:ea typeface="Times New Roman"/>
                          <a:cs typeface="Times New Roman"/>
                        </a:rPr>
                        <a:t>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es-ES" sz="1600">
                          <a:latin typeface="Arial"/>
                          <a:ea typeface="Times New Roman"/>
                          <a:cs typeface="Times New Roman"/>
                        </a:rPr>
                        <a:t>88.601,55</a:t>
                      </a:r>
                      <a:endParaRPr lang="es-EC" sz="1800">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ES" sz="1600">
                          <a:latin typeface="Arial"/>
                          <a:ea typeface="Times New Roman"/>
                          <a:cs typeface="Times New Roman"/>
                        </a:rPr>
                        <a:t>192.374,30</a:t>
                      </a:r>
                      <a:endParaRPr lang="es-EC" sz="180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ctr">
                        <a:lnSpc>
                          <a:spcPct val="115000"/>
                        </a:lnSpc>
                        <a:spcAft>
                          <a:spcPts val="0"/>
                        </a:spcAft>
                      </a:pPr>
                      <a:r>
                        <a:rPr lang="es-ES" sz="1600">
                          <a:solidFill>
                            <a:srgbClr val="FFFFFF"/>
                          </a:solidFill>
                          <a:latin typeface="Arial"/>
                          <a:ea typeface="Times New Roman"/>
                          <a:cs typeface="Times New Roman"/>
                        </a:rPr>
                        <a:t>4</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70C0"/>
                    </a:solidFill>
                  </a:tcPr>
                </a:tc>
                <a:tc>
                  <a:txBody>
                    <a:bodyPr/>
                    <a:lstStyle/>
                    <a:p>
                      <a:pPr algn="ctr">
                        <a:lnSpc>
                          <a:spcPct val="115000"/>
                        </a:lnSpc>
                        <a:spcAft>
                          <a:spcPts val="0"/>
                        </a:spcAft>
                      </a:pPr>
                      <a:r>
                        <a:rPr lang="es-ES" sz="1600">
                          <a:solidFill>
                            <a:srgbClr val="FFFFFF"/>
                          </a:solidFill>
                          <a:latin typeface="Arial"/>
                          <a:ea typeface="Times New Roman"/>
                          <a:cs typeface="Times New Roman"/>
                        </a:rPr>
                        <a:t>118.780,28</a:t>
                      </a:r>
                      <a:endParaRPr lang="es-EC" sz="1800">
                        <a:latin typeface="Times New Roman"/>
                        <a:ea typeface="Times New Roman"/>
                        <a:cs typeface="Times New Roman"/>
                      </a:endParaRPr>
                    </a:p>
                  </a:txBody>
                  <a:tcPr marL="44450" marR="44450" marT="0" marB="0" anchor="b">
                    <a:lnL>
                      <a:noFill/>
                    </a:lnL>
                    <a:lnR>
                      <a:noFill/>
                    </a:lnR>
                    <a:lnT>
                      <a:noFill/>
                    </a:lnT>
                    <a:lnB>
                      <a:noFill/>
                    </a:lnB>
                    <a:solidFill>
                      <a:srgbClr val="0070C0"/>
                    </a:solidFill>
                  </a:tcPr>
                </a:tc>
                <a:tc>
                  <a:txBody>
                    <a:bodyPr/>
                    <a:lstStyle/>
                    <a:p>
                      <a:pPr algn="ctr">
                        <a:lnSpc>
                          <a:spcPct val="115000"/>
                        </a:lnSpc>
                        <a:spcAft>
                          <a:spcPts val="0"/>
                        </a:spcAft>
                      </a:pPr>
                      <a:r>
                        <a:rPr lang="es-ES" sz="1600" dirty="0">
                          <a:solidFill>
                            <a:srgbClr val="FFFFFF"/>
                          </a:solidFill>
                          <a:latin typeface="Arial"/>
                          <a:ea typeface="Times New Roman"/>
                          <a:cs typeface="Times New Roman"/>
                        </a:rPr>
                        <a:t>311.154,58</a:t>
                      </a:r>
                      <a:endParaRPr lang="es-EC" sz="1800" dirty="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70C0"/>
                    </a:solidFill>
                  </a:tcPr>
                </a:tc>
              </a:tr>
              <a:tr h="190500">
                <a:tc>
                  <a:txBody>
                    <a:bodyPr/>
                    <a:lstStyle/>
                    <a:p>
                      <a:pPr algn="ctr">
                        <a:lnSpc>
                          <a:spcPct val="115000"/>
                        </a:lnSpc>
                        <a:spcAft>
                          <a:spcPts val="0"/>
                        </a:spcAft>
                      </a:pPr>
                      <a:r>
                        <a:rPr lang="es-ES" sz="1600" dirty="0">
                          <a:solidFill>
                            <a:srgbClr val="000000"/>
                          </a:solidFill>
                          <a:latin typeface="Arial"/>
                          <a:ea typeface="Times New Roman"/>
                          <a:cs typeface="Times New Roman"/>
                        </a:rPr>
                        <a:t>5</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Arial"/>
                          <a:ea typeface="Times New Roman"/>
                          <a:cs typeface="Times New Roman"/>
                        </a:rPr>
                        <a:t>447.692,49</a:t>
                      </a:r>
                      <a:endParaRPr lang="es-EC" sz="18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a:ea typeface="Times New Roman"/>
                          <a:cs typeface="Times New Roman"/>
                        </a:rPr>
                        <a:t>758.847,07</a:t>
                      </a:r>
                      <a:endParaRPr lang="es-EC" sz="1800" dirty="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nvGraphicFramePr>
        <p:xfrm>
          <a:off x="2195736" y="4581128"/>
          <a:ext cx="4896544" cy="1962912"/>
        </p:xfrm>
        <a:graphic>
          <a:graphicData uri="http://schemas.openxmlformats.org/drawingml/2006/table">
            <a:tbl>
              <a:tblPr/>
              <a:tblGrid>
                <a:gridCol w="1673819"/>
                <a:gridCol w="1361539"/>
                <a:gridCol w="1861186"/>
              </a:tblGrid>
              <a:tr h="560832">
                <a:tc>
                  <a:txBody>
                    <a:bodyPr/>
                    <a:lstStyle/>
                    <a:p>
                      <a:pPr algn="ctr">
                        <a:lnSpc>
                          <a:spcPct val="115000"/>
                        </a:lnSpc>
                        <a:spcAft>
                          <a:spcPts val="0"/>
                        </a:spcAft>
                      </a:pPr>
                      <a:r>
                        <a:rPr lang="es-ES" sz="1600" b="1" dirty="0">
                          <a:solidFill>
                            <a:srgbClr val="000000"/>
                          </a:solidFill>
                          <a:latin typeface="Arial"/>
                          <a:ea typeface="Times New Roman"/>
                          <a:cs typeface="Times New Roman"/>
                        </a:rPr>
                        <a:t>PERÍODOS</a:t>
                      </a:r>
                      <a:endParaRPr lang="es-EC"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a:solidFill>
                            <a:srgbClr val="000000"/>
                          </a:solidFill>
                          <a:latin typeface="Arial"/>
                          <a:ea typeface="Times New Roman"/>
                          <a:cs typeface="Times New Roman"/>
                        </a:rPr>
                        <a:t>FNF</a:t>
                      </a:r>
                      <a:endParaRPr lang="es-EC" sz="18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dirty="0">
                          <a:solidFill>
                            <a:srgbClr val="000000"/>
                          </a:solidFill>
                          <a:latin typeface="Arial"/>
                          <a:ea typeface="Times New Roman"/>
                          <a:cs typeface="Times New Roman"/>
                        </a:rPr>
                        <a:t>FNF ACUMULADO </a:t>
                      </a:r>
                      <a:endParaRPr lang="es-EC" sz="1800" dirty="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600">
                          <a:solidFill>
                            <a:srgbClr val="000000"/>
                          </a:solidFill>
                          <a:latin typeface="Arial"/>
                          <a:ea typeface="Times New Roman"/>
                          <a:cs typeface="Times New Roman"/>
                        </a:rPr>
                        <a:t>1</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a:solidFill>
                            <a:srgbClr val="000000"/>
                          </a:solidFill>
                          <a:latin typeface="Arial"/>
                          <a:ea typeface="Times New Roman"/>
                          <a:cs typeface="Times New Roman"/>
                        </a:rPr>
                        <a:t>40.757,59</a:t>
                      </a:r>
                      <a:endParaRPr lang="es-EC" sz="18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dirty="0">
                          <a:solidFill>
                            <a:srgbClr val="000000"/>
                          </a:solidFill>
                          <a:latin typeface="Arial"/>
                          <a:ea typeface="Times New Roman"/>
                          <a:cs typeface="Times New Roman"/>
                        </a:rPr>
                        <a:t>40.757,59</a:t>
                      </a:r>
                      <a:endParaRPr lang="es-EC" sz="1800" dirty="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15000"/>
                        </a:lnSpc>
                        <a:spcAft>
                          <a:spcPts val="0"/>
                        </a:spcAft>
                      </a:pPr>
                      <a:r>
                        <a:rPr lang="es-ES" sz="1600">
                          <a:solidFill>
                            <a:srgbClr val="000000"/>
                          </a:solidFill>
                          <a:latin typeface="Arial"/>
                          <a:ea typeface="Times New Roman"/>
                          <a:cs typeface="Times New Roman"/>
                        </a:rPr>
                        <a:t>2</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ES" sz="1600">
                          <a:solidFill>
                            <a:srgbClr val="000000"/>
                          </a:solidFill>
                          <a:latin typeface="Arial"/>
                          <a:ea typeface="Times New Roman"/>
                          <a:cs typeface="Times New Roman"/>
                        </a:rPr>
                        <a:t>63.015,16</a:t>
                      </a:r>
                      <a:endParaRPr lang="es-EC" sz="18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600">
                          <a:solidFill>
                            <a:srgbClr val="000000"/>
                          </a:solidFill>
                          <a:latin typeface="Arial"/>
                          <a:ea typeface="Times New Roman"/>
                          <a:cs typeface="Times New Roman"/>
                        </a:rPr>
                        <a:t>103.772,75</a:t>
                      </a:r>
                      <a:endParaRPr lang="es-EC" sz="180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algn="ctr">
                        <a:lnSpc>
                          <a:spcPct val="115000"/>
                        </a:lnSpc>
                        <a:spcAft>
                          <a:spcPts val="0"/>
                        </a:spcAft>
                      </a:pPr>
                      <a:r>
                        <a:rPr lang="es-ES" sz="1600">
                          <a:latin typeface="Arial"/>
                          <a:ea typeface="Times New Roman"/>
                          <a:cs typeface="Times New Roman"/>
                        </a:rPr>
                        <a:t>3</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es-ES" sz="1600">
                          <a:latin typeface="Arial"/>
                          <a:ea typeface="Times New Roman"/>
                          <a:cs typeface="Times New Roman"/>
                        </a:rPr>
                        <a:t>88.601,55</a:t>
                      </a:r>
                      <a:endParaRPr lang="es-EC" sz="1800">
                        <a:latin typeface="Times New Roman"/>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ctr">
                        <a:lnSpc>
                          <a:spcPct val="115000"/>
                        </a:lnSpc>
                        <a:spcAft>
                          <a:spcPts val="0"/>
                        </a:spcAft>
                      </a:pPr>
                      <a:r>
                        <a:rPr lang="es-ES" sz="1600">
                          <a:latin typeface="Arial"/>
                          <a:ea typeface="Times New Roman"/>
                          <a:cs typeface="Times New Roman"/>
                        </a:rPr>
                        <a:t>192.374,30</a:t>
                      </a:r>
                      <a:endParaRPr lang="es-EC" sz="180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ctr">
                        <a:lnSpc>
                          <a:spcPct val="115000"/>
                        </a:lnSpc>
                        <a:spcAft>
                          <a:spcPts val="0"/>
                        </a:spcAft>
                      </a:pPr>
                      <a:r>
                        <a:rPr lang="es-ES" sz="1600">
                          <a:solidFill>
                            <a:srgbClr val="FFFFFF"/>
                          </a:solidFill>
                          <a:latin typeface="Arial"/>
                          <a:ea typeface="Times New Roman"/>
                          <a:cs typeface="Times New Roman"/>
                        </a:rPr>
                        <a:t>4</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0070C0"/>
                    </a:solidFill>
                  </a:tcPr>
                </a:tc>
                <a:tc>
                  <a:txBody>
                    <a:bodyPr/>
                    <a:lstStyle/>
                    <a:p>
                      <a:pPr algn="ctr">
                        <a:lnSpc>
                          <a:spcPct val="115000"/>
                        </a:lnSpc>
                        <a:spcAft>
                          <a:spcPts val="0"/>
                        </a:spcAft>
                      </a:pPr>
                      <a:r>
                        <a:rPr lang="es-ES" sz="1600">
                          <a:solidFill>
                            <a:srgbClr val="FFFFFF"/>
                          </a:solidFill>
                          <a:latin typeface="Arial"/>
                          <a:ea typeface="Times New Roman"/>
                          <a:cs typeface="Times New Roman"/>
                        </a:rPr>
                        <a:t>118.780,28</a:t>
                      </a:r>
                      <a:endParaRPr lang="es-EC" sz="1800">
                        <a:latin typeface="Times New Roman"/>
                        <a:ea typeface="Times New Roman"/>
                        <a:cs typeface="Times New Roman"/>
                      </a:endParaRPr>
                    </a:p>
                  </a:txBody>
                  <a:tcPr marL="44450" marR="44450" marT="0" marB="0" anchor="b">
                    <a:lnL>
                      <a:noFill/>
                    </a:lnL>
                    <a:lnR>
                      <a:noFill/>
                    </a:lnR>
                    <a:lnT>
                      <a:noFill/>
                    </a:lnT>
                    <a:lnB>
                      <a:noFill/>
                    </a:lnB>
                    <a:solidFill>
                      <a:srgbClr val="0070C0"/>
                    </a:solidFill>
                  </a:tcPr>
                </a:tc>
                <a:tc>
                  <a:txBody>
                    <a:bodyPr/>
                    <a:lstStyle/>
                    <a:p>
                      <a:pPr algn="ctr">
                        <a:lnSpc>
                          <a:spcPct val="115000"/>
                        </a:lnSpc>
                        <a:spcAft>
                          <a:spcPts val="0"/>
                        </a:spcAft>
                      </a:pPr>
                      <a:r>
                        <a:rPr lang="es-ES" sz="1600">
                          <a:solidFill>
                            <a:srgbClr val="FFFFFF"/>
                          </a:solidFill>
                          <a:latin typeface="Arial"/>
                          <a:ea typeface="Times New Roman"/>
                          <a:cs typeface="Times New Roman"/>
                        </a:rPr>
                        <a:t>311.154,58</a:t>
                      </a:r>
                      <a:endParaRPr lang="es-EC" sz="180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70C0"/>
                    </a:solidFill>
                  </a:tcPr>
                </a:tc>
              </a:tr>
              <a:tr h="190500">
                <a:tc>
                  <a:txBody>
                    <a:bodyPr/>
                    <a:lstStyle/>
                    <a:p>
                      <a:pPr algn="ctr">
                        <a:lnSpc>
                          <a:spcPct val="115000"/>
                        </a:lnSpc>
                        <a:spcAft>
                          <a:spcPts val="0"/>
                        </a:spcAft>
                      </a:pPr>
                      <a:r>
                        <a:rPr lang="es-ES" sz="1600">
                          <a:solidFill>
                            <a:srgbClr val="000000"/>
                          </a:solidFill>
                          <a:latin typeface="Arial"/>
                          <a:ea typeface="Times New Roman"/>
                          <a:cs typeface="Times New Roman"/>
                        </a:rPr>
                        <a:t>5</a:t>
                      </a:r>
                      <a:endParaRPr lang="es-EC"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Arial"/>
                          <a:ea typeface="Times New Roman"/>
                          <a:cs typeface="Times New Roman"/>
                        </a:rPr>
                        <a:t>447.692,49</a:t>
                      </a:r>
                      <a:endParaRPr lang="es-EC" sz="18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a:ea typeface="Times New Roman"/>
                          <a:cs typeface="Times New Roman"/>
                        </a:rPr>
                        <a:t>758.847,07</a:t>
                      </a:r>
                      <a:endParaRPr lang="es-EC" sz="1800" dirty="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9" name="8 CuadroTexto"/>
          <p:cNvSpPr txBox="1"/>
          <p:nvPr/>
        </p:nvSpPr>
        <p:spPr>
          <a:xfrm>
            <a:off x="3203848" y="1412776"/>
            <a:ext cx="3096344" cy="369332"/>
          </a:xfrm>
          <a:prstGeom prst="rect">
            <a:avLst/>
          </a:prstGeom>
          <a:noFill/>
        </p:spPr>
        <p:txBody>
          <a:bodyPr wrap="square" rtlCol="0">
            <a:spAutoFit/>
          </a:bodyPr>
          <a:lstStyle/>
          <a:p>
            <a:pPr algn="ctr"/>
            <a:r>
              <a:rPr lang="es-EC" b="1" dirty="0" smtClean="0"/>
              <a:t>PROYECTISTA</a:t>
            </a:r>
            <a:endParaRPr lang="es-EC" b="1" dirty="0"/>
          </a:p>
        </p:txBody>
      </p:sp>
      <p:sp>
        <p:nvSpPr>
          <p:cNvPr id="10" name="9 CuadroTexto"/>
          <p:cNvSpPr txBox="1"/>
          <p:nvPr/>
        </p:nvSpPr>
        <p:spPr>
          <a:xfrm>
            <a:off x="3059832" y="4149080"/>
            <a:ext cx="3096344" cy="369332"/>
          </a:xfrm>
          <a:prstGeom prst="rect">
            <a:avLst/>
          </a:prstGeom>
          <a:noFill/>
        </p:spPr>
        <p:txBody>
          <a:bodyPr wrap="square" rtlCol="0">
            <a:spAutoFit/>
          </a:bodyPr>
          <a:lstStyle/>
          <a:p>
            <a:pPr algn="ctr"/>
            <a:r>
              <a:rPr lang="es-EC" b="1" dirty="0" smtClean="0"/>
              <a:t>INVERSIONISTA</a:t>
            </a:r>
            <a:endParaRPr lang="es-EC" b="1" dirty="0"/>
          </a:p>
        </p:txBody>
      </p:sp>
    </p:spTree>
  </p:cSld>
  <p:clrMapOvr>
    <a:masterClrMapping/>
  </p:clrMapOvr>
  <p:transition spd="med">
    <p:strips dir="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2800" dirty="0" smtClean="0"/>
              <a:t>EL ANÁLISIS </a:t>
            </a:r>
            <a:r>
              <a:rPr lang="es-EC" sz="2800" dirty="0" smtClean="0"/>
              <a:t>DE SENSIBILIDAD</a:t>
            </a:r>
            <a:endParaRPr lang="es-EC" sz="2800" dirty="0"/>
          </a:p>
        </p:txBody>
      </p:sp>
      <p:sp>
        <p:nvSpPr>
          <p:cNvPr id="6" name="5 Elipse"/>
          <p:cNvSpPr/>
          <p:nvPr/>
        </p:nvSpPr>
        <p:spPr>
          <a:xfrm>
            <a:off x="7308304"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Tabla"/>
          <p:cNvGraphicFramePr>
            <a:graphicFrameLocks noGrp="1"/>
          </p:cNvGraphicFramePr>
          <p:nvPr/>
        </p:nvGraphicFramePr>
        <p:xfrm>
          <a:off x="395536" y="2244808"/>
          <a:ext cx="8352927" cy="2278380"/>
        </p:xfrm>
        <a:graphic>
          <a:graphicData uri="http://schemas.openxmlformats.org/drawingml/2006/table">
            <a:tbl>
              <a:tblPr/>
              <a:tblGrid>
                <a:gridCol w="1665709"/>
                <a:gridCol w="1146149"/>
                <a:gridCol w="1146149"/>
                <a:gridCol w="1098730"/>
                <a:gridCol w="1098730"/>
                <a:gridCol w="1098730"/>
                <a:gridCol w="1098730"/>
              </a:tblGrid>
              <a:tr h="0">
                <a:tc gridSpan="7">
                  <a:txBody>
                    <a:bodyPr/>
                    <a:lstStyle/>
                    <a:p>
                      <a:pPr algn="ctr">
                        <a:lnSpc>
                          <a:spcPct val="115000"/>
                        </a:lnSpc>
                        <a:spcAft>
                          <a:spcPts val="0"/>
                        </a:spcAft>
                      </a:pPr>
                      <a:r>
                        <a:rPr lang="es-EC" sz="1300" b="1" dirty="0">
                          <a:solidFill>
                            <a:srgbClr val="000000"/>
                          </a:solidFill>
                          <a:latin typeface="Arial"/>
                          <a:ea typeface="Times New Roman"/>
                          <a:cs typeface="Times New Roman"/>
                        </a:rPr>
                        <a:t>CAMBIOS EN LA VARIABLE INGRESOS </a:t>
                      </a:r>
                      <a:endParaRPr lang="es-EC" sz="1300" dirty="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9902">
                <a:tc gridSpan="7">
                  <a:txBody>
                    <a:bodyPr/>
                    <a:lstStyle/>
                    <a:p>
                      <a:pPr>
                        <a:lnSpc>
                          <a:spcPct val="115000"/>
                        </a:lnSpc>
                        <a:spcAft>
                          <a:spcPts val="0"/>
                        </a:spcAft>
                      </a:pPr>
                      <a:r>
                        <a:rPr lang="es-EC" sz="1300">
                          <a:solidFill>
                            <a:srgbClr val="000000"/>
                          </a:solidFill>
                          <a:latin typeface="Arial"/>
                          <a:ea typeface="Times New Roman"/>
                          <a:cs typeface="Times New Roman"/>
                        </a:rPr>
                        <a:t>Escenario optimista: incremento 15% en el  precio de los servicios </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9902">
                <a:tc gridSpan="7">
                  <a:txBody>
                    <a:bodyPr/>
                    <a:lstStyle/>
                    <a:p>
                      <a:pPr>
                        <a:lnSpc>
                          <a:spcPct val="115000"/>
                        </a:lnSpc>
                        <a:spcAft>
                          <a:spcPts val="0"/>
                        </a:spcAft>
                      </a:pPr>
                      <a:r>
                        <a:rPr lang="es-EC" sz="1300">
                          <a:solidFill>
                            <a:srgbClr val="000000"/>
                          </a:solidFill>
                          <a:latin typeface="Arial"/>
                          <a:ea typeface="Times New Roman"/>
                          <a:cs typeface="Times New Roman"/>
                        </a:rPr>
                        <a:t>Escenario pesimista: decremento del 20% en el precio de los servicios </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9902">
                <a:tc rowSpan="2">
                  <a:txBody>
                    <a:bodyPr/>
                    <a:lstStyle/>
                    <a:p>
                      <a:pPr algn="ctr">
                        <a:lnSpc>
                          <a:spcPct val="115000"/>
                        </a:lnSpc>
                        <a:spcAft>
                          <a:spcPts val="0"/>
                        </a:spcAft>
                      </a:pPr>
                      <a:r>
                        <a:rPr lang="es-EC" sz="1300" b="1">
                          <a:solidFill>
                            <a:srgbClr val="000000"/>
                          </a:solidFill>
                          <a:latin typeface="Arial"/>
                          <a:ea typeface="Times New Roman"/>
                          <a:cs typeface="Times New Roman"/>
                        </a:rPr>
                        <a:t>ÍNDICES DE EVALUACIÓN </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1300" b="1">
                          <a:solidFill>
                            <a:srgbClr val="000000"/>
                          </a:solidFill>
                          <a:latin typeface="Arial"/>
                          <a:ea typeface="Times New Roman"/>
                          <a:cs typeface="Times New Roman"/>
                        </a:rPr>
                        <a:t>PROYECTISTA </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1300" b="1">
                          <a:solidFill>
                            <a:srgbClr val="000000"/>
                          </a:solidFill>
                          <a:latin typeface="Arial"/>
                          <a:ea typeface="Times New Roman"/>
                          <a:cs typeface="Times New Roman"/>
                        </a:rPr>
                        <a:t>INVERSIONISTA </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449705">
                <a:tc vMerge="1">
                  <a:txBody>
                    <a:bodyPr/>
                    <a:lstStyle/>
                    <a:p>
                      <a:endParaRPr lang="es-EC"/>
                    </a:p>
                  </a:txBody>
                  <a:tcPr/>
                </a:tc>
                <a:tc>
                  <a:txBody>
                    <a:bodyPr/>
                    <a:lstStyle/>
                    <a:p>
                      <a:pPr algn="ctr">
                        <a:lnSpc>
                          <a:spcPct val="115000"/>
                        </a:lnSpc>
                        <a:spcAft>
                          <a:spcPts val="0"/>
                        </a:spcAft>
                      </a:pPr>
                      <a:r>
                        <a:rPr lang="es-EC" sz="1300" b="1">
                          <a:solidFill>
                            <a:srgbClr val="000000"/>
                          </a:solidFill>
                          <a:latin typeface="Arial"/>
                          <a:ea typeface="Times New Roman"/>
                          <a:cs typeface="Times New Roman"/>
                        </a:rPr>
                        <a:t>ESCENARIO OPTIMISTA</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b="1">
                          <a:solidFill>
                            <a:srgbClr val="000000"/>
                          </a:solidFill>
                          <a:latin typeface="Arial"/>
                          <a:ea typeface="Times New Roman"/>
                          <a:cs typeface="Times New Roman"/>
                        </a:rPr>
                        <a:t>ESCENARIO ESPERADO</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b="1">
                          <a:solidFill>
                            <a:srgbClr val="000000"/>
                          </a:solidFill>
                          <a:latin typeface="Arial"/>
                          <a:ea typeface="Times New Roman"/>
                          <a:cs typeface="Times New Roman"/>
                        </a:rPr>
                        <a:t>ESCENARIO PESIMISTA</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b="1">
                          <a:solidFill>
                            <a:srgbClr val="000000"/>
                          </a:solidFill>
                          <a:latin typeface="Arial"/>
                          <a:ea typeface="Times New Roman"/>
                          <a:cs typeface="Times New Roman"/>
                        </a:rPr>
                        <a:t>ESCENARIO OPTIMISTA</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b="1">
                          <a:solidFill>
                            <a:srgbClr val="000000"/>
                          </a:solidFill>
                          <a:latin typeface="Arial"/>
                          <a:ea typeface="Times New Roman"/>
                          <a:cs typeface="Times New Roman"/>
                        </a:rPr>
                        <a:t>ESCENARIO ESPERADO</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b="1">
                          <a:solidFill>
                            <a:srgbClr val="000000"/>
                          </a:solidFill>
                          <a:latin typeface="Arial"/>
                          <a:ea typeface="Times New Roman"/>
                          <a:cs typeface="Times New Roman"/>
                        </a:rPr>
                        <a:t>ESCENARIO PESIMISTA</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902">
                <a:tc>
                  <a:txBody>
                    <a:bodyPr/>
                    <a:lstStyle/>
                    <a:p>
                      <a:pPr algn="ctr">
                        <a:lnSpc>
                          <a:spcPct val="115000"/>
                        </a:lnSpc>
                        <a:spcAft>
                          <a:spcPts val="0"/>
                        </a:spcAft>
                      </a:pPr>
                      <a:r>
                        <a:rPr lang="es-EC" sz="1300" b="1">
                          <a:solidFill>
                            <a:srgbClr val="000000"/>
                          </a:solidFill>
                          <a:latin typeface="Arial"/>
                          <a:ea typeface="Times New Roman"/>
                          <a:cs typeface="Times New Roman"/>
                        </a:rPr>
                        <a:t>VAN </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99.337,73</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46.987,93</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-23.888,95</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187.983,32</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129.582,81</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50.513,71</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9902">
                <a:tc>
                  <a:txBody>
                    <a:bodyPr/>
                    <a:lstStyle/>
                    <a:p>
                      <a:pPr algn="ctr">
                        <a:lnSpc>
                          <a:spcPct val="115000"/>
                        </a:lnSpc>
                        <a:spcAft>
                          <a:spcPts val="0"/>
                        </a:spcAft>
                      </a:pPr>
                      <a:r>
                        <a:rPr lang="es-EC" sz="1300" b="1">
                          <a:solidFill>
                            <a:srgbClr val="000000"/>
                          </a:solidFill>
                          <a:latin typeface="Arial"/>
                          <a:ea typeface="Times New Roman"/>
                          <a:cs typeface="Times New Roman"/>
                        </a:rPr>
                        <a:t>TIR </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25%</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21%</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15%</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32%</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27%</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18%</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9902">
                <a:tc>
                  <a:txBody>
                    <a:bodyPr/>
                    <a:lstStyle/>
                    <a:p>
                      <a:pPr algn="ctr">
                        <a:lnSpc>
                          <a:spcPct val="115000"/>
                        </a:lnSpc>
                        <a:spcAft>
                          <a:spcPts val="0"/>
                        </a:spcAft>
                      </a:pPr>
                      <a:r>
                        <a:rPr lang="es-EC" sz="1300" b="1">
                          <a:solidFill>
                            <a:srgbClr val="000000"/>
                          </a:solidFill>
                          <a:latin typeface="Arial"/>
                          <a:ea typeface="Times New Roman"/>
                          <a:cs typeface="Times New Roman"/>
                        </a:rPr>
                        <a:t>RB/C</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2,37</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2,13</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1,80</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3,08</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2,68</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2,14</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9902">
                <a:tc>
                  <a:txBody>
                    <a:bodyPr/>
                    <a:lstStyle/>
                    <a:p>
                      <a:pPr algn="ctr">
                        <a:lnSpc>
                          <a:spcPct val="115000"/>
                        </a:lnSpc>
                        <a:spcAft>
                          <a:spcPts val="0"/>
                        </a:spcAft>
                      </a:pPr>
                      <a:r>
                        <a:rPr lang="es-EC" sz="1300" b="1">
                          <a:solidFill>
                            <a:srgbClr val="000000"/>
                          </a:solidFill>
                          <a:latin typeface="Arial"/>
                          <a:ea typeface="Times New Roman"/>
                          <a:cs typeface="Times New Roman"/>
                        </a:rPr>
                        <a:t>PRI</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Arial"/>
                          <a:ea typeface="Times New Roman"/>
                          <a:cs typeface="Times New Roman"/>
                        </a:rPr>
                        <a:t>3 años, 6 meses </a:t>
                      </a:r>
                      <a:endParaRPr lang="es-EC" sz="1100" dirty="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Arial"/>
                          <a:ea typeface="Times New Roman"/>
                          <a:cs typeface="Times New Roman"/>
                        </a:rPr>
                        <a:t>4años, 2 meses </a:t>
                      </a:r>
                      <a:endParaRPr lang="es-EC" sz="1100" dirty="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Arial"/>
                          <a:ea typeface="Times New Roman"/>
                          <a:cs typeface="Times New Roman"/>
                        </a:rPr>
                        <a:t>4 años, 7 meses </a:t>
                      </a:r>
                      <a:endParaRPr lang="es-EC" sz="1100" dirty="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Arial"/>
                          <a:ea typeface="Times New Roman"/>
                          <a:cs typeface="Times New Roman"/>
                        </a:rPr>
                        <a:t>3 años, 6 meses</a:t>
                      </a:r>
                      <a:endParaRPr lang="es-EC" sz="1100" dirty="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Arial"/>
                          <a:ea typeface="Times New Roman"/>
                          <a:cs typeface="Times New Roman"/>
                        </a:rPr>
                        <a:t>4 años 2 meses </a:t>
                      </a:r>
                      <a:endParaRPr lang="es-EC" sz="1100" dirty="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Arial"/>
                          <a:ea typeface="Times New Roman"/>
                          <a:cs typeface="Times New Roman"/>
                        </a:rPr>
                        <a:t>5 años, 2 meses </a:t>
                      </a:r>
                      <a:endParaRPr lang="es-EC" sz="1100" dirty="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strips dir="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467544" y="2348880"/>
          <a:ext cx="8064898" cy="3009875"/>
        </p:xfrm>
        <a:graphic>
          <a:graphicData uri="http://schemas.openxmlformats.org/drawingml/2006/table">
            <a:tbl>
              <a:tblPr/>
              <a:tblGrid>
                <a:gridCol w="1586076"/>
                <a:gridCol w="1108203"/>
                <a:gridCol w="1108203"/>
                <a:gridCol w="1046066"/>
                <a:gridCol w="1046066"/>
                <a:gridCol w="1085142"/>
                <a:gridCol w="1085142"/>
              </a:tblGrid>
              <a:tr h="149902">
                <a:tc gridSpan="7">
                  <a:txBody>
                    <a:bodyPr/>
                    <a:lstStyle/>
                    <a:p>
                      <a:pPr algn="ctr">
                        <a:lnSpc>
                          <a:spcPct val="115000"/>
                        </a:lnSpc>
                        <a:spcAft>
                          <a:spcPts val="0"/>
                        </a:spcAft>
                      </a:pPr>
                      <a:r>
                        <a:rPr lang="es-EC" sz="1300" b="1">
                          <a:solidFill>
                            <a:srgbClr val="000000"/>
                          </a:solidFill>
                          <a:latin typeface="Arial"/>
                          <a:ea typeface="Times New Roman"/>
                          <a:cs typeface="Times New Roman"/>
                        </a:rPr>
                        <a:t>CAMBIOS EN LA VARIABLE COSTOS </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9902">
                <a:tc gridSpan="7">
                  <a:txBody>
                    <a:bodyPr/>
                    <a:lstStyle/>
                    <a:p>
                      <a:pPr>
                        <a:lnSpc>
                          <a:spcPct val="115000"/>
                        </a:lnSpc>
                        <a:spcAft>
                          <a:spcPts val="0"/>
                        </a:spcAft>
                      </a:pPr>
                      <a:r>
                        <a:rPr lang="es-EC" sz="1300">
                          <a:solidFill>
                            <a:srgbClr val="000000"/>
                          </a:solidFill>
                          <a:latin typeface="Arial"/>
                          <a:ea typeface="Times New Roman"/>
                          <a:cs typeface="Times New Roman"/>
                        </a:rPr>
                        <a:t>Escenario optimista: diminución en un 10% en el costo de mano de obra directa e indirecta y el 20% en materia prima e insumos </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9902">
                <a:tc gridSpan="7">
                  <a:txBody>
                    <a:bodyPr/>
                    <a:lstStyle/>
                    <a:p>
                      <a:pPr>
                        <a:lnSpc>
                          <a:spcPct val="115000"/>
                        </a:lnSpc>
                        <a:spcAft>
                          <a:spcPts val="0"/>
                        </a:spcAft>
                      </a:pPr>
                      <a:r>
                        <a:rPr lang="es-EC" sz="1300">
                          <a:solidFill>
                            <a:srgbClr val="000000"/>
                          </a:solidFill>
                          <a:latin typeface="Arial"/>
                          <a:ea typeface="Times New Roman"/>
                          <a:cs typeface="Times New Roman"/>
                        </a:rPr>
                        <a:t>Escenario pesimista: incremento del 30% en los costos de mano de obra directa e indirecta y el 20% en materia prima e insumos </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9902">
                <a:tc rowSpan="2">
                  <a:txBody>
                    <a:bodyPr/>
                    <a:lstStyle/>
                    <a:p>
                      <a:pPr algn="ctr">
                        <a:lnSpc>
                          <a:spcPct val="115000"/>
                        </a:lnSpc>
                        <a:spcAft>
                          <a:spcPts val="0"/>
                        </a:spcAft>
                      </a:pPr>
                      <a:r>
                        <a:rPr lang="es-EC" sz="1300" b="1">
                          <a:solidFill>
                            <a:srgbClr val="000000"/>
                          </a:solidFill>
                          <a:latin typeface="Arial"/>
                          <a:ea typeface="Times New Roman"/>
                          <a:cs typeface="Times New Roman"/>
                        </a:rPr>
                        <a:t>ÍNDICES DE EVALUACIÓN </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1300" b="1">
                          <a:solidFill>
                            <a:srgbClr val="000000"/>
                          </a:solidFill>
                          <a:latin typeface="Arial"/>
                          <a:ea typeface="Times New Roman"/>
                          <a:cs typeface="Times New Roman"/>
                        </a:rPr>
                        <a:t>PROYECTISTA </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1300" b="1">
                          <a:solidFill>
                            <a:srgbClr val="000000"/>
                          </a:solidFill>
                          <a:latin typeface="Arial"/>
                          <a:ea typeface="Times New Roman"/>
                          <a:cs typeface="Times New Roman"/>
                        </a:rPr>
                        <a:t>INVERSIONISTA </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449705">
                <a:tc vMerge="1">
                  <a:txBody>
                    <a:bodyPr/>
                    <a:lstStyle/>
                    <a:p>
                      <a:endParaRPr lang="es-EC"/>
                    </a:p>
                  </a:txBody>
                  <a:tcPr/>
                </a:tc>
                <a:tc>
                  <a:txBody>
                    <a:bodyPr/>
                    <a:lstStyle/>
                    <a:p>
                      <a:pPr algn="ctr">
                        <a:lnSpc>
                          <a:spcPct val="115000"/>
                        </a:lnSpc>
                        <a:spcAft>
                          <a:spcPts val="0"/>
                        </a:spcAft>
                      </a:pPr>
                      <a:r>
                        <a:rPr lang="es-EC" sz="1300" b="1">
                          <a:solidFill>
                            <a:srgbClr val="000000"/>
                          </a:solidFill>
                          <a:latin typeface="Arial"/>
                          <a:ea typeface="Times New Roman"/>
                          <a:cs typeface="Times New Roman"/>
                        </a:rPr>
                        <a:t>ESCENARIO OPTIMISTA</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b="1">
                          <a:solidFill>
                            <a:srgbClr val="000000"/>
                          </a:solidFill>
                          <a:latin typeface="Arial"/>
                          <a:ea typeface="Times New Roman"/>
                          <a:cs typeface="Times New Roman"/>
                        </a:rPr>
                        <a:t>ESCENARIO ESPERADO</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b="1">
                          <a:solidFill>
                            <a:srgbClr val="000000"/>
                          </a:solidFill>
                          <a:latin typeface="Arial"/>
                          <a:ea typeface="Times New Roman"/>
                          <a:cs typeface="Times New Roman"/>
                        </a:rPr>
                        <a:t>ESCENARIO PESIMISTA</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b="1">
                          <a:solidFill>
                            <a:srgbClr val="000000"/>
                          </a:solidFill>
                          <a:latin typeface="Arial"/>
                          <a:ea typeface="Times New Roman"/>
                          <a:cs typeface="Times New Roman"/>
                        </a:rPr>
                        <a:t>ESCENARIO OPTIMISTA</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b="1">
                          <a:solidFill>
                            <a:srgbClr val="000000"/>
                          </a:solidFill>
                          <a:latin typeface="Arial"/>
                          <a:ea typeface="Times New Roman"/>
                          <a:cs typeface="Times New Roman"/>
                        </a:rPr>
                        <a:t>ESCENARIO ESPERADO</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300" b="1">
                          <a:solidFill>
                            <a:srgbClr val="000000"/>
                          </a:solidFill>
                          <a:latin typeface="Arial"/>
                          <a:ea typeface="Times New Roman"/>
                          <a:cs typeface="Times New Roman"/>
                        </a:rPr>
                        <a:t>ESCENARIO PESIMISTA</a:t>
                      </a:r>
                      <a:endParaRPr lang="es-EC" sz="1300">
                        <a:latin typeface="Times New Roman"/>
                        <a:ea typeface="Times New Roman"/>
                        <a:cs typeface="Times New Roman"/>
                      </a:endParaRPr>
                    </a:p>
                  </a:txBody>
                  <a:tcPr marL="34977" marR="34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902">
                <a:tc>
                  <a:txBody>
                    <a:bodyPr/>
                    <a:lstStyle/>
                    <a:p>
                      <a:pPr algn="ctr">
                        <a:lnSpc>
                          <a:spcPct val="115000"/>
                        </a:lnSpc>
                        <a:spcAft>
                          <a:spcPts val="0"/>
                        </a:spcAft>
                      </a:pPr>
                      <a:r>
                        <a:rPr lang="es-EC" sz="1300" b="1">
                          <a:solidFill>
                            <a:srgbClr val="000000"/>
                          </a:solidFill>
                          <a:latin typeface="Arial"/>
                          <a:ea typeface="Times New Roman"/>
                          <a:cs typeface="Times New Roman"/>
                        </a:rPr>
                        <a:t>VAN </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78.232,63</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46.987,93</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-7.917,47</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163.932,25</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129.582,81</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69.346,38</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9902">
                <a:tc>
                  <a:txBody>
                    <a:bodyPr/>
                    <a:lstStyle/>
                    <a:p>
                      <a:pPr algn="ctr">
                        <a:lnSpc>
                          <a:spcPct val="115000"/>
                        </a:lnSpc>
                        <a:spcAft>
                          <a:spcPts val="0"/>
                        </a:spcAft>
                      </a:pPr>
                      <a:r>
                        <a:rPr lang="es-EC" sz="1300" b="1">
                          <a:solidFill>
                            <a:srgbClr val="000000"/>
                          </a:solidFill>
                          <a:latin typeface="Arial"/>
                          <a:ea typeface="Times New Roman"/>
                          <a:cs typeface="Times New Roman"/>
                        </a:rPr>
                        <a:t>TIR </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23%</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21%</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16%</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30%</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27%</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20%</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9902">
                <a:tc>
                  <a:txBody>
                    <a:bodyPr/>
                    <a:lstStyle/>
                    <a:p>
                      <a:pPr algn="ctr">
                        <a:lnSpc>
                          <a:spcPct val="115000"/>
                        </a:lnSpc>
                        <a:spcAft>
                          <a:spcPts val="0"/>
                        </a:spcAft>
                      </a:pPr>
                      <a:r>
                        <a:rPr lang="es-EC" sz="1300" b="1">
                          <a:solidFill>
                            <a:srgbClr val="000000"/>
                          </a:solidFill>
                          <a:latin typeface="Arial"/>
                          <a:ea typeface="Times New Roman"/>
                          <a:cs typeface="Times New Roman"/>
                        </a:rPr>
                        <a:t>RB/C</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2,27</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2,13</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1,88</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2,91</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2,68</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s-EC" sz="1300">
                          <a:solidFill>
                            <a:srgbClr val="000000"/>
                          </a:solidFill>
                          <a:latin typeface="Arial"/>
                          <a:ea typeface="Times New Roman"/>
                          <a:cs typeface="Times New Roman"/>
                        </a:rPr>
                        <a:t>2,28</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5819">
                <a:tc>
                  <a:txBody>
                    <a:bodyPr/>
                    <a:lstStyle/>
                    <a:p>
                      <a:pPr algn="ctr">
                        <a:lnSpc>
                          <a:spcPct val="115000"/>
                        </a:lnSpc>
                        <a:spcAft>
                          <a:spcPts val="0"/>
                        </a:spcAft>
                      </a:pPr>
                      <a:r>
                        <a:rPr lang="es-EC" sz="1300" b="1">
                          <a:solidFill>
                            <a:srgbClr val="000000"/>
                          </a:solidFill>
                          <a:latin typeface="Arial"/>
                          <a:ea typeface="Times New Roman"/>
                          <a:cs typeface="Times New Roman"/>
                        </a:rPr>
                        <a:t>PRI</a:t>
                      </a:r>
                      <a:endParaRPr lang="es-EC" sz="130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rgbClr val="000000"/>
                          </a:solidFill>
                          <a:latin typeface="Arial"/>
                          <a:ea typeface="Times New Roman"/>
                          <a:cs typeface="Times New Roman"/>
                        </a:rPr>
                        <a:t>4 años</a:t>
                      </a:r>
                      <a:endParaRPr lang="es-EC" sz="1000" dirty="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rgbClr val="000000"/>
                          </a:solidFill>
                          <a:latin typeface="Arial"/>
                          <a:ea typeface="Times New Roman"/>
                          <a:cs typeface="Times New Roman"/>
                        </a:rPr>
                        <a:t>4 años, 2 meses</a:t>
                      </a:r>
                      <a:endParaRPr lang="es-EC" sz="1000" dirty="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rgbClr val="000000"/>
                          </a:solidFill>
                          <a:latin typeface="Arial"/>
                          <a:ea typeface="Times New Roman"/>
                          <a:cs typeface="Times New Roman"/>
                        </a:rPr>
                        <a:t>4 años, 6 meses</a:t>
                      </a:r>
                      <a:endParaRPr lang="es-EC" sz="1000" dirty="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rgbClr val="000000"/>
                          </a:solidFill>
                          <a:latin typeface="Arial"/>
                          <a:ea typeface="Times New Roman"/>
                          <a:cs typeface="Times New Roman"/>
                        </a:rPr>
                        <a:t>3 años, 8 meses </a:t>
                      </a:r>
                      <a:endParaRPr lang="es-EC" sz="1000" dirty="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rgbClr val="000000"/>
                          </a:solidFill>
                          <a:latin typeface="Arial"/>
                          <a:ea typeface="Times New Roman"/>
                          <a:cs typeface="Times New Roman"/>
                        </a:rPr>
                        <a:t>4 años, 2 meses</a:t>
                      </a:r>
                      <a:endParaRPr lang="es-EC" sz="1000" dirty="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rgbClr val="000000"/>
                          </a:solidFill>
                          <a:latin typeface="Arial"/>
                          <a:ea typeface="Times New Roman"/>
                          <a:cs typeface="Times New Roman"/>
                        </a:rPr>
                        <a:t>4 años, 11 meses </a:t>
                      </a:r>
                      <a:endParaRPr lang="es-EC" sz="1000" dirty="0">
                        <a:latin typeface="Times New Roman"/>
                        <a:ea typeface="Times New Roman"/>
                        <a:cs typeface="Times New Roman"/>
                      </a:endParaRPr>
                    </a:p>
                  </a:txBody>
                  <a:tcPr marL="34977" marR="349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7" name="6 Elipse"/>
          <p:cNvSpPr/>
          <p:nvPr/>
        </p:nvSpPr>
        <p:spPr>
          <a:xfrm>
            <a:off x="7308304"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835696" y="3284984"/>
            <a:ext cx="5544616" cy="707886"/>
          </a:xfrm>
          <a:prstGeom prst="rect">
            <a:avLst/>
          </a:prstGeom>
          <a:noFill/>
        </p:spPr>
        <p:txBody>
          <a:bodyPr wrap="square" rtlCol="0">
            <a:spAutoFit/>
          </a:bodyPr>
          <a:lstStyle/>
          <a:p>
            <a:pPr algn="ctr"/>
            <a:r>
              <a:rPr lang="es-EC" sz="4000" b="1" dirty="0" smtClean="0"/>
              <a:t>CONCLUSIONES </a:t>
            </a:r>
            <a:endParaRPr lang="es-EC" b="1" dirty="0"/>
          </a:p>
        </p:txBody>
      </p:sp>
      <p:sp>
        <p:nvSpPr>
          <p:cNvPr id="7" name="6 Elipse"/>
          <p:cNvSpPr/>
          <p:nvPr/>
        </p:nvSpPr>
        <p:spPr>
          <a:xfrm>
            <a:off x="7308304"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strips dir="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7308304"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323528" y="1671766"/>
            <a:ext cx="8424936" cy="44935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1600" dirty="0" smtClean="0"/>
              <a:t> </a:t>
            </a:r>
            <a:endParaRPr lang="es-EC" sz="1600" dirty="0" smtClean="0"/>
          </a:p>
          <a:p>
            <a:pPr lvl="0" algn="just"/>
            <a:r>
              <a:rPr lang="es-ES" dirty="0" smtClean="0"/>
              <a:t>El sector Quillán </a:t>
            </a:r>
            <a:r>
              <a:rPr lang="es-ES" dirty="0" smtClean="0"/>
              <a:t>ubicado, </a:t>
            </a:r>
            <a:r>
              <a:rPr lang="es-ES" dirty="0" smtClean="0"/>
              <a:t>de acuerdo a la investigación realizada, cuenta con importantes atractivos turísticos, variedad de microclimas, flora y fauna, que hace que cada vez sea más visitado por turistas de edades comprendidas entre 19 y 60 años. El 76% de estos turistas viajan con sus familiares generalmente los fines de semana, les gusta la recreación, visitar atractivos turísticos, observar la flora y la fauna y degustar de la gastronomía. Estos turistas se convertirán en clientes potenciales del Complejo Turístico “Las Cascadas”. </a:t>
            </a:r>
            <a:endParaRPr lang="es-EC" dirty="0" smtClean="0"/>
          </a:p>
          <a:p>
            <a:pPr algn="just"/>
            <a:r>
              <a:rPr lang="es-ES" dirty="0" smtClean="0"/>
              <a:t> </a:t>
            </a:r>
            <a:endParaRPr lang="es-EC" dirty="0" smtClean="0"/>
          </a:p>
          <a:p>
            <a:pPr lvl="0" algn="just"/>
            <a:r>
              <a:rPr lang="es-ES" dirty="0" smtClean="0"/>
              <a:t> En la investigación de mercado se encontró que hay un alto grado de interés de los turistas por visitar un sitio turístico con las características que tiene el sector Quillán, estos turistas son procedentes de las ciudades de Ambato (94,74%)  y Píllaro (90,54%), les gusta salir de paseo y están dispuestos a visitar un Complejo Turístico en este lugar. </a:t>
            </a:r>
            <a:endParaRPr lang="es-EC" sz="2000" dirty="0"/>
          </a:p>
        </p:txBody>
      </p:sp>
    </p:spTree>
  </p:cSld>
  <p:clrMapOvr>
    <a:masterClrMapping/>
  </p:clrMapOvr>
  <p:transition spd="med">
    <p:strips dir="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7308304" y="116632"/>
            <a:ext cx="1800200" cy="1512168"/>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44016" y="1196752"/>
            <a:ext cx="8892480" cy="553997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a:r>
              <a:rPr lang="es-ES" sz="1600" dirty="0" smtClean="0"/>
              <a:t>Con respecto a la oferta de complejos turísticos en el sector de estudio, existen paraderos turísticos que de acuerdo con los requerimientos de los servicios exigidos por el turista, estos lugares en su conjunto no cumplen con todos los beneficios esperados por el mercado potencial. Sin embargo, enfocándonos al Cantón Píllaro, existen Complejos Turísticos  como “El Olimpo” y “El Porvenir” que si cumplen con los servicios demandados por el turista, por lo que el Complejo Turístico de este proyecto se diferenciará en la calidad e innovación del servicio que brinde a sus clientes. </a:t>
            </a:r>
            <a:endParaRPr lang="es-EC" sz="1600" dirty="0" smtClean="0"/>
          </a:p>
          <a:p>
            <a:pPr algn="just"/>
            <a:r>
              <a:rPr lang="es-ES" sz="1600" dirty="0" smtClean="0"/>
              <a:t> </a:t>
            </a:r>
            <a:endParaRPr lang="es-EC" sz="1600" dirty="0" smtClean="0"/>
          </a:p>
          <a:p>
            <a:pPr lvl="0" algn="just"/>
            <a:r>
              <a:rPr lang="es-ES" sz="1600" dirty="0" smtClean="0"/>
              <a:t>La demanda actual de turistas, según la investigación de campo realizada en el mes de diciembre del año 2011, fue de 547.208 turistas, este dato se tomó para proyectar la demanda, confrontarlo con la oferta y determinar la demanda insatisfecha que para el año 2012 es de 537.257 turistas. Considerando la disponibilidad de recursos y la infraestructura turística a pequeña escala, se creyó adecuado satisfacer el 5% de esta demanda insatisfecha que para el año 2013 será de 28.709 turistas.  </a:t>
            </a:r>
            <a:endParaRPr lang="es-EC" sz="1600" dirty="0" smtClean="0"/>
          </a:p>
          <a:p>
            <a:pPr algn="just"/>
            <a:r>
              <a:rPr lang="es-ES" sz="1600" dirty="0" smtClean="0"/>
              <a:t> </a:t>
            </a:r>
            <a:endParaRPr lang="es-EC" sz="1600" dirty="0" smtClean="0"/>
          </a:p>
          <a:p>
            <a:pPr lvl="0" algn="just"/>
            <a:r>
              <a:rPr lang="es-ES" sz="1600" dirty="0" smtClean="0"/>
              <a:t>Partiendo del dato de demanda insatisfecha y el perfil del turista, se analizó tres tamaños de mercado para satisfacer el 3%, 5% y 7% de demanda insatisfecha. El análisis económico-financiero realizado para satisfacer el 5% de la demanda insatisfecha da valores superiores de VAN y TIR.</a:t>
            </a:r>
            <a:endParaRPr lang="es-EC" sz="1600" dirty="0" smtClean="0"/>
          </a:p>
          <a:p>
            <a:endParaRPr lang="es-EC" dirty="0"/>
          </a:p>
        </p:txBody>
      </p:sp>
    </p:spTree>
  </p:cSld>
  <p:clrMapOvr>
    <a:masterClrMapping/>
  </p:clrMapOvr>
  <p:transition spd="med">
    <p:strips dir="ru"/>
  </p:transition>
  <p:timing>
    <p:tnLst>
      <p:par>
        <p:cTn id="1" dur="indefinite" restart="never" nodeType="tmRoot"/>
      </p:par>
    </p:tnLst>
  </p:timing>
</p:sld>
</file>

<file path=ppt/theme/theme1.xml><?xml version="1.0" encoding="utf-8"?>
<a:theme xmlns:a="http://schemas.openxmlformats.org/drawingml/2006/main" name="cdb2004123l">
  <a:themeElements>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00"/>
        </a:dk1>
        <a:lt1>
          <a:srgbClr val="FFFFFF"/>
        </a:lt1>
        <a:dk2>
          <a:srgbClr val="1640B6"/>
        </a:dk2>
        <a:lt2>
          <a:srgbClr val="B2B2B2"/>
        </a:lt2>
        <a:accent1>
          <a:srgbClr val="48BDEC"/>
        </a:accent1>
        <a:accent2>
          <a:srgbClr val="E68402"/>
        </a:accent2>
        <a:accent3>
          <a:srgbClr val="FFFFFF"/>
        </a:accent3>
        <a:accent4>
          <a:srgbClr val="000000"/>
        </a:accent4>
        <a:accent5>
          <a:srgbClr val="B1DBF4"/>
        </a:accent5>
        <a:accent6>
          <a:srgbClr val="D07702"/>
        </a:accent6>
        <a:hlink>
          <a:srgbClr val="339966"/>
        </a:hlink>
        <a:folHlink>
          <a:srgbClr val="7E88E4"/>
        </a:folHlink>
      </a:clrScheme>
      <a:clrMap bg1="lt1" tx1="dk1" bg2="lt2" tx2="dk2" accent1="accent1" accent2="accent2" accent3="accent3" accent4="accent4" accent5="accent5" accent6="accent6" hlink="hlink" folHlink="folHlink"/>
    </a:extraClrScheme>
    <a:extraClrScheme>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
      <a:clrScheme name="sample 3">
        <a:dk1>
          <a:srgbClr val="25095D"/>
        </a:dk1>
        <a:lt1>
          <a:srgbClr val="FFFFFF"/>
        </a:lt1>
        <a:dk2>
          <a:srgbClr val="235752"/>
        </a:dk2>
        <a:lt2>
          <a:srgbClr val="B2B2B2"/>
        </a:lt2>
        <a:accent1>
          <a:srgbClr val="DAAF34"/>
        </a:accent1>
        <a:accent2>
          <a:srgbClr val="6F9A3C"/>
        </a:accent2>
        <a:accent3>
          <a:srgbClr val="FFFFFF"/>
        </a:accent3>
        <a:accent4>
          <a:srgbClr val="1E064E"/>
        </a:accent4>
        <a:accent5>
          <a:srgbClr val="EAD4AE"/>
        </a:accent5>
        <a:accent6>
          <a:srgbClr val="648B35"/>
        </a:accent6>
        <a:hlink>
          <a:srgbClr val="8DAED9"/>
        </a:hlink>
        <a:folHlink>
          <a:srgbClr val="A8CB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cdb2004123l</Template>
  <TotalTime>1337</TotalTime>
  <Words>8789</Words>
  <Application>Microsoft Office PowerPoint</Application>
  <PresentationFormat>Presentación en pantalla (4:3)</PresentationFormat>
  <Paragraphs>2903</Paragraphs>
  <Slides>112</Slides>
  <Notes>31</Notes>
  <HiddenSlides>0</HiddenSlides>
  <MMClips>0</MMClips>
  <ScaleCrop>false</ScaleCrop>
  <HeadingPairs>
    <vt:vector size="4" baseType="variant">
      <vt:variant>
        <vt:lpstr>Tema</vt:lpstr>
      </vt:variant>
      <vt:variant>
        <vt:i4>1</vt:i4>
      </vt:variant>
      <vt:variant>
        <vt:lpstr>Títulos de diapositiva</vt:lpstr>
      </vt:variant>
      <vt:variant>
        <vt:i4>112</vt:i4>
      </vt:variant>
    </vt:vector>
  </HeadingPairs>
  <TitlesOfParts>
    <vt:vector size="113" baseType="lpstr">
      <vt:lpstr>cdb2004123l</vt:lpstr>
      <vt:lpstr>ESCUELA POLITÉCNICA DEL EJÉRCITO  MAESTRÍA EN GESTIÓN DE PROYECTOS </vt:lpstr>
      <vt:lpstr>EL SECTOR QUILLÁN </vt:lpstr>
      <vt:lpstr>PLANTEAMIENTO DEL PROBLEMA DE INVESTIGACIÓN   </vt:lpstr>
      <vt:lpstr>JUSTIFICACIÓN</vt:lpstr>
      <vt:lpstr>HIPÓTESIS </vt:lpstr>
      <vt:lpstr>OBJETIVOS </vt:lpstr>
      <vt:lpstr>Diapositiva 7</vt:lpstr>
      <vt:lpstr>OBJETIVOS</vt:lpstr>
      <vt:lpstr>IDENTIFICACIÓN DEL SERVICIO</vt:lpstr>
      <vt:lpstr>BIENES SUSTITUTOS </vt:lpstr>
      <vt:lpstr>BIENES COMPLEMENTARIOS </vt:lpstr>
      <vt:lpstr>EL SEGMENTO OBJETIVO </vt:lpstr>
      <vt:lpstr>LA SEGMENTACIÓN SOCIODEMOGRÁFICA </vt:lpstr>
      <vt:lpstr>EL UNIVERSO Y LA MUESTRA</vt:lpstr>
      <vt:lpstr>LOS OBJETIVOS DE LA ENCUESTA </vt:lpstr>
      <vt:lpstr>LOS RESULTADOS DEL ESTUDIO</vt:lpstr>
      <vt:lpstr>LOS RESULTADOS DEL ESTUDIO </vt:lpstr>
      <vt:lpstr>LOS RESULTADOS DEL ESTUDIO </vt:lpstr>
      <vt:lpstr>LOS RESULTADOS DEL ESTUDIO </vt:lpstr>
      <vt:lpstr>LOS RESULTADOS DEL ESTUDIO </vt:lpstr>
      <vt:lpstr>LOS RESULTADOS DEL ESTUDIO </vt:lpstr>
      <vt:lpstr> EL ANÁLISIS DE LA DEMANDA HISTÓRICA </vt:lpstr>
      <vt:lpstr>Diapositiva 23</vt:lpstr>
      <vt:lpstr>LA PROYECCIÓN DE LA DEMANDA ACTUAL </vt:lpstr>
      <vt:lpstr>Diapositiva 25</vt:lpstr>
      <vt:lpstr>Diapositiva 26</vt:lpstr>
      <vt:lpstr>El Comportamiento histórico de la Oferta de los Complejos Turísticos</vt:lpstr>
      <vt:lpstr>El Comportamiento histórico de la Oferta de Hoteles </vt:lpstr>
      <vt:lpstr>El Crecimiento de la oferta de paraderos turísticos (restaurantes) en el sector Quillán  </vt:lpstr>
      <vt:lpstr>La Oferta Actual </vt:lpstr>
      <vt:lpstr>La Oferta Actual de turistas en complejos turísticos y hoteles</vt:lpstr>
      <vt:lpstr>LA PROYECCIÓN DE LA DEMANDA INSATISFECHA </vt:lpstr>
      <vt:lpstr>LA DEMANDA OBJETIVA</vt:lpstr>
      <vt:lpstr>Los precios para los siguientes productos son: </vt:lpstr>
      <vt:lpstr>Diapositiva 35</vt:lpstr>
      <vt:lpstr>EL MERCADO </vt:lpstr>
      <vt:lpstr>LA DISPONIBILIDAD DE RECURSOS FINANCIEROS</vt:lpstr>
      <vt:lpstr>Diapositiva 38</vt:lpstr>
      <vt:lpstr>LA DISPONIBILIDAD DE LA MANO DE OBRA</vt:lpstr>
      <vt:lpstr>Diapositiva 40</vt:lpstr>
      <vt:lpstr>LA DISPONIBILIDAD DE VÍAS DE ACCESO</vt:lpstr>
      <vt:lpstr>LA DISPONIBILIDAD DE ATRACTIVOS TURÍSTICOS</vt:lpstr>
      <vt:lpstr>LA OPTIMIZACIÓN DEL TAMAÑO</vt:lpstr>
      <vt:lpstr>El CONSUMO APARENTE DE LOS SERVICIOS A OFERTARSE</vt:lpstr>
      <vt:lpstr>Los Clientes proyectados para el servicio de Restaurante</vt:lpstr>
      <vt:lpstr>Los Clientes proyectados para el servicio de piscina recreativa </vt:lpstr>
      <vt:lpstr>Los clientes proyectados para el servicio de Cabañas</vt:lpstr>
      <vt:lpstr>Los clientes proyectados para los  servicios de canchas múltiples</vt:lpstr>
      <vt:lpstr>Los clientes proyectados para el servicio  de Juegos de Recreación Infantil  </vt:lpstr>
      <vt:lpstr>LA LOCALIZACIÓN</vt:lpstr>
      <vt:lpstr>Diapositiva 51</vt:lpstr>
      <vt:lpstr>La micro localización </vt:lpstr>
      <vt:lpstr>LA MATRIZ LOCACIONAL </vt:lpstr>
      <vt:lpstr>LOS REQUERIMIENTOS </vt:lpstr>
      <vt:lpstr>LOS REQUERIMIENTOS</vt:lpstr>
      <vt:lpstr>LOS REQUERIMIENTOS</vt:lpstr>
      <vt:lpstr>EL Estudio de Impacto Ambiental</vt:lpstr>
      <vt:lpstr>La Descripción del entorno ambiental del valle Quillán </vt:lpstr>
      <vt:lpstr>La socio economía del sector </vt:lpstr>
      <vt:lpstr>Diapositiva 60</vt:lpstr>
      <vt:lpstr>La identificación de variables ambientales y componentes ambientales susceptibles a impactos</vt:lpstr>
      <vt:lpstr>Las Actividades que generan un alto impacto sobre componentes ambientales  </vt:lpstr>
      <vt:lpstr>Las medidas para prevenir, controlar, mitigar y compensar las alteraciones ambientales significativas.</vt:lpstr>
      <vt:lpstr>Diapositiva 64</vt:lpstr>
      <vt:lpstr>Diapositiva 65</vt:lpstr>
      <vt:lpstr>Diapositiva 66</vt:lpstr>
      <vt:lpstr>Diapositiva 67</vt:lpstr>
      <vt:lpstr>Diapositiva 68</vt:lpstr>
      <vt:lpstr>Diapositiva 69</vt:lpstr>
      <vt:lpstr>LA VISIÓN </vt:lpstr>
      <vt:lpstr>Diapositiva 71</vt:lpstr>
      <vt:lpstr>ORGANIGRAMA ESTRUCTURAL</vt:lpstr>
      <vt:lpstr>LAS RESPONSABILIDADES </vt:lpstr>
      <vt:lpstr>Diapositiva 74</vt:lpstr>
      <vt:lpstr>Los Requerimientos y costos anuales de mano de obra</vt:lpstr>
      <vt:lpstr>Diapositiva 76</vt:lpstr>
      <vt:lpstr>LOS PRESUPUESTOS</vt:lpstr>
      <vt:lpstr>La Depreciación de Activos Fijos</vt:lpstr>
      <vt:lpstr>Las Inversiones en Activos Intangibles </vt:lpstr>
      <vt:lpstr>El CAPITAL DE TRABAJO </vt:lpstr>
      <vt:lpstr>El PRESUPUESTO DE INVERSIÓN </vt:lpstr>
      <vt:lpstr>EL PRESUPUESTO DE INGRESOS </vt:lpstr>
      <vt:lpstr>EL PRESUPUESTO DE EGRESOS </vt:lpstr>
      <vt:lpstr>LA ESTRUCTURA DEL FINANCIAMIENTO</vt:lpstr>
      <vt:lpstr>La amortización del préstamo</vt:lpstr>
      <vt:lpstr>EL PUNTO DE EQUILIBRIO</vt:lpstr>
      <vt:lpstr>EL ESTADO DE RESULTADOS DEL PROYECTO </vt:lpstr>
      <vt:lpstr>EL ESTADO DE RESULTADOS DEL INVERSIONISTA</vt:lpstr>
      <vt:lpstr>EL FLUJO NETO DE FONDOS  DEL PROYECTO</vt:lpstr>
      <vt:lpstr>EL FLUJO NETO DE FONDOS  DEL INVERSIONISTA</vt:lpstr>
      <vt:lpstr>LA EVALUACIÓN FINANCIERA</vt:lpstr>
      <vt:lpstr>Valor Actual Neto (VAN)</vt:lpstr>
      <vt:lpstr>Relación Beneficio Costo (R B/C)</vt:lpstr>
      <vt:lpstr>El Período de Recuperación de la Inversión  </vt:lpstr>
      <vt:lpstr>EL ANÁLISIS DE SENSIBILIDAD</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ATRACTIVOS TURÍSTICOS DEL SECTOR   </vt:lpstr>
      <vt:lpstr>PARADEROS TURÍSTICOS </vt:lpstr>
      <vt:lpstr>Diapositiva 110</vt:lpstr>
      <vt:lpstr>FAUNA</vt:lpstr>
      <vt:lpstr>Diapositiva 112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Nacional de Estadística y censors  INEC</dc:title>
  <dc:creator>PC</dc:creator>
  <cp:lastModifiedBy>PC</cp:lastModifiedBy>
  <cp:revision>302</cp:revision>
  <dcterms:created xsi:type="dcterms:W3CDTF">2011-08-16T17:20:33Z</dcterms:created>
  <dcterms:modified xsi:type="dcterms:W3CDTF">2012-04-24T05:05:06Z</dcterms:modified>
</cp:coreProperties>
</file>