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2" r:id="rId34"/>
    <p:sldId id="291" r:id="rId35"/>
    <p:sldId id="293" r:id="rId36"/>
    <p:sldId id="294"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stian\Documents\MAESTRIA%20EN%20GERENCIA%20DE%20SISTEMAS\TESIS\estadistica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bastian\Documents\MAESTRIA%20EN%20GERENCIA%20DE%20SISTEMAS\TESIS\estadisti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stian\Documents\MAESTRIA%20EN%20GERENCIA%20DE%20SISTEMAS\TESIS\Tablas_Principales201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bastian\Documents\MAESTRIA%20EN%20GERENCIA%20DE%20SISTEMAS\TESIS\TESIS\CAPITULO%20II\ofer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a:pPr>
            <a:r>
              <a:rPr lang="en-US"/>
              <a:t>PENETRACIÓN DE USUARIOS</a:t>
            </a:r>
            <a:r>
              <a:rPr lang="en-US" baseline="0"/>
              <a:t> DE INTERNET EN LATINOAMERICA</a:t>
            </a:r>
            <a:endParaRPr lang="en-US"/>
          </a:p>
        </c:rich>
      </c:tx>
      <c:layout/>
    </c:title>
    <c:view3D>
      <c:rAngAx val="1"/>
    </c:view3D>
    <c:plotArea>
      <c:layout/>
      <c:bar3DChart>
        <c:barDir val="col"/>
        <c:grouping val="clustered"/>
        <c:ser>
          <c:idx val="0"/>
          <c:order val="0"/>
          <c:tx>
            <c:strRef>
              <c:f>Hoja3!$B$1</c:f>
              <c:strCache>
                <c:ptCount val="1"/>
                <c:pt idx="0">
                  <c:v>PENETRACIÓN %</c:v>
                </c:pt>
              </c:strCache>
            </c:strRef>
          </c:tx>
          <c:dLbls>
            <c:txPr>
              <a:bodyPr/>
              <a:lstStyle/>
              <a:p>
                <a:pPr>
                  <a:defRPr lang="es-EC" b="1"/>
                </a:pPr>
                <a:endParaRPr lang="es-EC"/>
              </a:p>
            </c:txPr>
            <c:showVal val="1"/>
          </c:dLbls>
          <c:cat>
            <c:strRef>
              <c:f>Hoja3!$A$2:$A$21</c:f>
              <c:strCache>
                <c:ptCount val="20"/>
                <c:pt idx="0">
                  <c:v>Argentina</c:v>
                </c:pt>
                <c:pt idx="1">
                  <c:v>Uruguay</c:v>
                </c:pt>
                <c:pt idx="2">
                  <c:v>Chile</c:v>
                </c:pt>
                <c:pt idx="3">
                  <c:v>Colombia</c:v>
                </c:pt>
                <c:pt idx="4">
                  <c:v>Costa Rica</c:v>
                </c:pt>
                <c:pt idx="5">
                  <c:v>Dominican Republic</c:v>
                </c:pt>
                <c:pt idx="6">
                  <c:v>Venezuela</c:v>
                </c:pt>
                <c:pt idx="7">
                  <c:v>Brazil</c:v>
                </c:pt>
                <c:pt idx="8">
                  <c:v>Puerto Rico</c:v>
                </c:pt>
                <c:pt idx="9">
                  <c:v>Peru</c:v>
                </c:pt>
                <c:pt idx="10">
                  <c:v>Ecuador</c:v>
                </c:pt>
                <c:pt idx="11">
                  <c:v>Mexico</c:v>
                </c:pt>
                <c:pt idx="12">
                  <c:v>Panama</c:v>
                </c:pt>
                <c:pt idx="13">
                  <c:v>El Salvador</c:v>
                </c:pt>
                <c:pt idx="14">
                  <c:v>Paraguay</c:v>
                </c:pt>
                <c:pt idx="15">
                  <c:v>Guatemala</c:v>
                </c:pt>
                <c:pt idx="16">
                  <c:v>Cuba</c:v>
                </c:pt>
                <c:pt idx="17">
                  <c:v>Bolivia</c:v>
                </c:pt>
                <c:pt idx="18">
                  <c:v>Honduras</c:v>
                </c:pt>
                <c:pt idx="19">
                  <c:v>Nicaragua</c:v>
                </c:pt>
              </c:strCache>
            </c:strRef>
          </c:cat>
          <c:val>
            <c:numRef>
              <c:f>Hoja3!$B$2:$B$21</c:f>
              <c:numCache>
                <c:formatCode>0%</c:formatCode>
                <c:ptCount val="20"/>
                <c:pt idx="0">
                  <c:v>0.66000000000000381</c:v>
                </c:pt>
                <c:pt idx="1">
                  <c:v>0.56100000000000005</c:v>
                </c:pt>
                <c:pt idx="2">
                  <c:v>0.54800000000000004</c:v>
                </c:pt>
                <c:pt idx="3">
                  <c:v>0.504</c:v>
                </c:pt>
                <c:pt idx="4">
                  <c:v>0.43700000000000166</c:v>
                </c:pt>
                <c:pt idx="5">
                  <c:v>0.41300000000000031</c:v>
                </c:pt>
                <c:pt idx="6">
                  <c:v>0.37700000000000167</c:v>
                </c:pt>
                <c:pt idx="7">
                  <c:v>0.37400000000000166</c:v>
                </c:pt>
                <c:pt idx="8">
                  <c:v>0.37300000000000166</c:v>
                </c:pt>
                <c:pt idx="9">
                  <c:v>0.31300000000000167</c:v>
                </c:pt>
                <c:pt idx="10">
                  <c:v>0.29000000000000031</c:v>
                </c:pt>
                <c:pt idx="11">
                  <c:v>0.30700000000000038</c:v>
                </c:pt>
                <c:pt idx="12">
                  <c:v>0.27700000000000002</c:v>
                </c:pt>
                <c:pt idx="13">
                  <c:v>0.17100000000000001</c:v>
                </c:pt>
                <c:pt idx="14">
                  <c:v>0.17100000000000001</c:v>
                </c:pt>
                <c:pt idx="15">
                  <c:v>0.16500000000000023</c:v>
                </c:pt>
                <c:pt idx="16">
                  <c:v>0.14500000000000021</c:v>
                </c:pt>
                <c:pt idx="17">
                  <c:v>0.12100000000000002</c:v>
                </c:pt>
                <c:pt idx="18">
                  <c:v>0.11800000000000013</c:v>
                </c:pt>
                <c:pt idx="19">
                  <c:v>0.10600000000000002</c:v>
                </c:pt>
              </c:numCache>
            </c:numRef>
          </c:val>
        </c:ser>
        <c:shape val="box"/>
        <c:axId val="72726784"/>
        <c:axId val="72740864"/>
        <c:axId val="0"/>
      </c:bar3DChart>
      <c:catAx>
        <c:axId val="72726784"/>
        <c:scaling>
          <c:orientation val="minMax"/>
        </c:scaling>
        <c:axPos val="b"/>
        <c:tickLblPos val="nextTo"/>
        <c:txPr>
          <a:bodyPr/>
          <a:lstStyle/>
          <a:p>
            <a:pPr>
              <a:defRPr lang="es-EC"/>
            </a:pPr>
            <a:endParaRPr lang="es-EC"/>
          </a:p>
        </c:txPr>
        <c:crossAx val="72740864"/>
        <c:crosses val="autoZero"/>
        <c:auto val="1"/>
        <c:lblAlgn val="ctr"/>
        <c:lblOffset val="100"/>
      </c:catAx>
      <c:valAx>
        <c:axId val="72740864"/>
        <c:scaling>
          <c:orientation val="minMax"/>
        </c:scaling>
        <c:axPos val="l"/>
        <c:majorGridlines/>
        <c:numFmt formatCode="0%" sourceLinked="1"/>
        <c:tickLblPos val="nextTo"/>
        <c:txPr>
          <a:bodyPr/>
          <a:lstStyle/>
          <a:p>
            <a:pPr>
              <a:defRPr lang="es-EC"/>
            </a:pPr>
            <a:endParaRPr lang="es-EC"/>
          </a:p>
        </c:txPr>
        <c:crossAx val="7272678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view3D>
      <c:rAngAx val="1"/>
    </c:view3D>
    <c:plotArea>
      <c:layout/>
      <c:bar3DChart>
        <c:barDir val="col"/>
        <c:grouping val="clustered"/>
        <c:ser>
          <c:idx val="0"/>
          <c:order val="0"/>
          <c:tx>
            <c:strRef>
              <c:f>Hoja5!$G$2</c:f>
              <c:strCache>
                <c:ptCount val="1"/>
                <c:pt idx="0">
                  <c:v>2008</c:v>
                </c:pt>
              </c:strCache>
            </c:strRef>
          </c:tx>
          <c:cat>
            <c:strRef>
              <c:f>Hoja5!$F$3:$F$20</c:f>
              <c:strCache>
                <c:ptCount val="18"/>
                <c:pt idx="0">
                  <c:v>Azuay </c:v>
                </c:pt>
                <c:pt idx="1">
                  <c:v>Bolívar </c:v>
                </c:pt>
                <c:pt idx="2">
                  <c:v>Cañar </c:v>
                </c:pt>
                <c:pt idx="3">
                  <c:v>Carchi </c:v>
                </c:pt>
                <c:pt idx="4">
                  <c:v>Cotopaxi </c:v>
                </c:pt>
                <c:pt idx="5">
                  <c:v>Chimborazo </c:v>
                </c:pt>
                <c:pt idx="6">
                  <c:v>El oro </c:v>
                </c:pt>
                <c:pt idx="7">
                  <c:v>Esmeraldas </c:v>
                </c:pt>
                <c:pt idx="8">
                  <c:v>Guayas </c:v>
                </c:pt>
                <c:pt idx="9">
                  <c:v>Imbabura </c:v>
                </c:pt>
                <c:pt idx="10">
                  <c:v>Loja </c:v>
                </c:pt>
                <c:pt idx="11">
                  <c:v>Los Ríos </c:v>
                </c:pt>
                <c:pt idx="12">
                  <c:v>Manabí </c:v>
                </c:pt>
                <c:pt idx="13">
                  <c:v>Pichincha </c:v>
                </c:pt>
                <c:pt idx="14">
                  <c:v>Tungurahua </c:v>
                </c:pt>
                <c:pt idx="15">
                  <c:v>Santo Domingo </c:v>
                </c:pt>
                <c:pt idx="16">
                  <c:v>Santa Elena </c:v>
                </c:pt>
                <c:pt idx="17">
                  <c:v>Amazonía </c:v>
                </c:pt>
              </c:strCache>
            </c:strRef>
          </c:cat>
          <c:val>
            <c:numRef>
              <c:f>Hoja5!$G$3:$G$21</c:f>
              <c:numCache>
                <c:formatCode>0.0%</c:formatCode>
                <c:ptCount val="19"/>
                <c:pt idx="0">
                  <c:v>0.36000000000000032</c:v>
                </c:pt>
                <c:pt idx="1">
                  <c:v>0.13</c:v>
                </c:pt>
                <c:pt idx="2">
                  <c:v>0.21300000000000024</c:v>
                </c:pt>
                <c:pt idx="3">
                  <c:v>0.18300000000000038</c:v>
                </c:pt>
                <c:pt idx="4">
                  <c:v>0.17900000000000021</c:v>
                </c:pt>
                <c:pt idx="5">
                  <c:v>0.21900000000000042</c:v>
                </c:pt>
                <c:pt idx="6">
                  <c:v>0.22800000000000001</c:v>
                </c:pt>
                <c:pt idx="7">
                  <c:v>0.14200000000000004</c:v>
                </c:pt>
                <c:pt idx="8">
                  <c:v>0.26500000000000001</c:v>
                </c:pt>
                <c:pt idx="9">
                  <c:v>0.23800000000000004</c:v>
                </c:pt>
                <c:pt idx="10">
                  <c:v>0.24300000000000024</c:v>
                </c:pt>
                <c:pt idx="11">
                  <c:v>0.13</c:v>
                </c:pt>
                <c:pt idx="12">
                  <c:v>0.12300000000000012</c:v>
                </c:pt>
                <c:pt idx="13">
                  <c:v>0.41600000000000031</c:v>
                </c:pt>
                <c:pt idx="14">
                  <c:v>0.25900000000000001</c:v>
                </c:pt>
                <c:pt idx="15">
                  <c:v>0</c:v>
                </c:pt>
                <c:pt idx="16">
                  <c:v>0</c:v>
                </c:pt>
                <c:pt idx="17">
                  <c:v>0.16900000000000001</c:v>
                </c:pt>
                <c:pt idx="18">
                  <c:v>6.7000000000000004E-2</c:v>
                </c:pt>
              </c:numCache>
            </c:numRef>
          </c:val>
        </c:ser>
        <c:ser>
          <c:idx val="1"/>
          <c:order val="1"/>
          <c:tx>
            <c:strRef>
              <c:f>Hoja5!$H$2</c:f>
              <c:strCache>
                <c:ptCount val="1"/>
                <c:pt idx="0">
                  <c:v>2009</c:v>
                </c:pt>
              </c:strCache>
            </c:strRef>
          </c:tx>
          <c:cat>
            <c:strRef>
              <c:f>Hoja5!$F$3:$F$20</c:f>
              <c:strCache>
                <c:ptCount val="18"/>
                <c:pt idx="0">
                  <c:v>Azuay </c:v>
                </c:pt>
                <c:pt idx="1">
                  <c:v>Bolívar </c:v>
                </c:pt>
                <c:pt idx="2">
                  <c:v>Cañar </c:v>
                </c:pt>
                <c:pt idx="3">
                  <c:v>Carchi </c:v>
                </c:pt>
                <c:pt idx="4">
                  <c:v>Cotopaxi </c:v>
                </c:pt>
                <c:pt idx="5">
                  <c:v>Chimborazo </c:v>
                </c:pt>
                <c:pt idx="6">
                  <c:v>El oro </c:v>
                </c:pt>
                <c:pt idx="7">
                  <c:v>Esmeraldas </c:v>
                </c:pt>
                <c:pt idx="8">
                  <c:v>Guayas </c:v>
                </c:pt>
                <c:pt idx="9">
                  <c:v>Imbabura </c:v>
                </c:pt>
                <c:pt idx="10">
                  <c:v>Loja </c:v>
                </c:pt>
                <c:pt idx="11">
                  <c:v>Los Ríos </c:v>
                </c:pt>
                <c:pt idx="12">
                  <c:v>Manabí </c:v>
                </c:pt>
                <c:pt idx="13">
                  <c:v>Pichincha </c:v>
                </c:pt>
                <c:pt idx="14">
                  <c:v>Tungurahua </c:v>
                </c:pt>
                <c:pt idx="15">
                  <c:v>Santo Domingo </c:v>
                </c:pt>
                <c:pt idx="16">
                  <c:v>Santa Elena </c:v>
                </c:pt>
                <c:pt idx="17">
                  <c:v>Amazonía </c:v>
                </c:pt>
              </c:strCache>
            </c:strRef>
          </c:cat>
          <c:val>
            <c:numRef>
              <c:f>Hoja5!$H$3:$H$21</c:f>
              <c:numCache>
                <c:formatCode>0.0%</c:formatCode>
                <c:ptCount val="19"/>
                <c:pt idx="0">
                  <c:v>0.31600000000000178</c:v>
                </c:pt>
                <c:pt idx="1">
                  <c:v>0.19</c:v>
                </c:pt>
                <c:pt idx="2">
                  <c:v>0.17400000000000004</c:v>
                </c:pt>
                <c:pt idx="3">
                  <c:v>0.19700000000000001</c:v>
                </c:pt>
                <c:pt idx="4">
                  <c:v>0.16700000000000001</c:v>
                </c:pt>
                <c:pt idx="5">
                  <c:v>0.21500000000000039</c:v>
                </c:pt>
                <c:pt idx="6">
                  <c:v>0.22700000000000001</c:v>
                </c:pt>
                <c:pt idx="7">
                  <c:v>0.16600000000000001</c:v>
                </c:pt>
                <c:pt idx="8">
                  <c:v>0.28900000000000031</c:v>
                </c:pt>
                <c:pt idx="9">
                  <c:v>0.24000000000000021</c:v>
                </c:pt>
                <c:pt idx="10">
                  <c:v>0.23100000000000001</c:v>
                </c:pt>
                <c:pt idx="11">
                  <c:v>0.115</c:v>
                </c:pt>
                <c:pt idx="12">
                  <c:v>0.13100000000000001</c:v>
                </c:pt>
                <c:pt idx="13">
                  <c:v>0.42800000000000032</c:v>
                </c:pt>
                <c:pt idx="14">
                  <c:v>0.27100000000000002</c:v>
                </c:pt>
                <c:pt idx="15">
                  <c:v>0.15100000000000038</c:v>
                </c:pt>
                <c:pt idx="16">
                  <c:v>9.9000000000000046E-2</c:v>
                </c:pt>
                <c:pt idx="17">
                  <c:v>0.15600000000000042</c:v>
                </c:pt>
                <c:pt idx="18">
                  <c:v>0.10600000000000002</c:v>
                </c:pt>
              </c:numCache>
            </c:numRef>
          </c:val>
        </c:ser>
        <c:ser>
          <c:idx val="2"/>
          <c:order val="2"/>
          <c:tx>
            <c:strRef>
              <c:f>Hoja5!$I$2</c:f>
              <c:strCache>
                <c:ptCount val="1"/>
                <c:pt idx="0">
                  <c:v>2010</c:v>
                </c:pt>
              </c:strCache>
            </c:strRef>
          </c:tx>
          <c:cat>
            <c:strRef>
              <c:f>Hoja5!$F$3:$F$20</c:f>
              <c:strCache>
                <c:ptCount val="18"/>
                <c:pt idx="0">
                  <c:v>Azuay </c:v>
                </c:pt>
                <c:pt idx="1">
                  <c:v>Bolívar </c:v>
                </c:pt>
                <c:pt idx="2">
                  <c:v>Cañar </c:v>
                </c:pt>
                <c:pt idx="3">
                  <c:v>Carchi </c:v>
                </c:pt>
                <c:pt idx="4">
                  <c:v>Cotopaxi </c:v>
                </c:pt>
                <c:pt idx="5">
                  <c:v>Chimborazo </c:v>
                </c:pt>
                <c:pt idx="6">
                  <c:v>El oro </c:v>
                </c:pt>
                <c:pt idx="7">
                  <c:v>Esmeraldas </c:v>
                </c:pt>
                <c:pt idx="8">
                  <c:v>Guayas </c:v>
                </c:pt>
                <c:pt idx="9">
                  <c:v>Imbabura </c:v>
                </c:pt>
                <c:pt idx="10">
                  <c:v>Loja </c:v>
                </c:pt>
                <c:pt idx="11">
                  <c:v>Los Ríos </c:v>
                </c:pt>
                <c:pt idx="12">
                  <c:v>Manabí </c:v>
                </c:pt>
                <c:pt idx="13">
                  <c:v>Pichincha </c:v>
                </c:pt>
                <c:pt idx="14">
                  <c:v>Tungurahua </c:v>
                </c:pt>
                <c:pt idx="15">
                  <c:v>Santo Domingo </c:v>
                </c:pt>
                <c:pt idx="16">
                  <c:v>Santa Elena </c:v>
                </c:pt>
                <c:pt idx="17">
                  <c:v>Amazonía </c:v>
                </c:pt>
              </c:strCache>
            </c:strRef>
          </c:cat>
          <c:val>
            <c:numRef>
              <c:f>Hoja5!$I$3:$I$21</c:f>
              <c:numCache>
                <c:formatCode>0.0%</c:formatCode>
                <c:ptCount val="19"/>
                <c:pt idx="0">
                  <c:v>0.37500000000000178</c:v>
                </c:pt>
                <c:pt idx="1">
                  <c:v>0.19</c:v>
                </c:pt>
                <c:pt idx="2">
                  <c:v>0.21200000000000024</c:v>
                </c:pt>
                <c:pt idx="3">
                  <c:v>0.22900000000000001</c:v>
                </c:pt>
                <c:pt idx="4">
                  <c:v>0.19600000000000001</c:v>
                </c:pt>
                <c:pt idx="5">
                  <c:v>0.23500000000000001</c:v>
                </c:pt>
                <c:pt idx="6">
                  <c:v>0.30300000000000032</c:v>
                </c:pt>
                <c:pt idx="7">
                  <c:v>0.18500000000000039</c:v>
                </c:pt>
                <c:pt idx="8">
                  <c:v>0.29700000000000032</c:v>
                </c:pt>
                <c:pt idx="9">
                  <c:v>0.29100000000000031</c:v>
                </c:pt>
                <c:pt idx="10">
                  <c:v>0.253</c:v>
                </c:pt>
                <c:pt idx="11">
                  <c:v>0.17200000000000001</c:v>
                </c:pt>
                <c:pt idx="12">
                  <c:v>0.18100000000000024</c:v>
                </c:pt>
                <c:pt idx="13">
                  <c:v>0.46900000000000008</c:v>
                </c:pt>
                <c:pt idx="14">
                  <c:v>0.29200000000000031</c:v>
                </c:pt>
                <c:pt idx="15">
                  <c:v>0.255</c:v>
                </c:pt>
                <c:pt idx="16">
                  <c:v>0.15600000000000042</c:v>
                </c:pt>
                <c:pt idx="17">
                  <c:v>0.20300000000000001</c:v>
                </c:pt>
                <c:pt idx="18">
                  <c:v>0.12100000000000002</c:v>
                </c:pt>
              </c:numCache>
            </c:numRef>
          </c:val>
        </c:ser>
        <c:shape val="box"/>
        <c:axId val="78279424"/>
        <c:axId val="78280960"/>
        <c:axId val="0"/>
      </c:bar3DChart>
      <c:catAx>
        <c:axId val="78279424"/>
        <c:scaling>
          <c:orientation val="minMax"/>
        </c:scaling>
        <c:axPos val="b"/>
        <c:tickLblPos val="nextTo"/>
        <c:txPr>
          <a:bodyPr/>
          <a:lstStyle/>
          <a:p>
            <a:pPr>
              <a:defRPr lang="es-EC"/>
            </a:pPr>
            <a:endParaRPr lang="es-EC"/>
          </a:p>
        </c:txPr>
        <c:crossAx val="78280960"/>
        <c:crosses val="autoZero"/>
        <c:auto val="1"/>
        <c:lblAlgn val="ctr"/>
        <c:lblOffset val="100"/>
      </c:catAx>
      <c:valAx>
        <c:axId val="78280960"/>
        <c:scaling>
          <c:orientation val="minMax"/>
        </c:scaling>
        <c:axPos val="l"/>
        <c:majorGridlines/>
        <c:numFmt formatCode="0.0%" sourceLinked="1"/>
        <c:tickLblPos val="nextTo"/>
        <c:txPr>
          <a:bodyPr/>
          <a:lstStyle/>
          <a:p>
            <a:pPr>
              <a:defRPr lang="es-EC"/>
            </a:pPr>
            <a:endParaRPr lang="es-EC"/>
          </a:p>
        </c:txPr>
        <c:crossAx val="78279424"/>
        <c:crosses val="autoZero"/>
        <c:crossBetween val="between"/>
      </c:valAx>
    </c:plotArea>
    <c:legend>
      <c:legendPos val="r"/>
      <c:layout/>
      <c:txPr>
        <a:bodyPr/>
        <a:lstStyle/>
        <a:p>
          <a:pPr>
            <a:defRPr lang="es-EC"/>
          </a:pPr>
          <a:endParaRPr lang="es-EC"/>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100"/>
            </a:pPr>
            <a:r>
              <a:rPr lang="es-EC" sz="1100"/>
              <a:t>Lugares</a:t>
            </a:r>
            <a:r>
              <a:rPr lang="es-EC" sz="1100" baseline="0"/>
              <a:t> de dónde usaron internet (hombres)</a:t>
            </a:r>
            <a:endParaRPr lang="es-EC" sz="1100"/>
          </a:p>
        </c:rich>
      </c:tx>
      <c:layout>
        <c:manualLayout>
          <c:xMode val="edge"/>
          <c:yMode val="edge"/>
          <c:x val="0.16566183790920697"/>
          <c:y val="4.7931939542040482E-2"/>
        </c:manualLayout>
      </c:layout>
    </c:title>
    <c:view3D>
      <c:depthPercent val="100"/>
      <c:rAngAx val="1"/>
    </c:view3D>
    <c:plotArea>
      <c:layout>
        <c:manualLayout>
          <c:layoutTarget val="inner"/>
          <c:xMode val="edge"/>
          <c:yMode val="edge"/>
          <c:x val="1.2814853475629702E-2"/>
          <c:y val="0.23218648549148463"/>
          <c:w val="0.98230647885394695"/>
          <c:h val="0.48725526289367138"/>
        </c:manualLayout>
      </c:layout>
      <c:bar3DChart>
        <c:barDir val="col"/>
        <c:grouping val="clustered"/>
        <c:ser>
          <c:idx val="0"/>
          <c:order val="0"/>
          <c:tx>
            <c:strRef>
              <c:f>'Razones de uso de internet'!$C$29</c:f>
              <c:strCache>
                <c:ptCount val="1"/>
                <c:pt idx="0">
                  <c:v>2008</c:v>
                </c:pt>
              </c:strCache>
            </c:strRef>
          </c:tx>
          <c:dLbls>
            <c:dLbl>
              <c:idx val="1"/>
              <c:layout>
                <c:manualLayout>
                  <c:x val="-2.5746163053459912E-3"/>
                  <c:y val="-5.1771728632999303E-4"/>
                </c:manualLayout>
              </c:layout>
              <c:showVal val="1"/>
            </c:dLbl>
            <c:dLbl>
              <c:idx val="4"/>
              <c:layout>
                <c:manualLayout>
                  <c:x val="-5.7224606580829817E-3"/>
                  <c:y val="-1.3888888888889049E-2"/>
                </c:manualLayout>
              </c:layout>
              <c:showVal val="1"/>
            </c:dLbl>
            <c:dLbl>
              <c:idx val="5"/>
              <c:layout>
                <c:manualLayout>
                  <c:x val="8.7763049320143862E-3"/>
                  <c:y val="0"/>
                </c:manualLayout>
              </c:layout>
              <c:showVal val="1"/>
            </c:dLbl>
            <c:txPr>
              <a:bodyPr/>
              <a:lstStyle/>
              <a:p>
                <a:pPr>
                  <a:defRPr lang="es-EC" sz="700"/>
                </a:pPr>
                <a:endParaRPr lang="es-EC"/>
              </a:p>
            </c:txPr>
            <c:showVal val="1"/>
          </c:dLbls>
          <c:cat>
            <c:strRef>
              <c:f>'Razones de uso de internet'!$B$30:$B$34</c:f>
              <c:strCache>
                <c:ptCount val="5"/>
                <c:pt idx="0">
                  <c:v>Educación y aprendizaje</c:v>
                </c:pt>
                <c:pt idx="1">
                  <c:v>Obtener información</c:v>
                </c:pt>
                <c:pt idx="2">
                  <c:v>Comunicación en general</c:v>
                </c:pt>
                <c:pt idx="3">
                  <c:v>Por razones de trabajo</c:v>
                </c:pt>
                <c:pt idx="4">
                  <c:v>Otro </c:v>
                </c:pt>
              </c:strCache>
            </c:strRef>
          </c:cat>
          <c:val>
            <c:numRef>
              <c:f>'Razones de uso de internet'!$C$30:$C$34</c:f>
              <c:numCache>
                <c:formatCode>0.0%</c:formatCode>
                <c:ptCount val="5"/>
                <c:pt idx="0">
                  <c:v>0.38200000000000189</c:v>
                </c:pt>
                <c:pt idx="1">
                  <c:v>0.24700000000000039</c:v>
                </c:pt>
                <c:pt idx="2">
                  <c:v>0.23700000000000004</c:v>
                </c:pt>
                <c:pt idx="3">
                  <c:v>7.8000000000000014E-2</c:v>
                </c:pt>
                <c:pt idx="4">
                  <c:v>5.5000000000000014E-2</c:v>
                </c:pt>
              </c:numCache>
            </c:numRef>
          </c:val>
        </c:ser>
        <c:ser>
          <c:idx val="1"/>
          <c:order val="1"/>
          <c:tx>
            <c:strRef>
              <c:f>'Razones de uso de internet'!$D$29</c:f>
              <c:strCache>
                <c:ptCount val="1"/>
                <c:pt idx="0">
                  <c:v>2009</c:v>
                </c:pt>
              </c:strCache>
            </c:strRef>
          </c:tx>
          <c:dLbls>
            <c:dLbl>
              <c:idx val="1"/>
              <c:layout>
                <c:manualLayout>
                  <c:x val="1.20650309547058E-2"/>
                  <c:y val="0"/>
                </c:manualLayout>
              </c:layout>
              <c:showVal val="1"/>
            </c:dLbl>
            <c:dLbl>
              <c:idx val="2"/>
              <c:layout>
                <c:manualLayout>
                  <c:x val="1.5259816122718602E-2"/>
                  <c:y val="-4.3507498047493523E-3"/>
                </c:manualLayout>
              </c:layout>
              <c:showVal val="1"/>
            </c:dLbl>
            <c:dLbl>
              <c:idx val="3"/>
              <c:layout>
                <c:manualLayout>
                  <c:x val="1.1758660832905905E-2"/>
                  <c:y val="-1.1934233913803804E-2"/>
                </c:manualLayout>
              </c:layout>
              <c:showVal val="1"/>
            </c:dLbl>
            <c:dLbl>
              <c:idx val="5"/>
              <c:layout>
                <c:manualLayout>
                  <c:x val="1.2638229390033303E-2"/>
                  <c:y val="-2.444241463342341E-2"/>
                </c:manualLayout>
              </c:layout>
              <c:showVal val="1"/>
            </c:dLbl>
            <c:txPr>
              <a:bodyPr/>
              <a:lstStyle/>
              <a:p>
                <a:pPr>
                  <a:defRPr lang="es-EC" sz="700"/>
                </a:pPr>
                <a:endParaRPr lang="es-EC"/>
              </a:p>
            </c:txPr>
            <c:showVal val="1"/>
          </c:dLbls>
          <c:cat>
            <c:strRef>
              <c:f>'Razones de uso de internet'!$B$30:$B$34</c:f>
              <c:strCache>
                <c:ptCount val="5"/>
                <c:pt idx="0">
                  <c:v>Educación y aprendizaje</c:v>
                </c:pt>
                <c:pt idx="1">
                  <c:v>Obtener información</c:v>
                </c:pt>
                <c:pt idx="2">
                  <c:v>Comunicación en general</c:v>
                </c:pt>
                <c:pt idx="3">
                  <c:v>Por razones de trabajo</c:v>
                </c:pt>
                <c:pt idx="4">
                  <c:v>Otro </c:v>
                </c:pt>
              </c:strCache>
            </c:strRef>
          </c:cat>
          <c:val>
            <c:numRef>
              <c:f>'Razones de uso de internet'!$D$30:$D$34</c:f>
              <c:numCache>
                <c:formatCode>0.0%</c:formatCode>
                <c:ptCount val="5"/>
                <c:pt idx="0">
                  <c:v>0.38200000000000189</c:v>
                </c:pt>
                <c:pt idx="1">
                  <c:v>0.30000000000000032</c:v>
                </c:pt>
                <c:pt idx="2">
                  <c:v>0.18600000000000042</c:v>
                </c:pt>
                <c:pt idx="3">
                  <c:v>8.2000000000000017E-2</c:v>
                </c:pt>
                <c:pt idx="4">
                  <c:v>4.8000000000000022E-2</c:v>
                </c:pt>
              </c:numCache>
            </c:numRef>
          </c:val>
        </c:ser>
        <c:ser>
          <c:idx val="2"/>
          <c:order val="2"/>
          <c:tx>
            <c:strRef>
              <c:f>'Razones de uso de internet'!$E$29</c:f>
              <c:strCache>
                <c:ptCount val="1"/>
                <c:pt idx="0">
                  <c:v>2010</c:v>
                </c:pt>
              </c:strCache>
            </c:strRef>
          </c:tx>
          <c:dLbls>
            <c:dLbl>
              <c:idx val="0"/>
              <c:layout>
                <c:manualLayout>
                  <c:x val="1.0817456905317201E-2"/>
                  <c:y val="0"/>
                </c:manualLayout>
              </c:layout>
              <c:showVal val="1"/>
            </c:dLbl>
            <c:dLbl>
              <c:idx val="1"/>
              <c:layout>
                <c:manualLayout>
                  <c:x val="1.3352339107378803E-2"/>
                  <c:y val="9.5182996701621229E-3"/>
                </c:manualLayout>
              </c:layout>
              <c:showVal val="1"/>
            </c:dLbl>
            <c:dLbl>
              <c:idx val="2"/>
              <c:layout>
                <c:manualLayout>
                  <c:x val="2.5421449611625794E-2"/>
                  <c:y val="1.016853111663564E-2"/>
                </c:manualLayout>
              </c:layout>
              <c:showVal val="1"/>
            </c:dLbl>
            <c:dLbl>
              <c:idx val="3"/>
              <c:layout>
                <c:manualLayout>
                  <c:x val="1.5259895088221202E-2"/>
                  <c:y val="4.6296296296295903E-3"/>
                </c:manualLayout>
              </c:layout>
              <c:showVal val="1"/>
            </c:dLbl>
            <c:dLbl>
              <c:idx val="4"/>
              <c:layout>
                <c:manualLayout>
                  <c:x val="1.3352408202193605E-2"/>
                  <c:y val="-2.3148148148148077E-2"/>
                </c:manualLayout>
              </c:layout>
              <c:showVal val="1"/>
            </c:dLbl>
            <c:dLbl>
              <c:idx val="5"/>
              <c:layout>
                <c:manualLayout>
                  <c:x val="2.7277876650085419E-2"/>
                  <c:y val="0"/>
                </c:manualLayout>
              </c:layout>
              <c:showVal val="1"/>
            </c:dLbl>
            <c:txPr>
              <a:bodyPr/>
              <a:lstStyle/>
              <a:p>
                <a:pPr>
                  <a:defRPr lang="es-EC" sz="700"/>
                </a:pPr>
                <a:endParaRPr lang="es-EC"/>
              </a:p>
            </c:txPr>
            <c:showVal val="1"/>
          </c:dLbls>
          <c:cat>
            <c:strRef>
              <c:f>'Razones de uso de internet'!$B$30:$B$34</c:f>
              <c:strCache>
                <c:ptCount val="5"/>
                <c:pt idx="0">
                  <c:v>Educación y aprendizaje</c:v>
                </c:pt>
                <c:pt idx="1">
                  <c:v>Obtener información</c:v>
                </c:pt>
                <c:pt idx="2">
                  <c:v>Comunicación en general</c:v>
                </c:pt>
                <c:pt idx="3">
                  <c:v>Por razones de trabajo</c:v>
                </c:pt>
                <c:pt idx="4">
                  <c:v>Otro </c:v>
                </c:pt>
              </c:strCache>
            </c:strRef>
          </c:cat>
          <c:val>
            <c:numRef>
              <c:f>'Razones de uso de internet'!$E$30:$E$34</c:f>
              <c:numCache>
                <c:formatCode>0.0%</c:formatCode>
                <c:ptCount val="5"/>
                <c:pt idx="0">
                  <c:v>0.3870000000000019</c:v>
                </c:pt>
                <c:pt idx="1">
                  <c:v>0.28100000000000008</c:v>
                </c:pt>
                <c:pt idx="2">
                  <c:v>0.221</c:v>
                </c:pt>
                <c:pt idx="3">
                  <c:v>5.8000000000000003E-2</c:v>
                </c:pt>
                <c:pt idx="4">
                  <c:v>5.2000000000000032E-2</c:v>
                </c:pt>
              </c:numCache>
            </c:numRef>
          </c:val>
        </c:ser>
        <c:dLbls>
          <c:showVal val="1"/>
        </c:dLbls>
        <c:gapWidth val="43"/>
        <c:shape val="cylinder"/>
        <c:axId val="78910976"/>
        <c:axId val="78912512"/>
        <c:axId val="0"/>
      </c:bar3DChart>
      <c:catAx>
        <c:axId val="78910976"/>
        <c:scaling>
          <c:orientation val="minMax"/>
        </c:scaling>
        <c:axPos val="b"/>
        <c:numFmt formatCode="General" sourceLinked="1"/>
        <c:majorTickMark val="none"/>
        <c:tickLblPos val="nextTo"/>
        <c:txPr>
          <a:bodyPr/>
          <a:lstStyle/>
          <a:p>
            <a:pPr>
              <a:defRPr lang="es-EC" sz="800" b="1"/>
            </a:pPr>
            <a:endParaRPr lang="es-EC"/>
          </a:p>
        </c:txPr>
        <c:crossAx val="78912512"/>
        <c:crosses val="autoZero"/>
        <c:auto val="1"/>
        <c:lblAlgn val="ctr"/>
        <c:lblOffset val="100"/>
      </c:catAx>
      <c:valAx>
        <c:axId val="78912512"/>
        <c:scaling>
          <c:orientation val="minMax"/>
        </c:scaling>
        <c:delete val="1"/>
        <c:axPos val="l"/>
        <c:numFmt formatCode="0.0%" sourceLinked="1"/>
        <c:tickLblPos val="none"/>
        <c:crossAx val="78910976"/>
        <c:crosses val="autoZero"/>
        <c:crossBetween val="between"/>
      </c:valAx>
      <c:spPr>
        <a:noFill/>
        <a:ln w="25400">
          <a:noFill/>
        </a:ln>
      </c:spPr>
    </c:plotArea>
    <c:legend>
      <c:legendPos val="t"/>
      <c:layout>
        <c:manualLayout>
          <c:xMode val="edge"/>
          <c:yMode val="edge"/>
          <c:x val="0.6703735765280957"/>
          <c:y val="0.28083265453887202"/>
          <c:w val="0.31832510794163238"/>
          <c:h val="8.5397321024527142E-2"/>
        </c:manualLayout>
      </c:layout>
      <c:txPr>
        <a:bodyPr/>
        <a:lstStyle/>
        <a:p>
          <a:pPr>
            <a:defRPr lang="es-EC" sz="900"/>
          </a:pPr>
          <a:endParaRPr lang="es-EC"/>
        </a:p>
      </c:txPr>
    </c:legend>
    <c:plotVisOnly val="1"/>
    <c:dispBlanksAs val="gap"/>
  </c:chart>
  <c:spPr>
    <a:ln>
      <a:solidFill>
        <a:schemeClr val="accent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Variación</a:t>
            </a:r>
            <a:r>
              <a:rPr lang="en-US" baseline="0"/>
              <a:t> </a:t>
            </a:r>
            <a:r>
              <a:rPr lang="en-US"/>
              <a:t>Punto de Equilibrio</a:t>
            </a:r>
          </a:p>
        </c:rich>
      </c:tx>
      <c:layout/>
    </c:title>
    <c:plotArea>
      <c:layout/>
      <c:scatterChart>
        <c:scatterStyle val="lineMarker"/>
        <c:ser>
          <c:idx val="0"/>
          <c:order val="0"/>
          <c:tx>
            <c:v>Punto de Equilibrio</c:v>
          </c:tx>
          <c:marker>
            <c:symbol val="square"/>
            <c:size val="9"/>
            <c:spPr>
              <a:solidFill>
                <a:schemeClr val="accent1">
                  <a:lumMod val="40000"/>
                  <a:lumOff val="60000"/>
                </a:schemeClr>
              </a:solidFill>
            </c:spPr>
          </c:marker>
          <c:dLbls>
            <c:dLbl>
              <c:idx val="0"/>
              <c:layout>
                <c:manualLayout>
                  <c:x val="2.7777777777778056E-3"/>
                  <c:y val="-4.6296296296296537E-3"/>
                </c:manualLayout>
              </c:layout>
              <c:showVal val="1"/>
            </c:dLbl>
            <c:dLbl>
              <c:idx val="1"/>
              <c:layout>
                <c:manualLayout>
                  <c:x val="-5.5557742782152055E-3"/>
                  <c:y val="-2.7777777777778012E-2"/>
                </c:manualLayout>
              </c:layout>
              <c:showVal val="1"/>
            </c:dLbl>
            <c:dLbl>
              <c:idx val="2"/>
              <c:layout>
                <c:manualLayout>
                  <c:x val="-5.5555555555555558E-3"/>
                  <c:y val="-5.0925925925925923E-2"/>
                </c:manualLayout>
              </c:layout>
              <c:showVal val="1"/>
            </c:dLbl>
            <c:dLbl>
              <c:idx val="3"/>
              <c:layout>
                <c:manualLayout>
                  <c:x val="-5.5555555555555558E-3"/>
                  <c:y val="-5.5555555555555455E-2"/>
                </c:manualLayout>
              </c:layout>
              <c:showVal val="1"/>
            </c:dLbl>
            <c:dLbl>
              <c:idx val="4"/>
              <c:layout>
                <c:manualLayout>
                  <c:x val="0"/>
                  <c:y val="-1.8518518518518583E-2"/>
                </c:manualLayout>
              </c:layout>
              <c:showVal val="1"/>
            </c:dLbl>
            <c:dLbl>
              <c:idx val="5"/>
              <c:layout>
                <c:manualLayout>
                  <c:x val="-2.7777777777778056E-3"/>
                  <c:y val="-3.7037037037037056E-2"/>
                </c:manualLayout>
              </c:layout>
              <c:showVal val="1"/>
            </c:dLbl>
            <c:dLbl>
              <c:idx val="6"/>
              <c:layout>
                <c:manualLayout>
                  <c:x val="-1.1111111111111125E-2"/>
                  <c:y val="-2.7777777777778012E-2"/>
                </c:manualLayout>
              </c:layout>
              <c:showVal val="1"/>
            </c:dLbl>
            <c:dLbl>
              <c:idx val="7"/>
              <c:layout>
                <c:manualLayout>
                  <c:x val="-8.3333333333333367E-3"/>
                  <c:y val="-4.1666666666666664E-2"/>
                </c:manualLayout>
              </c:layout>
              <c:showVal val="1"/>
            </c:dLbl>
            <c:dLbl>
              <c:idx val="8"/>
              <c:layout>
                <c:manualLayout>
                  <c:x val="-8.3333333333333367E-3"/>
                  <c:y val="-4.1666666666666664E-2"/>
                </c:manualLayout>
              </c:layout>
              <c:showVal val="1"/>
            </c:dLbl>
            <c:dLbl>
              <c:idx val="9"/>
              <c:layout>
                <c:manualLayout>
                  <c:x val="-1.6847209167347344E-4"/>
                  <c:y val="-4.1667031204432894E-2"/>
                </c:manualLayout>
              </c:layout>
              <c:showVal val="1"/>
            </c:dLbl>
            <c:showVal val="1"/>
          </c:dLbls>
          <c:xVal>
            <c:numRef>
              <c:f>PuntoEquilibrio!$B$9:$K$9</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PuntoEquilibrio!$B$8:$K$8</c:f>
              <c:numCache>
                <c:formatCode>0%</c:formatCode>
                <c:ptCount val="10"/>
                <c:pt idx="0">
                  <c:v>0.84828774133463358</c:v>
                </c:pt>
                <c:pt idx="1">
                  <c:v>0.6420583796195356</c:v>
                </c:pt>
                <c:pt idx="2">
                  <c:v>0.52233511065741733</c:v>
                </c:pt>
                <c:pt idx="3">
                  <c:v>0.56430420896392741</c:v>
                </c:pt>
                <c:pt idx="4">
                  <c:v>0.51310937827156744</c:v>
                </c:pt>
                <c:pt idx="5">
                  <c:v>0.42552211454458982</c:v>
                </c:pt>
                <c:pt idx="6">
                  <c:v>0.40421787771449347</c:v>
                </c:pt>
                <c:pt idx="7">
                  <c:v>0.36117394300529798</c:v>
                </c:pt>
                <c:pt idx="8">
                  <c:v>0.31277209793073002</c:v>
                </c:pt>
                <c:pt idx="9">
                  <c:v>0.25929546231779094</c:v>
                </c:pt>
              </c:numCache>
            </c:numRef>
          </c:yVal>
        </c:ser>
        <c:axId val="79369728"/>
        <c:axId val="79371264"/>
      </c:scatterChart>
      <c:valAx>
        <c:axId val="79369728"/>
        <c:scaling>
          <c:orientation val="minMax"/>
          <c:max val="10"/>
          <c:min val="1"/>
        </c:scaling>
        <c:axPos val="b"/>
        <c:numFmt formatCode="General" sourceLinked="1"/>
        <c:tickLblPos val="nextTo"/>
        <c:crossAx val="79371264"/>
        <c:crosses val="autoZero"/>
        <c:crossBetween val="midCat"/>
        <c:majorUnit val="1"/>
        <c:minorUnit val="1"/>
      </c:valAx>
      <c:valAx>
        <c:axId val="79371264"/>
        <c:scaling>
          <c:orientation val="minMax"/>
        </c:scaling>
        <c:axPos val="l"/>
        <c:majorGridlines/>
        <c:numFmt formatCode="0%" sourceLinked="1"/>
        <c:tickLblPos val="nextTo"/>
        <c:crossAx val="79369728"/>
        <c:crossesAt val="1"/>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907FF-87ED-406C-BD9B-0A96BB908BAC}" type="doc">
      <dgm:prSet loTypeId="urn:microsoft.com/office/officeart/2005/8/layout/hChevron3" loCatId="process" qsTypeId="urn:microsoft.com/office/officeart/2005/8/quickstyle/simple1" qsCatId="simple" csTypeId="urn:microsoft.com/office/officeart/2005/8/colors/accent1_2" csCatId="accent1" phldr="1"/>
      <dgm:spPr/>
    </dgm:pt>
    <dgm:pt modelId="{F5770C2E-79E0-4642-8EA7-776BE1508F94}">
      <dgm:prSet phldrT="[Text]"/>
      <dgm:spPr/>
      <dgm:t>
        <a:bodyPr/>
        <a:lstStyle/>
        <a:p>
          <a:r>
            <a:rPr lang="en-US"/>
            <a:t>INVESTIGACIÓN E INNOVACIÓN, NUEVAS TECNOLOGÍAS</a:t>
          </a:r>
        </a:p>
      </dgm:t>
    </dgm:pt>
    <dgm:pt modelId="{FEBD1C84-E1D6-48F4-A7D1-0A2F0154E8B4}" type="parTrans" cxnId="{A20ABC05-5649-4009-8ECC-27095FEC9E66}">
      <dgm:prSet/>
      <dgm:spPr/>
      <dgm:t>
        <a:bodyPr/>
        <a:lstStyle/>
        <a:p>
          <a:endParaRPr lang="en-US"/>
        </a:p>
      </dgm:t>
    </dgm:pt>
    <dgm:pt modelId="{ADBB4A72-30DA-4BF1-A856-17CAEED2C4A7}" type="sibTrans" cxnId="{A20ABC05-5649-4009-8ECC-27095FEC9E66}">
      <dgm:prSet/>
      <dgm:spPr/>
      <dgm:t>
        <a:bodyPr/>
        <a:lstStyle/>
        <a:p>
          <a:endParaRPr lang="en-US"/>
        </a:p>
      </dgm:t>
    </dgm:pt>
    <dgm:pt modelId="{D0560AAA-4892-4F44-85DD-D359C5A08134}">
      <dgm:prSet phldrT="[Text]"/>
      <dgm:spPr/>
      <dgm:t>
        <a:bodyPr/>
        <a:lstStyle/>
        <a:p>
          <a:r>
            <a:rPr lang="en-US"/>
            <a:t>GESTIÓN DE VENTAS </a:t>
          </a:r>
        </a:p>
      </dgm:t>
    </dgm:pt>
    <dgm:pt modelId="{7606D53D-25F1-469A-B962-7001755D5AAC}" type="parTrans" cxnId="{976023AA-367A-4DB9-AA25-E25CCA7A8080}">
      <dgm:prSet/>
      <dgm:spPr/>
      <dgm:t>
        <a:bodyPr/>
        <a:lstStyle/>
        <a:p>
          <a:endParaRPr lang="en-US"/>
        </a:p>
      </dgm:t>
    </dgm:pt>
    <dgm:pt modelId="{6CEF4BCD-E961-4008-9370-653FA5629CD2}" type="sibTrans" cxnId="{976023AA-367A-4DB9-AA25-E25CCA7A8080}">
      <dgm:prSet/>
      <dgm:spPr/>
      <dgm:t>
        <a:bodyPr/>
        <a:lstStyle/>
        <a:p>
          <a:endParaRPr lang="en-US"/>
        </a:p>
      </dgm:t>
    </dgm:pt>
    <dgm:pt modelId="{D3766537-4CB2-4729-AB14-73747511FD16}">
      <dgm:prSet phldrT="[Text]"/>
      <dgm:spPr/>
      <dgm:t>
        <a:bodyPr/>
        <a:lstStyle/>
        <a:p>
          <a:r>
            <a:rPr lang="en-US"/>
            <a:t>GESTIÓN DEL PROYECTO</a:t>
          </a:r>
        </a:p>
      </dgm:t>
    </dgm:pt>
    <dgm:pt modelId="{4DAC5EAD-2A71-48E0-B466-6A18C9697203}" type="parTrans" cxnId="{EADF2D81-6F21-422D-B303-3DC387436F9D}">
      <dgm:prSet/>
      <dgm:spPr/>
      <dgm:t>
        <a:bodyPr/>
        <a:lstStyle/>
        <a:p>
          <a:endParaRPr lang="en-US"/>
        </a:p>
      </dgm:t>
    </dgm:pt>
    <dgm:pt modelId="{CC19E4AF-85B3-4763-8587-7D2B023C156F}" type="sibTrans" cxnId="{EADF2D81-6F21-422D-B303-3DC387436F9D}">
      <dgm:prSet/>
      <dgm:spPr/>
      <dgm:t>
        <a:bodyPr/>
        <a:lstStyle/>
        <a:p>
          <a:endParaRPr lang="en-US"/>
        </a:p>
      </dgm:t>
    </dgm:pt>
    <dgm:pt modelId="{28F79F69-6D63-4A29-8F8B-832233843321}">
      <dgm:prSet phldrT="[Text]"/>
      <dgm:spPr/>
      <dgm:t>
        <a:bodyPr/>
        <a:lstStyle/>
        <a:p>
          <a:r>
            <a:rPr lang="en-US"/>
            <a:t>DESARROLLO, DISEÑO E IMPLEMENTACIÓN</a:t>
          </a:r>
        </a:p>
      </dgm:t>
    </dgm:pt>
    <dgm:pt modelId="{12879FEB-8A74-40BF-BF00-A6459D700B2E}" type="parTrans" cxnId="{2326093B-CA77-4B54-8924-3DCABA2ADDAE}">
      <dgm:prSet/>
      <dgm:spPr/>
      <dgm:t>
        <a:bodyPr/>
        <a:lstStyle/>
        <a:p>
          <a:endParaRPr lang="en-US"/>
        </a:p>
      </dgm:t>
    </dgm:pt>
    <dgm:pt modelId="{53DB9695-CD32-44D0-BA3E-1262B54AD2D1}" type="sibTrans" cxnId="{2326093B-CA77-4B54-8924-3DCABA2ADDAE}">
      <dgm:prSet/>
      <dgm:spPr/>
      <dgm:t>
        <a:bodyPr/>
        <a:lstStyle/>
        <a:p>
          <a:endParaRPr lang="en-US"/>
        </a:p>
      </dgm:t>
    </dgm:pt>
    <dgm:pt modelId="{B3157989-820C-44C8-A9BA-3D84D8C925C5}">
      <dgm:prSet phldrT="[Text]"/>
      <dgm:spPr/>
      <dgm:t>
        <a:bodyPr/>
        <a:lstStyle/>
        <a:p>
          <a:r>
            <a:rPr lang="es-EC"/>
            <a:t>SERVICIO POST VENTA</a:t>
          </a:r>
          <a:endParaRPr lang="en-US"/>
        </a:p>
      </dgm:t>
    </dgm:pt>
    <dgm:pt modelId="{A6890DD7-AF91-4CFE-A53A-50E6A83CC9BF}" type="parTrans" cxnId="{6BBE84F9-4B47-4C2A-A7BB-4F37D4B88F43}">
      <dgm:prSet/>
      <dgm:spPr/>
      <dgm:t>
        <a:bodyPr/>
        <a:lstStyle/>
        <a:p>
          <a:endParaRPr lang="en-US"/>
        </a:p>
      </dgm:t>
    </dgm:pt>
    <dgm:pt modelId="{C260B04B-8A9D-4D14-8054-132E0D706109}" type="sibTrans" cxnId="{6BBE84F9-4B47-4C2A-A7BB-4F37D4B88F43}">
      <dgm:prSet/>
      <dgm:spPr/>
      <dgm:t>
        <a:bodyPr/>
        <a:lstStyle/>
        <a:p>
          <a:endParaRPr lang="en-US"/>
        </a:p>
      </dgm:t>
    </dgm:pt>
    <dgm:pt modelId="{9F914E33-F870-4D56-A9F8-A7B9545205F6}" type="pres">
      <dgm:prSet presAssocID="{AD9907FF-87ED-406C-BD9B-0A96BB908BAC}" presName="Name0" presStyleCnt="0">
        <dgm:presLayoutVars>
          <dgm:dir/>
          <dgm:resizeHandles val="exact"/>
        </dgm:presLayoutVars>
      </dgm:prSet>
      <dgm:spPr/>
    </dgm:pt>
    <dgm:pt modelId="{8E9DE909-56BA-4DEC-AF2A-EB859FB50A20}" type="pres">
      <dgm:prSet presAssocID="{F5770C2E-79E0-4642-8EA7-776BE1508F94}" presName="parTxOnly" presStyleLbl="node1" presStyleIdx="0" presStyleCnt="5">
        <dgm:presLayoutVars>
          <dgm:bulletEnabled val="1"/>
        </dgm:presLayoutVars>
      </dgm:prSet>
      <dgm:spPr/>
      <dgm:t>
        <a:bodyPr/>
        <a:lstStyle/>
        <a:p>
          <a:endParaRPr lang="en-US"/>
        </a:p>
      </dgm:t>
    </dgm:pt>
    <dgm:pt modelId="{89D2B69C-FBB9-488E-903F-AC42085274D7}" type="pres">
      <dgm:prSet presAssocID="{ADBB4A72-30DA-4BF1-A856-17CAEED2C4A7}" presName="parSpace" presStyleCnt="0"/>
      <dgm:spPr/>
    </dgm:pt>
    <dgm:pt modelId="{41E698B3-10EC-4AD4-9852-907BA5BFCAF2}" type="pres">
      <dgm:prSet presAssocID="{D0560AAA-4892-4F44-85DD-D359C5A08134}" presName="parTxOnly" presStyleLbl="node1" presStyleIdx="1" presStyleCnt="5">
        <dgm:presLayoutVars>
          <dgm:bulletEnabled val="1"/>
        </dgm:presLayoutVars>
      </dgm:prSet>
      <dgm:spPr/>
      <dgm:t>
        <a:bodyPr/>
        <a:lstStyle/>
        <a:p>
          <a:endParaRPr lang="en-US"/>
        </a:p>
      </dgm:t>
    </dgm:pt>
    <dgm:pt modelId="{A0AB1052-F7E4-4FF4-A625-5E79F9D1C4CC}" type="pres">
      <dgm:prSet presAssocID="{6CEF4BCD-E961-4008-9370-653FA5629CD2}" presName="parSpace" presStyleCnt="0"/>
      <dgm:spPr/>
    </dgm:pt>
    <dgm:pt modelId="{09086DA2-09D7-4266-8484-EB26CFA60099}" type="pres">
      <dgm:prSet presAssocID="{D3766537-4CB2-4729-AB14-73747511FD16}" presName="parTxOnly" presStyleLbl="node1" presStyleIdx="2" presStyleCnt="5" custLinFactNeighborX="-3934">
        <dgm:presLayoutVars>
          <dgm:bulletEnabled val="1"/>
        </dgm:presLayoutVars>
      </dgm:prSet>
      <dgm:spPr/>
      <dgm:t>
        <a:bodyPr/>
        <a:lstStyle/>
        <a:p>
          <a:endParaRPr lang="en-US"/>
        </a:p>
      </dgm:t>
    </dgm:pt>
    <dgm:pt modelId="{AF9A010A-B2BA-4ECD-A2AF-1B73758B3786}" type="pres">
      <dgm:prSet presAssocID="{CC19E4AF-85B3-4763-8587-7D2B023C156F}" presName="parSpace" presStyleCnt="0"/>
      <dgm:spPr/>
    </dgm:pt>
    <dgm:pt modelId="{5F1B4959-4DC3-41EB-B0C6-ED5ABE768ACF}" type="pres">
      <dgm:prSet presAssocID="{28F79F69-6D63-4A29-8F8B-832233843321}" presName="parTxOnly" presStyleLbl="node1" presStyleIdx="3" presStyleCnt="5">
        <dgm:presLayoutVars>
          <dgm:bulletEnabled val="1"/>
        </dgm:presLayoutVars>
      </dgm:prSet>
      <dgm:spPr/>
      <dgm:t>
        <a:bodyPr/>
        <a:lstStyle/>
        <a:p>
          <a:endParaRPr lang="en-US"/>
        </a:p>
      </dgm:t>
    </dgm:pt>
    <dgm:pt modelId="{3ED5C247-A35D-4907-840C-428AED2D9A78}" type="pres">
      <dgm:prSet presAssocID="{53DB9695-CD32-44D0-BA3E-1262B54AD2D1}" presName="parSpace" presStyleCnt="0"/>
      <dgm:spPr/>
    </dgm:pt>
    <dgm:pt modelId="{86BCEDAC-02F1-49FC-9C07-09E6E6E17B75}" type="pres">
      <dgm:prSet presAssocID="{B3157989-820C-44C8-A9BA-3D84D8C925C5}" presName="parTxOnly" presStyleLbl="node1" presStyleIdx="4" presStyleCnt="5" custLinFactNeighborX="257" custLinFactNeighborY="1967">
        <dgm:presLayoutVars>
          <dgm:bulletEnabled val="1"/>
        </dgm:presLayoutVars>
      </dgm:prSet>
      <dgm:spPr/>
      <dgm:t>
        <a:bodyPr/>
        <a:lstStyle/>
        <a:p>
          <a:endParaRPr lang="en-US"/>
        </a:p>
      </dgm:t>
    </dgm:pt>
  </dgm:ptLst>
  <dgm:cxnLst>
    <dgm:cxn modelId="{6BBE84F9-4B47-4C2A-A7BB-4F37D4B88F43}" srcId="{AD9907FF-87ED-406C-BD9B-0A96BB908BAC}" destId="{B3157989-820C-44C8-A9BA-3D84D8C925C5}" srcOrd="4" destOrd="0" parTransId="{A6890DD7-AF91-4CFE-A53A-50E6A83CC9BF}" sibTransId="{C260B04B-8A9D-4D14-8054-132E0D706109}"/>
    <dgm:cxn modelId="{942AE8C8-9937-4E7C-88B1-8007CDAA41D4}" type="presOf" srcId="{D0560AAA-4892-4F44-85DD-D359C5A08134}" destId="{41E698B3-10EC-4AD4-9852-907BA5BFCAF2}" srcOrd="0" destOrd="0" presId="urn:microsoft.com/office/officeart/2005/8/layout/hChevron3"/>
    <dgm:cxn modelId="{1B35C403-162C-406F-B150-A9DEE2BB2F89}" type="presOf" srcId="{AD9907FF-87ED-406C-BD9B-0A96BB908BAC}" destId="{9F914E33-F870-4D56-A9F8-A7B9545205F6}" srcOrd="0" destOrd="0" presId="urn:microsoft.com/office/officeart/2005/8/layout/hChevron3"/>
    <dgm:cxn modelId="{71BF00B8-9237-4E52-B221-7C9BC36FEEDF}" type="presOf" srcId="{28F79F69-6D63-4A29-8F8B-832233843321}" destId="{5F1B4959-4DC3-41EB-B0C6-ED5ABE768ACF}" srcOrd="0" destOrd="0" presId="urn:microsoft.com/office/officeart/2005/8/layout/hChevron3"/>
    <dgm:cxn modelId="{EADF2D81-6F21-422D-B303-3DC387436F9D}" srcId="{AD9907FF-87ED-406C-BD9B-0A96BB908BAC}" destId="{D3766537-4CB2-4729-AB14-73747511FD16}" srcOrd="2" destOrd="0" parTransId="{4DAC5EAD-2A71-48E0-B466-6A18C9697203}" sibTransId="{CC19E4AF-85B3-4763-8587-7D2B023C156F}"/>
    <dgm:cxn modelId="{0EE06504-6C2C-4C22-A56B-2880DCD67D8F}" type="presOf" srcId="{B3157989-820C-44C8-A9BA-3D84D8C925C5}" destId="{86BCEDAC-02F1-49FC-9C07-09E6E6E17B75}" srcOrd="0" destOrd="0" presId="urn:microsoft.com/office/officeart/2005/8/layout/hChevron3"/>
    <dgm:cxn modelId="{00E27796-4652-466D-BF68-58E3B113E95C}" type="presOf" srcId="{D3766537-4CB2-4729-AB14-73747511FD16}" destId="{09086DA2-09D7-4266-8484-EB26CFA60099}" srcOrd="0" destOrd="0" presId="urn:microsoft.com/office/officeart/2005/8/layout/hChevron3"/>
    <dgm:cxn modelId="{2326093B-CA77-4B54-8924-3DCABA2ADDAE}" srcId="{AD9907FF-87ED-406C-BD9B-0A96BB908BAC}" destId="{28F79F69-6D63-4A29-8F8B-832233843321}" srcOrd="3" destOrd="0" parTransId="{12879FEB-8A74-40BF-BF00-A6459D700B2E}" sibTransId="{53DB9695-CD32-44D0-BA3E-1262B54AD2D1}"/>
    <dgm:cxn modelId="{976023AA-367A-4DB9-AA25-E25CCA7A8080}" srcId="{AD9907FF-87ED-406C-BD9B-0A96BB908BAC}" destId="{D0560AAA-4892-4F44-85DD-D359C5A08134}" srcOrd="1" destOrd="0" parTransId="{7606D53D-25F1-469A-B962-7001755D5AAC}" sibTransId="{6CEF4BCD-E961-4008-9370-653FA5629CD2}"/>
    <dgm:cxn modelId="{A20ABC05-5649-4009-8ECC-27095FEC9E66}" srcId="{AD9907FF-87ED-406C-BD9B-0A96BB908BAC}" destId="{F5770C2E-79E0-4642-8EA7-776BE1508F94}" srcOrd="0" destOrd="0" parTransId="{FEBD1C84-E1D6-48F4-A7D1-0A2F0154E8B4}" sibTransId="{ADBB4A72-30DA-4BF1-A856-17CAEED2C4A7}"/>
    <dgm:cxn modelId="{E8A6EF36-04B7-4EC9-AEE6-FC091B00CE8B}" type="presOf" srcId="{F5770C2E-79E0-4642-8EA7-776BE1508F94}" destId="{8E9DE909-56BA-4DEC-AF2A-EB859FB50A20}" srcOrd="0" destOrd="0" presId="urn:microsoft.com/office/officeart/2005/8/layout/hChevron3"/>
    <dgm:cxn modelId="{9F72048E-8362-4D89-9291-FB642CCB9227}" type="presParOf" srcId="{9F914E33-F870-4D56-A9F8-A7B9545205F6}" destId="{8E9DE909-56BA-4DEC-AF2A-EB859FB50A20}" srcOrd="0" destOrd="0" presId="urn:microsoft.com/office/officeart/2005/8/layout/hChevron3"/>
    <dgm:cxn modelId="{65C98F17-C761-45C6-9583-5755EC827984}" type="presParOf" srcId="{9F914E33-F870-4D56-A9F8-A7B9545205F6}" destId="{89D2B69C-FBB9-488E-903F-AC42085274D7}" srcOrd="1" destOrd="0" presId="urn:microsoft.com/office/officeart/2005/8/layout/hChevron3"/>
    <dgm:cxn modelId="{84DFCE83-1AFC-4A19-97AE-23B206F411E2}" type="presParOf" srcId="{9F914E33-F870-4D56-A9F8-A7B9545205F6}" destId="{41E698B3-10EC-4AD4-9852-907BA5BFCAF2}" srcOrd="2" destOrd="0" presId="urn:microsoft.com/office/officeart/2005/8/layout/hChevron3"/>
    <dgm:cxn modelId="{83A95FC9-AAEE-40D1-A1C5-EA1561C885F9}" type="presParOf" srcId="{9F914E33-F870-4D56-A9F8-A7B9545205F6}" destId="{A0AB1052-F7E4-4FF4-A625-5E79F9D1C4CC}" srcOrd="3" destOrd="0" presId="urn:microsoft.com/office/officeart/2005/8/layout/hChevron3"/>
    <dgm:cxn modelId="{6FFE4D39-8C4E-426A-B447-C2A9D2702931}" type="presParOf" srcId="{9F914E33-F870-4D56-A9F8-A7B9545205F6}" destId="{09086DA2-09D7-4266-8484-EB26CFA60099}" srcOrd="4" destOrd="0" presId="urn:microsoft.com/office/officeart/2005/8/layout/hChevron3"/>
    <dgm:cxn modelId="{BC9761F9-7636-440D-85FF-1DCEA88EDEA9}" type="presParOf" srcId="{9F914E33-F870-4D56-A9F8-A7B9545205F6}" destId="{AF9A010A-B2BA-4ECD-A2AF-1B73758B3786}" srcOrd="5" destOrd="0" presId="urn:microsoft.com/office/officeart/2005/8/layout/hChevron3"/>
    <dgm:cxn modelId="{3555F9C0-49C6-440A-A075-8A4D6356C19A}" type="presParOf" srcId="{9F914E33-F870-4D56-A9F8-A7B9545205F6}" destId="{5F1B4959-4DC3-41EB-B0C6-ED5ABE768ACF}" srcOrd="6" destOrd="0" presId="urn:microsoft.com/office/officeart/2005/8/layout/hChevron3"/>
    <dgm:cxn modelId="{C04A4389-0D48-441C-AB8D-7A384B88FD33}" type="presParOf" srcId="{9F914E33-F870-4D56-A9F8-A7B9545205F6}" destId="{3ED5C247-A35D-4907-840C-428AED2D9A78}" srcOrd="7" destOrd="0" presId="urn:microsoft.com/office/officeart/2005/8/layout/hChevron3"/>
    <dgm:cxn modelId="{859CC2C1-F033-4041-8FC9-76595256EF01}" type="presParOf" srcId="{9F914E33-F870-4D56-A9F8-A7B9545205F6}" destId="{86BCEDAC-02F1-49FC-9C07-09E6E6E17B75}" srcOrd="8" destOrd="0" presId="urn:microsoft.com/office/officeart/2005/8/layout/hChevro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6D108-DB25-4AB0-8EC9-CED4748DAFDD}" type="doc">
      <dgm:prSet loTypeId="urn:microsoft.com/office/officeart/2005/8/layout/orgChart1" loCatId="hierarchy" qsTypeId="urn:microsoft.com/office/officeart/2005/8/quickstyle/3d3" qsCatId="3D" csTypeId="urn:microsoft.com/office/officeart/2005/8/colors/accent5_5" csCatId="accent5" phldr="1"/>
      <dgm:spPr/>
      <dgm:t>
        <a:bodyPr/>
        <a:lstStyle/>
        <a:p>
          <a:endParaRPr lang="es-EC"/>
        </a:p>
      </dgm:t>
    </dgm:pt>
    <dgm:pt modelId="{5CEFEAE4-D0E5-4B5C-A80C-11DF75C8F902}">
      <dgm:prSet/>
      <dgm:spPr/>
      <dgm:t>
        <a:bodyPr/>
        <a:lstStyle/>
        <a:p>
          <a:pPr algn="ctr"/>
          <a:r>
            <a:rPr lang="es-EC" b="1"/>
            <a:t>Gerencia General</a:t>
          </a:r>
        </a:p>
      </dgm:t>
    </dgm:pt>
    <dgm:pt modelId="{42D92FDA-491C-4F91-A6A3-5C56B932DD60}" type="parTrans" cxnId="{DABD5B5C-11BE-47C8-9E8B-75EA5AF9F313}">
      <dgm:prSet/>
      <dgm:spPr/>
      <dgm:t>
        <a:bodyPr/>
        <a:lstStyle/>
        <a:p>
          <a:pPr algn="ctr"/>
          <a:endParaRPr lang="es-EC" b="1">
            <a:solidFill>
              <a:sysClr val="windowText" lastClr="000000"/>
            </a:solidFill>
          </a:endParaRPr>
        </a:p>
      </dgm:t>
    </dgm:pt>
    <dgm:pt modelId="{6BDE3A52-4E14-437F-A436-BECA2E4BD742}" type="sibTrans" cxnId="{DABD5B5C-11BE-47C8-9E8B-75EA5AF9F313}">
      <dgm:prSet/>
      <dgm:spPr/>
      <dgm:t>
        <a:bodyPr/>
        <a:lstStyle/>
        <a:p>
          <a:pPr algn="ctr"/>
          <a:endParaRPr lang="es-EC" b="1">
            <a:solidFill>
              <a:sysClr val="windowText" lastClr="000000"/>
            </a:solidFill>
          </a:endParaRPr>
        </a:p>
      </dgm:t>
    </dgm:pt>
    <dgm:pt modelId="{A3A0211D-9B7B-4C50-A2C2-26EABD07DDDB}">
      <dgm:prSet/>
      <dgm:spPr/>
      <dgm:t>
        <a:bodyPr/>
        <a:lstStyle/>
        <a:p>
          <a:pPr algn="ctr"/>
          <a:r>
            <a:rPr lang="es-EC" b="1"/>
            <a:t>Dirección de Proyectos</a:t>
          </a:r>
        </a:p>
      </dgm:t>
    </dgm:pt>
    <dgm:pt modelId="{E8579FCF-1E72-4935-9243-3EFC7A780F5B}" type="parTrans" cxnId="{D8A0CD5A-D6F7-476A-8E64-AE04A5DFF3DD}">
      <dgm:prSet/>
      <dgm:spPr/>
      <dgm:t>
        <a:bodyPr/>
        <a:lstStyle/>
        <a:p>
          <a:pPr algn="ctr"/>
          <a:endParaRPr lang="es-EC" b="1">
            <a:solidFill>
              <a:sysClr val="windowText" lastClr="000000"/>
            </a:solidFill>
          </a:endParaRPr>
        </a:p>
      </dgm:t>
    </dgm:pt>
    <dgm:pt modelId="{A3D3D95A-1CCD-488C-A921-C382A72763F7}" type="sibTrans" cxnId="{D8A0CD5A-D6F7-476A-8E64-AE04A5DFF3DD}">
      <dgm:prSet/>
      <dgm:spPr/>
      <dgm:t>
        <a:bodyPr/>
        <a:lstStyle/>
        <a:p>
          <a:pPr algn="ctr"/>
          <a:endParaRPr lang="es-EC" b="1">
            <a:solidFill>
              <a:sysClr val="windowText" lastClr="000000"/>
            </a:solidFill>
          </a:endParaRPr>
        </a:p>
      </dgm:t>
    </dgm:pt>
    <dgm:pt modelId="{7213A7F7-4785-4753-97A4-246BD34F8854}">
      <dgm:prSet/>
      <dgm:spPr/>
      <dgm:t>
        <a:bodyPr/>
        <a:lstStyle/>
        <a:p>
          <a:pPr algn="ctr"/>
          <a:r>
            <a:rPr lang="es-EC" b="1"/>
            <a:t>Dirección Administrativa Financiero</a:t>
          </a:r>
        </a:p>
      </dgm:t>
    </dgm:pt>
    <dgm:pt modelId="{CE6F8DDE-0ACD-4BAE-B6B9-4FD80DD29863}" type="parTrans" cxnId="{BEC97A54-A604-4C0C-B1D2-EF23DC0B1572}">
      <dgm:prSet/>
      <dgm:spPr/>
      <dgm:t>
        <a:bodyPr/>
        <a:lstStyle/>
        <a:p>
          <a:pPr algn="ctr"/>
          <a:endParaRPr lang="es-EC" b="1">
            <a:solidFill>
              <a:sysClr val="windowText" lastClr="000000"/>
            </a:solidFill>
          </a:endParaRPr>
        </a:p>
      </dgm:t>
    </dgm:pt>
    <dgm:pt modelId="{428CADB0-7074-4A85-AD49-E6172433DEA3}" type="sibTrans" cxnId="{BEC97A54-A604-4C0C-B1D2-EF23DC0B1572}">
      <dgm:prSet/>
      <dgm:spPr/>
      <dgm:t>
        <a:bodyPr/>
        <a:lstStyle/>
        <a:p>
          <a:pPr algn="ctr"/>
          <a:endParaRPr lang="es-EC" b="1">
            <a:solidFill>
              <a:sysClr val="windowText" lastClr="000000"/>
            </a:solidFill>
          </a:endParaRPr>
        </a:p>
      </dgm:t>
    </dgm:pt>
    <dgm:pt modelId="{DDFD0723-6E1F-4EBE-AB93-37BEE1466C8F}">
      <dgm:prSet/>
      <dgm:spPr/>
      <dgm:t>
        <a:bodyPr/>
        <a:lstStyle/>
        <a:p>
          <a:pPr algn="ctr"/>
          <a:r>
            <a:rPr lang="es-EC" b="1"/>
            <a:t>Auxiliar  contable</a:t>
          </a:r>
        </a:p>
      </dgm:t>
    </dgm:pt>
    <dgm:pt modelId="{92153531-A2B8-451D-B14D-2BC97B99EF91}" type="parTrans" cxnId="{9F05B0A1-9EE9-4A5E-831D-2E64CBA9C2B9}">
      <dgm:prSet/>
      <dgm:spPr/>
      <dgm:t>
        <a:bodyPr/>
        <a:lstStyle/>
        <a:p>
          <a:pPr algn="ctr"/>
          <a:endParaRPr lang="es-EC" b="1">
            <a:solidFill>
              <a:sysClr val="windowText" lastClr="000000"/>
            </a:solidFill>
          </a:endParaRPr>
        </a:p>
      </dgm:t>
    </dgm:pt>
    <dgm:pt modelId="{92D1EABC-06BA-468C-AAA4-CFAB023F1B76}" type="sibTrans" cxnId="{9F05B0A1-9EE9-4A5E-831D-2E64CBA9C2B9}">
      <dgm:prSet/>
      <dgm:spPr/>
      <dgm:t>
        <a:bodyPr/>
        <a:lstStyle/>
        <a:p>
          <a:pPr algn="ctr"/>
          <a:endParaRPr lang="es-EC" b="1">
            <a:solidFill>
              <a:sysClr val="windowText" lastClr="000000"/>
            </a:solidFill>
          </a:endParaRPr>
        </a:p>
      </dgm:t>
    </dgm:pt>
    <dgm:pt modelId="{888ACB28-19FA-4D08-9DDF-793024129CA1}">
      <dgm:prSet/>
      <dgm:spPr/>
      <dgm:t>
        <a:bodyPr/>
        <a:lstStyle/>
        <a:p>
          <a:pPr algn="ctr"/>
          <a:r>
            <a:rPr lang="es-EC" b="1"/>
            <a:t>Ventas</a:t>
          </a:r>
        </a:p>
      </dgm:t>
    </dgm:pt>
    <dgm:pt modelId="{BA79F2DA-36A8-4BAF-AAE8-EB8BEA64BDDD}" type="parTrans" cxnId="{808342B3-D37C-42C7-BC92-DCBA1D391F16}">
      <dgm:prSet/>
      <dgm:spPr/>
      <dgm:t>
        <a:bodyPr/>
        <a:lstStyle/>
        <a:p>
          <a:pPr algn="ctr"/>
          <a:endParaRPr lang="es-EC" b="1">
            <a:solidFill>
              <a:sysClr val="windowText" lastClr="000000"/>
            </a:solidFill>
          </a:endParaRPr>
        </a:p>
      </dgm:t>
    </dgm:pt>
    <dgm:pt modelId="{5D7A22A5-D2F9-4605-A220-66A9CF58E9F9}" type="sibTrans" cxnId="{808342B3-D37C-42C7-BC92-DCBA1D391F16}">
      <dgm:prSet/>
      <dgm:spPr/>
      <dgm:t>
        <a:bodyPr/>
        <a:lstStyle/>
        <a:p>
          <a:pPr algn="ctr"/>
          <a:endParaRPr lang="es-EC" b="1">
            <a:solidFill>
              <a:sysClr val="windowText" lastClr="000000"/>
            </a:solidFill>
          </a:endParaRPr>
        </a:p>
      </dgm:t>
    </dgm:pt>
    <dgm:pt modelId="{9EAB2271-3992-404E-8698-7026D76FBC12}">
      <dgm:prSet/>
      <dgm:spPr/>
      <dgm:t>
        <a:bodyPr/>
        <a:lstStyle/>
        <a:p>
          <a:pPr algn="ctr"/>
          <a:r>
            <a:rPr lang="es-EC"/>
            <a:t>Jefatura de Desarrollo</a:t>
          </a:r>
        </a:p>
      </dgm:t>
    </dgm:pt>
    <dgm:pt modelId="{2FB88345-0FEF-4000-9A60-1B43A5940BFC}" type="parTrans" cxnId="{A7476E9A-9806-455E-91B8-5EC0EA7EFB74}">
      <dgm:prSet/>
      <dgm:spPr/>
      <dgm:t>
        <a:bodyPr/>
        <a:lstStyle/>
        <a:p>
          <a:pPr algn="ctr"/>
          <a:endParaRPr lang="es-EC" b="1">
            <a:solidFill>
              <a:sysClr val="windowText" lastClr="000000"/>
            </a:solidFill>
          </a:endParaRPr>
        </a:p>
      </dgm:t>
    </dgm:pt>
    <dgm:pt modelId="{A1EBD2BD-9A9B-4B9E-857C-C6131B6111DF}" type="sibTrans" cxnId="{A7476E9A-9806-455E-91B8-5EC0EA7EFB74}">
      <dgm:prSet/>
      <dgm:spPr/>
      <dgm:t>
        <a:bodyPr/>
        <a:lstStyle/>
        <a:p>
          <a:pPr algn="ctr"/>
          <a:endParaRPr lang="es-EC"/>
        </a:p>
      </dgm:t>
    </dgm:pt>
    <dgm:pt modelId="{A6FE8C06-228A-41F8-AE91-C63B7FACCDB2}">
      <dgm:prSet/>
      <dgm:spPr/>
      <dgm:t>
        <a:bodyPr/>
        <a:lstStyle/>
        <a:p>
          <a:pPr algn="ctr"/>
          <a:r>
            <a:rPr lang="es-EC"/>
            <a:t>Desarrollo</a:t>
          </a:r>
        </a:p>
      </dgm:t>
    </dgm:pt>
    <dgm:pt modelId="{74212B29-7B4F-4892-B146-D212829B11CD}" type="parTrans" cxnId="{2D466F3E-7232-4BEF-8F29-F5B8AAEE0225}">
      <dgm:prSet/>
      <dgm:spPr/>
      <dgm:t>
        <a:bodyPr/>
        <a:lstStyle/>
        <a:p>
          <a:pPr algn="ctr"/>
          <a:endParaRPr lang="es-EC"/>
        </a:p>
      </dgm:t>
    </dgm:pt>
    <dgm:pt modelId="{1CD99796-86D9-40E9-96B8-D690F42E0FC5}" type="sibTrans" cxnId="{2D466F3E-7232-4BEF-8F29-F5B8AAEE0225}">
      <dgm:prSet/>
      <dgm:spPr/>
      <dgm:t>
        <a:bodyPr/>
        <a:lstStyle/>
        <a:p>
          <a:pPr algn="ctr"/>
          <a:endParaRPr lang="es-EC"/>
        </a:p>
      </dgm:t>
    </dgm:pt>
    <dgm:pt modelId="{40D6A99B-0BCF-484D-BEF5-AF5F33DFB160}">
      <dgm:prSet/>
      <dgm:spPr/>
      <dgm:t>
        <a:bodyPr/>
        <a:lstStyle/>
        <a:p>
          <a:pPr algn="ctr"/>
          <a:r>
            <a:rPr lang="es-EC" b="1"/>
            <a:t>PRESIDENCIA</a:t>
          </a:r>
        </a:p>
      </dgm:t>
    </dgm:pt>
    <dgm:pt modelId="{BA5516C4-9A36-44F7-AB0F-FDB4E36CDB5F}" type="parTrans" cxnId="{704D95C5-0B1D-41B4-9BDB-79DA798862B3}">
      <dgm:prSet/>
      <dgm:spPr/>
      <dgm:t>
        <a:bodyPr/>
        <a:lstStyle/>
        <a:p>
          <a:pPr algn="ctr"/>
          <a:endParaRPr lang="es-EC"/>
        </a:p>
      </dgm:t>
    </dgm:pt>
    <dgm:pt modelId="{1A6DA157-4E82-4430-AEAA-95FC550BBCDC}" type="sibTrans" cxnId="{704D95C5-0B1D-41B4-9BDB-79DA798862B3}">
      <dgm:prSet/>
      <dgm:spPr/>
      <dgm:t>
        <a:bodyPr/>
        <a:lstStyle/>
        <a:p>
          <a:pPr algn="ctr"/>
          <a:endParaRPr lang="es-EC"/>
        </a:p>
      </dgm:t>
    </dgm:pt>
    <dgm:pt modelId="{5C504073-0589-4D1F-B4D7-7D36FD689A12}">
      <dgm:prSet/>
      <dgm:spPr/>
      <dgm:t>
        <a:bodyPr/>
        <a:lstStyle/>
        <a:p>
          <a:pPr algn="ctr"/>
          <a:r>
            <a:rPr lang="es-EC" b="1"/>
            <a:t>JUNTA DIRECTIVA</a:t>
          </a:r>
        </a:p>
      </dgm:t>
    </dgm:pt>
    <dgm:pt modelId="{9CBCB060-65E0-4AB4-B4F8-F8626831AFAF}" type="parTrans" cxnId="{8219845D-2295-4F7D-89AF-8DEEF00EB4C6}">
      <dgm:prSet/>
      <dgm:spPr/>
      <dgm:t>
        <a:bodyPr/>
        <a:lstStyle/>
        <a:p>
          <a:pPr algn="ctr"/>
          <a:endParaRPr lang="es-EC"/>
        </a:p>
      </dgm:t>
    </dgm:pt>
    <dgm:pt modelId="{1A49659E-97A1-4634-92A0-F877A24E0268}" type="sibTrans" cxnId="{8219845D-2295-4F7D-89AF-8DEEF00EB4C6}">
      <dgm:prSet/>
      <dgm:spPr/>
      <dgm:t>
        <a:bodyPr/>
        <a:lstStyle/>
        <a:p>
          <a:pPr algn="ctr"/>
          <a:endParaRPr lang="es-EC"/>
        </a:p>
      </dgm:t>
    </dgm:pt>
    <dgm:pt modelId="{4FD20B60-C53E-4308-B9AC-5EB1B6DB04D4}" type="pres">
      <dgm:prSet presAssocID="{5746D108-DB25-4AB0-8EC9-CED4748DAFDD}" presName="hierChild1" presStyleCnt="0">
        <dgm:presLayoutVars>
          <dgm:orgChart val="1"/>
          <dgm:chPref val="1"/>
          <dgm:dir/>
          <dgm:animOne val="branch"/>
          <dgm:animLvl val="lvl"/>
          <dgm:resizeHandles/>
        </dgm:presLayoutVars>
      </dgm:prSet>
      <dgm:spPr/>
      <dgm:t>
        <a:bodyPr/>
        <a:lstStyle/>
        <a:p>
          <a:endParaRPr lang="es-EC"/>
        </a:p>
      </dgm:t>
    </dgm:pt>
    <dgm:pt modelId="{AC2A9871-DEEF-4C68-A8B8-7EF6BAB194BC}" type="pres">
      <dgm:prSet presAssocID="{5C504073-0589-4D1F-B4D7-7D36FD689A12}" presName="hierRoot1" presStyleCnt="0">
        <dgm:presLayoutVars>
          <dgm:hierBranch val="init"/>
        </dgm:presLayoutVars>
      </dgm:prSet>
      <dgm:spPr/>
    </dgm:pt>
    <dgm:pt modelId="{0A871ADB-3FBE-4EE6-9466-9A24E12AECB6}" type="pres">
      <dgm:prSet presAssocID="{5C504073-0589-4D1F-B4D7-7D36FD689A12}" presName="rootComposite1" presStyleCnt="0"/>
      <dgm:spPr/>
    </dgm:pt>
    <dgm:pt modelId="{5AC9ED7E-2E60-4C5E-A575-3C2F34EFF003}" type="pres">
      <dgm:prSet presAssocID="{5C504073-0589-4D1F-B4D7-7D36FD689A12}" presName="rootText1" presStyleLbl="node0" presStyleIdx="0" presStyleCnt="1" custScaleX="66330" custScaleY="35864" custLinFactNeighborX="-3087" custLinFactNeighborY="36260">
        <dgm:presLayoutVars>
          <dgm:chPref val="3"/>
        </dgm:presLayoutVars>
      </dgm:prSet>
      <dgm:spPr/>
      <dgm:t>
        <a:bodyPr/>
        <a:lstStyle/>
        <a:p>
          <a:endParaRPr lang="es-EC"/>
        </a:p>
      </dgm:t>
    </dgm:pt>
    <dgm:pt modelId="{6768E017-469C-4524-8BB7-72CD4639949C}" type="pres">
      <dgm:prSet presAssocID="{5C504073-0589-4D1F-B4D7-7D36FD689A12}" presName="rootConnector1" presStyleLbl="node1" presStyleIdx="0" presStyleCnt="0"/>
      <dgm:spPr/>
      <dgm:t>
        <a:bodyPr/>
        <a:lstStyle/>
        <a:p>
          <a:endParaRPr lang="es-EC"/>
        </a:p>
      </dgm:t>
    </dgm:pt>
    <dgm:pt modelId="{EBB05B7B-662C-46DD-AD0C-1DAA4291050D}" type="pres">
      <dgm:prSet presAssocID="{5C504073-0589-4D1F-B4D7-7D36FD689A12}" presName="hierChild2" presStyleCnt="0"/>
      <dgm:spPr/>
    </dgm:pt>
    <dgm:pt modelId="{745ECFF3-8801-4849-90E3-F9AE9549FA8B}" type="pres">
      <dgm:prSet presAssocID="{BA5516C4-9A36-44F7-AB0F-FDB4E36CDB5F}" presName="Name37" presStyleLbl="parChTrans1D2" presStyleIdx="0" presStyleCnt="1"/>
      <dgm:spPr/>
      <dgm:t>
        <a:bodyPr/>
        <a:lstStyle/>
        <a:p>
          <a:endParaRPr lang="es-EC"/>
        </a:p>
      </dgm:t>
    </dgm:pt>
    <dgm:pt modelId="{378B88D8-B647-4571-B36A-587A8430FD35}" type="pres">
      <dgm:prSet presAssocID="{40D6A99B-0BCF-484D-BEF5-AF5F33DFB160}" presName="hierRoot2" presStyleCnt="0">
        <dgm:presLayoutVars>
          <dgm:hierBranch val="init"/>
        </dgm:presLayoutVars>
      </dgm:prSet>
      <dgm:spPr/>
    </dgm:pt>
    <dgm:pt modelId="{99F53A73-84FF-46B7-9CCF-06F29B7CA711}" type="pres">
      <dgm:prSet presAssocID="{40D6A99B-0BCF-484D-BEF5-AF5F33DFB160}" presName="rootComposite" presStyleCnt="0"/>
      <dgm:spPr/>
    </dgm:pt>
    <dgm:pt modelId="{2B61AEDC-E9F8-4C4C-ADB2-C30BF0FEC4F0}" type="pres">
      <dgm:prSet presAssocID="{40D6A99B-0BCF-484D-BEF5-AF5F33DFB160}" presName="rootText" presStyleLbl="node2" presStyleIdx="0" presStyleCnt="1" custScaleX="58785" custScaleY="36698" custLinFactNeighborX="-2465" custLinFactNeighborY="15070">
        <dgm:presLayoutVars>
          <dgm:chPref val="3"/>
        </dgm:presLayoutVars>
      </dgm:prSet>
      <dgm:spPr/>
      <dgm:t>
        <a:bodyPr/>
        <a:lstStyle/>
        <a:p>
          <a:endParaRPr lang="es-EC"/>
        </a:p>
      </dgm:t>
    </dgm:pt>
    <dgm:pt modelId="{16C0AF11-7A8E-4B94-BEA1-203B7134A6F7}" type="pres">
      <dgm:prSet presAssocID="{40D6A99B-0BCF-484D-BEF5-AF5F33DFB160}" presName="rootConnector" presStyleLbl="node2" presStyleIdx="0" presStyleCnt="1"/>
      <dgm:spPr/>
      <dgm:t>
        <a:bodyPr/>
        <a:lstStyle/>
        <a:p>
          <a:endParaRPr lang="es-EC"/>
        </a:p>
      </dgm:t>
    </dgm:pt>
    <dgm:pt modelId="{2EE50A98-E928-405E-A3BC-8823D82AB5BC}" type="pres">
      <dgm:prSet presAssocID="{40D6A99B-0BCF-484D-BEF5-AF5F33DFB160}" presName="hierChild4" presStyleCnt="0"/>
      <dgm:spPr/>
    </dgm:pt>
    <dgm:pt modelId="{F48B68D5-A8BD-4083-B33C-5EEAB2944095}" type="pres">
      <dgm:prSet presAssocID="{42D92FDA-491C-4F91-A6A3-5C56B932DD60}" presName="Name37" presStyleLbl="parChTrans1D3" presStyleIdx="0" presStyleCnt="1"/>
      <dgm:spPr/>
      <dgm:t>
        <a:bodyPr/>
        <a:lstStyle/>
        <a:p>
          <a:endParaRPr lang="es-EC"/>
        </a:p>
      </dgm:t>
    </dgm:pt>
    <dgm:pt modelId="{8E737E8B-04E4-487D-8A0C-80962FF347FB}" type="pres">
      <dgm:prSet presAssocID="{5CEFEAE4-D0E5-4B5C-A80C-11DF75C8F902}" presName="hierRoot2" presStyleCnt="0">
        <dgm:presLayoutVars>
          <dgm:hierBranch val="init"/>
        </dgm:presLayoutVars>
      </dgm:prSet>
      <dgm:spPr/>
    </dgm:pt>
    <dgm:pt modelId="{9539A79C-5A89-400D-90A4-F51BF2A60E1D}" type="pres">
      <dgm:prSet presAssocID="{5CEFEAE4-D0E5-4B5C-A80C-11DF75C8F902}" presName="rootComposite" presStyleCnt="0"/>
      <dgm:spPr/>
    </dgm:pt>
    <dgm:pt modelId="{CF3D91EA-E539-43CB-9DB8-007D8046F7CD}" type="pres">
      <dgm:prSet presAssocID="{5CEFEAE4-D0E5-4B5C-A80C-11DF75C8F902}" presName="rootText" presStyleLbl="node3" presStyleIdx="0" presStyleCnt="1" custScaleX="54473" custScaleY="41078" custLinFactNeighborX="-2777" custLinFactNeighborY="-7368">
        <dgm:presLayoutVars>
          <dgm:chPref val="3"/>
        </dgm:presLayoutVars>
      </dgm:prSet>
      <dgm:spPr/>
      <dgm:t>
        <a:bodyPr/>
        <a:lstStyle/>
        <a:p>
          <a:endParaRPr lang="es-EC"/>
        </a:p>
      </dgm:t>
    </dgm:pt>
    <dgm:pt modelId="{5BB92C6B-1600-4891-8214-38B8E91DA9C8}" type="pres">
      <dgm:prSet presAssocID="{5CEFEAE4-D0E5-4B5C-A80C-11DF75C8F902}" presName="rootConnector" presStyleLbl="node3" presStyleIdx="0" presStyleCnt="1"/>
      <dgm:spPr/>
      <dgm:t>
        <a:bodyPr/>
        <a:lstStyle/>
        <a:p>
          <a:endParaRPr lang="es-EC"/>
        </a:p>
      </dgm:t>
    </dgm:pt>
    <dgm:pt modelId="{96E03CB7-AF13-40A7-BE83-DE16343014A1}" type="pres">
      <dgm:prSet presAssocID="{5CEFEAE4-D0E5-4B5C-A80C-11DF75C8F902}" presName="hierChild4" presStyleCnt="0"/>
      <dgm:spPr/>
    </dgm:pt>
    <dgm:pt modelId="{F2489756-79FB-4C12-9074-794125C18A38}" type="pres">
      <dgm:prSet presAssocID="{E8579FCF-1E72-4935-9243-3EFC7A780F5B}" presName="Name37" presStyleLbl="parChTrans1D4" presStyleIdx="0" presStyleCnt="6"/>
      <dgm:spPr/>
      <dgm:t>
        <a:bodyPr/>
        <a:lstStyle/>
        <a:p>
          <a:endParaRPr lang="es-EC"/>
        </a:p>
      </dgm:t>
    </dgm:pt>
    <dgm:pt modelId="{C4096B48-3221-49CF-B629-E22FDB12689B}" type="pres">
      <dgm:prSet presAssocID="{A3A0211D-9B7B-4C50-A2C2-26EABD07DDDB}" presName="hierRoot2" presStyleCnt="0">
        <dgm:presLayoutVars>
          <dgm:hierBranch/>
        </dgm:presLayoutVars>
      </dgm:prSet>
      <dgm:spPr/>
      <dgm:t>
        <a:bodyPr/>
        <a:lstStyle/>
        <a:p>
          <a:endParaRPr lang="es-EC"/>
        </a:p>
      </dgm:t>
    </dgm:pt>
    <dgm:pt modelId="{CE1410BD-A5AF-4B8E-A236-EC9A82AC3F94}" type="pres">
      <dgm:prSet presAssocID="{A3A0211D-9B7B-4C50-A2C2-26EABD07DDDB}" presName="rootComposite" presStyleCnt="0"/>
      <dgm:spPr/>
      <dgm:t>
        <a:bodyPr/>
        <a:lstStyle/>
        <a:p>
          <a:endParaRPr lang="es-EC"/>
        </a:p>
      </dgm:t>
    </dgm:pt>
    <dgm:pt modelId="{2061F2CA-0D0D-441D-B35F-D742AEAD7216}" type="pres">
      <dgm:prSet presAssocID="{A3A0211D-9B7B-4C50-A2C2-26EABD07DDDB}" presName="rootText" presStyleLbl="node4" presStyleIdx="0" presStyleCnt="6" custScaleX="62005" custScaleY="50351" custLinFactNeighborX="94052" custLinFactNeighborY="-11280">
        <dgm:presLayoutVars>
          <dgm:chPref val="3"/>
        </dgm:presLayoutVars>
      </dgm:prSet>
      <dgm:spPr/>
      <dgm:t>
        <a:bodyPr/>
        <a:lstStyle/>
        <a:p>
          <a:endParaRPr lang="es-EC"/>
        </a:p>
      </dgm:t>
    </dgm:pt>
    <dgm:pt modelId="{2E8AE8B2-3C13-4AD8-A7D1-58B85F0425A9}" type="pres">
      <dgm:prSet presAssocID="{A3A0211D-9B7B-4C50-A2C2-26EABD07DDDB}" presName="rootConnector" presStyleLbl="node4" presStyleIdx="0" presStyleCnt="6"/>
      <dgm:spPr/>
      <dgm:t>
        <a:bodyPr/>
        <a:lstStyle/>
        <a:p>
          <a:endParaRPr lang="es-EC"/>
        </a:p>
      </dgm:t>
    </dgm:pt>
    <dgm:pt modelId="{BF1ED1BE-06B0-443B-8CB8-BC837FC553FD}" type="pres">
      <dgm:prSet presAssocID="{A3A0211D-9B7B-4C50-A2C2-26EABD07DDDB}" presName="hierChild4" presStyleCnt="0"/>
      <dgm:spPr/>
      <dgm:t>
        <a:bodyPr/>
        <a:lstStyle/>
        <a:p>
          <a:endParaRPr lang="es-EC"/>
        </a:p>
      </dgm:t>
    </dgm:pt>
    <dgm:pt modelId="{66C76FD3-EBF0-4B6A-A12D-D22B354626F4}" type="pres">
      <dgm:prSet presAssocID="{BA79F2DA-36A8-4BAF-AAE8-EB8BEA64BDDD}" presName="Name35" presStyleLbl="parChTrans1D4" presStyleIdx="1" presStyleCnt="6"/>
      <dgm:spPr/>
      <dgm:t>
        <a:bodyPr/>
        <a:lstStyle/>
        <a:p>
          <a:endParaRPr lang="es-EC"/>
        </a:p>
      </dgm:t>
    </dgm:pt>
    <dgm:pt modelId="{8843FE3D-58B4-4549-9C8B-C635BDC6B50E}" type="pres">
      <dgm:prSet presAssocID="{888ACB28-19FA-4D08-9DDF-793024129CA1}" presName="hierRoot2" presStyleCnt="0">
        <dgm:presLayoutVars>
          <dgm:hierBranch val="init"/>
        </dgm:presLayoutVars>
      </dgm:prSet>
      <dgm:spPr/>
      <dgm:t>
        <a:bodyPr/>
        <a:lstStyle/>
        <a:p>
          <a:endParaRPr lang="es-EC"/>
        </a:p>
      </dgm:t>
    </dgm:pt>
    <dgm:pt modelId="{B8607159-DB17-45FD-AAC1-9AE35CEAF147}" type="pres">
      <dgm:prSet presAssocID="{888ACB28-19FA-4D08-9DDF-793024129CA1}" presName="rootComposite" presStyleCnt="0"/>
      <dgm:spPr/>
      <dgm:t>
        <a:bodyPr/>
        <a:lstStyle/>
        <a:p>
          <a:endParaRPr lang="es-EC"/>
        </a:p>
      </dgm:t>
    </dgm:pt>
    <dgm:pt modelId="{7A1ADB17-3B01-4577-87CC-4839B83EB987}" type="pres">
      <dgm:prSet presAssocID="{888ACB28-19FA-4D08-9DDF-793024129CA1}" presName="rootText" presStyleLbl="node4" presStyleIdx="1" presStyleCnt="6" custScaleX="50587" custScaleY="43558" custLinFactNeighborX="76613" custLinFactNeighborY="-16633">
        <dgm:presLayoutVars>
          <dgm:chPref val="3"/>
        </dgm:presLayoutVars>
      </dgm:prSet>
      <dgm:spPr/>
      <dgm:t>
        <a:bodyPr/>
        <a:lstStyle/>
        <a:p>
          <a:endParaRPr lang="es-EC"/>
        </a:p>
      </dgm:t>
    </dgm:pt>
    <dgm:pt modelId="{49592547-536E-498E-B937-97D86437BC25}" type="pres">
      <dgm:prSet presAssocID="{888ACB28-19FA-4D08-9DDF-793024129CA1}" presName="rootConnector" presStyleLbl="node4" presStyleIdx="1" presStyleCnt="6"/>
      <dgm:spPr/>
      <dgm:t>
        <a:bodyPr/>
        <a:lstStyle/>
        <a:p>
          <a:endParaRPr lang="es-EC"/>
        </a:p>
      </dgm:t>
    </dgm:pt>
    <dgm:pt modelId="{B0DAB5F6-20B4-40C6-8C34-F9ED11DE3A54}" type="pres">
      <dgm:prSet presAssocID="{888ACB28-19FA-4D08-9DDF-793024129CA1}" presName="hierChild4" presStyleCnt="0"/>
      <dgm:spPr/>
      <dgm:t>
        <a:bodyPr/>
        <a:lstStyle/>
        <a:p>
          <a:endParaRPr lang="es-EC"/>
        </a:p>
      </dgm:t>
    </dgm:pt>
    <dgm:pt modelId="{FE65DA9D-FF83-4166-A0AD-C2F66C852037}" type="pres">
      <dgm:prSet presAssocID="{888ACB28-19FA-4D08-9DDF-793024129CA1}" presName="hierChild5" presStyleCnt="0"/>
      <dgm:spPr/>
      <dgm:t>
        <a:bodyPr/>
        <a:lstStyle/>
        <a:p>
          <a:endParaRPr lang="es-EC"/>
        </a:p>
      </dgm:t>
    </dgm:pt>
    <dgm:pt modelId="{093BA041-5BB9-4341-9508-38F57B3777FB}" type="pres">
      <dgm:prSet presAssocID="{2FB88345-0FEF-4000-9A60-1B43A5940BFC}" presName="Name35" presStyleLbl="parChTrans1D4" presStyleIdx="2" presStyleCnt="6"/>
      <dgm:spPr/>
      <dgm:t>
        <a:bodyPr/>
        <a:lstStyle/>
        <a:p>
          <a:endParaRPr lang="es-EC"/>
        </a:p>
      </dgm:t>
    </dgm:pt>
    <dgm:pt modelId="{50492C99-20AE-4321-864A-63B7ABE7FD6E}" type="pres">
      <dgm:prSet presAssocID="{9EAB2271-3992-404E-8698-7026D76FBC12}" presName="hierRoot2" presStyleCnt="0">
        <dgm:presLayoutVars>
          <dgm:hierBranch val="init"/>
        </dgm:presLayoutVars>
      </dgm:prSet>
      <dgm:spPr/>
    </dgm:pt>
    <dgm:pt modelId="{DA51A0CA-2ECA-4FDB-8218-C35397D4CE98}" type="pres">
      <dgm:prSet presAssocID="{9EAB2271-3992-404E-8698-7026D76FBC12}" presName="rootComposite" presStyleCnt="0"/>
      <dgm:spPr/>
    </dgm:pt>
    <dgm:pt modelId="{D5A4DDDD-ABCB-435B-804F-AFCEA7CFF2F0}" type="pres">
      <dgm:prSet presAssocID="{9EAB2271-3992-404E-8698-7026D76FBC12}" presName="rootText" presStyleLbl="node4" presStyleIdx="2" presStyleCnt="6" custScaleX="50362" custScaleY="43766" custLinFactNeighborX="70088" custLinFactNeighborY="-17243">
        <dgm:presLayoutVars>
          <dgm:chPref val="3"/>
        </dgm:presLayoutVars>
      </dgm:prSet>
      <dgm:spPr/>
      <dgm:t>
        <a:bodyPr/>
        <a:lstStyle/>
        <a:p>
          <a:endParaRPr lang="es-EC"/>
        </a:p>
      </dgm:t>
    </dgm:pt>
    <dgm:pt modelId="{E0565489-1962-4227-A34D-550F3152926F}" type="pres">
      <dgm:prSet presAssocID="{9EAB2271-3992-404E-8698-7026D76FBC12}" presName="rootConnector" presStyleLbl="node4" presStyleIdx="2" presStyleCnt="6"/>
      <dgm:spPr/>
      <dgm:t>
        <a:bodyPr/>
        <a:lstStyle/>
        <a:p>
          <a:endParaRPr lang="es-EC"/>
        </a:p>
      </dgm:t>
    </dgm:pt>
    <dgm:pt modelId="{43647173-8D8D-4637-BEA0-76CD9E23E2D9}" type="pres">
      <dgm:prSet presAssocID="{9EAB2271-3992-404E-8698-7026D76FBC12}" presName="hierChild4" presStyleCnt="0"/>
      <dgm:spPr/>
    </dgm:pt>
    <dgm:pt modelId="{19B94D1D-6A15-464E-B0D7-7555840BA743}" type="pres">
      <dgm:prSet presAssocID="{74212B29-7B4F-4892-B146-D212829B11CD}" presName="Name37" presStyleLbl="parChTrans1D4" presStyleIdx="3" presStyleCnt="6"/>
      <dgm:spPr/>
      <dgm:t>
        <a:bodyPr/>
        <a:lstStyle/>
        <a:p>
          <a:endParaRPr lang="es-EC"/>
        </a:p>
      </dgm:t>
    </dgm:pt>
    <dgm:pt modelId="{2D08E644-95BF-4581-A06C-DC343FCD488B}" type="pres">
      <dgm:prSet presAssocID="{A6FE8C06-228A-41F8-AE91-C63B7FACCDB2}" presName="hierRoot2" presStyleCnt="0">
        <dgm:presLayoutVars>
          <dgm:hierBranch val="init"/>
        </dgm:presLayoutVars>
      </dgm:prSet>
      <dgm:spPr/>
    </dgm:pt>
    <dgm:pt modelId="{64E4851C-C4C6-4EFA-AACE-F0633E25880D}" type="pres">
      <dgm:prSet presAssocID="{A6FE8C06-228A-41F8-AE91-C63B7FACCDB2}" presName="rootComposite" presStyleCnt="0"/>
      <dgm:spPr/>
    </dgm:pt>
    <dgm:pt modelId="{C1611CFB-A6B5-45F5-A776-BBD6783E8B5B}" type="pres">
      <dgm:prSet presAssocID="{A6FE8C06-228A-41F8-AE91-C63B7FACCDB2}" presName="rootText" presStyleLbl="node4" presStyleIdx="3" presStyleCnt="6" custScaleX="49793" custScaleY="41642" custLinFactNeighborX="67411" custLinFactNeighborY="-32410">
        <dgm:presLayoutVars>
          <dgm:chPref val="3"/>
        </dgm:presLayoutVars>
      </dgm:prSet>
      <dgm:spPr/>
      <dgm:t>
        <a:bodyPr/>
        <a:lstStyle/>
        <a:p>
          <a:endParaRPr lang="es-EC"/>
        </a:p>
      </dgm:t>
    </dgm:pt>
    <dgm:pt modelId="{7EFC8AE3-327E-4A70-B65A-AE98B2551C6D}" type="pres">
      <dgm:prSet presAssocID="{A6FE8C06-228A-41F8-AE91-C63B7FACCDB2}" presName="rootConnector" presStyleLbl="node4" presStyleIdx="3" presStyleCnt="6"/>
      <dgm:spPr/>
      <dgm:t>
        <a:bodyPr/>
        <a:lstStyle/>
        <a:p>
          <a:endParaRPr lang="es-EC"/>
        </a:p>
      </dgm:t>
    </dgm:pt>
    <dgm:pt modelId="{A27E1113-96AA-4D19-86F2-36F8665F19B7}" type="pres">
      <dgm:prSet presAssocID="{A6FE8C06-228A-41F8-AE91-C63B7FACCDB2}" presName="hierChild4" presStyleCnt="0"/>
      <dgm:spPr/>
    </dgm:pt>
    <dgm:pt modelId="{6854FF30-2750-475E-AF0A-1221AEC6D56F}" type="pres">
      <dgm:prSet presAssocID="{A6FE8C06-228A-41F8-AE91-C63B7FACCDB2}" presName="hierChild5" presStyleCnt="0"/>
      <dgm:spPr/>
    </dgm:pt>
    <dgm:pt modelId="{D42149C2-72C5-4231-AD2E-A66339ED5F1E}" type="pres">
      <dgm:prSet presAssocID="{9EAB2271-3992-404E-8698-7026D76FBC12}" presName="hierChild5" presStyleCnt="0"/>
      <dgm:spPr/>
    </dgm:pt>
    <dgm:pt modelId="{FBBAC64F-8EB8-4D2B-A390-804A8D0FA395}" type="pres">
      <dgm:prSet presAssocID="{A3A0211D-9B7B-4C50-A2C2-26EABD07DDDB}" presName="hierChild5" presStyleCnt="0"/>
      <dgm:spPr/>
      <dgm:t>
        <a:bodyPr/>
        <a:lstStyle/>
        <a:p>
          <a:endParaRPr lang="es-EC"/>
        </a:p>
      </dgm:t>
    </dgm:pt>
    <dgm:pt modelId="{3AB64836-EA0E-48F5-B414-3BBA96B65A35}" type="pres">
      <dgm:prSet presAssocID="{CE6F8DDE-0ACD-4BAE-B6B9-4FD80DD29863}" presName="Name37" presStyleLbl="parChTrans1D4" presStyleIdx="4" presStyleCnt="6"/>
      <dgm:spPr/>
      <dgm:t>
        <a:bodyPr/>
        <a:lstStyle/>
        <a:p>
          <a:endParaRPr lang="es-EC"/>
        </a:p>
      </dgm:t>
    </dgm:pt>
    <dgm:pt modelId="{1377C813-9FFD-447C-A196-4CA4D88B395A}" type="pres">
      <dgm:prSet presAssocID="{7213A7F7-4785-4753-97A4-246BD34F8854}" presName="hierRoot2" presStyleCnt="0">
        <dgm:presLayoutVars>
          <dgm:hierBranch/>
        </dgm:presLayoutVars>
      </dgm:prSet>
      <dgm:spPr/>
      <dgm:t>
        <a:bodyPr/>
        <a:lstStyle/>
        <a:p>
          <a:endParaRPr lang="es-EC"/>
        </a:p>
      </dgm:t>
    </dgm:pt>
    <dgm:pt modelId="{F9C392F3-939B-4201-803E-DBDC1730C1E6}" type="pres">
      <dgm:prSet presAssocID="{7213A7F7-4785-4753-97A4-246BD34F8854}" presName="rootComposite" presStyleCnt="0"/>
      <dgm:spPr/>
      <dgm:t>
        <a:bodyPr/>
        <a:lstStyle/>
        <a:p>
          <a:endParaRPr lang="es-EC"/>
        </a:p>
      </dgm:t>
    </dgm:pt>
    <dgm:pt modelId="{0AD05045-E01B-40B4-9526-F0B3489190F7}" type="pres">
      <dgm:prSet presAssocID="{7213A7F7-4785-4753-97A4-246BD34F8854}" presName="rootText" presStyleLbl="node4" presStyleIdx="4" presStyleCnt="6" custScaleX="61537" custScaleY="51620" custLinFactX="-43789" custLinFactNeighborX="-100000" custLinFactNeighborY="-11095">
        <dgm:presLayoutVars>
          <dgm:chPref val="3"/>
        </dgm:presLayoutVars>
      </dgm:prSet>
      <dgm:spPr/>
      <dgm:t>
        <a:bodyPr/>
        <a:lstStyle/>
        <a:p>
          <a:endParaRPr lang="es-EC"/>
        </a:p>
      </dgm:t>
    </dgm:pt>
    <dgm:pt modelId="{0957B026-3F33-4A6F-9867-289D4CE4218F}" type="pres">
      <dgm:prSet presAssocID="{7213A7F7-4785-4753-97A4-246BD34F8854}" presName="rootConnector" presStyleLbl="node4" presStyleIdx="4" presStyleCnt="6"/>
      <dgm:spPr/>
      <dgm:t>
        <a:bodyPr/>
        <a:lstStyle/>
        <a:p>
          <a:endParaRPr lang="es-EC"/>
        </a:p>
      </dgm:t>
    </dgm:pt>
    <dgm:pt modelId="{C3DC4ABD-98EA-4124-B238-B9448AAE9FC8}" type="pres">
      <dgm:prSet presAssocID="{7213A7F7-4785-4753-97A4-246BD34F8854}" presName="hierChild4" presStyleCnt="0"/>
      <dgm:spPr/>
      <dgm:t>
        <a:bodyPr/>
        <a:lstStyle/>
        <a:p>
          <a:endParaRPr lang="es-EC"/>
        </a:p>
      </dgm:t>
    </dgm:pt>
    <dgm:pt modelId="{323EE8E7-C04A-43FA-8286-51FA0F8D74A7}" type="pres">
      <dgm:prSet presAssocID="{92153531-A2B8-451D-B14D-2BC97B99EF91}" presName="Name35" presStyleLbl="parChTrans1D4" presStyleIdx="5" presStyleCnt="6"/>
      <dgm:spPr/>
      <dgm:t>
        <a:bodyPr/>
        <a:lstStyle/>
        <a:p>
          <a:endParaRPr lang="es-EC"/>
        </a:p>
      </dgm:t>
    </dgm:pt>
    <dgm:pt modelId="{6DCC015A-C577-4D51-84DD-2E7832D0E587}" type="pres">
      <dgm:prSet presAssocID="{DDFD0723-6E1F-4EBE-AB93-37BEE1466C8F}" presName="hierRoot2" presStyleCnt="0">
        <dgm:presLayoutVars>
          <dgm:hierBranch val="init"/>
        </dgm:presLayoutVars>
      </dgm:prSet>
      <dgm:spPr/>
      <dgm:t>
        <a:bodyPr/>
        <a:lstStyle/>
        <a:p>
          <a:endParaRPr lang="es-EC"/>
        </a:p>
      </dgm:t>
    </dgm:pt>
    <dgm:pt modelId="{2A91355E-946D-4C27-96E9-A55FD6090D9F}" type="pres">
      <dgm:prSet presAssocID="{DDFD0723-6E1F-4EBE-AB93-37BEE1466C8F}" presName="rootComposite" presStyleCnt="0"/>
      <dgm:spPr/>
      <dgm:t>
        <a:bodyPr/>
        <a:lstStyle/>
        <a:p>
          <a:endParaRPr lang="es-EC"/>
        </a:p>
      </dgm:t>
    </dgm:pt>
    <dgm:pt modelId="{BCC598F2-F0E4-4EE6-9F79-18A75741684F}" type="pres">
      <dgm:prSet presAssocID="{DDFD0723-6E1F-4EBE-AB93-37BEE1466C8F}" presName="rootText" presStyleLbl="node4" presStyleIdx="5" presStyleCnt="6" custScaleX="60035" custScaleY="42438" custLinFactX="-43939" custLinFactNeighborX="-100000" custLinFactNeighborY="-17109">
        <dgm:presLayoutVars>
          <dgm:chPref val="3"/>
        </dgm:presLayoutVars>
      </dgm:prSet>
      <dgm:spPr/>
      <dgm:t>
        <a:bodyPr/>
        <a:lstStyle/>
        <a:p>
          <a:endParaRPr lang="es-EC"/>
        </a:p>
      </dgm:t>
    </dgm:pt>
    <dgm:pt modelId="{6DD3EC00-712F-4FDA-A87B-42A366B0659F}" type="pres">
      <dgm:prSet presAssocID="{DDFD0723-6E1F-4EBE-AB93-37BEE1466C8F}" presName="rootConnector" presStyleLbl="node4" presStyleIdx="5" presStyleCnt="6"/>
      <dgm:spPr/>
      <dgm:t>
        <a:bodyPr/>
        <a:lstStyle/>
        <a:p>
          <a:endParaRPr lang="es-EC"/>
        </a:p>
      </dgm:t>
    </dgm:pt>
    <dgm:pt modelId="{72F7279C-F3C9-4C69-B9F2-72F498F9830B}" type="pres">
      <dgm:prSet presAssocID="{DDFD0723-6E1F-4EBE-AB93-37BEE1466C8F}" presName="hierChild4" presStyleCnt="0"/>
      <dgm:spPr/>
      <dgm:t>
        <a:bodyPr/>
        <a:lstStyle/>
        <a:p>
          <a:endParaRPr lang="es-EC"/>
        </a:p>
      </dgm:t>
    </dgm:pt>
    <dgm:pt modelId="{35646D0E-9BA9-4E6B-86AF-BCDAA6DDA44D}" type="pres">
      <dgm:prSet presAssocID="{DDFD0723-6E1F-4EBE-AB93-37BEE1466C8F}" presName="hierChild5" presStyleCnt="0"/>
      <dgm:spPr/>
      <dgm:t>
        <a:bodyPr/>
        <a:lstStyle/>
        <a:p>
          <a:endParaRPr lang="es-EC"/>
        </a:p>
      </dgm:t>
    </dgm:pt>
    <dgm:pt modelId="{CDEAA420-CFD2-476D-9D24-F611D6CEF024}" type="pres">
      <dgm:prSet presAssocID="{7213A7F7-4785-4753-97A4-246BD34F8854}" presName="hierChild5" presStyleCnt="0"/>
      <dgm:spPr/>
      <dgm:t>
        <a:bodyPr/>
        <a:lstStyle/>
        <a:p>
          <a:endParaRPr lang="es-EC"/>
        </a:p>
      </dgm:t>
    </dgm:pt>
    <dgm:pt modelId="{B7A35956-94DE-4982-B2A0-5D5D29C587EE}" type="pres">
      <dgm:prSet presAssocID="{5CEFEAE4-D0E5-4B5C-A80C-11DF75C8F902}" presName="hierChild5" presStyleCnt="0"/>
      <dgm:spPr/>
    </dgm:pt>
    <dgm:pt modelId="{C7547B30-2289-43BE-8703-E11E21EE8F37}" type="pres">
      <dgm:prSet presAssocID="{40D6A99B-0BCF-484D-BEF5-AF5F33DFB160}" presName="hierChild5" presStyleCnt="0"/>
      <dgm:spPr/>
    </dgm:pt>
    <dgm:pt modelId="{4A75CF60-9D10-4B03-878E-AEF31C3724C2}" type="pres">
      <dgm:prSet presAssocID="{5C504073-0589-4D1F-B4D7-7D36FD689A12}" presName="hierChild3" presStyleCnt="0"/>
      <dgm:spPr/>
    </dgm:pt>
  </dgm:ptLst>
  <dgm:cxnLst>
    <dgm:cxn modelId="{DABD5B5C-11BE-47C8-9E8B-75EA5AF9F313}" srcId="{40D6A99B-0BCF-484D-BEF5-AF5F33DFB160}" destId="{5CEFEAE4-D0E5-4B5C-A80C-11DF75C8F902}" srcOrd="0" destOrd="0" parTransId="{42D92FDA-491C-4F91-A6A3-5C56B932DD60}" sibTransId="{6BDE3A52-4E14-437F-A436-BECA2E4BD742}"/>
    <dgm:cxn modelId="{2E44A3F4-F6CB-470F-AF1E-FDBE2F06AC8E}" type="presOf" srcId="{DDFD0723-6E1F-4EBE-AB93-37BEE1466C8F}" destId="{BCC598F2-F0E4-4EE6-9F79-18A75741684F}" srcOrd="0" destOrd="0" presId="urn:microsoft.com/office/officeart/2005/8/layout/orgChart1"/>
    <dgm:cxn modelId="{26749663-E26B-4582-B6B8-9F9885B8AA21}" type="presOf" srcId="{A6FE8C06-228A-41F8-AE91-C63B7FACCDB2}" destId="{C1611CFB-A6B5-45F5-A776-BBD6783E8B5B}" srcOrd="0" destOrd="0" presId="urn:microsoft.com/office/officeart/2005/8/layout/orgChart1"/>
    <dgm:cxn modelId="{BF5A2077-39BC-4D82-BF78-CD53F0B69F11}" type="presOf" srcId="{2FB88345-0FEF-4000-9A60-1B43A5940BFC}" destId="{093BA041-5BB9-4341-9508-38F57B3777FB}" srcOrd="0" destOrd="0" presId="urn:microsoft.com/office/officeart/2005/8/layout/orgChart1"/>
    <dgm:cxn modelId="{2D466F3E-7232-4BEF-8F29-F5B8AAEE0225}" srcId="{9EAB2271-3992-404E-8698-7026D76FBC12}" destId="{A6FE8C06-228A-41F8-AE91-C63B7FACCDB2}" srcOrd="0" destOrd="0" parTransId="{74212B29-7B4F-4892-B146-D212829B11CD}" sibTransId="{1CD99796-86D9-40E9-96B8-D690F42E0FC5}"/>
    <dgm:cxn modelId="{D96D2A67-5A06-4A26-81B4-D05ACFC2F8C1}" type="presOf" srcId="{A3A0211D-9B7B-4C50-A2C2-26EABD07DDDB}" destId="{2E8AE8B2-3C13-4AD8-A7D1-58B85F0425A9}" srcOrd="1" destOrd="0" presId="urn:microsoft.com/office/officeart/2005/8/layout/orgChart1"/>
    <dgm:cxn modelId="{03B40929-ED32-4AA6-B7CA-D4215FEC71B3}" type="presOf" srcId="{A6FE8C06-228A-41F8-AE91-C63B7FACCDB2}" destId="{7EFC8AE3-327E-4A70-B65A-AE98B2551C6D}" srcOrd="1" destOrd="0" presId="urn:microsoft.com/office/officeart/2005/8/layout/orgChart1"/>
    <dgm:cxn modelId="{704D95C5-0B1D-41B4-9BDB-79DA798862B3}" srcId="{5C504073-0589-4D1F-B4D7-7D36FD689A12}" destId="{40D6A99B-0BCF-484D-BEF5-AF5F33DFB160}" srcOrd="0" destOrd="0" parTransId="{BA5516C4-9A36-44F7-AB0F-FDB4E36CDB5F}" sibTransId="{1A6DA157-4E82-4430-AEAA-95FC550BBCDC}"/>
    <dgm:cxn modelId="{791B1DE2-159D-472D-BD41-C7BC7769FAAB}" type="presOf" srcId="{BA79F2DA-36A8-4BAF-AAE8-EB8BEA64BDDD}" destId="{66C76FD3-EBF0-4B6A-A12D-D22B354626F4}" srcOrd="0" destOrd="0" presId="urn:microsoft.com/office/officeart/2005/8/layout/orgChart1"/>
    <dgm:cxn modelId="{912671A2-3B1A-481C-923D-F3A4392A4CD6}" type="presOf" srcId="{5CEFEAE4-D0E5-4B5C-A80C-11DF75C8F902}" destId="{CF3D91EA-E539-43CB-9DB8-007D8046F7CD}" srcOrd="0" destOrd="0" presId="urn:microsoft.com/office/officeart/2005/8/layout/orgChart1"/>
    <dgm:cxn modelId="{5E8BCAA5-B71F-4102-84A5-A681455F2EF9}" type="presOf" srcId="{5746D108-DB25-4AB0-8EC9-CED4748DAFDD}" destId="{4FD20B60-C53E-4308-B9AC-5EB1B6DB04D4}" srcOrd="0" destOrd="0" presId="urn:microsoft.com/office/officeart/2005/8/layout/orgChart1"/>
    <dgm:cxn modelId="{A7476E9A-9806-455E-91B8-5EC0EA7EFB74}" srcId="{A3A0211D-9B7B-4C50-A2C2-26EABD07DDDB}" destId="{9EAB2271-3992-404E-8698-7026D76FBC12}" srcOrd="1" destOrd="0" parTransId="{2FB88345-0FEF-4000-9A60-1B43A5940BFC}" sibTransId="{A1EBD2BD-9A9B-4B9E-857C-C6131B6111DF}"/>
    <dgm:cxn modelId="{447A8B97-6D2D-412E-B544-B098B30C13FB}" type="presOf" srcId="{40D6A99B-0BCF-484D-BEF5-AF5F33DFB160}" destId="{16C0AF11-7A8E-4B94-BEA1-203B7134A6F7}" srcOrd="1" destOrd="0" presId="urn:microsoft.com/office/officeart/2005/8/layout/orgChart1"/>
    <dgm:cxn modelId="{E5BFFB3A-E109-4572-933B-CFE5E56CFEF8}" type="presOf" srcId="{DDFD0723-6E1F-4EBE-AB93-37BEE1466C8F}" destId="{6DD3EC00-712F-4FDA-A87B-42A366B0659F}" srcOrd="1" destOrd="0" presId="urn:microsoft.com/office/officeart/2005/8/layout/orgChart1"/>
    <dgm:cxn modelId="{DB484FAD-77B4-470B-8E10-01073311174E}" type="presOf" srcId="{BA5516C4-9A36-44F7-AB0F-FDB4E36CDB5F}" destId="{745ECFF3-8801-4849-90E3-F9AE9549FA8B}" srcOrd="0" destOrd="0" presId="urn:microsoft.com/office/officeart/2005/8/layout/orgChart1"/>
    <dgm:cxn modelId="{808342B3-D37C-42C7-BC92-DCBA1D391F16}" srcId="{A3A0211D-9B7B-4C50-A2C2-26EABD07DDDB}" destId="{888ACB28-19FA-4D08-9DDF-793024129CA1}" srcOrd="0" destOrd="0" parTransId="{BA79F2DA-36A8-4BAF-AAE8-EB8BEA64BDDD}" sibTransId="{5D7A22A5-D2F9-4605-A220-66A9CF58E9F9}"/>
    <dgm:cxn modelId="{F066BB52-14F0-4CFF-8DA2-82098BD865D5}" type="presOf" srcId="{CE6F8DDE-0ACD-4BAE-B6B9-4FD80DD29863}" destId="{3AB64836-EA0E-48F5-B414-3BBA96B65A35}" srcOrd="0" destOrd="0" presId="urn:microsoft.com/office/officeart/2005/8/layout/orgChart1"/>
    <dgm:cxn modelId="{B5863143-D247-4795-8A4C-61E91615C574}" type="presOf" srcId="{5CEFEAE4-D0E5-4B5C-A80C-11DF75C8F902}" destId="{5BB92C6B-1600-4891-8214-38B8E91DA9C8}" srcOrd="1" destOrd="0" presId="urn:microsoft.com/office/officeart/2005/8/layout/orgChart1"/>
    <dgm:cxn modelId="{44CD1AAD-5892-45E9-816C-41994CF5620B}" type="presOf" srcId="{7213A7F7-4785-4753-97A4-246BD34F8854}" destId="{0AD05045-E01B-40B4-9526-F0B3489190F7}" srcOrd="0" destOrd="0" presId="urn:microsoft.com/office/officeart/2005/8/layout/orgChart1"/>
    <dgm:cxn modelId="{D8A0CD5A-D6F7-476A-8E64-AE04A5DFF3DD}" srcId="{5CEFEAE4-D0E5-4B5C-A80C-11DF75C8F902}" destId="{A3A0211D-9B7B-4C50-A2C2-26EABD07DDDB}" srcOrd="0" destOrd="0" parTransId="{E8579FCF-1E72-4935-9243-3EFC7A780F5B}" sibTransId="{A3D3D95A-1CCD-488C-A921-C382A72763F7}"/>
    <dgm:cxn modelId="{BEC97A54-A604-4C0C-B1D2-EF23DC0B1572}" srcId="{5CEFEAE4-D0E5-4B5C-A80C-11DF75C8F902}" destId="{7213A7F7-4785-4753-97A4-246BD34F8854}" srcOrd="1" destOrd="0" parTransId="{CE6F8DDE-0ACD-4BAE-B6B9-4FD80DD29863}" sibTransId="{428CADB0-7074-4A85-AD49-E6172433DEA3}"/>
    <dgm:cxn modelId="{E10E2340-3BEF-4269-9F19-FA6E65E76817}" type="presOf" srcId="{9EAB2271-3992-404E-8698-7026D76FBC12}" destId="{D5A4DDDD-ABCB-435B-804F-AFCEA7CFF2F0}" srcOrd="0" destOrd="0" presId="urn:microsoft.com/office/officeart/2005/8/layout/orgChart1"/>
    <dgm:cxn modelId="{E6CD4C06-DF3B-40B5-9EBC-449338E5A13E}" type="presOf" srcId="{888ACB28-19FA-4D08-9DDF-793024129CA1}" destId="{7A1ADB17-3B01-4577-87CC-4839B83EB987}" srcOrd="0" destOrd="0" presId="urn:microsoft.com/office/officeart/2005/8/layout/orgChart1"/>
    <dgm:cxn modelId="{CDFC18DA-A18F-428C-B538-AA18F12DD07E}" type="presOf" srcId="{A3A0211D-9B7B-4C50-A2C2-26EABD07DDDB}" destId="{2061F2CA-0D0D-441D-B35F-D742AEAD7216}" srcOrd="0" destOrd="0" presId="urn:microsoft.com/office/officeart/2005/8/layout/orgChart1"/>
    <dgm:cxn modelId="{8219845D-2295-4F7D-89AF-8DEEF00EB4C6}" srcId="{5746D108-DB25-4AB0-8EC9-CED4748DAFDD}" destId="{5C504073-0589-4D1F-B4D7-7D36FD689A12}" srcOrd="0" destOrd="0" parTransId="{9CBCB060-65E0-4AB4-B4F8-F8626831AFAF}" sibTransId="{1A49659E-97A1-4634-92A0-F877A24E0268}"/>
    <dgm:cxn modelId="{705CB126-B220-411A-8909-DD309CAC5D11}" type="presOf" srcId="{E8579FCF-1E72-4935-9243-3EFC7A780F5B}" destId="{F2489756-79FB-4C12-9074-794125C18A38}" srcOrd="0" destOrd="0" presId="urn:microsoft.com/office/officeart/2005/8/layout/orgChart1"/>
    <dgm:cxn modelId="{C6238B77-3513-4D6E-8EAE-4FFA57D70C2A}" type="presOf" srcId="{92153531-A2B8-451D-B14D-2BC97B99EF91}" destId="{323EE8E7-C04A-43FA-8286-51FA0F8D74A7}" srcOrd="0" destOrd="0" presId="urn:microsoft.com/office/officeart/2005/8/layout/orgChart1"/>
    <dgm:cxn modelId="{58EB590D-269E-4361-A3D8-52AD61F8EAEE}" type="presOf" srcId="{74212B29-7B4F-4892-B146-D212829B11CD}" destId="{19B94D1D-6A15-464E-B0D7-7555840BA743}" srcOrd="0" destOrd="0" presId="urn:microsoft.com/office/officeart/2005/8/layout/orgChart1"/>
    <dgm:cxn modelId="{01C67E5E-5B07-43CA-80BF-CD757EB4BADC}" type="presOf" srcId="{5C504073-0589-4D1F-B4D7-7D36FD689A12}" destId="{6768E017-469C-4524-8BB7-72CD4639949C}" srcOrd="1" destOrd="0" presId="urn:microsoft.com/office/officeart/2005/8/layout/orgChart1"/>
    <dgm:cxn modelId="{A66CB67F-EC2F-4979-A600-E31737E22E3F}" type="presOf" srcId="{9EAB2271-3992-404E-8698-7026D76FBC12}" destId="{E0565489-1962-4227-A34D-550F3152926F}" srcOrd="1" destOrd="0" presId="urn:microsoft.com/office/officeart/2005/8/layout/orgChart1"/>
    <dgm:cxn modelId="{9F05B0A1-9EE9-4A5E-831D-2E64CBA9C2B9}" srcId="{7213A7F7-4785-4753-97A4-246BD34F8854}" destId="{DDFD0723-6E1F-4EBE-AB93-37BEE1466C8F}" srcOrd="0" destOrd="0" parTransId="{92153531-A2B8-451D-B14D-2BC97B99EF91}" sibTransId="{92D1EABC-06BA-468C-AAA4-CFAB023F1B76}"/>
    <dgm:cxn modelId="{9DC8C213-79AA-44B4-8475-610AB9F35F59}" type="presOf" srcId="{42D92FDA-491C-4F91-A6A3-5C56B932DD60}" destId="{F48B68D5-A8BD-4083-B33C-5EEAB2944095}" srcOrd="0" destOrd="0" presId="urn:microsoft.com/office/officeart/2005/8/layout/orgChart1"/>
    <dgm:cxn modelId="{9DAA4AFB-6E37-4D88-BC1F-527375FEDEB1}" type="presOf" srcId="{888ACB28-19FA-4D08-9DDF-793024129CA1}" destId="{49592547-536E-498E-B937-97D86437BC25}" srcOrd="1" destOrd="0" presId="urn:microsoft.com/office/officeart/2005/8/layout/orgChart1"/>
    <dgm:cxn modelId="{74C4E6F8-0792-4E20-B1A9-2159BCA0A6A8}" type="presOf" srcId="{40D6A99B-0BCF-484D-BEF5-AF5F33DFB160}" destId="{2B61AEDC-E9F8-4C4C-ADB2-C30BF0FEC4F0}" srcOrd="0" destOrd="0" presId="urn:microsoft.com/office/officeart/2005/8/layout/orgChart1"/>
    <dgm:cxn modelId="{258C611C-C087-47F7-B058-614AEEBECB51}" type="presOf" srcId="{5C504073-0589-4D1F-B4D7-7D36FD689A12}" destId="{5AC9ED7E-2E60-4C5E-A575-3C2F34EFF003}" srcOrd="0" destOrd="0" presId="urn:microsoft.com/office/officeart/2005/8/layout/orgChart1"/>
    <dgm:cxn modelId="{612A0756-F6D9-4E5A-AAD4-5330B5F4F364}" type="presOf" srcId="{7213A7F7-4785-4753-97A4-246BD34F8854}" destId="{0957B026-3F33-4A6F-9867-289D4CE4218F}" srcOrd="1" destOrd="0" presId="urn:microsoft.com/office/officeart/2005/8/layout/orgChart1"/>
    <dgm:cxn modelId="{785A0887-6D34-48D2-B575-163C730BB8CC}" type="presParOf" srcId="{4FD20B60-C53E-4308-B9AC-5EB1B6DB04D4}" destId="{AC2A9871-DEEF-4C68-A8B8-7EF6BAB194BC}" srcOrd="0" destOrd="0" presId="urn:microsoft.com/office/officeart/2005/8/layout/orgChart1"/>
    <dgm:cxn modelId="{66509907-F34A-433B-8FE7-89A8C5AF8CE6}" type="presParOf" srcId="{AC2A9871-DEEF-4C68-A8B8-7EF6BAB194BC}" destId="{0A871ADB-3FBE-4EE6-9466-9A24E12AECB6}" srcOrd="0" destOrd="0" presId="urn:microsoft.com/office/officeart/2005/8/layout/orgChart1"/>
    <dgm:cxn modelId="{161A1E75-C22B-40DE-8B19-47040E08E077}" type="presParOf" srcId="{0A871ADB-3FBE-4EE6-9466-9A24E12AECB6}" destId="{5AC9ED7E-2E60-4C5E-A575-3C2F34EFF003}" srcOrd="0" destOrd="0" presId="urn:microsoft.com/office/officeart/2005/8/layout/orgChart1"/>
    <dgm:cxn modelId="{A321810A-7A32-4145-984E-BFD991602142}" type="presParOf" srcId="{0A871ADB-3FBE-4EE6-9466-9A24E12AECB6}" destId="{6768E017-469C-4524-8BB7-72CD4639949C}" srcOrd="1" destOrd="0" presId="urn:microsoft.com/office/officeart/2005/8/layout/orgChart1"/>
    <dgm:cxn modelId="{7B95A7F2-4ED4-4DD6-BA57-E2F65340FC86}" type="presParOf" srcId="{AC2A9871-DEEF-4C68-A8B8-7EF6BAB194BC}" destId="{EBB05B7B-662C-46DD-AD0C-1DAA4291050D}" srcOrd="1" destOrd="0" presId="urn:microsoft.com/office/officeart/2005/8/layout/orgChart1"/>
    <dgm:cxn modelId="{18D23F57-94B9-44E1-8957-0A80C02B6FAB}" type="presParOf" srcId="{EBB05B7B-662C-46DD-AD0C-1DAA4291050D}" destId="{745ECFF3-8801-4849-90E3-F9AE9549FA8B}" srcOrd="0" destOrd="0" presId="urn:microsoft.com/office/officeart/2005/8/layout/orgChart1"/>
    <dgm:cxn modelId="{E7279FF2-646B-40E3-AD22-29EFEA3F8D23}" type="presParOf" srcId="{EBB05B7B-662C-46DD-AD0C-1DAA4291050D}" destId="{378B88D8-B647-4571-B36A-587A8430FD35}" srcOrd="1" destOrd="0" presId="urn:microsoft.com/office/officeart/2005/8/layout/orgChart1"/>
    <dgm:cxn modelId="{09DB3D40-354C-42CB-ACFD-9D0FB4916958}" type="presParOf" srcId="{378B88D8-B647-4571-B36A-587A8430FD35}" destId="{99F53A73-84FF-46B7-9CCF-06F29B7CA711}" srcOrd="0" destOrd="0" presId="urn:microsoft.com/office/officeart/2005/8/layout/orgChart1"/>
    <dgm:cxn modelId="{3AB67CFD-2DC1-48F5-B37E-7D3F1F0EF3F7}" type="presParOf" srcId="{99F53A73-84FF-46B7-9CCF-06F29B7CA711}" destId="{2B61AEDC-E9F8-4C4C-ADB2-C30BF0FEC4F0}" srcOrd="0" destOrd="0" presId="urn:microsoft.com/office/officeart/2005/8/layout/orgChart1"/>
    <dgm:cxn modelId="{EEE0D3E1-A3B1-4EC5-AFA2-15DA9FF1C6ED}" type="presParOf" srcId="{99F53A73-84FF-46B7-9CCF-06F29B7CA711}" destId="{16C0AF11-7A8E-4B94-BEA1-203B7134A6F7}" srcOrd="1" destOrd="0" presId="urn:microsoft.com/office/officeart/2005/8/layout/orgChart1"/>
    <dgm:cxn modelId="{CD7293E7-FA1F-4734-A043-D68EDC16656B}" type="presParOf" srcId="{378B88D8-B647-4571-B36A-587A8430FD35}" destId="{2EE50A98-E928-405E-A3BC-8823D82AB5BC}" srcOrd="1" destOrd="0" presId="urn:microsoft.com/office/officeart/2005/8/layout/orgChart1"/>
    <dgm:cxn modelId="{D8037AD2-C8EE-4EEB-86B7-162239638A70}" type="presParOf" srcId="{2EE50A98-E928-405E-A3BC-8823D82AB5BC}" destId="{F48B68D5-A8BD-4083-B33C-5EEAB2944095}" srcOrd="0" destOrd="0" presId="urn:microsoft.com/office/officeart/2005/8/layout/orgChart1"/>
    <dgm:cxn modelId="{6F903CB5-E7A9-44B6-893D-61A06BF2FC6C}" type="presParOf" srcId="{2EE50A98-E928-405E-A3BC-8823D82AB5BC}" destId="{8E737E8B-04E4-487D-8A0C-80962FF347FB}" srcOrd="1" destOrd="0" presId="urn:microsoft.com/office/officeart/2005/8/layout/orgChart1"/>
    <dgm:cxn modelId="{ADA2D37E-01B5-4617-ACE6-DA576C9B174D}" type="presParOf" srcId="{8E737E8B-04E4-487D-8A0C-80962FF347FB}" destId="{9539A79C-5A89-400D-90A4-F51BF2A60E1D}" srcOrd="0" destOrd="0" presId="urn:microsoft.com/office/officeart/2005/8/layout/orgChart1"/>
    <dgm:cxn modelId="{0C992C58-9D56-44F3-BDD5-B9BFDD5030C6}" type="presParOf" srcId="{9539A79C-5A89-400D-90A4-F51BF2A60E1D}" destId="{CF3D91EA-E539-43CB-9DB8-007D8046F7CD}" srcOrd="0" destOrd="0" presId="urn:microsoft.com/office/officeart/2005/8/layout/orgChart1"/>
    <dgm:cxn modelId="{B7A9C652-6875-4671-B5FC-3F191F5EFF0F}" type="presParOf" srcId="{9539A79C-5A89-400D-90A4-F51BF2A60E1D}" destId="{5BB92C6B-1600-4891-8214-38B8E91DA9C8}" srcOrd="1" destOrd="0" presId="urn:microsoft.com/office/officeart/2005/8/layout/orgChart1"/>
    <dgm:cxn modelId="{B6674C51-41D1-430F-8011-B9E83A3FB93C}" type="presParOf" srcId="{8E737E8B-04E4-487D-8A0C-80962FF347FB}" destId="{96E03CB7-AF13-40A7-BE83-DE16343014A1}" srcOrd="1" destOrd="0" presId="urn:microsoft.com/office/officeart/2005/8/layout/orgChart1"/>
    <dgm:cxn modelId="{C5439187-28E0-433F-B56A-8534EE650195}" type="presParOf" srcId="{96E03CB7-AF13-40A7-BE83-DE16343014A1}" destId="{F2489756-79FB-4C12-9074-794125C18A38}" srcOrd="0" destOrd="0" presId="urn:microsoft.com/office/officeart/2005/8/layout/orgChart1"/>
    <dgm:cxn modelId="{B96FB3DE-1931-41D5-B9F4-45E17F2CBFB3}" type="presParOf" srcId="{96E03CB7-AF13-40A7-BE83-DE16343014A1}" destId="{C4096B48-3221-49CF-B629-E22FDB12689B}" srcOrd="1" destOrd="0" presId="urn:microsoft.com/office/officeart/2005/8/layout/orgChart1"/>
    <dgm:cxn modelId="{54C09373-1DB3-4112-AED0-4E811D1A1F56}" type="presParOf" srcId="{C4096B48-3221-49CF-B629-E22FDB12689B}" destId="{CE1410BD-A5AF-4B8E-A236-EC9A82AC3F94}" srcOrd="0" destOrd="0" presId="urn:microsoft.com/office/officeart/2005/8/layout/orgChart1"/>
    <dgm:cxn modelId="{961E1A6C-D66D-4100-9E61-B7EAAC53DCF4}" type="presParOf" srcId="{CE1410BD-A5AF-4B8E-A236-EC9A82AC3F94}" destId="{2061F2CA-0D0D-441D-B35F-D742AEAD7216}" srcOrd="0" destOrd="0" presId="urn:microsoft.com/office/officeart/2005/8/layout/orgChart1"/>
    <dgm:cxn modelId="{16089EA5-BB4F-4449-9569-8D03DDC6C559}" type="presParOf" srcId="{CE1410BD-A5AF-4B8E-A236-EC9A82AC3F94}" destId="{2E8AE8B2-3C13-4AD8-A7D1-58B85F0425A9}" srcOrd="1" destOrd="0" presId="urn:microsoft.com/office/officeart/2005/8/layout/orgChart1"/>
    <dgm:cxn modelId="{96CBB808-FEE9-4148-AF93-37515672F6A8}" type="presParOf" srcId="{C4096B48-3221-49CF-B629-E22FDB12689B}" destId="{BF1ED1BE-06B0-443B-8CB8-BC837FC553FD}" srcOrd="1" destOrd="0" presId="urn:microsoft.com/office/officeart/2005/8/layout/orgChart1"/>
    <dgm:cxn modelId="{66988627-1C70-4284-9ED3-F3295FA05495}" type="presParOf" srcId="{BF1ED1BE-06B0-443B-8CB8-BC837FC553FD}" destId="{66C76FD3-EBF0-4B6A-A12D-D22B354626F4}" srcOrd="0" destOrd="0" presId="urn:microsoft.com/office/officeart/2005/8/layout/orgChart1"/>
    <dgm:cxn modelId="{C70E95C6-9DFF-4A67-BD56-1405B749FAD0}" type="presParOf" srcId="{BF1ED1BE-06B0-443B-8CB8-BC837FC553FD}" destId="{8843FE3D-58B4-4549-9C8B-C635BDC6B50E}" srcOrd="1" destOrd="0" presId="urn:microsoft.com/office/officeart/2005/8/layout/orgChart1"/>
    <dgm:cxn modelId="{FECEFB4E-1547-42BA-A9E2-206FA9C0321E}" type="presParOf" srcId="{8843FE3D-58B4-4549-9C8B-C635BDC6B50E}" destId="{B8607159-DB17-45FD-AAC1-9AE35CEAF147}" srcOrd="0" destOrd="0" presId="urn:microsoft.com/office/officeart/2005/8/layout/orgChart1"/>
    <dgm:cxn modelId="{0431B7A4-C524-4229-BFCA-491C70DD3B0E}" type="presParOf" srcId="{B8607159-DB17-45FD-AAC1-9AE35CEAF147}" destId="{7A1ADB17-3B01-4577-87CC-4839B83EB987}" srcOrd="0" destOrd="0" presId="urn:microsoft.com/office/officeart/2005/8/layout/orgChart1"/>
    <dgm:cxn modelId="{3B810420-A785-4B04-9BAD-7A09FD89990B}" type="presParOf" srcId="{B8607159-DB17-45FD-AAC1-9AE35CEAF147}" destId="{49592547-536E-498E-B937-97D86437BC25}" srcOrd="1" destOrd="0" presId="urn:microsoft.com/office/officeart/2005/8/layout/orgChart1"/>
    <dgm:cxn modelId="{1E582086-DE81-4610-A88A-7F74DB3024A8}" type="presParOf" srcId="{8843FE3D-58B4-4549-9C8B-C635BDC6B50E}" destId="{B0DAB5F6-20B4-40C6-8C34-F9ED11DE3A54}" srcOrd="1" destOrd="0" presId="urn:microsoft.com/office/officeart/2005/8/layout/orgChart1"/>
    <dgm:cxn modelId="{1F335BF3-1EDC-4531-B1D9-22B36DB95B51}" type="presParOf" srcId="{8843FE3D-58B4-4549-9C8B-C635BDC6B50E}" destId="{FE65DA9D-FF83-4166-A0AD-C2F66C852037}" srcOrd="2" destOrd="0" presId="urn:microsoft.com/office/officeart/2005/8/layout/orgChart1"/>
    <dgm:cxn modelId="{09278BCF-2287-4521-9C18-23AA731429B6}" type="presParOf" srcId="{BF1ED1BE-06B0-443B-8CB8-BC837FC553FD}" destId="{093BA041-5BB9-4341-9508-38F57B3777FB}" srcOrd="2" destOrd="0" presId="urn:microsoft.com/office/officeart/2005/8/layout/orgChart1"/>
    <dgm:cxn modelId="{7E6A5FC8-5EB5-4116-88B6-AA260330DD96}" type="presParOf" srcId="{BF1ED1BE-06B0-443B-8CB8-BC837FC553FD}" destId="{50492C99-20AE-4321-864A-63B7ABE7FD6E}" srcOrd="3" destOrd="0" presId="urn:microsoft.com/office/officeart/2005/8/layout/orgChart1"/>
    <dgm:cxn modelId="{4C03EE67-76EE-459E-93D9-794B9BED65FA}" type="presParOf" srcId="{50492C99-20AE-4321-864A-63B7ABE7FD6E}" destId="{DA51A0CA-2ECA-4FDB-8218-C35397D4CE98}" srcOrd="0" destOrd="0" presId="urn:microsoft.com/office/officeart/2005/8/layout/orgChart1"/>
    <dgm:cxn modelId="{5EC14339-C9CD-479A-A8A5-4F383B3CC472}" type="presParOf" srcId="{DA51A0CA-2ECA-4FDB-8218-C35397D4CE98}" destId="{D5A4DDDD-ABCB-435B-804F-AFCEA7CFF2F0}" srcOrd="0" destOrd="0" presId="urn:microsoft.com/office/officeart/2005/8/layout/orgChart1"/>
    <dgm:cxn modelId="{DF526D8B-0E29-456C-A3F9-2070A592987B}" type="presParOf" srcId="{DA51A0CA-2ECA-4FDB-8218-C35397D4CE98}" destId="{E0565489-1962-4227-A34D-550F3152926F}" srcOrd="1" destOrd="0" presId="urn:microsoft.com/office/officeart/2005/8/layout/orgChart1"/>
    <dgm:cxn modelId="{C2342963-5BA3-4D5D-9D35-0BD2CF25C466}" type="presParOf" srcId="{50492C99-20AE-4321-864A-63B7ABE7FD6E}" destId="{43647173-8D8D-4637-BEA0-76CD9E23E2D9}" srcOrd="1" destOrd="0" presId="urn:microsoft.com/office/officeart/2005/8/layout/orgChart1"/>
    <dgm:cxn modelId="{2E0603E6-D3D0-4C77-986A-D132E136547F}" type="presParOf" srcId="{43647173-8D8D-4637-BEA0-76CD9E23E2D9}" destId="{19B94D1D-6A15-464E-B0D7-7555840BA743}" srcOrd="0" destOrd="0" presId="urn:microsoft.com/office/officeart/2005/8/layout/orgChart1"/>
    <dgm:cxn modelId="{D55A27CF-BE5C-4F1D-9ADD-2D1C577A17CB}" type="presParOf" srcId="{43647173-8D8D-4637-BEA0-76CD9E23E2D9}" destId="{2D08E644-95BF-4581-A06C-DC343FCD488B}" srcOrd="1" destOrd="0" presId="urn:microsoft.com/office/officeart/2005/8/layout/orgChart1"/>
    <dgm:cxn modelId="{FA860DEB-B7A6-4B54-B2FA-7989452C25BC}" type="presParOf" srcId="{2D08E644-95BF-4581-A06C-DC343FCD488B}" destId="{64E4851C-C4C6-4EFA-AACE-F0633E25880D}" srcOrd="0" destOrd="0" presId="urn:microsoft.com/office/officeart/2005/8/layout/orgChart1"/>
    <dgm:cxn modelId="{CE828B7A-862C-46D4-BA94-2F38820C3FE5}" type="presParOf" srcId="{64E4851C-C4C6-4EFA-AACE-F0633E25880D}" destId="{C1611CFB-A6B5-45F5-A776-BBD6783E8B5B}" srcOrd="0" destOrd="0" presId="urn:microsoft.com/office/officeart/2005/8/layout/orgChart1"/>
    <dgm:cxn modelId="{1A299B42-AD10-4C55-A9ED-4E37AFA8D08B}" type="presParOf" srcId="{64E4851C-C4C6-4EFA-AACE-F0633E25880D}" destId="{7EFC8AE3-327E-4A70-B65A-AE98B2551C6D}" srcOrd="1" destOrd="0" presId="urn:microsoft.com/office/officeart/2005/8/layout/orgChart1"/>
    <dgm:cxn modelId="{AC038F5A-C9FB-426D-BA3C-29DE65B343AF}" type="presParOf" srcId="{2D08E644-95BF-4581-A06C-DC343FCD488B}" destId="{A27E1113-96AA-4D19-86F2-36F8665F19B7}" srcOrd="1" destOrd="0" presId="urn:microsoft.com/office/officeart/2005/8/layout/orgChart1"/>
    <dgm:cxn modelId="{D5E32AF2-E7A5-4260-B97D-D744A6902C81}" type="presParOf" srcId="{2D08E644-95BF-4581-A06C-DC343FCD488B}" destId="{6854FF30-2750-475E-AF0A-1221AEC6D56F}" srcOrd="2" destOrd="0" presId="urn:microsoft.com/office/officeart/2005/8/layout/orgChart1"/>
    <dgm:cxn modelId="{0408C893-06DF-4EB6-9C1C-F9CCE1161EA9}" type="presParOf" srcId="{50492C99-20AE-4321-864A-63B7ABE7FD6E}" destId="{D42149C2-72C5-4231-AD2E-A66339ED5F1E}" srcOrd="2" destOrd="0" presId="urn:microsoft.com/office/officeart/2005/8/layout/orgChart1"/>
    <dgm:cxn modelId="{F452D4D7-DD61-4F30-99F0-F6C14FB5A1D1}" type="presParOf" srcId="{C4096B48-3221-49CF-B629-E22FDB12689B}" destId="{FBBAC64F-8EB8-4D2B-A390-804A8D0FA395}" srcOrd="2" destOrd="0" presId="urn:microsoft.com/office/officeart/2005/8/layout/orgChart1"/>
    <dgm:cxn modelId="{B60E42FB-623D-4A85-A6D6-5E6A2C3929F0}" type="presParOf" srcId="{96E03CB7-AF13-40A7-BE83-DE16343014A1}" destId="{3AB64836-EA0E-48F5-B414-3BBA96B65A35}" srcOrd="2" destOrd="0" presId="urn:microsoft.com/office/officeart/2005/8/layout/orgChart1"/>
    <dgm:cxn modelId="{1FA908C9-A29B-4307-A6EF-0750AF7C8DE4}" type="presParOf" srcId="{96E03CB7-AF13-40A7-BE83-DE16343014A1}" destId="{1377C813-9FFD-447C-A196-4CA4D88B395A}" srcOrd="3" destOrd="0" presId="urn:microsoft.com/office/officeart/2005/8/layout/orgChart1"/>
    <dgm:cxn modelId="{FB34354D-D95B-4628-98F1-E1CB7A813715}" type="presParOf" srcId="{1377C813-9FFD-447C-A196-4CA4D88B395A}" destId="{F9C392F3-939B-4201-803E-DBDC1730C1E6}" srcOrd="0" destOrd="0" presId="urn:microsoft.com/office/officeart/2005/8/layout/orgChart1"/>
    <dgm:cxn modelId="{090A3BB5-63A7-4448-A213-1148176D68DB}" type="presParOf" srcId="{F9C392F3-939B-4201-803E-DBDC1730C1E6}" destId="{0AD05045-E01B-40B4-9526-F0B3489190F7}" srcOrd="0" destOrd="0" presId="urn:microsoft.com/office/officeart/2005/8/layout/orgChart1"/>
    <dgm:cxn modelId="{8ABE3801-C028-4245-B031-20075DA187DA}" type="presParOf" srcId="{F9C392F3-939B-4201-803E-DBDC1730C1E6}" destId="{0957B026-3F33-4A6F-9867-289D4CE4218F}" srcOrd="1" destOrd="0" presId="urn:microsoft.com/office/officeart/2005/8/layout/orgChart1"/>
    <dgm:cxn modelId="{99EDB969-5E5A-406A-975C-91CB05A37BFF}" type="presParOf" srcId="{1377C813-9FFD-447C-A196-4CA4D88B395A}" destId="{C3DC4ABD-98EA-4124-B238-B9448AAE9FC8}" srcOrd="1" destOrd="0" presId="urn:microsoft.com/office/officeart/2005/8/layout/orgChart1"/>
    <dgm:cxn modelId="{4D1A2A5A-BF36-40ED-9C93-231DCD042F5B}" type="presParOf" srcId="{C3DC4ABD-98EA-4124-B238-B9448AAE9FC8}" destId="{323EE8E7-C04A-43FA-8286-51FA0F8D74A7}" srcOrd="0" destOrd="0" presId="urn:microsoft.com/office/officeart/2005/8/layout/orgChart1"/>
    <dgm:cxn modelId="{8D86F28D-C9AC-4EC4-A9C9-2C6A3CD2C4AB}" type="presParOf" srcId="{C3DC4ABD-98EA-4124-B238-B9448AAE9FC8}" destId="{6DCC015A-C577-4D51-84DD-2E7832D0E587}" srcOrd="1" destOrd="0" presId="urn:microsoft.com/office/officeart/2005/8/layout/orgChart1"/>
    <dgm:cxn modelId="{60234F69-5D6A-4198-8D89-52E561B79A29}" type="presParOf" srcId="{6DCC015A-C577-4D51-84DD-2E7832D0E587}" destId="{2A91355E-946D-4C27-96E9-A55FD6090D9F}" srcOrd="0" destOrd="0" presId="urn:microsoft.com/office/officeart/2005/8/layout/orgChart1"/>
    <dgm:cxn modelId="{DC0BD7C7-A380-461E-9709-696DADABC6BE}" type="presParOf" srcId="{2A91355E-946D-4C27-96E9-A55FD6090D9F}" destId="{BCC598F2-F0E4-4EE6-9F79-18A75741684F}" srcOrd="0" destOrd="0" presId="urn:microsoft.com/office/officeart/2005/8/layout/orgChart1"/>
    <dgm:cxn modelId="{BDABA3FB-0EC1-40FF-B447-62067D672774}" type="presParOf" srcId="{2A91355E-946D-4C27-96E9-A55FD6090D9F}" destId="{6DD3EC00-712F-4FDA-A87B-42A366B0659F}" srcOrd="1" destOrd="0" presId="urn:microsoft.com/office/officeart/2005/8/layout/orgChart1"/>
    <dgm:cxn modelId="{E4A4FF2F-24B1-4104-90E0-DB02F7E35B25}" type="presParOf" srcId="{6DCC015A-C577-4D51-84DD-2E7832D0E587}" destId="{72F7279C-F3C9-4C69-B9F2-72F498F9830B}" srcOrd="1" destOrd="0" presId="urn:microsoft.com/office/officeart/2005/8/layout/orgChart1"/>
    <dgm:cxn modelId="{9E498729-82E8-42AC-A676-F6FD8B5C7E86}" type="presParOf" srcId="{6DCC015A-C577-4D51-84DD-2E7832D0E587}" destId="{35646D0E-9BA9-4E6B-86AF-BCDAA6DDA44D}" srcOrd="2" destOrd="0" presId="urn:microsoft.com/office/officeart/2005/8/layout/orgChart1"/>
    <dgm:cxn modelId="{146288A7-BB97-4769-BB49-8935CB9874DE}" type="presParOf" srcId="{1377C813-9FFD-447C-A196-4CA4D88B395A}" destId="{CDEAA420-CFD2-476D-9D24-F611D6CEF024}" srcOrd="2" destOrd="0" presId="urn:microsoft.com/office/officeart/2005/8/layout/orgChart1"/>
    <dgm:cxn modelId="{B7EAF057-496F-4D1D-A07F-C194EC2B51B1}" type="presParOf" srcId="{8E737E8B-04E4-487D-8A0C-80962FF347FB}" destId="{B7A35956-94DE-4982-B2A0-5D5D29C587EE}" srcOrd="2" destOrd="0" presId="urn:microsoft.com/office/officeart/2005/8/layout/orgChart1"/>
    <dgm:cxn modelId="{89D348AC-7243-4FEE-9292-325D6B5ADBB6}" type="presParOf" srcId="{378B88D8-B647-4571-B36A-587A8430FD35}" destId="{C7547B30-2289-43BE-8703-E11E21EE8F37}" srcOrd="2" destOrd="0" presId="urn:microsoft.com/office/officeart/2005/8/layout/orgChart1"/>
    <dgm:cxn modelId="{273225A7-B464-4BED-82D8-9DCE13223DFC}" type="presParOf" srcId="{AC2A9871-DEEF-4C68-A8B8-7EF6BAB194BC}" destId="{4A75CF60-9D10-4B03-878E-AEF31C3724C2}" srcOrd="2" destOrd="0" presId="urn:microsoft.com/office/officeart/2005/8/layout/orgChart1"/>
  </dgm:cxnLst>
  <dgm:bg>
    <a:effectLst>
      <a:outerShdw blurRad="50800" dist="38100" dir="2700000" algn="tl" rotWithShape="0">
        <a:schemeClr val="bg1">
          <a:lumMod val="95000"/>
          <a:alpha val="40000"/>
        </a:schemeClr>
      </a:outerShdw>
    </a:effectLst>
  </dgm:bg>
  <dgm:whole>
    <a:ln w="22225">
      <a:solidFill>
        <a:schemeClr val="tx2">
          <a:lumMod val="40000"/>
          <a:lumOff val="6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DE909-56BA-4DEC-AF2A-EB859FB50A20}">
      <dsp:nvSpPr>
        <dsp:cNvPr id="0" name=""/>
        <dsp:cNvSpPr/>
      </dsp:nvSpPr>
      <dsp:spPr>
        <a:xfrm>
          <a:off x="344" y="106559"/>
          <a:ext cx="672526" cy="269010"/>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6668" bIns="13335" numCol="1" spcCol="1270" anchor="ctr" anchorCtr="0">
          <a:noAutofit/>
        </a:bodyPr>
        <a:lstStyle/>
        <a:p>
          <a:pPr lvl="0" algn="ctr" defTabSz="222250">
            <a:lnSpc>
              <a:spcPct val="90000"/>
            </a:lnSpc>
            <a:spcBef>
              <a:spcPct val="0"/>
            </a:spcBef>
            <a:spcAft>
              <a:spcPct val="35000"/>
            </a:spcAft>
          </a:pPr>
          <a:r>
            <a:rPr lang="en-US" sz="500" kern="1200"/>
            <a:t>INVESTIGACIÓN E INNOVACIÓN, NUEVAS TECNOLOGÍAS</a:t>
          </a:r>
        </a:p>
      </dsp:txBody>
      <dsp:txXfrm>
        <a:off x="344" y="106559"/>
        <a:ext cx="672526" cy="269010"/>
      </dsp:txXfrm>
    </dsp:sp>
    <dsp:sp modelId="{41E698B3-10EC-4AD4-9852-907BA5BFCAF2}">
      <dsp:nvSpPr>
        <dsp:cNvPr id="0" name=""/>
        <dsp:cNvSpPr/>
      </dsp:nvSpPr>
      <dsp:spPr>
        <a:xfrm>
          <a:off x="538365" y="106559"/>
          <a:ext cx="672526" cy="269010"/>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lvl="0" algn="ctr" defTabSz="222250">
            <a:lnSpc>
              <a:spcPct val="90000"/>
            </a:lnSpc>
            <a:spcBef>
              <a:spcPct val="0"/>
            </a:spcBef>
            <a:spcAft>
              <a:spcPct val="35000"/>
            </a:spcAft>
          </a:pPr>
          <a:r>
            <a:rPr lang="en-US" sz="500" kern="1200"/>
            <a:t>GESTIÓN DE VENTAS </a:t>
          </a:r>
        </a:p>
      </dsp:txBody>
      <dsp:txXfrm>
        <a:off x="538365" y="106559"/>
        <a:ext cx="672526" cy="269010"/>
      </dsp:txXfrm>
    </dsp:sp>
    <dsp:sp modelId="{09086DA2-09D7-4266-8484-EB26CFA60099}">
      <dsp:nvSpPr>
        <dsp:cNvPr id="0" name=""/>
        <dsp:cNvSpPr/>
      </dsp:nvSpPr>
      <dsp:spPr>
        <a:xfrm>
          <a:off x="1071095" y="106559"/>
          <a:ext cx="672526" cy="269010"/>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lvl="0" algn="ctr" defTabSz="222250">
            <a:lnSpc>
              <a:spcPct val="90000"/>
            </a:lnSpc>
            <a:spcBef>
              <a:spcPct val="0"/>
            </a:spcBef>
            <a:spcAft>
              <a:spcPct val="35000"/>
            </a:spcAft>
          </a:pPr>
          <a:r>
            <a:rPr lang="en-US" sz="500" kern="1200"/>
            <a:t>GESTIÓN DEL PROYECTO</a:t>
          </a:r>
        </a:p>
      </dsp:txBody>
      <dsp:txXfrm>
        <a:off x="1071095" y="106559"/>
        <a:ext cx="672526" cy="269010"/>
      </dsp:txXfrm>
    </dsp:sp>
    <dsp:sp modelId="{5F1B4959-4DC3-41EB-B0C6-ED5ABE768ACF}">
      <dsp:nvSpPr>
        <dsp:cNvPr id="0" name=""/>
        <dsp:cNvSpPr/>
      </dsp:nvSpPr>
      <dsp:spPr>
        <a:xfrm>
          <a:off x="1614407" y="106559"/>
          <a:ext cx="672526" cy="269010"/>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lvl="0" algn="ctr" defTabSz="222250">
            <a:lnSpc>
              <a:spcPct val="90000"/>
            </a:lnSpc>
            <a:spcBef>
              <a:spcPct val="0"/>
            </a:spcBef>
            <a:spcAft>
              <a:spcPct val="35000"/>
            </a:spcAft>
          </a:pPr>
          <a:r>
            <a:rPr lang="en-US" sz="500" kern="1200"/>
            <a:t>DESARROLLO, DISEÑO E IMPLEMENTACIÓN</a:t>
          </a:r>
        </a:p>
      </dsp:txBody>
      <dsp:txXfrm>
        <a:off x="1614407" y="106559"/>
        <a:ext cx="672526" cy="269010"/>
      </dsp:txXfrm>
    </dsp:sp>
    <dsp:sp modelId="{86BCEDAC-02F1-49FC-9C07-09E6E6E17B75}">
      <dsp:nvSpPr>
        <dsp:cNvPr id="0" name=""/>
        <dsp:cNvSpPr/>
      </dsp:nvSpPr>
      <dsp:spPr>
        <a:xfrm>
          <a:off x="2152773" y="111850"/>
          <a:ext cx="672526" cy="269010"/>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lvl="0" algn="ctr" defTabSz="222250">
            <a:lnSpc>
              <a:spcPct val="90000"/>
            </a:lnSpc>
            <a:spcBef>
              <a:spcPct val="0"/>
            </a:spcBef>
            <a:spcAft>
              <a:spcPct val="35000"/>
            </a:spcAft>
          </a:pPr>
          <a:r>
            <a:rPr lang="es-EC" sz="500" kern="1200"/>
            <a:t>SERVICIO POST VENTA</a:t>
          </a:r>
          <a:endParaRPr lang="en-US" sz="500" kern="1200"/>
        </a:p>
      </dsp:txBody>
      <dsp:txXfrm>
        <a:off x="2152773" y="111850"/>
        <a:ext cx="672526" cy="2690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3EE8E7-C04A-43FA-8286-51FA0F8D74A7}">
      <dsp:nvSpPr>
        <dsp:cNvPr id="0" name=""/>
        <dsp:cNvSpPr/>
      </dsp:nvSpPr>
      <dsp:spPr>
        <a:xfrm>
          <a:off x="1603993" y="1998173"/>
          <a:ext cx="91440" cy="256557"/>
        </a:xfrm>
        <a:custGeom>
          <a:avLst/>
          <a:gdLst/>
          <a:ahLst/>
          <a:cxnLst/>
          <a:rect l="0" t="0" r="0" b="0"/>
          <a:pathLst>
            <a:path>
              <a:moveTo>
                <a:pt x="47858" y="0"/>
              </a:moveTo>
              <a:lnTo>
                <a:pt x="47858" y="106840"/>
              </a:lnTo>
              <a:lnTo>
                <a:pt x="45720" y="106840"/>
              </a:lnTo>
              <a:lnTo>
                <a:pt x="45720" y="256557"/>
              </a:lnTo>
            </a:path>
          </a:pathLst>
        </a:custGeom>
        <a:noFill/>
        <a:ln w="55000" cap="flat" cmpd="thickThin" algn="ctr">
          <a:solidFill>
            <a:schemeClr val="accent5">
              <a:tint val="5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B64836-EA0E-48F5-B414-3BBA96B65A35}">
      <dsp:nvSpPr>
        <dsp:cNvPr id="0" name=""/>
        <dsp:cNvSpPr/>
      </dsp:nvSpPr>
      <dsp:spPr>
        <a:xfrm>
          <a:off x="1651852" y="1357294"/>
          <a:ext cx="1210551" cy="272862"/>
        </a:xfrm>
        <a:custGeom>
          <a:avLst/>
          <a:gdLst/>
          <a:ahLst/>
          <a:cxnLst/>
          <a:rect l="0" t="0" r="0" b="0"/>
          <a:pathLst>
            <a:path>
              <a:moveTo>
                <a:pt x="1210551" y="0"/>
              </a:moveTo>
              <a:lnTo>
                <a:pt x="1210551" y="123145"/>
              </a:lnTo>
              <a:lnTo>
                <a:pt x="0" y="123145"/>
              </a:lnTo>
              <a:lnTo>
                <a:pt x="0" y="272862"/>
              </a:lnTo>
            </a:path>
          </a:pathLst>
        </a:custGeom>
        <a:noFill/>
        <a:ln w="55000" cap="flat" cmpd="thickThin" algn="ctr">
          <a:solidFill>
            <a:schemeClr val="accent5">
              <a:tint val="5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B94D1D-6A15-464E-B0D7-7555840BA743}">
      <dsp:nvSpPr>
        <dsp:cNvPr id="0" name=""/>
        <dsp:cNvSpPr/>
      </dsp:nvSpPr>
      <dsp:spPr>
        <a:xfrm>
          <a:off x="3282013" y="2556752"/>
          <a:ext cx="91440" cy="339742"/>
        </a:xfrm>
        <a:custGeom>
          <a:avLst/>
          <a:gdLst/>
          <a:ahLst/>
          <a:cxnLst/>
          <a:rect l="0" t="0" r="0" b="0"/>
          <a:pathLst>
            <a:path>
              <a:moveTo>
                <a:pt x="45720" y="0"/>
              </a:moveTo>
              <a:lnTo>
                <a:pt x="45720" y="339742"/>
              </a:lnTo>
              <a:lnTo>
                <a:pt x="115264" y="339742"/>
              </a:lnTo>
            </a:path>
          </a:pathLst>
        </a:custGeom>
        <a:noFill/>
        <a:ln w="55000" cap="flat" cmpd="thickThin" algn="ctr">
          <a:solidFill>
            <a:schemeClr val="accent5">
              <a:tint val="5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3BA041-5BB9-4341-9508-38F57B3777FB}">
      <dsp:nvSpPr>
        <dsp:cNvPr id="0" name=""/>
        <dsp:cNvSpPr/>
      </dsp:nvSpPr>
      <dsp:spPr>
        <a:xfrm>
          <a:off x="3446299" y="1987807"/>
          <a:ext cx="168673" cy="256920"/>
        </a:xfrm>
        <a:custGeom>
          <a:avLst/>
          <a:gdLst/>
          <a:ahLst/>
          <a:cxnLst/>
          <a:rect l="0" t="0" r="0" b="0"/>
          <a:pathLst>
            <a:path>
              <a:moveTo>
                <a:pt x="0" y="0"/>
              </a:moveTo>
              <a:lnTo>
                <a:pt x="0" y="107204"/>
              </a:lnTo>
              <a:lnTo>
                <a:pt x="168673" y="107204"/>
              </a:lnTo>
              <a:lnTo>
                <a:pt x="168673" y="256920"/>
              </a:lnTo>
            </a:path>
          </a:pathLst>
        </a:custGeom>
        <a:noFill/>
        <a:ln w="55000" cap="flat" cmpd="thickThin" algn="ctr">
          <a:solidFill>
            <a:schemeClr val="accent5">
              <a:tint val="5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C76FD3-EBF0-4B6A-A12D-D22B354626F4}">
      <dsp:nvSpPr>
        <dsp:cNvPr id="0" name=""/>
        <dsp:cNvSpPr/>
      </dsp:nvSpPr>
      <dsp:spPr>
        <a:xfrm>
          <a:off x="2688875" y="1987807"/>
          <a:ext cx="757423" cy="261269"/>
        </a:xfrm>
        <a:custGeom>
          <a:avLst/>
          <a:gdLst/>
          <a:ahLst/>
          <a:cxnLst/>
          <a:rect l="0" t="0" r="0" b="0"/>
          <a:pathLst>
            <a:path>
              <a:moveTo>
                <a:pt x="757423" y="0"/>
              </a:moveTo>
              <a:lnTo>
                <a:pt x="757423" y="111553"/>
              </a:lnTo>
              <a:lnTo>
                <a:pt x="0" y="111553"/>
              </a:lnTo>
              <a:lnTo>
                <a:pt x="0" y="261269"/>
              </a:lnTo>
            </a:path>
          </a:pathLst>
        </a:custGeom>
        <a:noFill/>
        <a:ln w="55000" cap="flat" cmpd="thickThin" algn="ctr">
          <a:solidFill>
            <a:schemeClr val="accent5">
              <a:tint val="5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89756-79FB-4C12-9074-794125C18A38}">
      <dsp:nvSpPr>
        <dsp:cNvPr id="0" name=""/>
        <dsp:cNvSpPr/>
      </dsp:nvSpPr>
      <dsp:spPr>
        <a:xfrm>
          <a:off x="2862404" y="1357294"/>
          <a:ext cx="583894" cy="271543"/>
        </a:xfrm>
        <a:custGeom>
          <a:avLst/>
          <a:gdLst/>
          <a:ahLst/>
          <a:cxnLst/>
          <a:rect l="0" t="0" r="0" b="0"/>
          <a:pathLst>
            <a:path>
              <a:moveTo>
                <a:pt x="0" y="0"/>
              </a:moveTo>
              <a:lnTo>
                <a:pt x="0" y="121826"/>
              </a:lnTo>
              <a:lnTo>
                <a:pt x="583894" y="121826"/>
              </a:lnTo>
              <a:lnTo>
                <a:pt x="583894" y="271543"/>
              </a:lnTo>
            </a:path>
          </a:pathLst>
        </a:custGeom>
        <a:noFill/>
        <a:ln w="55000" cap="flat" cmpd="thickThin" algn="ctr">
          <a:solidFill>
            <a:schemeClr val="accent5">
              <a:tint val="5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48B68D5-A8BD-4083-B33C-5EEAB2944095}">
      <dsp:nvSpPr>
        <dsp:cNvPr id="0" name=""/>
        <dsp:cNvSpPr/>
      </dsp:nvSpPr>
      <dsp:spPr>
        <a:xfrm>
          <a:off x="2816684" y="924969"/>
          <a:ext cx="91440" cy="139464"/>
        </a:xfrm>
        <a:custGeom>
          <a:avLst/>
          <a:gdLst/>
          <a:ahLst/>
          <a:cxnLst/>
          <a:rect l="0" t="0" r="0" b="0"/>
          <a:pathLst>
            <a:path>
              <a:moveTo>
                <a:pt x="50168" y="0"/>
              </a:moveTo>
              <a:lnTo>
                <a:pt x="45720" y="0"/>
              </a:lnTo>
              <a:lnTo>
                <a:pt x="45720" y="139464"/>
              </a:lnTo>
            </a:path>
          </a:pathLst>
        </a:custGeom>
        <a:noFill/>
        <a:ln w="55000" cap="flat" cmpd="thickThin"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5ECFF3-8801-4849-90E3-F9AE9549FA8B}">
      <dsp:nvSpPr>
        <dsp:cNvPr id="0" name=""/>
        <dsp:cNvSpPr/>
      </dsp:nvSpPr>
      <dsp:spPr>
        <a:xfrm>
          <a:off x="2812264" y="514974"/>
          <a:ext cx="91440" cy="148362"/>
        </a:xfrm>
        <a:custGeom>
          <a:avLst/>
          <a:gdLst/>
          <a:ahLst/>
          <a:cxnLst/>
          <a:rect l="0" t="0" r="0" b="0"/>
          <a:pathLst>
            <a:path>
              <a:moveTo>
                <a:pt x="45720" y="0"/>
              </a:moveTo>
              <a:lnTo>
                <a:pt x="54588" y="0"/>
              </a:lnTo>
              <a:lnTo>
                <a:pt x="54588" y="148362"/>
              </a:lnTo>
            </a:path>
          </a:pathLst>
        </a:custGeom>
        <a:noFill/>
        <a:ln w="55000" cap="flat" cmpd="thickThin"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C9ED7E-2E60-4C5E-A575-3C2F34EFF003}">
      <dsp:nvSpPr>
        <dsp:cNvPr id="0" name=""/>
        <dsp:cNvSpPr/>
      </dsp:nvSpPr>
      <dsp:spPr>
        <a:xfrm>
          <a:off x="2385093" y="259286"/>
          <a:ext cx="945781" cy="255687"/>
        </a:xfrm>
        <a:prstGeom prst="rect">
          <a:avLst/>
        </a:prstGeom>
        <a:solidFill>
          <a:schemeClr val="accent5">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JUNTA DIRECTIVA</a:t>
          </a:r>
        </a:p>
      </dsp:txBody>
      <dsp:txXfrm>
        <a:off x="2385093" y="259286"/>
        <a:ext cx="945781" cy="255687"/>
      </dsp:txXfrm>
    </dsp:sp>
    <dsp:sp modelId="{2B61AEDC-E9F8-4C4C-ADB2-C30BF0FEC4F0}">
      <dsp:nvSpPr>
        <dsp:cNvPr id="0" name=""/>
        <dsp:cNvSpPr/>
      </dsp:nvSpPr>
      <dsp:spPr>
        <a:xfrm>
          <a:off x="2447753" y="663336"/>
          <a:ext cx="838199" cy="261633"/>
        </a:xfrm>
        <a:prstGeom prst="rect">
          <a:avLst/>
        </a:prstGeom>
        <a:solidFill>
          <a:schemeClr val="accent5">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PRESIDENCIA</a:t>
          </a:r>
        </a:p>
      </dsp:txBody>
      <dsp:txXfrm>
        <a:off x="2447753" y="663336"/>
        <a:ext cx="838199" cy="261633"/>
      </dsp:txXfrm>
    </dsp:sp>
    <dsp:sp modelId="{CF3D91EA-E539-43CB-9DB8-007D8046F7CD}">
      <dsp:nvSpPr>
        <dsp:cNvPr id="0" name=""/>
        <dsp:cNvSpPr/>
      </dsp:nvSpPr>
      <dsp:spPr>
        <a:xfrm>
          <a:off x="2474046" y="1064434"/>
          <a:ext cx="776715" cy="292859"/>
        </a:xfrm>
        <a:prstGeom prst="rect">
          <a:avLst/>
        </a:prstGeom>
        <a:solidFill>
          <a:schemeClr val="accent5">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Gerencia General</a:t>
          </a:r>
        </a:p>
      </dsp:txBody>
      <dsp:txXfrm>
        <a:off x="2474046" y="1064434"/>
        <a:ext cx="776715" cy="292859"/>
      </dsp:txXfrm>
    </dsp:sp>
    <dsp:sp modelId="{2061F2CA-0D0D-441D-B35F-D742AEAD7216}">
      <dsp:nvSpPr>
        <dsp:cNvPr id="0" name=""/>
        <dsp:cNvSpPr/>
      </dsp:nvSpPr>
      <dsp:spPr>
        <a:xfrm>
          <a:off x="3004242" y="1628837"/>
          <a:ext cx="884112" cy="358970"/>
        </a:xfrm>
        <a:prstGeom prst="rect">
          <a:avLst/>
        </a:prstGeom>
        <a:solidFill>
          <a:schemeClr val="accent5">
            <a:alpha val="3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Dirección de Proyectos</a:t>
          </a:r>
        </a:p>
      </dsp:txBody>
      <dsp:txXfrm>
        <a:off x="3004242" y="1628837"/>
        <a:ext cx="884112" cy="358970"/>
      </dsp:txXfrm>
    </dsp:sp>
    <dsp:sp modelId="{7A1ADB17-3B01-4577-87CC-4839B83EB987}">
      <dsp:nvSpPr>
        <dsp:cNvPr id="0" name=""/>
        <dsp:cNvSpPr/>
      </dsp:nvSpPr>
      <dsp:spPr>
        <a:xfrm>
          <a:off x="2328222" y="2249077"/>
          <a:ext cx="721306" cy="310540"/>
        </a:xfrm>
        <a:prstGeom prst="rect">
          <a:avLst/>
        </a:prstGeom>
        <a:solidFill>
          <a:schemeClr val="accent5">
            <a:alpha val="3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Ventas</a:t>
          </a:r>
        </a:p>
      </dsp:txBody>
      <dsp:txXfrm>
        <a:off x="2328222" y="2249077"/>
        <a:ext cx="721306" cy="310540"/>
      </dsp:txXfrm>
    </dsp:sp>
    <dsp:sp modelId="{D5A4DDDD-ABCB-435B-804F-AFCEA7CFF2F0}">
      <dsp:nvSpPr>
        <dsp:cNvPr id="0" name=""/>
        <dsp:cNvSpPr/>
      </dsp:nvSpPr>
      <dsp:spPr>
        <a:xfrm>
          <a:off x="3255923" y="2244728"/>
          <a:ext cx="718097" cy="312023"/>
        </a:xfrm>
        <a:prstGeom prst="rect">
          <a:avLst/>
        </a:prstGeom>
        <a:solidFill>
          <a:schemeClr val="accent5">
            <a:alpha val="3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Jefatura de Desarrollo</a:t>
          </a:r>
        </a:p>
      </dsp:txBody>
      <dsp:txXfrm>
        <a:off x="3255923" y="2244728"/>
        <a:ext cx="718097" cy="312023"/>
      </dsp:txXfrm>
    </dsp:sp>
    <dsp:sp modelId="{C1611CFB-A6B5-45F5-A776-BBD6783E8B5B}">
      <dsp:nvSpPr>
        <dsp:cNvPr id="0" name=""/>
        <dsp:cNvSpPr/>
      </dsp:nvSpPr>
      <dsp:spPr>
        <a:xfrm>
          <a:off x="3397277" y="2748054"/>
          <a:ext cx="709984" cy="296880"/>
        </a:xfrm>
        <a:prstGeom prst="rect">
          <a:avLst/>
        </a:prstGeom>
        <a:solidFill>
          <a:schemeClr val="accent5">
            <a:alpha val="3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Desarrollo</a:t>
          </a:r>
        </a:p>
      </dsp:txBody>
      <dsp:txXfrm>
        <a:off x="3397277" y="2748054"/>
        <a:ext cx="709984" cy="296880"/>
      </dsp:txXfrm>
    </dsp:sp>
    <dsp:sp modelId="{0AD05045-E01B-40B4-9526-F0B3489190F7}">
      <dsp:nvSpPr>
        <dsp:cNvPr id="0" name=""/>
        <dsp:cNvSpPr/>
      </dsp:nvSpPr>
      <dsp:spPr>
        <a:xfrm>
          <a:off x="1213133" y="1630156"/>
          <a:ext cx="877439" cy="368017"/>
        </a:xfrm>
        <a:prstGeom prst="rect">
          <a:avLst/>
        </a:prstGeom>
        <a:solidFill>
          <a:schemeClr val="accent5">
            <a:alpha val="3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Dirección Administrativa Financiero</a:t>
          </a:r>
        </a:p>
      </dsp:txBody>
      <dsp:txXfrm>
        <a:off x="1213133" y="1630156"/>
        <a:ext cx="877439" cy="368017"/>
      </dsp:txXfrm>
    </dsp:sp>
    <dsp:sp modelId="{BCC598F2-F0E4-4EE6-9F79-18A75741684F}">
      <dsp:nvSpPr>
        <dsp:cNvPr id="0" name=""/>
        <dsp:cNvSpPr/>
      </dsp:nvSpPr>
      <dsp:spPr>
        <a:xfrm>
          <a:off x="1221702" y="2254731"/>
          <a:ext cx="856022" cy="302555"/>
        </a:xfrm>
        <a:prstGeom prst="rect">
          <a:avLst/>
        </a:prstGeom>
        <a:solidFill>
          <a:schemeClr val="accent5">
            <a:alpha val="3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b="1" kern="1200"/>
            <a:t>Auxiliar  contable</a:t>
          </a:r>
        </a:p>
      </dsp:txBody>
      <dsp:txXfrm>
        <a:off x="1221702" y="2254731"/>
        <a:ext cx="856022" cy="30255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0.18843</cdr:x>
      <cdr:y>0.03641</cdr:y>
    </cdr:from>
    <cdr:to>
      <cdr:x>0.63798</cdr:x>
      <cdr:y>0.12045</cdr:y>
    </cdr:to>
    <cdr:sp macro="" textlink="">
      <cdr:nvSpPr>
        <cdr:cNvPr id="3" name="2 CuadroTexto"/>
        <cdr:cNvSpPr txBox="1"/>
      </cdr:nvSpPr>
      <cdr:spPr>
        <a:xfrm xmlns:a="http://schemas.openxmlformats.org/drawingml/2006/main">
          <a:off x="1209674" y="123825"/>
          <a:ext cx="2886075"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C" sz="1400" b="1" dirty="0"/>
            <a:t>PENETRACIÓN</a:t>
          </a:r>
          <a:r>
            <a:rPr lang="es-EC" sz="1400" b="1" baseline="0" dirty="0"/>
            <a:t> DE INTERNET POR PROVINCIAS</a:t>
          </a:r>
          <a:endParaRPr lang="es-EC" sz="1400" b="1"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D2A8677-4DA9-48AD-BD16-C79774DC0E8E}" type="datetimeFigureOut">
              <a:rPr lang="es-EC" smtClean="0"/>
              <a:pPr/>
              <a:t>27/07/2012</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B29F5B02-A33E-4F58-9DE5-4223D44A717F}"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D2A8677-4DA9-48AD-BD16-C79774DC0E8E}" type="datetimeFigureOut">
              <a:rPr lang="es-EC" smtClean="0"/>
              <a:pPr/>
              <a:t>27/07/2012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0D2A8677-4DA9-48AD-BD16-C79774DC0E8E}" type="datetimeFigureOut">
              <a:rPr lang="es-EC" smtClean="0"/>
              <a:pPr/>
              <a:t>27/07/2012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29F5B02-A33E-4F58-9DE5-4223D44A717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0D2A8677-4DA9-48AD-BD16-C79774DC0E8E}" type="datetimeFigureOut">
              <a:rPr lang="es-EC" smtClean="0"/>
              <a:pPr/>
              <a:t>27/07/2012</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29F5B02-A33E-4F58-9DE5-4223D44A717F}"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D2A8677-4DA9-48AD-BD16-C79774DC0E8E}" type="datetimeFigureOut">
              <a:rPr lang="es-EC" smtClean="0"/>
              <a:pPr/>
              <a:t>27/07/2012</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29F5B02-A33E-4F58-9DE5-4223D44A717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Hoja_de_c_lculo_de_Microsoft_Office_Excel4.xlsx"/><Relationship Id="rId5" Type="http://schemas.openxmlformats.org/officeDocument/2006/relationships/package" Target="../embeddings/Hoja_de_c_lculo_de_Microsoft_Office_Excel3.xlsx"/><Relationship Id="rId4" Type="http://schemas.openxmlformats.org/officeDocument/2006/relationships/package" Target="../embeddings/Hoja_de_c_lculo_de_Microsoft_Office_Excel2.xls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Hoja_de_c_lculo_de_Microsoft_Office_Excel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package" Target="../embeddings/Hoja_de_c_lculo_de_Microsoft_Office_Excel6.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4.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oleObject" Target="../embeddings/oleObject5.bin"/><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0"/>
            <a:ext cx="7772400" cy="1470025"/>
          </a:xfrm>
        </p:spPr>
        <p:txBody>
          <a:bodyPr>
            <a:normAutofit fontScale="90000"/>
          </a:bodyPr>
          <a:lstStyle/>
          <a:p>
            <a:r>
              <a:rPr lang="es-EC" dirty="0" smtClean="0"/>
              <a:t>Escuela Politécnica del Ejercito</a:t>
            </a:r>
            <a:endParaRPr lang="es-EC" dirty="0"/>
          </a:p>
        </p:txBody>
      </p:sp>
      <p:sp>
        <p:nvSpPr>
          <p:cNvPr id="3" name="2 Subtítulo"/>
          <p:cNvSpPr>
            <a:spLocks noGrp="1"/>
          </p:cNvSpPr>
          <p:nvPr>
            <p:ph type="subTitle" idx="1"/>
          </p:nvPr>
        </p:nvSpPr>
        <p:spPr>
          <a:xfrm>
            <a:off x="2987824" y="1556792"/>
            <a:ext cx="5645224" cy="1679411"/>
          </a:xfrm>
        </p:spPr>
        <p:txBody>
          <a:bodyPr>
            <a:noAutofit/>
          </a:bodyPr>
          <a:lstStyle/>
          <a:p>
            <a:r>
              <a:rPr lang="es-EC" sz="2000" b="1" dirty="0" smtClean="0">
                <a:solidFill>
                  <a:schemeClr val="tx1"/>
                </a:solidFill>
                <a:latin typeface="+mj-lt"/>
                <a:ea typeface="+mj-ea"/>
                <a:cs typeface="+mj-cs"/>
              </a:rPr>
              <a:t>Vicerrectorado de Investigación y Vinculación con la Colectividad</a:t>
            </a:r>
            <a:br>
              <a:rPr lang="es-EC" sz="2000" b="1" dirty="0" smtClean="0">
                <a:solidFill>
                  <a:schemeClr val="tx1"/>
                </a:solidFill>
                <a:latin typeface="+mj-lt"/>
                <a:ea typeface="+mj-ea"/>
                <a:cs typeface="+mj-cs"/>
              </a:rPr>
            </a:br>
            <a:endParaRPr lang="es-EC" sz="2000" b="1" dirty="0">
              <a:solidFill>
                <a:schemeClr val="tx1"/>
              </a:solidFill>
              <a:latin typeface="+mj-lt"/>
              <a:ea typeface="+mj-ea"/>
              <a:cs typeface="+mj-cs"/>
            </a:endParaRPr>
          </a:p>
          <a:p>
            <a:r>
              <a:rPr lang="es-EC" sz="2000" b="1" dirty="0" smtClean="0">
                <a:solidFill>
                  <a:schemeClr val="tx1"/>
                </a:solidFill>
                <a:latin typeface="+mj-lt"/>
                <a:ea typeface="+mj-ea"/>
                <a:cs typeface="+mj-cs"/>
              </a:rPr>
              <a:t>Unidad de Gestión de Postgrados</a:t>
            </a:r>
            <a:endParaRPr lang="es-EC" sz="2000" b="1" dirty="0">
              <a:solidFill>
                <a:schemeClr val="tx1"/>
              </a:solidFill>
              <a:latin typeface="+mj-lt"/>
              <a:ea typeface="+mj-ea"/>
              <a:cs typeface="+mj-cs"/>
            </a:endParaRPr>
          </a:p>
        </p:txBody>
      </p:sp>
      <p:pic>
        <p:nvPicPr>
          <p:cNvPr id="4" name="Picture 3" descr="Espe"/>
          <p:cNvPicPr>
            <a:picLocks noChangeAspect="1" noChangeArrowheads="1"/>
          </p:cNvPicPr>
          <p:nvPr/>
        </p:nvPicPr>
        <p:blipFill>
          <a:blip r:embed="rId2" cstate="print"/>
          <a:srcRect/>
          <a:stretch>
            <a:fillRect/>
          </a:stretch>
        </p:blipFill>
        <p:spPr bwMode="auto">
          <a:xfrm>
            <a:off x="1115616" y="1484784"/>
            <a:ext cx="1656184" cy="1656184"/>
          </a:xfrm>
          <a:prstGeom prst="rect">
            <a:avLst/>
          </a:prstGeom>
          <a:noFill/>
          <a:ln w="9525">
            <a:noFill/>
            <a:miter lim="800000"/>
            <a:headEnd/>
            <a:tailEnd/>
          </a:ln>
        </p:spPr>
      </p:pic>
      <p:sp>
        <p:nvSpPr>
          <p:cNvPr id="5" name="2 Subtítulo"/>
          <p:cNvSpPr txBox="1">
            <a:spLocks/>
          </p:cNvSpPr>
          <p:nvPr/>
        </p:nvSpPr>
        <p:spPr>
          <a:xfrm>
            <a:off x="899592" y="3284984"/>
            <a:ext cx="7949480" cy="2736304"/>
          </a:xfrm>
          <a:prstGeom prst="rect">
            <a:avLst/>
          </a:prstGeom>
        </p:spPr>
        <p:txBody>
          <a:bodyPr vert="horz" lIns="91440" tIns="45720" rIns="91440" bIns="45720" rtlCol="0">
            <a:noAutofit/>
          </a:bodyPr>
          <a:lstStyle/>
          <a:p>
            <a:pPr lvl="0" algn="ctr">
              <a:spcBef>
                <a:spcPct val="20000"/>
              </a:spcBef>
            </a:pPr>
            <a:r>
              <a:rPr lang="es-EC" sz="2000" b="1" dirty="0" smtClean="0">
                <a:latin typeface="+mj-lt"/>
                <a:ea typeface="+mj-ea"/>
                <a:cs typeface="+mj-cs"/>
              </a:rPr>
              <a:t>Desarrollo de Modelo de Gestión para Implementación de Soluciones Web basado en nuevas Tecnologías</a:t>
            </a:r>
            <a:r>
              <a:rPr kumimoji="0" lang="es-EC" sz="2800" b="0" i="0" u="none" strike="noStrike" kern="1200" cap="none" spc="0" normalizeH="0" baseline="0" noProof="0" dirty="0" smtClean="0">
                <a:ln>
                  <a:noFill/>
                </a:ln>
                <a:solidFill>
                  <a:schemeClr val="tx1"/>
                </a:solidFill>
                <a:effectLst/>
                <a:uLnTx/>
                <a:uFillTx/>
                <a:latin typeface="+mj-lt"/>
                <a:ea typeface="+mj-ea"/>
                <a:cs typeface="+mj-cs"/>
              </a:rPr>
              <a:t/>
            </a:r>
            <a:br>
              <a:rPr kumimoji="0" lang="es-EC" sz="2800" b="0" i="0" u="none" strike="noStrike" kern="1200" cap="none" spc="0" normalizeH="0" baseline="0" noProof="0" dirty="0" smtClean="0">
                <a:ln>
                  <a:noFill/>
                </a:ln>
                <a:solidFill>
                  <a:schemeClr val="tx1"/>
                </a:solidFill>
                <a:effectLst/>
                <a:uLnTx/>
                <a:uFillTx/>
                <a:latin typeface="+mj-lt"/>
                <a:ea typeface="+mj-ea"/>
                <a:cs typeface="+mj-cs"/>
              </a:rPr>
            </a:br>
            <a:endParaRPr kumimoji="0" lang="es-EC" sz="2800" b="0" i="0" u="none" strike="noStrike" kern="1200" cap="none" spc="0" normalizeH="0" baseline="0" noProof="0" dirty="0" smtClean="0">
              <a:ln>
                <a:noFill/>
              </a:ln>
              <a:solidFill>
                <a:schemeClr val="tx1"/>
              </a:solidFill>
              <a:effectLst/>
              <a:uLnTx/>
              <a:uFillTx/>
              <a:latin typeface="+mj-lt"/>
              <a:ea typeface="+mj-ea"/>
              <a:cs typeface="+mj-cs"/>
            </a:endParaRPr>
          </a:p>
          <a:p>
            <a:pPr lvl="0" algn="ctr">
              <a:spcBef>
                <a:spcPct val="20000"/>
              </a:spcBef>
            </a:pPr>
            <a:r>
              <a:rPr lang="es-EC" sz="2000" b="1" dirty="0">
                <a:latin typeface="+mj-lt"/>
                <a:ea typeface="+mj-ea"/>
                <a:cs typeface="+mj-cs"/>
              </a:rPr>
              <a:t>ING. SEBASTIÁN PONS PÁEZ</a:t>
            </a:r>
          </a:p>
          <a:p>
            <a:pPr lvl="0" algn="ctr">
              <a:spcBef>
                <a:spcPct val="20000"/>
              </a:spcBef>
            </a:pPr>
            <a:endParaRPr lang="es-EC" sz="1600" dirty="0">
              <a:latin typeface="+mj-lt"/>
              <a:ea typeface="+mj-ea"/>
              <a:cs typeface="+mj-cs"/>
            </a:endParaRPr>
          </a:p>
          <a:p>
            <a:pPr lvl="0" algn="ctr">
              <a:spcBef>
                <a:spcPct val="20000"/>
              </a:spcBef>
            </a:pPr>
            <a:r>
              <a:rPr lang="es-EC" sz="1600" dirty="0">
                <a:latin typeface="+mj-lt"/>
                <a:ea typeface="+mj-ea"/>
                <a:cs typeface="+mj-cs"/>
              </a:rPr>
              <a:t>ING. JORGE VILLAVICENCIO</a:t>
            </a:r>
          </a:p>
          <a:p>
            <a:pPr lvl="0" algn="ctr">
              <a:spcBef>
                <a:spcPct val="20000"/>
              </a:spcBef>
            </a:pPr>
            <a:r>
              <a:rPr lang="es-EC" sz="1600" dirty="0" smtClean="0">
                <a:latin typeface="+mj-lt"/>
                <a:ea typeface="+mj-ea"/>
                <a:cs typeface="+mj-cs"/>
              </a:rPr>
              <a:t>Director</a:t>
            </a:r>
          </a:p>
          <a:p>
            <a:pPr lvl="0" algn="ctr">
              <a:spcBef>
                <a:spcPct val="20000"/>
              </a:spcBef>
            </a:pPr>
            <a:endParaRPr lang="es-EC" sz="1600" dirty="0">
              <a:latin typeface="+mj-lt"/>
              <a:ea typeface="+mj-ea"/>
              <a:cs typeface="+mj-cs"/>
            </a:endParaRPr>
          </a:p>
          <a:p>
            <a:pPr lvl="0" algn="ctr">
              <a:spcBef>
                <a:spcPct val="20000"/>
              </a:spcBef>
            </a:pPr>
            <a:r>
              <a:rPr lang="es-EC" sz="1600" dirty="0" err="1" smtClean="0">
                <a:latin typeface="+mj-lt"/>
                <a:ea typeface="+mj-ea"/>
                <a:cs typeface="+mj-cs"/>
              </a:rPr>
              <a:t>Sangolquí</a:t>
            </a:r>
            <a:r>
              <a:rPr lang="es-EC" sz="1600" dirty="0" smtClean="0">
                <a:latin typeface="+mj-lt"/>
                <a:ea typeface="+mj-ea"/>
                <a:cs typeface="+mj-cs"/>
              </a:rPr>
              <a:t>,   </a:t>
            </a:r>
            <a:r>
              <a:rPr lang="es-EC" sz="1600" dirty="0">
                <a:latin typeface="+mj-lt"/>
                <a:ea typeface="+mj-ea"/>
                <a:cs typeface="+mj-cs"/>
              </a:rPr>
              <a:t>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4032448" cy="5544616"/>
          </a:xfrm>
        </p:spPr>
        <p:txBody>
          <a:bodyPr>
            <a:normAutofit fontScale="55000" lnSpcReduction="20000"/>
          </a:bodyPr>
          <a:lstStyle/>
          <a:p>
            <a:r>
              <a:rPr lang="es-EC" dirty="0" smtClean="0"/>
              <a:t>El acceso a Internet en nuestro país están al alza, entre las principales razones por parte de los usuarios  para el uso del  Internet no se encuentra el comercio electrónico, siendo la principal razón el aprendizaje y educación. </a:t>
            </a:r>
            <a:br>
              <a:rPr lang="es-EC" dirty="0" smtClean="0"/>
            </a:br>
            <a:endParaRPr lang="es-EC" dirty="0" smtClean="0"/>
          </a:p>
          <a:p>
            <a:pPr algn="just"/>
            <a:r>
              <a:rPr lang="es-EC" dirty="0" smtClean="0"/>
              <a:t>Las tendencias a que los usuarios del Internet utilicen este medio como una fuente transaccional de comercio, están creciendo debido a la atracción que representa poder adquirir productos que en los comercios tradicionales tienen un costo mucho mayor bordeando un 30% o 40% más en algunos casos.</a:t>
            </a:r>
          </a:p>
          <a:p>
            <a:pPr algn="just">
              <a:buNone/>
            </a:pPr>
            <a:endParaRPr lang="es-EC" dirty="0" smtClean="0"/>
          </a:p>
          <a:p>
            <a:pPr algn="just"/>
            <a:r>
              <a:rPr lang="es-EC" dirty="0" smtClean="0"/>
              <a:t>Por otro lado, campañas de concientización por parte de entidades bancarias para el buen uso de tarjetas de crédito y cuentas cibernéticas a fin que se tenga un control de claves y accesos.</a:t>
            </a:r>
            <a:endParaRPr lang="es-EC" dirty="0"/>
          </a:p>
        </p:txBody>
      </p:sp>
      <p:sp>
        <p:nvSpPr>
          <p:cNvPr id="5" name="1 Título"/>
          <p:cNvSpPr>
            <a:spLocks noGrp="1"/>
          </p:cNvSpPr>
          <p:nvPr>
            <p:ph type="title"/>
          </p:nvPr>
        </p:nvSpPr>
        <p:spPr>
          <a:xfrm>
            <a:off x="1393304" y="116632"/>
            <a:ext cx="6707088" cy="778098"/>
          </a:xfrm>
        </p:spPr>
        <p:txBody>
          <a:bodyPr>
            <a:normAutofit fontScale="90000"/>
          </a:bodyPr>
          <a:lstStyle/>
          <a:p>
            <a:r>
              <a:rPr lang="es-EC" sz="3200" b="1" dirty="0" smtClean="0"/>
              <a:t>Tendencias del Mercado a Nivel Nacional</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Gráfico"/>
          <p:cNvGraphicFramePr/>
          <p:nvPr/>
        </p:nvGraphicFramePr>
        <p:xfrm>
          <a:off x="4139952" y="1124744"/>
          <a:ext cx="4858677" cy="29701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4032448" cy="5544616"/>
          </a:xfrm>
        </p:spPr>
        <p:txBody>
          <a:bodyPr>
            <a:normAutofit fontScale="62500" lnSpcReduction="20000"/>
          </a:bodyPr>
          <a:lstStyle/>
          <a:p>
            <a:r>
              <a:rPr lang="es-EC" dirty="0" smtClean="0"/>
              <a:t>En el Distrito Metropolitano de Quito se encuentra la mayoría de las empresas más importante del país, de las 500 empresas más representativas, Quito cuenta con 231, siendo esto el 41%. </a:t>
            </a:r>
            <a:br>
              <a:rPr lang="es-EC" dirty="0" smtClean="0"/>
            </a:br>
            <a:endParaRPr lang="es-EC" dirty="0" smtClean="0"/>
          </a:p>
          <a:p>
            <a:pPr algn="just"/>
            <a:r>
              <a:rPr lang="es-EC" dirty="0" smtClean="0"/>
              <a:t>Según la Superintendencia de Compañías en la ciudad de Quito se encuentran registradas 20.185 empresas de las cuales el 31,65%)no registran páginas Web.</a:t>
            </a:r>
          </a:p>
          <a:p>
            <a:pPr algn="just">
              <a:buNone/>
            </a:pPr>
            <a:endParaRPr lang="es-EC" dirty="0" smtClean="0"/>
          </a:p>
          <a:p>
            <a:pPr algn="just"/>
            <a:r>
              <a:rPr lang="es-EC" dirty="0" smtClean="0"/>
              <a:t>De acuerdo a un estudio realizado por  la Asociación Ecuatoriana de Software AESOFT en el año 2004, el número de empresas de esta rama en el país es de 223, encontrándose en la cuidad de capital 181 de ellas, representando el 81,17%.</a:t>
            </a:r>
            <a:endParaRPr lang="es-EC" dirty="0"/>
          </a:p>
        </p:txBody>
      </p:sp>
      <p:sp>
        <p:nvSpPr>
          <p:cNvPr id="5" name="1 Título"/>
          <p:cNvSpPr>
            <a:spLocks noGrp="1"/>
          </p:cNvSpPr>
          <p:nvPr>
            <p:ph type="title"/>
          </p:nvPr>
        </p:nvSpPr>
        <p:spPr>
          <a:xfrm>
            <a:off x="1393304" y="116632"/>
            <a:ext cx="6707088" cy="778098"/>
          </a:xfrm>
        </p:spPr>
        <p:txBody>
          <a:bodyPr>
            <a:normAutofit fontScale="90000"/>
          </a:bodyPr>
          <a:lstStyle/>
          <a:p>
            <a:r>
              <a:rPr lang="es-EC" sz="3200" b="1" dirty="0" smtClean="0"/>
              <a:t>Tendencias del Mercado en el Distrito Metropolitano de Quito</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Gráfico"/>
          <p:cNvGraphicFramePr/>
          <p:nvPr/>
        </p:nvGraphicFramePr>
        <p:xfrm>
          <a:off x="4355976" y="1484784"/>
          <a:ext cx="4529757"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25963"/>
          </a:xfrm>
        </p:spPr>
        <p:txBody>
          <a:bodyPr/>
          <a:lstStyle/>
          <a:p>
            <a:pPr algn="just"/>
            <a:r>
              <a:rPr lang="es-EC" b="1" dirty="0" smtClean="0"/>
              <a:t>Objetivos : </a:t>
            </a:r>
            <a:r>
              <a:rPr lang="es-EC" sz="2800" dirty="0" smtClean="0"/>
              <a:t>Analizar la demanda o requerimiento de servicios de páginas y aplicaciones web en las empresas e instituciones públicas del Distrito Metropolitano de  Quito</a:t>
            </a:r>
            <a:r>
              <a:rPr lang="es-EC" dirty="0" smtClean="0"/>
              <a:t>.</a:t>
            </a:r>
          </a:p>
          <a:p>
            <a:pPr algn="just">
              <a:buNone/>
            </a:pPr>
            <a:endParaRPr lang="es-EC" dirty="0" smtClean="0"/>
          </a:p>
          <a:p>
            <a:pPr lvl="1">
              <a:buFont typeface="Wingdings" pitchFamily="2" charset="2"/>
              <a:buChar char="§"/>
            </a:pPr>
            <a:r>
              <a:rPr lang="es-EC" dirty="0" smtClean="0"/>
              <a:t>Establecer la demanda insatisfecha.</a:t>
            </a:r>
          </a:p>
          <a:p>
            <a:pPr lvl="1">
              <a:buFont typeface="Wingdings" pitchFamily="2" charset="2"/>
              <a:buChar char="§"/>
            </a:pPr>
            <a:r>
              <a:rPr lang="es-EC" dirty="0" smtClean="0"/>
              <a:t>Determinar la estrategia para ingresar al mercado.</a:t>
            </a:r>
          </a:p>
          <a:p>
            <a:pPr lvl="1">
              <a:buFont typeface="Wingdings" pitchFamily="2" charset="2"/>
              <a:buChar char="§"/>
            </a:pPr>
            <a:r>
              <a:rPr lang="es-EC" dirty="0" smtClean="0"/>
              <a:t>Identificar las necesidades y características del consumidor </a:t>
            </a:r>
            <a:endParaRPr lang="es-EC" dirty="0"/>
          </a:p>
        </p:txBody>
      </p:sp>
      <p:sp>
        <p:nvSpPr>
          <p:cNvPr id="4" name="1 Título"/>
          <p:cNvSpPr>
            <a:spLocks noGrp="1"/>
          </p:cNvSpPr>
          <p:nvPr>
            <p:ph type="title"/>
          </p:nvPr>
        </p:nvSpPr>
        <p:spPr>
          <a:xfrm>
            <a:off x="1393304" y="116632"/>
            <a:ext cx="6707088" cy="778098"/>
          </a:xfrm>
        </p:spPr>
        <p:txBody>
          <a:bodyPr>
            <a:normAutofit/>
          </a:bodyPr>
          <a:lstStyle/>
          <a:p>
            <a:r>
              <a:rPr lang="es-EC" sz="3200" b="1" dirty="0" smtClean="0"/>
              <a:t>Análisis de Mercado</a:t>
            </a:r>
            <a:endParaRPr lang="es-EC"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25963"/>
          </a:xfrm>
        </p:spPr>
        <p:txBody>
          <a:bodyPr>
            <a:normAutofit/>
          </a:bodyPr>
          <a:lstStyle/>
          <a:p>
            <a:pPr algn="just"/>
            <a:r>
              <a:rPr lang="es-EC" b="1" dirty="0" smtClean="0"/>
              <a:t>Identificación: </a:t>
            </a:r>
            <a:r>
              <a:rPr lang="es-EC" sz="2400" dirty="0" smtClean="0"/>
              <a:t>Empresa de desarrollo de soluciones web, con aplicaciones que permitan interactuar con clientes y proveedores utilizando las herramientas existentes y desarrollos personalizados en web 2.0.</a:t>
            </a:r>
          </a:p>
          <a:p>
            <a:pPr algn="just"/>
            <a:r>
              <a:rPr lang="es-EC" b="1" dirty="0" smtClean="0"/>
              <a:t>Características:</a:t>
            </a:r>
            <a:endParaRPr lang="es-EC" dirty="0" smtClean="0"/>
          </a:p>
          <a:p>
            <a:pPr lvl="1">
              <a:buFont typeface="Wingdings" pitchFamily="2" charset="2"/>
              <a:buChar char="§"/>
            </a:pPr>
            <a:r>
              <a:rPr lang="es-EC" dirty="0" smtClean="0"/>
              <a:t>Sitios web con características web 2.0.</a:t>
            </a:r>
          </a:p>
          <a:p>
            <a:pPr lvl="1">
              <a:buFont typeface="Wingdings" pitchFamily="2" charset="2"/>
              <a:buChar char="§"/>
            </a:pPr>
            <a:r>
              <a:rPr lang="es-EC" dirty="0" smtClean="0"/>
              <a:t>Sitios web contaran con gestores de contenidos.</a:t>
            </a:r>
          </a:p>
          <a:p>
            <a:pPr lvl="1">
              <a:buFont typeface="Wingdings" pitchFamily="2" charset="2"/>
              <a:buChar char="§"/>
            </a:pPr>
            <a:r>
              <a:rPr lang="es-EC" dirty="0" smtClean="0"/>
              <a:t>Analizar las mejores herramientas Web 2.0.</a:t>
            </a:r>
          </a:p>
          <a:p>
            <a:pPr lvl="1">
              <a:buFont typeface="Wingdings" pitchFamily="2" charset="2"/>
              <a:buChar char="§"/>
            </a:pPr>
            <a:r>
              <a:rPr lang="es-EC" dirty="0" smtClean="0"/>
              <a:t>Desarrollo de nuevas herramientas propias.</a:t>
            </a:r>
            <a:endParaRPr lang="es-EC" dirty="0"/>
          </a:p>
        </p:txBody>
      </p:sp>
      <p:sp>
        <p:nvSpPr>
          <p:cNvPr id="4" name="1 Título"/>
          <p:cNvSpPr>
            <a:spLocks noGrp="1"/>
          </p:cNvSpPr>
          <p:nvPr>
            <p:ph type="title"/>
          </p:nvPr>
        </p:nvSpPr>
        <p:spPr>
          <a:xfrm>
            <a:off x="1393304" y="116632"/>
            <a:ext cx="6707088" cy="778098"/>
          </a:xfrm>
        </p:spPr>
        <p:txBody>
          <a:bodyPr>
            <a:normAutofit fontScale="90000"/>
          </a:bodyPr>
          <a:lstStyle/>
          <a:p>
            <a:r>
              <a:rPr lang="es-EC" sz="3200" b="1" dirty="0" smtClean="0"/>
              <a:t>Identificación y Características del Producto.</a:t>
            </a:r>
            <a:endParaRPr lang="es-EC"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25963"/>
          </a:xfrm>
        </p:spPr>
        <p:txBody>
          <a:bodyPr>
            <a:normAutofit/>
          </a:bodyPr>
          <a:lstStyle/>
          <a:p>
            <a:pPr algn="just"/>
            <a:r>
              <a:rPr lang="es-EC" sz="2400" b="1" dirty="0" smtClean="0"/>
              <a:t>Productos Sustitos:</a:t>
            </a:r>
            <a:endParaRPr lang="es-EC" sz="2400" dirty="0" smtClean="0"/>
          </a:p>
          <a:p>
            <a:pPr lvl="1" algn="just">
              <a:buFont typeface="Wingdings" pitchFamily="2" charset="2"/>
              <a:buChar char="§"/>
            </a:pPr>
            <a:r>
              <a:rPr lang="es-EC" sz="2000" dirty="0" smtClean="0"/>
              <a:t>Publicidad Convencional.</a:t>
            </a:r>
          </a:p>
          <a:p>
            <a:pPr lvl="1" algn="just">
              <a:buFont typeface="Wingdings" pitchFamily="2" charset="2"/>
              <a:buChar char="§"/>
            </a:pPr>
            <a:r>
              <a:rPr lang="es-EC" sz="2000" dirty="0" smtClean="0"/>
              <a:t>Campañas de Publicidad Gráfica.</a:t>
            </a:r>
          </a:p>
          <a:p>
            <a:pPr lvl="1" algn="just">
              <a:buFont typeface="Wingdings" pitchFamily="2" charset="2"/>
              <a:buChar char="§"/>
            </a:pPr>
            <a:r>
              <a:rPr lang="es-EC" sz="2000" dirty="0" smtClean="0"/>
              <a:t>Equipos de desarrollo propio de la Empresa.</a:t>
            </a:r>
          </a:p>
          <a:p>
            <a:pPr lvl="1" algn="just">
              <a:buFont typeface="Wingdings" pitchFamily="2" charset="2"/>
              <a:buChar char="§"/>
            </a:pPr>
            <a:r>
              <a:rPr lang="es-EC" sz="2000" dirty="0" smtClean="0"/>
              <a:t>Sistemas Informáticos.</a:t>
            </a:r>
          </a:p>
          <a:p>
            <a:pPr lvl="1" algn="just">
              <a:buNone/>
            </a:pPr>
            <a:endParaRPr lang="es-EC" sz="2000" dirty="0" smtClean="0"/>
          </a:p>
          <a:p>
            <a:pPr algn="just"/>
            <a:r>
              <a:rPr lang="es-EC" sz="2400" b="1" dirty="0" smtClean="0"/>
              <a:t>Normativas Técnicas:</a:t>
            </a:r>
            <a:endParaRPr lang="es-EC" sz="2400" dirty="0" smtClean="0"/>
          </a:p>
          <a:p>
            <a:pPr lvl="1">
              <a:buFont typeface="Wingdings" pitchFamily="2" charset="2"/>
              <a:buChar char="§"/>
            </a:pPr>
            <a:r>
              <a:rPr lang="es-EC" sz="2000" dirty="0" smtClean="0"/>
              <a:t>Constituir la Empresa.</a:t>
            </a:r>
          </a:p>
          <a:p>
            <a:pPr lvl="1">
              <a:buFont typeface="Wingdings" pitchFamily="2" charset="2"/>
              <a:buChar char="§"/>
            </a:pPr>
            <a:r>
              <a:rPr lang="es-EC" sz="2000" dirty="0" smtClean="0"/>
              <a:t>Obtener RUC y RUP.</a:t>
            </a:r>
          </a:p>
          <a:p>
            <a:pPr lvl="1">
              <a:buFont typeface="Wingdings" pitchFamily="2" charset="2"/>
              <a:buChar char="§"/>
            </a:pPr>
            <a:r>
              <a:rPr lang="es-EC" sz="2000" dirty="0" smtClean="0"/>
              <a:t>Contar con permisos de funcionamiento.</a:t>
            </a:r>
          </a:p>
          <a:p>
            <a:pPr lvl="1">
              <a:buFont typeface="Wingdings" pitchFamily="2" charset="2"/>
              <a:buChar char="§"/>
            </a:pPr>
            <a:r>
              <a:rPr lang="es-EC" sz="2000" dirty="0" smtClean="0"/>
              <a:t>Contar con certificaciones de herramientas y socios estratégicos-.</a:t>
            </a:r>
            <a:endParaRPr lang="es-EC" sz="2000" dirty="0"/>
          </a:p>
        </p:txBody>
      </p:sp>
      <p:sp>
        <p:nvSpPr>
          <p:cNvPr id="4" name="1 Título"/>
          <p:cNvSpPr>
            <a:spLocks noGrp="1"/>
          </p:cNvSpPr>
          <p:nvPr>
            <p:ph type="title"/>
          </p:nvPr>
        </p:nvSpPr>
        <p:spPr>
          <a:xfrm>
            <a:off x="1393304" y="116632"/>
            <a:ext cx="6707088" cy="778098"/>
          </a:xfrm>
        </p:spPr>
        <p:txBody>
          <a:bodyPr>
            <a:normAutofit fontScale="90000"/>
          </a:bodyPr>
          <a:lstStyle/>
          <a:p>
            <a:r>
              <a:rPr lang="es-EC" sz="3200" b="1" dirty="0" smtClean="0"/>
              <a:t>Productos Sustitos y Normativas Técnicas.</a:t>
            </a:r>
            <a:endParaRPr lang="es-EC"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67994" y="991761"/>
            <a:ext cx="2592288" cy="504056"/>
          </a:xfrm>
        </p:spPr>
        <p:txBody>
          <a:bodyPr>
            <a:normAutofit fontScale="85000" lnSpcReduction="10000"/>
          </a:bodyPr>
          <a:lstStyle/>
          <a:p>
            <a:pPr algn="just">
              <a:buNone/>
            </a:pPr>
            <a:r>
              <a:rPr lang="es-EC" sz="2000" b="1" dirty="0" smtClean="0"/>
              <a:t>Tamaño del Universo</a:t>
            </a:r>
            <a:endParaRPr lang="es-EC" sz="2000" b="1" dirty="0"/>
          </a:p>
        </p:txBody>
      </p:sp>
      <p:sp>
        <p:nvSpPr>
          <p:cNvPr id="4" name="1 Título"/>
          <p:cNvSpPr>
            <a:spLocks noGrp="1"/>
          </p:cNvSpPr>
          <p:nvPr>
            <p:ph type="title"/>
          </p:nvPr>
        </p:nvSpPr>
        <p:spPr>
          <a:xfrm>
            <a:off x="1393304" y="116632"/>
            <a:ext cx="6707088" cy="778098"/>
          </a:xfrm>
        </p:spPr>
        <p:txBody>
          <a:bodyPr>
            <a:normAutofit/>
          </a:bodyPr>
          <a:lstStyle/>
          <a:p>
            <a:r>
              <a:rPr lang="es-EC" sz="3200" b="1" dirty="0" smtClean="0"/>
              <a:t>Estudio de Mercado</a:t>
            </a:r>
            <a:endParaRPr lang="es-EC" sz="3200" b="1" dirty="0"/>
          </a:p>
        </p:txBody>
      </p:sp>
      <p:graphicFrame>
        <p:nvGraphicFramePr>
          <p:cNvPr id="5" name="4 Tabla"/>
          <p:cNvGraphicFramePr>
            <a:graphicFrameLocks noGrp="1"/>
          </p:cNvGraphicFramePr>
          <p:nvPr/>
        </p:nvGraphicFramePr>
        <p:xfrm>
          <a:off x="1259632" y="1052736"/>
          <a:ext cx="2304256" cy="4630283"/>
        </p:xfrm>
        <a:graphic>
          <a:graphicData uri="http://schemas.openxmlformats.org/drawingml/2006/table">
            <a:tbl>
              <a:tblPr firstRow="1" bandRow="1">
                <a:tableStyleId>{5C22544A-7EE6-4342-B048-85BDC9FD1C3A}</a:tableStyleId>
              </a:tblPr>
              <a:tblGrid>
                <a:gridCol w="2304256"/>
              </a:tblGrid>
              <a:tr h="223123">
                <a:tc>
                  <a:txBody>
                    <a:bodyPr/>
                    <a:lstStyle/>
                    <a:p>
                      <a:pPr algn="ctr"/>
                      <a:r>
                        <a:rPr lang="es-EC" dirty="0" smtClean="0"/>
                        <a:t>Segmento</a:t>
                      </a:r>
                      <a:r>
                        <a:rPr lang="es-EC" baseline="0" dirty="0" smtClean="0"/>
                        <a:t> Objetivo</a:t>
                      </a:r>
                      <a:endParaRPr lang="es-EC" dirty="0"/>
                    </a:p>
                  </a:txBody>
                  <a:tcPr/>
                </a:tc>
              </a:tr>
              <a:tr h="223123">
                <a:tc>
                  <a:txBody>
                    <a:bodyPr/>
                    <a:lstStyle/>
                    <a:p>
                      <a:pPr lvl="0"/>
                      <a:r>
                        <a:rPr lang="es-EC" sz="1100" b="1" kern="1200" dirty="0" smtClean="0">
                          <a:solidFill>
                            <a:schemeClr val="dk1"/>
                          </a:solidFill>
                          <a:latin typeface="+mn-lt"/>
                          <a:ea typeface="+mn-ea"/>
                          <a:cs typeface="+mn-cs"/>
                        </a:rPr>
                        <a:t>Geográficas:</a:t>
                      </a:r>
                    </a:p>
                  </a:txBody>
                  <a:tcPr/>
                </a:tc>
              </a:tr>
              <a:tr h="223123">
                <a:tc>
                  <a:txBody>
                    <a:bodyPr/>
                    <a:lstStyle/>
                    <a:p>
                      <a:r>
                        <a:rPr lang="es-EC" sz="1100" kern="1200" dirty="0" smtClean="0">
                          <a:solidFill>
                            <a:schemeClr val="dk1"/>
                          </a:solidFill>
                          <a:latin typeface="+mn-lt"/>
                          <a:ea typeface="+mn-ea"/>
                          <a:cs typeface="+mn-cs"/>
                        </a:rPr>
                        <a:t>País: Ecuador	</a:t>
                      </a:r>
                      <a:endParaRPr lang="es-EC" sz="1100" dirty="0"/>
                    </a:p>
                  </a:txBody>
                  <a:tcPr/>
                </a:tc>
              </a:tr>
              <a:tr h="223123">
                <a:tc>
                  <a:txBody>
                    <a:bodyPr/>
                    <a:lstStyle/>
                    <a:p>
                      <a:r>
                        <a:rPr lang="es-EC" sz="1100" kern="1200" dirty="0" smtClean="0">
                          <a:solidFill>
                            <a:schemeClr val="dk1"/>
                          </a:solidFill>
                          <a:latin typeface="+mn-lt"/>
                          <a:ea typeface="+mn-ea"/>
                          <a:cs typeface="+mn-cs"/>
                        </a:rPr>
                        <a:t>Provincia: Pichincha.</a:t>
                      </a:r>
                      <a:endParaRPr lang="es-EC" sz="1100" dirty="0"/>
                    </a:p>
                  </a:txBody>
                  <a:tcPr/>
                </a:tc>
              </a:tr>
              <a:tr h="223123">
                <a:tc>
                  <a:txBody>
                    <a:bodyPr/>
                    <a:lstStyle/>
                    <a:p>
                      <a:r>
                        <a:rPr lang="es-EC" sz="1100" kern="1200" dirty="0" smtClean="0">
                          <a:solidFill>
                            <a:schemeClr val="dk1"/>
                          </a:solidFill>
                          <a:latin typeface="+mn-lt"/>
                          <a:ea typeface="+mn-ea"/>
                          <a:cs typeface="+mn-cs"/>
                        </a:rPr>
                        <a:t>Cantón: Quito.</a:t>
                      </a:r>
                      <a:endParaRPr lang="es-EC" sz="1100" dirty="0"/>
                    </a:p>
                  </a:txBody>
                  <a:tcPr/>
                </a:tc>
              </a:tr>
              <a:tr h="223123">
                <a:tc>
                  <a:txBody>
                    <a:bodyPr/>
                    <a:lstStyle/>
                    <a:p>
                      <a:r>
                        <a:rPr lang="es-EC" sz="1100" kern="1200" dirty="0" smtClean="0">
                          <a:solidFill>
                            <a:schemeClr val="dk1"/>
                          </a:solidFill>
                          <a:latin typeface="+mn-lt"/>
                          <a:ea typeface="+mn-ea"/>
                          <a:cs typeface="+mn-cs"/>
                        </a:rPr>
                        <a:t>Ciudad: Quito.</a:t>
                      </a:r>
                      <a:endParaRPr lang="es-EC" sz="1100" dirty="0"/>
                    </a:p>
                  </a:txBody>
                  <a:tcPr/>
                </a:tc>
              </a:tr>
              <a:tr h="223123">
                <a:tc>
                  <a:txBody>
                    <a:bodyPr/>
                    <a:lstStyle/>
                    <a:p>
                      <a:r>
                        <a:rPr lang="es-EC" sz="1100" kern="1200" dirty="0" smtClean="0">
                          <a:solidFill>
                            <a:schemeClr val="dk1"/>
                          </a:solidFill>
                          <a:latin typeface="+mn-lt"/>
                          <a:ea typeface="+mn-ea"/>
                          <a:cs typeface="+mn-cs"/>
                        </a:rPr>
                        <a:t>Sector: Urbano.</a:t>
                      </a:r>
                      <a:endParaRPr lang="es-EC" sz="1100" dirty="0"/>
                    </a:p>
                  </a:txBody>
                  <a:tcPr/>
                </a:tc>
              </a:tr>
              <a:tr h="223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100" b="1" kern="1200" dirty="0" smtClean="0">
                          <a:solidFill>
                            <a:schemeClr val="dk1"/>
                          </a:solidFill>
                          <a:latin typeface="+mn-lt"/>
                          <a:ea typeface="+mn-ea"/>
                          <a:cs typeface="+mn-cs"/>
                        </a:rPr>
                        <a:t>Demográficos:</a:t>
                      </a:r>
                    </a:p>
                  </a:txBody>
                  <a:tcPr/>
                </a:tc>
              </a:tr>
              <a:tr h="39046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dk1"/>
                          </a:solidFill>
                          <a:latin typeface="+mn-lt"/>
                          <a:ea typeface="+mn-ea"/>
                          <a:cs typeface="+mn-cs"/>
                        </a:rPr>
                        <a:t>Unidad:</a:t>
                      </a:r>
                      <a:r>
                        <a:rPr lang="es-EC" sz="1100" kern="1200" baseline="0" dirty="0" smtClean="0">
                          <a:solidFill>
                            <a:schemeClr val="dk1"/>
                          </a:solidFill>
                          <a:latin typeface="+mn-lt"/>
                          <a:ea typeface="+mn-ea"/>
                          <a:cs typeface="+mn-cs"/>
                        </a:rPr>
                        <a:t> </a:t>
                      </a:r>
                      <a:r>
                        <a:rPr lang="es-EC" sz="1100" kern="1200" dirty="0" smtClean="0">
                          <a:solidFill>
                            <a:schemeClr val="dk1"/>
                          </a:solidFill>
                          <a:latin typeface="+mn-lt"/>
                          <a:ea typeface="+mn-ea"/>
                          <a:cs typeface="+mn-cs"/>
                        </a:rPr>
                        <a:t>Personal Empresas</a:t>
                      </a:r>
                    </a:p>
                  </a:txBody>
                  <a:tcPr/>
                </a:tc>
              </a:tr>
              <a:tr h="39046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C" sz="1100" b="1" kern="1200" dirty="0" err="1" smtClean="0">
                          <a:solidFill>
                            <a:schemeClr val="dk1"/>
                          </a:solidFill>
                          <a:latin typeface="+mn-lt"/>
                          <a:ea typeface="+mn-ea"/>
                          <a:cs typeface="+mn-cs"/>
                        </a:rPr>
                        <a:t>Psicográfico</a:t>
                      </a:r>
                      <a:r>
                        <a:rPr lang="es-EC" sz="1100" b="1" kern="1200" dirty="0" smtClean="0">
                          <a:solidFill>
                            <a:schemeClr val="dk1"/>
                          </a:solidFill>
                          <a:latin typeface="+mn-lt"/>
                          <a:ea typeface="+mn-ea"/>
                          <a:cs typeface="+mn-cs"/>
                        </a:rPr>
                        <a:t> (Socioeconómico):</a:t>
                      </a:r>
                    </a:p>
                  </a:txBody>
                  <a:tcPr/>
                </a:tc>
              </a:tr>
              <a:tr h="725151">
                <a:tc>
                  <a:txBody>
                    <a:bodyPr/>
                    <a:lstStyle/>
                    <a:p>
                      <a:r>
                        <a:rPr lang="es-EC" sz="1100" kern="1200" dirty="0" smtClean="0">
                          <a:solidFill>
                            <a:schemeClr val="dk1"/>
                          </a:solidFill>
                          <a:latin typeface="+mn-lt"/>
                          <a:ea typeface="+mn-ea"/>
                          <a:cs typeface="+mn-cs"/>
                        </a:rPr>
                        <a:t>Grupo económico: Mediana y Grandes Empresas, Instituciones Públicas </a:t>
                      </a:r>
                      <a:endParaRPr lang="es-EC" sz="1100" dirty="0"/>
                    </a:p>
                  </a:txBody>
                  <a:tcPr/>
                </a:tc>
              </a:tr>
              <a:tr h="223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100" b="1" kern="1200" dirty="0" smtClean="0">
                          <a:solidFill>
                            <a:schemeClr val="dk1"/>
                          </a:solidFill>
                          <a:latin typeface="+mn-lt"/>
                          <a:ea typeface="+mn-ea"/>
                          <a:cs typeface="+mn-cs"/>
                        </a:rPr>
                        <a:t>Conductuales:</a:t>
                      </a:r>
                    </a:p>
                  </a:txBody>
                  <a:tcPr/>
                </a:tc>
              </a:tr>
              <a:tr h="223123">
                <a:tc>
                  <a:txBody>
                    <a:bodyPr/>
                    <a:lstStyle/>
                    <a:p>
                      <a:r>
                        <a:rPr lang="es-EC" sz="1100" dirty="0" smtClean="0"/>
                        <a:t>Beneficios: interacción usuarios.</a:t>
                      </a:r>
                      <a:endParaRPr lang="es-EC" sz="1100" dirty="0"/>
                    </a:p>
                  </a:txBody>
                  <a:tcPr/>
                </a:tc>
              </a:tr>
              <a:tr h="223123">
                <a:tc>
                  <a:txBody>
                    <a:bodyPr/>
                    <a:lstStyle/>
                    <a:p>
                      <a:r>
                        <a:rPr lang="es-EC" sz="1100" dirty="0" smtClean="0"/>
                        <a:t>Intensidad</a:t>
                      </a:r>
                      <a:r>
                        <a:rPr lang="es-EC" sz="1100" baseline="0" dirty="0" smtClean="0"/>
                        <a:t> de Uso: continua</a:t>
                      </a:r>
                      <a:endParaRPr lang="es-EC" sz="1100" dirty="0"/>
                    </a:p>
                  </a:txBody>
                  <a:tcPr/>
                </a:tc>
              </a:tr>
            </a:tbl>
          </a:graphicData>
        </a:graphic>
      </p:graphicFrame>
      <p:graphicFrame>
        <p:nvGraphicFramePr>
          <p:cNvPr id="6" name="5 Tabla"/>
          <p:cNvGraphicFramePr>
            <a:graphicFrameLocks noGrp="1"/>
          </p:cNvGraphicFramePr>
          <p:nvPr/>
        </p:nvGraphicFramePr>
        <p:xfrm>
          <a:off x="4203898" y="1639833"/>
          <a:ext cx="4400550" cy="841248"/>
        </p:xfrm>
        <a:graphic>
          <a:graphicData uri="http://schemas.openxmlformats.org/drawingml/2006/table">
            <a:tbl>
              <a:tblPr/>
              <a:tblGrid>
                <a:gridCol w="1703070"/>
                <a:gridCol w="1370330"/>
                <a:gridCol w="1327150"/>
              </a:tblGrid>
              <a:tr h="0">
                <a:tc gridSpan="3">
                  <a:txBody>
                    <a:bodyPr/>
                    <a:lstStyle/>
                    <a:p>
                      <a:pPr algn="ctr">
                        <a:lnSpc>
                          <a:spcPct val="115000"/>
                        </a:lnSpc>
                        <a:spcAft>
                          <a:spcPts val="0"/>
                        </a:spcAft>
                      </a:pPr>
                      <a:r>
                        <a:rPr lang="es-EC" sz="1200" b="1">
                          <a:latin typeface="Calibri"/>
                          <a:ea typeface="Calibri"/>
                          <a:cs typeface="Times New Roman"/>
                        </a:rPr>
                        <a:t>EMPRESAS EN EL DISTRITO METROPOLITANO DE QUITO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a:txBody>
                    <a:bodyPr/>
                    <a:lstStyle/>
                    <a:p>
                      <a:pPr algn="ctr">
                        <a:lnSpc>
                          <a:spcPct val="115000"/>
                        </a:lnSpc>
                        <a:spcAft>
                          <a:spcPts val="0"/>
                        </a:spcAft>
                      </a:pPr>
                      <a:r>
                        <a:rPr lang="es-EC" sz="1200" b="1">
                          <a:latin typeface="Calibri"/>
                          <a:ea typeface="Calibri"/>
                          <a:cs typeface="Times New Roman"/>
                        </a:rPr>
                        <a:t>TOTAL EMPRESAS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Calibri"/>
                          <a:ea typeface="Calibri"/>
                          <a:cs typeface="Times New Roman"/>
                        </a:rPr>
                        <a:t>SIN PÁGINA WEB</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Calibri"/>
                          <a:ea typeface="Calibri"/>
                          <a:cs typeface="Times New Roman"/>
                        </a:rPr>
                        <a:t>PORCENTAJE</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latin typeface="Calibri"/>
                          <a:ea typeface="Calibri"/>
                          <a:cs typeface="Times New Roman"/>
                        </a:rPr>
                        <a:t>20.185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Calibri"/>
                          <a:ea typeface="Calibri"/>
                          <a:cs typeface="Times New Roman"/>
                        </a:rPr>
                        <a:t>6.389</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Calibri"/>
                          <a:ea typeface="Calibri"/>
                          <a:cs typeface="Times New Roman"/>
                        </a:rPr>
                        <a:t>31,65%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4203898" y="2647945"/>
          <a:ext cx="4400550" cy="841248"/>
        </p:xfrm>
        <a:graphic>
          <a:graphicData uri="http://schemas.openxmlformats.org/drawingml/2006/table">
            <a:tbl>
              <a:tblPr/>
              <a:tblGrid>
                <a:gridCol w="1703070"/>
                <a:gridCol w="1370330"/>
                <a:gridCol w="1327150"/>
              </a:tblGrid>
              <a:tr h="0">
                <a:tc gridSpan="3">
                  <a:txBody>
                    <a:bodyPr/>
                    <a:lstStyle/>
                    <a:p>
                      <a:pPr algn="ctr">
                        <a:lnSpc>
                          <a:spcPct val="115000"/>
                        </a:lnSpc>
                        <a:spcAft>
                          <a:spcPts val="0"/>
                        </a:spcAft>
                      </a:pPr>
                      <a:r>
                        <a:rPr lang="es-EC" sz="1200" b="1">
                          <a:latin typeface="Calibri"/>
                          <a:ea typeface="Calibri"/>
                          <a:cs typeface="Times New Roman"/>
                        </a:rPr>
                        <a:t>INSTITUCIONES PÚBLICAS A NIVEL NACIONAL</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a:txBody>
                    <a:bodyPr/>
                    <a:lstStyle/>
                    <a:p>
                      <a:pPr algn="ctr">
                        <a:lnSpc>
                          <a:spcPct val="115000"/>
                        </a:lnSpc>
                        <a:spcAft>
                          <a:spcPts val="0"/>
                        </a:spcAft>
                      </a:pPr>
                      <a:r>
                        <a:rPr lang="es-EC" sz="1200" b="1">
                          <a:latin typeface="Calibri"/>
                          <a:ea typeface="Calibri"/>
                          <a:cs typeface="Times New Roman"/>
                        </a:rPr>
                        <a:t>TOTAL INSTITUCIONES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Calibri"/>
                          <a:ea typeface="Calibri"/>
                          <a:cs typeface="Times New Roman"/>
                        </a:rPr>
                        <a:t>SIN PÁGINA WEB</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Calibri"/>
                          <a:ea typeface="Calibri"/>
                          <a:cs typeface="Times New Roman"/>
                        </a:rPr>
                        <a:t>PORCENTAJE</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200">
                          <a:latin typeface="Calibri"/>
                          <a:ea typeface="Calibri"/>
                          <a:cs typeface="Times New Roman"/>
                        </a:rPr>
                        <a:t>5216</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Calibri"/>
                          <a:ea typeface="Calibri"/>
                          <a:cs typeface="Times New Roman"/>
                        </a:rPr>
                        <a:t>3.980</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Calibri"/>
                          <a:ea typeface="Calibri"/>
                          <a:cs typeface="Times New Roman"/>
                        </a:rPr>
                        <a:t>76,30%</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1505" name="Group 1"/>
          <p:cNvGrpSpPr>
            <a:grpSpLocks/>
          </p:cNvGrpSpPr>
          <p:nvPr/>
        </p:nvGrpSpPr>
        <p:grpSpPr bwMode="auto">
          <a:xfrm>
            <a:off x="4923978" y="4376137"/>
            <a:ext cx="2849563" cy="590550"/>
            <a:chOff x="3876" y="6804"/>
            <a:chExt cx="4487" cy="930"/>
          </a:xfrm>
        </p:grpSpPr>
        <p:sp>
          <p:nvSpPr>
            <p:cNvPr id="21506" name="Text Box 2"/>
            <p:cNvSpPr txBox="1">
              <a:spLocks noChangeArrowheads="1"/>
            </p:cNvSpPr>
            <p:nvPr/>
          </p:nvSpPr>
          <p:spPr bwMode="auto">
            <a:xfrm>
              <a:off x="3876" y="6804"/>
              <a:ext cx="4487" cy="9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200" b="0" i="1" u="none" strike="noStrike" cap="none" normalizeH="0" baseline="0" smtClean="0">
                  <a:ln>
                    <a:noFill/>
                  </a:ln>
                  <a:solidFill>
                    <a:schemeClr val="tx1"/>
                  </a:solidFill>
                  <a:effectLst/>
                  <a:latin typeface="Calibri" pitchFamily="34" charset="0"/>
                  <a:cs typeface="Arial" pitchFamily="34" charset="0"/>
                </a:rPr>
                <a:t>n =               1,96</a:t>
              </a:r>
              <a:r>
                <a:rPr kumimoji="0" lang="es-EC" sz="1200" b="0" i="1" u="none" strike="noStrike" cap="none" normalizeH="0" baseline="30000" smtClean="0">
                  <a:ln>
                    <a:noFill/>
                  </a:ln>
                  <a:solidFill>
                    <a:schemeClr val="tx1"/>
                  </a:solidFill>
                  <a:effectLst/>
                  <a:latin typeface="Calibri" pitchFamily="34" charset="0"/>
                  <a:cs typeface="Arial" pitchFamily="34" charset="0"/>
                </a:rPr>
                <a:t>2</a:t>
              </a:r>
              <a:r>
                <a:rPr kumimoji="0" lang="es-EC" sz="1200" b="0" i="1" u="none" strike="noStrike" cap="none" normalizeH="0" baseline="0" smtClean="0">
                  <a:ln>
                    <a:noFill/>
                  </a:ln>
                  <a:solidFill>
                    <a:schemeClr val="tx1"/>
                  </a:solidFill>
                  <a:effectLst/>
                  <a:latin typeface="Calibri" pitchFamily="34" charset="0"/>
                  <a:cs typeface="Arial" pitchFamily="34" charset="0"/>
                </a:rPr>
                <a:t> * 25.401 * 0,9 * 0,1</a:t>
              </a:r>
              <a:br>
                <a:rPr kumimoji="0" lang="es-EC" sz="1200" b="0" i="1" u="none" strike="noStrike" cap="none" normalizeH="0" baseline="0" smtClean="0">
                  <a:ln>
                    <a:noFill/>
                  </a:ln>
                  <a:solidFill>
                    <a:schemeClr val="tx1"/>
                  </a:solidFill>
                  <a:effectLst/>
                  <a:latin typeface="Calibri" pitchFamily="34" charset="0"/>
                  <a:cs typeface="Arial" pitchFamily="34" charset="0"/>
                </a:rPr>
              </a:br>
              <a:r>
                <a:rPr kumimoji="0" lang="es-EC" sz="1200" b="0" i="1" u="none" strike="noStrike" cap="none" normalizeH="0" baseline="0" smtClean="0">
                  <a:ln>
                    <a:noFill/>
                  </a:ln>
                  <a:solidFill>
                    <a:schemeClr val="tx1"/>
                  </a:solidFill>
                  <a:effectLst/>
                  <a:latin typeface="Calibri" pitchFamily="34" charset="0"/>
                  <a:cs typeface="Arial" pitchFamily="34" charset="0"/>
                </a:rPr>
                <a:t>               0,05</a:t>
              </a:r>
              <a:r>
                <a:rPr kumimoji="0" lang="es-EC" sz="1200" b="0" i="1" u="none" strike="noStrike" cap="none" normalizeH="0" baseline="30000" smtClean="0">
                  <a:ln>
                    <a:noFill/>
                  </a:ln>
                  <a:solidFill>
                    <a:schemeClr val="tx1"/>
                  </a:solidFill>
                  <a:effectLst/>
                  <a:latin typeface="Calibri" pitchFamily="34" charset="0"/>
                  <a:cs typeface="Arial" pitchFamily="34" charset="0"/>
                </a:rPr>
                <a:t>2</a:t>
              </a:r>
              <a:r>
                <a:rPr kumimoji="0" lang="es-EC" sz="1200" b="0" i="1" u="none" strike="noStrike" cap="none" normalizeH="0" baseline="0" smtClean="0">
                  <a:ln>
                    <a:noFill/>
                  </a:ln>
                  <a:solidFill>
                    <a:schemeClr val="tx1"/>
                  </a:solidFill>
                  <a:effectLst/>
                  <a:latin typeface="Calibri" pitchFamily="34" charset="0"/>
                  <a:cs typeface="Arial" pitchFamily="34" charset="0"/>
                </a:rPr>
                <a:t> * 25.401</a:t>
              </a:r>
              <a:r>
                <a:rPr kumimoji="0" lang="es-EC" sz="1200" b="0" i="1" u="none" strike="noStrike" cap="none" normalizeH="0" baseline="30000" smtClean="0">
                  <a:ln>
                    <a:noFill/>
                  </a:ln>
                  <a:solidFill>
                    <a:schemeClr val="tx1"/>
                  </a:solidFill>
                  <a:effectLst/>
                  <a:latin typeface="Calibri" pitchFamily="34" charset="0"/>
                  <a:cs typeface="Arial" pitchFamily="34" charset="0"/>
                </a:rPr>
                <a:t> </a:t>
              </a:r>
              <a:r>
                <a:rPr kumimoji="0" lang="es-EC" sz="1200" b="0" i="1" u="none" strike="noStrike" cap="none" normalizeH="0" baseline="0" smtClean="0">
                  <a:ln>
                    <a:noFill/>
                  </a:ln>
                  <a:solidFill>
                    <a:schemeClr val="tx1"/>
                  </a:solidFill>
                  <a:effectLst/>
                  <a:latin typeface="Calibri" pitchFamily="34" charset="0"/>
                  <a:cs typeface="Arial" pitchFamily="34" charset="0"/>
                </a:rPr>
                <a:t>+ 1,96</a:t>
              </a:r>
              <a:r>
                <a:rPr kumimoji="0" lang="es-EC" sz="1200" b="0" i="1" u="none" strike="noStrike" cap="none" normalizeH="0" baseline="30000" smtClean="0">
                  <a:ln>
                    <a:noFill/>
                  </a:ln>
                  <a:solidFill>
                    <a:schemeClr val="tx1"/>
                  </a:solidFill>
                  <a:effectLst/>
                  <a:latin typeface="Calibri" pitchFamily="34" charset="0"/>
                  <a:cs typeface="Arial" pitchFamily="34" charset="0"/>
                </a:rPr>
                <a:t>2</a:t>
              </a:r>
              <a:r>
                <a:rPr kumimoji="0" lang="es-EC" sz="1200" b="0" i="1" u="none" strike="noStrike" cap="none" normalizeH="0" baseline="0" smtClean="0">
                  <a:ln>
                    <a:noFill/>
                  </a:ln>
                  <a:solidFill>
                    <a:schemeClr val="tx1"/>
                  </a:solidFill>
                  <a:effectLst/>
                  <a:latin typeface="Calibri" pitchFamily="34" charset="0"/>
                  <a:cs typeface="Arial" pitchFamily="34" charset="0"/>
                </a:rPr>
                <a:t> * 0,9 *0,1</a:t>
              </a:r>
              <a:endParaRPr kumimoji="0" lang="es-EC" sz="1200" b="0" i="1"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507" name="AutoShape 3"/>
            <p:cNvCxnSpPr>
              <a:cxnSpLocks noChangeShapeType="1"/>
            </p:cNvCxnSpPr>
            <p:nvPr/>
          </p:nvCxnSpPr>
          <p:spPr bwMode="auto">
            <a:xfrm>
              <a:off x="4539" y="7184"/>
              <a:ext cx="3456" cy="0"/>
            </a:xfrm>
            <a:prstGeom prst="straightConnector1">
              <a:avLst/>
            </a:prstGeom>
            <a:noFill/>
            <a:ln w="9525">
              <a:solidFill>
                <a:srgbClr val="000000"/>
              </a:solidFill>
              <a:round/>
              <a:headEnd/>
              <a:tailEnd/>
            </a:ln>
          </p:spPr>
        </p:cxnSp>
      </p:grpSp>
      <p:sp>
        <p:nvSpPr>
          <p:cNvPr id="10" name="2 Marcador de contenido"/>
          <p:cNvSpPr txBox="1">
            <a:spLocks/>
          </p:cNvSpPr>
          <p:nvPr/>
        </p:nvSpPr>
        <p:spPr>
          <a:xfrm>
            <a:off x="5140002" y="3800073"/>
            <a:ext cx="2592288" cy="504056"/>
          </a:xfrm>
          <a:prstGeom prst="rect">
            <a:avLst/>
          </a:prstGeom>
        </p:spPr>
        <p:txBody>
          <a:bodyPr vert="horz" lIns="91440" tIns="45720" rIns="91440" bIns="45720" rtlCol="0">
            <a:normAutofit fontScale="850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000" b="1" i="0" u="none" strike="noStrike" kern="1200" cap="none" spc="0" normalizeH="0" baseline="0" noProof="0" smtClean="0">
                <a:ln>
                  <a:noFill/>
                </a:ln>
                <a:solidFill>
                  <a:schemeClr val="tx1"/>
                </a:solidFill>
                <a:effectLst/>
                <a:uLnTx/>
                <a:uFillTx/>
                <a:latin typeface="+mn-lt"/>
                <a:ea typeface="+mn-ea"/>
                <a:cs typeface="+mn-cs"/>
              </a:rPr>
              <a:t>Tamaño de la Muestra</a:t>
            </a:r>
            <a:endParaRPr kumimoji="0" lang="es-EC"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508" name="Rectangle 4"/>
          <p:cNvSpPr>
            <a:spLocks noChangeArrowheads="1"/>
          </p:cNvSpPr>
          <p:nvPr/>
        </p:nvSpPr>
        <p:spPr bwMode="auto">
          <a:xfrm>
            <a:off x="4995986" y="5168225"/>
            <a:ext cx="2771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muestra para empresas es de: 138</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Cuadros de Salida</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721" name="Object 1"/>
          <p:cNvGraphicFramePr>
            <a:graphicFrameLocks noChangeAspect="1"/>
          </p:cNvGraphicFramePr>
          <p:nvPr/>
        </p:nvGraphicFramePr>
        <p:xfrm>
          <a:off x="395536" y="1052736"/>
          <a:ext cx="3558042" cy="2016223"/>
        </p:xfrm>
        <a:graphic>
          <a:graphicData uri="http://schemas.openxmlformats.org/presentationml/2006/ole">
            <p:oleObj spid="_x0000_s30721" name="Hoja de cálculo" r:id="rId3" imgW="4572000" imgH="2590890" progId="Excel.Sheet.12">
              <p:embed/>
            </p:oleObj>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723" name="Object 3"/>
          <p:cNvGraphicFramePr>
            <a:graphicFrameLocks noChangeAspect="1"/>
          </p:cNvGraphicFramePr>
          <p:nvPr/>
        </p:nvGraphicFramePr>
        <p:xfrm>
          <a:off x="4994780" y="1052736"/>
          <a:ext cx="3609668" cy="1944217"/>
        </p:xfrm>
        <a:graphic>
          <a:graphicData uri="http://schemas.openxmlformats.org/presentationml/2006/ole">
            <p:oleObj spid="_x0000_s30723" name="Hoja de cálculo" r:id="rId4" imgW="4771957" imgH="2590890" progId="Excel.Sheet.12">
              <p:embed/>
            </p:oleObj>
          </a:graphicData>
        </a:graphic>
      </p:graphicFrame>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725" name="Object 5"/>
          <p:cNvGraphicFramePr>
            <a:graphicFrameLocks noChangeAspect="1"/>
          </p:cNvGraphicFramePr>
          <p:nvPr/>
        </p:nvGraphicFramePr>
        <p:xfrm>
          <a:off x="467544" y="3789040"/>
          <a:ext cx="3556729" cy="2015480"/>
        </p:xfrm>
        <a:graphic>
          <a:graphicData uri="http://schemas.openxmlformats.org/presentationml/2006/ole">
            <p:oleObj spid="_x0000_s30725" name="Hoja de cálculo" r:id="rId5" imgW="4572000" imgH="2590890" progId="Excel.Sheet.12">
              <p:embed/>
            </p:oleObj>
          </a:graphicData>
        </a:graphic>
      </p:graphicFrame>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727" name="Object 7"/>
          <p:cNvGraphicFramePr>
            <a:graphicFrameLocks noChangeAspect="1"/>
          </p:cNvGraphicFramePr>
          <p:nvPr/>
        </p:nvGraphicFramePr>
        <p:xfrm>
          <a:off x="5004048" y="3789040"/>
          <a:ext cx="3558042" cy="2016224"/>
        </p:xfrm>
        <a:graphic>
          <a:graphicData uri="http://schemas.openxmlformats.org/presentationml/2006/ole">
            <p:oleObj spid="_x0000_s30727" name="Hoja de cálculo" r:id="rId6" imgW="4572000" imgH="2590890" progId="Excel.Shee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Análisis de la Demanda</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Tabla"/>
          <p:cNvGraphicFramePr>
            <a:graphicFrameLocks noGrp="1"/>
          </p:cNvGraphicFramePr>
          <p:nvPr/>
        </p:nvGraphicFramePr>
        <p:xfrm>
          <a:off x="755576" y="3763483"/>
          <a:ext cx="2743835" cy="2042160"/>
        </p:xfrm>
        <a:graphic>
          <a:graphicData uri="http://schemas.openxmlformats.org/drawingml/2006/table">
            <a:tbl>
              <a:tblPr/>
              <a:tblGrid>
                <a:gridCol w="1316990"/>
                <a:gridCol w="1426845"/>
              </a:tblGrid>
              <a:tr h="255270">
                <a:tc>
                  <a:txBody>
                    <a:bodyPr/>
                    <a:lstStyle/>
                    <a:p>
                      <a:pPr algn="ctr">
                        <a:lnSpc>
                          <a:spcPct val="115000"/>
                        </a:lnSpc>
                        <a:spcAft>
                          <a:spcPts val="0"/>
                        </a:spcAft>
                      </a:pPr>
                      <a:r>
                        <a:rPr lang="es-EC" sz="1100" b="1">
                          <a:solidFill>
                            <a:srgbClr val="000000"/>
                          </a:solidFill>
                          <a:latin typeface="Calibri"/>
                          <a:ea typeface="Times New Roman"/>
                          <a:cs typeface="Calibri"/>
                        </a:rPr>
                        <a:t>AÑO</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000000"/>
                          </a:solidFill>
                          <a:latin typeface="Calibri"/>
                          <a:ea typeface="Times New Roman"/>
                          <a:cs typeface="Calibri"/>
                        </a:rPr>
                        <a:t>EMPRESAS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2005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14.902</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2006</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15.664</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2007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17.017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2008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18.565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2009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19.463</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2010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19.280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5270">
                <a:tc>
                  <a:txBody>
                    <a:bodyPr/>
                    <a:lstStyle/>
                    <a:p>
                      <a:pPr algn="ctr">
                        <a:lnSpc>
                          <a:spcPct val="115000"/>
                        </a:lnSpc>
                        <a:spcAft>
                          <a:spcPts val="0"/>
                        </a:spcAft>
                      </a:pPr>
                      <a:r>
                        <a:rPr lang="es-EC" sz="1100">
                          <a:solidFill>
                            <a:srgbClr val="000000"/>
                          </a:solidFill>
                          <a:latin typeface="Calibri"/>
                          <a:ea typeface="Times New Roman"/>
                          <a:cs typeface="Calibri"/>
                        </a:rPr>
                        <a:t>2011</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dirty="0">
                          <a:solidFill>
                            <a:srgbClr val="000000"/>
                          </a:solidFill>
                          <a:latin typeface="Calibri"/>
                          <a:ea typeface="Times New Roman"/>
                          <a:cs typeface="Calibri"/>
                        </a:rPr>
                        <a:t>20.185</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bl>
          </a:graphicData>
        </a:graphic>
      </p:graphicFrame>
      <p:sp>
        <p:nvSpPr>
          <p:cNvPr id="12" name="11 CuadroTexto"/>
          <p:cNvSpPr txBox="1"/>
          <p:nvPr/>
        </p:nvSpPr>
        <p:spPr>
          <a:xfrm>
            <a:off x="1043608" y="3140968"/>
            <a:ext cx="2205604" cy="400110"/>
          </a:xfrm>
          <a:prstGeom prst="rect">
            <a:avLst/>
          </a:prstGeom>
          <a:noFill/>
        </p:spPr>
        <p:txBody>
          <a:bodyPr wrap="none" rtlCol="0">
            <a:spAutoFit/>
          </a:bodyPr>
          <a:lstStyle/>
          <a:p>
            <a:r>
              <a:rPr lang="es-EC" sz="2000" b="1" dirty="0" smtClean="0"/>
              <a:t>Demanda Histórica</a:t>
            </a:r>
            <a:endParaRPr lang="es-EC" sz="2000" b="1" dirty="0"/>
          </a:p>
        </p:txBody>
      </p:sp>
      <p:graphicFrame>
        <p:nvGraphicFramePr>
          <p:cNvPr id="13" name="12 Tabla"/>
          <p:cNvGraphicFramePr>
            <a:graphicFrameLocks noGrp="1"/>
          </p:cNvGraphicFramePr>
          <p:nvPr/>
        </p:nvGraphicFramePr>
        <p:xfrm>
          <a:off x="5868144" y="3789040"/>
          <a:ext cx="2340610" cy="2185797"/>
        </p:xfrm>
        <a:graphic>
          <a:graphicData uri="http://schemas.openxmlformats.org/drawingml/2006/table">
            <a:tbl>
              <a:tblPr/>
              <a:tblGrid>
                <a:gridCol w="1220470"/>
                <a:gridCol w="1120140"/>
              </a:tblGrid>
              <a:tr h="200025">
                <a:tc gridSpan="2">
                  <a:txBody>
                    <a:bodyPr/>
                    <a:lstStyle/>
                    <a:p>
                      <a:pPr algn="ctr">
                        <a:lnSpc>
                          <a:spcPct val="115000"/>
                        </a:lnSpc>
                        <a:spcAft>
                          <a:spcPts val="0"/>
                        </a:spcAft>
                      </a:pPr>
                      <a:r>
                        <a:rPr lang="es-EC" sz="1100" b="1" dirty="0">
                          <a:solidFill>
                            <a:srgbClr val="000000"/>
                          </a:solidFill>
                          <a:latin typeface="Calibri"/>
                          <a:ea typeface="Times New Roman"/>
                          <a:cs typeface="Calibri"/>
                        </a:rPr>
                        <a:t>PROYECCIÓN DE LA DEMANDA HASTA EL AÑOS 2020</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r>
              <a:tr h="200025">
                <a:tc>
                  <a:txBody>
                    <a:bodyPr/>
                    <a:lstStyle/>
                    <a:p>
                      <a:pPr algn="ctr">
                        <a:lnSpc>
                          <a:spcPct val="115000"/>
                        </a:lnSpc>
                        <a:spcAft>
                          <a:spcPts val="0"/>
                        </a:spcAft>
                      </a:pPr>
                      <a:r>
                        <a:rPr lang="es-EC" sz="1100" b="1" dirty="0">
                          <a:solidFill>
                            <a:srgbClr val="000000"/>
                          </a:solidFill>
                          <a:latin typeface="Calibri"/>
                          <a:ea typeface="Times New Roman"/>
                          <a:cs typeface="Calibri"/>
                        </a:rPr>
                        <a:t>AÑO</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000000"/>
                          </a:solidFill>
                          <a:latin typeface="Calibri"/>
                          <a:ea typeface="Times New Roman"/>
                          <a:cs typeface="Calibri"/>
                        </a:rPr>
                        <a:t>EMPRESAS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2013</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9.187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2014</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9.668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10.175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2016</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10.708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11.269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11.860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12.481</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2020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dirty="0">
                          <a:solidFill>
                            <a:srgbClr val="000000"/>
                          </a:solidFill>
                          <a:latin typeface="Calibri"/>
                          <a:ea typeface="Times New Roman"/>
                          <a:cs typeface="Calibri"/>
                        </a:rPr>
                        <a:t>13.135</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
        <p:nvSpPr>
          <p:cNvPr id="14" name="13 CuadroTexto"/>
          <p:cNvSpPr txBox="1"/>
          <p:nvPr/>
        </p:nvSpPr>
        <p:spPr>
          <a:xfrm>
            <a:off x="5851061" y="3187419"/>
            <a:ext cx="2465355" cy="400110"/>
          </a:xfrm>
          <a:prstGeom prst="rect">
            <a:avLst/>
          </a:prstGeom>
          <a:noFill/>
        </p:spPr>
        <p:txBody>
          <a:bodyPr wrap="none" rtlCol="0">
            <a:spAutoFit/>
          </a:bodyPr>
          <a:lstStyle/>
          <a:p>
            <a:r>
              <a:rPr lang="es-EC" sz="2000" b="1" dirty="0" smtClean="0"/>
              <a:t>Demanda Proyectada</a:t>
            </a:r>
            <a:endParaRPr lang="es-EC" sz="2000" b="1" dirty="0"/>
          </a:p>
        </p:txBody>
      </p:sp>
      <p:sp>
        <p:nvSpPr>
          <p:cNvPr id="15" name="14 CuadroTexto"/>
          <p:cNvSpPr txBox="1"/>
          <p:nvPr/>
        </p:nvSpPr>
        <p:spPr>
          <a:xfrm>
            <a:off x="3563888" y="1268760"/>
            <a:ext cx="1949573" cy="400110"/>
          </a:xfrm>
          <a:prstGeom prst="rect">
            <a:avLst/>
          </a:prstGeom>
          <a:noFill/>
        </p:spPr>
        <p:txBody>
          <a:bodyPr wrap="none" rtlCol="0">
            <a:spAutoFit/>
          </a:bodyPr>
          <a:lstStyle/>
          <a:p>
            <a:r>
              <a:rPr lang="es-EC" sz="2000" b="1" dirty="0" smtClean="0"/>
              <a:t>Demanda Actual</a:t>
            </a:r>
            <a:endParaRPr lang="es-EC" sz="2000" b="1" dirty="0"/>
          </a:p>
        </p:txBody>
      </p:sp>
      <p:sp>
        <p:nvSpPr>
          <p:cNvPr id="16" name="15 CuadroTexto"/>
          <p:cNvSpPr txBox="1"/>
          <p:nvPr/>
        </p:nvSpPr>
        <p:spPr>
          <a:xfrm>
            <a:off x="1547664" y="1772816"/>
            <a:ext cx="6031716" cy="923330"/>
          </a:xfrm>
          <a:prstGeom prst="rect">
            <a:avLst/>
          </a:prstGeom>
          <a:noFill/>
        </p:spPr>
        <p:txBody>
          <a:bodyPr wrap="square" rtlCol="0">
            <a:spAutoFit/>
          </a:bodyPr>
          <a:lstStyle/>
          <a:p>
            <a:pPr algn="ctr"/>
            <a:r>
              <a:rPr lang="es-EC" dirty="0" smtClean="0"/>
              <a:t>8295 empresas que no cuentan con sitio web en el Distrito Metropolitano de Quito, de acuerdo información de la Superintendencia de Compañías.</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Análisis de la Oferta</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11 CuadroTexto"/>
          <p:cNvSpPr txBox="1"/>
          <p:nvPr/>
        </p:nvSpPr>
        <p:spPr>
          <a:xfrm>
            <a:off x="1619672" y="3140968"/>
            <a:ext cx="1860381" cy="400110"/>
          </a:xfrm>
          <a:prstGeom prst="rect">
            <a:avLst/>
          </a:prstGeom>
          <a:noFill/>
        </p:spPr>
        <p:txBody>
          <a:bodyPr wrap="none" rtlCol="0">
            <a:spAutoFit/>
          </a:bodyPr>
          <a:lstStyle/>
          <a:p>
            <a:r>
              <a:rPr lang="es-EC" sz="2000" b="1" dirty="0" smtClean="0"/>
              <a:t>Oferta Histórica</a:t>
            </a:r>
            <a:endParaRPr lang="es-EC" sz="2000" b="1" dirty="0"/>
          </a:p>
        </p:txBody>
      </p:sp>
      <p:sp>
        <p:nvSpPr>
          <p:cNvPr id="14" name="13 CuadroTexto"/>
          <p:cNvSpPr txBox="1"/>
          <p:nvPr/>
        </p:nvSpPr>
        <p:spPr>
          <a:xfrm>
            <a:off x="5851061" y="3187419"/>
            <a:ext cx="2120132" cy="400110"/>
          </a:xfrm>
          <a:prstGeom prst="rect">
            <a:avLst/>
          </a:prstGeom>
          <a:noFill/>
        </p:spPr>
        <p:txBody>
          <a:bodyPr wrap="none" rtlCol="0">
            <a:spAutoFit/>
          </a:bodyPr>
          <a:lstStyle/>
          <a:p>
            <a:r>
              <a:rPr lang="es-EC" sz="2000" b="1" dirty="0" smtClean="0"/>
              <a:t>Oferta Proyectada</a:t>
            </a:r>
            <a:endParaRPr lang="es-EC" sz="2000" b="1" dirty="0"/>
          </a:p>
        </p:txBody>
      </p:sp>
      <p:sp>
        <p:nvSpPr>
          <p:cNvPr id="15" name="14 CuadroTexto"/>
          <p:cNvSpPr txBox="1"/>
          <p:nvPr/>
        </p:nvSpPr>
        <p:spPr>
          <a:xfrm>
            <a:off x="3563888" y="1268760"/>
            <a:ext cx="1604350" cy="400110"/>
          </a:xfrm>
          <a:prstGeom prst="rect">
            <a:avLst/>
          </a:prstGeom>
          <a:noFill/>
        </p:spPr>
        <p:txBody>
          <a:bodyPr wrap="none" rtlCol="0">
            <a:spAutoFit/>
          </a:bodyPr>
          <a:lstStyle/>
          <a:p>
            <a:r>
              <a:rPr lang="es-EC" sz="2000" b="1" dirty="0" smtClean="0"/>
              <a:t>Oferta Actual</a:t>
            </a:r>
            <a:endParaRPr lang="es-EC" sz="2000" b="1" dirty="0"/>
          </a:p>
        </p:txBody>
      </p:sp>
      <p:sp>
        <p:nvSpPr>
          <p:cNvPr id="16" name="15 CuadroTexto"/>
          <p:cNvSpPr txBox="1"/>
          <p:nvPr/>
        </p:nvSpPr>
        <p:spPr>
          <a:xfrm>
            <a:off x="1547664" y="1772816"/>
            <a:ext cx="6031716" cy="1200329"/>
          </a:xfrm>
          <a:prstGeom prst="rect">
            <a:avLst/>
          </a:prstGeom>
          <a:noFill/>
        </p:spPr>
        <p:txBody>
          <a:bodyPr wrap="square" rtlCol="0">
            <a:spAutoFit/>
          </a:bodyPr>
          <a:lstStyle/>
          <a:p>
            <a:pPr algn="ctr"/>
            <a:r>
              <a:rPr lang="es-EC" dirty="0" smtClean="0"/>
              <a:t>Existen 192 empresas dedicadas al desarrollo de sitios web, de acuerdo al estudio se puede realizar 32 proyectos al año, tomando en cuenta el número de empresas se tendrá que la oferta actual es igual a 6.144 proyectos por año.</a:t>
            </a:r>
            <a:endParaRPr lang="es-EC"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2769" name="Object 1"/>
          <p:cNvGraphicFramePr>
            <a:graphicFrameLocks noChangeAspect="1"/>
          </p:cNvGraphicFramePr>
          <p:nvPr/>
        </p:nvGraphicFramePr>
        <p:xfrm>
          <a:off x="5580112" y="3717032"/>
          <a:ext cx="2476500" cy="2676525"/>
        </p:xfrm>
        <a:graphic>
          <a:graphicData uri="http://schemas.openxmlformats.org/presentationml/2006/ole">
            <p:oleObj spid="_x0000_s32769" name="Hoja de cálculo" r:id="rId3" imgW="2295457" imgH="2771775" progId="Excel.Sheet.12">
              <p:embed/>
            </p:oleObj>
          </a:graphicData>
        </a:graphic>
      </p:graphicFrame>
      <p:sp>
        <p:nvSpPr>
          <p:cNvPr id="18" name="17 Rectángulo"/>
          <p:cNvSpPr/>
          <p:nvPr/>
        </p:nvSpPr>
        <p:spPr>
          <a:xfrm>
            <a:off x="467544" y="3717032"/>
            <a:ext cx="4572000" cy="2308324"/>
          </a:xfrm>
          <a:prstGeom prst="rect">
            <a:avLst/>
          </a:prstGeom>
        </p:spPr>
        <p:txBody>
          <a:bodyPr>
            <a:spAutoFit/>
          </a:bodyPr>
          <a:lstStyle/>
          <a:p>
            <a:pPr algn="just"/>
            <a:r>
              <a:rPr lang="es-EC" dirty="0" smtClean="0"/>
              <a:t>No se cuenta con información de empresas en años anteriores sin embargo de acuerdo a información presentada por la Asociación Ecuatoriana de Software Libre (AESOFT) la mayoría de empresas de desarrollo se encuentran en el Distrito Metropolitano de la Ciudad de Quito a lo largo de estos últimos años</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fontScale="90000"/>
          </a:bodyPr>
          <a:lstStyle/>
          <a:p>
            <a:r>
              <a:rPr lang="es-EC" sz="3200" b="1" dirty="0" smtClean="0"/>
              <a:t>Demanda Insatisfecha y Análisis de Precios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11 CuadroTexto"/>
          <p:cNvSpPr txBox="1"/>
          <p:nvPr/>
        </p:nvSpPr>
        <p:spPr>
          <a:xfrm>
            <a:off x="1172595" y="1340768"/>
            <a:ext cx="2535309" cy="400110"/>
          </a:xfrm>
          <a:prstGeom prst="rect">
            <a:avLst/>
          </a:prstGeom>
          <a:noFill/>
        </p:spPr>
        <p:txBody>
          <a:bodyPr wrap="none" rtlCol="0">
            <a:spAutoFit/>
          </a:bodyPr>
          <a:lstStyle/>
          <a:p>
            <a:r>
              <a:rPr lang="es-EC" sz="2000" b="1" dirty="0" smtClean="0"/>
              <a:t>Demanda Insatisfecha</a:t>
            </a:r>
            <a:endParaRPr lang="es-EC" sz="2000" b="1" dirty="0"/>
          </a:p>
        </p:txBody>
      </p:sp>
      <p:sp>
        <p:nvSpPr>
          <p:cNvPr id="14" name="13 CuadroTexto"/>
          <p:cNvSpPr txBox="1"/>
          <p:nvPr/>
        </p:nvSpPr>
        <p:spPr>
          <a:xfrm>
            <a:off x="5306861" y="4431381"/>
            <a:ext cx="2145459" cy="400110"/>
          </a:xfrm>
          <a:prstGeom prst="rect">
            <a:avLst/>
          </a:prstGeom>
          <a:noFill/>
        </p:spPr>
        <p:txBody>
          <a:bodyPr wrap="none" rtlCol="0">
            <a:spAutoFit/>
          </a:bodyPr>
          <a:lstStyle/>
          <a:p>
            <a:r>
              <a:rPr lang="es-EC" sz="2000" b="1" dirty="0" smtClean="0"/>
              <a:t>Análisis de Precios</a:t>
            </a:r>
            <a:endParaRPr lang="es-EC" sz="2000" b="1"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Tabla"/>
          <p:cNvGraphicFramePr>
            <a:graphicFrameLocks noGrp="1"/>
          </p:cNvGraphicFramePr>
          <p:nvPr/>
        </p:nvGraphicFramePr>
        <p:xfrm>
          <a:off x="251520" y="1844824"/>
          <a:ext cx="4806950" cy="2395347"/>
        </p:xfrm>
        <a:graphic>
          <a:graphicData uri="http://schemas.openxmlformats.org/drawingml/2006/table">
            <a:tbl>
              <a:tblPr/>
              <a:tblGrid>
                <a:gridCol w="1297714"/>
                <a:gridCol w="1362600"/>
                <a:gridCol w="1362600"/>
                <a:gridCol w="784036"/>
              </a:tblGrid>
              <a:tr h="200025">
                <a:tc rowSpan="2">
                  <a:txBody>
                    <a:bodyPr/>
                    <a:lstStyle/>
                    <a:p>
                      <a:pPr algn="ctr">
                        <a:lnSpc>
                          <a:spcPct val="115000"/>
                        </a:lnSpc>
                        <a:spcAft>
                          <a:spcPts val="0"/>
                        </a:spcAft>
                      </a:pPr>
                      <a:r>
                        <a:rPr lang="es-EC" sz="1100" b="1" dirty="0">
                          <a:solidFill>
                            <a:srgbClr val="000000"/>
                          </a:solidFill>
                          <a:latin typeface="Calibri"/>
                          <a:ea typeface="Times New Roman"/>
                          <a:cs typeface="Calibri"/>
                        </a:rPr>
                        <a:t>AÑO</a:t>
                      </a:r>
                      <a:endParaRPr lang="es-EC" sz="1100" dirty="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dirty="0">
                          <a:solidFill>
                            <a:srgbClr val="000000"/>
                          </a:solidFill>
                          <a:latin typeface="Calibri"/>
                          <a:ea typeface="Times New Roman"/>
                          <a:cs typeface="Calibri"/>
                        </a:rPr>
                        <a:t>DEMANDA PROYECTADA</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000000"/>
                          </a:solidFill>
                          <a:latin typeface="Calibri"/>
                          <a:ea typeface="Times New Roman"/>
                          <a:cs typeface="Calibri"/>
                        </a:rPr>
                        <a:t>OFERTA PROYECTADA</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rowSpan="2">
                  <a:txBody>
                    <a:bodyPr/>
                    <a:lstStyle/>
                    <a:p>
                      <a:pPr algn="ctr">
                        <a:lnSpc>
                          <a:spcPct val="115000"/>
                        </a:lnSpc>
                        <a:spcAft>
                          <a:spcPts val="0"/>
                        </a:spcAft>
                      </a:pPr>
                      <a:r>
                        <a:rPr lang="es-EC" sz="1100" b="1">
                          <a:solidFill>
                            <a:srgbClr val="000000"/>
                          </a:solidFill>
                          <a:latin typeface="Calibri"/>
                          <a:ea typeface="Times New Roman"/>
                          <a:cs typeface="Calibri"/>
                        </a:rPr>
                        <a:t>DEMANDA INSATISFECHA</a:t>
                      </a:r>
                      <a:endParaRPr lang="es-EC" sz="110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409575">
                <a:tc vMerge="1">
                  <a:txBody>
                    <a:bodyPr/>
                    <a:lstStyle/>
                    <a:p>
                      <a:endParaRPr lang="es-EC"/>
                    </a:p>
                  </a:txBody>
                  <a:tcPr/>
                </a:tc>
                <a:tc>
                  <a:txBody>
                    <a:bodyPr/>
                    <a:lstStyle/>
                    <a:p>
                      <a:pPr algn="ctr">
                        <a:lnSpc>
                          <a:spcPct val="115000"/>
                        </a:lnSpc>
                        <a:spcAft>
                          <a:spcPts val="0"/>
                        </a:spcAft>
                      </a:pPr>
                      <a:r>
                        <a:rPr lang="es-EC" sz="1100">
                          <a:solidFill>
                            <a:srgbClr val="000000"/>
                          </a:solidFill>
                          <a:latin typeface="Calibri"/>
                          <a:ea typeface="Times New Roman"/>
                          <a:cs typeface="Calibri"/>
                        </a:rPr>
                        <a:t>Empresas dispuestas a desarrollar sitio web</a:t>
                      </a:r>
                      <a:endParaRPr lang="es-EC" sz="110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a:solidFill>
                            <a:srgbClr val="000000"/>
                          </a:solidFill>
                          <a:latin typeface="Calibri"/>
                          <a:ea typeface="Times New Roman"/>
                          <a:cs typeface="Calibri"/>
                        </a:rPr>
                        <a:t>Número de sitios web a realizar en cada año</a:t>
                      </a:r>
                      <a:endParaRPr lang="es-EC" sz="110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vMerge="1">
                  <a:txBody>
                    <a:bodyPr/>
                    <a:lstStyle/>
                    <a:p>
                      <a:endParaRPr lang="es-EC"/>
                    </a:p>
                  </a:txBody>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2013</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9187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6805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2382</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2014</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9668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7161</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2507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10175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7537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2639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2016</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10708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7931</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2777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11269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8347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2922</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2018</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11860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8784</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3075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2019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12481</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9245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a:solidFill>
                            <a:srgbClr val="000000"/>
                          </a:solidFill>
                          <a:latin typeface="Calibri"/>
                          <a:ea typeface="Times New Roman"/>
                          <a:cs typeface="Calibri"/>
                        </a:rPr>
                        <a:t>3237</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1100">
                          <a:solidFill>
                            <a:srgbClr val="000000"/>
                          </a:solidFill>
                          <a:latin typeface="Calibri"/>
                          <a:ea typeface="Times New Roman"/>
                          <a:cs typeface="Calibri"/>
                        </a:rPr>
                        <a:t>2020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13135</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9729</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dirty="0">
                          <a:solidFill>
                            <a:srgbClr val="000000"/>
                          </a:solidFill>
                          <a:latin typeface="Calibri"/>
                          <a:ea typeface="Times New Roman"/>
                          <a:cs typeface="Calibri"/>
                        </a:rPr>
                        <a:t>3406</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graphicFrame>
        <p:nvGraphicFramePr>
          <p:cNvPr id="19" name="18 Tabla"/>
          <p:cNvGraphicFramePr>
            <a:graphicFrameLocks noGrp="1"/>
          </p:cNvGraphicFramePr>
          <p:nvPr/>
        </p:nvGraphicFramePr>
        <p:xfrm>
          <a:off x="3923928" y="4935437"/>
          <a:ext cx="4762500" cy="1157859"/>
        </p:xfrm>
        <a:graphic>
          <a:graphicData uri="http://schemas.openxmlformats.org/drawingml/2006/table">
            <a:tbl>
              <a:tblPr/>
              <a:tblGrid>
                <a:gridCol w="1130300"/>
                <a:gridCol w="1181100"/>
                <a:gridCol w="1231900"/>
                <a:gridCol w="1219200"/>
              </a:tblGrid>
              <a:tr h="0">
                <a:tc>
                  <a:txBody>
                    <a:bodyPr/>
                    <a:lstStyle/>
                    <a:p>
                      <a:pPr algn="ctr">
                        <a:lnSpc>
                          <a:spcPct val="115000"/>
                        </a:lnSpc>
                        <a:spcAft>
                          <a:spcPts val="0"/>
                        </a:spcAft>
                      </a:pPr>
                      <a:r>
                        <a:rPr lang="es-EC" sz="900" b="1">
                          <a:solidFill>
                            <a:srgbClr val="000000"/>
                          </a:solidFill>
                          <a:latin typeface="Calibri"/>
                          <a:ea typeface="Times New Roman"/>
                          <a:cs typeface="Calibri"/>
                        </a:rPr>
                        <a:t>PROCESO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000000"/>
                          </a:solidFill>
                          <a:latin typeface="Calibri"/>
                          <a:ea typeface="Times New Roman"/>
                          <a:cs typeface="Calibri"/>
                        </a:rPr>
                        <a:t>PEQUEÑO </a:t>
                      </a:r>
                      <a:endParaRPr lang="es-EC" sz="110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000000"/>
                          </a:solidFill>
                          <a:latin typeface="Calibri"/>
                          <a:ea typeface="Times New Roman"/>
                          <a:cs typeface="Calibri"/>
                        </a:rPr>
                        <a:t>MEDIANO</a:t>
                      </a:r>
                      <a:endParaRPr lang="es-EC" sz="110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000000"/>
                          </a:solidFill>
                          <a:latin typeface="Calibri"/>
                          <a:ea typeface="Times New Roman"/>
                          <a:cs typeface="Calibri"/>
                        </a:rPr>
                        <a:t>GRANDE</a:t>
                      </a:r>
                      <a:endParaRPr lang="es-EC" sz="1100">
                        <a:latin typeface="Calibri"/>
                        <a:ea typeface="Calibri"/>
                        <a:cs typeface="Times New Roman"/>
                      </a:endParaRPr>
                    </a:p>
                  </a:txBody>
                  <a:tcPr marL="44450" marR="44450" marT="0" marB="0" anchor="ctr">
                    <a:lnL w="12700" cap="flat" cmpd="sng" algn="ctr">
                      <a:solidFill>
                        <a:srgbClr val="95B3D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200025">
                <a:tc>
                  <a:txBody>
                    <a:bodyPr/>
                    <a:lstStyle/>
                    <a:p>
                      <a:pPr algn="ctr">
                        <a:lnSpc>
                          <a:spcPct val="115000"/>
                        </a:lnSpc>
                        <a:spcAft>
                          <a:spcPts val="0"/>
                        </a:spcAft>
                      </a:pPr>
                      <a:r>
                        <a:rPr lang="es-EC" sz="900">
                          <a:solidFill>
                            <a:srgbClr val="000000"/>
                          </a:solidFill>
                          <a:latin typeface="Calibri"/>
                          <a:ea typeface="Times New Roman"/>
                          <a:cs typeface="Calibri"/>
                        </a:rPr>
                        <a:t>HORAS DESARROLLO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latin typeface="Calibri"/>
                          <a:ea typeface="Times New Roman"/>
                          <a:cs typeface="Calibri"/>
                        </a:rPr>
                        <a:t>hasta 40 horas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latin typeface="Calibri"/>
                          <a:ea typeface="Times New Roman"/>
                          <a:cs typeface="Calibri"/>
                        </a:rPr>
                        <a:t>hasta 120 horas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latin typeface="Calibri"/>
                          <a:ea typeface="Times New Roman"/>
                          <a:cs typeface="Calibri"/>
                        </a:rPr>
                        <a:t>mayor a 120 horas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900">
                          <a:solidFill>
                            <a:srgbClr val="000000"/>
                          </a:solidFill>
                          <a:latin typeface="Calibri"/>
                          <a:ea typeface="Times New Roman"/>
                          <a:cs typeface="Calibri"/>
                        </a:rPr>
                        <a:t>VALOR DESARROLLO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900">
                          <a:solidFill>
                            <a:srgbClr val="000000"/>
                          </a:solidFill>
                          <a:latin typeface="Calibri"/>
                          <a:ea typeface="Times New Roman"/>
                          <a:cs typeface="Calibri"/>
                        </a:rPr>
                        <a:t>$ 800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900">
                          <a:solidFill>
                            <a:srgbClr val="000000"/>
                          </a:solidFill>
                          <a:latin typeface="Calibri"/>
                          <a:ea typeface="Times New Roman"/>
                          <a:cs typeface="Calibri"/>
                        </a:rPr>
                        <a:t>$ 2.400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900">
                          <a:solidFill>
                            <a:srgbClr val="000000"/>
                          </a:solidFill>
                          <a:latin typeface="Calibri"/>
                          <a:ea typeface="Times New Roman"/>
                          <a:cs typeface="Calibri"/>
                        </a:rPr>
                        <a:t>$ 6.000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900">
                          <a:solidFill>
                            <a:srgbClr val="000000"/>
                          </a:solidFill>
                          <a:latin typeface="Calibri"/>
                          <a:ea typeface="Times New Roman"/>
                          <a:cs typeface="Calibri"/>
                        </a:rPr>
                        <a:t>+ GASTOS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latin typeface="Calibri"/>
                          <a:ea typeface="Times New Roman"/>
                          <a:cs typeface="Calibri"/>
                        </a:rPr>
                        <a:t>$ 200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latin typeface="Calibri"/>
                          <a:ea typeface="Times New Roman"/>
                          <a:cs typeface="Calibri"/>
                        </a:rPr>
                        <a:t>$ 400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latin typeface="Calibri"/>
                          <a:ea typeface="Times New Roman"/>
                          <a:cs typeface="Calibri"/>
                        </a:rPr>
                        <a:t>$ 2.000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B8CCE4"/>
                    </a:solidFill>
                  </a:tcPr>
                </a:tc>
              </a:tr>
              <a:tr h="200025">
                <a:tc>
                  <a:txBody>
                    <a:bodyPr/>
                    <a:lstStyle/>
                    <a:p>
                      <a:pPr algn="ctr">
                        <a:lnSpc>
                          <a:spcPct val="115000"/>
                        </a:lnSpc>
                        <a:spcAft>
                          <a:spcPts val="0"/>
                        </a:spcAft>
                      </a:pPr>
                      <a:r>
                        <a:rPr lang="es-EC" sz="900">
                          <a:solidFill>
                            <a:srgbClr val="000000"/>
                          </a:solidFill>
                          <a:latin typeface="Calibri"/>
                          <a:ea typeface="Times New Roman"/>
                          <a:cs typeface="Calibri"/>
                        </a:rPr>
                        <a:t>+ UTILIDAD</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900">
                          <a:solidFill>
                            <a:srgbClr val="000000"/>
                          </a:solidFill>
                          <a:latin typeface="Calibri"/>
                          <a:ea typeface="Times New Roman"/>
                          <a:cs typeface="Calibri"/>
                        </a:rPr>
                        <a:t>$ 1.500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900">
                          <a:solidFill>
                            <a:srgbClr val="000000"/>
                          </a:solidFill>
                          <a:latin typeface="Calibri"/>
                          <a:ea typeface="Times New Roman"/>
                          <a:cs typeface="Calibri"/>
                        </a:rPr>
                        <a:t>$ 4.200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900">
                          <a:solidFill>
                            <a:srgbClr val="000000"/>
                          </a:solidFill>
                          <a:latin typeface="Calibri"/>
                          <a:ea typeface="Times New Roman"/>
                          <a:cs typeface="Calibri"/>
                        </a:rPr>
                        <a:t>$ 12.000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0025">
                <a:tc>
                  <a:txBody>
                    <a:bodyPr/>
                    <a:lstStyle/>
                    <a:p>
                      <a:pPr algn="ctr">
                        <a:lnSpc>
                          <a:spcPct val="115000"/>
                        </a:lnSpc>
                        <a:spcAft>
                          <a:spcPts val="0"/>
                        </a:spcAft>
                      </a:pPr>
                      <a:r>
                        <a:rPr lang="es-EC" sz="900" b="1">
                          <a:solidFill>
                            <a:srgbClr val="000000"/>
                          </a:solidFill>
                          <a:latin typeface="Calibri"/>
                          <a:ea typeface="Times New Roman"/>
                          <a:cs typeface="Calibri"/>
                        </a:rPr>
                        <a:t>PRECIO 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C" sz="900" b="1">
                          <a:solidFill>
                            <a:srgbClr val="000000"/>
                          </a:solidFill>
                          <a:latin typeface="Calibri"/>
                          <a:ea typeface="Times New Roman"/>
                          <a:cs typeface="Calibri"/>
                        </a:rPr>
                        <a:t>$ 1.500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C" sz="900" b="1">
                          <a:solidFill>
                            <a:srgbClr val="000000"/>
                          </a:solidFill>
                          <a:latin typeface="Calibri"/>
                          <a:ea typeface="Times New Roman"/>
                          <a:cs typeface="Calibri"/>
                        </a:rPr>
                        <a:t>$ 4.200</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C" sz="900" b="1" dirty="0">
                          <a:solidFill>
                            <a:srgbClr val="000000"/>
                          </a:solidFill>
                          <a:latin typeface="Calibri"/>
                          <a:ea typeface="Times New Roman"/>
                          <a:cs typeface="Calibri"/>
                        </a:rPr>
                        <a:t>$ 12.000</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20072" y="1124744"/>
            <a:ext cx="3744416" cy="5184576"/>
          </a:xfrm>
        </p:spPr>
        <p:txBody>
          <a:bodyPr>
            <a:normAutofit fontScale="70000" lnSpcReduction="20000"/>
          </a:bodyPr>
          <a:lstStyle/>
          <a:p>
            <a:r>
              <a:rPr lang="es-ES_tradnl" dirty="0" smtClean="0"/>
              <a:t>El número </a:t>
            </a:r>
            <a:r>
              <a:rPr lang="es-ES_tradnl" dirty="0"/>
              <a:t>de usuarios a nivel mundial de internet es de </a:t>
            </a:r>
            <a:r>
              <a:rPr lang="es-ES_tradnl" dirty="0" smtClean="0"/>
              <a:t>2,267,233,742.</a:t>
            </a:r>
            <a:br>
              <a:rPr lang="es-ES_tradnl" dirty="0" smtClean="0"/>
            </a:br>
            <a:endParaRPr lang="es-ES_tradnl" dirty="0" smtClean="0"/>
          </a:p>
          <a:p>
            <a:r>
              <a:rPr lang="es-ES_tradnl" dirty="0" smtClean="0"/>
              <a:t>Latino América se encuentra en el cuarto puesto con el 39,5%.</a:t>
            </a:r>
            <a:br>
              <a:rPr lang="es-ES_tradnl" dirty="0" smtClean="0"/>
            </a:br>
            <a:endParaRPr lang="es-ES_tradnl" dirty="0" smtClean="0"/>
          </a:p>
          <a:p>
            <a:r>
              <a:rPr lang="es-ES_tradnl" dirty="0" smtClean="0"/>
              <a:t>De acuerdo al último censo nacional el Ecuador cuenta con un 29% de rango de penetración.</a:t>
            </a:r>
            <a:br>
              <a:rPr lang="es-ES_tradnl" dirty="0" smtClean="0"/>
            </a:br>
            <a:endParaRPr lang="es-ES_tradnl" dirty="0" smtClean="0"/>
          </a:p>
          <a:p>
            <a:r>
              <a:rPr lang="es-ES_tradnl" dirty="0" smtClean="0"/>
              <a:t>Estos datos son muy alentadores para la creación de nuevos modelos de negocio basados en Internet.</a:t>
            </a:r>
          </a:p>
          <a:p>
            <a:endParaRPr lang="es-EC" dirty="0"/>
          </a:p>
        </p:txBody>
      </p:sp>
      <p:sp>
        <p:nvSpPr>
          <p:cNvPr id="2" name="1 Título"/>
          <p:cNvSpPr>
            <a:spLocks noGrp="1"/>
          </p:cNvSpPr>
          <p:nvPr>
            <p:ph type="title"/>
          </p:nvPr>
        </p:nvSpPr>
        <p:spPr>
          <a:xfrm>
            <a:off x="1393304" y="116632"/>
            <a:ext cx="6707088" cy="778098"/>
          </a:xfrm>
        </p:spPr>
        <p:txBody>
          <a:bodyPr>
            <a:normAutofit/>
          </a:bodyPr>
          <a:lstStyle/>
          <a:p>
            <a:r>
              <a:rPr lang="es-EC" sz="3200" b="1" dirty="0" smtClean="0"/>
              <a:t>Uso del Internet </a:t>
            </a:r>
            <a:endParaRPr lang="es-EC" sz="32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27" name="Object 3"/>
          <p:cNvGraphicFramePr>
            <a:graphicFrameLocks noChangeAspect="1"/>
          </p:cNvGraphicFramePr>
          <p:nvPr/>
        </p:nvGraphicFramePr>
        <p:xfrm>
          <a:off x="179512" y="1196752"/>
          <a:ext cx="4819464" cy="4896544"/>
        </p:xfrm>
        <a:graphic>
          <a:graphicData uri="http://schemas.openxmlformats.org/presentationml/2006/ole">
            <p:oleObj spid="_x0000_s1027" name="Image" r:id="rId3" imgW="4118043" imgH="3423608" progId="Photoshop.Image.10">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Presupuestos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 name="11 CuadroTexto"/>
          <p:cNvSpPr txBox="1"/>
          <p:nvPr/>
        </p:nvSpPr>
        <p:spPr>
          <a:xfrm>
            <a:off x="1691680" y="1340768"/>
            <a:ext cx="1501565" cy="400110"/>
          </a:xfrm>
          <a:prstGeom prst="rect">
            <a:avLst/>
          </a:prstGeom>
          <a:noFill/>
        </p:spPr>
        <p:txBody>
          <a:bodyPr wrap="none" rtlCol="0">
            <a:spAutoFit/>
          </a:bodyPr>
          <a:lstStyle/>
          <a:p>
            <a:r>
              <a:rPr lang="es-EC" sz="2000" b="1" dirty="0" smtClean="0"/>
              <a:t>Activos Fijos</a:t>
            </a:r>
            <a:endParaRPr lang="es-EC" sz="2000" b="1" dirty="0"/>
          </a:p>
        </p:txBody>
      </p:sp>
      <p:sp>
        <p:nvSpPr>
          <p:cNvPr id="14" name="13 CuadroTexto"/>
          <p:cNvSpPr txBox="1"/>
          <p:nvPr/>
        </p:nvSpPr>
        <p:spPr>
          <a:xfrm>
            <a:off x="5912805" y="1340768"/>
            <a:ext cx="2187587" cy="400110"/>
          </a:xfrm>
          <a:prstGeom prst="rect">
            <a:avLst/>
          </a:prstGeom>
          <a:noFill/>
        </p:spPr>
        <p:txBody>
          <a:bodyPr wrap="none" rtlCol="0">
            <a:spAutoFit/>
          </a:bodyPr>
          <a:lstStyle/>
          <a:p>
            <a:r>
              <a:rPr lang="es-EC" sz="2000" b="1" dirty="0" smtClean="0"/>
              <a:t>Activos Intangibles</a:t>
            </a:r>
            <a:endParaRPr lang="es-EC" sz="2000" b="1"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Tabla"/>
          <p:cNvGraphicFramePr>
            <a:graphicFrameLocks noGrp="1"/>
          </p:cNvGraphicFramePr>
          <p:nvPr/>
        </p:nvGraphicFramePr>
        <p:xfrm>
          <a:off x="395536" y="1916832"/>
          <a:ext cx="4297465" cy="4199900"/>
        </p:xfrm>
        <a:graphic>
          <a:graphicData uri="http://schemas.openxmlformats.org/drawingml/2006/table">
            <a:tbl>
              <a:tblPr/>
              <a:tblGrid>
                <a:gridCol w="2388920"/>
                <a:gridCol w="499490"/>
                <a:gridCol w="792401"/>
                <a:gridCol w="616654"/>
              </a:tblGrid>
              <a:tr h="187216">
                <a:tc gridSpan="4">
                  <a:txBody>
                    <a:bodyPr/>
                    <a:lstStyle/>
                    <a:p>
                      <a:pPr algn="ctr">
                        <a:lnSpc>
                          <a:spcPct val="115000"/>
                        </a:lnSpc>
                        <a:spcAft>
                          <a:spcPts val="0"/>
                        </a:spcAft>
                      </a:pPr>
                      <a:r>
                        <a:rPr lang="es-EC" sz="1100" b="1">
                          <a:solidFill>
                            <a:srgbClr val="FFFFFF"/>
                          </a:solidFill>
                          <a:latin typeface="Calibri"/>
                          <a:ea typeface="Times New Roman"/>
                          <a:cs typeface="Calibri"/>
                        </a:rPr>
                        <a:t>ACTIVOS FIJOS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06354">
                <a:tc>
                  <a:txBody>
                    <a:bodyPr/>
                    <a:lstStyle/>
                    <a:p>
                      <a:pPr>
                        <a:lnSpc>
                          <a:spcPct val="115000"/>
                        </a:lnSpc>
                        <a:spcAft>
                          <a:spcPts val="0"/>
                        </a:spcAft>
                      </a:pPr>
                      <a:r>
                        <a:rPr lang="es-EC" sz="900" b="1">
                          <a:solidFill>
                            <a:srgbClr val="FFFFFF"/>
                          </a:solidFill>
                          <a:latin typeface="Calibri"/>
                          <a:ea typeface="Times New Roman"/>
                          <a:cs typeface="Calibri"/>
                        </a:rPr>
                        <a:t>Descripción</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Cantidad</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Precio Unitario</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Total</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4246">
                <a:tc>
                  <a:txBody>
                    <a:bodyPr/>
                    <a:lstStyle/>
                    <a:p>
                      <a:pPr>
                        <a:lnSpc>
                          <a:spcPct val="115000"/>
                        </a:lnSpc>
                        <a:spcAft>
                          <a:spcPts val="0"/>
                        </a:spcAft>
                      </a:pPr>
                      <a:r>
                        <a:rPr lang="es-EC" sz="900" b="1">
                          <a:solidFill>
                            <a:srgbClr val="000000"/>
                          </a:solidFill>
                          <a:latin typeface="Calibri"/>
                          <a:ea typeface="Times New Roman"/>
                          <a:cs typeface="Calibri"/>
                        </a:rPr>
                        <a:t>Maquinaria y Equipos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900">
                          <a:solidFill>
                            <a:srgbClr val="000000"/>
                          </a:solidFill>
                          <a:latin typeface="Calibri"/>
                          <a:ea typeface="Times New Roman"/>
                          <a:cs typeface="Calibri"/>
                        </a:rPr>
                        <a:t>$ 7.205,76</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Servidor de Red Interna, Mail y Servicios Varios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$ 1.145,76</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$ 1.145,76</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4996">
                <a:tc>
                  <a:txBody>
                    <a:bodyPr/>
                    <a:lstStyle/>
                    <a:p>
                      <a:pPr>
                        <a:lnSpc>
                          <a:spcPct val="115000"/>
                        </a:lnSpc>
                        <a:spcAft>
                          <a:spcPts val="0"/>
                        </a:spcAft>
                      </a:pPr>
                      <a:r>
                        <a:rPr lang="es-EC" sz="900">
                          <a:solidFill>
                            <a:srgbClr val="000000"/>
                          </a:solidFill>
                          <a:latin typeface="Calibri"/>
                          <a:ea typeface="Times New Roman"/>
                          <a:cs typeface="Calibri"/>
                        </a:rPr>
                        <a:t>Computadoras Departamento de Desarrollo</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2</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$ 1.080,00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$ 2.160,00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Software de desarrollo</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3</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$ 780,00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$ 2.340,00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94246">
                <a:tc>
                  <a:txBody>
                    <a:bodyPr/>
                    <a:lstStyle/>
                    <a:p>
                      <a:pPr>
                        <a:lnSpc>
                          <a:spcPct val="115000"/>
                        </a:lnSpc>
                        <a:spcAft>
                          <a:spcPts val="0"/>
                        </a:spcAft>
                      </a:pPr>
                      <a:r>
                        <a:rPr lang="es-EC" sz="900">
                          <a:solidFill>
                            <a:srgbClr val="000000"/>
                          </a:solidFill>
                          <a:latin typeface="Calibri"/>
                          <a:ea typeface="Times New Roman"/>
                          <a:cs typeface="Calibri"/>
                        </a:rPr>
                        <a:t>Software de almacenamiento base de datos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$ 1.560,00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$ 1.560,00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4246">
                <a:tc>
                  <a:txBody>
                    <a:bodyPr/>
                    <a:lstStyle/>
                    <a:p>
                      <a:pPr>
                        <a:lnSpc>
                          <a:spcPct val="115000"/>
                        </a:lnSpc>
                        <a:spcAft>
                          <a:spcPts val="0"/>
                        </a:spcAft>
                      </a:pPr>
                      <a:r>
                        <a:rPr lang="es-EC" sz="900" b="1">
                          <a:solidFill>
                            <a:srgbClr val="000000"/>
                          </a:solidFill>
                          <a:latin typeface="Calibri"/>
                          <a:ea typeface="Times New Roman"/>
                          <a:cs typeface="Calibri"/>
                        </a:rPr>
                        <a:t>Muebles y Enseres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900">
                          <a:solidFill>
                            <a:srgbClr val="000000"/>
                          </a:solidFill>
                          <a:latin typeface="Calibri"/>
                          <a:ea typeface="Times New Roman"/>
                          <a:cs typeface="Calibri"/>
                        </a:rPr>
                        <a:t>$ 7.292,62</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Computadora Gerente</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$ 1.080,00</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$ 1.080,00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Computadores Administrativos y Ventas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3</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$ 1.080,00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$ 3.240,00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4996">
                <a:tc>
                  <a:txBody>
                    <a:bodyPr/>
                    <a:lstStyle/>
                    <a:p>
                      <a:pPr>
                        <a:lnSpc>
                          <a:spcPct val="115000"/>
                        </a:lnSpc>
                        <a:spcAft>
                          <a:spcPts val="0"/>
                        </a:spcAft>
                      </a:pPr>
                      <a:r>
                        <a:rPr lang="es-EC" sz="900">
                          <a:solidFill>
                            <a:srgbClr val="000000"/>
                          </a:solidFill>
                          <a:latin typeface="Calibri"/>
                          <a:ea typeface="Times New Roman"/>
                          <a:cs typeface="Calibri"/>
                        </a:rPr>
                        <a:t>Computadora Secretaria</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$ 650,00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$ 650,00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Teléfono</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2</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$ 24,50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$ 49,00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4996">
                <a:tc>
                  <a:txBody>
                    <a:bodyPr/>
                    <a:lstStyle/>
                    <a:p>
                      <a:pPr>
                        <a:lnSpc>
                          <a:spcPct val="115000"/>
                        </a:lnSpc>
                        <a:spcAft>
                          <a:spcPts val="0"/>
                        </a:spcAft>
                      </a:pPr>
                      <a:r>
                        <a:rPr lang="es-EC" sz="900">
                          <a:solidFill>
                            <a:srgbClr val="000000"/>
                          </a:solidFill>
                          <a:latin typeface="Calibri"/>
                          <a:ea typeface="Times New Roman"/>
                          <a:cs typeface="Calibri"/>
                        </a:rPr>
                        <a:t>Fax</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$ 183,51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$ 183,51</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Impresora</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$ 412,00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$ 412,00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4996">
                <a:tc>
                  <a:txBody>
                    <a:bodyPr/>
                    <a:lstStyle/>
                    <a:p>
                      <a:pPr>
                        <a:lnSpc>
                          <a:spcPct val="115000"/>
                        </a:lnSpc>
                        <a:spcAft>
                          <a:spcPts val="0"/>
                        </a:spcAft>
                      </a:pPr>
                      <a:r>
                        <a:rPr lang="es-EC" sz="900">
                          <a:solidFill>
                            <a:srgbClr val="000000"/>
                          </a:solidFill>
                          <a:latin typeface="Calibri"/>
                          <a:ea typeface="Times New Roman"/>
                          <a:cs typeface="Calibri"/>
                        </a:rPr>
                        <a:t>Estaciones de Trabajo</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6</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$ 190,00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$ 1.140,00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Sillas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13</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$ 32,50</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$ 422,50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4996">
                <a:tc>
                  <a:txBody>
                    <a:bodyPr/>
                    <a:lstStyle/>
                    <a:p>
                      <a:pPr>
                        <a:lnSpc>
                          <a:spcPct val="115000"/>
                        </a:lnSpc>
                        <a:spcAft>
                          <a:spcPts val="0"/>
                        </a:spcAft>
                      </a:pPr>
                      <a:r>
                        <a:rPr lang="es-EC" sz="900">
                          <a:solidFill>
                            <a:srgbClr val="000000"/>
                          </a:solidFill>
                          <a:latin typeface="Calibri"/>
                          <a:ea typeface="Times New Roman"/>
                          <a:cs typeface="Calibri"/>
                        </a:rPr>
                        <a:t>Mesa de Reuniones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$ 42,36</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$ 42,36</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94246">
                <a:tc>
                  <a:txBody>
                    <a:bodyPr/>
                    <a:lstStyle/>
                    <a:p>
                      <a:pPr>
                        <a:lnSpc>
                          <a:spcPct val="115000"/>
                        </a:lnSpc>
                        <a:spcAft>
                          <a:spcPts val="0"/>
                        </a:spcAft>
                      </a:pPr>
                      <a:r>
                        <a:rPr lang="es-EC" sz="900">
                          <a:solidFill>
                            <a:srgbClr val="000000"/>
                          </a:solidFill>
                          <a:latin typeface="Calibri"/>
                          <a:ea typeface="Times New Roman"/>
                          <a:cs typeface="Calibri"/>
                        </a:rPr>
                        <a:t>Archivador</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$ 73,25</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$ 73,25</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246">
                <a:tc>
                  <a:txBody>
                    <a:bodyPr/>
                    <a:lstStyle/>
                    <a:p>
                      <a:pPr>
                        <a:lnSpc>
                          <a:spcPct val="115000"/>
                        </a:lnSpc>
                        <a:spcAft>
                          <a:spcPts val="0"/>
                        </a:spcAft>
                      </a:pPr>
                      <a:r>
                        <a:rPr lang="es-EC" sz="900" b="1">
                          <a:solidFill>
                            <a:srgbClr val="000000"/>
                          </a:solidFill>
                          <a:latin typeface="Calibri"/>
                          <a:ea typeface="Times New Roman"/>
                          <a:cs typeface="Calibri"/>
                        </a:rPr>
                        <a:t>Adecuaciones e Instalaciones</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900">
                          <a:solidFill>
                            <a:srgbClr val="000000"/>
                          </a:solidFill>
                          <a:latin typeface="Calibri"/>
                          <a:ea typeface="Times New Roman"/>
                          <a:cs typeface="Calibri"/>
                        </a:rPr>
                        <a:t>$ 400,00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996">
                <a:tc>
                  <a:txBody>
                    <a:bodyPr/>
                    <a:lstStyle/>
                    <a:p>
                      <a:pPr>
                        <a:lnSpc>
                          <a:spcPct val="115000"/>
                        </a:lnSpc>
                        <a:spcAft>
                          <a:spcPts val="0"/>
                        </a:spcAft>
                      </a:pPr>
                      <a:r>
                        <a:rPr lang="es-EC" sz="900">
                          <a:solidFill>
                            <a:srgbClr val="000000"/>
                          </a:solidFill>
                          <a:latin typeface="Calibri"/>
                          <a:ea typeface="Times New Roman"/>
                          <a:cs typeface="Calibri"/>
                        </a:rPr>
                        <a:t>Adecuación Oficina</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1</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$ 400,00</a:t>
                      </a:r>
                      <a:endParaRPr lang="es-EC" sz="1100">
                        <a:latin typeface="Calibri"/>
                        <a:ea typeface="Calibri"/>
                        <a:cs typeface="Times New Roman"/>
                      </a:endParaRPr>
                    </a:p>
                  </a:txBody>
                  <a:tcPr marL="43166" marR="431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$ 400,00</a:t>
                      </a:r>
                      <a:endParaRPr lang="es-EC" sz="110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94246">
                <a:tc>
                  <a:txBody>
                    <a:bodyPr/>
                    <a:lstStyle/>
                    <a:p>
                      <a:pPr>
                        <a:lnSpc>
                          <a:spcPct val="115000"/>
                        </a:lnSpc>
                        <a:spcAft>
                          <a:spcPts val="0"/>
                        </a:spcAft>
                      </a:pPr>
                      <a:r>
                        <a:rPr lang="es-EC" sz="900" b="1">
                          <a:solidFill>
                            <a:srgbClr val="FFFFFF"/>
                          </a:solidFill>
                          <a:latin typeface="Calibri"/>
                          <a:ea typeface="Times New Roman"/>
                          <a:cs typeface="Calibri"/>
                        </a:rPr>
                        <a:t>TOTAL</a:t>
                      </a:r>
                      <a:endParaRPr lang="es-EC" sz="1100">
                        <a:latin typeface="Calibri"/>
                        <a:ea typeface="Calibri"/>
                        <a:cs typeface="Times New Roman"/>
                      </a:endParaRPr>
                    </a:p>
                  </a:txBody>
                  <a:tcPr marL="43166" marR="43166"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 </a:t>
                      </a:r>
                      <a:endParaRPr lang="es-EC" sz="1100">
                        <a:latin typeface="Calibri"/>
                        <a:ea typeface="Calibri"/>
                        <a:cs typeface="Times New Roman"/>
                      </a:endParaRPr>
                    </a:p>
                  </a:txBody>
                  <a:tcPr marL="43166" marR="43166"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dirty="0">
                          <a:solidFill>
                            <a:srgbClr val="FFFFFF"/>
                          </a:solidFill>
                          <a:latin typeface="Calibri"/>
                          <a:ea typeface="Times New Roman"/>
                          <a:cs typeface="Calibri"/>
                        </a:rPr>
                        <a:t>$ 14.898,38</a:t>
                      </a:r>
                      <a:endParaRPr lang="es-EC" sz="1100" dirty="0">
                        <a:latin typeface="Calibri"/>
                        <a:ea typeface="Calibri"/>
                        <a:cs typeface="Times New Roman"/>
                      </a:endParaRPr>
                    </a:p>
                  </a:txBody>
                  <a:tcPr marL="43166" marR="43166"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r>
            </a:tbl>
          </a:graphicData>
        </a:graphic>
      </p:graphicFrame>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817" name="Object 1"/>
          <p:cNvGraphicFramePr>
            <a:graphicFrameLocks noChangeAspect="1"/>
          </p:cNvGraphicFramePr>
          <p:nvPr/>
        </p:nvGraphicFramePr>
        <p:xfrm>
          <a:off x="5133156" y="1916832"/>
          <a:ext cx="3543300" cy="1152525"/>
        </p:xfrm>
        <a:graphic>
          <a:graphicData uri="http://schemas.openxmlformats.org/presentationml/2006/ole">
            <p:oleObj spid="_x0000_s34817" name="Hoja de cálculo" r:id="rId3" imgW="3295785" imgH="1181010" progId="Excel.Shee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Capital de Trabajo</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14 Tabla"/>
          <p:cNvGraphicFramePr>
            <a:graphicFrameLocks noGrp="1"/>
          </p:cNvGraphicFramePr>
          <p:nvPr/>
        </p:nvGraphicFramePr>
        <p:xfrm>
          <a:off x="1979712" y="1405015"/>
          <a:ext cx="5704177" cy="4340101"/>
        </p:xfrm>
        <a:graphic>
          <a:graphicData uri="http://schemas.openxmlformats.org/drawingml/2006/table">
            <a:tbl>
              <a:tblPr/>
              <a:tblGrid>
                <a:gridCol w="3172722"/>
                <a:gridCol w="523605"/>
                <a:gridCol w="1132095"/>
                <a:gridCol w="875755"/>
              </a:tblGrid>
              <a:tr h="263503">
                <a:tc gridSpan="4">
                  <a:txBody>
                    <a:bodyPr/>
                    <a:lstStyle/>
                    <a:p>
                      <a:pPr algn="ctr">
                        <a:lnSpc>
                          <a:spcPct val="115000"/>
                        </a:lnSpc>
                        <a:spcAft>
                          <a:spcPts val="0"/>
                        </a:spcAft>
                      </a:pPr>
                      <a:r>
                        <a:rPr lang="es-EC" sz="1500" b="1">
                          <a:solidFill>
                            <a:srgbClr val="FFFFFF"/>
                          </a:solidFill>
                          <a:latin typeface="Calibri"/>
                          <a:ea typeface="Times New Roman"/>
                          <a:cs typeface="Calibri"/>
                        </a:rPr>
                        <a:t>CAPITAL DE TRABAJO</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64743">
                <a:tc>
                  <a:txBody>
                    <a:bodyPr/>
                    <a:lstStyle/>
                    <a:p>
                      <a:pPr>
                        <a:lnSpc>
                          <a:spcPct val="115000"/>
                        </a:lnSpc>
                        <a:spcAft>
                          <a:spcPts val="0"/>
                        </a:spcAft>
                      </a:pPr>
                      <a:r>
                        <a:rPr lang="es-EC" sz="1200" b="1">
                          <a:solidFill>
                            <a:srgbClr val="FFFFFF"/>
                          </a:solidFill>
                          <a:latin typeface="Calibri"/>
                          <a:ea typeface="Times New Roman"/>
                          <a:cs typeface="Calibri"/>
                        </a:rPr>
                        <a:t>Descripción</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EC" sz="1200" b="1">
                          <a:solidFill>
                            <a:srgbClr val="FFFFFF"/>
                          </a:solidFill>
                          <a:latin typeface="Calibri"/>
                          <a:ea typeface="Times New Roman"/>
                          <a:cs typeface="Calibri"/>
                        </a:rPr>
                        <a:t>Meses</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EC" sz="1200" b="1">
                          <a:solidFill>
                            <a:srgbClr val="FFFFFF"/>
                          </a:solidFill>
                          <a:latin typeface="Calibri"/>
                          <a:ea typeface="Times New Roman"/>
                          <a:cs typeface="Calibri"/>
                        </a:rPr>
                        <a:t>Valor  Mensual</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EC" sz="1200" b="1">
                          <a:solidFill>
                            <a:srgbClr val="FFFFFF"/>
                          </a:solidFill>
                          <a:latin typeface="Calibri"/>
                          <a:ea typeface="Times New Roman"/>
                          <a:cs typeface="Calibri"/>
                        </a:rPr>
                        <a:t>Total</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64743">
                <a:tc>
                  <a:txBody>
                    <a:bodyPr/>
                    <a:lstStyle/>
                    <a:p>
                      <a:pPr>
                        <a:lnSpc>
                          <a:spcPct val="115000"/>
                        </a:lnSpc>
                        <a:spcAft>
                          <a:spcPts val="0"/>
                        </a:spcAft>
                      </a:pPr>
                      <a:r>
                        <a:rPr lang="es-EC" sz="1200" b="1">
                          <a:solidFill>
                            <a:srgbClr val="000000"/>
                          </a:solidFill>
                          <a:latin typeface="Calibri"/>
                          <a:ea typeface="Times New Roman"/>
                          <a:cs typeface="Calibri"/>
                        </a:rPr>
                        <a:t>Mano de Obra Directa</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a:solidFill>
                            <a:srgbClr val="000000"/>
                          </a:solidFill>
                          <a:latin typeface="Calibri"/>
                          <a:ea typeface="Times New Roman"/>
                          <a:cs typeface="Calibri"/>
                        </a:rPr>
                        <a:t> </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$ 1.600,00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$ 19.200,00</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52136">
                <a:tc>
                  <a:txBody>
                    <a:bodyPr/>
                    <a:lstStyle/>
                    <a:p>
                      <a:pPr>
                        <a:lnSpc>
                          <a:spcPct val="115000"/>
                        </a:lnSpc>
                        <a:spcAft>
                          <a:spcPts val="0"/>
                        </a:spcAft>
                      </a:pPr>
                      <a:r>
                        <a:rPr lang="es-EC" sz="1200">
                          <a:solidFill>
                            <a:srgbClr val="000000"/>
                          </a:solidFill>
                          <a:latin typeface="Calibri"/>
                          <a:ea typeface="Times New Roman"/>
                          <a:cs typeface="Calibri"/>
                        </a:rPr>
                        <a:t>Sueldos Directores de proyectos</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$ 1.000,00</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$ 12.000,00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64743">
                <a:tc>
                  <a:txBody>
                    <a:bodyPr/>
                    <a:lstStyle/>
                    <a:p>
                      <a:pPr>
                        <a:lnSpc>
                          <a:spcPct val="115000"/>
                        </a:lnSpc>
                        <a:spcAft>
                          <a:spcPts val="0"/>
                        </a:spcAft>
                      </a:pPr>
                      <a:r>
                        <a:rPr lang="es-EC" sz="1200">
                          <a:solidFill>
                            <a:srgbClr val="000000"/>
                          </a:solidFill>
                          <a:latin typeface="Calibri"/>
                          <a:ea typeface="Times New Roman"/>
                          <a:cs typeface="Calibri"/>
                        </a:rPr>
                        <a:t>Sueldos Desarrolladores</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$ 600,00</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$ 7.200,00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4743">
                <a:tc>
                  <a:txBody>
                    <a:bodyPr/>
                    <a:lstStyle/>
                    <a:p>
                      <a:pPr>
                        <a:lnSpc>
                          <a:spcPct val="115000"/>
                        </a:lnSpc>
                        <a:spcAft>
                          <a:spcPts val="0"/>
                        </a:spcAft>
                      </a:pPr>
                      <a:r>
                        <a:rPr lang="es-EC" sz="1200" b="1">
                          <a:solidFill>
                            <a:srgbClr val="000000"/>
                          </a:solidFill>
                          <a:latin typeface="Calibri"/>
                          <a:ea typeface="Times New Roman"/>
                          <a:cs typeface="Calibri"/>
                        </a:rPr>
                        <a:t>SUMINISTROS SERVICIOS Y OTROS GASTOS</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a:solidFill>
                            <a:srgbClr val="000000"/>
                          </a:solidFill>
                          <a:latin typeface="Calibri"/>
                          <a:ea typeface="Times New Roman"/>
                          <a:cs typeface="Calibri"/>
                        </a:rPr>
                        <a:t> </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$ 753,70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$ 9.044,40</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4743">
                <a:tc>
                  <a:txBody>
                    <a:bodyPr/>
                    <a:lstStyle/>
                    <a:p>
                      <a:pPr>
                        <a:lnSpc>
                          <a:spcPct val="115000"/>
                        </a:lnSpc>
                        <a:spcAft>
                          <a:spcPts val="0"/>
                        </a:spcAft>
                      </a:pPr>
                      <a:r>
                        <a:rPr lang="es-EC" sz="1200">
                          <a:solidFill>
                            <a:srgbClr val="000000"/>
                          </a:solidFill>
                          <a:latin typeface="Calibri"/>
                          <a:ea typeface="Times New Roman"/>
                          <a:cs typeface="Calibri"/>
                        </a:rPr>
                        <a:t>Consumo de Agua</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$ 8,70</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$ 104,40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64743">
                <a:tc>
                  <a:txBody>
                    <a:bodyPr/>
                    <a:lstStyle/>
                    <a:p>
                      <a:pPr>
                        <a:lnSpc>
                          <a:spcPct val="115000"/>
                        </a:lnSpc>
                        <a:spcAft>
                          <a:spcPts val="0"/>
                        </a:spcAft>
                      </a:pPr>
                      <a:r>
                        <a:rPr lang="es-EC" sz="1200">
                          <a:solidFill>
                            <a:srgbClr val="000000"/>
                          </a:solidFill>
                          <a:latin typeface="Calibri"/>
                          <a:ea typeface="Times New Roman"/>
                          <a:cs typeface="Calibri"/>
                        </a:rPr>
                        <a:t>Consumo de Electricidad</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$ 45,00</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$ 540,00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52136">
                <a:tc>
                  <a:txBody>
                    <a:bodyPr/>
                    <a:lstStyle/>
                    <a:p>
                      <a:pPr>
                        <a:lnSpc>
                          <a:spcPct val="115000"/>
                        </a:lnSpc>
                        <a:spcAft>
                          <a:spcPts val="0"/>
                        </a:spcAft>
                      </a:pPr>
                      <a:r>
                        <a:rPr lang="es-EC" sz="1200">
                          <a:solidFill>
                            <a:srgbClr val="000000"/>
                          </a:solidFill>
                          <a:latin typeface="Calibri"/>
                          <a:ea typeface="Times New Roman"/>
                          <a:cs typeface="Calibri"/>
                        </a:rPr>
                        <a:t>Consumo Teléfono e Internet</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$ 120,00</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$ 1.440,00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2136">
                <a:tc>
                  <a:txBody>
                    <a:bodyPr/>
                    <a:lstStyle/>
                    <a:p>
                      <a:pPr>
                        <a:lnSpc>
                          <a:spcPct val="115000"/>
                        </a:lnSpc>
                        <a:spcAft>
                          <a:spcPts val="0"/>
                        </a:spcAft>
                      </a:pPr>
                      <a:r>
                        <a:rPr lang="es-EC" sz="1200">
                          <a:solidFill>
                            <a:srgbClr val="000000"/>
                          </a:solidFill>
                          <a:latin typeface="Calibri"/>
                          <a:ea typeface="Times New Roman"/>
                          <a:cs typeface="Calibri"/>
                        </a:rPr>
                        <a:t>Arriendo Oficina</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$ 500,00</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Calibri"/>
                          <a:ea typeface="Times New Roman"/>
                          <a:cs typeface="Calibri"/>
                        </a:rPr>
                        <a:t>$ 6.000,00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64743">
                <a:tc>
                  <a:txBody>
                    <a:bodyPr/>
                    <a:lstStyle/>
                    <a:p>
                      <a:pPr>
                        <a:lnSpc>
                          <a:spcPct val="115000"/>
                        </a:lnSpc>
                        <a:spcAft>
                          <a:spcPts val="0"/>
                        </a:spcAft>
                      </a:pPr>
                      <a:r>
                        <a:rPr lang="es-EC" sz="1200">
                          <a:solidFill>
                            <a:srgbClr val="000000"/>
                          </a:solidFill>
                          <a:latin typeface="Calibri"/>
                          <a:ea typeface="Times New Roman"/>
                          <a:cs typeface="Calibri"/>
                        </a:rPr>
                        <a:t>Útiles de Oficina y Limpieza</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$ 80,00</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$ 960,00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4743">
                <a:tc>
                  <a:txBody>
                    <a:bodyPr/>
                    <a:lstStyle/>
                    <a:p>
                      <a:pPr>
                        <a:lnSpc>
                          <a:spcPct val="115000"/>
                        </a:lnSpc>
                        <a:spcAft>
                          <a:spcPts val="0"/>
                        </a:spcAft>
                      </a:pPr>
                      <a:r>
                        <a:rPr lang="es-EC" sz="1200" b="1">
                          <a:solidFill>
                            <a:srgbClr val="000000"/>
                          </a:solidFill>
                          <a:latin typeface="Calibri"/>
                          <a:ea typeface="Times New Roman"/>
                          <a:cs typeface="Calibri"/>
                        </a:rPr>
                        <a:t>Costos Variables</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a:solidFill>
                            <a:srgbClr val="000000"/>
                          </a:solidFill>
                          <a:latin typeface="Calibri"/>
                          <a:ea typeface="Times New Roman"/>
                          <a:cs typeface="Calibri"/>
                        </a:rPr>
                        <a:t> </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$ 33,33</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$ 400,00</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4743">
                <a:tc>
                  <a:txBody>
                    <a:bodyPr/>
                    <a:lstStyle/>
                    <a:p>
                      <a:pPr>
                        <a:lnSpc>
                          <a:spcPct val="115000"/>
                        </a:lnSpc>
                        <a:spcAft>
                          <a:spcPts val="0"/>
                        </a:spcAft>
                      </a:pPr>
                      <a:r>
                        <a:rPr lang="es-EC" sz="1200">
                          <a:solidFill>
                            <a:srgbClr val="000000"/>
                          </a:solidFill>
                          <a:latin typeface="Calibri"/>
                          <a:ea typeface="Times New Roman"/>
                          <a:cs typeface="Calibri"/>
                        </a:rPr>
                        <a:t>Bonos por Producción y Ventas</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$ 33,33</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$ 400,00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4743">
                <a:tc>
                  <a:txBody>
                    <a:bodyPr/>
                    <a:lstStyle/>
                    <a:p>
                      <a:pPr>
                        <a:lnSpc>
                          <a:spcPct val="115000"/>
                        </a:lnSpc>
                        <a:spcAft>
                          <a:spcPts val="0"/>
                        </a:spcAft>
                      </a:pPr>
                      <a:r>
                        <a:rPr lang="es-EC" sz="1200" b="1">
                          <a:solidFill>
                            <a:srgbClr val="000000"/>
                          </a:solidFill>
                          <a:latin typeface="Calibri"/>
                          <a:ea typeface="Times New Roman"/>
                          <a:cs typeface="Calibri"/>
                        </a:rPr>
                        <a:t>Materia Prima Directa</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a:solidFill>
                            <a:srgbClr val="000000"/>
                          </a:solidFill>
                          <a:latin typeface="Calibri"/>
                          <a:ea typeface="Times New Roman"/>
                          <a:cs typeface="Calibri"/>
                        </a:rPr>
                        <a:t> </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$ 480,00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200">
                          <a:solidFill>
                            <a:srgbClr val="000000"/>
                          </a:solidFill>
                          <a:latin typeface="Calibri"/>
                          <a:ea typeface="Times New Roman"/>
                          <a:cs typeface="Calibri"/>
                        </a:rPr>
                        <a:t>$ 5.760,00</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52136">
                <a:tc>
                  <a:txBody>
                    <a:bodyPr/>
                    <a:lstStyle/>
                    <a:p>
                      <a:pPr>
                        <a:lnSpc>
                          <a:spcPct val="115000"/>
                        </a:lnSpc>
                        <a:spcAft>
                          <a:spcPts val="0"/>
                        </a:spcAft>
                      </a:pPr>
                      <a:r>
                        <a:rPr lang="es-EC" sz="1200">
                          <a:solidFill>
                            <a:srgbClr val="000000"/>
                          </a:solidFill>
                          <a:latin typeface="Calibri"/>
                          <a:ea typeface="Times New Roman"/>
                          <a:cs typeface="Calibri"/>
                        </a:rPr>
                        <a:t>Servidor de Hosting</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12</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$ 480,00</a:t>
                      </a:r>
                      <a:endParaRPr lang="es-EC" sz="1500">
                        <a:latin typeface="Calibri"/>
                        <a:ea typeface="Calibri"/>
                        <a:cs typeface="Times New Roman"/>
                      </a:endParaRPr>
                    </a:p>
                  </a:txBody>
                  <a:tcPr marL="58832" marR="588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200">
                          <a:solidFill>
                            <a:srgbClr val="000000"/>
                          </a:solidFill>
                          <a:latin typeface="Calibri"/>
                          <a:ea typeface="Times New Roman"/>
                          <a:cs typeface="Calibri"/>
                        </a:rPr>
                        <a:t>$ 5.760,00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64743">
                <a:tc>
                  <a:txBody>
                    <a:bodyPr/>
                    <a:lstStyle/>
                    <a:p>
                      <a:pPr>
                        <a:lnSpc>
                          <a:spcPct val="115000"/>
                        </a:lnSpc>
                        <a:spcAft>
                          <a:spcPts val="0"/>
                        </a:spcAft>
                      </a:pPr>
                      <a:r>
                        <a:rPr lang="es-EC" sz="1200" b="1">
                          <a:solidFill>
                            <a:srgbClr val="FFFFFF"/>
                          </a:solidFill>
                          <a:latin typeface="Calibri"/>
                          <a:ea typeface="Times New Roman"/>
                          <a:cs typeface="Calibri"/>
                        </a:rPr>
                        <a:t>TOTAL</a:t>
                      </a:r>
                      <a:endParaRPr lang="es-EC" sz="150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c>
                  <a:txBody>
                    <a:bodyPr/>
                    <a:lstStyle/>
                    <a:p>
                      <a:pPr>
                        <a:lnSpc>
                          <a:spcPct val="115000"/>
                        </a:lnSpc>
                        <a:spcAft>
                          <a:spcPts val="0"/>
                        </a:spcAft>
                      </a:pPr>
                      <a:r>
                        <a:rPr lang="es-EC" sz="1200" b="1">
                          <a:solidFill>
                            <a:srgbClr val="FFFFFF"/>
                          </a:solidFill>
                          <a:latin typeface="Calibri"/>
                          <a:ea typeface="Times New Roman"/>
                          <a:cs typeface="Calibri"/>
                        </a:rPr>
                        <a:t> </a:t>
                      </a:r>
                      <a:endParaRPr lang="es-EC" sz="1500">
                        <a:latin typeface="Calibri"/>
                        <a:ea typeface="Calibri"/>
                        <a:cs typeface="Times New Roman"/>
                      </a:endParaRPr>
                    </a:p>
                  </a:txBody>
                  <a:tcPr marL="58832" marR="58832"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1200" b="1">
                          <a:solidFill>
                            <a:srgbClr val="FFFFFF"/>
                          </a:solidFill>
                          <a:latin typeface="Calibri"/>
                          <a:ea typeface="Times New Roman"/>
                          <a:cs typeface="Calibri"/>
                        </a:rPr>
                        <a:t>$ 2.833,70</a:t>
                      </a:r>
                      <a:endParaRPr lang="es-EC" sz="1500">
                        <a:latin typeface="Calibri"/>
                        <a:ea typeface="Calibri"/>
                        <a:cs typeface="Times New Roman"/>
                      </a:endParaRPr>
                    </a:p>
                  </a:txBody>
                  <a:tcPr marL="58832" marR="58832"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1200" b="1" dirty="0">
                          <a:solidFill>
                            <a:srgbClr val="FFFFFF"/>
                          </a:solidFill>
                          <a:latin typeface="Calibri"/>
                          <a:ea typeface="Times New Roman"/>
                          <a:cs typeface="Calibri"/>
                        </a:rPr>
                        <a:t>$ 34.404,40</a:t>
                      </a:r>
                      <a:endParaRPr lang="es-EC" sz="1500" dirty="0">
                        <a:latin typeface="Calibri"/>
                        <a:ea typeface="Calibri"/>
                        <a:cs typeface="Times New Roman"/>
                      </a:endParaRPr>
                    </a:p>
                  </a:txBody>
                  <a:tcPr marL="58832" marR="58832"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4F81B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fontScale="90000"/>
          </a:bodyPr>
          <a:lstStyle/>
          <a:p>
            <a:r>
              <a:rPr lang="es-EC" sz="3200" b="1" dirty="0" smtClean="0"/>
              <a:t>Cronograma de Inversión y Reinversión</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Tabla"/>
          <p:cNvGraphicFramePr>
            <a:graphicFrameLocks noGrp="1"/>
          </p:cNvGraphicFramePr>
          <p:nvPr/>
        </p:nvGraphicFramePr>
        <p:xfrm>
          <a:off x="827584" y="908720"/>
          <a:ext cx="7560839" cy="5328591"/>
        </p:xfrm>
        <a:graphic>
          <a:graphicData uri="http://schemas.openxmlformats.org/drawingml/2006/table">
            <a:tbl>
              <a:tblPr/>
              <a:tblGrid>
                <a:gridCol w="2746648"/>
                <a:gridCol w="234894"/>
                <a:gridCol w="766705"/>
                <a:gridCol w="796164"/>
                <a:gridCol w="543438"/>
                <a:gridCol w="459713"/>
                <a:gridCol w="796164"/>
                <a:gridCol w="502349"/>
                <a:gridCol w="714764"/>
              </a:tblGrid>
              <a:tr h="231281">
                <a:tc gridSpan="9">
                  <a:txBody>
                    <a:bodyPr/>
                    <a:lstStyle/>
                    <a:p>
                      <a:pPr algn="ctr">
                        <a:lnSpc>
                          <a:spcPct val="115000"/>
                        </a:lnSpc>
                        <a:spcAft>
                          <a:spcPts val="0"/>
                        </a:spcAft>
                      </a:pPr>
                      <a:r>
                        <a:rPr lang="es-EC" sz="1200" b="1">
                          <a:solidFill>
                            <a:srgbClr val="FFFFFF"/>
                          </a:solidFill>
                          <a:latin typeface="Calibri"/>
                          <a:ea typeface="Times New Roman"/>
                          <a:cs typeface="Calibri"/>
                        </a:rPr>
                        <a:t>CRONOGRAMA DE INVERSIÓN Y REINVERSIÓN</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725">
                <a:tc>
                  <a:txBody>
                    <a:bodyPr/>
                    <a:lstStyle/>
                    <a:p>
                      <a:pPr algn="ctr">
                        <a:lnSpc>
                          <a:spcPct val="115000"/>
                        </a:lnSpc>
                        <a:spcAft>
                          <a:spcPts val="0"/>
                        </a:spcAft>
                      </a:pPr>
                      <a:r>
                        <a:rPr lang="es-EC" sz="1000" b="1">
                          <a:solidFill>
                            <a:srgbClr val="FFFFFF"/>
                          </a:solidFill>
                          <a:latin typeface="Calibri"/>
                          <a:ea typeface="Times New Roman"/>
                          <a:cs typeface="Calibri"/>
                        </a:rPr>
                        <a:t>Descripción</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Q</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PU</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PT</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Año 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Año 2</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Año 3</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Año 4</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FFFFFF"/>
                          </a:solidFill>
                          <a:latin typeface="Calibri"/>
                          <a:ea typeface="Times New Roman"/>
                          <a:cs typeface="Calibri"/>
                        </a:rPr>
                        <a:t>Año 5</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28725">
                <a:tc gridSpan="9">
                  <a:txBody>
                    <a:bodyPr/>
                    <a:lstStyle/>
                    <a:p>
                      <a:pPr>
                        <a:lnSpc>
                          <a:spcPct val="115000"/>
                        </a:lnSpc>
                        <a:spcAft>
                          <a:spcPts val="0"/>
                        </a:spcAft>
                      </a:pPr>
                      <a:r>
                        <a:rPr lang="es-EC" sz="800" b="1">
                          <a:solidFill>
                            <a:srgbClr val="000000"/>
                          </a:solidFill>
                          <a:latin typeface="Calibri"/>
                          <a:ea typeface="Times New Roman"/>
                          <a:cs typeface="Calibri"/>
                        </a:rPr>
                        <a:t>1. Maquinaria y Equipos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7834">
                <a:tc>
                  <a:txBody>
                    <a:bodyPr/>
                    <a:lstStyle/>
                    <a:p>
                      <a:pPr>
                        <a:lnSpc>
                          <a:spcPct val="115000"/>
                        </a:lnSpc>
                        <a:spcAft>
                          <a:spcPts val="0"/>
                        </a:spcAft>
                      </a:pPr>
                      <a:r>
                        <a:rPr lang="es-EC" sz="800">
                          <a:solidFill>
                            <a:srgbClr val="000000"/>
                          </a:solidFill>
                          <a:latin typeface="Calibri"/>
                          <a:ea typeface="Times New Roman"/>
                          <a:cs typeface="Calibri"/>
                        </a:rPr>
                        <a:t>Servidor de Red Interna, Mail y Servicios Varios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$ 1.145,76</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$ 1.145,76</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$ 1.145,76</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7834">
                <a:tc>
                  <a:txBody>
                    <a:bodyPr/>
                    <a:lstStyle/>
                    <a:p>
                      <a:pPr>
                        <a:lnSpc>
                          <a:spcPct val="115000"/>
                        </a:lnSpc>
                        <a:spcAft>
                          <a:spcPts val="0"/>
                        </a:spcAft>
                      </a:pPr>
                      <a:r>
                        <a:rPr lang="es-EC" sz="800">
                          <a:solidFill>
                            <a:srgbClr val="000000"/>
                          </a:solidFill>
                          <a:latin typeface="Calibri"/>
                          <a:ea typeface="Times New Roman"/>
                          <a:cs typeface="Calibri"/>
                        </a:rPr>
                        <a:t>Computadoras Departamento de Desarrollo</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2</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$ 1.080,00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$ 2.160,00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$ 2.160,00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17834">
                <a:tc>
                  <a:txBody>
                    <a:bodyPr/>
                    <a:lstStyle/>
                    <a:p>
                      <a:pPr>
                        <a:lnSpc>
                          <a:spcPct val="115000"/>
                        </a:lnSpc>
                        <a:spcAft>
                          <a:spcPts val="0"/>
                        </a:spcAft>
                      </a:pPr>
                      <a:r>
                        <a:rPr lang="es-EC" sz="800">
                          <a:solidFill>
                            <a:srgbClr val="000000"/>
                          </a:solidFill>
                          <a:latin typeface="Calibri"/>
                          <a:ea typeface="Times New Roman"/>
                          <a:cs typeface="Calibri"/>
                        </a:rPr>
                        <a:t>Software de desarrollo</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3</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$ 780,00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$ 2.340,00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$ 2.340,00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28725">
                <a:tc>
                  <a:txBody>
                    <a:bodyPr/>
                    <a:lstStyle/>
                    <a:p>
                      <a:pPr>
                        <a:lnSpc>
                          <a:spcPct val="115000"/>
                        </a:lnSpc>
                        <a:spcAft>
                          <a:spcPts val="0"/>
                        </a:spcAft>
                      </a:pPr>
                      <a:r>
                        <a:rPr lang="es-EC" sz="800">
                          <a:solidFill>
                            <a:srgbClr val="000000"/>
                          </a:solidFill>
                          <a:latin typeface="Calibri"/>
                          <a:ea typeface="Times New Roman"/>
                          <a:cs typeface="Calibri"/>
                        </a:rPr>
                        <a:t>Software de almacenamiento base de datos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$ 1.560,00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$ 1.560,00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$ 1.560,00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25">
                <a:tc gridSpan="9">
                  <a:txBody>
                    <a:bodyPr/>
                    <a:lstStyle/>
                    <a:p>
                      <a:pPr>
                        <a:lnSpc>
                          <a:spcPct val="115000"/>
                        </a:lnSpc>
                        <a:spcAft>
                          <a:spcPts val="0"/>
                        </a:spcAft>
                      </a:pPr>
                      <a:r>
                        <a:rPr lang="es-EC" sz="800" b="1">
                          <a:solidFill>
                            <a:srgbClr val="000000"/>
                          </a:solidFill>
                          <a:latin typeface="Calibri"/>
                          <a:ea typeface="Times New Roman"/>
                          <a:cs typeface="Calibri"/>
                        </a:rPr>
                        <a:t>2. Muebles y Enseres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7834">
                <a:tc>
                  <a:txBody>
                    <a:bodyPr/>
                    <a:lstStyle/>
                    <a:p>
                      <a:pPr>
                        <a:lnSpc>
                          <a:spcPct val="115000"/>
                        </a:lnSpc>
                        <a:spcAft>
                          <a:spcPts val="0"/>
                        </a:spcAft>
                      </a:pPr>
                      <a:r>
                        <a:rPr lang="es-EC" sz="800">
                          <a:solidFill>
                            <a:srgbClr val="000000"/>
                          </a:solidFill>
                          <a:latin typeface="Calibri"/>
                          <a:ea typeface="Times New Roman"/>
                          <a:cs typeface="Calibri"/>
                        </a:rPr>
                        <a:t>Computadora Gerente</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$ 1.080,00</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$ 1.080,00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$ 1.080,00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7834">
                <a:tc>
                  <a:txBody>
                    <a:bodyPr/>
                    <a:lstStyle/>
                    <a:p>
                      <a:pPr>
                        <a:lnSpc>
                          <a:spcPct val="115000"/>
                        </a:lnSpc>
                        <a:spcAft>
                          <a:spcPts val="0"/>
                        </a:spcAft>
                      </a:pPr>
                      <a:r>
                        <a:rPr lang="es-EC" sz="800">
                          <a:solidFill>
                            <a:srgbClr val="000000"/>
                          </a:solidFill>
                          <a:latin typeface="Calibri"/>
                          <a:ea typeface="Times New Roman"/>
                          <a:cs typeface="Calibri"/>
                        </a:rPr>
                        <a:t>Computadores Administrativos y Ventas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3</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$ 1.080,00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$ 3.240,00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$ 3.240,00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17834">
                <a:tc>
                  <a:txBody>
                    <a:bodyPr/>
                    <a:lstStyle/>
                    <a:p>
                      <a:pPr>
                        <a:lnSpc>
                          <a:spcPct val="115000"/>
                        </a:lnSpc>
                        <a:spcAft>
                          <a:spcPts val="0"/>
                        </a:spcAft>
                      </a:pPr>
                      <a:r>
                        <a:rPr lang="es-EC" sz="800">
                          <a:solidFill>
                            <a:srgbClr val="000000"/>
                          </a:solidFill>
                          <a:latin typeface="Calibri"/>
                          <a:ea typeface="Times New Roman"/>
                          <a:cs typeface="Calibri"/>
                        </a:rPr>
                        <a:t>Computadora Secretaria</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$ 650,00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$ 650,00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$ 650,00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7834">
                <a:tc>
                  <a:txBody>
                    <a:bodyPr/>
                    <a:lstStyle/>
                    <a:p>
                      <a:pPr>
                        <a:lnSpc>
                          <a:spcPct val="115000"/>
                        </a:lnSpc>
                        <a:spcAft>
                          <a:spcPts val="0"/>
                        </a:spcAft>
                      </a:pPr>
                      <a:r>
                        <a:rPr lang="es-EC" sz="800">
                          <a:solidFill>
                            <a:srgbClr val="000000"/>
                          </a:solidFill>
                          <a:latin typeface="Calibri"/>
                          <a:ea typeface="Times New Roman"/>
                          <a:cs typeface="Calibri"/>
                        </a:rPr>
                        <a:t>Teléfono</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2</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$ 24,50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$ 49,00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17834">
                <a:tc>
                  <a:txBody>
                    <a:bodyPr/>
                    <a:lstStyle/>
                    <a:p>
                      <a:pPr>
                        <a:lnSpc>
                          <a:spcPct val="115000"/>
                        </a:lnSpc>
                        <a:spcAft>
                          <a:spcPts val="0"/>
                        </a:spcAft>
                      </a:pPr>
                      <a:r>
                        <a:rPr lang="es-EC" sz="800">
                          <a:solidFill>
                            <a:srgbClr val="000000"/>
                          </a:solidFill>
                          <a:latin typeface="Calibri"/>
                          <a:ea typeface="Times New Roman"/>
                          <a:cs typeface="Calibri"/>
                        </a:rPr>
                        <a:t>Fax</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$ 183,51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$ 183,51</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7834">
                <a:tc>
                  <a:txBody>
                    <a:bodyPr/>
                    <a:lstStyle/>
                    <a:p>
                      <a:pPr>
                        <a:lnSpc>
                          <a:spcPct val="115000"/>
                        </a:lnSpc>
                        <a:spcAft>
                          <a:spcPts val="0"/>
                        </a:spcAft>
                      </a:pPr>
                      <a:r>
                        <a:rPr lang="es-EC" sz="800">
                          <a:solidFill>
                            <a:srgbClr val="000000"/>
                          </a:solidFill>
                          <a:latin typeface="Calibri"/>
                          <a:ea typeface="Times New Roman"/>
                          <a:cs typeface="Calibri"/>
                        </a:rPr>
                        <a:t>Impresora</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$ 412,00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$ 412,00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$ 412,00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17834">
                <a:tc>
                  <a:txBody>
                    <a:bodyPr/>
                    <a:lstStyle/>
                    <a:p>
                      <a:pPr>
                        <a:lnSpc>
                          <a:spcPct val="115000"/>
                        </a:lnSpc>
                        <a:spcAft>
                          <a:spcPts val="0"/>
                        </a:spcAft>
                      </a:pPr>
                      <a:r>
                        <a:rPr lang="es-EC" sz="800">
                          <a:solidFill>
                            <a:srgbClr val="000000"/>
                          </a:solidFill>
                          <a:latin typeface="Calibri"/>
                          <a:ea typeface="Times New Roman"/>
                          <a:cs typeface="Calibri"/>
                        </a:rPr>
                        <a:t>Estaciones de Trabajo</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6</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7834">
                <a:tc>
                  <a:txBody>
                    <a:bodyPr/>
                    <a:lstStyle/>
                    <a:p>
                      <a:pPr>
                        <a:lnSpc>
                          <a:spcPct val="115000"/>
                        </a:lnSpc>
                        <a:spcAft>
                          <a:spcPts val="0"/>
                        </a:spcAft>
                      </a:pPr>
                      <a:r>
                        <a:rPr lang="es-EC" sz="800">
                          <a:solidFill>
                            <a:srgbClr val="000000"/>
                          </a:solidFill>
                          <a:latin typeface="Calibri"/>
                          <a:ea typeface="Times New Roman"/>
                          <a:cs typeface="Calibri"/>
                        </a:rPr>
                        <a:t>Sillas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13</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$ 32,50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$ 422,50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17834">
                <a:tc>
                  <a:txBody>
                    <a:bodyPr/>
                    <a:lstStyle/>
                    <a:p>
                      <a:pPr>
                        <a:lnSpc>
                          <a:spcPct val="115000"/>
                        </a:lnSpc>
                        <a:spcAft>
                          <a:spcPts val="0"/>
                        </a:spcAft>
                      </a:pPr>
                      <a:r>
                        <a:rPr lang="es-EC" sz="800">
                          <a:solidFill>
                            <a:srgbClr val="000000"/>
                          </a:solidFill>
                          <a:latin typeface="Calibri"/>
                          <a:ea typeface="Times New Roman"/>
                          <a:cs typeface="Calibri"/>
                        </a:rPr>
                        <a:t>Mesa de Reuniones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$ 42,36</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$ 42,36</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7834">
                <a:tc>
                  <a:txBody>
                    <a:bodyPr/>
                    <a:lstStyle/>
                    <a:p>
                      <a:pPr>
                        <a:lnSpc>
                          <a:spcPct val="115000"/>
                        </a:lnSpc>
                        <a:spcAft>
                          <a:spcPts val="0"/>
                        </a:spcAft>
                      </a:pPr>
                      <a:r>
                        <a:rPr lang="es-EC" sz="800">
                          <a:solidFill>
                            <a:srgbClr val="000000"/>
                          </a:solidFill>
                          <a:latin typeface="Calibri"/>
                          <a:ea typeface="Times New Roman"/>
                          <a:cs typeface="Calibri"/>
                        </a:rPr>
                        <a:t>Archivador</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$ 73,25</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$ 73,25</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28725">
                <a:tc>
                  <a:txBody>
                    <a:bodyPr/>
                    <a:lstStyle/>
                    <a:p>
                      <a:pPr>
                        <a:lnSpc>
                          <a:spcPct val="115000"/>
                        </a:lnSpc>
                        <a:spcAft>
                          <a:spcPts val="0"/>
                        </a:spcAft>
                      </a:pPr>
                      <a:r>
                        <a:rPr lang="es-EC" sz="800">
                          <a:solidFill>
                            <a:srgbClr val="000000"/>
                          </a:solidFill>
                          <a:latin typeface="Calibri"/>
                          <a:ea typeface="Times New Roman"/>
                          <a:cs typeface="Calibri"/>
                        </a:rPr>
                        <a:t>Adecuación Oficina</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28725">
                <a:tc gridSpan="9">
                  <a:txBody>
                    <a:bodyPr/>
                    <a:lstStyle/>
                    <a:p>
                      <a:pPr>
                        <a:lnSpc>
                          <a:spcPct val="115000"/>
                        </a:lnSpc>
                        <a:spcAft>
                          <a:spcPts val="0"/>
                        </a:spcAft>
                      </a:pPr>
                      <a:r>
                        <a:rPr lang="es-EC" sz="800" b="1">
                          <a:solidFill>
                            <a:srgbClr val="000000"/>
                          </a:solidFill>
                          <a:latin typeface="Calibri"/>
                          <a:ea typeface="Times New Roman"/>
                          <a:cs typeface="Calibri"/>
                        </a:rPr>
                        <a:t>3. Diferidos y Otras Amortizaciones</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7834">
                <a:tc>
                  <a:txBody>
                    <a:bodyPr/>
                    <a:lstStyle/>
                    <a:p>
                      <a:pPr>
                        <a:lnSpc>
                          <a:spcPct val="115000"/>
                        </a:lnSpc>
                        <a:spcAft>
                          <a:spcPts val="0"/>
                        </a:spcAft>
                      </a:pPr>
                      <a:r>
                        <a:rPr lang="es-EC" sz="800">
                          <a:solidFill>
                            <a:srgbClr val="000000"/>
                          </a:solidFill>
                          <a:latin typeface="Calibri"/>
                          <a:ea typeface="Times New Roman"/>
                          <a:cs typeface="Calibri"/>
                        </a:rPr>
                        <a:t>Costo del estudio</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$ 1.560,00</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$ 1.560,00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17834">
                <a:tc>
                  <a:txBody>
                    <a:bodyPr/>
                    <a:lstStyle/>
                    <a:p>
                      <a:pPr>
                        <a:lnSpc>
                          <a:spcPct val="115000"/>
                        </a:lnSpc>
                        <a:spcAft>
                          <a:spcPts val="0"/>
                        </a:spcAft>
                      </a:pPr>
                      <a:r>
                        <a:rPr lang="es-EC" sz="800">
                          <a:solidFill>
                            <a:srgbClr val="000000"/>
                          </a:solidFill>
                          <a:latin typeface="Calibri"/>
                          <a:ea typeface="Times New Roman"/>
                          <a:cs typeface="Calibri"/>
                        </a:rPr>
                        <a:t>Gastos de constitución</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$ 876,00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$ 876,00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28725">
                <a:tc>
                  <a:txBody>
                    <a:bodyPr/>
                    <a:lstStyle/>
                    <a:p>
                      <a:pPr>
                        <a:lnSpc>
                          <a:spcPct val="115000"/>
                        </a:lnSpc>
                        <a:spcAft>
                          <a:spcPts val="0"/>
                        </a:spcAft>
                      </a:pPr>
                      <a:r>
                        <a:rPr lang="es-EC" sz="800">
                          <a:solidFill>
                            <a:srgbClr val="000000"/>
                          </a:solidFill>
                          <a:latin typeface="Calibri"/>
                          <a:ea typeface="Times New Roman"/>
                          <a:cs typeface="Calibri"/>
                        </a:rPr>
                        <a:t>Gastos de capacitación</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1</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$ 600,00</a:t>
                      </a:r>
                      <a:endParaRPr lang="es-EC" sz="1200">
                        <a:latin typeface="Calibri"/>
                        <a:ea typeface="Calibri"/>
                        <a:cs typeface="Times New Roman"/>
                      </a:endParaRPr>
                    </a:p>
                  </a:txBody>
                  <a:tcPr marL="46219" marR="4621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$ 600,00</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25">
                <a:tc>
                  <a:txBody>
                    <a:bodyPr/>
                    <a:lstStyle/>
                    <a:p>
                      <a:pPr>
                        <a:lnSpc>
                          <a:spcPct val="115000"/>
                        </a:lnSpc>
                        <a:spcAft>
                          <a:spcPts val="0"/>
                        </a:spcAft>
                      </a:pPr>
                      <a:r>
                        <a:rPr lang="es-EC" sz="1000" b="1">
                          <a:solidFill>
                            <a:srgbClr val="000000"/>
                          </a:solidFill>
                          <a:latin typeface="Calibri"/>
                          <a:ea typeface="Times New Roman"/>
                          <a:cs typeface="Calibri"/>
                        </a:rPr>
                        <a:t>TOTAL</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0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000">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000" b="1">
                          <a:solidFill>
                            <a:srgbClr val="000000"/>
                          </a:solidFill>
                          <a:latin typeface="Calibri"/>
                          <a:ea typeface="Times New Roman"/>
                          <a:cs typeface="Calibri"/>
                        </a:rPr>
                        <a:t>$ 17.934,38</a:t>
                      </a:r>
                      <a:endParaRPr lang="es-EC" sz="1200">
                        <a:latin typeface="Calibri"/>
                        <a:ea typeface="Calibri"/>
                        <a:cs typeface="Times New Roman"/>
                      </a:endParaRPr>
                    </a:p>
                  </a:txBody>
                  <a:tcPr marL="46219" marR="46219" marT="0" marB="0" anchor="b">
                    <a:lnL>
                      <a:noFill/>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000" b="1">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000" b="1">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000" b="1">
                          <a:solidFill>
                            <a:srgbClr val="000000"/>
                          </a:solidFill>
                          <a:latin typeface="Calibri"/>
                          <a:ea typeface="Times New Roman"/>
                          <a:cs typeface="Calibri"/>
                        </a:rPr>
                        <a:t>$ 11.442,00</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000" b="1">
                          <a:solidFill>
                            <a:srgbClr val="000000"/>
                          </a:solidFill>
                          <a:latin typeface="Calibri"/>
                          <a:ea typeface="Times New Roman"/>
                          <a:cs typeface="Calibri"/>
                        </a:rPr>
                        <a:t> </a:t>
                      </a:r>
                      <a:endParaRPr lang="es-EC" sz="120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000" b="1" dirty="0">
                          <a:solidFill>
                            <a:srgbClr val="000000"/>
                          </a:solidFill>
                          <a:latin typeface="Calibri"/>
                          <a:ea typeface="Times New Roman"/>
                          <a:cs typeface="Calibri"/>
                        </a:rPr>
                        <a:t>$ 1.145,76</a:t>
                      </a:r>
                      <a:endParaRPr lang="es-EC" sz="1200" dirty="0">
                        <a:latin typeface="Calibri"/>
                        <a:ea typeface="Calibri"/>
                        <a:cs typeface="Times New Roman"/>
                      </a:endParaRPr>
                    </a:p>
                  </a:txBody>
                  <a:tcPr marL="46219" marR="46219"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Presupuesto de Ingresos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Tabla"/>
          <p:cNvGraphicFramePr>
            <a:graphicFrameLocks noGrp="1"/>
          </p:cNvGraphicFramePr>
          <p:nvPr/>
        </p:nvGraphicFramePr>
        <p:xfrm>
          <a:off x="755576" y="1772816"/>
          <a:ext cx="7887393" cy="2304255"/>
        </p:xfrm>
        <a:graphic>
          <a:graphicData uri="http://schemas.openxmlformats.org/drawingml/2006/table">
            <a:tbl>
              <a:tblPr/>
              <a:tblGrid>
                <a:gridCol w="493642"/>
                <a:gridCol w="641191"/>
                <a:gridCol w="643231"/>
                <a:gridCol w="642551"/>
                <a:gridCol w="642551"/>
                <a:gridCol w="642551"/>
                <a:gridCol w="642551"/>
                <a:gridCol w="707825"/>
                <a:gridCol w="707825"/>
                <a:gridCol w="707825"/>
                <a:gridCol w="707825"/>
                <a:gridCol w="707825"/>
              </a:tblGrid>
              <a:tr h="252169">
                <a:tc gridSpan="12">
                  <a:txBody>
                    <a:bodyPr/>
                    <a:lstStyle/>
                    <a:p>
                      <a:pPr algn="ctr">
                        <a:lnSpc>
                          <a:spcPct val="115000"/>
                        </a:lnSpc>
                        <a:spcAft>
                          <a:spcPts val="0"/>
                        </a:spcAft>
                      </a:pPr>
                      <a:r>
                        <a:rPr lang="es-EC" sz="1100" b="1">
                          <a:solidFill>
                            <a:srgbClr val="FFFFFF"/>
                          </a:solidFill>
                          <a:latin typeface="Calibri"/>
                          <a:ea typeface="Times New Roman"/>
                          <a:cs typeface="Calibri"/>
                        </a:rPr>
                        <a:t>PRESUPUESTO DE INGRESOS</a:t>
                      </a:r>
                      <a:endParaRPr lang="es-EC" sz="1100">
                        <a:latin typeface="Calibri"/>
                        <a:ea typeface="Calibri"/>
                        <a:cs typeface="Times New Roman"/>
                      </a:endParaRPr>
                    </a:p>
                  </a:txBody>
                  <a:tcPr marL="44989" marR="44989" marT="0" marB="0" anchor="b">
                    <a:lnL>
                      <a:noFill/>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0161">
                <a:tc gridSpan="2">
                  <a:txBody>
                    <a:bodyPr/>
                    <a:lstStyle/>
                    <a:p>
                      <a:pPr algn="ctr">
                        <a:lnSpc>
                          <a:spcPct val="115000"/>
                        </a:lnSpc>
                        <a:spcAft>
                          <a:spcPts val="0"/>
                        </a:spcAft>
                      </a:pPr>
                      <a:r>
                        <a:rPr lang="es-EC" sz="900" b="1">
                          <a:solidFill>
                            <a:srgbClr val="FFFFFF"/>
                          </a:solidFill>
                          <a:latin typeface="Calibri"/>
                          <a:ea typeface="Times New Roman"/>
                          <a:cs typeface="Calibri"/>
                        </a:rPr>
                        <a:t>TIPO DE PROYECTO</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gridSpan="10">
                  <a:txBody>
                    <a:bodyPr/>
                    <a:lstStyle/>
                    <a:p>
                      <a:pPr algn="ctr">
                        <a:lnSpc>
                          <a:spcPct val="115000"/>
                        </a:lnSpc>
                        <a:spcAft>
                          <a:spcPts val="0"/>
                        </a:spcAft>
                      </a:pPr>
                      <a:r>
                        <a:rPr lang="es-EC" sz="900" b="1">
                          <a:solidFill>
                            <a:srgbClr val="FFFFFF"/>
                          </a:solidFill>
                          <a:latin typeface="Calibri"/>
                          <a:ea typeface="Times New Roman"/>
                          <a:cs typeface="Calibri"/>
                        </a:rPr>
                        <a:t>PROYECCIÓN EN DOLARES</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0161">
                <a:tc>
                  <a:txBody>
                    <a:bodyPr/>
                    <a:lstStyle/>
                    <a:p>
                      <a:pPr>
                        <a:lnSpc>
                          <a:spcPct val="115000"/>
                        </a:lnSpc>
                        <a:spcAft>
                          <a:spcPts val="0"/>
                        </a:spcAft>
                      </a:pPr>
                      <a:r>
                        <a:rPr lang="es-EC" sz="900" b="1">
                          <a:solidFill>
                            <a:srgbClr val="FFFFFF"/>
                          </a:solidFill>
                          <a:latin typeface="Calibri"/>
                          <a:ea typeface="Times New Roman"/>
                          <a:cs typeface="Calibri"/>
                        </a:rPr>
                        <a:t>TIPO</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PV</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1</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2</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3</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4</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5</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6</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7</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8</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9</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Año 10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392941">
                <a:tc>
                  <a:txBody>
                    <a:bodyPr/>
                    <a:lstStyle/>
                    <a:p>
                      <a:pPr>
                        <a:lnSpc>
                          <a:spcPct val="115000"/>
                        </a:lnSpc>
                        <a:spcAft>
                          <a:spcPts val="0"/>
                        </a:spcAft>
                      </a:pPr>
                      <a:r>
                        <a:rPr lang="es-EC" sz="900">
                          <a:solidFill>
                            <a:srgbClr val="000000"/>
                          </a:solidFill>
                          <a:latin typeface="Calibri"/>
                          <a:ea typeface="Times New Roman"/>
                          <a:cs typeface="Calibri"/>
                        </a:rPr>
                        <a:t>Pequeño </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$ 1.500,00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$ 30.000,00</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$ 30.000,00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$ 21.000,00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$ 21.000,00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$ 21.000,00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92941">
                <a:tc>
                  <a:txBody>
                    <a:bodyPr/>
                    <a:lstStyle/>
                    <a:p>
                      <a:pPr>
                        <a:lnSpc>
                          <a:spcPct val="115000"/>
                        </a:lnSpc>
                        <a:spcAft>
                          <a:spcPts val="0"/>
                        </a:spcAft>
                      </a:pPr>
                      <a:r>
                        <a:rPr lang="es-EC" sz="900">
                          <a:solidFill>
                            <a:srgbClr val="000000"/>
                          </a:solidFill>
                          <a:latin typeface="Calibri"/>
                          <a:ea typeface="Times New Roman"/>
                          <a:cs typeface="Calibri"/>
                        </a:rPr>
                        <a:t>Mediano </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$ 4.200,00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$ 21.000,00</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$ 21.000,00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$ 42.000,00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$ 37.800,00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$ 46.200,00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$ 46.200,00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$ 50.400,00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$ 50.400,00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$ 63.000,00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Calibri"/>
                          <a:ea typeface="Times New Roman"/>
                          <a:cs typeface="Calibri"/>
                        </a:rPr>
                        <a:t>$ 84.000,00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92941">
                <a:tc>
                  <a:txBody>
                    <a:bodyPr/>
                    <a:lstStyle/>
                    <a:p>
                      <a:pPr>
                        <a:lnSpc>
                          <a:spcPct val="115000"/>
                        </a:lnSpc>
                        <a:spcAft>
                          <a:spcPts val="0"/>
                        </a:spcAft>
                      </a:pPr>
                      <a:r>
                        <a:rPr lang="es-EC" sz="900">
                          <a:solidFill>
                            <a:srgbClr val="000000"/>
                          </a:solidFill>
                          <a:latin typeface="Calibri"/>
                          <a:ea typeface="Times New Roman"/>
                          <a:cs typeface="Calibri"/>
                        </a:rPr>
                        <a:t>Grande</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$ 12.000,00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$ 12.000,00</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$ 36.000,00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$ 36.000,00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$ 48.000,00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$ 48.000,00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$ 48.000,00</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92941">
                <a:tc>
                  <a:txBody>
                    <a:bodyPr/>
                    <a:lstStyle/>
                    <a:p>
                      <a:pPr>
                        <a:lnSpc>
                          <a:spcPct val="115000"/>
                        </a:lnSpc>
                        <a:spcAft>
                          <a:spcPts val="0"/>
                        </a:spcAft>
                      </a:pPr>
                      <a:r>
                        <a:rPr lang="es-EC" sz="900" b="1">
                          <a:solidFill>
                            <a:srgbClr val="FFFFFF"/>
                          </a:solidFill>
                          <a:latin typeface="Calibri"/>
                          <a:ea typeface="Times New Roman"/>
                          <a:cs typeface="Calibri"/>
                        </a:rPr>
                        <a:t>TOTAL</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900" b="1">
                          <a:solidFill>
                            <a:srgbClr val="FFFFFF"/>
                          </a:solidFill>
                          <a:latin typeface="Calibri"/>
                          <a:ea typeface="Times New Roman"/>
                          <a:cs typeface="Calibri"/>
                        </a:rPr>
                        <a:t> </a:t>
                      </a:r>
                      <a:endParaRPr lang="es-EC" sz="110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$ 63.000,00</a:t>
                      </a:r>
                      <a:endParaRPr lang="es-EC" sz="1100">
                        <a:latin typeface="Calibri"/>
                        <a:ea typeface="Calibri"/>
                        <a:cs typeface="Times New Roman"/>
                      </a:endParaRPr>
                    </a:p>
                  </a:txBody>
                  <a:tcPr marL="44989" marR="44989"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$ 75.000,00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$ 93.000,00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$ 88.800,00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$ 94.200,00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$ 106.200,00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$ 110.400,00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$ 119.400,00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a:solidFill>
                            <a:srgbClr val="FFFFFF"/>
                          </a:solidFill>
                          <a:latin typeface="Calibri"/>
                          <a:ea typeface="Times New Roman"/>
                          <a:cs typeface="Calibri"/>
                        </a:rPr>
                        <a:t>$ 132.000,00</a:t>
                      </a:r>
                      <a:endParaRPr lang="es-EC" sz="1100">
                        <a:latin typeface="Calibri"/>
                        <a:ea typeface="Calibri"/>
                        <a:cs typeface="Times New Roman"/>
                      </a:endParaRPr>
                    </a:p>
                  </a:txBody>
                  <a:tcPr marL="44989" marR="44989"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900" b="1" dirty="0">
                          <a:solidFill>
                            <a:srgbClr val="FFFFFF"/>
                          </a:solidFill>
                          <a:latin typeface="Calibri"/>
                          <a:ea typeface="Times New Roman"/>
                          <a:cs typeface="Calibri"/>
                        </a:rPr>
                        <a:t>$ 153.000,00</a:t>
                      </a:r>
                      <a:endParaRPr lang="es-EC" sz="1100" dirty="0">
                        <a:latin typeface="Calibri"/>
                        <a:ea typeface="Calibri"/>
                        <a:cs typeface="Times New Roman"/>
                      </a:endParaRPr>
                    </a:p>
                  </a:txBody>
                  <a:tcPr marL="44989" marR="44989"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Presupuesto de Egresos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Tabla"/>
          <p:cNvGraphicFramePr>
            <a:graphicFrameLocks noGrp="1"/>
          </p:cNvGraphicFramePr>
          <p:nvPr/>
        </p:nvGraphicFramePr>
        <p:xfrm>
          <a:off x="395536" y="980728"/>
          <a:ext cx="8372164" cy="4968549"/>
        </p:xfrm>
        <a:graphic>
          <a:graphicData uri="http://schemas.openxmlformats.org/drawingml/2006/table">
            <a:tbl>
              <a:tblPr/>
              <a:tblGrid>
                <a:gridCol w="2026500"/>
                <a:gridCol w="573744"/>
                <a:gridCol w="577192"/>
                <a:gridCol w="577192"/>
                <a:gridCol w="577192"/>
                <a:gridCol w="577192"/>
                <a:gridCol w="577192"/>
                <a:gridCol w="577192"/>
                <a:gridCol w="577192"/>
                <a:gridCol w="577192"/>
                <a:gridCol w="577192"/>
                <a:gridCol w="577192"/>
              </a:tblGrid>
              <a:tr h="189322">
                <a:tc gridSpan="12">
                  <a:txBody>
                    <a:bodyPr/>
                    <a:lstStyle/>
                    <a:p>
                      <a:pPr algn="ctr">
                        <a:lnSpc>
                          <a:spcPct val="115000"/>
                        </a:lnSpc>
                        <a:spcAft>
                          <a:spcPts val="0"/>
                        </a:spcAft>
                      </a:pPr>
                      <a:r>
                        <a:rPr lang="es-EC" sz="1000" b="1">
                          <a:solidFill>
                            <a:srgbClr val="FFFFFF"/>
                          </a:solidFill>
                          <a:latin typeface="Calibri"/>
                          <a:ea typeface="Times New Roman"/>
                          <a:cs typeface="Calibri"/>
                        </a:rPr>
                        <a:t>PRESUPUESTO DE EGRESOS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308">
                <a:tc>
                  <a:txBody>
                    <a:bodyPr/>
                    <a:lstStyle/>
                    <a:p>
                      <a:pPr>
                        <a:lnSpc>
                          <a:spcPct val="115000"/>
                        </a:lnSpc>
                        <a:spcAft>
                          <a:spcPts val="0"/>
                        </a:spcAft>
                      </a:pPr>
                      <a:r>
                        <a:rPr lang="es-EC" sz="800" b="1">
                          <a:solidFill>
                            <a:srgbClr val="FFFFFF"/>
                          </a:solidFill>
                          <a:latin typeface="Calibri"/>
                          <a:ea typeface="Times New Roman"/>
                          <a:cs typeface="Calibri"/>
                        </a:rPr>
                        <a:t>Concepto/año</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CERO</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UNO</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DOS</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TRES</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CUATRO</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CINCO</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SEIS</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SIETE</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OCHO</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NUEVE</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DIEZ</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    OPERACIÓN</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1.1  Talento Humano</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3930">
                <a:tc>
                  <a:txBody>
                    <a:bodyPr/>
                    <a:lstStyle/>
                    <a:p>
                      <a:pPr>
                        <a:lnSpc>
                          <a:spcPct val="115000"/>
                        </a:lnSpc>
                        <a:spcAft>
                          <a:spcPts val="0"/>
                        </a:spcAft>
                      </a:pPr>
                      <a:r>
                        <a:rPr lang="es-EC" sz="800">
                          <a:solidFill>
                            <a:srgbClr val="000000"/>
                          </a:solidFill>
                          <a:latin typeface="Calibri"/>
                          <a:ea typeface="Times New Roman"/>
                          <a:cs typeface="Calibri"/>
                        </a:rPr>
                        <a:t>1.1.1 Mano de obra directa</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$ 19.200,00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$ 19.200,00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1.1.2 Mano de obra indirecta</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3930">
                <a:tc>
                  <a:txBody>
                    <a:bodyPr/>
                    <a:lstStyle/>
                    <a:p>
                      <a:pPr>
                        <a:lnSpc>
                          <a:spcPct val="115000"/>
                        </a:lnSpc>
                        <a:spcAft>
                          <a:spcPts val="0"/>
                        </a:spcAft>
                      </a:pPr>
                      <a:r>
                        <a:rPr lang="es-EC" sz="800">
                          <a:solidFill>
                            <a:srgbClr val="000000"/>
                          </a:solidFill>
                          <a:latin typeface="Calibri"/>
                          <a:ea typeface="Times New Roman"/>
                          <a:cs typeface="Calibri"/>
                        </a:rPr>
                        <a:t>Suma mano obra para producción =</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$ 19.200,00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$ 19.200,00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$ 26.400,00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1.1.3 Personal administrativo</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$ 18.600,00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9322">
                <a:tc>
                  <a:txBody>
                    <a:bodyPr/>
                    <a:lstStyle/>
                    <a:p>
                      <a:pPr>
                        <a:lnSpc>
                          <a:spcPct val="115000"/>
                        </a:lnSpc>
                        <a:spcAft>
                          <a:spcPts val="0"/>
                        </a:spcAft>
                      </a:pPr>
                      <a:r>
                        <a:rPr lang="es-EC" sz="800">
                          <a:solidFill>
                            <a:srgbClr val="000000"/>
                          </a:solidFill>
                          <a:latin typeface="Calibri"/>
                          <a:ea typeface="Times New Roman"/>
                          <a:cs typeface="Calibri"/>
                        </a:rPr>
                        <a:t>1.1.4 Personal de ventas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$ 3.600,00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r>
              <a:tr h="301969">
                <a:tc>
                  <a:txBody>
                    <a:bodyPr/>
                    <a:lstStyle/>
                    <a:p>
                      <a:pPr>
                        <a:lnSpc>
                          <a:spcPct val="115000"/>
                        </a:lnSpc>
                        <a:spcAft>
                          <a:spcPts val="0"/>
                        </a:spcAft>
                      </a:pPr>
                      <a:r>
                        <a:rPr lang="es-EC" sz="800">
                          <a:solidFill>
                            <a:srgbClr val="000000"/>
                          </a:solidFill>
                          <a:latin typeface="Calibri"/>
                          <a:ea typeface="Times New Roman"/>
                          <a:cs typeface="Calibri"/>
                        </a:rPr>
                        <a:t>Suma  recursos humanos =</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$ 41.400,00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$ 41.400,00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$ 48.600,00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r>
              <a:tr h="189322">
                <a:tc>
                  <a:txBody>
                    <a:bodyPr/>
                    <a:lstStyle/>
                    <a:p>
                      <a:pPr>
                        <a:lnSpc>
                          <a:spcPct val="115000"/>
                        </a:lnSpc>
                        <a:spcAft>
                          <a:spcPts val="0"/>
                        </a:spcAft>
                      </a:pPr>
                      <a:r>
                        <a:rPr lang="es-EC" sz="800">
                          <a:solidFill>
                            <a:srgbClr val="000000"/>
                          </a:solidFill>
                          <a:latin typeface="Calibri"/>
                          <a:ea typeface="Times New Roman"/>
                          <a:cs typeface="Calibri"/>
                        </a:rPr>
                        <a:t>1.2  Materia prima y/o Materiales directos: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$ 5.760,00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1.3 Suministros, Servicios y otros gastos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3930">
                <a:tc>
                  <a:txBody>
                    <a:bodyPr/>
                    <a:lstStyle/>
                    <a:p>
                      <a:pPr>
                        <a:lnSpc>
                          <a:spcPct val="115000"/>
                        </a:lnSpc>
                        <a:spcAft>
                          <a:spcPts val="0"/>
                        </a:spcAft>
                      </a:pPr>
                      <a:r>
                        <a:rPr lang="es-EC" sz="800">
                          <a:solidFill>
                            <a:srgbClr val="000000"/>
                          </a:solidFill>
                          <a:latin typeface="Calibri"/>
                          <a:ea typeface="Times New Roman"/>
                          <a:cs typeface="Calibri"/>
                        </a:rPr>
                        <a:t>1.3.1  Producción/servicios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1.3.2   Administrativos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$ 6.783,30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9322">
                <a:tc>
                  <a:txBody>
                    <a:bodyPr/>
                    <a:lstStyle/>
                    <a:p>
                      <a:pPr>
                        <a:lnSpc>
                          <a:spcPct val="115000"/>
                        </a:lnSpc>
                        <a:spcAft>
                          <a:spcPts val="0"/>
                        </a:spcAft>
                      </a:pPr>
                      <a:r>
                        <a:rPr lang="es-EC" sz="800">
                          <a:solidFill>
                            <a:srgbClr val="000000"/>
                          </a:solidFill>
                          <a:latin typeface="Calibri"/>
                          <a:ea typeface="Times New Roman"/>
                          <a:cs typeface="Calibri"/>
                        </a:rPr>
                        <a:t>1.3.3. Ventas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$ 2.261,10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r>
              <a:tr h="198338">
                <a:tc>
                  <a:txBody>
                    <a:bodyPr/>
                    <a:lstStyle/>
                    <a:p>
                      <a:pPr>
                        <a:lnSpc>
                          <a:spcPct val="115000"/>
                        </a:lnSpc>
                        <a:spcAft>
                          <a:spcPts val="0"/>
                        </a:spcAft>
                      </a:pPr>
                      <a:r>
                        <a:rPr lang="es-EC" sz="800">
                          <a:solidFill>
                            <a:srgbClr val="000000"/>
                          </a:solidFill>
                          <a:latin typeface="Calibri"/>
                          <a:ea typeface="Times New Roman"/>
                          <a:cs typeface="Calibri"/>
                        </a:rPr>
                        <a:t>Suma SS y otros gastos =</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latin typeface="Calibri"/>
                          <a:ea typeface="Times New Roman"/>
                          <a:cs typeface="Calibri"/>
                        </a:rPr>
                        <a:t>$ 9.444,40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r>
              <a:tr h="189322">
                <a:tc>
                  <a:txBody>
                    <a:bodyPr/>
                    <a:lstStyle/>
                    <a:p>
                      <a:pPr>
                        <a:lnSpc>
                          <a:spcPct val="115000"/>
                        </a:lnSpc>
                        <a:spcAft>
                          <a:spcPts val="0"/>
                        </a:spcAft>
                      </a:pPr>
                      <a:r>
                        <a:rPr lang="es-EC" sz="800">
                          <a:solidFill>
                            <a:srgbClr val="000000"/>
                          </a:solidFill>
                          <a:latin typeface="Calibri"/>
                          <a:ea typeface="Times New Roman"/>
                          <a:cs typeface="Calibri"/>
                        </a:rPr>
                        <a:t>1.4  Mantenimiento</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1.4.1  Producción/servicios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$ 89,34</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3930">
                <a:tc>
                  <a:txBody>
                    <a:bodyPr/>
                    <a:lstStyle/>
                    <a:p>
                      <a:pPr>
                        <a:lnSpc>
                          <a:spcPct val="115000"/>
                        </a:lnSpc>
                        <a:spcAft>
                          <a:spcPts val="0"/>
                        </a:spcAft>
                      </a:pPr>
                      <a:r>
                        <a:rPr lang="es-EC" sz="800">
                          <a:solidFill>
                            <a:srgbClr val="000000"/>
                          </a:solidFill>
                          <a:latin typeface="Calibri"/>
                          <a:ea typeface="Times New Roman"/>
                          <a:cs typeface="Calibri"/>
                        </a:rPr>
                        <a:t>1.4.2   Administrativos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$ 86,40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9322">
                <a:tc>
                  <a:txBody>
                    <a:bodyPr/>
                    <a:lstStyle/>
                    <a:p>
                      <a:pPr>
                        <a:lnSpc>
                          <a:spcPct val="115000"/>
                        </a:lnSpc>
                        <a:spcAft>
                          <a:spcPts val="0"/>
                        </a:spcAft>
                      </a:pPr>
                      <a:r>
                        <a:rPr lang="es-EC" sz="800">
                          <a:solidFill>
                            <a:srgbClr val="000000"/>
                          </a:solidFill>
                          <a:latin typeface="Calibri"/>
                          <a:ea typeface="Times New Roman"/>
                          <a:cs typeface="Calibri"/>
                        </a:rPr>
                        <a:t>1.4.3. Ventas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$ 17,00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9050" cap="flat" cmpd="sng" algn="ctr">
                      <a:solidFill>
                        <a:srgbClr val="538ED5"/>
                      </a:solidFill>
                      <a:prstDash val="solid"/>
                      <a:round/>
                      <a:headEnd type="none" w="med" len="med"/>
                      <a:tailEnd type="none" w="med" len="med"/>
                    </a:lnB>
                  </a:tcPr>
                </a:tc>
              </a:tr>
              <a:tr h="198338">
                <a:tc>
                  <a:txBody>
                    <a:bodyPr/>
                    <a:lstStyle/>
                    <a:p>
                      <a:pPr>
                        <a:lnSpc>
                          <a:spcPct val="115000"/>
                        </a:lnSpc>
                        <a:spcAft>
                          <a:spcPts val="0"/>
                        </a:spcAft>
                      </a:pPr>
                      <a:r>
                        <a:rPr lang="es-EC" sz="800">
                          <a:solidFill>
                            <a:srgbClr val="000000"/>
                          </a:solidFill>
                          <a:latin typeface="Calibri"/>
                          <a:ea typeface="Times New Roman"/>
                          <a:cs typeface="Calibri"/>
                        </a:rPr>
                        <a:t>Suma Mantenimiento =</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b="1">
                          <a:solidFill>
                            <a:srgbClr val="000000"/>
                          </a:solidFill>
                          <a:latin typeface="Calibri"/>
                          <a:ea typeface="Times New Roman"/>
                          <a:cs typeface="Calibri"/>
                        </a:rPr>
                        <a:t>$ 192,74</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9050" cap="flat" cmpd="sng" algn="ctr">
                      <a:solidFill>
                        <a:srgbClr val="538ED5"/>
                      </a:solidFill>
                      <a:prstDash val="solid"/>
                      <a:round/>
                      <a:headEnd type="none" w="med" len="med"/>
                      <a:tailEnd type="none" w="med" len="med"/>
                    </a:lnB>
                    <a:solidFill>
                      <a:srgbClr val="DBE5F1"/>
                    </a:solidFill>
                  </a:tcPr>
                </a:tc>
              </a:tr>
              <a:tr h="189322">
                <a:tc>
                  <a:txBody>
                    <a:bodyPr/>
                    <a:lstStyle/>
                    <a:p>
                      <a:pPr>
                        <a:lnSpc>
                          <a:spcPct val="115000"/>
                        </a:lnSpc>
                        <a:spcAft>
                          <a:spcPts val="0"/>
                        </a:spcAft>
                      </a:pPr>
                      <a:r>
                        <a:rPr lang="es-EC" sz="800">
                          <a:solidFill>
                            <a:srgbClr val="000000"/>
                          </a:solidFill>
                          <a:latin typeface="Calibri"/>
                          <a:ea typeface="Times New Roman"/>
                          <a:cs typeface="Calibri"/>
                        </a:rPr>
                        <a:t>1.5  Depreciaciones y amortizaciones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9050" cap="flat" cmpd="sng" algn="ctr">
                      <a:solidFill>
                        <a:srgbClr val="538ED5"/>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3930">
                <a:tc>
                  <a:txBody>
                    <a:bodyPr/>
                    <a:lstStyle/>
                    <a:p>
                      <a:pPr>
                        <a:lnSpc>
                          <a:spcPct val="115000"/>
                        </a:lnSpc>
                        <a:spcAft>
                          <a:spcPts val="0"/>
                        </a:spcAft>
                      </a:pPr>
                      <a:r>
                        <a:rPr lang="es-EC" sz="800">
                          <a:solidFill>
                            <a:srgbClr val="000000"/>
                          </a:solidFill>
                          <a:latin typeface="Calibri"/>
                          <a:ea typeface="Times New Roman"/>
                          <a:cs typeface="Calibri"/>
                        </a:rPr>
                        <a:t>1.5.1  Producción/servicios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$ 2.704,92</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3930">
                <a:tc>
                  <a:txBody>
                    <a:bodyPr/>
                    <a:lstStyle/>
                    <a:p>
                      <a:pPr>
                        <a:lnSpc>
                          <a:spcPct val="115000"/>
                        </a:lnSpc>
                        <a:spcAft>
                          <a:spcPts val="0"/>
                        </a:spcAft>
                      </a:pPr>
                      <a:r>
                        <a:rPr lang="es-EC" sz="800">
                          <a:solidFill>
                            <a:srgbClr val="000000"/>
                          </a:solidFill>
                          <a:latin typeface="Calibri"/>
                          <a:ea typeface="Times New Roman"/>
                          <a:cs typeface="Calibri"/>
                        </a:rPr>
                        <a:t>1.5.2   Administrativos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$ 2.047,20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$ 2.047,20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$ 2.047,20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$ 2.047,20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$ 2.047,20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$ 1.440,00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$ 1.440,00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$ 1.440,00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$ 1.440,00</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$ 1.440,00</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83930">
                <a:tc>
                  <a:txBody>
                    <a:bodyPr/>
                    <a:lstStyle/>
                    <a:p>
                      <a:pPr>
                        <a:lnSpc>
                          <a:spcPct val="115000"/>
                        </a:lnSpc>
                        <a:spcAft>
                          <a:spcPts val="0"/>
                        </a:spcAft>
                      </a:pPr>
                      <a:r>
                        <a:rPr lang="es-EC" sz="800">
                          <a:solidFill>
                            <a:srgbClr val="000000"/>
                          </a:solidFill>
                          <a:latin typeface="Calibri"/>
                          <a:ea typeface="Times New Roman"/>
                          <a:cs typeface="Calibri"/>
                        </a:rPr>
                        <a:t>1.5.3. Ventas</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$ 273,81</a:t>
                      </a:r>
                      <a:endParaRPr lang="es-EC" sz="100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89322">
                <a:tc>
                  <a:txBody>
                    <a:bodyPr/>
                    <a:lstStyle/>
                    <a:p>
                      <a:pPr>
                        <a:lnSpc>
                          <a:spcPct val="115000"/>
                        </a:lnSpc>
                        <a:spcAft>
                          <a:spcPts val="0"/>
                        </a:spcAft>
                      </a:pPr>
                      <a:r>
                        <a:rPr lang="es-EC" sz="800">
                          <a:solidFill>
                            <a:srgbClr val="000000"/>
                          </a:solidFill>
                          <a:latin typeface="Calibri"/>
                          <a:ea typeface="Times New Roman"/>
                          <a:cs typeface="Calibri"/>
                        </a:rPr>
                        <a:t> </a:t>
                      </a:r>
                      <a:endParaRPr lang="es-EC" sz="1000">
                        <a:latin typeface="Calibri"/>
                        <a:ea typeface="Calibri"/>
                        <a:cs typeface="Times New Roman"/>
                      </a:endParaRPr>
                    </a:p>
                  </a:txBody>
                  <a:tcPr marL="40243" marR="40243" marT="0" marB="0" anchor="b">
                    <a:lnL w="19050" cap="flat" cmpd="sng" algn="ctr">
                      <a:solidFill>
                        <a:srgbClr val="538ED5"/>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pPr>
                      <a:endParaRPr lang="es-EC" sz="1000">
                        <a:latin typeface="Calibri"/>
                        <a:cs typeface="Times New Roman"/>
                      </a:endParaRPr>
                    </a:p>
                  </a:txBody>
                  <a:tcPr marL="40243" marR="40243"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a:lnSpc>
                          <a:spcPct val="115000"/>
                        </a:lnSpc>
                        <a:spcAft>
                          <a:spcPts val="0"/>
                        </a:spcAft>
                      </a:pPr>
                      <a:r>
                        <a:rPr lang="es-EC" sz="800" dirty="0">
                          <a:solidFill>
                            <a:srgbClr val="000000"/>
                          </a:solidFill>
                          <a:latin typeface="Calibri"/>
                          <a:ea typeface="Times New Roman"/>
                          <a:cs typeface="Calibri"/>
                        </a:rPr>
                        <a:t> </a:t>
                      </a:r>
                      <a:endParaRPr lang="es-EC" sz="1000" dirty="0">
                        <a:latin typeface="Calibri"/>
                        <a:ea typeface="Calibri"/>
                        <a:cs typeface="Times New Roman"/>
                      </a:endParaRPr>
                    </a:p>
                  </a:txBody>
                  <a:tcPr marL="40243" marR="40243" marT="0" marB="0" anchor="b">
                    <a:lnL>
                      <a:noFill/>
                    </a:lnL>
                    <a:lnR w="19050" cap="flat" cmpd="sng" algn="ctr">
                      <a:solidFill>
                        <a:srgbClr val="538ED5"/>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Punto de Equilibrio</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Gráfico"/>
          <p:cNvGraphicFramePr/>
          <p:nvPr/>
        </p:nvGraphicFramePr>
        <p:xfrm>
          <a:off x="1403648" y="1484784"/>
          <a:ext cx="6538094" cy="42519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Estado de Pérdidas y Ganancias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Tabla"/>
          <p:cNvGraphicFramePr>
            <a:graphicFrameLocks noGrp="1"/>
          </p:cNvGraphicFramePr>
          <p:nvPr/>
        </p:nvGraphicFramePr>
        <p:xfrm>
          <a:off x="395537" y="908720"/>
          <a:ext cx="8496945" cy="5637821"/>
        </p:xfrm>
        <a:graphic>
          <a:graphicData uri="http://schemas.openxmlformats.org/drawingml/2006/table">
            <a:tbl>
              <a:tblPr/>
              <a:tblGrid>
                <a:gridCol w="1716480"/>
                <a:gridCol w="662291"/>
                <a:gridCol w="621564"/>
                <a:gridCol w="662291"/>
                <a:gridCol w="662291"/>
                <a:gridCol w="662291"/>
                <a:gridCol w="761099"/>
                <a:gridCol w="662957"/>
                <a:gridCol w="662291"/>
                <a:gridCol w="761099"/>
                <a:gridCol w="662291"/>
              </a:tblGrid>
              <a:tr h="170647">
                <a:tc gridSpan="11">
                  <a:txBody>
                    <a:bodyPr/>
                    <a:lstStyle/>
                    <a:p>
                      <a:pPr algn="ctr">
                        <a:lnSpc>
                          <a:spcPct val="115000"/>
                        </a:lnSpc>
                        <a:spcAft>
                          <a:spcPts val="0"/>
                        </a:spcAft>
                      </a:pPr>
                      <a:r>
                        <a:rPr lang="es-EC" sz="900" b="1" dirty="0">
                          <a:solidFill>
                            <a:srgbClr val="FFFFFF"/>
                          </a:solidFill>
                          <a:latin typeface="Calibri"/>
                          <a:ea typeface="Times New Roman"/>
                          <a:cs typeface="Calibri"/>
                        </a:rPr>
                        <a:t>ESTADO DE PERDIDAS Y GANANCIAS DEL PROYECTO</a:t>
                      </a:r>
                      <a:endParaRPr lang="es-EC" sz="900" dirty="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8623">
                <a:tc>
                  <a:txBody>
                    <a:bodyPr/>
                    <a:lstStyle/>
                    <a:p>
                      <a:pPr algn="ctr">
                        <a:lnSpc>
                          <a:spcPct val="115000"/>
                        </a:lnSpc>
                        <a:spcAft>
                          <a:spcPts val="0"/>
                        </a:spcAft>
                      </a:pPr>
                      <a:r>
                        <a:rPr lang="es-EC" sz="900" b="1">
                          <a:solidFill>
                            <a:srgbClr val="FFFFFF"/>
                          </a:solidFill>
                          <a:latin typeface="Calibri"/>
                          <a:ea typeface="Times New Roman"/>
                          <a:cs typeface="Calibri"/>
                        </a:rPr>
                        <a:t>CONCEPTO/AÑO: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UNO</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DOS</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dirty="0">
                          <a:solidFill>
                            <a:srgbClr val="FFFFFF"/>
                          </a:solidFill>
                          <a:latin typeface="Calibri"/>
                          <a:ea typeface="Times New Roman"/>
                          <a:cs typeface="Calibri"/>
                        </a:rPr>
                        <a:t>TRES</a:t>
                      </a:r>
                      <a:endParaRPr lang="es-EC" sz="900" dirty="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CUATRO</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CINCO</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SEIS</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SIETE</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OCHO</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NUEVE</a:t>
                      </a:r>
                      <a:endParaRPr lang="es-EC" sz="900">
                        <a:latin typeface="Calibri"/>
                        <a:ea typeface="Calibri"/>
                        <a:cs typeface="Times New Roman"/>
                      </a:endParaRPr>
                    </a:p>
                  </a:txBody>
                  <a:tcPr marL="33560" marR="3356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900" b="1">
                          <a:solidFill>
                            <a:srgbClr val="FFFFFF"/>
                          </a:solidFill>
                          <a:latin typeface="Calibri"/>
                          <a:ea typeface="Times New Roman"/>
                          <a:cs typeface="Calibri"/>
                        </a:rPr>
                        <a:t>DIEZ</a:t>
                      </a:r>
                      <a:endParaRPr lang="es-EC" sz="900">
                        <a:latin typeface="Calibri"/>
                        <a:ea typeface="Calibri"/>
                        <a:cs typeface="Times New Roman"/>
                      </a:endParaRPr>
                    </a:p>
                  </a:txBody>
                  <a:tcPr marL="33560" marR="33560"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320445">
                <a:tc>
                  <a:txBody>
                    <a:bodyPr/>
                    <a:lstStyle/>
                    <a:p>
                      <a:pPr>
                        <a:lnSpc>
                          <a:spcPct val="115000"/>
                        </a:lnSpc>
                        <a:spcAft>
                          <a:spcPts val="0"/>
                        </a:spcAft>
                      </a:pPr>
                      <a:r>
                        <a:rPr lang="es-EC" sz="900">
                          <a:solidFill>
                            <a:srgbClr val="000000"/>
                          </a:solidFill>
                          <a:latin typeface="Calibri"/>
                          <a:ea typeface="Times New Roman"/>
                          <a:cs typeface="Calibri"/>
                        </a:rPr>
                        <a:t>(+) Ingreso  por ventas netas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$ 63.000,00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$ 75.000,00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dirty="0">
                          <a:solidFill>
                            <a:srgbClr val="000000"/>
                          </a:solidFill>
                          <a:latin typeface="Calibri"/>
                          <a:ea typeface="Times New Roman"/>
                          <a:cs typeface="Calibri"/>
                        </a:rPr>
                        <a:t>$ 93.455,10</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$ 88.800,00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$ 94.257,29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$ 106.750,63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$ 110.420,00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$ 119.400,00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$ 132.455,10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$ 161.105,52</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dirty="0">
                          <a:solidFill>
                            <a:srgbClr val="000000"/>
                          </a:solidFill>
                          <a:latin typeface="Calibri"/>
                          <a:ea typeface="Times New Roman"/>
                          <a:cs typeface="Calibri"/>
                        </a:rPr>
                        <a:t> </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 ) Costos de fabricación (ventas)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$ 28.154,26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$ 28.154,26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$ 41.826,26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dirty="0">
                          <a:solidFill>
                            <a:srgbClr val="000000"/>
                          </a:solidFill>
                          <a:latin typeface="Calibri"/>
                          <a:ea typeface="Times New Roman"/>
                          <a:cs typeface="Calibri"/>
                        </a:rPr>
                        <a:t>$ 35.354,26</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$ 36.500,02</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$ 43.736,88</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$ 35.354,26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$ 35.354,26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$ 41.826,26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$ 36.500,02</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dirty="0">
                          <a:solidFill>
                            <a:srgbClr val="000000"/>
                          </a:solidFill>
                          <a:latin typeface="Calibri"/>
                          <a:ea typeface="Times New Roman"/>
                          <a:cs typeface="Calibri"/>
                        </a:rPr>
                        <a:t> </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UTILIDAD BRUTA EN VENTAS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$ 34.845,74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$ 46.845,74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$ 51.628,84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dirty="0">
                          <a:solidFill>
                            <a:srgbClr val="000000"/>
                          </a:solidFill>
                          <a:latin typeface="Calibri"/>
                          <a:ea typeface="Times New Roman"/>
                          <a:cs typeface="Calibri"/>
                        </a:rPr>
                        <a:t>$ 53.445,74</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$ 57.757,26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$ 63.013,75</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$ 75.065,74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$ 84.045,74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$ 90.628,84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$ 124.605,50</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dirty="0">
                          <a:solidFill>
                            <a:srgbClr val="000000"/>
                          </a:solidFill>
                          <a:latin typeface="Calibri"/>
                          <a:ea typeface="Times New Roman"/>
                          <a:cs typeface="Calibri"/>
                        </a:rPr>
                        <a:t> </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Gastos administrativos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$ 27.516,90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$ 27.516,90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$ 31.836,90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$ 27.516,90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$ 27.516,90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$ 31.229,70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$ 26.909,70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$ 26.909,70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$ 31.229,70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$ 26.909,70</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77056">
                <a:tc>
                  <a:txBody>
                    <a:bodyPr/>
                    <a:lstStyle/>
                    <a:p>
                      <a:pPr>
                        <a:lnSpc>
                          <a:spcPct val="115000"/>
                        </a:lnSpc>
                        <a:spcAft>
                          <a:spcPts val="0"/>
                        </a:spcAft>
                      </a:pPr>
                      <a:r>
                        <a:rPr lang="es-EC" sz="900">
                          <a:solidFill>
                            <a:srgbClr val="000000"/>
                          </a:solidFill>
                          <a:latin typeface="Calibri"/>
                          <a:ea typeface="Times New Roman"/>
                          <a:cs typeface="Calibri"/>
                        </a:rPr>
                        <a:t>(-) Gastos de ventas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$ 6.151,91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$ 6.151,91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$ 6.801,91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$ 6.151,91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$ 6.151,91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$ 6.801,91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$ 6.551,91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$ 6.151,91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$ 6.801,91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$ 6.151,91</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UTILIDAD (pérdida) OPERACIONAL</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$ 1.176,93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$ 13.176,93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$ 12.990,03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$ 19.776,93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dirty="0">
                          <a:solidFill>
                            <a:srgbClr val="000000"/>
                          </a:solidFill>
                          <a:latin typeface="Calibri"/>
                          <a:ea typeface="Times New Roman"/>
                          <a:cs typeface="Calibri"/>
                        </a:rPr>
                        <a:t>$ 24.088,46</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$ 24.982,14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$ 41.604,13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$ 50.984,13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$ 52.597,23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$ 91.543,89</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60193">
                <a:tc>
                  <a:txBody>
                    <a:bodyPr/>
                    <a:lstStyle/>
                    <a:p>
                      <a:pPr>
                        <a:lnSpc>
                          <a:spcPct val="115000"/>
                        </a:lnSpc>
                        <a:spcAft>
                          <a:spcPts val="0"/>
                        </a:spcAft>
                      </a:pPr>
                      <a:r>
                        <a:rPr lang="es-EC" sz="900">
                          <a:solidFill>
                            <a:srgbClr val="000000"/>
                          </a:solidFill>
                          <a:latin typeface="Calibri"/>
                          <a:ea typeface="Times New Roman"/>
                          <a:cs typeface="Calibri"/>
                        </a:rPr>
                        <a:t>( - ) Gastos financieros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68623">
                <a:tc>
                  <a:txBody>
                    <a:bodyPr/>
                    <a:lstStyle/>
                    <a:p>
                      <a:pPr>
                        <a:lnSpc>
                          <a:spcPct val="115000"/>
                        </a:lnSpc>
                        <a:spcAft>
                          <a:spcPts val="0"/>
                        </a:spcAft>
                      </a:pPr>
                      <a:r>
                        <a:rPr lang="es-EC" sz="900">
                          <a:solidFill>
                            <a:srgbClr val="000000"/>
                          </a:solidFill>
                          <a:latin typeface="Calibri"/>
                          <a:ea typeface="Times New Roman"/>
                          <a:cs typeface="Calibri"/>
                        </a:rPr>
                        <a:t>( - ) Otros egresos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$ 0,00</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68623">
                <a:tc>
                  <a:txBody>
                    <a:bodyPr/>
                    <a:lstStyle/>
                    <a:p>
                      <a:pPr>
                        <a:lnSpc>
                          <a:spcPct val="115000"/>
                        </a:lnSpc>
                        <a:spcAft>
                          <a:spcPts val="0"/>
                        </a:spcAft>
                      </a:pPr>
                      <a:r>
                        <a:rPr lang="es-EC" sz="900">
                          <a:solidFill>
                            <a:srgbClr val="000000"/>
                          </a:solidFill>
                          <a:latin typeface="Calibri"/>
                          <a:ea typeface="Times New Roman"/>
                          <a:cs typeface="Calibri"/>
                        </a:rPr>
                        <a:t>( + ) Otros ingresos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 Utilidad/perdida, antes de participación</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$ 1.176,93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$ 13.176,93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$ 12.990,03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$ 19.776,93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$ 24.088,46</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dirty="0">
                          <a:solidFill>
                            <a:srgbClr val="000000"/>
                          </a:solidFill>
                          <a:latin typeface="Calibri"/>
                          <a:ea typeface="Times New Roman"/>
                          <a:cs typeface="Calibri"/>
                        </a:rPr>
                        <a:t>$ 24.982,14</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$ 41.604,13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$ 50.984,13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$ 52.597,23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$ 91.543,89</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15 % participación de trabajadores</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$ 176,54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$ 1.976,54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$ 1.948,50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$ 2.966,54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$ 3.613,27</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$ 3.747,32</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$ 6.240,62</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$ 7.647,62</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$ 7.889,58</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$ 13.731,58</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utilidad antes impuesto a la renta</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$ 1.000,39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$ 11.200,39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$ 11.041,52</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$ 16.810,39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$ 20.475,19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$ 21.234,82</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dirty="0">
                          <a:solidFill>
                            <a:srgbClr val="000000"/>
                          </a:solidFill>
                          <a:latin typeface="Calibri"/>
                          <a:ea typeface="Times New Roman"/>
                          <a:cs typeface="Calibri"/>
                        </a:rPr>
                        <a:t>$ 35.363,51</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$ 43.336,51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$ 44.707,64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$ 77.812,30</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a:solidFill>
                            <a:srgbClr val="000000"/>
                          </a:solidFill>
                          <a:latin typeface="Calibri"/>
                          <a:ea typeface="Times New Roman"/>
                          <a:cs typeface="Calibri"/>
                        </a:rPr>
                        <a:t>( - ) Impuesto  la renta  25%</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$ 250,10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$ 2.800,10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$ 2.760,38</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$ 4.202,60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$ 5.118,80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$ 5.308,70</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$ 8.840,88</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$ 10.834,13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$ 11.176,91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a:solidFill>
                            <a:srgbClr val="000000"/>
                          </a:solidFill>
                          <a:latin typeface="Calibri"/>
                          <a:ea typeface="Times New Roman"/>
                          <a:cs typeface="Calibri"/>
                        </a:rPr>
                        <a:t>$ 19.453,08</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55378">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900">
                          <a:solidFill>
                            <a:srgbClr val="000000"/>
                          </a:solidFill>
                          <a:latin typeface="Calibri"/>
                          <a:ea typeface="Times New Roman"/>
                          <a:cs typeface="Calibri"/>
                        </a:rPr>
                        <a:t> </a:t>
                      </a:r>
                      <a:endParaRPr lang="es-EC" sz="90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20445">
                <a:tc>
                  <a:txBody>
                    <a:bodyPr/>
                    <a:lstStyle/>
                    <a:p>
                      <a:pPr>
                        <a:lnSpc>
                          <a:spcPct val="115000"/>
                        </a:lnSpc>
                        <a:spcAft>
                          <a:spcPts val="0"/>
                        </a:spcAft>
                      </a:pPr>
                      <a:r>
                        <a:rPr lang="es-EC" sz="900" b="1" dirty="0">
                          <a:solidFill>
                            <a:srgbClr val="000000"/>
                          </a:solidFill>
                          <a:latin typeface="Calibri"/>
                          <a:ea typeface="Times New Roman"/>
                          <a:cs typeface="Calibri"/>
                        </a:rPr>
                        <a:t>(=) UTILIDAD NETA</a:t>
                      </a:r>
                      <a:endParaRPr lang="es-EC" sz="900" dirty="0">
                        <a:latin typeface="Calibri"/>
                        <a:ea typeface="Calibri"/>
                        <a:cs typeface="Times New Roman"/>
                      </a:endParaRPr>
                    </a:p>
                  </a:txBody>
                  <a:tcPr marL="33560" marR="3356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$ 750,29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$ 8.400,29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$ 8.281,14</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$ 12.607,79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$ 15.356,39</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$ 15.926,11</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$ 26.522,63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dirty="0">
                          <a:solidFill>
                            <a:srgbClr val="000000"/>
                          </a:solidFill>
                          <a:latin typeface="Calibri"/>
                          <a:ea typeface="Times New Roman"/>
                          <a:cs typeface="Calibri"/>
                        </a:rPr>
                        <a:t>$ 32.502,38</a:t>
                      </a:r>
                      <a:endParaRPr lang="es-EC" sz="900" dirty="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a:solidFill>
                            <a:srgbClr val="000000"/>
                          </a:solidFill>
                          <a:latin typeface="Calibri"/>
                          <a:ea typeface="Times New Roman"/>
                          <a:cs typeface="Calibri"/>
                        </a:rPr>
                        <a:t>$ 33.530,73</a:t>
                      </a:r>
                      <a:endParaRPr lang="es-EC" sz="900">
                        <a:latin typeface="Calibri"/>
                        <a:ea typeface="Calibri"/>
                        <a:cs typeface="Times New Roman"/>
                      </a:endParaRPr>
                    </a:p>
                  </a:txBody>
                  <a:tcPr marL="33560" marR="335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900" b="1" dirty="0">
                          <a:solidFill>
                            <a:srgbClr val="000000"/>
                          </a:solidFill>
                          <a:latin typeface="Calibri"/>
                          <a:ea typeface="Times New Roman"/>
                          <a:cs typeface="Calibri"/>
                        </a:rPr>
                        <a:t>$ 58.359,23</a:t>
                      </a:r>
                      <a:endParaRPr lang="es-EC" sz="900" dirty="0">
                        <a:latin typeface="Calibri"/>
                        <a:ea typeface="Calibri"/>
                        <a:cs typeface="Times New Roman"/>
                      </a:endParaRPr>
                    </a:p>
                  </a:txBody>
                  <a:tcPr marL="33560" marR="3356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93304" y="116632"/>
            <a:ext cx="6707088" cy="778098"/>
          </a:xfrm>
        </p:spPr>
        <p:txBody>
          <a:bodyPr>
            <a:normAutofit/>
          </a:bodyPr>
          <a:lstStyle/>
          <a:p>
            <a:r>
              <a:rPr lang="es-EC" sz="3200" b="1" dirty="0" smtClean="0"/>
              <a:t>Flujo de Fondos del Proyecto</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Tabla"/>
          <p:cNvGraphicFramePr>
            <a:graphicFrameLocks noGrp="1"/>
          </p:cNvGraphicFramePr>
          <p:nvPr/>
        </p:nvGraphicFramePr>
        <p:xfrm>
          <a:off x="395537" y="908720"/>
          <a:ext cx="8424939" cy="5584512"/>
        </p:xfrm>
        <a:graphic>
          <a:graphicData uri="http://schemas.openxmlformats.org/drawingml/2006/table">
            <a:tbl>
              <a:tblPr/>
              <a:tblGrid>
                <a:gridCol w="2124548"/>
                <a:gridCol w="648243"/>
                <a:gridCol w="519482"/>
                <a:gridCol w="577758"/>
                <a:gridCol w="519482"/>
                <a:gridCol w="577758"/>
                <a:gridCol w="577758"/>
                <a:gridCol w="568878"/>
                <a:gridCol w="577758"/>
                <a:gridCol w="577758"/>
                <a:gridCol w="577758"/>
                <a:gridCol w="577758"/>
              </a:tblGrid>
              <a:tr h="208654">
                <a:tc gridSpan="12">
                  <a:txBody>
                    <a:bodyPr/>
                    <a:lstStyle/>
                    <a:p>
                      <a:pPr algn="ctr">
                        <a:lnSpc>
                          <a:spcPct val="115000"/>
                        </a:lnSpc>
                        <a:spcAft>
                          <a:spcPts val="0"/>
                        </a:spcAft>
                      </a:pPr>
                      <a:r>
                        <a:rPr lang="es-EC" sz="800" b="1">
                          <a:solidFill>
                            <a:srgbClr val="FFFFFF"/>
                          </a:solidFill>
                          <a:latin typeface="Calibri"/>
                          <a:ea typeface="Times New Roman"/>
                          <a:cs typeface="Calibri"/>
                        </a:rPr>
                        <a:t>FLUJO DE FONDOS DEL PROYECTO</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4900">
                <a:tc>
                  <a:txBody>
                    <a:bodyPr/>
                    <a:lstStyle/>
                    <a:p>
                      <a:pPr>
                        <a:lnSpc>
                          <a:spcPct val="115000"/>
                        </a:lnSpc>
                        <a:spcAft>
                          <a:spcPts val="0"/>
                        </a:spcAft>
                      </a:pPr>
                      <a:r>
                        <a:rPr lang="es-EC" sz="800" b="1">
                          <a:solidFill>
                            <a:srgbClr val="FFFFFF"/>
                          </a:solidFill>
                          <a:latin typeface="Calibri"/>
                          <a:ea typeface="Times New Roman"/>
                          <a:cs typeface="Calibri"/>
                        </a:rPr>
                        <a:t>CONCEPTO/AÑOS =</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CERO</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UNO</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DOS</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TRES</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CUATRO</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CINCO</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SEIS</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SIETE</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OCHO</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NUEVE</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nSpc>
                          <a:spcPct val="115000"/>
                        </a:lnSpc>
                        <a:spcAft>
                          <a:spcPts val="0"/>
                        </a:spcAft>
                      </a:pPr>
                      <a:r>
                        <a:rPr lang="es-EC" sz="800" b="1">
                          <a:solidFill>
                            <a:srgbClr val="FFFFFF"/>
                          </a:solidFill>
                          <a:latin typeface="Calibri"/>
                          <a:ea typeface="Times New Roman"/>
                          <a:cs typeface="Calibri"/>
                        </a:rPr>
                        <a:t>DIEZ</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272437">
                <a:tc>
                  <a:txBody>
                    <a:bodyPr/>
                    <a:lstStyle/>
                    <a:p>
                      <a:pPr>
                        <a:lnSpc>
                          <a:spcPct val="115000"/>
                        </a:lnSpc>
                        <a:spcAft>
                          <a:spcPts val="0"/>
                        </a:spcAft>
                      </a:pPr>
                      <a:r>
                        <a:rPr lang="es-EC" sz="800">
                          <a:solidFill>
                            <a:srgbClr val="000000"/>
                          </a:solidFill>
                          <a:latin typeface="Calibri"/>
                          <a:ea typeface="Times New Roman"/>
                          <a:cs typeface="Calibri"/>
                        </a:rPr>
                        <a:t>+ ingresos de la operación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$ 63.000,00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$ 75.000,00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$ 93.455,10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$ 88.800,00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$ 94.257,29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$ 106.750,63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$ 110.420,00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$ 119.400,00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$ 132.455,10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$ 158.277,76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72437">
                <a:tc>
                  <a:txBody>
                    <a:bodyPr/>
                    <a:lstStyle/>
                    <a:p>
                      <a:pPr>
                        <a:lnSpc>
                          <a:spcPct val="115000"/>
                        </a:lnSpc>
                        <a:spcAft>
                          <a:spcPts val="0"/>
                        </a:spcAft>
                      </a:pPr>
                      <a:r>
                        <a:rPr lang="es-EC" sz="800">
                          <a:solidFill>
                            <a:srgbClr val="000000"/>
                          </a:solidFill>
                          <a:latin typeface="Calibri"/>
                          <a:ea typeface="Times New Roman"/>
                          <a:cs typeface="Calibri"/>
                        </a:rPr>
                        <a:t>- costo de operación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$ 56.797,14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$ 56.797,14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$ 75.439,14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$ 63.997,14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$ 65.142,90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$ 77.349,76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$ 64.397,14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$ 63.997,14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$ 75.439,14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$ 65.142,90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72437">
                <a:tc>
                  <a:txBody>
                    <a:bodyPr/>
                    <a:lstStyle/>
                    <a:p>
                      <a:pPr>
                        <a:lnSpc>
                          <a:spcPct val="115000"/>
                        </a:lnSpc>
                        <a:spcAft>
                          <a:spcPts val="0"/>
                        </a:spcAft>
                      </a:pPr>
                      <a:r>
                        <a:rPr lang="es-EC" sz="800">
                          <a:solidFill>
                            <a:srgbClr val="000000"/>
                          </a:solidFill>
                          <a:latin typeface="Calibri"/>
                          <a:ea typeface="Times New Roman"/>
                          <a:cs typeface="Calibri"/>
                        </a:rPr>
                        <a:t>- depreciación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4900">
                <a:tc>
                  <a:txBody>
                    <a:bodyPr/>
                    <a:lstStyle/>
                    <a:p>
                      <a:pPr>
                        <a:lnSpc>
                          <a:spcPct val="115000"/>
                        </a:lnSpc>
                        <a:spcAft>
                          <a:spcPts val="0"/>
                        </a:spcAft>
                      </a:pPr>
                      <a:r>
                        <a:rPr lang="es-EC" sz="800">
                          <a:solidFill>
                            <a:srgbClr val="000000"/>
                          </a:solidFill>
                          <a:latin typeface="Calibri"/>
                          <a:ea typeface="Times New Roman"/>
                          <a:cs typeface="Calibri"/>
                        </a:rPr>
                        <a:t>- amortización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72437">
                <a:tc>
                  <a:txBody>
                    <a:bodyPr/>
                    <a:lstStyle/>
                    <a:p>
                      <a:pPr>
                        <a:lnSpc>
                          <a:spcPct val="115000"/>
                        </a:lnSpc>
                        <a:spcAft>
                          <a:spcPts val="0"/>
                        </a:spcAft>
                      </a:pPr>
                      <a:r>
                        <a:rPr lang="es-EC" sz="800">
                          <a:solidFill>
                            <a:srgbClr val="000000"/>
                          </a:solidFill>
                          <a:latin typeface="Calibri"/>
                          <a:ea typeface="Times New Roman"/>
                          <a:cs typeface="Calibri"/>
                        </a:rPr>
                        <a:t>UTILIDAD ANTES DE PARTICIPACION E IMPUESTOS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$ 1.176,93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$ 13.176,93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$ 12.990,03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$ 19.776,93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$ 24.088,46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$ 24.982,14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$ 41.604,13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$ 50.984,13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$ 52.597,23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$ 88.716,13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72437">
                <a:tc>
                  <a:txBody>
                    <a:bodyPr/>
                    <a:lstStyle/>
                    <a:p>
                      <a:pPr>
                        <a:lnSpc>
                          <a:spcPct val="115000"/>
                        </a:lnSpc>
                        <a:spcAft>
                          <a:spcPts val="0"/>
                        </a:spcAft>
                      </a:pPr>
                      <a:r>
                        <a:rPr lang="es-EC" sz="800">
                          <a:solidFill>
                            <a:srgbClr val="000000"/>
                          </a:solidFill>
                          <a:latin typeface="Calibri"/>
                          <a:ea typeface="Times New Roman"/>
                          <a:cs typeface="Calibri"/>
                        </a:rPr>
                        <a:t>- participación de trabajadores 15% de la utilidad</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$ 176,54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$ 1.976,54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$ 1.948,50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$ 2.966,54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$ 3.613,27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$ 3.747,32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$ 6.240,62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$ 7.647,62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$ 7.889,58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$ 13.307,42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72437">
                <a:tc>
                  <a:txBody>
                    <a:bodyPr/>
                    <a:lstStyle/>
                    <a:p>
                      <a:pPr>
                        <a:lnSpc>
                          <a:spcPct val="115000"/>
                        </a:lnSpc>
                        <a:spcAft>
                          <a:spcPts val="0"/>
                        </a:spcAft>
                      </a:pPr>
                      <a:r>
                        <a:rPr lang="es-EC" sz="800">
                          <a:solidFill>
                            <a:srgbClr val="000000"/>
                          </a:solidFill>
                          <a:latin typeface="Calibri"/>
                          <a:ea typeface="Times New Roman"/>
                          <a:cs typeface="Calibri"/>
                        </a:rPr>
                        <a:t>UTILIDAD ANTES DEL IMPUESTO A LA RENTA</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$ 1.000,39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$ 11.200,39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$ 11.041,52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$ 16.810,39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$ 20.475,19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$ 21.234,82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$ 35.363,51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$ 43.336,51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$ 44.707,64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$ 75.408,71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72437">
                <a:tc>
                  <a:txBody>
                    <a:bodyPr/>
                    <a:lstStyle/>
                    <a:p>
                      <a:pPr>
                        <a:lnSpc>
                          <a:spcPct val="115000"/>
                        </a:lnSpc>
                        <a:spcAft>
                          <a:spcPts val="0"/>
                        </a:spcAft>
                      </a:pPr>
                      <a:r>
                        <a:rPr lang="es-EC" sz="800">
                          <a:solidFill>
                            <a:srgbClr val="000000"/>
                          </a:solidFill>
                          <a:latin typeface="Calibri"/>
                          <a:ea typeface="Times New Roman"/>
                          <a:cs typeface="Calibri"/>
                        </a:rPr>
                        <a:t>- impuesto a la renta 25%</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$ 250,10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$ 2.800,10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$ 2.760,38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$ 4.202,60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$ 5.118,80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$ 5.308,70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$ 8.840,88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$ 10.834,13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$ 11.176,91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$ 18.852,18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72437">
                <a:tc>
                  <a:txBody>
                    <a:bodyPr/>
                    <a:lstStyle/>
                    <a:p>
                      <a:pPr>
                        <a:lnSpc>
                          <a:spcPct val="115000"/>
                        </a:lnSpc>
                        <a:spcAft>
                          <a:spcPts val="0"/>
                        </a:spcAft>
                      </a:pPr>
                      <a:r>
                        <a:rPr lang="es-EC" sz="800">
                          <a:solidFill>
                            <a:srgbClr val="000000"/>
                          </a:solidFill>
                          <a:latin typeface="Calibri"/>
                          <a:ea typeface="Times New Roman"/>
                          <a:cs typeface="Calibri"/>
                        </a:rPr>
                        <a:t>UTILIDAD/PERDIDA NETA</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$ 750,29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$ 8.400,29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$ 8.281,14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$ 12.607,79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$ 15.356,39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$ 15.926,11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$ 26.522,63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$ 32.502,38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$ 33.530,73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$ 56.556,53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04900">
                <a:tc>
                  <a:txBody>
                    <a:bodyPr/>
                    <a:lstStyle/>
                    <a:p>
                      <a:pPr>
                        <a:lnSpc>
                          <a:spcPct val="115000"/>
                        </a:lnSpc>
                        <a:spcAft>
                          <a:spcPts val="0"/>
                        </a:spcAft>
                      </a:pPr>
                      <a:r>
                        <a:rPr lang="es-EC" sz="800">
                          <a:solidFill>
                            <a:srgbClr val="000000"/>
                          </a:solidFill>
                          <a:latin typeface="Calibri"/>
                          <a:ea typeface="Times New Roman"/>
                          <a:cs typeface="Calibri"/>
                        </a:rPr>
                        <a:t>+ utilidad venta de activos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4900">
                <a:tc>
                  <a:txBody>
                    <a:bodyPr/>
                    <a:lstStyle/>
                    <a:p>
                      <a:pPr>
                        <a:lnSpc>
                          <a:spcPct val="115000"/>
                        </a:lnSpc>
                        <a:spcAft>
                          <a:spcPts val="0"/>
                        </a:spcAft>
                      </a:pPr>
                      <a:r>
                        <a:rPr lang="es-EC" sz="800">
                          <a:solidFill>
                            <a:srgbClr val="000000"/>
                          </a:solidFill>
                          <a:latin typeface="Calibri"/>
                          <a:ea typeface="Times New Roman"/>
                          <a:cs typeface="Calibri"/>
                        </a:rPr>
                        <a:t>- impuesto a la utilidad  en venta de activos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04900">
                <a:tc>
                  <a:txBody>
                    <a:bodyPr/>
                    <a:lstStyle/>
                    <a:p>
                      <a:pPr>
                        <a:lnSpc>
                          <a:spcPct val="115000"/>
                        </a:lnSpc>
                        <a:spcAft>
                          <a:spcPts val="0"/>
                        </a:spcAft>
                      </a:pPr>
                      <a:r>
                        <a:rPr lang="es-EC" sz="800">
                          <a:solidFill>
                            <a:srgbClr val="000000"/>
                          </a:solidFill>
                          <a:latin typeface="Calibri"/>
                          <a:ea typeface="Times New Roman"/>
                          <a:cs typeface="Calibri"/>
                        </a:rPr>
                        <a:t>+ ingresos no gravables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4900">
                <a:tc>
                  <a:txBody>
                    <a:bodyPr/>
                    <a:lstStyle/>
                    <a:p>
                      <a:pPr>
                        <a:lnSpc>
                          <a:spcPct val="115000"/>
                        </a:lnSpc>
                        <a:spcAft>
                          <a:spcPts val="0"/>
                        </a:spcAft>
                      </a:pPr>
                      <a:r>
                        <a:rPr lang="es-EC" sz="800">
                          <a:solidFill>
                            <a:srgbClr val="000000"/>
                          </a:solidFill>
                          <a:latin typeface="Calibri"/>
                          <a:ea typeface="Times New Roman"/>
                          <a:cs typeface="Calibri"/>
                        </a:rPr>
                        <a:t>- costo de operación no deducibles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04900">
                <a:tc>
                  <a:txBody>
                    <a:bodyPr/>
                    <a:lstStyle/>
                    <a:p>
                      <a:pPr>
                        <a:lnSpc>
                          <a:spcPct val="115000"/>
                        </a:lnSpc>
                        <a:spcAft>
                          <a:spcPts val="0"/>
                        </a:spcAft>
                      </a:pPr>
                      <a:r>
                        <a:rPr lang="es-EC" sz="800">
                          <a:solidFill>
                            <a:srgbClr val="000000"/>
                          </a:solidFill>
                          <a:latin typeface="Calibri"/>
                          <a:ea typeface="Times New Roman"/>
                          <a:cs typeface="Calibri"/>
                        </a:rPr>
                        <a:t>+ valor en libros de los activos vendidos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72437">
                <a:tc>
                  <a:txBody>
                    <a:bodyPr/>
                    <a:lstStyle/>
                    <a:p>
                      <a:pPr>
                        <a:lnSpc>
                          <a:spcPct val="115000"/>
                        </a:lnSpc>
                        <a:spcAft>
                          <a:spcPts val="0"/>
                        </a:spcAft>
                      </a:pPr>
                      <a:r>
                        <a:rPr lang="es-EC" sz="800">
                          <a:solidFill>
                            <a:srgbClr val="000000"/>
                          </a:solidFill>
                          <a:latin typeface="Calibri"/>
                          <a:ea typeface="Times New Roman"/>
                          <a:cs typeface="Calibri"/>
                        </a:rPr>
                        <a:t>+ depreciación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$ 4.418,73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04900">
                <a:tc>
                  <a:txBody>
                    <a:bodyPr/>
                    <a:lstStyle/>
                    <a:p>
                      <a:pPr>
                        <a:lnSpc>
                          <a:spcPct val="115000"/>
                        </a:lnSpc>
                        <a:spcAft>
                          <a:spcPts val="0"/>
                        </a:spcAft>
                      </a:pPr>
                      <a:r>
                        <a:rPr lang="es-EC" sz="800">
                          <a:solidFill>
                            <a:srgbClr val="000000"/>
                          </a:solidFill>
                          <a:latin typeface="Calibri"/>
                          <a:ea typeface="Times New Roman"/>
                          <a:cs typeface="Calibri"/>
                        </a:rPr>
                        <a:t>+ amortización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4900">
                <a:tc>
                  <a:txBody>
                    <a:bodyPr/>
                    <a:lstStyle/>
                    <a:p>
                      <a:pPr>
                        <a:lnSpc>
                          <a:spcPct val="115000"/>
                        </a:lnSpc>
                        <a:spcAft>
                          <a:spcPts val="0"/>
                        </a:spcAft>
                      </a:pPr>
                      <a:r>
                        <a:rPr lang="es-EC" sz="800">
                          <a:solidFill>
                            <a:srgbClr val="000000"/>
                          </a:solidFill>
                          <a:latin typeface="Calibri"/>
                          <a:ea typeface="Times New Roman"/>
                          <a:cs typeface="Calibri"/>
                        </a:rPr>
                        <a:t>+amortización activos diferidos</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$ 607,20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72437">
                <a:tc>
                  <a:txBody>
                    <a:bodyPr/>
                    <a:lstStyle/>
                    <a:p>
                      <a:pPr>
                        <a:lnSpc>
                          <a:spcPct val="115000"/>
                        </a:lnSpc>
                        <a:spcAft>
                          <a:spcPts val="0"/>
                        </a:spcAft>
                      </a:pPr>
                      <a:r>
                        <a:rPr lang="es-EC" sz="800">
                          <a:solidFill>
                            <a:srgbClr val="000000"/>
                          </a:solidFill>
                          <a:latin typeface="Calibri"/>
                          <a:ea typeface="Times New Roman"/>
                          <a:cs typeface="Calibri"/>
                        </a:rPr>
                        <a:t>- valor de la inversión y reinversión</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$ 17.934,38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$ 11.442,00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$ 1.145,76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$ 13.352,62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$ 400,00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$ 11.442,00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$ 1.145,76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04900">
                <a:tc>
                  <a:txBody>
                    <a:bodyPr/>
                    <a:lstStyle/>
                    <a:p>
                      <a:pPr>
                        <a:lnSpc>
                          <a:spcPct val="115000"/>
                        </a:lnSpc>
                        <a:spcAft>
                          <a:spcPts val="0"/>
                        </a:spcAft>
                      </a:pPr>
                      <a:r>
                        <a:rPr lang="es-EC" sz="800">
                          <a:solidFill>
                            <a:srgbClr val="000000"/>
                          </a:solidFill>
                          <a:latin typeface="Calibri"/>
                          <a:ea typeface="Times New Roman"/>
                          <a:cs typeface="Calibri"/>
                        </a:rPr>
                        <a:t>- capital de trabajo</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$ 2.827,76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latin typeface="Calibri"/>
                          <a:ea typeface="Times New Roman"/>
                          <a:cs typeface="Calibri"/>
                        </a:rPr>
                        <a:t>$ 0,00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04900">
                <a:tc>
                  <a:txBody>
                    <a:bodyPr/>
                    <a:lstStyle/>
                    <a:p>
                      <a:pPr>
                        <a:lnSpc>
                          <a:spcPct val="115000"/>
                        </a:lnSpc>
                        <a:spcAft>
                          <a:spcPts val="0"/>
                        </a:spcAft>
                      </a:pPr>
                      <a:r>
                        <a:rPr lang="es-EC" sz="800">
                          <a:solidFill>
                            <a:srgbClr val="000000"/>
                          </a:solidFill>
                          <a:latin typeface="Calibri"/>
                          <a:ea typeface="Times New Roman"/>
                          <a:cs typeface="Calibri"/>
                        </a:rPr>
                        <a:t>+ recuperación del capital de trabajo</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800">
                          <a:solidFill>
                            <a:srgbClr val="000000"/>
                          </a:solidFill>
                          <a:latin typeface="Calibri"/>
                          <a:ea typeface="Times New Roman"/>
                          <a:cs typeface="Calibri"/>
                        </a:rPr>
                        <a:t>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800">
                          <a:solidFill>
                            <a:srgbClr val="000000"/>
                          </a:solidFill>
                          <a:latin typeface="Calibri"/>
                          <a:ea typeface="Times New Roman"/>
                          <a:cs typeface="Calibri"/>
                        </a:rPr>
                        <a:t>$ 2.827,76 </a:t>
                      </a:r>
                      <a:endParaRPr lang="es-EC" sz="80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57693">
                <a:tc>
                  <a:txBody>
                    <a:bodyPr/>
                    <a:lstStyle/>
                    <a:p>
                      <a:pPr>
                        <a:lnSpc>
                          <a:spcPct val="115000"/>
                        </a:lnSpc>
                        <a:spcAft>
                          <a:spcPts val="0"/>
                        </a:spcAft>
                      </a:pPr>
                      <a:r>
                        <a:rPr lang="es-EC" sz="800">
                          <a:solidFill>
                            <a:srgbClr val="FFFFFF"/>
                          </a:solidFill>
                          <a:latin typeface="Calibri"/>
                          <a:ea typeface="Times New Roman"/>
                          <a:cs typeface="Calibri"/>
                        </a:rPr>
                        <a:t>FLUJO DE FONDOS NETOS DEL PROYECTO</a:t>
                      </a:r>
                      <a:endParaRPr lang="es-EC" sz="800">
                        <a:latin typeface="Calibri"/>
                        <a:ea typeface="Calibri"/>
                        <a:cs typeface="Times New Roman"/>
                      </a:endParaRPr>
                    </a:p>
                  </a:txBody>
                  <a:tcPr marL="28111" marR="28111"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0000"/>
                          </a:solidFill>
                          <a:latin typeface="Calibri"/>
                          <a:ea typeface="Times New Roman"/>
                          <a:cs typeface="Calibri"/>
                        </a:rPr>
                        <a:t>($ 20.762,14)</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$ 5.776,22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$ 13.426,22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$ 1.865,07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$ 17.633,72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$ 19.236,56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$ 6.992,22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$ 30.541,36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$ 36.921,11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a:solidFill>
                            <a:srgbClr val="FFFFFF"/>
                          </a:solidFill>
                          <a:latin typeface="Calibri"/>
                          <a:ea typeface="Times New Roman"/>
                          <a:cs typeface="Calibri"/>
                        </a:rPr>
                        <a:t>$ 26.507,46 </a:t>
                      </a:r>
                      <a:endParaRPr lang="es-EC" sz="800">
                        <a:latin typeface="Calibri"/>
                        <a:ea typeface="Calibri"/>
                        <a:cs typeface="Times New Roman"/>
                      </a:endParaRPr>
                    </a:p>
                  </a:txBody>
                  <a:tcPr marL="28111" marR="28111"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r">
                        <a:lnSpc>
                          <a:spcPct val="115000"/>
                        </a:lnSpc>
                        <a:spcAft>
                          <a:spcPts val="0"/>
                        </a:spcAft>
                      </a:pPr>
                      <a:r>
                        <a:rPr lang="es-EC" sz="800" dirty="0">
                          <a:solidFill>
                            <a:srgbClr val="FFFFFF"/>
                          </a:solidFill>
                          <a:latin typeface="Calibri"/>
                          <a:ea typeface="Times New Roman"/>
                          <a:cs typeface="Calibri"/>
                        </a:rPr>
                        <a:t>$ 62.657,26 </a:t>
                      </a:r>
                      <a:endParaRPr lang="es-EC" sz="800" dirty="0">
                        <a:latin typeface="Calibri"/>
                        <a:ea typeface="Calibri"/>
                        <a:cs typeface="Times New Roman"/>
                      </a:endParaRPr>
                    </a:p>
                  </a:txBody>
                  <a:tcPr marL="28111" marR="28111" marT="0"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608" y="116632"/>
            <a:ext cx="6707088" cy="778098"/>
          </a:xfrm>
        </p:spPr>
        <p:txBody>
          <a:bodyPr>
            <a:normAutofit/>
          </a:bodyPr>
          <a:lstStyle/>
          <a:p>
            <a:r>
              <a:rPr lang="es-EC" sz="3200" b="1" dirty="0" smtClean="0"/>
              <a:t>Índices Financieros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395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13 Tabla"/>
          <p:cNvGraphicFramePr>
            <a:graphicFrameLocks noGrp="1"/>
          </p:cNvGraphicFramePr>
          <p:nvPr/>
        </p:nvGraphicFramePr>
        <p:xfrm>
          <a:off x="539552" y="1340768"/>
          <a:ext cx="7776864" cy="1341120"/>
        </p:xfrm>
        <a:graphic>
          <a:graphicData uri="http://schemas.openxmlformats.org/drawingml/2006/table">
            <a:tbl>
              <a:tblPr firstRow="1" bandRow="1">
                <a:tableStyleId>{5C22544A-7EE6-4342-B048-85BDC9FD1C3A}</a:tableStyleId>
              </a:tblPr>
              <a:tblGrid>
                <a:gridCol w="3888432"/>
                <a:gridCol w="3888432"/>
              </a:tblGrid>
              <a:tr h="266920">
                <a:tc gridSpan="2">
                  <a:txBody>
                    <a:bodyPr/>
                    <a:lstStyle/>
                    <a:p>
                      <a:pPr algn="ctr"/>
                      <a:r>
                        <a:rPr lang="es-EC" sz="1400" dirty="0" smtClean="0"/>
                        <a:t>Tasa de Descuento</a:t>
                      </a:r>
                      <a:endParaRPr lang="es-EC" sz="1400" dirty="0"/>
                    </a:p>
                  </a:txBody>
                  <a:tcPr/>
                </a:tc>
                <a:tc hMerge="1">
                  <a:txBody>
                    <a:bodyPr/>
                    <a:lstStyle/>
                    <a:p>
                      <a:endParaRPr lang="es-EC" dirty="0"/>
                    </a:p>
                  </a:txBody>
                  <a:tcPr/>
                </a:tc>
              </a:tr>
              <a:tr h="334592">
                <a:tc>
                  <a:txBody>
                    <a:bodyPr/>
                    <a:lstStyle/>
                    <a:p>
                      <a:r>
                        <a:rPr lang="es-EC" sz="1400" dirty="0" smtClean="0"/>
                        <a:t>Tasa Mínima Aceptable</a:t>
                      </a:r>
                      <a:r>
                        <a:rPr lang="es-EC" sz="1400" baseline="0" dirty="0" smtClean="0"/>
                        <a:t> de Rendimiento TMAR</a:t>
                      </a:r>
                      <a:endParaRPr lang="es-EC" sz="1400" dirty="0"/>
                    </a:p>
                  </a:txBody>
                  <a:tcPr/>
                </a:tc>
                <a:tc>
                  <a:txBody>
                    <a:bodyPr/>
                    <a:lstStyle/>
                    <a:p>
                      <a:r>
                        <a:rPr lang="es-EC" sz="1400" dirty="0" smtClean="0"/>
                        <a:t>14,05%</a:t>
                      </a:r>
                      <a:endParaRPr lang="es-EC" sz="1400" dirty="0"/>
                    </a:p>
                  </a:txBody>
                  <a:tcPr/>
                </a:tc>
              </a:tr>
              <a:tr h="334592">
                <a:tc>
                  <a:txBody>
                    <a:bodyPr/>
                    <a:lstStyle/>
                    <a:p>
                      <a:r>
                        <a:rPr lang="es-EC" sz="1400" dirty="0" smtClean="0"/>
                        <a:t>Costo Promedio Ponderado</a:t>
                      </a:r>
                      <a:r>
                        <a:rPr lang="es-EC" sz="1400" baseline="0" dirty="0" smtClean="0"/>
                        <a:t> del Capital (CPPK)</a:t>
                      </a:r>
                      <a:endParaRPr lang="es-EC" sz="1400" dirty="0"/>
                    </a:p>
                  </a:txBody>
                  <a:tcPr/>
                </a:tc>
                <a:tc>
                  <a:txBody>
                    <a:bodyPr/>
                    <a:lstStyle/>
                    <a:p>
                      <a:r>
                        <a:rPr lang="es-EC" sz="1400" dirty="0" smtClean="0"/>
                        <a:t>11,94%</a:t>
                      </a:r>
                      <a:endParaRPr lang="es-EC" sz="1400" dirty="0"/>
                    </a:p>
                  </a:txBody>
                  <a:tcPr/>
                </a:tc>
              </a:tr>
            </a:tbl>
          </a:graphicData>
        </a:graphic>
      </p:graphicFrame>
      <p:graphicFrame>
        <p:nvGraphicFramePr>
          <p:cNvPr id="15" name="14 Tabla"/>
          <p:cNvGraphicFramePr>
            <a:graphicFrameLocks noGrp="1"/>
          </p:cNvGraphicFramePr>
          <p:nvPr/>
        </p:nvGraphicFramePr>
        <p:xfrm>
          <a:off x="539552" y="3329166"/>
          <a:ext cx="3533775" cy="963930"/>
        </p:xfrm>
        <a:graphic>
          <a:graphicData uri="http://schemas.openxmlformats.org/drawingml/2006/table">
            <a:tbl>
              <a:tblPr/>
              <a:tblGrid>
                <a:gridCol w="1035050"/>
                <a:gridCol w="1169670"/>
                <a:gridCol w="540385"/>
                <a:gridCol w="788670"/>
              </a:tblGrid>
              <a:tr h="190500">
                <a:tc gridSpan="4">
                  <a:txBody>
                    <a:bodyPr/>
                    <a:lstStyle/>
                    <a:p>
                      <a:pPr algn="ctr">
                        <a:lnSpc>
                          <a:spcPct val="115000"/>
                        </a:lnSpc>
                        <a:spcAft>
                          <a:spcPts val="0"/>
                        </a:spcAft>
                      </a:pPr>
                      <a:r>
                        <a:rPr lang="es-EC" sz="1100" b="1" dirty="0" smtClean="0">
                          <a:solidFill>
                            <a:srgbClr val="FFFFFF"/>
                          </a:solidFill>
                          <a:latin typeface="Calibri"/>
                          <a:ea typeface="Times New Roman"/>
                          <a:cs typeface="Calibri"/>
                        </a:rPr>
                        <a:t>PROYECTO</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a:lnSpc>
                          <a:spcPct val="115000"/>
                        </a:lnSpc>
                        <a:spcAft>
                          <a:spcPts val="0"/>
                        </a:spcAft>
                      </a:pPr>
                      <a:r>
                        <a:rPr lang="es-EC" sz="1100" b="1">
                          <a:solidFill>
                            <a:srgbClr val="FFFFFF"/>
                          </a:solidFill>
                          <a:latin typeface="Calibri"/>
                          <a:ea typeface="Times New Roman"/>
                          <a:cs typeface="Calibri"/>
                        </a:rPr>
                        <a:t>ITEM</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l">
                        <a:lnSpc>
                          <a:spcPct val="115000"/>
                        </a:lnSpc>
                        <a:spcAft>
                          <a:spcPts val="0"/>
                        </a:spcAft>
                      </a:pPr>
                      <a:r>
                        <a:rPr lang="es-EC" sz="1100" b="1">
                          <a:solidFill>
                            <a:srgbClr val="FFFFFF"/>
                          </a:solidFill>
                          <a:latin typeface="Calibri"/>
                          <a:ea typeface="Times New Roman"/>
                          <a:cs typeface="Calibri"/>
                        </a:rPr>
                        <a:t>RECOMENDACION</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l">
                        <a:lnSpc>
                          <a:spcPct val="115000"/>
                        </a:lnSpc>
                        <a:spcAft>
                          <a:spcPts val="0"/>
                        </a:spcAft>
                      </a:pPr>
                      <a:r>
                        <a:rPr lang="es-EC" sz="1100" b="1">
                          <a:solidFill>
                            <a:srgbClr val="FFFFFF"/>
                          </a:solidFill>
                          <a:latin typeface="Calibri"/>
                          <a:ea typeface="Times New Roman"/>
                          <a:cs typeface="Calibri"/>
                        </a:rPr>
                        <a:t>VALOR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l">
                        <a:lnSpc>
                          <a:spcPct val="115000"/>
                        </a:lnSpc>
                        <a:spcAft>
                          <a:spcPts val="0"/>
                        </a:spcAft>
                      </a:pPr>
                      <a:r>
                        <a:rPr lang="es-EC" sz="1100" b="1">
                          <a:solidFill>
                            <a:srgbClr val="FFFFFF"/>
                          </a:solidFill>
                          <a:latin typeface="Calibri"/>
                          <a:ea typeface="Times New Roman"/>
                          <a:cs typeface="Calibri"/>
                        </a:rPr>
                        <a:t>RESULTADO</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190500">
                <a:tc>
                  <a:txBody>
                    <a:bodyPr/>
                    <a:lstStyle/>
                    <a:p>
                      <a:pPr algn="l">
                        <a:lnSpc>
                          <a:spcPct val="115000"/>
                        </a:lnSpc>
                        <a:spcAft>
                          <a:spcPts val="0"/>
                        </a:spcAft>
                      </a:pPr>
                      <a:r>
                        <a:rPr lang="es-EC" sz="1100">
                          <a:solidFill>
                            <a:srgbClr val="000000"/>
                          </a:solidFill>
                          <a:latin typeface="Calibri"/>
                          <a:ea typeface="Times New Roman"/>
                          <a:cs typeface="Calibri"/>
                        </a:rPr>
                        <a:t>(Tasa Interna de Retorno) TIR% =</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a:lnSpc>
                          <a:spcPct val="115000"/>
                        </a:lnSpc>
                        <a:spcAft>
                          <a:spcPts val="0"/>
                        </a:spcAft>
                      </a:pPr>
                      <a:r>
                        <a:rPr lang="es-EC" sz="1100">
                          <a:solidFill>
                            <a:srgbClr val="000000"/>
                          </a:solidFill>
                          <a:latin typeface="Calibri"/>
                          <a:ea typeface="Times New Roman"/>
                          <a:cs typeface="Calibri"/>
                        </a:rPr>
                        <a:t>Tir% &gt; =TMAR%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52,20%</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B050"/>
                          </a:solidFill>
                          <a:latin typeface="Calibri"/>
                          <a:ea typeface="Times New Roman"/>
                          <a:cs typeface="Calibri"/>
                        </a:rPr>
                        <a:t>O.K.</a:t>
                      </a:r>
                      <a:endParaRPr lang="es-EC"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graphicFrame>
        <p:nvGraphicFramePr>
          <p:cNvPr id="16" name="15 Tabla"/>
          <p:cNvGraphicFramePr>
            <a:graphicFrameLocks noGrp="1"/>
          </p:cNvGraphicFramePr>
          <p:nvPr/>
        </p:nvGraphicFramePr>
        <p:xfrm>
          <a:off x="4788024" y="3329166"/>
          <a:ext cx="3533775" cy="963930"/>
        </p:xfrm>
        <a:graphic>
          <a:graphicData uri="http://schemas.openxmlformats.org/drawingml/2006/table">
            <a:tbl>
              <a:tblPr/>
              <a:tblGrid>
                <a:gridCol w="1035050"/>
                <a:gridCol w="1169670"/>
                <a:gridCol w="540385"/>
                <a:gridCol w="788670"/>
              </a:tblGrid>
              <a:tr h="190500">
                <a:tc gridSpan="4">
                  <a:txBody>
                    <a:bodyPr/>
                    <a:lstStyle/>
                    <a:p>
                      <a:pPr algn="ctr">
                        <a:lnSpc>
                          <a:spcPct val="115000"/>
                        </a:lnSpc>
                        <a:spcAft>
                          <a:spcPts val="0"/>
                        </a:spcAft>
                      </a:pPr>
                      <a:r>
                        <a:rPr lang="es-EC" sz="1100" b="1" dirty="0" smtClean="0">
                          <a:solidFill>
                            <a:srgbClr val="FFFFFF"/>
                          </a:solidFill>
                          <a:latin typeface="Calibri"/>
                          <a:ea typeface="Calibri"/>
                          <a:cs typeface="Calibri"/>
                        </a:rPr>
                        <a:t>INVERSIONISTA</a:t>
                      </a:r>
                      <a:r>
                        <a:rPr lang="es-EC" sz="1100" b="1" baseline="0" dirty="0" smtClean="0">
                          <a:solidFill>
                            <a:srgbClr val="FFFFFF"/>
                          </a:solidFill>
                          <a:latin typeface="Calibri"/>
                          <a:ea typeface="Calibri"/>
                          <a:cs typeface="Calibri"/>
                        </a:rPr>
                        <a:t> </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a:lnSpc>
                          <a:spcPct val="115000"/>
                        </a:lnSpc>
                        <a:spcAft>
                          <a:spcPts val="0"/>
                        </a:spcAft>
                      </a:pPr>
                      <a:r>
                        <a:rPr lang="es-EC" sz="1100" b="1">
                          <a:solidFill>
                            <a:srgbClr val="FFFFFF"/>
                          </a:solidFill>
                          <a:latin typeface="Calibri"/>
                          <a:ea typeface="Times New Roman"/>
                          <a:cs typeface="Calibri"/>
                        </a:rPr>
                        <a:t>ITEM</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l">
                        <a:lnSpc>
                          <a:spcPct val="115000"/>
                        </a:lnSpc>
                        <a:spcAft>
                          <a:spcPts val="0"/>
                        </a:spcAft>
                      </a:pPr>
                      <a:r>
                        <a:rPr lang="es-EC" sz="1100" b="1">
                          <a:solidFill>
                            <a:srgbClr val="FFFFFF"/>
                          </a:solidFill>
                          <a:latin typeface="Calibri"/>
                          <a:ea typeface="Times New Roman"/>
                          <a:cs typeface="Calibri"/>
                        </a:rPr>
                        <a:t>RECOMENDACIÓN</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l">
                        <a:lnSpc>
                          <a:spcPct val="115000"/>
                        </a:lnSpc>
                        <a:spcAft>
                          <a:spcPts val="0"/>
                        </a:spcAft>
                      </a:pPr>
                      <a:r>
                        <a:rPr lang="es-EC" sz="1100" b="1">
                          <a:solidFill>
                            <a:srgbClr val="FFFFFF"/>
                          </a:solidFill>
                          <a:latin typeface="Calibri"/>
                          <a:ea typeface="Times New Roman"/>
                          <a:cs typeface="Calibri"/>
                        </a:rPr>
                        <a:t>VALOR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l">
                        <a:lnSpc>
                          <a:spcPct val="115000"/>
                        </a:lnSpc>
                        <a:spcAft>
                          <a:spcPts val="0"/>
                        </a:spcAft>
                      </a:pPr>
                      <a:r>
                        <a:rPr lang="es-EC" sz="1100" b="1">
                          <a:solidFill>
                            <a:srgbClr val="FFFFFF"/>
                          </a:solidFill>
                          <a:latin typeface="Calibri"/>
                          <a:ea typeface="Times New Roman"/>
                          <a:cs typeface="Calibri"/>
                        </a:rPr>
                        <a:t>RESULTADO</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190500">
                <a:tc>
                  <a:txBody>
                    <a:bodyPr/>
                    <a:lstStyle/>
                    <a:p>
                      <a:pPr algn="l">
                        <a:lnSpc>
                          <a:spcPct val="115000"/>
                        </a:lnSpc>
                        <a:spcAft>
                          <a:spcPts val="0"/>
                        </a:spcAft>
                      </a:pPr>
                      <a:r>
                        <a:rPr lang="es-EC" sz="1100">
                          <a:solidFill>
                            <a:srgbClr val="000000"/>
                          </a:solidFill>
                          <a:latin typeface="Calibri"/>
                          <a:ea typeface="Times New Roman"/>
                          <a:cs typeface="Calibri"/>
                        </a:rPr>
                        <a:t>(Tasa Interna de Retorno) TIR% =</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a:lnSpc>
                          <a:spcPct val="115000"/>
                        </a:lnSpc>
                        <a:spcAft>
                          <a:spcPts val="0"/>
                        </a:spcAft>
                      </a:pPr>
                      <a:r>
                        <a:rPr lang="es-EC" sz="1100">
                          <a:solidFill>
                            <a:srgbClr val="000000"/>
                          </a:solidFill>
                          <a:latin typeface="Calibri"/>
                          <a:ea typeface="Times New Roman"/>
                          <a:cs typeface="Calibri"/>
                        </a:rPr>
                        <a:t>Tir% &gt; =TMAR%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63,08%</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B050"/>
                          </a:solidFill>
                          <a:latin typeface="Calibri"/>
                          <a:ea typeface="Times New Roman"/>
                          <a:cs typeface="Calibri"/>
                        </a:rPr>
                        <a:t>O.K.</a:t>
                      </a:r>
                      <a:endParaRPr lang="es-EC"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
        <p:nvSpPr>
          <p:cNvPr id="17" name="16 CuadroTexto"/>
          <p:cNvSpPr txBox="1"/>
          <p:nvPr/>
        </p:nvSpPr>
        <p:spPr>
          <a:xfrm>
            <a:off x="3347864" y="908720"/>
            <a:ext cx="2159309" cy="400110"/>
          </a:xfrm>
          <a:prstGeom prst="rect">
            <a:avLst/>
          </a:prstGeom>
          <a:noFill/>
        </p:spPr>
        <p:txBody>
          <a:bodyPr wrap="none" rtlCol="0">
            <a:spAutoFit/>
          </a:bodyPr>
          <a:lstStyle/>
          <a:p>
            <a:r>
              <a:rPr lang="es-EC" sz="2000" b="1" dirty="0" smtClean="0"/>
              <a:t>Tasa de Descuento</a:t>
            </a:r>
            <a:endParaRPr lang="es-EC" sz="2000" b="1" dirty="0"/>
          </a:p>
        </p:txBody>
      </p:sp>
      <p:sp>
        <p:nvSpPr>
          <p:cNvPr id="18" name="17 CuadroTexto"/>
          <p:cNvSpPr txBox="1"/>
          <p:nvPr/>
        </p:nvSpPr>
        <p:spPr>
          <a:xfrm>
            <a:off x="3203848" y="2810580"/>
            <a:ext cx="2722925" cy="400110"/>
          </a:xfrm>
          <a:prstGeom prst="rect">
            <a:avLst/>
          </a:prstGeom>
          <a:noFill/>
        </p:spPr>
        <p:txBody>
          <a:bodyPr wrap="none" rtlCol="0">
            <a:spAutoFit/>
          </a:bodyPr>
          <a:lstStyle/>
          <a:p>
            <a:r>
              <a:rPr lang="es-EC" sz="2000" b="1" dirty="0" smtClean="0"/>
              <a:t>Tasa Interna de Retorno</a:t>
            </a:r>
            <a:endParaRPr lang="es-EC" sz="2000" b="1" dirty="0"/>
          </a:p>
        </p:txBody>
      </p:sp>
      <p:sp>
        <p:nvSpPr>
          <p:cNvPr id="19" name="18 CuadroTexto"/>
          <p:cNvSpPr txBox="1"/>
          <p:nvPr/>
        </p:nvSpPr>
        <p:spPr>
          <a:xfrm>
            <a:off x="3491880" y="4541058"/>
            <a:ext cx="2371611" cy="400110"/>
          </a:xfrm>
          <a:prstGeom prst="rect">
            <a:avLst/>
          </a:prstGeom>
          <a:noFill/>
        </p:spPr>
        <p:txBody>
          <a:bodyPr wrap="none" rtlCol="0">
            <a:spAutoFit/>
          </a:bodyPr>
          <a:lstStyle/>
          <a:p>
            <a:r>
              <a:rPr lang="es-EC" sz="2000" b="1" dirty="0" smtClean="0"/>
              <a:t>Valor Presente Neto </a:t>
            </a:r>
            <a:endParaRPr lang="es-EC" sz="2000" b="1" dirty="0"/>
          </a:p>
        </p:txBody>
      </p:sp>
      <p:graphicFrame>
        <p:nvGraphicFramePr>
          <p:cNvPr id="20" name="19 Tabla"/>
          <p:cNvGraphicFramePr>
            <a:graphicFrameLocks noGrp="1"/>
          </p:cNvGraphicFramePr>
          <p:nvPr/>
        </p:nvGraphicFramePr>
        <p:xfrm>
          <a:off x="539552" y="5201374"/>
          <a:ext cx="3940810" cy="963930"/>
        </p:xfrm>
        <a:graphic>
          <a:graphicData uri="http://schemas.openxmlformats.org/drawingml/2006/table">
            <a:tbl>
              <a:tblPr/>
              <a:tblGrid>
                <a:gridCol w="1170305"/>
                <a:gridCol w="1156970"/>
                <a:gridCol w="824865"/>
                <a:gridCol w="788670"/>
              </a:tblGrid>
              <a:tr h="190500">
                <a:tc gridSpan="4">
                  <a:txBody>
                    <a:bodyPr/>
                    <a:lstStyle/>
                    <a:p>
                      <a:pPr algn="ctr">
                        <a:lnSpc>
                          <a:spcPct val="115000"/>
                        </a:lnSpc>
                        <a:spcAft>
                          <a:spcPts val="0"/>
                        </a:spcAft>
                      </a:pPr>
                      <a:r>
                        <a:rPr lang="es-EC" sz="1100" b="1" dirty="0" smtClean="0">
                          <a:solidFill>
                            <a:srgbClr val="FFFFFF"/>
                          </a:solidFill>
                          <a:latin typeface="Calibri"/>
                          <a:ea typeface="Times New Roman"/>
                          <a:cs typeface="Calibri"/>
                        </a:rPr>
                        <a:t>PROYECTO</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100" b="1">
                          <a:solidFill>
                            <a:srgbClr val="FFFFFF"/>
                          </a:solidFill>
                          <a:latin typeface="Calibri"/>
                          <a:ea typeface="Times New Roman"/>
                          <a:cs typeface="Calibri"/>
                        </a:rPr>
                        <a:t>ITEM</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RECOMENDACION</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VALOR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RESULTADO</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190500">
                <a:tc>
                  <a:txBody>
                    <a:bodyPr/>
                    <a:lstStyle/>
                    <a:p>
                      <a:pPr>
                        <a:lnSpc>
                          <a:spcPct val="115000"/>
                        </a:lnSpc>
                        <a:spcAft>
                          <a:spcPts val="0"/>
                        </a:spcAft>
                      </a:pPr>
                      <a:r>
                        <a:rPr lang="es-EC" sz="1100">
                          <a:solidFill>
                            <a:srgbClr val="000000"/>
                          </a:solidFill>
                          <a:latin typeface="Calibri"/>
                          <a:ea typeface="Times New Roman"/>
                          <a:cs typeface="Calibri"/>
                        </a:rPr>
                        <a:t>(Valor Actual Neto) VAN =</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Calibri"/>
                        </a:rPr>
                        <a:t>VAN &gt; = 0</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Calibri"/>
                        </a:rPr>
                        <a:t>$ 69.462,54 </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B050"/>
                          </a:solidFill>
                          <a:latin typeface="Calibri"/>
                          <a:ea typeface="Times New Roman"/>
                          <a:cs typeface="Calibri"/>
                        </a:rPr>
                        <a:t>O.K.</a:t>
                      </a:r>
                      <a:endParaRPr lang="es-EC"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graphicFrame>
        <p:nvGraphicFramePr>
          <p:cNvPr id="21" name="20 Tabla"/>
          <p:cNvGraphicFramePr>
            <a:graphicFrameLocks noGrp="1"/>
          </p:cNvGraphicFramePr>
          <p:nvPr/>
        </p:nvGraphicFramePr>
        <p:xfrm>
          <a:off x="4788024" y="5201374"/>
          <a:ext cx="3940810" cy="963930"/>
        </p:xfrm>
        <a:graphic>
          <a:graphicData uri="http://schemas.openxmlformats.org/drawingml/2006/table">
            <a:tbl>
              <a:tblPr/>
              <a:tblGrid>
                <a:gridCol w="1170305"/>
                <a:gridCol w="1156970"/>
                <a:gridCol w="824865"/>
                <a:gridCol w="788670"/>
              </a:tblGrid>
              <a:tr h="190500">
                <a:tc gridSpan="4">
                  <a:txBody>
                    <a:bodyPr/>
                    <a:lstStyle/>
                    <a:p>
                      <a:pPr algn="ctr">
                        <a:lnSpc>
                          <a:spcPct val="115000"/>
                        </a:lnSpc>
                        <a:spcAft>
                          <a:spcPts val="0"/>
                        </a:spcAft>
                      </a:pPr>
                      <a:r>
                        <a:rPr lang="es-EC" sz="1100" b="1" dirty="0" smtClean="0">
                          <a:solidFill>
                            <a:srgbClr val="FFFFFF"/>
                          </a:solidFill>
                          <a:latin typeface="Calibri"/>
                          <a:ea typeface="Calibri"/>
                          <a:cs typeface="Calibri"/>
                        </a:rPr>
                        <a:t>INVERSIONISTA</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100" b="1">
                          <a:solidFill>
                            <a:srgbClr val="FFFFFF"/>
                          </a:solidFill>
                          <a:latin typeface="Calibri"/>
                          <a:ea typeface="Times New Roman"/>
                          <a:cs typeface="Calibri"/>
                        </a:rPr>
                        <a:t>ITEM</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RECOMENDACION</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VALOR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RESULTADO</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190500">
                <a:tc>
                  <a:txBody>
                    <a:bodyPr/>
                    <a:lstStyle/>
                    <a:p>
                      <a:pPr>
                        <a:lnSpc>
                          <a:spcPct val="115000"/>
                        </a:lnSpc>
                        <a:spcAft>
                          <a:spcPts val="0"/>
                        </a:spcAft>
                      </a:pPr>
                      <a:r>
                        <a:rPr lang="es-EC" sz="1100">
                          <a:solidFill>
                            <a:srgbClr val="000000"/>
                          </a:solidFill>
                          <a:latin typeface="Calibri"/>
                          <a:ea typeface="Times New Roman"/>
                          <a:cs typeface="Calibri"/>
                        </a:rPr>
                        <a:t>(Valor Actual Neto) VAN =</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Calibri"/>
                          <a:ea typeface="Times New Roman"/>
                          <a:cs typeface="Calibri"/>
                        </a:rPr>
                        <a:t>VAN &gt; = 0</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Calibri"/>
                        </a:rPr>
                        <a:t>$ 81.975,45  </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B050"/>
                          </a:solidFill>
                          <a:latin typeface="Calibri"/>
                          <a:ea typeface="Times New Roman"/>
                          <a:cs typeface="Calibri"/>
                        </a:rPr>
                        <a:t>O.K.</a:t>
                      </a:r>
                      <a:endParaRPr lang="es-EC"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608" y="116632"/>
            <a:ext cx="6707088" cy="778098"/>
          </a:xfrm>
        </p:spPr>
        <p:txBody>
          <a:bodyPr>
            <a:normAutofit/>
          </a:bodyPr>
          <a:lstStyle/>
          <a:p>
            <a:r>
              <a:rPr lang="es-EC" sz="3200" b="1" dirty="0" smtClean="0"/>
              <a:t>Índices Financieros</a:t>
            </a:r>
            <a:endParaRPr lang="es-EC" sz="32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0728" name="Rectangle 8"/>
          <p:cNvSpPr>
            <a:spLocks noChangeArrowheads="1"/>
          </p:cNvSpPr>
          <p:nvPr/>
        </p:nvSpPr>
        <p:spPr bwMode="auto">
          <a:xfrm>
            <a:off x="395536"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3059832" y="1316173"/>
            <a:ext cx="2794548" cy="400110"/>
          </a:xfrm>
          <a:prstGeom prst="rect">
            <a:avLst/>
          </a:prstGeom>
          <a:noFill/>
        </p:spPr>
        <p:txBody>
          <a:bodyPr wrap="none" rtlCol="0">
            <a:spAutoFit/>
          </a:bodyPr>
          <a:lstStyle/>
          <a:p>
            <a:r>
              <a:rPr lang="es-EC" sz="2000" b="1" dirty="0" smtClean="0"/>
              <a:t>Relación Costo Beneficio</a:t>
            </a:r>
            <a:endParaRPr lang="es-EC" sz="2000" b="1" dirty="0"/>
          </a:p>
        </p:txBody>
      </p:sp>
      <p:sp>
        <p:nvSpPr>
          <p:cNvPr id="19" name="18 CuadroTexto"/>
          <p:cNvSpPr txBox="1"/>
          <p:nvPr/>
        </p:nvSpPr>
        <p:spPr>
          <a:xfrm>
            <a:off x="3347864" y="3764445"/>
            <a:ext cx="2838534" cy="400110"/>
          </a:xfrm>
          <a:prstGeom prst="rect">
            <a:avLst/>
          </a:prstGeom>
          <a:noFill/>
        </p:spPr>
        <p:txBody>
          <a:bodyPr wrap="none" rtlCol="0">
            <a:spAutoFit/>
          </a:bodyPr>
          <a:lstStyle/>
          <a:p>
            <a:r>
              <a:rPr lang="es-EC" sz="2000" b="1" dirty="0" smtClean="0"/>
              <a:t>Período de Recuperación</a:t>
            </a:r>
            <a:endParaRPr lang="es-EC" sz="2000" b="1" dirty="0"/>
          </a:p>
        </p:txBody>
      </p:sp>
      <p:graphicFrame>
        <p:nvGraphicFramePr>
          <p:cNvPr id="22" name="21 Tabla"/>
          <p:cNvGraphicFramePr>
            <a:graphicFrameLocks noGrp="1"/>
          </p:cNvGraphicFramePr>
          <p:nvPr/>
        </p:nvGraphicFramePr>
        <p:xfrm>
          <a:off x="467544" y="2148331"/>
          <a:ext cx="4038600" cy="963930"/>
        </p:xfrm>
        <a:graphic>
          <a:graphicData uri="http://schemas.openxmlformats.org/drawingml/2006/table">
            <a:tbl>
              <a:tblPr/>
              <a:tblGrid>
                <a:gridCol w="1268730"/>
                <a:gridCol w="1370330"/>
                <a:gridCol w="579755"/>
                <a:gridCol w="819785"/>
              </a:tblGrid>
              <a:tr h="190500">
                <a:tc gridSpan="4">
                  <a:txBody>
                    <a:bodyPr/>
                    <a:lstStyle/>
                    <a:p>
                      <a:pPr algn="ctr">
                        <a:lnSpc>
                          <a:spcPct val="115000"/>
                        </a:lnSpc>
                        <a:spcAft>
                          <a:spcPts val="0"/>
                        </a:spcAft>
                      </a:pPr>
                      <a:r>
                        <a:rPr lang="es-EC" sz="1100" b="1" dirty="0" smtClean="0">
                          <a:solidFill>
                            <a:srgbClr val="FFFFFF"/>
                          </a:solidFill>
                          <a:latin typeface="Calibri"/>
                          <a:ea typeface="Times New Roman"/>
                          <a:cs typeface="Calibri"/>
                        </a:rPr>
                        <a:t>PROYECTO</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100" b="1">
                          <a:solidFill>
                            <a:srgbClr val="FFFFFF"/>
                          </a:solidFill>
                          <a:latin typeface="Calibri"/>
                          <a:ea typeface="Times New Roman"/>
                          <a:cs typeface="Calibri"/>
                        </a:rPr>
                        <a:t>ITEM</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RECOMENDACIÓN</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VALOR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RESULTADO</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571500">
                <a:tc>
                  <a:txBody>
                    <a:bodyPr/>
                    <a:lstStyle/>
                    <a:p>
                      <a:pPr>
                        <a:lnSpc>
                          <a:spcPct val="115000"/>
                        </a:lnSpc>
                        <a:spcAft>
                          <a:spcPts val="0"/>
                        </a:spcAft>
                      </a:pPr>
                      <a:r>
                        <a:rPr lang="es-EC" sz="1100">
                          <a:solidFill>
                            <a:srgbClr val="000000"/>
                          </a:solidFill>
                          <a:latin typeface="Calibri"/>
                          <a:ea typeface="Times New Roman"/>
                          <a:cs typeface="Calibri"/>
                        </a:rPr>
                        <a:t>( Relación Beneficio/Costo)  R B/C =</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latin typeface="Calibri"/>
                          <a:ea typeface="Times New Roman"/>
                          <a:cs typeface="Calibri"/>
                        </a:rPr>
                        <a:t>∑ FFAct/InvInicial &gt; 1</a:t>
                      </a:r>
                      <a:endParaRPr lang="es-EC"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Calibri"/>
                          <a:ea typeface="Times New Roman"/>
                          <a:cs typeface="Calibri"/>
                        </a:rPr>
                        <a:t>$ 4,35</a:t>
                      </a:r>
                      <a:endParaRPr lang="es-EC"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B050"/>
                          </a:solidFill>
                          <a:latin typeface="Calibri"/>
                          <a:ea typeface="Times New Roman"/>
                          <a:cs typeface="Calibri"/>
                        </a:rPr>
                        <a:t>O.K.</a:t>
                      </a:r>
                      <a:endParaRPr lang="es-EC" sz="1100" dirty="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graphicFrame>
        <p:nvGraphicFramePr>
          <p:cNvPr id="23" name="22 Tabla"/>
          <p:cNvGraphicFramePr>
            <a:graphicFrameLocks noGrp="1"/>
          </p:cNvGraphicFramePr>
          <p:nvPr/>
        </p:nvGraphicFramePr>
        <p:xfrm>
          <a:off x="4644008" y="2148331"/>
          <a:ext cx="4038600" cy="963930"/>
        </p:xfrm>
        <a:graphic>
          <a:graphicData uri="http://schemas.openxmlformats.org/drawingml/2006/table">
            <a:tbl>
              <a:tblPr/>
              <a:tblGrid>
                <a:gridCol w="1268730"/>
                <a:gridCol w="1370330"/>
                <a:gridCol w="579755"/>
                <a:gridCol w="819785"/>
              </a:tblGrid>
              <a:tr h="190500">
                <a:tc gridSpan="4">
                  <a:txBody>
                    <a:bodyPr/>
                    <a:lstStyle/>
                    <a:p>
                      <a:pPr algn="ctr">
                        <a:lnSpc>
                          <a:spcPct val="115000"/>
                        </a:lnSpc>
                        <a:spcAft>
                          <a:spcPts val="0"/>
                        </a:spcAft>
                      </a:pPr>
                      <a:r>
                        <a:rPr lang="es-EC" sz="1100" b="1" dirty="0" smtClean="0">
                          <a:solidFill>
                            <a:srgbClr val="FFFFFF"/>
                          </a:solidFill>
                          <a:latin typeface="Calibri"/>
                          <a:ea typeface="Times New Roman"/>
                          <a:cs typeface="Calibri"/>
                        </a:rPr>
                        <a:t>INVERSIONISTA</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100" b="1">
                          <a:solidFill>
                            <a:srgbClr val="FFFFFF"/>
                          </a:solidFill>
                          <a:latin typeface="Calibri"/>
                          <a:ea typeface="Times New Roman"/>
                          <a:cs typeface="Calibri"/>
                        </a:rPr>
                        <a:t>ITEM</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dirty="0">
                          <a:solidFill>
                            <a:srgbClr val="FFFFFF"/>
                          </a:solidFill>
                          <a:latin typeface="Calibri"/>
                          <a:ea typeface="Times New Roman"/>
                          <a:cs typeface="Calibri"/>
                        </a:rPr>
                        <a:t>RECOMENDACION</a:t>
                      </a:r>
                      <a:endParaRPr lang="es-EC"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latin typeface="Calibri"/>
                          <a:ea typeface="Times New Roman"/>
                          <a:cs typeface="Calibri"/>
                        </a:rPr>
                        <a:t>VALOR</a:t>
                      </a:r>
                      <a:endParaRPr lang="es-EC"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dirty="0">
                          <a:solidFill>
                            <a:srgbClr val="FFFFFF"/>
                          </a:solidFill>
                          <a:latin typeface="Calibri"/>
                          <a:ea typeface="Times New Roman"/>
                          <a:cs typeface="Calibri"/>
                        </a:rPr>
                        <a:t>RESULTADO</a:t>
                      </a:r>
                      <a:endParaRPr lang="es-EC"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r>
              <a:tr h="571500">
                <a:tc>
                  <a:txBody>
                    <a:bodyPr/>
                    <a:lstStyle/>
                    <a:p>
                      <a:pPr>
                        <a:lnSpc>
                          <a:spcPct val="115000"/>
                        </a:lnSpc>
                        <a:spcAft>
                          <a:spcPts val="0"/>
                        </a:spcAft>
                      </a:pPr>
                      <a:r>
                        <a:rPr lang="es-EC" sz="1100">
                          <a:solidFill>
                            <a:srgbClr val="000000"/>
                          </a:solidFill>
                          <a:latin typeface="Calibri"/>
                          <a:ea typeface="Times New Roman"/>
                          <a:cs typeface="Calibri"/>
                        </a:rPr>
                        <a:t>( Relación Beneficio/Costo)  R B/C =</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dirty="0">
                          <a:solidFill>
                            <a:srgbClr val="000000"/>
                          </a:solidFill>
                          <a:latin typeface="Calibri"/>
                          <a:ea typeface="Times New Roman"/>
                          <a:cs typeface="Calibri"/>
                        </a:rPr>
                        <a:t>∑ </a:t>
                      </a:r>
                      <a:r>
                        <a:rPr lang="es-EC" sz="1100" dirty="0" err="1">
                          <a:solidFill>
                            <a:srgbClr val="000000"/>
                          </a:solidFill>
                          <a:latin typeface="Calibri"/>
                          <a:ea typeface="Times New Roman"/>
                          <a:cs typeface="Calibri"/>
                        </a:rPr>
                        <a:t>FFAct</a:t>
                      </a:r>
                      <a:r>
                        <a:rPr lang="es-EC" sz="1100" dirty="0">
                          <a:solidFill>
                            <a:srgbClr val="000000"/>
                          </a:solidFill>
                          <a:latin typeface="Calibri"/>
                          <a:ea typeface="Times New Roman"/>
                          <a:cs typeface="Calibri"/>
                        </a:rPr>
                        <a:t>/</a:t>
                      </a:r>
                      <a:r>
                        <a:rPr lang="es-EC" sz="1100" dirty="0" err="1">
                          <a:solidFill>
                            <a:srgbClr val="000000"/>
                          </a:solidFill>
                          <a:latin typeface="Calibri"/>
                          <a:ea typeface="Times New Roman"/>
                          <a:cs typeface="Calibri"/>
                        </a:rPr>
                        <a:t>InvInicial</a:t>
                      </a:r>
                      <a:r>
                        <a:rPr lang="es-EC" sz="1100" dirty="0">
                          <a:solidFill>
                            <a:srgbClr val="000000"/>
                          </a:solidFill>
                          <a:latin typeface="Calibri"/>
                          <a:ea typeface="Times New Roman"/>
                          <a:cs typeface="Calibri"/>
                        </a:rPr>
                        <a:t> &gt; 1</a:t>
                      </a:r>
                      <a:endParaRPr lang="es-EC" sz="1100" dirty="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dirty="0">
                          <a:solidFill>
                            <a:srgbClr val="000000"/>
                          </a:solidFill>
                          <a:latin typeface="Calibri"/>
                          <a:ea typeface="Times New Roman"/>
                          <a:cs typeface="Calibri"/>
                        </a:rPr>
                        <a:t>$ 4,65</a:t>
                      </a:r>
                      <a:endParaRPr lang="es-EC" sz="1100" dirty="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B050"/>
                          </a:solidFill>
                          <a:latin typeface="Calibri"/>
                          <a:ea typeface="Times New Roman"/>
                          <a:cs typeface="Calibri"/>
                        </a:rPr>
                        <a:t>O.K.</a:t>
                      </a:r>
                      <a:endParaRPr lang="es-EC" sz="1100" dirty="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graphicFrame>
        <p:nvGraphicFramePr>
          <p:cNvPr id="24" name="23 Tabla"/>
          <p:cNvGraphicFramePr>
            <a:graphicFrameLocks noGrp="1"/>
          </p:cNvGraphicFramePr>
          <p:nvPr/>
        </p:nvGraphicFramePr>
        <p:xfrm>
          <a:off x="5555580" y="4452587"/>
          <a:ext cx="1536700" cy="1363980"/>
        </p:xfrm>
        <a:graphic>
          <a:graphicData uri="http://schemas.openxmlformats.org/drawingml/2006/table">
            <a:tbl>
              <a:tblPr/>
              <a:tblGrid>
                <a:gridCol w="1125220"/>
                <a:gridCol w="411480"/>
              </a:tblGrid>
              <a:tr h="200025">
                <a:tc gridSpan="2">
                  <a:txBody>
                    <a:bodyPr/>
                    <a:lstStyle/>
                    <a:p>
                      <a:pPr algn="ctr">
                        <a:lnSpc>
                          <a:spcPct val="115000"/>
                        </a:lnSpc>
                        <a:spcAft>
                          <a:spcPts val="0"/>
                        </a:spcAft>
                      </a:pPr>
                      <a:r>
                        <a:rPr lang="es-EC" sz="1100" b="1" dirty="0" smtClean="0">
                          <a:solidFill>
                            <a:srgbClr val="FFFFFF"/>
                          </a:solidFill>
                          <a:latin typeface="Calibri"/>
                          <a:ea typeface="Times New Roman"/>
                          <a:cs typeface="Calibri"/>
                        </a:rPr>
                        <a:t>INVERSIONISTA</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r>
              <a:tr h="190500">
                <a:tc>
                  <a:txBody>
                    <a:bodyPr/>
                    <a:lstStyle/>
                    <a:p>
                      <a:pPr>
                        <a:lnSpc>
                          <a:spcPct val="115000"/>
                        </a:lnSpc>
                        <a:spcAft>
                          <a:spcPts val="0"/>
                        </a:spcAft>
                      </a:pPr>
                      <a:r>
                        <a:rPr lang="es-EC" sz="1100">
                          <a:solidFill>
                            <a:srgbClr val="000000"/>
                          </a:solidFill>
                          <a:latin typeface="Calibri"/>
                          <a:ea typeface="Times New Roman"/>
                          <a:cs typeface="Calibri"/>
                        </a:rPr>
                        <a:t>AÑOS: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3</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1100">
                          <a:solidFill>
                            <a:srgbClr val="000000"/>
                          </a:solidFill>
                          <a:latin typeface="Calibri"/>
                          <a:ea typeface="Times New Roman"/>
                          <a:cs typeface="Calibri"/>
                        </a:rPr>
                        <a:t>MESES: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6</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100">
                          <a:solidFill>
                            <a:srgbClr val="000000"/>
                          </a:solidFill>
                          <a:latin typeface="Calibri"/>
                          <a:ea typeface="Times New Roman"/>
                          <a:cs typeface="Calibri"/>
                        </a:rPr>
                        <a:t>DÍAS: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22</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FFFFFF"/>
                    </a:solidFill>
                  </a:tcPr>
                </a:tc>
              </a:tr>
              <a:tr h="200025">
                <a:tc gridSpan="2">
                  <a:txBody>
                    <a:bodyPr/>
                    <a:lstStyle/>
                    <a:p>
                      <a:pPr>
                        <a:lnSpc>
                          <a:spcPct val="115000"/>
                        </a:lnSpc>
                        <a:spcAft>
                          <a:spcPts val="0"/>
                        </a:spcAft>
                      </a:pPr>
                      <a:r>
                        <a:rPr lang="es-EC" sz="1100" dirty="0">
                          <a:solidFill>
                            <a:srgbClr val="000000"/>
                          </a:solidFill>
                          <a:latin typeface="Calibri"/>
                          <a:ea typeface="Times New Roman"/>
                          <a:cs typeface="Calibri"/>
                        </a:rPr>
                        <a:t>Promedio de Vida útil activos de la empresa 6 años.</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s-EC"/>
                    </a:p>
                  </a:txBody>
                  <a:tcPr/>
                </a:tc>
              </a:tr>
            </a:tbl>
          </a:graphicData>
        </a:graphic>
      </p:graphicFrame>
      <p:graphicFrame>
        <p:nvGraphicFramePr>
          <p:cNvPr id="25" name="24 Tabla"/>
          <p:cNvGraphicFramePr>
            <a:graphicFrameLocks noGrp="1"/>
          </p:cNvGraphicFramePr>
          <p:nvPr/>
        </p:nvGraphicFramePr>
        <p:xfrm>
          <a:off x="1763688" y="4452587"/>
          <a:ext cx="1536700" cy="1363980"/>
        </p:xfrm>
        <a:graphic>
          <a:graphicData uri="http://schemas.openxmlformats.org/drawingml/2006/table">
            <a:tbl>
              <a:tblPr/>
              <a:tblGrid>
                <a:gridCol w="1125220"/>
                <a:gridCol w="411480"/>
              </a:tblGrid>
              <a:tr h="200025">
                <a:tc gridSpan="2">
                  <a:txBody>
                    <a:bodyPr/>
                    <a:lstStyle/>
                    <a:p>
                      <a:pPr algn="ctr">
                        <a:lnSpc>
                          <a:spcPct val="115000"/>
                        </a:lnSpc>
                        <a:spcAft>
                          <a:spcPts val="0"/>
                        </a:spcAft>
                      </a:pPr>
                      <a:r>
                        <a:rPr lang="es-EC" sz="1100" b="1" dirty="0" smtClean="0">
                          <a:solidFill>
                            <a:srgbClr val="FFFFFF"/>
                          </a:solidFill>
                          <a:latin typeface="Calibri"/>
                          <a:ea typeface="Times New Roman"/>
                          <a:cs typeface="Calibri"/>
                        </a:rPr>
                        <a:t>PROYECTO</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solidFill>
                      <a:srgbClr val="4F81BD"/>
                    </a:solidFill>
                  </a:tcPr>
                </a:tc>
                <a:tc hMerge="1">
                  <a:txBody>
                    <a:bodyPr/>
                    <a:lstStyle/>
                    <a:p>
                      <a:endParaRPr lang="es-EC"/>
                    </a:p>
                  </a:txBody>
                  <a:tcPr/>
                </a:tc>
              </a:tr>
              <a:tr h="190500">
                <a:tc>
                  <a:txBody>
                    <a:bodyPr/>
                    <a:lstStyle/>
                    <a:p>
                      <a:pPr>
                        <a:lnSpc>
                          <a:spcPct val="115000"/>
                        </a:lnSpc>
                        <a:spcAft>
                          <a:spcPts val="0"/>
                        </a:spcAft>
                      </a:pPr>
                      <a:r>
                        <a:rPr lang="es-EC" sz="1100">
                          <a:solidFill>
                            <a:srgbClr val="000000"/>
                          </a:solidFill>
                          <a:latin typeface="Calibri"/>
                          <a:ea typeface="Times New Roman"/>
                          <a:cs typeface="Calibri"/>
                        </a:rPr>
                        <a:t>AÑOS: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3</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1100">
                          <a:solidFill>
                            <a:srgbClr val="000000"/>
                          </a:solidFill>
                          <a:latin typeface="Calibri"/>
                          <a:ea typeface="Times New Roman"/>
                          <a:cs typeface="Calibri"/>
                        </a:rPr>
                        <a:t>MESES: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4</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100">
                          <a:solidFill>
                            <a:srgbClr val="000000"/>
                          </a:solidFill>
                          <a:latin typeface="Calibri"/>
                          <a:ea typeface="Times New Roman"/>
                          <a:cs typeface="Calibri"/>
                        </a:rPr>
                        <a:t>DÍAS:</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algn="r">
                        <a:lnSpc>
                          <a:spcPct val="115000"/>
                        </a:lnSpc>
                        <a:spcAft>
                          <a:spcPts val="0"/>
                        </a:spcAft>
                      </a:pPr>
                      <a:r>
                        <a:rPr lang="es-EC" sz="1100">
                          <a:solidFill>
                            <a:srgbClr val="000000"/>
                          </a:solidFill>
                          <a:latin typeface="Calibri"/>
                          <a:ea typeface="Times New Roman"/>
                          <a:cs typeface="Calibri"/>
                        </a:rPr>
                        <a:t>23</a:t>
                      </a:r>
                      <a:endParaRPr lang="es-EC"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FFFFFF"/>
                    </a:solidFill>
                  </a:tcPr>
                </a:tc>
              </a:tr>
              <a:tr h="200025">
                <a:tc gridSpan="2">
                  <a:txBody>
                    <a:bodyPr/>
                    <a:lstStyle/>
                    <a:p>
                      <a:pPr>
                        <a:lnSpc>
                          <a:spcPct val="115000"/>
                        </a:lnSpc>
                        <a:spcAft>
                          <a:spcPts val="0"/>
                        </a:spcAft>
                      </a:pPr>
                      <a:r>
                        <a:rPr lang="es-EC" sz="1100" dirty="0">
                          <a:solidFill>
                            <a:srgbClr val="000000"/>
                          </a:solidFill>
                          <a:latin typeface="Calibri"/>
                          <a:ea typeface="Times New Roman"/>
                          <a:cs typeface="Calibri"/>
                        </a:rPr>
                        <a:t>Promedio de Vida útil activos de la empresa 6 años.</a:t>
                      </a:r>
                      <a:endParaRPr lang="es-EC"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20072" y="1124744"/>
            <a:ext cx="3744416" cy="5184576"/>
          </a:xfrm>
        </p:spPr>
        <p:txBody>
          <a:bodyPr>
            <a:normAutofit fontScale="55000" lnSpcReduction="20000"/>
          </a:bodyPr>
          <a:lstStyle/>
          <a:p>
            <a:r>
              <a:rPr lang="es-EC" dirty="0" smtClean="0"/>
              <a:t>Los orígenes de la Web se dan a comienzos del año 1991, con páginas estáticas basadas en el lenguaje de etiquetas HTML.</a:t>
            </a:r>
            <a:r>
              <a:rPr lang="es-EC" dirty="0"/>
              <a:t/>
            </a:r>
            <a:br>
              <a:rPr lang="es-EC" dirty="0"/>
            </a:br>
            <a:endParaRPr lang="es-EC" dirty="0" smtClean="0"/>
          </a:p>
          <a:p>
            <a:r>
              <a:rPr lang="es-EC" dirty="0" smtClean="0"/>
              <a:t>En 2003 existe una evolución permitiendo la llegada de la Web 2.0</a:t>
            </a:r>
            <a:r>
              <a:rPr lang="es-ES_tradnl" dirty="0" smtClean="0"/>
              <a:t>, logrando una mayor </a:t>
            </a:r>
            <a:r>
              <a:rPr lang="es-EC" dirty="0" smtClean="0"/>
              <a:t>interoperabilidad,  interacción y colaboración entre usuarios y empresas.</a:t>
            </a:r>
            <a:r>
              <a:rPr lang="es-ES_tradnl" dirty="0" smtClean="0"/>
              <a:t/>
            </a:r>
            <a:br>
              <a:rPr lang="es-ES_tradnl" dirty="0" smtClean="0"/>
            </a:br>
            <a:endParaRPr lang="es-ES_tradnl" dirty="0" smtClean="0"/>
          </a:p>
          <a:p>
            <a:r>
              <a:rPr lang="es-EC" dirty="0" smtClean="0"/>
              <a:t>La Web 2.0m permite a los usuarios que se conviertan en parte integrante del desarrollo y la evolución de esta nueva </a:t>
            </a:r>
            <a:r>
              <a:rPr lang="es-EC" dirty="0" err="1" smtClean="0"/>
              <a:t>World</a:t>
            </a:r>
            <a:r>
              <a:rPr lang="es-EC" dirty="0" smtClean="0"/>
              <a:t> </a:t>
            </a:r>
            <a:r>
              <a:rPr lang="es-EC" dirty="0" err="1" smtClean="0"/>
              <a:t>Wide</a:t>
            </a:r>
            <a:r>
              <a:rPr lang="es-EC" dirty="0" smtClean="0"/>
              <a:t> Web</a:t>
            </a:r>
            <a:r>
              <a:rPr lang="es-ES_tradnl" dirty="0" smtClean="0"/>
              <a:t>.</a:t>
            </a:r>
            <a:br>
              <a:rPr lang="es-ES_tradnl" dirty="0" smtClean="0"/>
            </a:br>
            <a:endParaRPr lang="es-ES_tradnl" dirty="0" smtClean="0"/>
          </a:p>
          <a:p>
            <a:r>
              <a:rPr lang="es-EC" dirty="0" smtClean="0"/>
              <a:t>La Web 3.0 que permitirá la integración de la Web con toda clase de dispositivos, permitiendo la interconexión global</a:t>
            </a:r>
            <a:r>
              <a:rPr lang="es-ES_tradnl" dirty="0" smtClean="0"/>
              <a:t>.</a:t>
            </a:r>
          </a:p>
          <a:p>
            <a:endParaRPr lang="es-ES_tradnl" dirty="0" smtClean="0"/>
          </a:p>
          <a:p>
            <a:endParaRPr lang="es-EC" dirty="0"/>
          </a:p>
        </p:txBody>
      </p:sp>
      <p:sp>
        <p:nvSpPr>
          <p:cNvPr id="2" name="1 Título"/>
          <p:cNvSpPr>
            <a:spLocks noGrp="1"/>
          </p:cNvSpPr>
          <p:nvPr>
            <p:ph type="title"/>
          </p:nvPr>
        </p:nvSpPr>
        <p:spPr>
          <a:xfrm>
            <a:off x="1393304" y="116632"/>
            <a:ext cx="6707088" cy="778098"/>
          </a:xfrm>
        </p:spPr>
        <p:txBody>
          <a:bodyPr>
            <a:normAutofit/>
          </a:bodyPr>
          <a:lstStyle/>
          <a:p>
            <a:r>
              <a:rPr lang="es-EC" sz="3200" b="1" dirty="0" smtClean="0"/>
              <a:t>Evolución de las Páginas Web </a:t>
            </a:r>
            <a:endParaRPr lang="es-EC" sz="32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363" name="Object 3"/>
          <p:cNvGraphicFramePr>
            <a:graphicFrameLocks noChangeAspect="1"/>
          </p:cNvGraphicFramePr>
          <p:nvPr/>
        </p:nvGraphicFramePr>
        <p:xfrm>
          <a:off x="215516" y="1124744"/>
          <a:ext cx="4860540" cy="5112568"/>
        </p:xfrm>
        <a:graphic>
          <a:graphicData uri="http://schemas.openxmlformats.org/presentationml/2006/ole">
            <p:oleObj spid="_x0000_s17410" name="Image" r:id="rId3" imgW="4118043" imgH="2738887" progId="Photoshop.Image.10">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640960" cy="5544616"/>
          </a:xfrm>
        </p:spPr>
        <p:txBody>
          <a:bodyPr>
            <a:normAutofit fontScale="85000" lnSpcReduction="20000"/>
          </a:bodyPr>
          <a:lstStyle/>
          <a:p>
            <a:r>
              <a:rPr lang="es-EC" dirty="0" smtClean="0"/>
              <a:t>El modelo de negocio ayuda a  establecer mecanismos y estándares que nos permitan obtener la manera más eficiente de desarrollar los procesos y actividades por parte de la empresa con la finalidad de obtener mayores ingresos y beneficios.</a:t>
            </a:r>
            <a:br>
              <a:rPr lang="es-EC" dirty="0" smtClean="0"/>
            </a:br>
            <a:endParaRPr lang="es-EC" dirty="0" smtClean="0"/>
          </a:p>
          <a:p>
            <a:pPr algn="just"/>
            <a:r>
              <a:rPr lang="es-EC" dirty="0" smtClean="0"/>
              <a:t>La mejor manera en que la empresa debe funcionar para gestionar los procesos que generan valor, permitiendo incrementar sus ingresos y beneficios.</a:t>
            </a:r>
          </a:p>
          <a:p>
            <a:pPr algn="just">
              <a:buNone/>
            </a:pPr>
            <a:endParaRPr lang="es-EC" dirty="0" smtClean="0"/>
          </a:p>
          <a:p>
            <a:pPr algn="just"/>
            <a:r>
              <a:rPr lang="es-EC" dirty="0" smtClean="0"/>
              <a:t>La organización de la empresa tiene que ver con la forma en la que se realizan los procesos en la empresa, el modo en que la tecnología se interrelaciona con dichos procesos, las tareas y recursos que se deben emplear para el correcto funcionamiento de la empresa y los beneficios que podemos obtener de la correcta estructura de la misma.</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Modelo de Negocio</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4680520" cy="5544616"/>
          </a:xfrm>
        </p:spPr>
        <p:txBody>
          <a:bodyPr>
            <a:normAutofit fontScale="70000" lnSpcReduction="20000"/>
          </a:bodyPr>
          <a:lstStyle/>
          <a:p>
            <a:r>
              <a:rPr lang="es-EC" b="1" dirty="0" smtClean="0"/>
              <a:t>Estructura de la Empresa</a:t>
            </a:r>
            <a:r>
              <a:rPr lang="es-EC" dirty="0" smtClean="0"/>
              <a:t>: el modelo de negocio para la realización de una empresa de desarrollo web se conformará bajo la modalidad de la estructura matricial fuerte.</a:t>
            </a:r>
            <a:br>
              <a:rPr lang="es-EC" dirty="0" smtClean="0"/>
            </a:br>
            <a:endParaRPr lang="es-EC" dirty="0" smtClean="0"/>
          </a:p>
          <a:p>
            <a:pPr algn="just"/>
            <a:r>
              <a:rPr lang="es-EC" b="1" dirty="0" smtClean="0"/>
              <a:t>Tecnología de la Empresa: </a:t>
            </a:r>
            <a:r>
              <a:rPr lang="es-EC" dirty="0" smtClean="0"/>
              <a:t>Servidores, bases de datos, software de diseño y desarrollo para la realización de los sitios y aplicaciones web.</a:t>
            </a:r>
          </a:p>
          <a:p>
            <a:pPr algn="just">
              <a:buNone/>
            </a:pPr>
            <a:endParaRPr lang="es-EC" dirty="0" smtClean="0"/>
          </a:p>
          <a:p>
            <a:pPr algn="just"/>
            <a:r>
              <a:rPr lang="es-EC" b="1" dirty="0" smtClean="0"/>
              <a:t>Cadena de valor:</a:t>
            </a:r>
            <a:r>
              <a:rPr lang="es-EC" dirty="0" smtClean="0"/>
              <a:t> permite definir el desarrollo de actividades y procesos de la empresa, categorizándolas en actividades propias de la generación de valor y las actividades de soporte a las anteriores.</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Organización de la Empresa</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5057" name="Object 1"/>
          <p:cNvGraphicFramePr>
            <a:graphicFrameLocks noChangeAspect="1"/>
          </p:cNvGraphicFramePr>
          <p:nvPr/>
        </p:nvGraphicFramePr>
        <p:xfrm>
          <a:off x="5580112" y="980728"/>
          <a:ext cx="3168352" cy="1587851"/>
        </p:xfrm>
        <a:graphic>
          <a:graphicData uri="http://schemas.openxmlformats.org/presentationml/2006/ole">
            <p:oleObj spid="_x0000_s45057" name="Image" r:id="rId3" imgW="4118043" imgH="2054165" progId="Photoshop.Image.10">
              <p:embed/>
            </p:oleObj>
          </a:graphicData>
        </a:graphic>
      </p:graphicFrame>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5059" name="Object 3"/>
          <p:cNvGraphicFramePr>
            <a:graphicFrameLocks noChangeAspect="1"/>
          </p:cNvGraphicFramePr>
          <p:nvPr/>
        </p:nvGraphicFramePr>
        <p:xfrm>
          <a:off x="6120680" y="2756431"/>
          <a:ext cx="2195736" cy="1824697"/>
        </p:xfrm>
        <a:graphic>
          <a:graphicData uri="http://schemas.openxmlformats.org/presentationml/2006/ole">
            <p:oleObj spid="_x0000_s45059" name="Image" r:id="rId4" imgW="4118043" imgH="3423608" progId="Photoshop.Image.10">
              <p:embed/>
            </p:oleObj>
          </a:graphicData>
        </a:graphic>
      </p:graphicFrame>
      <p:grpSp>
        <p:nvGrpSpPr>
          <p:cNvPr id="16" name="15 Grupo"/>
          <p:cNvGrpSpPr/>
          <p:nvPr/>
        </p:nvGrpSpPr>
        <p:grpSpPr>
          <a:xfrm>
            <a:off x="5508104" y="4941166"/>
            <a:ext cx="3079427" cy="1368186"/>
            <a:chOff x="1852613" y="4664074"/>
            <a:chExt cx="5030426" cy="2216465"/>
          </a:xfrm>
        </p:grpSpPr>
        <p:grpSp>
          <p:nvGrpSpPr>
            <p:cNvPr id="45061" name="Group 5"/>
            <p:cNvGrpSpPr>
              <a:grpSpLocks/>
            </p:cNvGrpSpPr>
            <p:nvPr/>
          </p:nvGrpSpPr>
          <p:grpSpPr bwMode="auto">
            <a:xfrm>
              <a:off x="1852613" y="4664074"/>
              <a:ext cx="5000625" cy="2216465"/>
              <a:chOff x="2917" y="5287"/>
              <a:chExt cx="7875" cy="3491"/>
            </a:xfrm>
          </p:grpSpPr>
          <p:sp>
            <p:nvSpPr>
              <p:cNvPr id="45062" name="AutoShape 6"/>
              <p:cNvSpPr>
                <a:spLocks noChangeArrowheads="1"/>
              </p:cNvSpPr>
              <p:nvPr/>
            </p:nvSpPr>
            <p:spPr bwMode="auto">
              <a:xfrm>
                <a:off x="3609" y="5953"/>
                <a:ext cx="7102" cy="516"/>
              </a:xfrm>
              <a:prstGeom prst="homePlate">
                <a:avLst>
                  <a:gd name="adj" fmla="val 144008"/>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FF"/>
                    </a:solidFill>
                    <a:effectLst/>
                    <a:latin typeface="Calibri" pitchFamily="34" charset="0"/>
                    <a:cs typeface="Arial" pitchFamily="34" charset="0"/>
                  </a:rPr>
                  <a:t>ADMINISTRACIÓN FINANCIERA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AutoShape 7"/>
              <p:cNvSpPr>
                <a:spLocks noChangeArrowheads="1"/>
              </p:cNvSpPr>
              <p:nvPr/>
            </p:nvSpPr>
            <p:spPr bwMode="auto">
              <a:xfrm>
                <a:off x="3609" y="5287"/>
                <a:ext cx="7102" cy="516"/>
              </a:xfrm>
              <a:prstGeom prst="homePlate">
                <a:avLst>
                  <a:gd name="adj" fmla="val 144008"/>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FF"/>
                    </a:solidFill>
                    <a:effectLst/>
                    <a:latin typeface="Calibri" pitchFamily="34" charset="0"/>
                    <a:cs typeface="Arial" pitchFamily="34" charset="0"/>
                  </a:rPr>
                  <a:t>ADMINISTRACIÓN OPERATIVA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AutoShape 8"/>
              <p:cNvSpPr>
                <a:spLocks noChangeArrowheads="1"/>
              </p:cNvSpPr>
              <p:nvPr/>
            </p:nvSpPr>
            <p:spPr bwMode="auto">
              <a:xfrm>
                <a:off x="3609" y="6690"/>
                <a:ext cx="7102" cy="516"/>
              </a:xfrm>
              <a:prstGeom prst="homePlate">
                <a:avLst>
                  <a:gd name="adj" fmla="val 144008"/>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FF"/>
                    </a:solidFill>
                    <a:effectLst/>
                    <a:latin typeface="Calibri" pitchFamily="34" charset="0"/>
                    <a:cs typeface="Arial" pitchFamily="34" charset="0"/>
                  </a:rPr>
                  <a:t>MANTENIMIENTO DE EQUIPOS Y REDES</a:t>
                </a:r>
                <a:endParaRPr kumimoji="0" lang="es-EC" sz="1100" b="0" i="0" u="none" strike="noStrike" cap="none" normalizeH="0" baseline="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5065" name="Rectangle 9"/>
              <p:cNvSpPr>
                <a:spLocks noChangeArrowheads="1"/>
              </p:cNvSpPr>
              <p:nvPr/>
            </p:nvSpPr>
            <p:spPr bwMode="auto">
              <a:xfrm>
                <a:off x="2917" y="5287"/>
                <a:ext cx="556" cy="34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500" b="0" i="0" u="none" strike="noStrike" cap="none" normalizeH="0" baseline="0" dirty="0" smtClean="0">
                    <a:ln>
                      <a:noFill/>
                    </a:ln>
                    <a:solidFill>
                      <a:schemeClr val="tx1"/>
                    </a:solidFill>
                    <a:effectLst/>
                    <a:latin typeface="Calibri" pitchFamily="34" charset="0"/>
                    <a:cs typeface="Arial" pitchFamily="34" charset="0"/>
                  </a:rPr>
                  <a:t>PROCESOS DE APOYO</a:t>
                </a:r>
                <a:endParaRPr kumimoji="0" lang="es-EC" sz="5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3705" y="8397"/>
                <a:ext cx="708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PROCESOS QUE AGREGAN VALOR</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15" name="Diagram 5"/>
            <p:cNvGraphicFramePr/>
            <p:nvPr/>
          </p:nvGraphicFramePr>
          <p:xfrm>
            <a:off x="2267744" y="5888310"/>
            <a:ext cx="4615295" cy="781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712968" cy="5544616"/>
          </a:xfrm>
        </p:spPr>
        <p:txBody>
          <a:bodyPr>
            <a:normAutofit fontScale="92500" lnSpcReduction="10000"/>
          </a:bodyPr>
          <a:lstStyle/>
          <a:p>
            <a:pPr algn="just"/>
            <a:r>
              <a:rPr lang="es-EC" b="1" dirty="0" smtClean="0"/>
              <a:t>Estrategia de Competencia</a:t>
            </a:r>
            <a:r>
              <a:rPr lang="es-EC" dirty="0" smtClean="0"/>
              <a:t>: permitirá a la empresa mantenerse estable ante los cambios de mercado, </a:t>
            </a:r>
            <a:r>
              <a:rPr lang="es-EC" dirty="0" err="1" smtClean="0"/>
              <a:t>fidelización</a:t>
            </a:r>
            <a:r>
              <a:rPr lang="es-EC" dirty="0" smtClean="0"/>
              <a:t> de la marca, costos competitivos, cadenas de proveedores y socios estratégicos.</a:t>
            </a:r>
            <a:br>
              <a:rPr lang="es-EC" dirty="0" smtClean="0"/>
            </a:br>
            <a:endParaRPr lang="es-EC" dirty="0" smtClean="0"/>
          </a:p>
          <a:p>
            <a:pPr algn="just"/>
            <a:r>
              <a:rPr lang="es-EC" b="1" dirty="0" smtClean="0"/>
              <a:t>Estrategia de Crecimiento: </a:t>
            </a:r>
            <a:r>
              <a:rPr lang="es-EC" dirty="0" smtClean="0"/>
              <a:t>permitirá definir procesos y planes que ayuden a un crecimiento sostenible y estructurado de la empresa en lo que tiene que ver con posicionamiento, producción, de personal lo cual generará crecimiento económico.</a:t>
            </a:r>
          </a:p>
          <a:p>
            <a:pPr algn="just">
              <a:buNone/>
            </a:pPr>
            <a:endParaRPr lang="es-EC" dirty="0" smtClean="0"/>
          </a:p>
          <a:p>
            <a:pPr algn="just"/>
            <a:r>
              <a:rPr lang="es-EC" b="1" dirty="0" smtClean="0"/>
              <a:t>Estrategia Operativa:</a:t>
            </a:r>
            <a:r>
              <a:rPr lang="es-EC" dirty="0" smtClean="0"/>
              <a:t> La estrategia operativa permitirá el correcto funcionamiento de la empresa a través de planes y programas que garanticen la consecución de los planes y objetivos empresariales.</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Estrategia Empresarial</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712968" cy="5544616"/>
          </a:xfrm>
        </p:spPr>
        <p:txBody>
          <a:bodyPr>
            <a:normAutofit fontScale="77500" lnSpcReduction="20000"/>
          </a:bodyPr>
          <a:lstStyle/>
          <a:p>
            <a:pPr algn="just"/>
            <a:r>
              <a:rPr lang="es-EC" b="1" dirty="0" smtClean="0"/>
              <a:t>Estrategia de Precio</a:t>
            </a:r>
            <a:r>
              <a:rPr lang="es-EC" dirty="0" smtClean="0"/>
              <a:t>: conocer los precios referenciales del mercado así como la fijación de precios de los productos.</a:t>
            </a:r>
          </a:p>
          <a:p>
            <a:pPr algn="just">
              <a:buNone/>
            </a:pPr>
            <a:endParaRPr lang="es-EC" dirty="0" smtClean="0"/>
          </a:p>
          <a:p>
            <a:pPr algn="just"/>
            <a:r>
              <a:rPr lang="es-EC" b="1" dirty="0" smtClean="0"/>
              <a:t>Estrategia de Promoción: </a:t>
            </a:r>
            <a:r>
              <a:rPr lang="es-EC" dirty="0"/>
              <a:t>v</a:t>
            </a:r>
            <a:r>
              <a:rPr lang="es-EC" dirty="0" smtClean="0"/>
              <a:t>entas personales, publicidad, promoción en ventas y relaciones públicas, transmitiendo de la mejor manera posible a los potenciales clientes las ventajas competitivas de nuestros productos.</a:t>
            </a:r>
          </a:p>
          <a:p>
            <a:pPr algn="just">
              <a:buNone/>
            </a:pPr>
            <a:endParaRPr lang="es-EC" dirty="0" smtClean="0"/>
          </a:p>
          <a:p>
            <a:pPr algn="just"/>
            <a:r>
              <a:rPr lang="es-EC" b="1" dirty="0" smtClean="0"/>
              <a:t>Estrategia de Producto:</a:t>
            </a:r>
            <a:r>
              <a:rPr lang="es-EC" dirty="0" smtClean="0"/>
              <a:t> conjunto de características y ventajas que permiten satisfacer las necesidades de los clientes, para lo cual ofrece una serie de beneficios que atraen el interés de posibles compradores.</a:t>
            </a:r>
          </a:p>
          <a:p>
            <a:pPr algn="just">
              <a:buNone/>
            </a:pPr>
            <a:endParaRPr lang="es-EC" dirty="0" smtClean="0"/>
          </a:p>
          <a:p>
            <a:pPr algn="just"/>
            <a:r>
              <a:rPr lang="es-EC" b="1" dirty="0" smtClean="0"/>
              <a:t>Estrategia de Plaza: </a:t>
            </a:r>
            <a:r>
              <a:rPr lang="es-EC" dirty="0" smtClean="0"/>
              <a:t>para nuestro modelo no va a existir una distribución física sin embargo los canales de marketing que son sistemas por los cuales fluyen los productos y servicios así como la información generada entre todos los involucrados del proyecto, serán muy utilizados y de vital importancia para generar valor agradado al trabajo de la empresa</a:t>
            </a:r>
            <a:r>
              <a:rPr lang="es-EC" b="1" dirty="0" smtClean="0"/>
              <a:t>.</a:t>
            </a:r>
            <a:endParaRPr lang="es-EC" b="1"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Estrategia de Mercadotecnia</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712968" cy="2160240"/>
          </a:xfrm>
        </p:spPr>
        <p:txBody>
          <a:bodyPr>
            <a:normAutofit/>
          </a:bodyPr>
          <a:lstStyle/>
          <a:p>
            <a:pPr algn="just"/>
            <a:r>
              <a:rPr lang="es-EC" b="1" dirty="0" smtClean="0"/>
              <a:t>Organigrama Estructural</a:t>
            </a:r>
            <a:r>
              <a:rPr lang="es-EC" dirty="0" smtClean="0"/>
              <a:t>: </a:t>
            </a:r>
            <a:r>
              <a:rPr lang="es-EC" dirty="0"/>
              <a:t>se encarga de presentar gráficamente los departamentos que conforman la organización así como los responsables y cargos de cada área</a:t>
            </a:r>
            <a:r>
              <a:rPr lang="es-EC" dirty="0" smtClean="0"/>
              <a:t>.</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La Organización</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Diagram 1"/>
          <p:cNvGraphicFramePr/>
          <p:nvPr/>
        </p:nvGraphicFramePr>
        <p:xfrm>
          <a:off x="1979712" y="3284984"/>
          <a:ext cx="5376639" cy="327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712968" cy="5544616"/>
          </a:xfrm>
        </p:spPr>
        <p:txBody>
          <a:bodyPr>
            <a:normAutofit fontScale="62500" lnSpcReduction="20000"/>
          </a:bodyPr>
          <a:lstStyle/>
          <a:p>
            <a:pPr algn="just"/>
            <a:r>
              <a:rPr lang="es-EC" dirty="0" smtClean="0"/>
              <a:t>Existe una necesidad creciente por parte de usuarios a nivel mundial de estar conectados y de consumir servicios en el Internet, lo que abre la necesidad de la adaptación de los comercios tradicionales a los nuevos mercados virtuales y a su vez la necesidad de empresas que desarrollen estos canales a fin de poder abastecer a la demanda creciente.</a:t>
            </a:r>
          </a:p>
          <a:p>
            <a:pPr algn="just">
              <a:buNone/>
            </a:pPr>
            <a:endParaRPr lang="es-EC" dirty="0" smtClean="0"/>
          </a:p>
          <a:p>
            <a:pPr algn="just"/>
            <a:r>
              <a:rPr lang="es-EC" dirty="0" smtClean="0"/>
              <a:t>De acuerdo al estudio financiero realizado la inversión para este proyecto será $ 20.762,14 dólares americanos de los cuales, el 30 % equivalente a $6.228,64 dólares americanos serán a crédito, teniendo un período de recuperación de este proyecto de tres años y cinco meses aproximadamente. Por último los índices financieros analizados VAN, TIR y Relación Costo Beneficio para el presente proyecto son positivos por lo que se puede determinar la viabilidad del proyecto con una rentabilidad aceptable permitiendo generar plazas de trabajo y contribuyendo de este modo al mercado de sistemas y aplicaciones web.</a:t>
            </a:r>
          </a:p>
          <a:p>
            <a:pPr algn="just">
              <a:buNone/>
            </a:pPr>
            <a:endParaRPr lang="es-EC" dirty="0" smtClean="0"/>
          </a:p>
          <a:p>
            <a:pPr algn="just"/>
            <a:r>
              <a:rPr lang="es-EC" dirty="0" smtClean="0"/>
              <a:t>El modelo de negocio dará las pautas necesarias para realizar el trabajo de una manera estructurada y ordenada siguiendo estándares y metodologías definidas permitiendo un fácil control y emisión de informes y reportes acerca del desarrollo del trabajo. El modelo además ayudará a definir la estructura idónea de la empresa dando como resultado en el presente estudio que la mejor opción es una empresa matricial fuerte que permita movilidad en los equipos de trabajo y no siga estructuras rígidas y jerárquicas todo el tiempo.</a:t>
            </a:r>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Conclusiones</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712968" cy="5544616"/>
          </a:xfrm>
        </p:spPr>
        <p:txBody>
          <a:bodyPr>
            <a:normAutofit fontScale="77500" lnSpcReduction="20000"/>
          </a:bodyPr>
          <a:lstStyle/>
          <a:p>
            <a:pPr algn="just"/>
            <a:r>
              <a:rPr lang="es-EC" dirty="0" smtClean="0"/>
              <a:t>Seguir los procesos y estructura del modelo de negocio el cual permitirá mantener una estructura organizada del trabajo, sin embargo estudiarla a cada momento debido a que al ser una empresa tecnológica esta susceptible a cambios y mejoras todo el tiempo por lo que la empresa también debería estar preparada para realizar cambios en su estructura a fin de mantenerse en la cima de la ola.</a:t>
            </a:r>
          </a:p>
          <a:p>
            <a:pPr algn="just">
              <a:buNone/>
            </a:pPr>
            <a:endParaRPr lang="es-EC" dirty="0" smtClean="0"/>
          </a:p>
          <a:p>
            <a:pPr algn="just"/>
            <a:r>
              <a:rPr lang="es-EC" dirty="0" smtClean="0"/>
              <a:t>Mantener un muy buen conocimiento de las herramientas y soluciones existentes actualmente para el desarrollo de soluciones y aplicaciones web, así como estar pendiente de las nuevas tendencias y anticiparse a los cambios de la tecnología a fin de poder ser los primeros en conocer y utilizar estas tecnologías.</a:t>
            </a:r>
          </a:p>
          <a:p>
            <a:pPr algn="just">
              <a:buNone/>
            </a:pPr>
            <a:endParaRPr lang="es-EC" dirty="0" smtClean="0"/>
          </a:p>
          <a:p>
            <a:pPr algn="just"/>
            <a:r>
              <a:rPr lang="es-EC" dirty="0" smtClean="0"/>
              <a:t>Implementar el modelo de negocio como se ha plasmado en este documento ya que de acuerdo al estudio financiero realizado se pudo observar la factibilidad del mismo y la rentabilidad que generaría a los inversionistas.</a:t>
            </a:r>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Recomendaciones</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4608512" cy="5688632"/>
          </a:xfrm>
        </p:spPr>
        <p:txBody>
          <a:bodyPr>
            <a:normAutofit fontScale="70000" lnSpcReduction="20000"/>
          </a:bodyPr>
          <a:lstStyle/>
          <a:p>
            <a:r>
              <a:rPr lang="es-EC" dirty="0" smtClean="0"/>
              <a:t>El mundo actual avanza a pasos agigantados, apoyados por una tecnología de internet siempre cambiante que permite evolucionar las formas del hacer cotidiano de los individuos.</a:t>
            </a:r>
            <a:br>
              <a:rPr lang="es-EC" dirty="0" smtClean="0"/>
            </a:br>
            <a:endParaRPr lang="es-EC" dirty="0" smtClean="0"/>
          </a:p>
          <a:p>
            <a:r>
              <a:rPr lang="es-EC" dirty="0" smtClean="0"/>
              <a:t>Es a esto a lo que está enfocada la Web 2.0, a la colaboración y participación de todos los usuarios de la red, permitiendo de esta manera que se comparta información,  la interoperabilidad del usuario con la red.</a:t>
            </a:r>
            <a:br>
              <a:rPr lang="es-EC" dirty="0" smtClean="0"/>
            </a:br>
            <a:endParaRPr lang="es-EC" dirty="0" smtClean="0"/>
          </a:p>
          <a:p>
            <a:r>
              <a:rPr lang="es-EC" dirty="0" smtClean="0"/>
              <a:t>Esto ha permitido que la tecnologías web 2.0 se encamine hacia ámbitos como el comercio, los medios de comunicación, negocios, educación, gobierno.</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Nuevas Tecnologías Web 2.0</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433" name="Object 1"/>
          <p:cNvGraphicFramePr>
            <a:graphicFrameLocks noChangeAspect="1"/>
          </p:cNvGraphicFramePr>
          <p:nvPr/>
        </p:nvGraphicFramePr>
        <p:xfrm>
          <a:off x="4932040" y="1700808"/>
          <a:ext cx="3899263" cy="3240360"/>
        </p:xfrm>
        <a:graphic>
          <a:graphicData uri="http://schemas.openxmlformats.org/presentationml/2006/ole">
            <p:oleObj spid="_x0000_s18433" name="Image" r:id="rId3" imgW="4118043" imgH="3423608" progId="Photoshop.Image.10">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568952" cy="5688632"/>
          </a:xfrm>
        </p:spPr>
        <p:txBody>
          <a:bodyPr>
            <a:normAutofit/>
          </a:bodyPr>
          <a:lstStyle/>
          <a:p>
            <a:pPr marL="514350" indent="-514350">
              <a:buFont typeface="+mj-lt"/>
              <a:buAutoNum type="arabicPeriod"/>
            </a:pPr>
            <a:r>
              <a:rPr lang="es-EC" b="1" dirty="0" smtClean="0"/>
              <a:t>Redes sociales:</a:t>
            </a:r>
            <a:r>
              <a:rPr lang="es-EC" dirty="0" smtClean="0"/>
              <a:t> </a:t>
            </a:r>
            <a:r>
              <a:rPr lang="en-US" dirty="0" err="1" smtClean="0"/>
              <a:t>Facebook</a:t>
            </a:r>
            <a:r>
              <a:rPr lang="en-US" dirty="0" smtClean="0"/>
              <a:t>, </a:t>
            </a:r>
            <a:r>
              <a:rPr lang="en-US" dirty="0" err="1" smtClean="0"/>
              <a:t>Linkedln</a:t>
            </a:r>
            <a:r>
              <a:rPr lang="en-US" dirty="0" smtClean="0"/>
              <a:t>, MySpace, Google +, hi5.</a:t>
            </a:r>
            <a:br>
              <a:rPr lang="en-US" dirty="0" smtClean="0"/>
            </a:br>
            <a:endParaRPr lang="en-US" dirty="0" smtClean="0"/>
          </a:p>
          <a:p>
            <a:pPr marL="514350" indent="-514350">
              <a:buFont typeface="+mj-lt"/>
              <a:buAutoNum type="arabicPeriod"/>
            </a:pPr>
            <a:r>
              <a:rPr lang="en-US" b="1" dirty="0" smtClean="0"/>
              <a:t>Blogs:</a:t>
            </a:r>
            <a:r>
              <a:rPr lang="en-US" dirty="0" smtClean="0"/>
              <a:t> Twitter, </a:t>
            </a:r>
            <a:r>
              <a:rPr lang="en-US" dirty="0" err="1" smtClean="0"/>
              <a:t>Jaicu</a:t>
            </a:r>
            <a:r>
              <a:rPr lang="en-US" dirty="0" smtClean="0"/>
              <a:t>, Yammer (</a:t>
            </a:r>
            <a:r>
              <a:rPr lang="en-US" dirty="0" err="1" smtClean="0"/>
              <a:t>microblog</a:t>
            </a:r>
            <a:r>
              <a:rPr lang="en-US" dirty="0" smtClean="0"/>
              <a:t>), Blogger, </a:t>
            </a:r>
            <a:r>
              <a:rPr lang="en-US" dirty="0" err="1" smtClean="0"/>
              <a:t>FreeWebs</a:t>
            </a:r>
            <a:r>
              <a:rPr lang="en-US" dirty="0" smtClean="0"/>
              <a:t>, </a:t>
            </a:r>
            <a:r>
              <a:rPr lang="en-US" dirty="0" err="1" smtClean="0"/>
              <a:t>LiveJournal</a:t>
            </a:r>
            <a:r>
              <a:rPr lang="en-US" dirty="0" smtClean="0"/>
              <a:t> (</a:t>
            </a:r>
            <a:r>
              <a:rPr lang="en-US" dirty="0" err="1" smtClean="0"/>
              <a:t>alojar</a:t>
            </a:r>
            <a:r>
              <a:rPr lang="en-US" dirty="0" smtClean="0"/>
              <a:t> </a:t>
            </a:r>
            <a:r>
              <a:rPr lang="en-US" dirty="0" err="1" smtClean="0"/>
              <a:t>sus</a:t>
            </a:r>
            <a:r>
              <a:rPr lang="en-US" dirty="0" smtClean="0"/>
              <a:t> blogs </a:t>
            </a:r>
            <a:r>
              <a:rPr lang="en-US" dirty="0" err="1" smtClean="0"/>
              <a:t>individuales</a:t>
            </a:r>
            <a:r>
              <a:rPr lang="en-US" dirty="0" smtClean="0"/>
              <a:t>),  </a:t>
            </a:r>
            <a:r>
              <a:rPr lang="en-US" dirty="0" err="1" smtClean="0"/>
              <a:t>WordPress</a:t>
            </a:r>
            <a:r>
              <a:rPr lang="en-US" dirty="0" smtClean="0"/>
              <a:t>, Movable Types (</a:t>
            </a:r>
            <a:r>
              <a:rPr lang="en-US" dirty="0" err="1" smtClean="0"/>
              <a:t>crear</a:t>
            </a:r>
            <a:r>
              <a:rPr lang="en-US" dirty="0" smtClean="0"/>
              <a:t> blogs).</a:t>
            </a:r>
            <a:br>
              <a:rPr lang="en-US" dirty="0" smtClean="0"/>
            </a:br>
            <a:endParaRPr lang="en-US" dirty="0" smtClean="0"/>
          </a:p>
          <a:p>
            <a:pPr marL="514350" indent="-514350">
              <a:buFont typeface="+mj-lt"/>
              <a:buAutoNum type="arabicPeriod"/>
            </a:pPr>
            <a:r>
              <a:rPr lang="en-US" b="1" dirty="0" err="1" smtClean="0"/>
              <a:t>Páginas</a:t>
            </a:r>
            <a:r>
              <a:rPr lang="en-US" b="1" dirty="0" smtClean="0"/>
              <a:t> Wiki:</a:t>
            </a:r>
            <a:r>
              <a:rPr lang="en-US" dirty="0" smtClean="0"/>
              <a:t> Wikipedia, </a:t>
            </a:r>
            <a:r>
              <a:rPr lang="en-US" dirty="0" err="1" smtClean="0"/>
              <a:t>Tikiwiki</a:t>
            </a:r>
            <a:r>
              <a:rPr lang="en-US" dirty="0" smtClean="0"/>
              <a:t>, </a:t>
            </a:r>
            <a:r>
              <a:rPr lang="en-US" dirty="0" err="1" smtClean="0"/>
              <a:t>Dokuwiki</a:t>
            </a:r>
            <a:r>
              <a:rPr lang="en-US" dirty="0" smtClean="0"/>
              <a:t>, </a:t>
            </a:r>
            <a:r>
              <a:rPr lang="en-US" dirty="0" err="1" smtClean="0"/>
              <a:t>Wikkawiki</a:t>
            </a:r>
            <a:r>
              <a:rPr lang="en-US" dirty="0" smtClean="0"/>
              <a:t>.</a:t>
            </a:r>
            <a:br>
              <a:rPr lang="en-US" dirty="0" smtClean="0"/>
            </a:br>
            <a:endParaRPr lang="en-US" dirty="0" smtClean="0"/>
          </a:p>
          <a:p>
            <a:pPr marL="514350" indent="-514350">
              <a:buFont typeface="+mj-lt"/>
              <a:buAutoNum type="arabicPeriod"/>
            </a:pPr>
            <a:r>
              <a:rPr lang="en-US" b="1" dirty="0" err="1" smtClean="0"/>
              <a:t>Ofimática</a:t>
            </a:r>
            <a:r>
              <a:rPr lang="en-US" b="1" dirty="0" smtClean="0"/>
              <a:t> en </a:t>
            </a:r>
            <a:r>
              <a:rPr lang="en-US" b="1" dirty="0" err="1" smtClean="0"/>
              <a:t>Línea</a:t>
            </a:r>
            <a:r>
              <a:rPr lang="en-US" b="1" dirty="0" smtClean="0"/>
              <a:t>:</a:t>
            </a:r>
            <a:r>
              <a:rPr lang="en-US" dirty="0" smtClean="0"/>
              <a:t> Google Docs, </a:t>
            </a:r>
            <a:r>
              <a:rPr lang="en-US" dirty="0" err="1" smtClean="0"/>
              <a:t>Zoho</a:t>
            </a:r>
            <a:r>
              <a:rPr lang="en-US" dirty="0" smtClean="0"/>
              <a:t> Work Online, Slide.</a:t>
            </a:r>
          </a:p>
          <a:p>
            <a:pPr marL="514350" indent="-514350">
              <a:buFont typeface="+mj-lt"/>
              <a:buAutoNum type="arabicPeriod"/>
            </a:pPr>
            <a:endParaRPr lang="es-EC" dirty="0" smtClean="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Nuevas Tecnologías Web 2.0</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568952" cy="5688632"/>
          </a:xfrm>
        </p:spPr>
        <p:txBody>
          <a:bodyPr>
            <a:normAutofit/>
          </a:bodyPr>
          <a:lstStyle/>
          <a:p>
            <a:pPr marL="514350" indent="-514350">
              <a:buFont typeface="+mj-lt"/>
              <a:buAutoNum type="arabicPeriod" startAt="5"/>
            </a:pPr>
            <a:r>
              <a:rPr lang="en-US" b="1" dirty="0" smtClean="0"/>
              <a:t>Geo </a:t>
            </a:r>
            <a:r>
              <a:rPr lang="en-US" b="1" dirty="0" err="1" smtClean="0"/>
              <a:t>Localización</a:t>
            </a:r>
            <a:r>
              <a:rPr lang="en-US" b="1" dirty="0" smtClean="0"/>
              <a:t>: </a:t>
            </a:r>
            <a:r>
              <a:rPr lang="en-US" dirty="0" smtClean="0"/>
              <a:t>Google maps, </a:t>
            </a:r>
            <a:r>
              <a:rPr lang="en-US" dirty="0" err="1" smtClean="0"/>
              <a:t>Panoramio</a:t>
            </a:r>
            <a:r>
              <a:rPr lang="en-US" dirty="0" smtClean="0"/>
              <a:t>, Geo Places.</a:t>
            </a:r>
            <a:br>
              <a:rPr lang="en-US" dirty="0" smtClean="0"/>
            </a:br>
            <a:endParaRPr lang="en-US" b="1" dirty="0"/>
          </a:p>
          <a:p>
            <a:pPr marL="514350" indent="-514350">
              <a:buFont typeface="+mj-lt"/>
              <a:buAutoNum type="arabicPeriod" startAt="5"/>
            </a:pPr>
            <a:r>
              <a:rPr lang="es-EC" b="1" dirty="0" smtClean="0"/>
              <a:t>Plataformas Colaborativas:</a:t>
            </a:r>
            <a:r>
              <a:rPr lang="es-EC" dirty="0" smtClean="0"/>
              <a:t> </a:t>
            </a:r>
            <a:r>
              <a:rPr lang="en-US" dirty="0" err="1" smtClean="0"/>
              <a:t>skype</a:t>
            </a:r>
            <a:r>
              <a:rPr lang="en-US" dirty="0" smtClean="0"/>
              <a:t>, windows live messenger, </a:t>
            </a:r>
            <a:r>
              <a:rPr lang="en-US" dirty="0" err="1" smtClean="0"/>
              <a:t>teamviewer</a:t>
            </a:r>
            <a:r>
              <a:rPr lang="en-US" dirty="0" smtClean="0"/>
              <a:t>.</a:t>
            </a:r>
            <a:br>
              <a:rPr lang="en-US" dirty="0" smtClean="0"/>
            </a:br>
            <a:endParaRPr lang="en-US" dirty="0" smtClean="0"/>
          </a:p>
          <a:p>
            <a:pPr marL="514350" indent="-514350">
              <a:buFont typeface="+mj-lt"/>
              <a:buAutoNum type="arabicPeriod" startAt="5"/>
            </a:pPr>
            <a:r>
              <a:rPr lang="en-US" b="1" dirty="0" err="1" smtClean="0"/>
              <a:t>Marcadores</a:t>
            </a:r>
            <a:r>
              <a:rPr lang="en-US" b="1" dirty="0" smtClean="0"/>
              <a:t> </a:t>
            </a:r>
            <a:r>
              <a:rPr lang="en-US" b="1" dirty="0" err="1" smtClean="0"/>
              <a:t>Sociales</a:t>
            </a:r>
            <a:r>
              <a:rPr lang="en-US" b="1" dirty="0" smtClean="0"/>
              <a:t>:</a:t>
            </a:r>
            <a:r>
              <a:rPr lang="en-US" dirty="0" smtClean="0"/>
              <a:t> </a:t>
            </a:r>
            <a:r>
              <a:rPr lang="es-EC" dirty="0" err="1" smtClean="0"/>
              <a:t>Mister-Wong</a:t>
            </a:r>
            <a:r>
              <a:rPr lang="es-EC" dirty="0" smtClean="0"/>
              <a:t> (encontrar sitios de interés y compartirlos con amigos), </a:t>
            </a:r>
            <a:r>
              <a:rPr lang="es-EC" dirty="0" err="1" smtClean="0"/>
              <a:t>Delicious</a:t>
            </a:r>
            <a:r>
              <a:rPr lang="es-EC" dirty="0" smtClean="0"/>
              <a:t>.</a:t>
            </a:r>
            <a:br>
              <a:rPr lang="es-EC" dirty="0" smtClean="0"/>
            </a:br>
            <a:endParaRPr lang="es-EC" dirty="0"/>
          </a:p>
          <a:p>
            <a:pPr marL="514350" indent="-514350">
              <a:buFont typeface="+mj-lt"/>
              <a:buAutoNum type="arabicPeriod" startAt="5"/>
            </a:pPr>
            <a:r>
              <a:rPr lang="en-US" b="1" dirty="0" smtClean="0"/>
              <a:t>Video:</a:t>
            </a:r>
            <a:r>
              <a:rPr lang="en-US" dirty="0" smtClean="0"/>
              <a:t> </a:t>
            </a:r>
            <a:r>
              <a:rPr lang="en-US" dirty="0" err="1" smtClean="0"/>
              <a:t>Youtube</a:t>
            </a:r>
            <a:r>
              <a:rPr lang="en-US" dirty="0" smtClean="0"/>
              <a:t>, blip.tv</a:t>
            </a:r>
          </a:p>
          <a:p>
            <a:pPr marL="514350" indent="-514350">
              <a:buNone/>
            </a:pPr>
            <a:endParaRPr lang="es-EC" dirty="0" smtClean="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Nuevas Tecnologías Web 2.0</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4608512" cy="5688632"/>
          </a:xfrm>
        </p:spPr>
        <p:txBody>
          <a:bodyPr>
            <a:normAutofit fontScale="62500" lnSpcReduction="20000"/>
          </a:bodyPr>
          <a:lstStyle/>
          <a:p>
            <a:r>
              <a:rPr lang="es-EC" dirty="0" smtClean="0"/>
              <a:t>El mercado mundial se orienta actualmente en el Internet a lo que se conoce como comercio electrónico.</a:t>
            </a:r>
            <a:br>
              <a:rPr lang="es-EC" dirty="0" smtClean="0"/>
            </a:br>
            <a:endParaRPr lang="es-EC" dirty="0" smtClean="0"/>
          </a:p>
          <a:p>
            <a:pPr algn="just"/>
            <a:r>
              <a:rPr lang="es-EC" dirty="0" smtClean="0"/>
              <a:t>En los últimos años empresas se han volcado a la comercialización de sus productos y servicios a través de la Internet, teniendo modelos como B2B (Business </a:t>
            </a:r>
            <a:r>
              <a:rPr lang="es-EC" dirty="0" err="1" smtClean="0"/>
              <a:t>to</a:t>
            </a:r>
            <a:r>
              <a:rPr lang="es-EC" dirty="0" smtClean="0"/>
              <a:t> Business), B2C (Business </a:t>
            </a:r>
            <a:r>
              <a:rPr lang="es-EC" dirty="0" err="1" smtClean="0"/>
              <a:t>to</a:t>
            </a:r>
            <a:r>
              <a:rPr lang="es-EC" dirty="0" smtClean="0"/>
              <a:t> </a:t>
            </a:r>
            <a:r>
              <a:rPr lang="es-EC" dirty="0" err="1" smtClean="0"/>
              <a:t>Consumer</a:t>
            </a:r>
            <a:r>
              <a:rPr lang="es-EC" dirty="0" smtClean="0"/>
              <a:t>), C2C (</a:t>
            </a:r>
            <a:r>
              <a:rPr lang="es-EC" dirty="0" err="1" smtClean="0"/>
              <a:t>Consumer</a:t>
            </a:r>
            <a:r>
              <a:rPr lang="es-EC" dirty="0" smtClean="0"/>
              <a:t> </a:t>
            </a:r>
            <a:r>
              <a:rPr lang="es-EC" dirty="0" err="1" smtClean="0"/>
              <a:t>to</a:t>
            </a:r>
            <a:r>
              <a:rPr lang="es-EC" dirty="0" smtClean="0"/>
              <a:t> </a:t>
            </a:r>
            <a:r>
              <a:rPr lang="es-EC" dirty="0" err="1" smtClean="0"/>
              <a:t>Consumer</a:t>
            </a:r>
            <a:r>
              <a:rPr lang="es-EC" dirty="0" smtClean="0"/>
              <a:t>), entre otras.</a:t>
            </a:r>
          </a:p>
          <a:p>
            <a:pPr algn="just">
              <a:buNone/>
            </a:pPr>
            <a:endParaRPr lang="es-EC" dirty="0" smtClean="0"/>
          </a:p>
          <a:p>
            <a:pPr algn="just"/>
            <a:r>
              <a:rPr lang="es-EC" dirty="0" smtClean="0"/>
              <a:t>Los valores monetarios que se manejan actualmente a través del comercio electrónico superan cifras astronómicas, el comercio electrónico mundial superó los $ 1,000,000 millones de dólares para el 2011, esto debido al crecimiento de la población que conectada a la red y que realiza transacciones en línea..</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Tendencias del Mercado</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5 Imagen" descr="Archivo:Cloud computing.svg"/>
          <p:cNvPicPr/>
          <p:nvPr/>
        </p:nvPicPr>
        <p:blipFill>
          <a:blip r:embed="rId2" cstate="print"/>
          <a:srcRect/>
          <a:stretch>
            <a:fillRect/>
          </a:stretch>
        </p:blipFill>
        <p:spPr bwMode="auto">
          <a:xfrm>
            <a:off x="5076056" y="1268760"/>
            <a:ext cx="3853892" cy="396044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4608512" cy="5688632"/>
          </a:xfrm>
        </p:spPr>
        <p:txBody>
          <a:bodyPr>
            <a:normAutofit fontScale="77500" lnSpcReduction="20000"/>
          </a:bodyPr>
          <a:lstStyle/>
          <a:p>
            <a:r>
              <a:rPr lang="es-EC" dirty="0" smtClean="0"/>
              <a:t>El porcentaje de crecimiento anual de comercio electrónico a nivel mundial supera el 19% significando alrededor de USD $1,4 trillones de dólares para el 2015.</a:t>
            </a:r>
            <a:br>
              <a:rPr lang="es-EC" dirty="0" smtClean="0"/>
            </a:br>
            <a:endParaRPr lang="es-EC" dirty="0" smtClean="0"/>
          </a:p>
          <a:p>
            <a:pPr algn="just"/>
            <a:r>
              <a:rPr lang="es-EC" dirty="0" smtClean="0"/>
              <a:t>más del 80% de usuarios de Internet han realizado por lo menos una transacción en línea, mientras que el 50% de usuarios lo han hecho en más de una ocasión.</a:t>
            </a:r>
          </a:p>
          <a:p>
            <a:pPr algn="just">
              <a:buNone/>
            </a:pPr>
            <a:endParaRPr lang="es-EC" dirty="0" smtClean="0"/>
          </a:p>
          <a:p>
            <a:pPr algn="just"/>
            <a:r>
              <a:rPr lang="es-EC" dirty="0" smtClean="0"/>
              <a:t>Los medios más comunes para realizar los pagos son: tarjetas de crédito, tarjetas de débito, medios de pago en línea como </a:t>
            </a:r>
            <a:r>
              <a:rPr lang="es-EC" dirty="0" err="1" smtClean="0"/>
              <a:t>pay</a:t>
            </a:r>
            <a:r>
              <a:rPr lang="es-EC" dirty="0" smtClean="0"/>
              <a:t> pal, transferencias bancarias, entre otras.</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Tendencias del Mercado</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5 Imagen" descr="Archivo:Cloud computing.svg"/>
          <p:cNvPicPr/>
          <p:nvPr/>
        </p:nvPicPr>
        <p:blipFill>
          <a:blip r:embed="rId2" cstate="print"/>
          <a:srcRect/>
          <a:stretch>
            <a:fillRect/>
          </a:stretch>
        </p:blipFill>
        <p:spPr bwMode="auto">
          <a:xfrm>
            <a:off x="5076056" y="1268760"/>
            <a:ext cx="3853892" cy="396044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3816424" cy="5544616"/>
          </a:xfrm>
        </p:spPr>
        <p:txBody>
          <a:bodyPr>
            <a:normAutofit fontScale="55000" lnSpcReduction="20000"/>
          </a:bodyPr>
          <a:lstStyle/>
          <a:p>
            <a:r>
              <a:rPr lang="es-EC" dirty="0" smtClean="0"/>
              <a:t>En el caso de Latinoamérica, cuenta con una tasa de crecimiento del 40% de penetración de Internet como medio para hacer negocios, representando aproximadamente USD $ 22.000,00 millones.</a:t>
            </a:r>
            <a:br>
              <a:rPr lang="es-EC" dirty="0" smtClean="0"/>
            </a:br>
            <a:endParaRPr lang="es-EC" dirty="0" smtClean="0"/>
          </a:p>
          <a:p>
            <a:pPr algn="just"/>
            <a:r>
              <a:rPr lang="es-EC" dirty="0" smtClean="0"/>
              <a:t>Actualmente nuestro país se encuentra en la posición décima primera en lo que tiene que ver con la penetración de usuarios de Internet a nivel de Latinoamérica con el 29% .</a:t>
            </a:r>
          </a:p>
          <a:p>
            <a:pPr algn="just">
              <a:buNone/>
            </a:pPr>
            <a:endParaRPr lang="es-EC" dirty="0" smtClean="0"/>
          </a:p>
          <a:p>
            <a:pPr algn="just"/>
            <a:r>
              <a:rPr lang="es-EC" dirty="0" smtClean="0"/>
              <a:t>Las ciudades con mayor índice de penetración de Internet las ciudades de Quito, Cuenca y Guayaquil con 44,50%,  36,90% y 34,80% respectivamente, siendo las personas cuya edad oscila entre los 16 y 24 años quienes más utilizan Internet.</a:t>
            </a:r>
            <a:endParaRPr lang="es-EC" dirty="0"/>
          </a:p>
        </p:txBody>
      </p:sp>
      <p:sp>
        <p:nvSpPr>
          <p:cNvPr id="5" name="1 Título"/>
          <p:cNvSpPr>
            <a:spLocks noGrp="1"/>
          </p:cNvSpPr>
          <p:nvPr>
            <p:ph type="title"/>
          </p:nvPr>
        </p:nvSpPr>
        <p:spPr>
          <a:xfrm>
            <a:off x="1393304" y="116632"/>
            <a:ext cx="6707088" cy="778098"/>
          </a:xfrm>
        </p:spPr>
        <p:txBody>
          <a:bodyPr>
            <a:normAutofit/>
          </a:bodyPr>
          <a:lstStyle/>
          <a:p>
            <a:r>
              <a:rPr lang="es-EC" sz="3200" b="1" dirty="0" smtClean="0"/>
              <a:t>Tendencias del Mercado</a:t>
            </a:r>
            <a:endParaRPr lang="es-EC" sz="3200" b="1"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Gráfico"/>
          <p:cNvGraphicFramePr/>
          <p:nvPr/>
        </p:nvGraphicFramePr>
        <p:xfrm>
          <a:off x="3923928" y="836712"/>
          <a:ext cx="5040560"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485</TotalTime>
  <Words>3737</Words>
  <Application>Microsoft Office PowerPoint</Application>
  <PresentationFormat>Presentación en pantalla (4:3)</PresentationFormat>
  <Paragraphs>1546</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36</vt:i4>
      </vt:variant>
    </vt:vector>
  </HeadingPairs>
  <TitlesOfParts>
    <vt:vector size="39" baseType="lpstr">
      <vt:lpstr>Concurrencia</vt:lpstr>
      <vt:lpstr>Image</vt:lpstr>
      <vt:lpstr>Hoja de cálculo</vt:lpstr>
      <vt:lpstr>Escuela Politécnica del Ejercito</vt:lpstr>
      <vt:lpstr>Uso del Internet </vt:lpstr>
      <vt:lpstr>Evolución de las Páginas Web </vt:lpstr>
      <vt:lpstr>Nuevas Tecnologías Web 2.0</vt:lpstr>
      <vt:lpstr>Nuevas Tecnologías Web 2.0</vt:lpstr>
      <vt:lpstr>Nuevas Tecnologías Web 2.0</vt:lpstr>
      <vt:lpstr>Tendencias del Mercado</vt:lpstr>
      <vt:lpstr>Tendencias del Mercado</vt:lpstr>
      <vt:lpstr>Tendencias del Mercado</vt:lpstr>
      <vt:lpstr>Tendencias del Mercado a Nivel Nacional</vt:lpstr>
      <vt:lpstr>Tendencias del Mercado en el Distrito Metropolitano de Quito</vt:lpstr>
      <vt:lpstr>Análisis de Mercado</vt:lpstr>
      <vt:lpstr>Identificación y Características del Producto.</vt:lpstr>
      <vt:lpstr>Productos Sustitos y Normativas Técnicas.</vt:lpstr>
      <vt:lpstr>Estudio de Mercado</vt:lpstr>
      <vt:lpstr>Cuadros de Salida</vt:lpstr>
      <vt:lpstr>Análisis de la Demanda</vt:lpstr>
      <vt:lpstr>Análisis de la Oferta</vt:lpstr>
      <vt:lpstr>Demanda Insatisfecha y Análisis de Precios</vt:lpstr>
      <vt:lpstr>Presupuestos</vt:lpstr>
      <vt:lpstr>Capital de Trabajo</vt:lpstr>
      <vt:lpstr>Cronograma de Inversión y Reinversión</vt:lpstr>
      <vt:lpstr>Presupuesto de Ingresos</vt:lpstr>
      <vt:lpstr>Presupuesto de Egresos</vt:lpstr>
      <vt:lpstr>Punto de Equilibrio</vt:lpstr>
      <vt:lpstr>Estado de Pérdidas y Ganancias</vt:lpstr>
      <vt:lpstr>Flujo de Fondos del Proyecto</vt:lpstr>
      <vt:lpstr>Índices Financieros</vt:lpstr>
      <vt:lpstr>Índices Financieros</vt:lpstr>
      <vt:lpstr>Modelo de Negocio</vt:lpstr>
      <vt:lpstr>Organización de la Empresa</vt:lpstr>
      <vt:lpstr>Estrategia Empresarial</vt:lpstr>
      <vt:lpstr>Estrategia de Mercadotecnia</vt:lpstr>
      <vt:lpstr>La Organización</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Sebastian</dc:creator>
  <cp:lastModifiedBy>Sebastian</cp:lastModifiedBy>
  <cp:revision>69</cp:revision>
  <dcterms:created xsi:type="dcterms:W3CDTF">2012-07-26T21:08:10Z</dcterms:created>
  <dcterms:modified xsi:type="dcterms:W3CDTF">2012-07-27T10:32:18Z</dcterms:modified>
</cp:coreProperties>
</file>