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Lst>
  <p:notesMasterIdLst>
    <p:notesMasterId r:id="rId45"/>
  </p:notesMasterIdLst>
  <p:sldIdLst>
    <p:sldId id="258" r:id="rId3"/>
    <p:sldId id="579" r:id="rId4"/>
    <p:sldId id="570" r:id="rId5"/>
    <p:sldId id="582" r:id="rId6"/>
    <p:sldId id="581" r:id="rId7"/>
    <p:sldId id="584" r:id="rId8"/>
    <p:sldId id="614" r:id="rId9"/>
    <p:sldId id="585" r:id="rId10"/>
    <p:sldId id="586" r:id="rId11"/>
    <p:sldId id="620" r:id="rId12"/>
    <p:sldId id="611" r:id="rId13"/>
    <p:sldId id="619" r:id="rId14"/>
    <p:sldId id="616" r:id="rId15"/>
    <p:sldId id="587" r:id="rId16"/>
    <p:sldId id="628" r:id="rId17"/>
    <p:sldId id="588" r:id="rId18"/>
    <p:sldId id="589" r:id="rId19"/>
    <p:sldId id="591" r:id="rId20"/>
    <p:sldId id="592" r:id="rId21"/>
    <p:sldId id="593" r:id="rId22"/>
    <p:sldId id="594" r:id="rId23"/>
    <p:sldId id="595" r:id="rId24"/>
    <p:sldId id="596" r:id="rId25"/>
    <p:sldId id="597" r:id="rId26"/>
    <p:sldId id="627" r:id="rId27"/>
    <p:sldId id="598" r:id="rId28"/>
    <p:sldId id="599" r:id="rId29"/>
    <p:sldId id="626" r:id="rId30"/>
    <p:sldId id="602" r:id="rId31"/>
    <p:sldId id="629" r:id="rId32"/>
    <p:sldId id="621" r:id="rId33"/>
    <p:sldId id="622" r:id="rId34"/>
    <p:sldId id="623" r:id="rId35"/>
    <p:sldId id="630" r:id="rId36"/>
    <p:sldId id="590" r:id="rId37"/>
    <p:sldId id="624" r:id="rId38"/>
    <p:sldId id="603" r:id="rId39"/>
    <p:sldId id="604" r:id="rId40"/>
    <p:sldId id="605" r:id="rId41"/>
    <p:sldId id="606" r:id="rId42"/>
    <p:sldId id="607" r:id="rId43"/>
    <p:sldId id="625" r:id="rId44"/>
  </p:sldIdLst>
  <p:sldSz cx="9144000" cy="6858000" type="screen4x3"/>
  <p:notesSz cx="6858000" cy="9144000"/>
  <p:defaultTextStyle>
    <a:defPPr>
      <a:defRPr lang="es-E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804C"/>
    <a:srgbClr val="9EB786"/>
    <a:srgbClr val="CC0000"/>
    <a:srgbClr val="336600"/>
    <a:srgbClr val="3333CC"/>
    <a:srgbClr val="B8AAF4"/>
    <a:srgbClr val="C0C0C0"/>
    <a:srgbClr val="FFFF00"/>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0" autoAdjust="0"/>
    <p:restoredTop sz="94660"/>
  </p:normalViewPr>
  <p:slideViewPr>
    <p:cSldViewPr>
      <p:cViewPr>
        <p:scale>
          <a:sx n="93" d="100"/>
          <a:sy n="93" d="100"/>
        </p:scale>
        <p:origin x="252" y="10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D5378-4C8D-453C-B669-61830DB446C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71D22AD2-5130-4F31-9E81-00EEF7C1C85E}">
      <dgm:prSet phldrT="[Texto]"/>
      <dgm:spPr/>
      <dgm:t>
        <a:bodyPr/>
        <a:lstStyle/>
        <a:p>
          <a:r>
            <a:rPr lang="es-EC" dirty="0" smtClean="0">
              <a:solidFill>
                <a:srgbClr val="336600"/>
              </a:solidFill>
              <a:latin typeface="Arial"/>
              <a:ea typeface="Calibri"/>
              <a:cs typeface="Times New Roman"/>
            </a:rPr>
            <a:t>Método de aprendizaje en grupo</a:t>
          </a:r>
          <a:endParaRPr lang="es-EC" dirty="0">
            <a:solidFill>
              <a:srgbClr val="336600"/>
            </a:solidFill>
          </a:endParaRPr>
        </a:p>
      </dgm:t>
    </dgm:pt>
    <dgm:pt modelId="{0BC6B3ED-8C97-4AC6-9A27-2E529F67643B}" type="parTrans" cxnId="{D5452537-53DD-46AA-B6EF-8338885946B8}">
      <dgm:prSet/>
      <dgm:spPr/>
      <dgm:t>
        <a:bodyPr/>
        <a:lstStyle/>
        <a:p>
          <a:endParaRPr lang="es-EC"/>
        </a:p>
      </dgm:t>
    </dgm:pt>
    <dgm:pt modelId="{0AC79083-F54F-4E8F-9B39-C6080B2E1473}" type="sibTrans" cxnId="{D5452537-53DD-46AA-B6EF-8338885946B8}">
      <dgm:prSet/>
      <dgm:spPr/>
      <dgm:t>
        <a:bodyPr/>
        <a:lstStyle/>
        <a:p>
          <a:endParaRPr lang="es-EC"/>
        </a:p>
      </dgm:t>
    </dgm:pt>
    <dgm:pt modelId="{0C02EFA8-E23A-4220-A8AF-B99ED93F0B6A}">
      <dgm:prSet phldrT="[Texto]"/>
      <dgm:spPr/>
      <dgm:t>
        <a:bodyPr/>
        <a:lstStyle/>
        <a:p>
          <a:r>
            <a:rPr lang="es-EC" dirty="0" smtClean="0">
              <a:latin typeface="Arial"/>
              <a:ea typeface="Calibri"/>
              <a:cs typeface="Times New Roman"/>
            </a:rPr>
            <a:t>Estudio de casos.</a:t>
          </a:r>
          <a:endParaRPr lang="es-EC" dirty="0"/>
        </a:p>
      </dgm:t>
    </dgm:pt>
    <dgm:pt modelId="{AC1A6041-A536-43FC-926A-69F2303CC7C8}" type="parTrans" cxnId="{DDC159A5-9D32-4078-BB7D-9EF033E15936}">
      <dgm:prSet/>
      <dgm:spPr/>
      <dgm:t>
        <a:bodyPr/>
        <a:lstStyle/>
        <a:p>
          <a:endParaRPr lang="es-EC"/>
        </a:p>
      </dgm:t>
    </dgm:pt>
    <dgm:pt modelId="{ABCF7D09-91A2-4A26-B138-94C50CBFD5F6}" type="sibTrans" cxnId="{DDC159A5-9D32-4078-BB7D-9EF033E15936}">
      <dgm:prSet/>
      <dgm:spPr/>
      <dgm:t>
        <a:bodyPr/>
        <a:lstStyle/>
        <a:p>
          <a:endParaRPr lang="es-EC"/>
        </a:p>
      </dgm:t>
    </dgm:pt>
    <dgm:pt modelId="{73653003-7275-40CD-9CC4-FA7A9D132B24}">
      <dgm:prSet/>
      <dgm:spPr/>
      <dgm:t>
        <a:bodyPr/>
        <a:lstStyle/>
        <a:p>
          <a:r>
            <a:rPr lang="es-EC" dirty="0" smtClean="0">
              <a:solidFill>
                <a:srgbClr val="336600"/>
              </a:solidFill>
              <a:latin typeface="Arial"/>
              <a:ea typeface="Calibri"/>
              <a:cs typeface="Times New Roman"/>
            </a:rPr>
            <a:t>Método de auto aprendizaje</a:t>
          </a:r>
          <a:endParaRPr lang="es-EC" dirty="0">
            <a:solidFill>
              <a:srgbClr val="336600"/>
            </a:solidFill>
            <a:latin typeface="Calibri"/>
            <a:ea typeface="Calibri"/>
            <a:cs typeface="Times New Roman"/>
          </a:endParaRPr>
        </a:p>
      </dgm:t>
    </dgm:pt>
    <dgm:pt modelId="{2A84A67A-6E75-478C-803E-5735209A4FA3}" type="parTrans" cxnId="{17925694-489C-48EA-A650-397A6F8C6834}">
      <dgm:prSet/>
      <dgm:spPr/>
      <dgm:t>
        <a:bodyPr/>
        <a:lstStyle/>
        <a:p>
          <a:endParaRPr lang="es-EC"/>
        </a:p>
      </dgm:t>
    </dgm:pt>
    <dgm:pt modelId="{32432FFD-73EE-4F47-A4AD-1E06F4AF81EC}" type="sibTrans" cxnId="{17925694-489C-48EA-A650-397A6F8C6834}">
      <dgm:prSet/>
      <dgm:spPr/>
      <dgm:t>
        <a:bodyPr/>
        <a:lstStyle/>
        <a:p>
          <a:endParaRPr lang="es-EC"/>
        </a:p>
      </dgm:t>
    </dgm:pt>
    <dgm:pt modelId="{C251E9FF-5C4B-4B31-929A-33D6E71D3410}">
      <dgm:prSet/>
      <dgm:spPr/>
      <dgm:t>
        <a:bodyPr/>
        <a:lstStyle/>
        <a:p>
          <a:r>
            <a:rPr lang="es-EC" dirty="0" smtClean="0">
              <a:latin typeface="Arial"/>
              <a:ea typeface="Calibri"/>
              <a:cs typeface="Times New Roman"/>
            </a:rPr>
            <a:t>Estudio individual.</a:t>
          </a:r>
          <a:endParaRPr lang="es-EC" dirty="0"/>
        </a:p>
      </dgm:t>
    </dgm:pt>
    <dgm:pt modelId="{8EE59E1F-D9DE-44ED-87D2-AA51C1C818E6}" type="parTrans" cxnId="{5FACE1D1-14B7-4E96-BC96-C7DCE59B6E19}">
      <dgm:prSet/>
      <dgm:spPr/>
      <dgm:t>
        <a:bodyPr/>
        <a:lstStyle/>
        <a:p>
          <a:endParaRPr lang="es-EC"/>
        </a:p>
      </dgm:t>
    </dgm:pt>
    <dgm:pt modelId="{638B7297-087E-4751-AFB0-569A324D6ABA}" type="sibTrans" cxnId="{5FACE1D1-14B7-4E96-BC96-C7DCE59B6E19}">
      <dgm:prSet/>
      <dgm:spPr/>
      <dgm:t>
        <a:bodyPr/>
        <a:lstStyle/>
        <a:p>
          <a:endParaRPr lang="es-EC"/>
        </a:p>
      </dgm:t>
    </dgm:pt>
    <dgm:pt modelId="{55A8AE44-1F4D-4A6D-8D3A-9A30240FDF4C}">
      <dgm:prSet/>
      <dgm:spPr/>
      <dgm:t>
        <a:bodyPr/>
        <a:lstStyle/>
        <a:p>
          <a:r>
            <a:rPr lang="es-EC" dirty="0" smtClean="0">
              <a:latin typeface="Arial"/>
              <a:ea typeface="Calibri"/>
              <a:cs typeface="Times New Roman"/>
            </a:rPr>
            <a:t>Guías</a:t>
          </a:r>
          <a:endParaRPr lang="es-EC" dirty="0">
            <a:latin typeface="Calibri"/>
            <a:ea typeface="Calibri"/>
            <a:cs typeface="Times New Roman"/>
          </a:endParaRPr>
        </a:p>
      </dgm:t>
    </dgm:pt>
    <dgm:pt modelId="{67551661-60FB-4FE2-9F78-3BD36731446A}" type="parTrans" cxnId="{F6527EA8-3BE1-4854-B401-74CF036FF9F3}">
      <dgm:prSet/>
      <dgm:spPr/>
      <dgm:t>
        <a:bodyPr/>
        <a:lstStyle/>
        <a:p>
          <a:endParaRPr lang="es-EC"/>
        </a:p>
      </dgm:t>
    </dgm:pt>
    <dgm:pt modelId="{69183AF0-4C74-4F42-B52F-C61E35AA9FAA}" type="sibTrans" cxnId="{F6527EA8-3BE1-4854-B401-74CF036FF9F3}">
      <dgm:prSet/>
      <dgm:spPr/>
      <dgm:t>
        <a:bodyPr/>
        <a:lstStyle/>
        <a:p>
          <a:endParaRPr lang="es-EC"/>
        </a:p>
      </dgm:t>
    </dgm:pt>
    <dgm:pt modelId="{5E2904B3-4132-4FB8-9F37-DEB099D6989D}">
      <dgm:prSet/>
      <dgm:spPr/>
      <dgm:t>
        <a:bodyPr/>
        <a:lstStyle/>
        <a:p>
          <a:r>
            <a:rPr lang="es-EC" dirty="0" smtClean="0">
              <a:latin typeface="Arial"/>
              <a:ea typeface="Calibri"/>
              <a:cs typeface="Times New Roman"/>
            </a:rPr>
            <a:t>Elaboración de ensayos.</a:t>
          </a:r>
          <a:endParaRPr lang="es-EC" dirty="0">
            <a:latin typeface="Calibri"/>
            <a:ea typeface="Calibri"/>
            <a:cs typeface="Times New Roman"/>
          </a:endParaRPr>
        </a:p>
      </dgm:t>
    </dgm:pt>
    <dgm:pt modelId="{2AA7F3C0-A512-4664-AA12-03DEB10FBDBE}" type="parTrans" cxnId="{EC036069-4943-4143-841A-10D1DFA2C8C9}">
      <dgm:prSet/>
      <dgm:spPr/>
      <dgm:t>
        <a:bodyPr/>
        <a:lstStyle/>
        <a:p>
          <a:endParaRPr lang="es-EC"/>
        </a:p>
      </dgm:t>
    </dgm:pt>
    <dgm:pt modelId="{8F175331-67B2-4FE6-AAFF-459282D032F4}" type="sibTrans" cxnId="{EC036069-4943-4143-841A-10D1DFA2C8C9}">
      <dgm:prSet/>
      <dgm:spPr/>
      <dgm:t>
        <a:bodyPr/>
        <a:lstStyle/>
        <a:p>
          <a:endParaRPr lang="es-EC"/>
        </a:p>
      </dgm:t>
    </dgm:pt>
    <dgm:pt modelId="{795EB1EC-4E7A-4D39-B592-999FEBB25299}">
      <dgm:prSet/>
      <dgm:spPr/>
      <dgm:t>
        <a:bodyPr/>
        <a:lstStyle/>
        <a:p>
          <a:r>
            <a:rPr lang="es-EC" smtClean="0">
              <a:latin typeface="Arial"/>
              <a:ea typeface="Calibri"/>
              <a:cs typeface="Times New Roman"/>
            </a:rPr>
            <a:t>Tareas individuales.</a:t>
          </a:r>
          <a:endParaRPr lang="es-EC" dirty="0">
            <a:latin typeface="Calibri"/>
            <a:ea typeface="Calibri"/>
            <a:cs typeface="Times New Roman"/>
          </a:endParaRPr>
        </a:p>
      </dgm:t>
    </dgm:pt>
    <dgm:pt modelId="{B331919B-1108-49D6-AF5A-89AB87B3C3AF}" type="parTrans" cxnId="{8EC1D5F6-06A9-41E1-A6E8-683827458135}">
      <dgm:prSet/>
      <dgm:spPr/>
      <dgm:t>
        <a:bodyPr/>
        <a:lstStyle/>
        <a:p>
          <a:endParaRPr lang="es-EC"/>
        </a:p>
      </dgm:t>
    </dgm:pt>
    <dgm:pt modelId="{136E026E-2A28-419C-B68B-D37AFC52E372}" type="sibTrans" cxnId="{8EC1D5F6-06A9-41E1-A6E8-683827458135}">
      <dgm:prSet/>
      <dgm:spPr/>
      <dgm:t>
        <a:bodyPr/>
        <a:lstStyle/>
        <a:p>
          <a:endParaRPr lang="es-EC"/>
        </a:p>
      </dgm:t>
    </dgm:pt>
    <dgm:pt modelId="{A9AE4C98-E5C6-4CA3-8C38-85D33C2683B3}">
      <dgm:prSet/>
      <dgm:spPr/>
      <dgm:t>
        <a:bodyPr/>
        <a:lstStyle/>
        <a:p>
          <a:r>
            <a:rPr lang="es-EC" dirty="0" smtClean="0">
              <a:latin typeface="Arial"/>
              <a:ea typeface="Calibri"/>
              <a:cs typeface="Times New Roman"/>
            </a:rPr>
            <a:t>Contrato de aprendizaje</a:t>
          </a:r>
          <a:endParaRPr lang="es-EC" dirty="0">
            <a:latin typeface="Calibri"/>
            <a:ea typeface="Calibri"/>
            <a:cs typeface="Times New Roman"/>
          </a:endParaRPr>
        </a:p>
      </dgm:t>
    </dgm:pt>
    <dgm:pt modelId="{C2D01DC5-BB8E-4F2B-AF28-33D99964D5C3}" type="parTrans" cxnId="{51FAE05D-594A-4351-BD86-77C0EC3E98B3}">
      <dgm:prSet/>
      <dgm:spPr/>
      <dgm:t>
        <a:bodyPr/>
        <a:lstStyle/>
        <a:p>
          <a:endParaRPr lang="es-EC"/>
        </a:p>
      </dgm:t>
    </dgm:pt>
    <dgm:pt modelId="{DC51D620-E2DB-4D51-A8E8-69C46E60C32D}" type="sibTrans" cxnId="{51FAE05D-594A-4351-BD86-77C0EC3E98B3}">
      <dgm:prSet/>
      <dgm:spPr/>
      <dgm:t>
        <a:bodyPr/>
        <a:lstStyle/>
        <a:p>
          <a:endParaRPr lang="es-EC"/>
        </a:p>
      </dgm:t>
    </dgm:pt>
    <dgm:pt modelId="{8926D394-0824-478F-AAFC-E197648FB812}">
      <dgm:prSet/>
      <dgm:spPr/>
      <dgm:t>
        <a:bodyPr/>
        <a:lstStyle/>
        <a:p>
          <a:r>
            <a:rPr lang="es-EC" dirty="0" smtClean="0">
              <a:solidFill>
                <a:srgbClr val="336600"/>
              </a:solidFill>
              <a:latin typeface="Arial"/>
              <a:ea typeface="Calibri"/>
              <a:cs typeface="Times New Roman"/>
            </a:rPr>
            <a:t>Método expositivo</a:t>
          </a:r>
          <a:endParaRPr lang="es-EC" dirty="0">
            <a:solidFill>
              <a:srgbClr val="336600"/>
            </a:solidFill>
            <a:latin typeface="Calibri"/>
            <a:ea typeface="Calibri"/>
            <a:cs typeface="Times New Roman"/>
          </a:endParaRPr>
        </a:p>
      </dgm:t>
    </dgm:pt>
    <dgm:pt modelId="{0CD4A24F-1409-48D4-9A63-7C0D7E9FD05A}" type="parTrans" cxnId="{887485B5-CBAD-4857-B9F4-E2145431B83B}">
      <dgm:prSet/>
      <dgm:spPr/>
      <dgm:t>
        <a:bodyPr/>
        <a:lstStyle/>
        <a:p>
          <a:endParaRPr lang="es-EC"/>
        </a:p>
      </dgm:t>
    </dgm:pt>
    <dgm:pt modelId="{7E34C303-5098-465E-B12A-7C81204B968E}" type="sibTrans" cxnId="{887485B5-CBAD-4857-B9F4-E2145431B83B}">
      <dgm:prSet/>
      <dgm:spPr/>
      <dgm:t>
        <a:bodyPr/>
        <a:lstStyle/>
        <a:p>
          <a:endParaRPr lang="es-EC"/>
        </a:p>
      </dgm:t>
    </dgm:pt>
    <dgm:pt modelId="{66499934-2748-4365-951E-9D8B86D82642}">
      <dgm:prSet/>
      <dgm:spPr/>
      <dgm:t>
        <a:bodyPr/>
        <a:lstStyle/>
        <a:p>
          <a:r>
            <a:rPr lang="es-EC" smtClean="0">
              <a:latin typeface="Arial"/>
              <a:ea typeface="Calibri"/>
              <a:cs typeface="Times New Roman"/>
            </a:rPr>
            <a:t>Exposiciones del profesor.</a:t>
          </a:r>
          <a:endParaRPr lang="es-EC"/>
        </a:p>
      </dgm:t>
    </dgm:pt>
    <dgm:pt modelId="{F12E8CF8-CCE7-464B-9BD9-22C88BA79322}" type="parTrans" cxnId="{3E560CB6-134C-4A07-B220-1AC8F46AA162}">
      <dgm:prSet/>
      <dgm:spPr/>
      <dgm:t>
        <a:bodyPr/>
        <a:lstStyle/>
        <a:p>
          <a:endParaRPr lang="es-EC"/>
        </a:p>
      </dgm:t>
    </dgm:pt>
    <dgm:pt modelId="{7ECCF8D6-9369-4C1F-AA95-FE0EDEBF0163}" type="sibTrans" cxnId="{3E560CB6-134C-4A07-B220-1AC8F46AA162}">
      <dgm:prSet/>
      <dgm:spPr/>
      <dgm:t>
        <a:bodyPr/>
        <a:lstStyle/>
        <a:p>
          <a:endParaRPr lang="es-EC"/>
        </a:p>
      </dgm:t>
    </dgm:pt>
    <dgm:pt modelId="{FB813DEC-F49E-4AA8-88E3-584E91B9B5EF}">
      <dgm:prSet/>
      <dgm:spPr/>
      <dgm:t>
        <a:bodyPr/>
        <a:lstStyle/>
        <a:p>
          <a:r>
            <a:rPr lang="es-EC" smtClean="0">
              <a:latin typeface="Arial"/>
              <a:ea typeface="Calibri"/>
              <a:cs typeface="Times New Roman"/>
            </a:rPr>
            <a:t>Conferencia de un experto.</a:t>
          </a:r>
          <a:endParaRPr lang="es-EC" dirty="0">
            <a:latin typeface="Calibri"/>
            <a:ea typeface="Calibri"/>
            <a:cs typeface="Times New Roman"/>
          </a:endParaRPr>
        </a:p>
      </dgm:t>
    </dgm:pt>
    <dgm:pt modelId="{677959F1-2DB8-4F8A-A458-FECF7D1C3FF1}" type="parTrans" cxnId="{7CAC3ADD-8406-4D47-B647-D2AD255EBA18}">
      <dgm:prSet/>
      <dgm:spPr/>
      <dgm:t>
        <a:bodyPr/>
        <a:lstStyle/>
        <a:p>
          <a:endParaRPr lang="es-EC"/>
        </a:p>
      </dgm:t>
    </dgm:pt>
    <dgm:pt modelId="{D11128EE-CFD4-4561-B087-73333FA6139F}" type="sibTrans" cxnId="{7CAC3ADD-8406-4D47-B647-D2AD255EBA18}">
      <dgm:prSet/>
      <dgm:spPr/>
      <dgm:t>
        <a:bodyPr/>
        <a:lstStyle/>
        <a:p>
          <a:endParaRPr lang="es-EC"/>
        </a:p>
      </dgm:t>
    </dgm:pt>
    <dgm:pt modelId="{69406136-F621-475C-AE0F-2D380838FB7B}">
      <dgm:prSet/>
      <dgm:spPr/>
      <dgm:t>
        <a:bodyPr/>
        <a:lstStyle/>
        <a:p>
          <a:r>
            <a:rPr lang="es-EC" smtClean="0">
              <a:latin typeface="Arial"/>
              <a:ea typeface="Calibri"/>
              <a:cs typeface="Times New Roman"/>
            </a:rPr>
            <a:t>Clase magistral</a:t>
          </a:r>
          <a:endParaRPr lang="es-EC" dirty="0">
            <a:latin typeface="Calibri"/>
            <a:ea typeface="Calibri"/>
            <a:cs typeface="Times New Roman"/>
          </a:endParaRPr>
        </a:p>
      </dgm:t>
    </dgm:pt>
    <dgm:pt modelId="{319ED2BB-C40B-406C-8DB9-72ED66EF59DF}" type="parTrans" cxnId="{13BD35BD-946F-42EB-9E18-7382AB024240}">
      <dgm:prSet/>
      <dgm:spPr/>
      <dgm:t>
        <a:bodyPr/>
        <a:lstStyle/>
        <a:p>
          <a:endParaRPr lang="es-EC"/>
        </a:p>
      </dgm:t>
    </dgm:pt>
    <dgm:pt modelId="{008D4E35-6DDF-45A4-B75C-A6CDB3011618}" type="sibTrans" cxnId="{13BD35BD-946F-42EB-9E18-7382AB024240}">
      <dgm:prSet/>
      <dgm:spPr/>
      <dgm:t>
        <a:bodyPr/>
        <a:lstStyle/>
        <a:p>
          <a:endParaRPr lang="es-EC"/>
        </a:p>
      </dgm:t>
    </dgm:pt>
    <dgm:pt modelId="{0E0635CC-C6A4-4E7A-A2A2-8EAB8B17BBB9}">
      <dgm:prSet/>
      <dgm:spPr/>
      <dgm:t>
        <a:bodyPr/>
        <a:lstStyle/>
        <a:p>
          <a:r>
            <a:rPr lang="es-EC" smtClean="0">
              <a:latin typeface="Arial"/>
              <a:ea typeface="Calibri"/>
              <a:cs typeface="Times New Roman"/>
            </a:rPr>
            <a:t>Método de proyectos.</a:t>
          </a:r>
          <a:endParaRPr lang="es-EC" dirty="0">
            <a:latin typeface="Calibri"/>
            <a:ea typeface="Calibri"/>
            <a:cs typeface="Times New Roman"/>
          </a:endParaRPr>
        </a:p>
      </dgm:t>
    </dgm:pt>
    <dgm:pt modelId="{22F4DF47-AE3E-458E-AE6B-D37B4776B9BE}" type="parTrans" cxnId="{86CF326B-2576-4801-94D2-16C333764D95}">
      <dgm:prSet/>
      <dgm:spPr/>
      <dgm:t>
        <a:bodyPr/>
        <a:lstStyle/>
        <a:p>
          <a:endParaRPr lang="es-EC"/>
        </a:p>
      </dgm:t>
    </dgm:pt>
    <dgm:pt modelId="{8BDD63A9-B8C5-4F4A-B4B2-9159A6DB6625}" type="sibTrans" cxnId="{86CF326B-2576-4801-94D2-16C333764D95}">
      <dgm:prSet/>
      <dgm:spPr/>
      <dgm:t>
        <a:bodyPr/>
        <a:lstStyle/>
        <a:p>
          <a:endParaRPr lang="es-EC"/>
        </a:p>
      </dgm:t>
    </dgm:pt>
    <dgm:pt modelId="{6E224B51-A8F6-4E57-97E2-302C0DA0149F}">
      <dgm:prSet/>
      <dgm:spPr/>
      <dgm:t>
        <a:bodyPr/>
        <a:lstStyle/>
        <a:p>
          <a:r>
            <a:rPr lang="es-EC" smtClean="0">
              <a:latin typeface="Arial"/>
              <a:ea typeface="Calibri"/>
              <a:cs typeface="Times New Roman"/>
            </a:rPr>
            <a:t>Aprendizaje basado en problemas.</a:t>
          </a:r>
          <a:endParaRPr lang="es-EC" dirty="0">
            <a:latin typeface="Calibri"/>
            <a:ea typeface="Calibri"/>
            <a:cs typeface="Times New Roman"/>
          </a:endParaRPr>
        </a:p>
      </dgm:t>
    </dgm:pt>
    <dgm:pt modelId="{80500C50-A493-492E-ADC5-03FD591A5B98}" type="parTrans" cxnId="{D35ABB67-C87E-452B-8C4D-26A21A8B9C61}">
      <dgm:prSet/>
      <dgm:spPr/>
      <dgm:t>
        <a:bodyPr/>
        <a:lstStyle/>
        <a:p>
          <a:endParaRPr lang="es-EC"/>
        </a:p>
      </dgm:t>
    </dgm:pt>
    <dgm:pt modelId="{3A314DC9-861B-4593-AA06-C815B095DABB}" type="sibTrans" cxnId="{D35ABB67-C87E-452B-8C4D-26A21A8B9C61}">
      <dgm:prSet/>
      <dgm:spPr/>
      <dgm:t>
        <a:bodyPr/>
        <a:lstStyle/>
        <a:p>
          <a:endParaRPr lang="es-EC"/>
        </a:p>
      </dgm:t>
    </dgm:pt>
    <dgm:pt modelId="{83623708-2A16-4F97-A9C1-42DE6960E821}">
      <dgm:prSet/>
      <dgm:spPr/>
      <dgm:t>
        <a:bodyPr/>
        <a:lstStyle/>
        <a:p>
          <a:r>
            <a:rPr lang="es-EC" smtClean="0">
              <a:latin typeface="Arial"/>
              <a:ea typeface="Calibri"/>
              <a:cs typeface="Times New Roman"/>
            </a:rPr>
            <a:t>Análisis y discusión en grupos.</a:t>
          </a:r>
          <a:endParaRPr lang="es-EC" dirty="0">
            <a:latin typeface="Calibri"/>
            <a:ea typeface="Calibri"/>
            <a:cs typeface="Times New Roman"/>
          </a:endParaRPr>
        </a:p>
      </dgm:t>
    </dgm:pt>
    <dgm:pt modelId="{8D8538B1-3C99-41D3-B949-57821AFF4E93}" type="parTrans" cxnId="{AADB9F2F-DCEA-4FF1-AEFE-B6B2DB52C7CA}">
      <dgm:prSet/>
      <dgm:spPr/>
      <dgm:t>
        <a:bodyPr/>
        <a:lstStyle/>
        <a:p>
          <a:endParaRPr lang="es-EC"/>
        </a:p>
      </dgm:t>
    </dgm:pt>
    <dgm:pt modelId="{2AE2CFFA-D601-4F14-BD90-391953817059}" type="sibTrans" cxnId="{AADB9F2F-DCEA-4FF1-AEFE-B6B2DB52C7CA}">
      <dgm:prSet/>
      <dgm:spPr/>
      <dgm:t>
        <a:bodyPr/>
        <a:lstStyle/>
        <a:p>
          <a:endParaRPr lang="es-EC"/>
        </a:p>
      </dgm:t>
    </dgm:pt>
    <dgm:pt modelId="{CBC0060C-B747-450E-9286-1EBD129C62E9}">
      <dgm:prSet/>
      <dgm:spPr/>
      <dgm:t>
        <a:bodyPr/>
        <a:lstStyle/>
        <a:p>
          <a:r>
            <a:rPr lang="es-EC" smtClean="0">
              <a:latin typeface="Arial"/>
              <a:ea typeface="Calibri"/>
              <a:cs typeface="Times New Roman"/>
            </a:rPr>
            <a:t>Discusión y debates.</a:t>
          </a:r>
          <a:endParaRPr lang="es-EC" dirty="0">
            <a:latin typeface="Calibri"/>
            <a:ea typeface="Calibri"/>
            <a:cs typeface="Times New Roman"/>
          </a:endParaRPr>
        </a:p>
      </dgm:t>
    </dgm:pt>
    <dgm:pt modelId="{EB814834-2653-4969-A03C-6587700B52D4}" type="parTrans" cxnId="{A0A0122E-05B1-4DAF-9138-10A0D7A2B34A}">
      <dgm:prSet/>
      <dgm:spPr/>
      <dgm:t>
        <a:bodyPr/>
        <a:lstStyle/>
        <a:p>
          <a:endParaRPr lang="es-EC"/>
        </a:p>
      </dgm:t>
    </dgm:pt>
    <dgm:pt modelId="{02E45C24-AC9D-4652-8CE2-454D5CD2DAFA}" type="sibTrans" cxnId="{A0A0122E-05B1-4DAF-9138-10A0D7A2B34A}">
      <dgm:prSet/>
      <dgm:spPr/>
      <dgm:t>
        <a:bodyPr/>
        <a:lstStyle/>
        <a:p>
          <a:endParaRPr lang="es-EC"/>
        </a:p>
      </dgm:t>
    </dgm:pt>
    <dgm:pt modelId="{062B403E-7D18-4659-8865-D345F794D90F}">
      <dgm:prSet/>
      <dgm:spPr/>
      <dgm:t>
        <a:bodyPr/>
        <a:lstStyle/>
        <a:p>
          <a:r>
            <a:rPr lang="es-EC" dirty="0" smtClean="0">
              <a:latin typeface="Arial"/>
              <a:ea typeface="Calibri"/>
              <a:cs typeface="Times New Roman"/>
            </a:rPr>
            <a:t>juegos</a:t>
          </a:r>
          <a:endParaRPr lang="es-EC" dirty="0">
            <a:latin typeface="Calibri"/>
            <a:ea typeface="Calibri"/>
            <a:cs typeface="Times New Roman"/>
          </a:endParaRPr>
        </a:p>
      </dgm:t>
    </dgm:pt>
    <dgm:pt modelId="{C885DF8E-88EF-407B-8E44-F5696A307250}" type="parTrans" cxnId="{63B70AF6-2A06-4839-BBE2-C0BEEFC394F5}">
      <dgm:prSet/>
      <dgm:spPr/>
      <dgm:t>
        <a:bodyPr/>
        <a:lstStyle/>
        <a:p>
          <a:endParaRPr lang="es-EC"/>
        </a:p>
      </dgm:t>
    </dgm:pt>
    <dgm:pt modelId="{89C94703-C40E-4EF6-8284-73615F37D24C}" type="sibTrans" cxnId="{63B70AF6-2A06-4839-BBE2-C0BEEFC394F5}">
      <dgm:prSet/>
      <dgm:spPr/>
      <dgm:t>
        <a:bodyPr/>
        <a:lstStyle/>
        <a:p>
          <a:endParaRPr lang="es-EC"/>
        </a:p>
      </dgm:t>
    </dgm:pt>
    <dgm:pt modelId="{90645DDA-6F74-4C22-BB95-6CB63A063D38}" type="pres">
      <dgm:prSet presAssocID="{A30D5378-4C8D-453C-B669-61830DB446C5}" presName="Name0" presStyleCnt="0">
        <dgm:presLayoutVars>
          <dgm:dir/>
          <dgm:animLvl val="lvl"/>
          <dgm:resizeHandles val="exact"/>
        </dgm:presLayoutVars>
      </dgm:prSet>
      <dgm:spPr/>
      <dgm:t>
        <a:bodyPr/>
        <a:lstStyle/>
        <a:p>
          <a:endParaRPr lang="es-EC"/>
        </a:p>
      </dgm:t>
    </dgm:pt>
    <dgm:pt modelId="{70728A4E-3D0A-473C-93BF-08D9FB11E726}" type="pres">
      <dgm:prSet presAssocID="{8926D394-0824-478F-AAFC-E197648FB812}" presName="composite" presStyleCnt="0"/>
      <dgm:spPr/>
    </dgm:pt>
    <dgm:pt modelId="{278D2603-FE16-4BAE-B11A-CB1CDC939E3B}" type="pres">
      <dgm:prSet presAssocID="{8926D394-0824-478F-AAFC-E197648FB812}" presName="parTx" presStyleLbl="alignNode1" presStyleIdx="0" presStyleCnt="3" custLinFactNeighborX="-103" custLinFactNeighborY="1694">
        <dgm:presLayoutVars>
          <dgm:chMax val="0"/>
          <dgm:chPref val="0"/>
          <dgm:bulletEnabled val="1"/>
        </dgm:presLayoutVars>
      </dgm:prSet>
      <dgm:spPr/>
      <dgm:t>
        <a:bodyPr/>
        <a:lstStyle/>
        <a:p>
          <a:endParaRPr lang="es-EC"/>
        </a:p>
      </dgm:t>
    </dgm:pt>
    <dgm:pt modelId="{1EE64428-9DB6-45DA-B87E-7D2D7E5E39FA}" type="pres">
      <dgm:prSet presAssocID="{8926D394-0824-478F-AAFC-E197648FB812}" presName="desTx" presStyleLbl="alignAccFollowNode1" presStyleIdx="0" presStyleCnt="3">
        <dgm:presLayoutVars>
          <dgm:bulletEnabled val="1"/>
        </dgm:presLayoutVars>
      </dgm:prSet>
      <dgm:spPr/>
      <dgm:t>
        <a:bodyPr/>
        <a:lstStyle/>
        <a:p>
          <a:endParaRPr lang="es-EC"/>
        </a:p>
      </dgm:t>
    </dgm:pt>
    <dgm:pt modelId="{86268C00-810F-43D6-AF67-B85F01C52217}" type="pres">
      <dgm:prSet presAssocID="{7E34C303-5098-465E-B12A-7C81204B968E}" presName="space" presStyleCnt="0"/>
      <dgm:spPr/>
    </dgm:pt>
    <dgm:pt modelId="{010DD69C-FC95-418E-B675-F29DD86CA140}" type="pres">
      <dgm:prSet presAssocID="{73653003-7275-40CD-9CC4-FA7A9D132B24}" presName="composite" presStyleCnt="0"/>
      <dgm:spPr/>
    </dgm:pt>
    <dgm:pt modelId="{45A6BBD8-151A-4DBD-9078-FE535962486F}" type="pres">
      <dgm:prSet presAssocID="{73653003-7275-40CD-9CC4-FA7A9D132B24}" presName="parTx" presStyleLbl="alignNode1" presStyleIdx="1" presStyleCnt="3" custLinFactX="12030" custLinFactNeighborX="100000" custLinFactNeighborY="-4871">
        <dgm:presLayoutVars>
          <dgm:chMax val="0"/>
          <dgm:chPref val="0"/>
          <dgm:bulletEnabled val="1"/>
        </dgm:presLayoutVars>
      </dgm:prSet>
      <dgm:spPr/>
      <dgm:t>
        <a:bodyPr/>
        <a:lstStyle/>
        <a:p>
          <a:endParaRPr lang="es-EC"/>
        </a:p>
      </dgm:t>
    </dgm:pt>
    <dgm:pt modelId="{B39250D2-42E3-4938-A067-AEE592D79B54}" type="pres">
      <dgm:prSet presAssocID="{73653003-7275-40CD-9CC4-FA7A9D132B24}" presName="desTx" presStyleLbl="alignAccFollowNode1" presStyleIdx="1" presStyleCnt="3" custLinFactX="12030" custLinFactNeighborX="100000" custLinFactNeighborY="-792">
        <dgm:presLayoutVars>
          <dgm:bulletEnabled val="1"/>
        </dgm:presLayoutVars>
      </dgm:prSet>
      <dgm:spPr/>
      <dgm:t>
        <a:bodyPr/>
        <a:lstStyle/>
        <a:p>
          <a:endParaRPr lang="es-EC"/>
        </a:p>
      </dgm:t>
    </dgm:pt>
    <dgm:pt modelId="{FB807BB8-3C8A-4441-AC85-351A54B7643E}" type="pres">
      <dgm:prSet presAssocID="{32432FFD-73EE-4F47-A4AD-1E06F4AF81EC}" presName="space" presStyleCnt="0"/>
      <dgm:spPr/>
    </dgm:pt>
    <dgm:pt modelId="{F9CD7F93-B926-4FC3-A31B-CAD77AD27FEC}" type="pres">
      <dgm:prSet presAssocID="{71D22AD2-5130-4F31-9E81-00EEF7C1C85E}" presName="composite" presStyleCnt="0"/>
      <dgm:spPr/>
    </dgm:pt>
    <dgm:pt modelId="{B1E46F39-0439-4380-858D-DF3C67F58BFB}" type="pres">
      <dgm:prSet presAssocID="{71D22AD2-5130-4F31-9E81-00EEF7C1C85E}" presName="parTx" presStyleLbl="alignNode1" presStyleIdx="2" presStyleCnt="3" custLinFactX="-14399" custLinFactNeighborX="-100000" custLinFactNeighborY="-4871">
        <dgm:presLayoutVars>
          <dgm:chMax val="0"/>
          <dgm:chPref val="0"/>
          <dgm:bulletEnabled val="1"/>
        </dgm:presLayoutVars>
      </dgm:prSet>
      <dgm:spPr/>
      <dgm:t>
        <a:bodyPr/>
        <a:lstStyle/>
        <a:p>
          <a:endParaRPr lang="es-EC"/>
        </a:p>
      </dgm:t>
    </dgm:pt>
    <dgm:pt modelId="{F025CE97-9892-4FDF-A05A-BB811225B13E}" type="pres">
      <dgm:prSet presAssocID="{71D22AD2-5130-4F31-9E81-00EEF7C1C85E}" presName="desTx" presStyleLbl="alignAccFollowNode1" presStyleIdx="2" presStyleCnt="3" custLinFactX="-14399" custLinFactNeighborX="-100000" custLinFactNeighborY="-792">
        <dgm:presLayoutVars>
          <dgm:bulletEnabled val="1"/>
        </dgm:presLayoutVars>
      </dgm:prSet>
      <dgm:spPr/>
      <dgm:t>
        <a:bodyPr/>
        <a:lstStyle/>
        <a:p>
          <a:endParaRPr lang="es-EC"/>
        </a:p>
      </dgm:t>
    </dgm:pt>
  </dgm:ptLst>
  <dgm:cxnLst>
    <dgm:cxn modelId="{8EC1D5F6-06A9-41E1-A6E8-683827458135}" srcId="{73653003-7275-40CD-9CC4-FA7A9D132B24}" destId="{795EB1EC-4E7A-4D39-B592-999FEBB25299}" srcOrd="3" destOrd="0" parTransId="{B331919B-1108-49D6-AF5A-89AB87B3C3AF}" sibTransId="{136E026E-2A28-419C-B68B-D37AFC52E372}"/>
    <dgm:cxn modelId="{CA43F277-47C9-4FA5-9937-9D387ED3CB5C}" type="presOf" srcId="{0E0635CC-C6A4-4E7A-A2A2-8EAB8B17BBB9}" destId="{F025CE97-9892-4FDF-A05A-BB811225B13E}" srcOrd="0" destOrd="1" presId="urn:microsoft.com/office/officeart/2005/8/layout/hList1"/>
    <dgm:cxn modelId="{74E87C21-C648-4A83-BA71-B7D2301C4A5C}" type="presOf" srcId="{0C02EFA8-E23A-4220-A8AF-B99ED93F0B6A}" destId="{F025CE97-9892-4FDF-A05A-BB811225B13E}" srcOrd="0" destOrd="0" presId="urn:microsoft.com/office/officeart/2005/8/layout/hList1"/>
    <dgm:cxn modelId="{A0A0122E-05B1-4DAF-9138-10A0D7A2B34A}" srcId="{71D22AD2-5130-4F31-9E81-00EEF7C1C85E}" destId="{CBC0060C-B747-450E-9286-1EBD129C62E9}" srcOrd="4" destOrd="0" parTransId="{EB814834-2653-4969-A03C-6587700B52D4}" sibTransId="{02E45C24-AC9D-4652-8CE2-454D5CD2DAFA}"/>
    <dgm:cxn modelId="{B435E6E7-9EA8-4B34-88C8-C4AFBC9CC83D}" type="presOf" srcId="{FB813DEC-F49E-4AA8-88E3-584E91B9B5EF}" destId="{1EE64428-9DB6-45DA-B87E-7D2D7E5E39FA}" srcOrd="0" destOrd="1" presId="urn:microsoft.com/office/officeart/2005/8/layout/hList1"/>
    <dgm:cxn modelId="{51FAE05D-594A-4351-BD86-77C0EC3E98B3}" srcId="{73653003-7275-40CD-9CC4-FA7A9D132B24}" destId="{A9AE4C98-E5C6-4CA3-8C38-85D33C2683B3}" srcOrd="4" destOrd="0" parTransId="{C2D01DC5-BB8E-4F2B-AF28-33D99964D5C3}" sibTransId="{DC51D620-E2DB-4D51-A8E8-69C46E60C32D}"/>
    <dgm:cxn modelId="{3E560CB6-134C-4A07-B220-1AC8F46AA162}" srcId="{8926D394-0824-478F-AAFC-E197648FB812}" destId="{66499934-2748-4365-951E-9D8B86D82642}" srcOrd="0" destOrd="0" parTransId="{F12E8CF8-CCE7-464B-9BD9-22C88BA79322}" sibTransId="{7ECCF8D6-9369-4C1F-AA95-FE0EDEBF0163}"/>
    <dgm:cxn modelId="{EC036069-4943-4143-841A-10D1DFA2C8C9}" srcId="{73653003-7275-40CD-9CC4-FA7A9D132B24}" destId="{5E2904B3-4132-4FB8-9F37-DEB099D6989D}" srcOrd="2" destOrd="0" parTransId="{2AA7F3C0-A512-4664-AA12-03DEB10FBDBE}" sibTransId="{8F175331-67B2-4FE6-AAFF-459282D032F4}"/>
    <dgm:cxn modelId="{A6AD6CB1-456E-4A36-BC65-F1DBC76C5AFB}" type="presOf" srcId="{CBC0060C-B747-450E-9286-1EBD129C62E9}" destId="{F025CE97-9892-4FDF-A05A-BB811225B13E}" srcOrd="0" destOrd="4" presId="urn:microsoft.com/office/officeart/2005/8/layout/hList1"/>
    <dgm:cxn modelId="{DE95ACDE-88AD-4A7F-BD5B-57D1B023645A}" type="presOf" srcId="{C251E9FF-5C4B-4B31-929A-33D6E71D3410}" destId="{B39250D2-42E3-4938-A067-AEE592D79B54}" srcOrd="0" destOrd="0" presId="urn:microsoft.com/office/officeart/2005/8/layout/hList1"/>
    <dgm:cxn modelId="{63B70AF6-2A06-4839-BBE2-C0BEEFC394F5}" srcId="{71D22AD2-5130-4F31-9E81-00EEF7C1C85E}" destId="{062B403E-7D18-4659-8865-D345F794D90F}" srcOrd="5" destOrd="0" parTransId="{C885DF8E-88EF-407B-8E44-F5696A307250}" sibTransId="{89C94703-C40E-4EF6-8284-73615F37D24C}"/>
    <dgm:cxn modelId="{AADB9F2F-DCEA-4FF1-AEFE-B6B2DB52C7CA}" srcId="{71D22AD2-5130-4F31-9E81-00EEF7C1C85E}" destId="{83623708-2A16-4F97-A9C1-42DE6960E821}" srcOrd="3" destOrd="0" parTransId="{8D8538B1-3C99-41D3-B949-57821AFF4E93}" sibTransId="{2AE2CFFA-D601-4F14-BD90-391953817059}"/>
    <dgm:cxn modelId="{7CAC3ADD-8406-4D47-B647-D2AD255EBA18}" srcId="{8926D394-0824-478F-AAFC-E197648FB812}" destId="{FB813DEC-F49E-4AA8-88E3-584E91B9B5EF}" srcOrd="1" destOrd="0" parTransId="{677959F1-2DB8-4F8A-A458-FECF7D1C3FF1}" sibTransId="{D11128EE-CFD4-4561-B087-73333FA6139F}"/>
    <dgm:cxn modelId="{E0D7FA1B-3242-4098-976D-51949FE247C3}" type="presOf" srcId="{A9AE4C98-E5C6-4CA3-8C38-85D33C2683B3}" destId="{B39250D2-42E3-4938-A067-AEE592D79B54}" srcOrd="0" destOrd="4" presId="urn:microsoft.com/office/officeart/2005/8/layout/hList1"/>
    <dgm:cxn modelId="{52991D09-7196-49FF-B4C9-04FCA2738D18}" type="presOf" srcId="{69406136-F621-475C-AE0F-2D380838FB7B}" destId="{1EE64428-9DB6-45DA-B87E-7D2D7E5E39FA}" srcOrd="0" destOrd="2" presId="urn:microsoft.com/office/officeart/2005/8/layout/hList1"/>
    <dgm:cxn modelId="{D656CEA4-D1CA-49A9-96D5-F014A442FA8E}" type="presOf" srcId="{83623708-2A16-4F97-A9C1-42DE6960E821}" destId="{F025CE97-9892-4FDF-A05A-BB811225B13E}" srcOrd="0" destOrd="3" presId="urn:microsoft.com/office/officeart/2005/8/layout/hList1"/>
    <dgm:cxn modelId="{B468C942-6EBA-41B6-95D8-2E60219E2D58}" type="presOf" srcId="{795EB1EC-4E7A-4D39-B592-999FEBB25299}" destId="{B39250D2-42E3-4938-A067-AEE592D79B54}" srcOrd="0" destOrd="3" presId="urn:microsoft.com/office/officeart/2005/8/layout/hList1"/>
    <dgm:cxn modelId="{B7D1BACD-6435-44D2-9581-6EE998FF7B79}" type="presOf" srcId="{71D22AD2-5130-4F31-9E81-00EEF7C1C85E}" destId="{B1E46F39-0439-4380-858D-DF3C67F58BFB}" srcOrd="0" destOrd="0" presId="urn:microsoft.com/office/officeart/2005/8/layout/hList1"/>
    <dgm:cxn modelId="{5FACE1D1-14B7-4E96-BC96-C7DCE59B6E19}" srcId="{73653003-7275-40CD-9CC4-FA7A9D132B24}" destId="{C251E9FF-5C4B-4B31-929A-33D6E71D3410}" srcOrd="0" destOrd="0" parTransId="{8EE59E1F-D9DE-44ED-87D2-AA51C1C818E6}" sibTransId="{638B7297-087E-4751-AFB0-569A324D6ABA}"/>
    <dgm:cxn modelId="{2B2459DA-707A-494B-AAF5-CD97C4C741B5}" type="presOf" srcId="{8926D394-0824-478F-AAFC-E197648FB812}" destId="{278D2603-FE16-4BAE-B11A-CB1CDC939E3B}" srcOrd="0" destOrd="0" presId="urn:microsoft.com/office/officeart/2005/8/layout/hList1"/>
    <dgm:cxn modelId="{17925694-489C-48EA-A650-397A6F8C6834}" srcId="{A30D5378-4C8D-453C-B669-61830DB446C5}" destId="{73653003-7275-40CD-9CC4-FA7A9D132B24}" srcOrd="1" destOrd="0" parTransId="{2A84A67A-6E75-478C-803E-5735209A4FA3}" sibTransId="{32432FFD-73EE-4F47-A4AD-1E06F4AF81EC}"/>
    <dgm:cxn modelId="{ABA1A2C3-11AC-4029-ADF8-06DDA0CDA2B2}" type="presOf" srcId="{062B403E-7D18-4659-8865-D345F794D90F}" destId="{F025CE97-9892-4FDF-A05A-BB811225B13E}" srcOrd="0" destOrd="5" presId="urn:microsoft.com/office/officeart/2005/8/layout/hList1"/>
    <dgm:cxn modelId="{E2B9899E-1B2E-4357-9556-BB38B1851E11}" type="presOf" srcId="{5E2904B3-4132-4FB8-9F37-DEB099D6989D}" destId="{B39250D2-42E3-4938-A067-AEE592D79B54}" srcOrd="0" destOrd="2" presId="urn:microsoft.com/office/officeart/2005/8/layout/hList1"/>
    <dgm:cxn modelId="{DDC159A5-9D32-4078-BB7D-9EF033E15936}" srcId="{71D22AD2-5130-4F31-9E81-00EEF7C1C85E}" destId="{0C02EFA8-E23A-4220-A8AF-B99ED93F0B6A}" srcOrd="0" destOrd="0" parTransId="{AC1A6041-A536-43FC-926A-69F2303CC7C8}" sibTransId="{ABCF7D09-91A2-4A26-B138-94C50CBFD5F6}"/>
    <dgm:cxn modelId="{1740FB65-B07E-48EB-9BF8-F449B55CF1ED}" type="presOf" srcId="{66499934-2748-4365-951E-9D8B86D82642}" destId="{1EE64428-9DB6-45DA-B87E-7D2D7E5E39FA}" srcOrd="0" destOrd="0" presId="urn:microsoft.com/office/officeart/2005/8/layout/hList1"/>
    <dgm:cxn modelId="{589C7BF3-9D35-46EC-93BF-1D52736888E5}" type="presOf" srcId="{55A8AE44-1F4D-4A6D-8D3A-9A30240FDF4C}" destId="{B39250D2-42E3-4938-A067-AEE592D79B54}" srcOrd="0" destOrd="1" presId="urn:microsoft.com/office/officeart/2005/8/layout/hList1"/>
    <dgm:cxn modelId="{D5452537-53DD-46AA-B6EF-8338885946B8}" srcId="{A30D5378-4C8D-453C-B669-61830DB446C5}" destId="{71D22AD2-5130-4F31-9E81-00EEF7C1C85E}" srcOrd="2" destOrd="0" parTransId="{0BC6B3ED-8C97-4AC6-9A27-2E529F67643B}" sibTransId="{0AC79083-F54F-4E8F-9B39-C6080B2E1473}"/>
    <dgm:cxn modelId="{F6527EA8-3BE1-4854-B401-74CF036FF9F3}" srcId="{73653003-7275-40CD-9CC4-FA7A9D132B24}" destId="{55A8AE44-1F4D-4A6D-8D3A-9A30240FDF4C}" srcOrd="1" destOrd="0" parTransId="{67551661-60FB-4FE2-9F78-3BD36731446A}" sibTransId="{69183AF0-4C74-4F42-B52F-C61E35AA9FAA}"/>
    <dgm:cxn modelId="{5B588F9C-A4DF-4155-AED4-FE3FCFC94D95}" type="presOf" srcId="{6E224B51-A8F6-4E57-97E2-302C0DA0149F}" destId="{F025CE97-9892-4FDF-A05A-BB811225B13E}" srcOrd="0" destOrd="2" presId="urn:microsoft.com/office/officeart/2005/8/layout/hList1"/>
    <dgm:cxn modelId="{887485B5-CBAD-4857-B9F4-E2145431B83B}" srcId="{A30D5378-4C8D-453C-B669-61830DB446C5}" destId="{8926D394-0824-478F-AAFC-E197648FB812}" srcOrd="0" destOrd="0" parTransId="{0CD4A24F-1409-48D4-9A63-7C0D7E9FD05A}" sibTransId="{7E34C303-5098-465E-B12A-7C81204B968E}"/>
    <dgm:cxn modelId="{4FC7934B-0F9E-4210-A0F1-DCED67EE0D96}" type="presOf" srcId="{73653003-7275-40CD-9CC4-FA7A9D132B24}" destId="{45A6BBD8-151A-4DBD-9078-FE535962486F}" srcOrd="0" destOrd="0" presId="urn:microsoft.com/office/officeart/2005/8/layout/hList1"/>
    <dgm:cxn modelId="{1B1481FC-3459-4B5A-BAB2-72CEFA054468}" type="presOf" srcId="{A30D5378-4C8D-453C-B669-61830DB446C5}" destId="{90645DDA-6F74-4C22-BB95-6CB63A063D38}" srcOrd="0" destOrd="0" presId="urn:microsoft.com/office/officeart/2005/8/layout/hList1"/>
    <dgm:cxn modelId="{13BD35BD-946F-42EB-9E18-7382AB024240}" srcId="{8926D394-0824-478F-AAFC-E197648FB812}" destId="{69406136-F621-475C-AE0F-2D380838FB7B}" srcOrd="2" destOrd="0" parTransId="{319ED2BB-C40B-406C-8DB9-72ED66EF59DF}" sibTransId="{008D4E35-6DDF-45A4-B75C-A6CDB3011618}"/>
    <dgm:cxn modelId="{86CF326B-2576-4801-94D2-16C333764D95}" srcId="{71D22AD2-5130-4F31-9E81-00EEF7C1C85E}" destId="{0E0635CC-C6A4-4E7A-A2A2-8EAB8B17BBB9}" srcOrd="1" destOrd="0" parTransId="{22F4DF47-AE3E-458E-AE6B-D37B4776B9BE}" sibTransId="{8BDD63A9-B8C5-4F4A-B4B2-9159A6DB6625}"/>
    <dgm:cxn modelId="{D35ABB67-C87E-452B-8C4D-26A21A8B9C61}" srcId="{71D22AD2-5130-4F31-9E81-00EEF7C1C85E}" destId="{6E224B51-A8F6-4E57-97E2-302C0DA0149F}" srcOrd="2" destOrd="0" parTransId="{80500C50-A493-492E-ADC5-03FD591A5B98}" sibTransId="{3A314DC9-861B-4593-AA06-C815B095DABB}"/>
    <dgm:cxn modelId="{8B74E62A-ECBA-45A7-8DB5-10F9EFD3AE13}" type="presParOf" srcId="{90645DDA-6F74-4C22-BB95-6CB63A063D38}" destId="{70728A4E-3D0A-473C-93BF-08D9FB11E726}" srcOrd="0" destOrd="0" presId="urn:microsoft.com/office/officeart/2005/8/layout/hList1"/>
    <dgm:cxn modelId="{E8B77538-5D6E-4C79-A511-405ED291A0F8}" type="presParOf" srcId="{70728A4E-3D0A-473C-93BF-08D9FB11E726}" destId="{278D2603-FE16-4BAE-B11A-CB1CDC939E3B}" srcOrd="0" destOrd="0" presId="urn:microsoft.com/office/officeart/2005/8/layout/hList1"/>
    <dgm:cxn modelId="{F1D4D99E-CC13-4ED3-A115-60027A827419}" type="presParOf" srcId="{70728A4E-3D0A-473C-93BF-08D9FB11E726}" destId="{1EE64428-9DB6-45DA-B87E-7D2D7E5E39FA}" srcOrd="1" destOrd="0" presId="urn:microsoft.com/office/officeart/2005/8/layout/hList1"/>
    <dgm:cxn modelId="{051D1DF7-12C3-4C73-BABE-E6BCDED37290}" type="presParOf" srcId="{90645DDA-6F74-4C22-BB95-6CB63A063D38}" destId="{86268C00-810F-43D6-AF67-B85F01C52217}" srcOrd="1" destOrd="0" presId="urn:microsoft.com/office/officeart/2005/8/layout/hList1"/>
    <dgm:cxn modelId="{137C5872-8A06-4AD8-A3CF-D4C55D2C0DAE}" type="presParOf" srcId="{90645DDA-6F74-4C22-BB95-6CB63A063D38}" destId="{010DD69C-FC95-418E-B675-F29DD86CA140}" srcOrd="2" destOrd="0" presId="urn:microsoft.com/office/officeart/2005/8/layout/hList1"/>
    <dgm:cxn modelId="{5EBDF238-935F-456B-AA4A-DCFD0D390A40}" type="presParOf" srcId="{010DD69C-FC95-418E-B675-F29DD86CA140}" destId="{45A6BBD8-151A-4DBD-9078-FE535962486F}" srcOrd="0" destOrd="0" presId="urn:microsoft.com/office/officeart/2005/8/layout/hList1"/>
    <dgm:cxn modelId="{9150A55E-E9FE-494D-B800-1A71EF1656A8}" type="presParOf" srcId="{010DD69C-FC95-418E-B675-F29DD86CA140}" destId="{B39250D2-42E3-4938-A067-AEE592D79B54}" srcOrd="1" destOrd="0" presId="urn:microsoft.com/office/officeart/2005/8/layout/hList1"/>
    <dgm:cxn modelId="{B5D9A3C0-9BED-46D2-ACCF-209BB8AC3A27}" type="presParOf" srcId="{90645DDA-6F74-4C22-BB95-6CB63A063D38}" destId="{FB807BB8-3C8A-4441-AC85-351A54B7643E}" srcOrd="3" destOrd="0" presId="urn:microsoft.com/office/officeart/2005/8/layout/hList1"/>
    <dgm:cxn modelId="{C01150C6-E973-4AA4-A429-C751B0CFC655}" type="presParOf" srcId="{90645DDA-6F74-4C22-BB95-6CB63A063D38}" destId="{F9CD7F93-B926-4FC3-A31B-CAD77AD27FEC}" srcOrd="4" destOrd="0" presId="urn:microsoft.com/office/officeart/2005/8/layout/hList1"/>
    <dgm:cxn modelId="{9A11C133-0AD0-46DD-81A9-9C3309E93D8F}" type="presParOf" srcId="{F9CD7F93-B926-4FC3-A31B-CAD77AD27FEC}" destId="{B1E46F39-0439-4380-858D-DF3C67F58BFB}" srcOrd="0" destOrd="0" presId="urn:microsoft.com/office/officeart/2005/8/layout/hList1"/>
    <dgm:cxn modelId="{A7FFE38F-C851-48B6-B70F-A85C1AD9F021}" type="presParOf" srcId="{F9CD7F93-B926-4FC3-A31B-CAD77AD27FEC}" destId="{F025CE97-9892-4FDF-A05A-BB811225B13E}"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CCDF2B-A653-45EA-A0D9-E3C3EF9EAA29}" type="doc">
      <dgm:prSet loTypeId="urn:microsoft.com/office/officeart/2005/8/layout/cycle8" loCatId="cycle" qsTypeId="urn:microsoft.com/office/officeart/2005/8/quickstyle/simple1" qsCatId="simple" csTypeId="urn:microsoft.com/office/officeart/2005/8/colors/accent1_2" csCatId="accent1" phldr="1"/>
      <dgm:spPr/>
    </dgm:pt>
    <dgm:pt modelId="{49E0A092-C402-45E1-80DF-AB188C53828E}">
      <dgm:prSet phldrT="[Texto]"/>
      <dgm:spPr>
        <a:solidFill>
          <a:srgbClr val="9EB786"/>
        </a:solidFill>
      </dgm:spPr>
      <dgm:t>
        <a:bodyPr/>
        <a:lstStyle/>
        <a:p>
          <a:r>
            <a:rPr lang="es-EC" b="1" dirty="0" smtClean="0">
              <a:solidFill>
                <a:schemeClr val="accent5">
                  <a:lumMod val="10000"/>
                </a:schemeClr>
              </a:solidFill>
            </a:rPr>
            <a:t>ASIGANTURAS TÉCNICAS</a:t>
          </a:r>
          <a:endParaRPr lang="es-EC" b="1" dirty="0">
            <a:solidFill>
              <a:schemeClr val="accent5">
                <a:lumMod val="10000"/>
              </a:schemeClr>
            </a:solidFill>
          </a:endParaRPr>
        </a:p>
      </dgm:t>
    </dgm:pt>
    <dgm:pt modelId="{828B8165-0F9B-4701-8023-CD609AA94300}" type="parTrans" cxnId="{994DB5F3-37EA-4046-A2CA-F33A118167A8}">
      <dgm:prSet/>
      <dgm:spPr/>
      <dgm:t>
        <a:bodyPr/>
        <a:lstStyle/>
        <a:p>
          <a:endParaRPr lang="es-EC"/>
        </a:p>
      </dgm:t>
    </dgm:pt>
    <dgm:pt modelId="{F5089592-E74F-4B5C-AADC-21DEF0DA976F}" type="sibTrans" cxnId="{994DB5F3-37EA-4046-A2CA-F33A118167A8}">
      <dgm:prSet/>
      <dgm:spPr/>
      <dgm:t>
        <a:bodyPr/>
        <a:lstStyle/>
        <a:p>
          <a:endParaRPr lang="es-EC"/>
        </a:p>
      </dgm:t>
    </dgm:pt>
    <dgm:pt modelId="{89EA11F1-0739-48EB-861F-227511AC23E1}">
      <dgm:prSet phldrT="[Texto]"/>
      <dgm:spPr>
        <a:solidFill>
          <a:srgbClr val="9EB786"/>
        </a:solidFill>
      </dgm:spPr>
      <dgm:t>
        <a:bodyPr/>
        <a:lstStyle/>
        <a:p>
          <a:r>
            <a:rPr lang="es-EC" b="1" dirty="0" smtClean="0">
              <a:solidFill>
                <a:schemeClr val="accent5">
                  <a:lumMod val="10000"/>
                </a:schemeClr>
              </a:solidFill>
            </a:rPr>
            <a:t>ASIGNATURAS </a:t>
          </a:r>
        </a:p>
        <a:p>
          <a:r>
            <a:rPr lang="es-EC" b="1" dirty="0" smtClean="0">
              <a:solidFill>
                <a:schemeClr val="accent5">
                  <a:lumMod val="10000"/>
                </a:schemeClr>
              </a:solidFill>
            </a:rPr>
            <a:t>TECNOLÓGICAS</a:t>
          </a:r>
          <a:endParaRPr lang="es-EC" b="1" dirty="0">
            <a:solidFill>
              <a:schemeClr val="accent5">
                <a:lumMod val="10000"/>
              </a:schemeClr>
            </a:solidFill>
          </a:endParaRPr>
        </a:p>
      </dgm:t>
    </dgm:pt>
    <dgm:pt modelId="{1BBCC799-14A5-40BF-B2DD-02FD91518A37}" type="parTrans" cxnId="{C10A54EF-941B-45F6-9FB1-F62601331C11}">
      <dgm:prSet/>
      <dgm:spPr/>
      <dgm:t>
        <a:bodyPr/>
        <a:lstStyle/>
        <a:p>
          <a:endParaRPr lang="es-EC"/>
        </a:p>
      </dgm:t>
    </dgm:pt>
    <dgm:pt modelId="{3A41BE4F-8E84-48AB-96F2-E809CA5ECA5C}" type="sibTrans" cxnId="{C10A54EF-941B-45F6-9FB1-F62601331C11}">
      <dgm:prSet/>
      <dgm:spPr/>
      <dgm:t>
        <a:bodyPr/>
        <a:lstStyle/>
        <a:p>
          <a:endParaRPr lang="es-EC"/>
        </a:p>
      </dgm:t>
    </dgm:pt>
    <dgm:pt modelId="{2D1AEF0A-BBD7-4337-B822-41BC6522756F}">
      <dgm:prSet phldrT="[Texto]"/>
      <dgm:spPr>
        <a:solidFill>
          <a:srgbClr val="9EB786"/>
        </a:solidFill>
      </dgm:spPr>
      <dgm:t>
        <a:bodyPr/>
        <a:lstStyle/>
        <a:p>
          <a:r>
            <a:rPr lang="es-EC" b="1" dirty="0" smtClean="0">
              <a:solidFill>
                <a:schemeClr val="accent5">
                  <a:lumMod val="10000"/>
                </a:schemeClr>
              </a:solidFill>
            </a:rPr>
            <a:t>ASIGNATURAS</a:t>
          </a:r>
        </a:p>
        <a:p>
          <a:r>
            <a:rPr lang="es-EC" b="1" dirty="0" smtClean="0">
              <a:solidFill>
                <a:schemeClr val="accent5">
                  <a:lumMod val="10000"/>
                </a:schemeClr>
              </a:solidFill>
            </a:rPr>
            <a:t>PLÁSTICAS</a:t>
          </a:r>
          <a:endParaRPr lang="es-EC" b="1" dirty="0">
            <a:solidFill>
              <a:schemeClr val="accent5">
                <a:lumMod val="10000"/>
              </a:schemeClr>
            </a:solidFill>
          </a:endParaRPr>
        </a:p>
      </dgm:t>
    </dgm:pt>
    <dgm:pt modelId="{77EFA743-314E-429E-AF00-DA1C99EA79FF}" type="parTrans" cxnId="{26500835-3A11-4085-B984-00AE8F861710}">
      <dgm:prSet/>
      <dgm:spPr/>
      <dgm:t>
        <a:bodyPr/>
        <a:lstStyle/>
        <a:p>
          <a:endParaRPr lang="es-EC"/>
        </a:p>
      </dgm:t>
    </dgm:pt>
    <dgm:pt modelId="{C9B7E213-DD09-4BAD-A9A2-FD994CD4F3CF}" type="sibTrans" cxnId="{26500835-3A11-4085-B984-00AE8F861710}">
      <dgm:prSet/>
      <dgm:spPr/>
      <dgm:t>
        <a:bodyPr/>
        <a:lstStyle/>
        <a:p>
          <a:endParaRPr lang="es-EC"/>
        </a:p>
      </dgm:t>
    </dgm:pt>
    <dgm:pt modelId="{61114A53-F41C-4A35-8D9A-11BC1443C06A}" type="pres">
      <dgm:prSet presAssocID="{E7CCDF2B-A653-45EA-A0D9-E3C3EF9EAA29}" presName="compositeShape" presStyleCnt="0">
        <dgm:presLayoutVars>
          <dgm:chMax val="7"/>
          <dgm:dir/>
          <dgm:resizeHandles val="exact"/>
        </dgm:presLayoutVars>
      </dgm:prSet>
      <dgm:spPr/>
    </dgm:pt>
    <dgm:pt modelId="{B7BC57AA-5215-4017-88EC-C5DDEBB496BF}" type="pres">
      <dgm:prSet presAssocID="{E7CCDF2B-A653-45EA-A0D9-E3C3EF9EAA29}" presName="wedge1" presStyleLbl="node1" presStyleIdx="0" presStyleCnt="3"/>
      <dgm:spPr/>
      <dgm:t>
        <a:bodyPr/>
        <a:lstStyle/>
        <a:p>
          <a:endParaRPr lang="es-EC"/>
        </a:p>
      </dgm:t>
    </dgm:pt>
    <dgm:pt modelId="{D1EB8F00-71EA-4888-8D60-18AF4EC6A70E}" type="pres">
      <dgm:prSet presAssocID="{E7CCDF2B-A653-45EA-A0D9-E3C3EF9EAA29}" presName="dummy1a" presStyleCnt="0"/>
      <dgm:spPr/>
    </dgm:pt>
    <dgm:pt modelId="{57628549-B21A-4086-B3F0-320682F98577}" type="pres">
      <dgm:prSet presAssocID="{E7CCDF2B-A653-45EA-A0D9-E3C3EF9EAA29}" presName="dummy1b" presStyleCnt="0"/>
      <dgm:spPr/>
    </dgm:pt>
    <dgm:pt modelId="{91DF603D-B485-4342-BB6D-F7E364184361}" type="pres">
      <dgm:prSet presAssocID="{E7CCDF2B-A653-45EA-A0D9-E3C3EF9EAA29}" presName="wedge1Tx" presStyleLbl="node1" presStyleIdx="0" presStyleCnt="3">
        <dgm:presLayoutVars>
          <dgm:chMax val="0"/>
          <dgm:chPref val="0"/>
          <dgm:bulletEnabled val="1"/>
        </dgm:presLayoutVars>
      </dgm:prSet>
      <dgm:spPr/>
      <dgm:t>
        <a:bodyPr/>
        <a:lstStyle/>
        <a:p>
          <a:endParaRPr lang="es-EC"/>
        </a:p>
      </dgm:t>
    </dgm:pt>
    <dgm:pt modelId="{4E257B5A-054B-427B-BAC1-2547A7A0A3C9}" type="pres">
      <dgm:prSet presAssocID="{E7CCDF2B-A653-45EA-A0D9-E3C3EF9EAA29}" presName="wedge2" presStyleLbl="node1" presStyleIdx="1" presStyleCnt="3"/>
      <dgm:spPr/>
      <dgm:t>
        <a:bodyPr/>
        <a:lstStyle/>
        <a:p>
          <a:endParaRPr lang="es-EC"/>
        </a:p>
      </dgm:t>
    </dgm:pt>
    <dgm:pt modelId="{3513BEC4-EF79-485A-A062-90B6D3015F27}" type="pres">
      <dgm:prSet presAssocID="{E7CCDF2B-A653-45EA-A0D9-E3C3EF9EAA29}" presName="dummy2a" presStyleCnt="0"/>
      <dgm:spPr/>
    </dgm:pt>
    <dgm:pt modelId="{2015A4C8-CC9D-4EBD-B34D-7B7E692E214D}" type="pres">
      <dgm:prSet presAssocID="{E7CCDF2B-A653-45EA-A0D9-E3C3EF9EAA29}" presName="dummy2b" presStyleCnt="0"/>
      <dgm:spPr/>
    </dgm:pt>
    <dgm:pt modelId="{D14D25D7-704E-457E-AD4C-8B89DD084BF7}" type="pres">
      <dgm:prSet presAssocID="{E7CCDF2B-A653-45EA-A0D9-E3C3EF9EAA29}" presName="wedge2Tx" presStyleLbl="node1" presStyleIdx="1" presStyleCnt="3">
        <dgm:presLayoutVars>
          <dgm:chMax val="0"/>
          <dgm:chPref val="0"/>
          <dgm:bulletEnabled val="1"/>
        </dgm:presLayoutVars>
      </dgm:prSet>
      <dgm:spPr/>
      <dgm:t>
        <a:bodyPr/>
        <a:lstStyle/>
        <a:p>
          <a:endParaRPr lang="es-EC"/>
        </a:p>
      </dgm:t>
    </dgm:pt>
    <dgm:pt modelId="{450297F5-CF8B-4FF0-B268-924F76D2833E}" type="pres">
      <dgm:prSet presAssocID="{E7CCDF2B-A653-45EA-A0D9-E3C3EF9EAA29}" presName="wedge3" presStyleLbl="node1" presStyleIdx="2" presStyleCnt="3"/>
      <dgm:spPr/>
      <dgm:t>
        <a:bodyPr/>
        <a:lstStyle/>
        <a:p>
          <a:endParaRPr lang="es-EC"/>
        </a:p>
      </dgm:t>
    </dgm:pt>
    <dgm:pt modelId="{723FBBC0-1182-477B-856E-9F48363F37C7}" type="pres">
      <dgm:prSet presAssocID="{E7CCDF2B-A653-45EA-A0D9-E3C3EF9EAA29}" presName="dummy3a" presStyleCnt="0"/>
      <dgm:spPr/>
    </dgm:pt>
    <dgm:pt modelId="{0F2A4C57-269A-44C8-B1C7-587567CAD5B3}" type="pres">
      <dgm:prSet presAssocID="{E7CCDF2B-A653-45EA-A0D9-E3C3EF9EAA29}" presName="dummy3b" presStyleCnt="0"/>
      <dgm:spPr/>
    </dgm:pt>
    <dgm:pt modelId="{55C64434-AB3A-46CC-BD1B-DB49BFEF5F9C}" type="pres">
      <dgm:prSet presAssocID="{E7CCDF2B-A653-45EA-A0D9-E3C3EF9EAA29}" presName="wedge3Tx" presStyleLbl="node1" presStyleIdx="2" presStyleCnt="3">
        <dgm:presLayoutVars>
          <dgm:chMax val="0"/>
          <dgm:chPref val="0"/>
          <dgm:bulletEnabled val="1"/>
        </dgm:presLayoutVars>
      </dgm:prSet>
      <dgm:spPr/>
      <dgm:t>
        <a:bodyPr/>
        <a:lstStyle/>
        <a:p>
          <a:endParaRPr lang="es-EC"/>
        </a:p>
      </dgm:t>
    </dgm:pt>
    <dgm:pt modelId="{D99C479D-D631-4B93-9871-514FD0DE9210}" type="pres">
      <dgm:prSet presAssocID="{F5089592-E74F-4B5C-AADC-21DEF0DA976F}" presName="arrowWedge1" presStyleLbl="fgSibTrans2D1" presStyleIdx="0" presStyleCnt="3"/>
      <dgm:spPr>
        <a:solidFill>
          <a:schemeClr val="bg1">
            <a:lumMod val="50000"/>
          </a:schemeClr>
        </a:solidFill>
        <a:ln>
          <a:solidFill>
            <a:schemeClr val="accent5">
              <a:lumMod val="10000"/>
            </a:schemeClr>
          </a:solidFill>
        </a:ln>
      </dgm:spPr>
    </dgm:pt>
    <dgm:pt modelId="{463FBA56-25FA-4B4C-9261-5E4139D3F764}" type="pres">
      <dgm:prSet presAssocID="{3A41BE4F-8E84-48AB-96F2-E809CA5ECA5C}" presName="arrowWedge2" presStyleLbl="fgSibTrans2D1" presStyleIdx="1" presStyleCnt="3"/>
      <dgm:spPr>
        <a:solidFill>
          <a:schemeClr val="accent3">
            <a:lumMod val="50000"/>
          </a:schemeClr>
        </a:solidFill>
        <a:ln>
          <a:solidFill>
            <a:schemeClr val="tx2">
              <a:lumMod val="95000"/>
              <a:lumOff val="5000"/>
            </a:schemeClr>
          </a:solidFill>
        </a:ln>
      </dgm:spPr>
    </dgm:pt>
    <dgm:pt modelId="{7265A52D-C3BB-496B-99DA-6DD77D6CBB93}" type="pres">
      <dgm:prSet presAssocID="{C9B7E213-DD09-4BAD-A9A2-FD994CD4F3CF}" presName="arrowWedge3" presStyleLbl="fgSibTrans2D1" presStyleIdx="2" presStyleCnt="3"/>
      <dgm:spPr>
        <a:solidFill>
          <a:schemeClr val="accent3">
            <a:lumMod val="50000"/>
          </a:schemeClr>
        </a:solidFill>
        <a:ln>
          <a:solidFill>
            <a:srgbClr val="002060"/>
          </a:solidFill>
        </a:ln>
      </dgm:spPr>
    </dgm:pt>
  </dgm:ptLst>
  <dgm:cxnLst>
    <dgm:cxn modelId="{EE85A0C8-9E04-4ECD-9AEA-EA7A38A3A63A}" type="presOf" srcId="{89EA11F1-0739-48EB-861F-227511AC23E1}" destId="{D14D25D7-704E-457E-AD4C-8B89DD084BF7}" srcOrd="1" destOrd="0" presId="urn:microsoft.com/office/officeart/2005/8/layout/cycle8"/>
    <dgm:cxn modelId="{26500835-3A11-4085-B984-00AE8F861710}" srcId="{E7CCDF2B-A653-45EA-A0D9-E3C3EF9EAA29}" destId="{2D1AEF0A-BBD7-4337-B822-41BC6522756F}" srcOrd="2" destOrd="0" parTransId="{77EFA743-314E-429E-AF00-DA1C99EA79FF}" sibTransId="{C9B7E213-DD09-4BAD-A9A2-FD994CD4F3CF}"/>
    <dgm:cxn modelId="{3088EA1D-683E-4595-8F61-3B82C154F308}" type="presOf" srcId="{49E0A092-C402-45E1-80DF-AB188C53828E}" destId="{91DF603D-B485-4342-BB6D-F7E364184361}" srcOrd="1" destOrd="0" presId="urn:microsoft.com/office/officeart/2005/8/layout/cycle8"/>
    <dgm:cxn modelId="{795734C7-ADA3-4A32-9EEB-97E9FB1D8095}" type="presOf" srcId="{2D1AEF0A-BBD7-4337-B822-41BC6522756F}" destId="{450297F5-CF8B-4FF0-B268-924F76D2833E}" srcOrd="0" destOrd="0" presId="urn:microsoft.com/office/officeart/2005/8/layout/cycle8"/>
    <dgm:cxn modelId="{389C16FA-33FE-4225-806C-C3CC073C795C}" type="presOf" srcId="{2D1AEF0A-BBD7-4337-B822-41BC6522756F}" destId="{55C64434-AB3A-46CC-BD1B-DB49BFEF5F9C}" srcOrd="1" destOrd="0" presId="urn:microsoft.com/office/officeart/2005/8/layout/cycle8"/>
    <dgm:cxn modelId="{6541EDF5-E655-4112-AA5E-7CD45793009A}" type="presOf" srcId="{89EA11F1-0739-48EB-861F-227511AC23E1}" destId="{4E257B5A-054B-427B-BAC1-2547A7A0A3C9}" srcOrd="0" destOrd="0" presId="urn:microsoft.com/office/officeart/2005/8/layout/cycle8"/>
    <dgm:cxn modelId="{9DD7F02B-AE13-46D7-BDE0-D3EDCFDBFD4C}" type="presOf" srcId="{49E0A092-C402-45E1-80DF-AB188C53828E}" destId="{B7BC57AA-5215-4017-88EC-C5DDEBB496BF}" srcOrd="0" destOrd="0" presId="urn:microsoft.com/office/officeart/2005/8/layout/cycle8"/>
    <dgm:cxn modelId="{EB528606-A34B-46BA-9F25-9A7039C3A8F8}" type="presOf" srcId="{E7CCDF2B-A653-45EA-A0D9-E3C3EF9EAA29}" destId="{61114A53-F41C-4A35-8D9A-11BC1443C06A}" srcOrd="0" destOrd="0" presId="urn:microsoft.com/office/officeart/2005/8/layout/cycle8"/>
    <dgm:cxn modelId="{C10A54EF-941B-45F6-9FB1-F62601331C11}" srcId="{E7CCDF2B-A653-45EA-A0D9-E3C3EF9EAA29}" destId="{89EA11F1-0739-48EB-861F-227511AC23E1}" srcOrd="1" destOrd="0" parTransId="{1BBCC799-14A5-40BF-B2DD-02FD91518A37}" sibTransId="{3A41BE4F-8E84-48AB-96F2-E809CA5ECA5C}"/>
    <dgm:cxn modelId="{994DB5F3-37EA-4046-A2CA-F33A118167A8}" srcId="{E7CCDF2B-A653-45EA-A0D9-E3C3EF9EAA29}" destId="{49E0A092-C402-45E1-80DF-AB188C53828E}" srcOrd="0" destOrd="0" parTransId="{828B8165-0F9B-4701-8023-CD609AA94300}" sibTransId="{F5089592-E74F-4B5C-AADC-21DEF0DA976F}"/>
    <dgm:cxn modelId="{E1917751-9B59-4E85-8DC9-88BC4F21C348}" type="presParOf" srcId="{61114A53-F41C-4A35-8D9A-11BC1443C06A}" destId="{B7BC57AA-5215-4017-88EC-C5DDEBB496BF}" srcOrd="0" destOrd="0" presId="urn:microsoft.com/office/officeart/2005/8/layout/cycle8"/>
    <dgm:cxn modelId="{624B587D-FD8C-448E-9547-2775243DEB74}" type="presParOf" srcId="{61114A53-F41C-4A35-8D9A-11BC1443C06A}" destId="{D1EB8F00-71EA-4888-8D60-18AF4EC6A70E}" srcOrd="1" destOrd="0" presId="urn:microsoft.com/office/officeart/2005/8/layout/cycle8"/>
    <dgm:cxn modelId="{AACDEDD6-8203-450A-A494-3A6D927EB012}" type="presParOf" srcId="{61114A53-F41C-4A35-8D9A-11BC1443C06A}" destId="{57628549-B21A-4086-B3F0-320682F98577}" srcOrd="2" destOrd="0" presId="urn:microsoft.com/office/officeart/2005/8/layout/cycle8"/>
    <dgm:cxn modelId="{4514B5D1-6918-417B-BCC1-1FFB11682B46}" type="presParOf" srcId="{61114A53-F41C-4A35-8D9A-11BC1443C06A}" destId="{91DF603D-B485-4342-BB6D-F7E364184361}" srcOrd="3" destOrd="0" presId="urn:microsoft.com/office/officeart/2005/8/layout/cycle8"/>
    <dgm:cxn modelId="{A387126B-AB7F-4E67-94F6-3D405732287A}" type="presParOf" srcId="{61114A53-F41C-4A35-8D9A-11BC1443C06A}" destId="{4E257B5A-054B-427B-BAC1-2547A7A0A3C9}" srcOrd="4" destOrd="0" presId="urn:microsoft.com/office/officeart/2005/8/layout/cycle8"/>
    <dgm:cxn modelId="{481D0911-6123-4A24-B27B-EB57285D9CCE}" type="presParOf" srcId="{61114A53-F41C-4A35-8D9A-11BC1443C06A}" destId="{3513BEC4-EF79-485A-A062-90B6D3015F27}" srcOrd="5" destOrd="0" presId="urn:microsoft.com/office/officeart/2005/8/layout/cycle8"/>
    <dgm:cxn modelId="{759D7C73-A79A-4CAC-8411-C755D1A1319F}" type="presParOf" srcId="{61114A53-F41C-4A35-8D9A-11BC1443C06A}" destId="{2015A4C8-CC9D-4EBD-B34D-7B7E692E214D}" srcOrd="6" destOrd="0" presId="urn:microsoft.com/office/officeart/2005/8/layout/cycle8"/>
    <dgm:cxn modelId="{459DF245-25A0-4B82-8480-0B674D35D210}" type="presParOf" srcId="{61114A53-F41C-4A35-8D9A-11BC1443C06A}" destId="{D14D25D7-704E-457E-AD4C-8B89DD084BF7}" srcOrd="7" destOrd="0" presId="urn:microsoft.com/office/officeart/2005/8/layout/cycle8"/>
    <dgm:cxn modelId="{34DEF8D2-BDAA-4C05-9183-635A93B72F7A}" type="presParOf" srcId="{61114A53-F41C-4A35-8D9A-11BC1443C06A}" destId="{450297F5-CF8B-4FF0-B268-924F76D2833E}" srcOrd="8" destOrd="0" presId="urn:microsoft.com/office/officeart/2005/8/layout/cycle8"/>
    <dgm:cxn modelId="{483D6F1B-6DF7-4537-B09A-B7CD5890B229}" type="presParOf" srcId="{61114A53-F41C-4A35-8D9A-11BC1443C06A}" destId="{723FBBC0-1182-477B-856E-9F48363F37C7}" srcOrd="9" destOrd="0" presId="urn:microsoft.com/office/officeart/2005/8/layout/cycle8"/>
    <dgm:cxn modelId="{DEE54E09-A419-4D3C-A75C-FA240507358F}" type="presParOf" srcId="{61114A53-F41C-4A35-8D9A-11BC1443C06A}" destId="{0F2A4C57-269A-44C8-B1C7-587567CAD5B3}" srcOrd="10" destOrd="0" presId="urn:microsoft.com/office/officeart/2005/8/layout/cycle8"/>
    <dgm:cxn modelId="{6ABAD895-BA6E-45DD-8093-9F4319E33823}" type="presParOf" srcId="{61114A53-F41C-4A35-8D9A-11BC1443C06A}" destId="{55C64434-AB3A-46CC-BD1B-DB49BFEF5F9C}" srcOrd="11" destOrd="0" presId="urn:microsoft.com/office/officeart/2005/8/layout/cycle8"/>
    <dgm:cxn modelId="{C758D4C8-37A7-4861-9BAB-40AE48C61FB4}" type="presParOf" srcId="{61114A53-F41C-4A35-8D9A-11BC1443C06A}" destId="{D99C479D-D631-4B93-9871-514FD0DE9210}" srcOrd="12" destOrd="0" presId="urn:microsoft.com/office/officeart/2005/8/layout/cycle8"/>
    <dgm:cxn modelId="{A7F0A7D3-23C8-490D-AF81-7D3D55A71E0F}" type="presParOf" srcId="{61114A53-F41C-4A35-8D9A-11BC1443C06A}" destId="{463FBA56-25FA-4B4C-9261-5E4139D3F764}" srcOrd="13" destOrd="0" presId="urn:microsoft.com/office/officeart/2005/8/layout/cycle8"/>
    <dgm:cxn modelId="{164F4BC8-EA52-48DE-B1C2-CC81042A8F22}" type="presParOf" srcId="{61114A53-F41C-4A35-8D9A-11BC1443C06A}" destId="{7265A52D-C3BB-496B-99DA-6DD77D6CBB93}" srcOrd="14" destOrd="0" presId="urn:microsoft.com/office/officeart/2005/8/layout/cycle8"/>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9EF345-033F-492D-AC39-7197320964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585C7F25-3530-4BA7-89C1-7CBBA7996121}">
      <dgm:prSet phldrT="[Texto]"/>
      <dgm:spPr/>
      <dgm:t>
        <a:bodyPr/>
        <a:lstStyle/>
        <a:p>
          <a:r>
            <a:rPr lang="es-EC" b="1" dirty="0" smtClean="0">
              <a:solidFill>
                <a:schemeClr val="tx1"/>
              </a:solidFill>
              <a:latin typeface="Arial"/>
              <a:ea typeface="Calibri"/>
              <a:cs typeface="Times New Roman"/>
            </a:rPr>
            <a:t>CREATIVIDAD FIGURAL ESPACIAL</a:t>
          </a:r>
          <a:endParaRPr lang="es-EC" dirty="0">
            <a:solidFill>
              <a:schemeClr val="tx1"/>
            </a:solidFill>
          </a:endParaRPr>
        </a:p>
      </dgm:t>
    </dgm:pt>
    <dgm:pt modelId="{341C852B-5B7B-44BD-B620-FB449A0348ED}" type="parTrans" cxnId="{6ECB66E2-F5C4-4C4F-BDF8-1AB01F39EFE6}">
      <dgm:prSet/>
      <dgm:spPr/>
      <dgm:t>
        <a:bodyPr/>
        <a:lstStyle/>
        <a:p>
          <a:endParaRPr lang="es-EC"/>
        </a:p>
      </dgm:t>
    </dgm:pt>
    <dgm:pt modelId="{8C89E3E8-B7F7-40B9-A64E-4335F664BF5D}" type="sibTrans" cxnId="{6ECB66E2-F5C4-4C4F-BDF8-1AB01F39EFE6}">
      <dgm:prSet/>
      <dgm:spPr/>
      <dgm:t>
        <a:bodyPr/>
        <a:lstStyle/>
        <a:p>
          <a:endParaRPr lang="es-EC"/>
        </a:p>
      </dgm:t>
    </dgm:pt>
    <dgm:pt modelId="{081D4468-9DAC-477D-B8BA-B4D8E62F8CE3}">
      <dgm:prSet phldrT="[Texto]"/>
      <dgm:spPr/>
      <dgm:t>
        <a:bodyPr/>
        <a:lstStyle/>
        <a:p>
          <a:r>
            <a:rPr lang="es-EC" dirty="0" smtClean="0"/>
            <a:t>Imaginación </a:t>
          </a:r>
          <a:r>
            <a:rPr lang="es-EC" dirty="0" err="1" smtClean="0"/>
            <a:t>figural</a:t>
          </a:r>
          <a:endParaRPr lang="es-EC" dirty="0"/>
        </a:p>
      </dgm:t>
    </dgm:pt>
    <dgm:pt modelId="{E333526A-932C-4273-94E4-E1CBF53451AA}" type="parTrans" cxnId="{F57609EF-E484-437D-845F-3EB77F3B181E}">
      <dgm:prSet/>
      <dgm:spPr/>
      <dgm:t>
        <a:bodyPr/>
        <a:lstStyle/>
        <a:p>
          <a:endParaRPr lang="es-EC"/>
        </a:p>
      </dgm:t>
    </dgm:pt>
    <dgm:pt modelId="{67CED8DC-1018-4849-A3D4-E887D14E2244}" type="sibTrans" cxnId="{F57609EF-E484-437D-845F-3EB77F3B181E}">
      <dgm:prSet/>
      <dgm:spPr/>
      <dgm:t>
        <a:bodyPr/>
        <a:lstStyle/>
        <a:p>
          <a:endParaRPr lang="es-EC"/>
        </a:p>
      </dgm:t>
    </dgm:pt>
    <dgm:pt modelId="{90254AFD-36FE-4D8A-87D5-46AC06C1C16F}">
      <dgm:prSet phldrT="[Texto]"/>
      <dgm:spPr/>
      <dgm:t>
        <a:bodyPr/>
        <a:lstStyle/>
        <a:p>
          <a:r>
            <a:rPr lang="es-EC" dirty="0" smtClean="0"/>
            <a:t>Generación de absurdos para transformar objetos</a:t>
          </a:r>
          <a:endParaRPr lang="es-EC" dirty="0"/>
        </a:p>
      </dgm:t>
    </dgm:pt>
    <dgm:pt modelId="{ECF21CBC-DE74-4075-A095-1385A52138BE}" type="parTrans" cxnId="{D1298C0C-F2E8-4958-AE09-A95A2A02ED6E}">
      <dgm:prSet/>
      <dgm:spPr/>
      <dgm:t>
        <a:bodyPr/>
        <a:lstStyle/>
        <a:p>
          <a:endParaRPr lang="es-EC"/>
        </a:p>
      </dgm:t>
    </dgm:pt>
    <dgm:pt modelId="{E6432CBE-2E56-4AAA-9A63-570F720735C0}" type="sibTrans" cxnId="{D1298C0C-F2E8-4958-AE09-A95A2A02ED6E}">
      <dgm:prSet/>
      <dgm:spPr/>
      <dgm:t>
        <a:bodyPr/>
        <a:lstStyle/>
        <a:p>
          <a:endParaRPr lang="es-EC"/>
        </a:p>
      </dgm:t>
    </dgm:pt>
    <dgm:pt modelId="{318C595D-1404-4781-BBAF-6FB216B4853B}">
      <dgm:prSet phldrT="[Texto]"/>
      <dgm:spPr/>
      <dgm:t>
        <a:bodyPr/>
        <a:lstStyle/>
        <a:p>
          <a:r>
            <a:rPr lang="es-EC" dirty="0" smtClean="0"/>
            <a:t>Abstracciones</a:t>
          </a:r>
          <a:endParaRPr lang="es-EC" dirty="0"/>
        </a:p>
      </dgm:t>
    </dgm:pt>
    <dgm:pt modelId="{48CDC4EF-78C8-4BAA-BEAD-B946FE314AB4}" type="parTrans" cxnId="{A5F969A3-476C-49C4-BEBD-93AE01D7D7E1}">
      <dgm:prSet/>
      <dgm:spPr/>
      <dgm:t>
        <a:bodyPr/>
        <a:lstStyle/>
        <a:p>
          <a:endParaRPr lang="es-EC"/>
        </a:p>
      </dgm:t>
    </dgm:pt>
    <dgm:pt modelId="{27DC0002-D6C2-4170-A0D7-9EF3EC579065}" type="sibTrans" cxnId="{A5F969A3-476C-49C4-BEBD-93AE01D7D7E1}">
      <dgm:prSet/>
      <dgm:spPr/>
      <dgm:t>
        <a:bodyPr/>
        <a:lstStyle/>
        <a:p>
          <a:endParaRPr lang="es-EC"/>
        </a:p>
      </dgm:t>
    </dgm:pt>
    <dgm:pt modelId="{CB4B4A03-BA6B-420F-9D26-9EECF16C0F98}">
      <dgm:prSet phldrT="[Texto]" phldr="1"/>
      <dgm:spPr/>
      <dgm:t>
        <a:bodyPr/>
        <a:lstStyle/>
        <a:p>
          <a:endParaRPr lang="es-EC"/>
        </a:p>
      </dgm:t>
    </dgm:pt>
    <dgm:pt modelId="{98117243-25FF-4950-9681-29ADE38B4202}" type="parTrans" cxnId="{2923A919-1936-4973-AAE1-BBD2166AC213}">
      <dgm:prSet/>
      <dgm:spPr/>
      <dgm:t>
        <a:bodyPr/>
        <a:lstStyle/>
        <a:p>
          <a:endParaRPr lang="es-EC"/>
        </a:p>
      </dgm:t>
    </dgm:pt>
    <dgm:pt modelId="{A394DE2E-1F97-4530-97C5-079E94F144A3}" type="sibTrans" cxnId="{2923A919-1936-4973-AAE1-BBD2166AC213}">
      <dgm:prSet/>
      <dgm:spPr/>
      <dgm:t>
        <a:bodyPr/>
        <a:lstStyle/>
        <a:p>
          <a:endParaRPr lang="es-EC"/>
        </a:p>
      </dgm:t>
    </dgm:pt>
    <dgm:pt modelId="{8B98AC11-BB07-4AEE-923A-706311CDD164}">
      <dgm:prSet phldrT="[Texto]"/>
      <dgm:spPr/>
      <dgm:t>
        <a:bodyPr/>
        <a:lstStyle/>
        <a:p>
          <a:r>
            <a:rPr lang="es-EC" dirty="0" smtClean="0"/>
            <a:t>Analogía </a:t>
          </a:r>
          <a:endParaRPr lang="es-EC" dirty="0"/>
        </a:p>
      </dgm:t>
    </dgm:pt>
    <dgm:pt modelId="{5AA288B0-9B2F-40C4-8C33-573AB354075A}" type="parTrans" cxnId="{B49AD344-2998-46F2-8936-D14A26EB3F5A}">
      <dgm:prSet/>
      <dgm:spPr/>
      <dgm:t>
        <a:bodyPr/>
        <a:lstStyle/>
        <a:p>
          <a:endParaRPr lang="es-EC"/>
        </a:p>
      </dgm:t>
    </dgm:pt>
    <dgm:pt modelId="{80A3A620-BD32-4F56-A243-142C4DB918F7}" type="sibTrans" cxnId="{B49AD344-2998-46F2-8936-D14A26EB3F5A}">
      <dgm:prSet/>
      <dgm:spPr/>
      <dgm:t>
        <a:bodyPr/>
        <a:lstStyle/>
        <a:p>
          <a:endParaRPr lang="es-EC"/>
        </a:p>
      </dgm:t>
    </dgm:pt>
    <dgm:pt modelId="{733CC38D-B44F-4F24-9075-10ADE258141D}">
      <dgm:prSet/>
      <dgm:spPr/>
      <dgm:t>
        <a:bodyPr/>
        <a:lstStyle/>
        <a:p>
          <a:r>
            <a:rPr lang="es-EC" b="1" dirty="0" smtClean="0">
              <a:solidFill>
                <a:schemeClr val="tx1"/>
              </a:solidFill>
              <a:latin typeface="Arial"/>
              <a:ea typeface="Calibri"/>
              <a:cs typeface="Times New Roman"/>
            </a:rPr>
            <a:t>CREATIVIDAD ARTÍSTICA</a:t>
          </a:r>
          <a:endParaRPr lang="es-EC" dirty="0">
            <a:solidFill>
              <a:schemeClr val="tx1"/>
            </a:solidFill>
            <a:latin typeface="Calibri"/>
            <a:ea typeface="Calibri"/>
            <a:cs typeface="Times New Roman"/>
          </a:endParaRPr>
        </a:p>
      </dgm:t>
    </dgm:pt>
    <dgm:pt modelId="{A5A51AAC-6A71-425B-A6DC-0D43E003A38A}" type="parTrans" cxnId="{7E609735-19D2-4F04-928D-EAC205FD2796}">
      <dgm:prSet/>
      <dgm:spPr/>
      <dgm:t>
        <a:bodyPr/>
        <a:lstStyle/>
        <a:p>
          <a:endParaRPr lang="es-EC"/>
        </a:p>
      </dgm:t>
    </dgm:pt>
    <dgm:pt modelId="{876B24B1-C0E3-4EBB-8711-2FBF5EAF61A5}" type="sibTrans" cxnId="{7E609735-19D2-4F04-928D-EAC205FD2796}">
      <dgm:prSet/>
      <dgm:spPr/>
      <dgm:t>
        <a:bodyPr/>
        <a:lstStyle/>
        <a:p>
          <a:endParaRPr lang="es-EC"/>
        </a:p>
      </dgm:t>
    </dgm:pt>
    <dgm:pt modelId="{8FC498CB-C344-45BB-BBF9-D40A7E0F7755}">
      <dgm:prSet phldrT="[Texto]"/>
      <dgm:spPr/>
      <dgm:t>
        <a:bodyPr/>
        <a:lstStyle/>
        <a:p>
          <a:r>
            <a:rPr lang="es-EC" dirty="0" smtClean="0"/>
            <a:t>Transformación </a:t>
          </a:r>
          <a:r>
            <a:rPr lang="es-EC" dirty="0" err="1" smtClean="0"/>
            <a:t>figural</a:t>
          </a:r>
          <a:endParaRPr lang="es-EC" dirty="0"/>
        </a:p>
      </dgm:t>
    </dgm:pt>
    <dgm:pt modelId="{E9884F05-D087-4BD4-A4FB-57EBCC0435FB}" type="parTrans" cxnId="{E515D1A5-F673-4922-BE11-44E8B246EB5C}">
      <dgm:prSet/>
      <dgm:spPr/>
      <dgm:t>
        <a:bodyPr/>
        <a:lstStyle/>
        <a:p>
          <a:endParaRPr lang="es-EC"/>
        </a:p>
      </dgm:t>
    </dgm:pt>
    <dgm:pt modelId="{007A3B21-E57E-4612-BAA2-DECB4E31F43E}" type="sibTrans" cxnId="{E515D1A5-F673-4922-BE11-44E8B246EB5C}">
      <dgm:prSet/>
      <dgm:spPr/>
      <dgm:t>
        <a:bodyPr/>
        <a:lstStyle/>
        <a:p>
          <a:endParaRPr lang="es-EC"/>
        </a:p>
      </dgm:t>
    </dgm:pt>
    <dgm:pt modelId="{E443154B-F512-4847-BE5D-23F42035C4D5}">
      <dgm:prSet phldrT="[Texto]"/>
      <dgm:spPr/>
      <dgm:t>
        <a:bodyPr/>
        <a:lstStyle/>
        <a:p>
          <a:r>
            <a:rPr lang="es-EC" dirty="0" smtClean="0"/>
            <a:t>Uso de material de creación propia</a:t>
          </a:r>
          <a:endParaRPr lang="es-EC" dirty="0"/>
        </a:p>
      </dgm:t>
    </dgm:pt>
    <dgm:pt modelId="{6BB0068C-87E5-42EC-8514-A73CA8D62E7D}" type="parTrans" cxnId="{65E5EBED-7CA3-4FB4-8DAE-EBDAE8C1F10D}">
      <dgm:prSet/>
      <dgm:spPr/>
      <dgm:t>
        <a:bodyPr/>
        <a:lstStyle/>
        <a:p>
          <a:endParaRPr lang="es-EC"/>
        </a:p>
      </dgm:t>
    </dgm:pt>
    <dgm:pt modelId="{0F9428A6-8E31-465F-8A31-871F37786A42}" type="sibTrans" cxnId="{65E5EBED-7CA3-4FB4-8DAE-EBDAE8C1F10D}">
      <dgm:prSet/>
      <dgm:spPr/>
      <dgm:t>
        <a:bodyPr/>
        <a:lstStyle/>
        <a:p>
          <a:endParaRPr lang="es-EC"/>
        </a:p>
      </dgm:t>
    </dgm:pt>
    <dgm:pt modelId="{3887B548-D389-4E5E-9267-E4E635D6B642}">
      <dgm:prSet phldrT="[Texto]"/>
      <dgm:spPr/>
      <dgm:t>
        <a:bodyPr/>
        <a:lstStyle/>
        <a:p>
          <a:r>
            <a:rPr lang="es-EC" dirty="0" smtClean="0"/>
            <a:t>Manejo de volúmenes</a:t>
          </a:r>
          <a:endParaRPr lang="es-EC" dirty="0"/>
        </a:p>
      </dgm:t>
    </dgm:pt>
    <dgm:pt modelId="{597E0007-A401-4912-9B26-2CAE9E9CEBAC}" type="parTrans" cxnId="{B1D0632E-E502-47B6-B4BA-BB1D9D7F5ED1}">
      <dgm:prSet/>
      <dgm:spPr/>
      <dgm:t>
        <a:bodyPr/>
        <a:lstStyle/>
        <a:p>
          <a:endParaRPr lang="es-EC"/>
        </a:p>
      </dgm:t>
    </dgm:pt>
    <dgm:pt modelId="{F885F79F-EEEC-4943-84DC-D161EB2CF3E4}" type="sibTrans" cxnId="{B1D0632E-E502-47B6-B4BA-BB1D9D7F5ED1}">
      <dgm:prSet/>
      <dgm:spPr/>
      <dgm:t>
        <a:bodyPr/>
        <a:lstStyle/>
        <a:p>
          <a:endParaRPr lang="es-EC"/>
        </a:p>
      </dgm:t>
    </dgm:pt>
    <dgm:pt modelId="{80B79D7D-ECD3-48D9-8124-6A89C04078CF}">
      <dgm:prSet/>
      <dgm:spPr/>
      <dgm:t>
        <a:bodyPr/>
        <a:lstStyle/>
        <a:p>
          <a:r>
            <a:rPr lang="es-EC" b="1" dirty="0" smtClean="0">
              <a:solidFill>
                <a:schemeClr val="tx1"/>
              </a:solidFill>
              <a:latin typeface="Arial"/>
              <a:ea typeface="Calibri"/>
              <a:cs typeface="Times New Roman"/>
            </a:rPr>
            <a:t>CREATIVIDAD PARA RESOLUCIÓN DE PROBLEMAS</a:t>
          </a:r>
          <a:endParaRPr lang="es-EC" dirty="0">
            <a:solidFill>
              <a:schemeClr val="tx1"/>
            </a:solidFill>
            <a:latin typeface="Calibri"/>
            <a:ea typeface="Calibri"/>
            <a:cs typeface="Times New Roman"/>
          </a:endParaRPr>
        </a:p>
      </dgm:t>
    </dgm:pt>
    <dgm:pt modelId="{7C6AEED0-54AD-4D68-8E85-D990D2E98E4C}" type="parTrans" cxnId="{FFA7CB54-24A3-440B-B767-024550B2B938}">
      <dgm:prSet/>
      <dgm:spPr/>
      <dgm:t>
        <a:bodyPr/>
        <a:lstStyle/>
        <a:p>
          <a:endParaRPr lang="es-EC"/>
        </a:p>
      </dgm:t>
    </dgm:pt>
    <dgm:pt modelId="{352D3E08-7633-4F5C-A0F6-A29BB05D7017}" type="sibTrans" cxnId="{FFA7CB54-24A3-440B-B767-024550B2B938}">
      <dgm:prSet/>
      <dgm:spPr/>
      <dgm:t>
        <a:bodyPr/>
        <a:lstStyle/>
        <a:p>
          <a:endParaRPr lang="es-EC"/>
        </a:p>
      </dgm:t>
    </dgm:pt>
    <dgm:pt modelId="{C9D2D00F-E7C1-43A1-B8C3-AC2670FA70D1}">
      <dgm:prSet phldrT="[Texto]"/>
      <dgm:spPr/>
      <dgm:t>
        <a:bodyPr/>
        <a:lstStyle/>
        <a:p>
          <a:r>
            <a:rPr lang="es-EC" dirty="0" err="1" smtClean="0"/>
            <a:t>Scamper</a:t>
          </a:r>
          <a:endParaRPr lang="es-EC" dirty="0"/>
        </a:p>
      </dgm:t>
    </dgm:pt>
    <dgm:pt modelId="{922E3423-D835-4393-986B-718F1CE6660A}" type="parTrans" cxnId="{E6D2532B-DAE8-4BC7-9F1B-D08308B478E1}">
      <dgm:prSet/>
      <dgm:spPr/>
      <dgm:t>
        <a:bodyPr/>
        <a:lstStyle/>
        <a:p>
          <a:endParaRPr lang="es-EC"/>
        </a:p>
      </dgm:t>
    </dgm:pt>
    <dgm:pt modelId="{8FE113BF-DF0B-4684-B6D2-E1EB0011DE5E}" type="sibTrans" cxnId="{E6D2532B-DAE8-4BC7-9F1B-D08308B478E1}">
      <dgm:prSet/>
      <dgm:spPr/>
      <dgm:t>
        <a:bodyPr/>
        <a:lstStyle/>
        <a:p>
          <a:endParaRPr lang="es-EC"/>
        </a:p>
      </dgm:t>
    </dgm:pt>
    <dgm:pt modelId="{9AC614B0-4498-4722-A3D9-B86E0EF2A51C}">
      <dgm:prSet phldrT="[Texto]"/>
      <dgm:spPr/>
      <dgm:t>
        <a:bodyPr/>
        <a:lstStyle/>
        <a:p>
          <a:r>
            <a:rPr lang="es-EC" dirty="0" smtClean="0"/>
            <a:t>Biónica</a:t>
          </a:r>
          <a:endParaRPr lang="es-EC" dirty="0"/>
        </a:p>
      </dgm:t>
    </dgm:pt>
    <dgm:pt modelId="{4F715BCC-DD13-4004-A363-E2DA7C1E5921}" type="parTrans" cxnId="{D39E146E-DA3E-441D-8E7A-50D8E03E7AD6}">
      <dgm:prSet/>
      <dgm:spPr/>
      <dgm:t>
        <a:bodyPr/>
        <a:lstStyle/>
        <a:p>
          <a:endParaRPr lang="es-EC"/>
        </a:p>
      </dgm:t>
    </dgm:pt>
    <dgm:pt modelId="{7C56EC15-4033-448A-A5D2-F6EC14AE1388}" type="sibTrans" cxnId="{D39E146E-DA3E-441D-8E7A-50D8E03E7AD6}">
      <dgm:prSet/>
      <dgm:spPr/>
      <dgm:t>
        <a:bodyPr/>
        <a:lstStyle/>
        <a:p>
          <a:endParaRPr lang="es-EC"/>
        </a:p>
      </dgm:t>
    </dgm:pt>
    <dgm:pt modelId="{C1E8119D-C551-4513-81F7-9093024CB928}">
      <dgm:prSet phldrT="[Texto]" phldr="1"/>
      <dgm:spPr/>
      <dgm:t>
        <a:bodyPr/>
        <a:lstStyle/>
        <a:p>
          <a:endParaRPr lang="es-EC" dirty="0"/>
        </a:p>
      </dgm:t>
    </dgm:pt>
    <dgm:pt modelId="{F4A7DE48-444D-456E-9F0B-023EFA0FB335}" type="sibTrans" cxnId="{7A04C7FE-1CB9-4BCA-9286-4580C0972B5F}">
      <dgm:prSet/>
      <dgm:spPr/>
      <dgm:t>
        <a:bodyPr/>
        <a:lstStyle/>
        <a:p>
          <a:endParaRPr lang="es-EC"/>
        </a:p>
      </dgm:t>
    </dgm:pt>
    <dgm:pt modelId="{9CEF8AC8-99E6-4643-BA53-F356C2464207}" type="parTrans" cxnId="{7A04C7FE-1CB9-4BCA-9286-4580C0972B5F}">
      <dgm:prSet/>
      <dgm:spPr/>
      <dgm:t>
        <a:bodyPr/>
        <a:lstStyle/>
        <a:p>
          <a:endParaRPr lang="es-EC"/>
        </a:p>
      </dgm:t>
    </dgm:pt>
    <dgm:pt modelId="{DB71E600-97B8-4C18-B116-D1BDF9D8146E}" type="pres">
      <dgm:prSet presAssocID="{E99EF345-033F-492D-AC39-71973209640F}" presName="Name0" presStyleCnt="0">
        <dgm:presLayoutVars>
          <dgm:dir/>
          <dgm:animLvl val="lvl"/>
          <dgm:resizeHandles val="exact"/>
        </dgm:presLayoutVars>
      </dgm:prSet>
      <dgm:spPr/>
      <dgm:t>
        <a:bodyPr/>
        <a:lstStyle/>
        <a:p>
          <a:endParaRPr lang="es-EC"/>
        </a:p>
      </dgm:t>
    </dgm:pt>
    <dgm:pt modelId="{69FC201C-DA41-4E91-B410-F9861BC66C9B}" type="pres">
      <dgm:prSet presAssocID="{585C7F25-3530-4BA7-89C1-7CBBA7996121}" presName="linNode" presStyleCnt="0"/>
      <dgm:spPr/>
    </dgm:pt>
    <dgm:pt modelId="{25971AC9-0CE6-45A4-9AF8-0A59D52D5B4A}" type="pres">
      <dgm:prSet presAssocID="{585C7F25-3530-4BA7-89C1-7CBBA7996121}" presName="parentText" presStyleLbl="node1" presStyleIdx="0" presStyleCnt="5">
        <dgm:presLayoutVars>
          <dgm:chMax val="1"/>
          <dgm:bulletEnabled val="1"/>
        </dgm:presLayoutVars>
      </dgm:prSet>
      <dgm:spPr/>
      <dgm:t>
        <a:bodyPr/>
        <a:lstStyle/>
        <a:p>
          <a:endParaRPr lang="es-EC"/>
        </a:p>
      </dgm:t>
    </dgm:pt>
    <dgm:pt modelId="{80C9445B-2911-475E-B1A5-4E5DE35CA30A}" type="pres">
      <dgm:prSet presAssocID="{585C7F25-3530-4BA7-89C1-7CBBA7996121}" presName="descendantText" presStyleLbl="alignAccFollowNode1" presStyleIdx="0" presStyleCnt="3">
        <dgm:presLayoutVars>
          <dgm:bulletEnabled val="1"/>
        </dgm:presLayoutVars>
      </dgm:prSet>
      <dgm:spPr/>
      <dgm:t>
        <a:bodyPr/>
        <a:lstStyle/>
        <a:p>
          <a:endParaRPr lang="es-EC"/>
        </a:p>
      </dgm:t>
    </dgm:pt>
    <dgm:pt modelId="{E1E198FF-3398-4FCC-8F9F-46174A5AA802}" type="pres">
      <dgm:prSet presAssocID="{8C89E3E8-B7F7-40B9-A64E-4335F664BF5D}" presName="sp" presStyleCnt="0"/>
      <dgm:spPr/>
    </dgm:pt>
    <dgm:pt modelId="{763BE985-22C0-43C5-A72F-1CD841B892A7}" type="pres">
      <dgm:prSet presAssocID="{C1E8119D-C551-4513-81F7-9093024CB928}" presName="linNode" presStyleCnt="0"/>
      <dgm:spPr/>
    </dgm:pt>
    <dgm:pt modelId="{768497AA-D5B9-4305-A4E0-D47B78A6D522}" type="pres">
      <dgm:prSet presAssocID="{C1E8119D-C551-4513-81F7-9093024CB928}" presName="parentText" presStyleLbl="node1" presStyleIdx="1" presStyleCnt="5" custLinFactNeighborX="-3085" custLinFactNeighborY="62783">
        <dgm:presLayoutVars>
          <dgm:chMax val="1"/>
          <dgm:bulletEnabled val="1"/>
        </dgm:presLayoutVars>
      </dgm:prSet>
      <dgm:spPr/>
      <dgm:t>
        <a:bodyPr/>
        <a:lstStyle/>
        <a:p>
          <a:endParaRPr lang="es-EC"/>
        </a:p>
      </dgm:t>
    </dgm:pt>
    <dgm:pt modelId="{C735770D-2C2C-4D1C-8A78-5C48C853C74A}" type="pres">
      <dgm:prSet presAssocID="{C1E8119D-C551-4513-81F7-9093024CB928}" presName="descendantText" presStyleLbl="alignAccFollowNode1" presStyleIdx="1" presStyleCnt="3" custLinFactNeighborX="22483" custLinFactNeighborY="77506">
        <dgm:presLayoutVars>
          <dgm:bulletEnabled val="1"/>
        </dgm:presLayoutVars>
      </dgm:prSet>
      <dgm:spPr/>
      <dgm:t>
        <a:bodyPr/>
        <a:lstStyle/>
        <a:p>
          <a:endParaRPr lang="es-EC"/>
        </a:p>
      </dgm:t>
    </dgm:pt>
    <dgm:pt modelId="{59425855-CA0C-4A6A-B969-431D1101FF11}" type="pres">
      <dgm:prSet presAssocID="{F4A7DE48-444D-456E-9F0B-023EFA0FB335}" presName="sp" presStyleCnt="0"/>
      <dgm:spPr/>
    </dgm:pt>
    <dgm:pt modelId="{AC002CEF-ADB9-405E-A9E3-80CA57CF27FC}" type="pres">
      <dgm:prSet presAssocID="{733CC38D-B44F-4F24-9075-10ADE258141D}" presName="linNode" presStyleCnt="0"/>
      <dgm:spPr/>
    </dgm:pt>
    <dgm:pt modelId="{7EEC2A93-A8C4-4840-A4AC-5D8D707D69F4}" type="pres">
      <dgm:prSet presAssocID="{733CC38D-B44F-4F24-9075-10ADE258141D}" presName="parentText" presStyleLbl="node1" presStyleIdx="2" presStyleCnt="5" custLinFactNeighborX="1078" custLinFactNeighborY="-42217">
        <dgm:presLayoutVars>
          <dgm:chMax val="1"/>
          <dgm:bulletEnabled val="1"/>
        </dgm:presLayoutVars>
      </dgm:prSet>
      <dgm:spPr/>
      <dgm:t>
        <a:bodyPr/>
        <a:lstStyle/>
        <a:p>
          <a:endParaRPr lang="es-EC"/>
        </a:p>
      </dgm:t>
    </dgm:pt>
    <dgm:pt modelId="{DE871691-F450-401F-8F02-17E020623AC9}" type="pres">
      <dgm:prSet presAssocID="{876B24B1-C0E3-4EBB-8711-2FBF5EAF61A5}" presName="sp" presStyleCnt="0"/>
      <dgm:spPr/>
    </dgm:pt>
    <dgm:pt modelId="{909497E5-DA0E-477B-BC5C-27766AA67BF8}" type="pres">
      <dgm:prSet presAssocID="{CB4B4A03-BA6B-420F-9D26-9EECF16C0F98}" presName="linNode" presStyleCnt="0"/>
      <dgm:spPr/>
    </dgm:pt>
    <dgm:pt modelId="{0DFD7E06-50EF-40D2-8EC6-9CD6BB32AA92}" type="pres">
      <dgm:prSet presAssocID="{CB4B4A03-BA6B-420F-9D26-9EECF16C0F98}" presName="parentText" presStyleLbl="node1" presStyleIdx="3" presStyleCnt="5">
        <dgm:presLayoutVars>
          <dgm:chMax val="1"/>
          <dgm:bulletEnabled val="1"/>
        </dgm:presLayoutVars>
      </dgm:prSet>
      <dgm:spPr/>
      <dgm:t>
        <a:bodyPr/>
        <a:lstStyle/>
        <a:p>
          <a:endParaRPr lang="es-EC"/>
        </a:p>
      </dgm:t>
    </dgm:pt>
    <dgm:pt modelId="{C6FF3C9F-3321-4B37-86C0-7C47467B7F22}" type="pres">
      <dgm:prSet presAssocID="{CB4B4A03-BA6B-420F-9D26-9EECF16C0F98}" presName="descendantText" presStyleLbl="alignAccFollowNode1" presStyleIdx="2" presStyleCnt="3">
        <dgm:presLayoutVars>
          <dgm:bulletEnabled val="1"/>
        </dgm:presLayoutVars>
      </dgm:prSet>
      <dgm:spPr/>
      <dgm:t>
        <a:bodyPr/>
        <a:lstStyle/>
        <a:p>
          <a:endParaRPr lang="es-EC"/>
        </a:p>
      </dgm:t>
    </dgm:pt>
    <dgm:pt modelId="{85DC49A2-03D6-4189-8FEA-8E685EEEA042}" type="pres">
      <dgm:prSet presAssocID="{A394DE2E-1F97-4530-97C5-079E94F144A3}" presName="sp" presStyleCnt="0"/>
      <dgm:spPr/>
    </dgm:pt>
    <dgm:pt modelId="{B9B60DFE-C39F-440A-8384-A8F9E2EC0EA0}" type="pres">
      <dgm:prSet presAssocID="{80B79D7D-ECD3-48D9-8124-6A89C04078CF}" presName="linNode" presStyleCnt="0"/>
      <dgm:spPr/>
    </dgm:pt>
    <dgm:pt modelId="{59FB6A39-AA1D-4B5E-B942-8B018F478D2E}" type="pres">
      <dgm:prSet presAssocID="{80B79D7D-ECD3-48D9-8124-6A89C04078CF}" presName="parentText" presStyleLbl="node1" presStyleIdx="4" presStyleCnt="5" custLinFactY="-4670" custLinFactNeighborX="1078" custLinFactNeighborY="-100000">
        <dgm:presLayoutVars>
          <dgm:chMax val="1"/>
          <dgm:bulletEnabled val="1"/>
        </dgm:presLayoutVars>
      </dgm:prSet>
      <dgm:spPr/>
      <dgm:t>
        <a:bodyPr/>
        <a:lstStyle/>
        <a:p>
          <a:endParaRPr lang="es-EC"/>
        </a:p>
      </dgm:t>
    </dgm:pt>
  </dgm:ptLst>
  <dgm:cxnLst>
    <dgm:cxn modelId="{D39E146E-DA3E-441D-8E7A-50D8E03E7AD6}" srcId="{CB4B4A03-BA6B-420F-9D26-9EECF16C0F98}" destId="{9AC614B0-4498-4722-A3D9-B86E0EF2A51C}" srcOrd="2" destOrd="0" parTransId="{4F715BCC-DD13-4004-A363-E2DA7C1E5921}" sibTransId="{7C56EC15-4033-448A-A5D2-F6EC14AE1388}"/>
    <dgm:cxn modelId="{6917BB18-7CF1-49AD-A32F-B2FF16F7E3B4}" type="presOf" srcId="{081D4468-9DAC-477D-B8BA-B4D8E62F8CE3}" destId="{80C9445B-2911-475E-B1A5-4E5DE35CA30A}" srcOrd="0" destOrd="0" presId="urn:microsoft.com/office/officeart/2005/8/layout/vList5"/>
    <dgm:cxn modelId="{E6D2532B-DAE8-4BC7-9F1B-D08308B478E1}" srcId="{CB4B4A03-BA6B-420F-9D26-9EECF16C0F98}" destId="{C9D2D00F-E7C1-43A1-B8C3-AC2670FA70D1}" srcOrd="1" destOrd="0" parTransId="{922E3423-D835-4393-986B-718F1CE6660A}" sibTransId="{8FE113BF-DF0B-4684-B6D2-E1EB0011DE5E}"/>
    <dgm:cxn modelId="{6E0DE6DE-D3E4-4130-96FD-2153A0D58E83}" type="presOf" srcId="{585C7F25-3530-4BA7-89C1-7CBBA7996121}" destId="{25971AC9-0CE6-45A4-9AF8-0A59D52D5B4A}" srcOrd="0" destOrd="0" presId="urn:microsoft.com/office/officeart/2005/8/layout/vList5"/>
    <dgm:cxn modelId="{65E5EBED-7CA3-4FB4-8DAE-EBDAE8C1F10D}" srcId="{C1E8119D-C551-4513-81F7-9093024CB928}" destId="{E443154B-F512-4847-BE5D-23F42035C4D5}" srcOrd="1" destOrd="0" parTransId="{6BB0068C-87E5-42EC-8514-A73CA8D62E7D}" sibTransId="{0F9428A6-8E31-465F-8A31-871F37786A42}"/>
    <dgm:cxn modelId="{FBBB8900-109E-4C8A-B05F-7145FF84C565}" type="presOf" srcId="{C9D2D00F-E7C1-43A1-B8C3-AC2670FA70D1}" destId="{C6FF3C9F-3321-4B37-86C0-7C47467B7F22}" srcOrd="0" destOrd="1" presId="urn:microsoft.com/office/officeart/2005/8/layout/vList5"/>
    <dgm:cxn modelId="{74C40A42-BA79-4999-9202-E5BFF0B51F73}" type="presOf" srcId="{C1E8119D-C551-4513-81F7-9093024CB928}" destId="{768497AA-D5B9-4305-A4E0-D47B78A6D522}" srcOrd="0" destOrd="0" presId="urn:microsoft.com/office/officeart/2005/8/layout/vList5"/>
    <dgm:cxn modelId="{7A04C7FE-1CB9-4BCA-9286-4580C0972B5F}" srcId="{E99EF345-033F-492D-AC39-71973209640F}" destId="{C1E8119D-C551-4513-81F7-9093024CB928}" srcOrd="1" destOrd="0" parTransId="{9CEF8AC8-99E6-4643-BA53-F356C2464207}" sibTransId="{F4A7DE48-444D-456E-9F0B-023EFA0FB335}"/>
    <dgm:cxn modelId="{2923A919-1936-4973-AAE1-BBD2166AC213}" srcId="{E99EF345-033F-492D-AC39-71973209640F}" destId="{CB4B4A03-BA6B-420F-9D26-9EECF16C0F98}" srcOrd="3" destOrd="0" parTransId="{98117243-25FF-4950-9681-29ADE38B4202}" sibTransId="{A394DE2E-1F97-4530-97C5-079E94F144A3}"/>
    <dgm:cxn modelId="{192CCF02-D34A-4982-AEA7-772086EF0F53}" type="presOf" srcId="{8FC498CB-C344-45BB-BBF9-D40A7E0F7755}" destId="{80C9445B-2911-475E-B1A5-4E5DE35CA30A}" srcOrd="0" destOrd="1" presId="urn:microsoft.com/office/officeart/2005/8/layout/vList5"/>
    <dgm:cxn modelId="{88CE464F-8282-4B2C-A565-8DAC0CE60802}" type="presOf" srcId="{733CC38D-B44F-4F24-9075-10ADE258141D}" destId="{7EEC2A93-A8C4-4840-A4AC-5D8D707D69F4}" srcOrd="0" destOrd="0" presId="urn:microsoft.com/office/officeart/2005/8/layout/vList5"/>
    <dgm:cxn modelId="{A5F969A3-476C-49C4-BEBD-93AE01D7D7E1}" srcId="{C1E8119D-C551-4513-81F7-9093024CB928}" destId="{318C595D-1404-4781-BBAF-6FB216B4853B}" srcOrd="0" destOrd="0" parTransId="{48CDC4EF-78C8-4BAA-BEAD-B946FE314AB4}" sibTransId="{27DC0002-D6C2-4170-A0D7-9EF3EC579065}"/>
    <dgm:cxn modelId="{98C663FC-D878-4D4E-B012-74C07D777E17}" type="presOf" srcId="{8B98AC11-BB07-4AEE-923A-706311CDD164}" destId="{C6FF3C9F-3321-4B37-86C0-7C47467B7F22}" srcOrd="0" destOrd="0" presId="urn:microsoft.com/office/officeart/2005/8/layout/vList5"/>
    <dgm:cxn modelId="{F57609EF-E484-437D-845F-3EB77F3B181E}" srcId="{585C7F25-3530-4BA7-89C1-7CBBA7996121}" destId="{081D4468-9DAC-477D-B8BA-B4D8E62F8CE3}" srcOrd="0" destOrd="0" parTransId="{E333526A-932C-4273-94E4-E1CBF53451AA}" sibTransId="{67CED8DC-1018-4849-A3D4-E887D14E2244}"/>
    <dgm:cxn modelId="{9CF04CB3-ECE6-42C6-A54A-1CA0BAA91688}" type="presOf" srcId="{9AC614B0-4498-4722-A3D9-B86E0EF2A51C}" destId="{C6FF3C9F-3321-4B37-86C0-7C47467B7F22}" srcOrd="0" destOrd="2" presId="urn:microsoft.com/office/officeart/2005/8/layout/vList5"/>
    <dgm:cxn modelId="{B1D0632E-E502-47B6-B4BA-BB1D9D7F5ED1}" srcId="{C1E8119D-C551-4513-81F7-9093024CB928}" destId="{3887B548-D389-4E5E-9267-E4E635D6B642}" srcOrd="2" destOrd="0" parTransId="{597E0007-A401-4912-9B26-2CAE9E9CEBAC}" sibTransId="{F885F79F-EEEC-4943-84DC-D161EB2CF3E4}"/>
    <dgm:cxn modelId="{B49AD344-2998-46F2-8936-D14A26EB3F5A}" srcId="{CB4B4A03-BA6B-420F-9D26-9EECF16C0F98}" destId="{8B98AC11-BB07-4AEE-923A-706311CDD164}" srcOrd="0" destOrd="0" parTransId="{5AA288B0-9B2F-40C4-8C33-573AB354075A}" sibTransId="{80A3A620-BD32-4F56-A243-142C4DB918F7}"/>
    <dgm:cxn modelId="{A78E523A-0045-46D1-92AB-BE0C9480E204}" type="presOf" srcId="{90254AFD-36FE-4D8A-87D5-46AC06C1C16F}" destId="{80C9445B-2911-475E-B1A5-4E5DE35CA30A}" srcOrd="0" destOrd="2" presId="urn:microsoft.com/office/officeart/2005/8/layout/vList5"/>
    <dgm:cxn modelId="{D1298C0C-F2E8-4958-AE09-A95A2A02ED6E}" srcId="{585C7F25-3530-4BA7-89C1-7CBBA7996121}" destId="{90254AFD-36FE-4D8A-87D5-46AC06C1C16F}" srcOrd="2" destOrd="0" parTransId="{ECF21CBC-DE74-4075-A095-1385A52138BE}" sibTransId="{E6432CBE-2E56-4AAA-9A63-570F720735C0}"/>
    <dgm:cxn modelId="{BC6002D5-D64E-44BB-887F-B8AA00E783C9}" type="presOf" srcId="{CB4B4A03-BA6B-420F-9D26-9EECF16C0F98}" destId="{0DFD7E06-50EF-40D2-8EC6-9CD6BB32AA92}" srcOrd="0" destOrd="0" presId="urn:microsoft.com/office/officeart/2005/8/layout/vList5"/>
    <dgm:cxn modelId="{7E609735-19D2-4F04-928D-EAC205FD2796}" srcId="{E99EF345-033F-492D-AC39-71973209640F}" destId="{733CC38D-B44F-4F24-9075-10ADE258141D}" srcOrd="2" destOrd="0" parTransId="{A5A51AAC-6A71-425B-A6DC-0D43E003A38A}" sibTransId="{876B24B1-C0E3-4EBB-8711-2FBF5EAF61A5}"/>
    <dgm:cxn modelId="{C7D17928-7D21-4060-9B5F-91B3DDCCAF80}" type="presOf" srcId="{3887B548-D389-4E5E-9267-E4E635D6B642}" destId="{C735770D-2C2C-4D1C-8A78-5C48C853C74A}" srcOrd="0" destOrd="2" presId="urn:microsoft.com/office/officeart/2005/8/layout/vList5"/>
    <dgm:cxn modelId="{FFA7CB54-24A3-440B-B767-024550B2B938}" srcId="{E99EF345-033F-492D-AC39-71973209640F}" destId="{80B79D7D-ECD3-48D9-8124-6A89C04078CF}" srcOrd="4" destOrd="0" parTransId="{7C6AEED0-54AD-4D68-8E85-D990D2E98E4C}" sibTransId="{352D3E08-7633-4F5C-A0F6-A29BB05D7017}"/>
    <dgm:cxn modelId="{4EAA56DF-BBA2-432C-8377-E48603F828F2}" type="presOf" srcId="{318C595D-1404-4781-BBAF-6FB216B4853B}" destId="{C735770D-2C2C-4D1C-8A78-5C48C853C74A}" srcOrd="0" destOrd="0" presId="urn:microsoft.com/office/officeart/2005/8/layout/vList5"/>
    <dgm:cxn modelId="{63C3D7B8-D376-447B-8F7C-3E027E374EF9}" type="presOf" srcId="{E99EF345-033F-492D-AC39-71973209640F}" destId="{DB71E600-97B8-4C18-B116-D1BDF9D8146E}" srcOrd="0" destOrd="0" presId="urn:microsoft.com/office/officeart/2005/8/layout/vList5"/>
    <dgm:cxn modelId="{D633F203-A898-4E2A-8C68-9A3990EA3835}" type="presOf" srcId="{80B79D7D-ECD3-48D9-8124-6A89C04078CF}" destId="{59FB6A39-AA1D-4B5E-B942-8B018F478D2E}" srcOrd="0" destOrd="0" presId="urn:microsoft.com/office/officeart/2005/8/layout/vList5"/>
    <dgm:cxn modelId="{E515D1A5-F673-4922-BE11-44E8B246EB5C}" srcId="{585C7F25-3530-4BA7-89C1-7CBBA7996121}" destId="{8FC498CB-C344-45BB-BBF9-D40A7E0F7755}" srcOrd="1" destOrd="0" parTransId="{E9884F05-D087-4BD4-A4FB-57EBCC0435FB}" sibTransId="{007A3B21-E57E-4612-BAA2-DECB4E31F43E}"/>
    <dgm:cxn modelId="{1B6D0BBA-33A2-4D91-8562-7469F54EDB4D}" type="presOf" srcId="{E443154B-F512-4847-BE5D-23F42035C4D5}" destId="{C735770D-2C2C-4D1C-8A78-5C48C853C74A}" srcOrd="0" destOrd="1" presId="urn:microsoft.com/office/officeart/2005/8/layout/vList5"/>
    <dgm:cxn modelId="{6ECB66E2-F5C4-4C4F-BDF8-1AB01F39EFE6}" srcId="{E99EF345-033F-492D-AC39-71973209640F}" destId="{585C7F25-3530-4BA7-89C1-7CBBA7996121}" srcOrd="0" destOrd="0" parTransId="{341C852B-5B7B-44BD-B620-FB449A0348ED}" sibTransId="{8C89E3E8-B7F7-40B9-A64E-4335F664BF5D}"/>
    <dgm:cxn modelId="{C1D6D173-5A46-467E-B670-E5A98E4EF457}" type="presParOf" srcId="{DB71E600-97B8-4C18-B116-D1BDF9D8146E}" destId="{69FC201C-DA41-4E91-B410-F9861BC66C9B}" srcOrd="0" destOrd="0" presId="urn:microsoft.com/office/officeart/2005/8/layout/vList5"/>
    <dgm:cxn modelId="{C1A106EA-EAE7-4BC5-8063-AEE341C1FAE5}" type="presParOf" srcId="{69FC201C-DA41-4E91-B410-F9861BC66C9B}" destId="{25971AC9-0CE6-45A4-9AF8-0A59D52D5B4A}" srcOrd="0" destOrd="0" presId="urn:microsoft.com/office/officeart/2005/8/layout/vList5"/>
    <dgm:cxn modelId="{C0A20C4F-967B-404D-8895-016F5F69BD88}" type="presParOf" srcId="{69FC201C-DA41-4E91-B410-F9861BC66C9B}" destId="{80C9445B-2911-475E-B1A5-4E5DE35CA30A}" srcOrd="1" destOrd="0" presId="urn:microsoft.com/office/officeart/2005/8/layout/vList5"/>
    <dgm:cxn modelId="{B65D9D65-A69F-4E44-83CE-2FA1C675E806}" type="presParOf" srcId="{DB71E600-97B8-4C18-B116-D1BDF9D8146E}" destId="{E1E198FF-3398-4FCC-8F9F-46174A5AA802}" srcOrd="1" destOrd="0" presId="urn:microsoft.com/office/officeart/2005/8/layout/vList5"/>
    <dgm:cxn modelId="{1CB55379-09BD-4FE8-8BA7-8E156C3731E7}" type="presParOf" srcId="{DB71E600-97B8-4C18-B116-D1BDF9D8146E}" destId="{763BE985-22C0-43C5-A72F-1CD841B892A7}" srcOrd="2" destOrd="0" presId="urn:microsoft.com/office/officeart/2005/8/layout/vList5"/>
    <dgm:cxn modelId="{F1BD59AE-263E-42D5-AE84-6D9D01703963}" type="presParOf" srcId="{763BE985-22C0-43C5-A72F-1CD841B892A7}" destId="{768497AA-D5B9-4305-A4E0-D47B78A6D522}" srcOrd="0" destOrd="0" presId="urn:microsoft.com/office/officeart/2005/8/layout/vList5"/>
    <dgm:cxn modelId="{C9C86E2B-CB09-4E8A-84CA-FCF7745E03F0}" type="presParOf" srcId="{763BE985-22C0-43C5-A72F-1CD841B892A7}" destId="{C735770D-2C2C-4D1C-8A78-5C48C853C74A}" srcOrd="1" destOrd="0" presId="urn:microsoft.com/office/officeart/2005/8/layout/vList5"/>
    <dgm:cxn modelId="{919EAE33-AEE6-4E98-9FDE-C51CB51339E3}" type="presParOf" srcId="{DB71E600-97B8-4C18-B116-D1BDF9D8146E}" destId="{59425855-CA0C-4A6A-B969-431D1101FF11}" srcOrd="3" destOrd="0" presId="urn:microsoft.com/office/officeart/2005/8/layout/vList5"/>
    <dgm:cxn modelId="{927E185F-937F-4DA7-92EB-8BF8925C1305}" type="presParOf" srcId="{DB71E600-97B8-4C18-B116-D1BDF9D8146E}" destId="{AC002CEF-ADB9-405E-A9E3-80CA57CF27FC}" srcOrd="4" destOrd="0" presId="urn:microsoft.com/office/officeart/2005/8/layout/vList5"/>
    <dgm:cxn modelId="{BD984F2F-0E82-41D3-9584-6B0C8F9F164B}" type="presParOf" srcId="{AC002CEF-ADB9-405E-A9E3-80CA57CF27FC}" destId="{7EEC2A93-A8C4-4840-A4AC-5D8D707D69F4}" srcOrd="0" destOrd="0" presId="urn:microsoft.com/office/officeart/2005/8/layout/vList5"/>
    <dgm:cxn modelId="{C7E195D6-5F82-4A7B-BE5F-34B8900CE57A}" type="presParOf" srcId="{DB71E600-97B8-4C18-B116-D1BDF9D8146E}" destId="{DE871691-F450-401F-8F02-17E020623AC9}" srcOrd="5" destOrd="0" presId="urn:microsoft.com/office/officeart/2005/8/layout/vList5"/>
    <dgm:cxn modelId="{C3BBD167-1FBB-417C-8EA4-7350F14D7322}" type="presParOf" srcId="{DB71E600-97B8-4C18-B116-D1BDF9D8146E}" destId="{909497E5-DA0E-477B-BC5C-27766AA67BF8}" srcOrd="6" destOrd="0" presId="urn:microsoft.com/office/officeart/2005/8/layout/vList5"/>
    <dgm:cxn modelId="{CB2A441B-1466-483C-BC3C-A9D1B26604C4}" type="presParOf" srcId="{909497E5-DA0E-477B-BC5C-27766AA67BF8}" destId="{0DFD7E06-50EF-40D2-8EC6-9CD6BB32AA92}" srcOrd="0" destOrd="0" presId="urn:microsoft.com/office/officeart/2005/8/layout/vList5"/>
    <dgm:cxn modelId="{8A18F793-8D3B-41EA-B6BD-FED982A8B052}" type="presParOf" srcId="{909497E5-DA0E-477B-BC5C-27766AA67BF8}" destId="{C6FF3C9F-3321-4B37-86C0-7C47467B7F22}" srcOrd="1" destOrd="0" presId="urn:microsoft.com/office/officeart/2005/8/layout/vList5"/>
    <dgm:cxn modelId="{153AB6EF-FB9D-4C45-A489-B96C8EEE2F87}" type="presParOf" srcId="{DB71E600-97B8-4C18-B116-D1BDF9D8146E}" destId="{85DC49A2-03D6-4189-8FEA-8E685EEEA042}" srcOrd="7" destOrd="0" presId="urn:microsoft.com/office/officeart/2005/8/layout/vList5"/>
    <dgm:cxn modelId="{243097BC-A046-4867-B1F6-535AD30DF288}" type="presParOf" srcId="{DB71E600-97B8-4C18-B116-D1BDF9D8146E}" destId="{B9B60DFE-C39F-440A-8384-A8F9E2EC0EA0}" srcOrd="8" destOrd="0" presId="urn:microsoft.com/office/officeart/2005/8/layout/vList5"/>
    <dgm:cxn modelId="{008068B4-CC41-41B5-BE03-4BD31ED52B0C}" type="presParOf" srcId="{B9B60DFE-C39F-440A-8384-A8F9E2EC0EA0}" destId="{59FB6A39-AA1D-4B5E-B942-8B018F478D2E}"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8D2603-FE16-4BAE-B11A-CB1CDC939E3B}">
      <dsp:nvSpPr>
        <dsp:cNvPr id="0" name=""/>
        <dsp:cNvSpPr/>
      </dsp:nvSpPr>
      <dsp:spPr>
        <a:xfrm>
          <a:off x="0" y="53314"/>
          <a:ext cx="2062354" cy="7623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solidFill>
                <a:srgbClr val="336600"/>
              </a:solidFill>
              <a:latin typeface="Arial"/>
              <a:ea typeface="Calibri"/>
              <a:cs typeface="Times New Roman"/>
            </a:rPr>
            <a:t>Método expositivo</a:t>
          </a:r>
          <a:endParaRPr lang="es-EC" sz="1600" kern="1200" dirty="0">
            <a:solidFill>
              <a:srgbClr val="336600"/>
            </a:solidFill>
            <a:latin typeface="Calibri"/>
            <a:ea typeface="Calibri"/>
            <a:cs typeface="Times New Roman"/>
          </a:endParaRPr>
        </a:p>
      </dsp:txBody>
      <dsp:txXfrm>
        <a:off x="0" y="53314"/>
        <a:ext cx="2062354" cy="762354"/>
      </dsp:txXfrm>
    </dsp:sp>
    <dsp:sp modelId="{1EE64428-9DB6-45DA-B87E-7D2D7E5E39FA}">
      <dsp:nvSpPr>
        <dsp:cNvPr id="0" name=""/>
        <dsp:cNvSpPr/>
      </dsp:nvSpPr>
      <dsp:spPr>
        <a:xfrm>
          <a:off x="2115" y="802754"/>
          <a:ext cx="2062354" cy="30452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smtClean="0">
              <a:latin typeface="Arial"/>
              <a:ea typeface="Calibri"/>
              <a:cs typeface="Times New Roman"/>
            </a:rPr>
            <a:t>Exposiciones del profesor.</a:t>
          </a:r>
          <a:endParaRPr lang="es-EC" sz="1600" kern="1200"/>
        </a:p>
        <a:p>
          <a:pPr marL="171450" lvl="1" indent="-171450" algn="l" defTabSz="711200">
            <a:lnSpc>
              <a:spcPct val="90000"/>
            </a:lnSpc>
            <a:spcBef>
              <a:spcPct val="0"/>
            </a:spcBef>
            <a:spcAft>
              <a:spcPct val="15000"/>
            </a:spcAft>
            <a:buChar char="••"/>
          </a:pPr>
          <a:r>
            <a:rPr lang="es-EC" sz="1600" kern="1200" smtClean="0">
              <a:latin typeface="Arial"/>
              <a:ea typeface="Calibri"/>
              <a:cs typeface="Times New Roman"/>
            </a:rPr>
            <a:t>Conferencia de un experto.</a:t>
          </a:r>
          <a:endParaRPr lang="es-EC" sz="1600" kern="1200" dirty="0">
            <a:latin typeface="Calibri"/>
            <a:ea typeface="Calibri"/>
            <a:cs typeface="Times New Roman"/>
          </a:endParaRPr>
        </a:p>
        <a:p>
          <a:pPr marL="171450" lvl="1" indent="-171450" algn="l" defTabSz="711200">
            <a:lnSpc>
              <a:spcPct val="90000"/>
            </a:lnSpc>
            <a:spcBef>
              <a:spcPct val="0"/>
            </a:spcBef>
            <a:spcAft>
              <a:spcPct val="15000"/>
            </a:spcAft>
            <a:buChar char="••"/>
          </a:pPr>
          <a:r>
            <a:rPr lang="es-EC" sz="1600" kern="1200" smtClean="0">
              <a:latin typeface="Arial"/>
              <a:ea typeface="Calibri"/>
              <a:cs typeface="Times New Roman"/>
            </a:rPr>
            <a:t>Clase magistral</a:t>
          </a:r>
          <a:endParaRPr lang="es-EC" sz="1600" kern="1200" dirty="0">
            <a:latin typeface="Calibri"/>
            <a:ea typeface="Calibri"/>
            <a:cs typeface="Times New Roman"/>
          </a:endParaRPr>
        </a:p>
      </dsp:txBody>
      <dsp:txXfrm>
        <a:off x="2115" y="802754"/>
        <a:ext cx="2062354" cy="3045277"/>
      </dsp:txXfrm>
    </dsp:sp>
    <dsp:sp modelId="{45A6BBD8-151A-4DBD-9078-FE535962486F}">
      <dsp:nvSpPr>
        <dsp:cNvPr id="0" name=""/>
        <dsp:cNvSpPr/>
      </dsp:nvSpPr>
      <dsp:spPr>
        <a:xfrm>
          <a:off x="4663654" y="3265"/>
          <a:ext cx="2062354" cy="7623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solidFill>
                <a:srgbClr val="336600"/>
              </a:solidFill>
              <a:latin typeface="Arial"/>
              <a:ea typeface="Calibri"/>
              <a:cs typeface="Times New Roman"/>
            </a:rPr>
            <a:t>Método de auto aprendizaje</a:t>
          </a:r>
          <a:endParaRPr lang="es-EC" sz="1600" kern="1200" dirty="0">
            <a:solidFill>
              <a:srgbClr val="336600"/>
            </a:solidFill>
            <a:latin typeface="Calibri"/>
            <a:ea typeface="Calibri"/>
            <a:cs typeface="Times New Roman"/>
          </a:endParaRPr>
        </a:p>
      </dsp:txBody>
      <dsp:txXfrm>
        <a:off x="4663654" y="3265"/>
        <a:ext cx="2062354" cy="762354"/>
      </dsp:txXfrm>
    </dsp:sp>
    <dsp:sp modelId="{B39250D2-42E3-4938-A067-AEE592D79B54}">
      <dsp:nvSpPr>
        <dsp:cNvPr id="0" name=""/>
        <dsp:cNvSpPr/>
      </dsp:nvSpPr>
      <dsp:spPr>
        <a:xfrm>
          <a:off x="4663654" y="778636"/>
          <a:ext cx="2062354" cy="30452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latin typeface="Arial"/>
              <a:ea typeface="Calibri"/>
              <a:cs typeface="Times New Roman"/>
            </a:rPr>
            <a:t>Estudio individual.</a:t>
          </a:r>
          <a:endParaRPr lang="es-EC" sz="1600" kern="1200" dirty="0"/>
        </a:p>
        <a:p>
          <a:pPr marL="171450" lvl="1" indent="-171450" algn="l" defTabSz="711200">
            <a:lnSpc>
              <a:spcPct val="90000"/>
            </a:lnSpc>
            <a:spcBef>
              <a:spcPct val="0"/>
            </a:spcBef>
            <a:spcAft>
              <a:spcPct val="15000"/>
            </a:spcAft>
            <a:buChar char="••"/>
          </a:pPr>
          <a:r>
            <a:rPr lang="es-EC" sz="1600" kern="1200" dirty="0" smtClean="0">
              <a:latin typeface="Arial"/>
              <a:ea typeface="Calibri"/>
              <a:cs typeface="Times New Roman"/>
            </a:rPr>
            <a:t>Guías</a:t>
          </a:r>
          <a:endParaRPr lang="es-EC" sz="1600" kern="1200" dirty="0">
            <a:latin typeface="Calibri"/>
            <a:ea typeface="Calibri"/>
            <a:cs typeface="Times New Roman"/>
          </a:endParaRPr>
        </a:p>
        <a:p>
          <a:pPr marL="171450" lvl="1" indent="-171450" algn="l" defTabSz="711200">
            <a:lnSpc>
              <a:spcPct val="90000"/>
            </a:lnSpc>
            <a:spcBef>
              <a:spcPct val="0"/>
            </a:spcBef>
            <a:spcAft>
              <a:spcPct val="15000"/>
            </a:spcAft>
            <a:buChar char="••"/>
          </a:pPr>
          <a:r>
            <a:rPr lang="es-EC" sz="1600" kern="1200" dirty="0" smtClean="0">
              <a:latin typeface="Arial"/>
              <a:ea typeface="Calibri"/>
              <a:cs typeface="Times New Roman"/>
            </a:rPr>
            <a:t>Elaboración de ensayos.</a:t>
          </a:r>
          <a:endParaRPr lang="es-EC" sz="1600" kern="1200" dirty="0">
            <a:latin typeface="Calibri"/>
            <a:ea typeface="Calibri"/>
            <a:cs typeface="Times New Roman"/>
          </a:endParaRPr>
        </a:p>
        <a:p>
          <a:pPr marL="171450" lvl="1" indent="-171450" algn="l" defTabSz="711200">
            <a:lnSpc>
              <a:spcPct val="90000"/>
            </a:lnSpc>
            <a:spcBef>
              <a:spcPct val="0"/>
            </a:spcBef>
            <a:spcAft>
              <a:spcPct val="15000"/>
            </a:spcAft>
            <a:buChar char="••"/>
          </a:pPr>
          <a:r>
            <a:rPr lang="es-EC" sz="1600" kern="1200" smtClean="0">
              <a:latin typeface="Arial"/>
              <a:ea typeface="Calibri"/>
              <a:cs typeface="Times New Roman"/>
            </a:rPr>
            <a:t>Tareas individuales.</a:t>
          </a:r>
          <a:endParaRPr lang="es-EC" sz="1600" kern="1200" dirty="0">
            <a:latin typeface="Calibri"/>
            <a:ea typeface="Calibri"/>
            <a:cs typeface="Times New Roman"/>
          </a:endParaRPr>
        </a:p>
        <a:p>
          <a:pPr marL="171450" lvl="1" indent="-171450" algn="l" defTabSz="711200">
            <a:lnSpc>
              <a:spcPct val="90000"/>
            </a:lnSpc>
            <a:spcBef>
              <a:spcPct val="0"/>
            </a:spcBef>
            <a:spcAft>
              <a:spcPct val="15000"/>
            </a:spcAft>
            <a:buChar char="••"/>
          </a:pPr>
          <a:r>
            <a:rPr lang="es-EC" sz="1600" kern="1200" dirty="0" smtClean="0">
              <a:latin typeface="Arial"/>
              <a:ea typeface="Calibri"/>
              <a:cs typeface="Times New Roman"/>
            </a:rPr>
            <a:t>Contrato de aprendizaje</a:t>
          </a:r>
          <a:endParaRPr lang="es-EC" sz="1600" kern="1200" dirty="0">
            <a:latin typeface="Calibri"/>
            <a:ea typeface="Calibri"/>
            <a:cs typeface="Times New Roman"/>
          </a:endParaRPr>
        </a:p>
      </dsp:txBody>
      <dsp:txXfrm>
        <a:off x="4663654" y="778636"/>
        <a:ext cx="2062354" cy="3045277"/>
      </dsp:txXfrm>
    </dsp:sp>
    <dsp:sp modelId="{B1E46F39-0439-4380-858D-DF3C67F58BFB}">
      <dsp:nvSpPr>
        <dsp:cNvPr id="0" name=""/>
        <dsp:cNvSpPr/>
      </dsp:nvSpPr>
      <dsp:spPr>
        <a:xfrm>
          <a:off x="2344970" y="3265"/>
          <a:ext cx="2062354" cy="7623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solidFill>
                <a:srgbClr val="336600"/>
              </a:solidFill>
              <a:latin typeface="Arial"/>
              <a:ea typeface="Calibri"/>
              <a:cs typeface="Times New Roman"/>
            </a:rPr>
            <a:t>Método de aprendizaje en grupo</a:t>
          </a:r>
          <a:endParaRPr lang="es-EC" sz="1600" kern="1200" dirty="0">
            <a:solidFill>
              <a:srgbClr val="336600"/>
            </a:solidFill>
          </a:endParaRPr>
        </a:p>
      </dsp:txBody>
      <dsp:txXfrm>
        <a:off x="2344970" y="3265"/>
        <a:ext cx="2062354" cy="762354"/>
      </dsp:txXfrm>
    </dsp:sp>
    <dsp:sp modelId="{F025CE97-9892-4FDF-A05A-BB811225B13E}">
      <dsp:nvSpPr>
        <dsp:cNvPr id="0" name=""/>
        <dsp:cNvSpPr/>
      </dsp:nvSpPr>
      <dsp:spPr>
        <a:xfrm>
          <a:off x="2344970" y="778636"/>
          <a:ext cx="2062354" cy="30452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latin typeface="Arial"/>
              <a:ea typeface="Calibri"/>
              <a:cs typeface="Times New Roman"/>
            </a:rPr>
            <a:t>Estudio de casos.</a:t>
          </a:r>
          <a:endParaRPr lang="es-EC" sz="1600" kern="1200" dirty="0"/>
        </a:p>
        <a:p>
          <a:pPr marL="171450" lvl="1" indent="-171450" algn="l" defTabSz="711200">
            <a:lnSpc>
              <a:spcPct val="90000"/>
            </a:lnSpc>
            <a:spcBef>
              <a:spcPct val="0"/>
            </a:spcBef>
            <a:spcAft>
              <a:spcPct val="15000"/>
            </a:spcAft>
            <a:buChar char="••"/>
          </a:pPr>
          <a:r>
            <a:rPr lang="es-EC" sz="1600" kern="1200" smtClean="0">
              <a:latin typeface="Arial"/>
              <a:ea typeface="Calibri"/>
              <a:cs typeface="Times New Roman"/>
            </a:rPr>
            <a:t>Método de proyectos.</a:t>
          </a:r>
          <a:endParaRPr lang="es-EC" sz="1600" kern="1200" dirty="0">
            <a:latin typeface="Calibri"/>
            <a:ea typeface="Calibri"/>
            <a:cs typeface="Times New Roman"/>
          </a:endParaRPr>
        </a:p>
        <a:p>
          <a:pPr marL="171450" lvl="1" indent="-171450" algn="l" defTabSz="711200">
            <a:lnSpc>
              <a:spcPct val="90000"/>
            </a:lnSpc>
            <a:spcBef>
              <a:spcPct val="0"/>
            </a:spcBef>
            <a:spcAft>
              <a:spcPct val="15000"/>
            </a:spcAft>
            <a:buChar char="••"/>
          </a:pPr>
          <a:r>
            <a:rPr lang="es-EC" sz="1600" kern="1200" smtClean="0">
              <a:latin typeface="Arial"/>
              <a:ea typeface="Calibri"/>
              <a:cs typeface="Times New Roman"/>
            </a:rPr>
            <a:t>Aprendizaje basado en problemas.</a:t>
          </a:r>
          <a:endParaRPr lang="es-EC" sz="1600" kern="1200" dirty="0">
            <a:latin typeface="Calibri"/>
            <a:ea typeface="Calibri"/>
            <a:cs typeface="Times New Roman"/>
          </a:endParaRPr>
        </a:p>
        <a:p>
          <a:pPr marL="171450" lvl="1" indent="-171450" algn="l" defTabSz="711200">
            <a:lnSpc>
              <a:spcPct val="90000"/>
            </a:lnSpc>
            <a:spcBef>
              <a:spcPct val="0"/>
            </a:spcBef>
            <a:spcAft>
              <a:spcPct val="15000"/>
            </a:spcAft>
            <a:buChar char="••"/>
          </a:pPr>
          <a:r>
            <a:rPr lang="es-EC" sz="1600" kern="1200" smtClean="0">
              <a:latin typeface="Arial"/>
              <a:ea typeface="Calibri"/>
              <a:cs typeface="Times New Roman"/>
            </a:rPr>
            <a:t>Análisis y discusión en grupos.</a:t>
          </a:r>
          <a:endParaRPr lang="es-EC" sz="1600" kern="1200" dirty="0">
            <a:latin typeface="Calibri"/>
            <a:ea typeface="Calibri"/>
            <a:cs typeface="Times New Roman"/>
          </a:endParaRPr>
        </a:p>
        <a:p>
          <a:pPr marL="171450" lvl="1" indent="-171450" algn="l" defTabSz="711200">
            <a:lnSpc>
              <a:spcPct val="90000"/>
            </a:lnSpc>
            <a:spcBef>
              <a:spcPct val="0"/>
            </a:spcBef>
            <a:spcAft>
              <a:spcPct val="15000"/>
            </a:spcAft>
            <a:buChar char="••"/>
          </a:pPr>
          <a:r>
            <a:rPr lang="es-EC" sz="1600" kern="1200" smtClean="0">
              <a:latin typeface="Arial"/>
              <a:ea typeface="Calibri"/>
              <a:cs typeface="Times New Roman"/>
            </a:rPr>
            <a:t>Discusión y debates.</a:t>
          </a:r>
          <a:endParaRPr lang="es-EC" sz="1600" kern="1200" dirty="0">
            <a:latin typeface="Calibri"/>
            <a:ea typeface="Calibri"/>
            <a:cs typeface="Times New Roman"/>
          </a:endParaRPr>
        </a:p>
        <a:p>
          <a:pPr marL="171450" lvl="1" indent="-171450" algn="l" defTabSz="711200">
            <a:lnSpc>
              <a:spcPct val="90000"/>
            </a:lnSpc>
            <a:spcBef>
              <a:spcPct val="0"/>
            </a:spcBef>
            <a:spcAft>
              <a:spcPct val="15000"/>
            </a:spcAft>
            <a:buChar char="••"/>
          </a:pPr>
          <a:r>
            <a:rPr lang="es-EC" sz="1600" kern="1200" dirty="0" smtClean="0">
              <a:latin typeface="Arial"/>
              <a:ea typeface="Calibri"/>
              <a:cs typeface="Times New Roman"/>
            </a:rPr>
            <a:t>juegos</a:t>
          </a:r>
          <a:endParaRPr lang="es-EC" sz="1600" kern="1200" dirty="0">
            <a:latin typeface="Calibri"/>
            <a:ea typeface="Calibri"/>
            <a:cs typeface="Times New Roman"/>
          </a:endParaRPr>
        </a:p>
      </dsp:txBody>
      <dsp:txXfrm>
        <a:off x="2344970" y="778636"/>
        <a:ext cx="2062354" cy="30452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BC57AA-5215-4017-88EC-C5DDEBB496BF}">
      <dsp:nvSpPr>
        <dsp:cNvPr id="0" name=""/>
        <dsp:cNvSpPr/>
      </dsp:nvSpPr>
      <dsp:spPr>
        <a:xfrm>
          <a:off x="1411427" y="264159"/>
          <a:ext cx="3413760" cy="3413760"/>
        </a:xfrm>
        <a:prstGeom prst="pie">
          <a:avLst>
            <a:gd name="adj1" fmla="val 16200000"/>
            <a:gd name="adj2" fmla="val 1800000"/>
          </a:avLst>
        </a:prstGeom>
        <a:solidFill>
          <a:srgbClr val="9EB7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accent5">
                  <a:lumMod val="10000"/>
                </a:schemeClr>
              </a:solidFill>
            </a:rPr>
            <a:t>ASIGANTURAS TÉCNICAS</a:t>
          </a:r>
          <a:endParaRPr lang="es-EC" sz="1200" b="1" kern="1200" dirty="0">
            <a:solidFill>
              <a:schemeClr val="accent5">
                <a:lumMod val="10000"/>
              </a:schemeClr>
            </a:solidFill>
          </a:endParaRPr>
        </a:p>
      </dsp:txBody>
      <dsp:txXfrm>
        <a:off x="3210560" y="987551"/>
        <a:ext cx="1219200" cy="1016000"/>
      </dsp:txXfrm>
    </dsp:sp>
    <dsp:sp modelId="{4E257B5A-054B-427B-BAC1-2547A7A0A3C9}">
      <dsp:nvSpPr>
        <dsp:cNvPr id="0" name=""/>
        <dsp:cNvSpPr/>
      </dsp:nvSpPr>
      <dsp:spPr>
        <a:xfrm>
          <a:off x="1341120" y="386079"/>
          <a:ext cx="3413760" cy="3413760"/>
        </a:xfrm>
        <a:prstGeom prst="pie">
          <a:avLst>
            <a:gd name="adj1" fmla="val 1800000"/>
            <a:gd name="adj2" fmla="val 9000000"/>
          </a:avLst>
        </a:prstGeom>
        <a:solidFill>
          <a:srgbClr val="9EB7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accent5">
                  <a:lumMod val="10000"/>
                </a:schemeClr>
              </a:solidFill>
            </a:rPr>
            <a:t>ASIGNATURAS </a:t>
          </a:r>
        </a:p>
        <a:p>
          <a:pPr lvl="0" algn="ctr" defTabSz="533400">
            <a:lnSpc>
              <a:spcPct val="90000"/>
            </a:lnSpc>
            <a:spcBef>
              <a:spcPct val="0"/>
            </a:spcBef>
            <a:spcAft>
              <a:spcPct val="35000"/>
            </a:spcAft>
          </a:pPr>
          <a:r>
            <a:rPr lang="es-EC" sz="1200" b="1" kern="1200" dirty="0" smtClean="0">
              <a:solidFill>
                <a:schemeClr val="accent5">
                  <a:lumMod val="10000"/>
                </a:schemeClr>
              </a:solidFill>
            </a:rPr>
            <a:t>TECNOLÓGICAS</a:t>
          </a:r>
          <a:endParaRPr lang="es-EC" sz="1200" b="1" kern="1200" dirty="0">
            <a:solidFill>
              <a:schemeClr val="accent5">
                <a:lumMod val="10000"/>
              </a:schemeClr>
            </a:solidFill>
          </a:endParaRPr>
        </a:p>
      </dsp:txBody>
      <dsp:txXfrm>
        <a:off x="2153920" y="2600960"/>
        <a:ext cx="1828800" cy="894080"/>
      </dsp:txXfrm>
    </dsp:sp>
    <dsp:sp modelId="{450297F5-CF8B-4FF0-B268-924F76D2833E}">
      <dsp:nvSpPr>
        <dsp:cNvPr id="0" name=""/>
        <dsp:cNvSpPr/>
      </dsp:nvSpPr>
      <dsp:spPr>
        <a:xfrm>
          <a:off x="1270812" y="264159"/>
          <a:ext cx="3413760" cy="3413760"/>
        </a:xfrm>
        <a:prstGeom prst="pie">
          <a:avLst>
            <a:gd name="adj1" fmla="val 9000000"/>
            <a:gd name="adj2" fmla="val 16200000"/>
          </a:avLst>
        </a:prstGeom>
        <a:solidFill>
          <a:srgbClr val="9EB7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accent5">
                  <a:lumMod val="10000"/>
                </a:schemeClr>
              </a:solidFill>
            </a:rPr>
            <a:t>ASIGNATURAS</a:t>
          </a:r>
        </a:p>
        <a:p>
          <a:pPr lvl="0" algn="ctr" defTabSz="533400">
            <a:lnSpc>
              <a:spcPct val="90000"/>
            </a:lnSpc>
            <a:spcBef>
              <a:spcPct val="0"/>
            </a:spcBef>
            <a:spcAft>
              <a:spcPct val="35000"/>
            </a:spcAft>
          </a:pPr>
          <a:r>
            <a:rPr lang="es-EC" sz="1200" b="1" kern="1200" dirty="0" smtClean="0">
              <a:solidFill>
                <a:schemeClr val="accent5">
                  <a:lumMod val="10000"/>
                </a:schemeClr>
              </a:solidFill>
            </a:rPr>
            <a:t>PLÁSTICAS</a:t>
          </a:r>
          <a:endParaRPr lang="es-EC" sz="1200" b="1" kern="1200" dirty="0">
            <a:solidFill>
              <a:schemeClr val="accent5">
                <a:lumMod val="10000"/>
              </a:schemeClr>
            </a:solidFill>
          </a:endParaRPr>
        </a:p>
      </dsp:txBody>
      <dsp:txXfrm>
        <a:off x="1666240" y="987551"/>
        <a:ext cx="1219200" cy="1016000"/>
      </dsp:txXfrm>
    </dsp:sp>
    <dsp:sp modelId="{D99C479D-D631-4B93-9871-514FD0DE9210}">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bg1">
            <a:lumMod val="50000"/>
          </a:schemeClr>
        </a:solidFill>
        <a:ln>
          <a:solidFill>
            <a:schemeClr val="accent5">
              <a:lumMod val="10000"/>
            </a:schemeClr>
          </a:solidFill>
        </a:ln>
        <a:effectLst/>
      </dsp:spPr>
      <dsp:style>
        <a:lnRef idx="0">
          <a:scrgbClr r="0" g="0" b="0"/>
        </a:lnRef>
        <a:fillRef idx="1">
          <a:scrgbClr r="0" g="0" b="0"/>
        </a:fillRef>
        <a:effectRef idx="0">
          <a:scrgbClr r="0" g="0" b="0"/>
        </a:effectRef>
        <a:fontRef idx="minor">
          <a:schemeClr val="lt1"/>
        </a:fontRef>
      </dsp:style>
    </dsp:sp>
    <dsp:sp modelId="{463FBA56-25FA-4B4C-9261-5E4139D3F764}">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3">
            <a:lumMod val="50000"/>
          </a:schemeClr>
        </a:solidFill>
        <a:ln>
          <a:solidFill>
            <a:schemeClr val="tx2">
              <a:lumMod val="95000"/>
              <a:lumOff val="5000"/>
            </a:schemeClr>
          </a:solidFill>
        </a:ln>
        <a:effectLst/>
      </dsp:spPr>
      <dsp:style>
        <a:lnRef idx="0">
          <a:scrgbClr r="0" g="0" b="0"/>
        </a:lnRef>
        <a:fillRef idx="1">
          <a:scrgbClr r="0" g="0" b="0"/>
        </a:fillRef>
        <a:effectRef idx="0">
          <a:scrgbClr r="0" g="0" b="0"/>
        </a:effectRef>
        <a:fontRef idx="minor">
          <a:schemeClr val="lt1"/>
        </a:fontRef>
      </dsp:style>
    </dsp:sp>
    <dsp:sp modelId="{7265A52D-C3BB-496B-99DA-6DD77D6CBB93}">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3">
            <a:lumMod val="50000"/>
          </a:schemeClr>
        </a:solidFill>
        <a:ln>
          <a:solidFill>
            <a:srgbClr val="002060"/>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C9445B-2911-475E-B1A5-4E5DE35CA30A}">
      <dsp:nvSpPr>
        <dsp:cNvPr id="0" name=""/>
        <dsp:cNvSpPr/>
      </dsp:nvSpPr>
      <dsp:spPr>
        <a:xfrm rot="5400000">
          <a:off x="3832939" y="-1558508"/>
          <a:ext cx="624681"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t>Imaginación </a:t>
          </a:r>
          <a:r>
            <a:rPr lang="es-EC" sz="1100" kern="1200" dirty="0" err="1" smtClean="0"/>
            <a:t>figural</a:t>
          </a:r>
          <a:endParaRPr lang="es-EC" sz="1100" kern="1200" dirty="0"/>
        </a:p>
        <a:p>
          <a:pPr marL="57150" lvl="1" indent="-57150" algn="l" defTabSz="488950">
            <a:lnSpc>
              <a:spcPct val="90000"/>
            </a:lnSpc>
            <a:spcBef>
              <a:spcPct val="0"/>
            </a:spcBef>
            <a:spcAft>
              <a:spcPct val="15000"/>
            </a:spcAft>
            <a:buChar char="••"/>
          </a:pPr>
          <a:r>
            <a:rPr lang="es-EC" sz="1100" kern="1200" dirty="0" smtClean="0"/>
            <a:t>Transformación </a:t>
          </a:r>
          <a:r>
            <a:rPr lang="es-EC" sz="1100" kern="1200" dirty="0" err="1" smtClean="0"/>
            <a:t>figural</a:t>
          </a:r>
          <a:endParaRPr lang="es-EC" sz="1100" kern="1200" dirty="0"/>
        </a:p>
        <a:p>
          <a:pPr marL="57150" lvl="1" indent="-57150" algn="l" defTabSz="488950">
            <a:lnSpc>
              <a:spcPct val="90000"/>
            </a:lnSpc>
            <a:spcBef>
              <a:spcPct val="0"/>
            </a:spcBef>
            <a:spcAft>
              <a:spcPct val="15000"/>
            </a:spcAft>
            <a:buChar char="••"/>
          </a:pPr>
          <a:r>
            <a:rPr lang="es-EC" sz="1100" kern="1200" dirty="0" smtClean="0"/>
            <a:t>Generación de absurdos para transformar objetos</a:t>
          </a:r>
          <a:endParaRPr lang="es-EC" sz="1100" kern="1200" dirty="0"/>
        </a:p>
      </dsp:txBody>
      <dsp:txXfrm rot="5400000">
        <a:off x="3832939" y="-1558508"/>
        <a:ext cx="624681" cy="3901440"/>
      </dsp:txXfrm>
    </dsp:sp>
    <dsp:sp modelId="{25971AC9-0CE6-45A4-9AF8-0A59D52D5B4A}">
      <dsp:nvSpPr>
        <dsp:cNvPr id="0" name=""/>
        <dsp:cNvSpPr/>
      </dsp:nvSpPr>
      <dsp:spPr>
        <a:xfrm>
          <a:off x="0" y="1785"/>
          <a:ext cx="2194560" cy="780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latin typeface="Arial"/>
              <a:ea typeface="Calibri"/>
              <a:cs typeface="Times New Roman"/>
            </a:rPr>
            <a:t>CREATIVIDAD FIGURAL ESPACIAL</a:t>
          </a:r>
          <a:endParaRPr lang="es-EC" sz="1500" kern="1200" dirty="0">
            <a:solidFill>
              <a:schemeClr val="tx1"/>
            </a:solidFill>
          </a:endParaRPr>
        </a:p>
      </dsp:txBody>
      <dsp:txXfrm>
        <a:off x="0" y="1785"/>
        <a:ext cx="2194560" cy="780851"/>
      </dsp:txXfrm>
    </dsp:sp>
    <dsp:sp modelId="{C735770D-2C2C-4D1C-8A78-5C48C853C74A}">
      <dsp:nvSpPr>
        <dsp:cNvPr id="0" name=""/>
        <dsp:cNvSpPr/>
      </dsp:nvSpPr>
      <dsp:spPr>
        <a:xfrm rot="5400000">
          <a:off x="3832939" y="-254448"/>
          <a:ext cx="624681"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t>Abstracciones</a:t>
          </a:r>
          <a:endParaRPr lang="es-EC" sz="1100" kern="1200" dirty="0"/>
        </a:p>
        <a:p>
          <a:pPr marL="57150" lvl="1" indent="-57150" algn="l" defTabSz="488950">
            <a:lnSpc>
              <a:spcPct val="90000"/>
            </a:lnSpc>
            <a:spcBef>
              <a:spcPct val="0"/>
            </a:spcBef>
            <a:spcAft>
              <a:spcPct val="15000"/>
            </a:spcAft>
            <a:buChar char="••"/>
          </a:pPr>
          <a:r>
            <a:rPr lang="es-EC" sz="1100" kern="1200" dirty="0" smtClean="0"/>
            <a:t>Uso de material de creación propia</a:t>
          </a:r>
          <a:endParaRPr lang="es-EC" sz="1100" kern="1200" dirty="0"/>
        </a:p>
        <a:p>
          <a:pPr marL="57150" lvl="1" indent="-57150" algn="l" defTabSz="488950">
            <a:lnSpc>
              <a:spcPct val="90000"/>
            </a:lnSpc>
            <a:spcBef>
              <a:spcPct val="0"/>
            </a:spcBef>
            <a:spcAft>
              <a:spcPct val="15000"/>
            </a:spcAft>
            <a:buChar char="••"/>
          </a:pPr>
          <a:r>
            <a:rPr lang="es-EC" sz="1100" kern="1200" dirty="0" smtClean="0"/>
            <a:t>Manejo de volúmenes</a:t>
          </a:r>
          <a:endParaRPr lang="es-EC" sz="1100" kern="1200" dirty="0"/>
        </a:p>
      </dsp:txBody>
      <dsp:txXfrm rot="5400000">
        <a:off x="3832939" y="-254448"/>
        <a:ext cx="624681" cy="3901440"/>
      </dsp:txXfrm>
    </dsp:sp>
    <dsp:sp modelId="{768497AA-D5B9-4305-A4E0-D47B78A6D522}">
      <dsp:nvSpPr>
        <dsp:cNvPr id="0" name=""/>
        <dsp:cNvSpPr/>
      </dsp:nvSpPr>
      <dsp:spPr>
        <a:xfrm>
          <a:off x="0" y="1311922"/>
          <a:ext cx="2194560" cy="780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endParaRPr lang="es-EC" sz="1500" kern="1200" dirty="0"/>
        </a:p>
      </dsp:txBody>
      <dsp:txXfrm>
        <a:off x="0" y="1311922"/>
        <a:ext cx="2194560" cy="780851"/>
      </dsp:txXfrm>
    </dsp:sp>
    <dsp:sp modelId="{7EEC2A93-A8C4-4840-A4AC-5D8D707D69F4}">
      <dsp:nvSpPr>
        <dsp:cNvPr id="0" name=""/>
        <dsp:cNvSpPr/>
      </dsp:nvSpPr>
      <dsp:spPr>
        <a:xfrm>
          <a:off x="23657" y="1311922"/>
          <a:ext cx="2194560" cy="780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latin typeface="Arial"/>
              <a:ea typeface="Calibri"/>
              <a:cs typeface="Times New Roman"/>
            </a:rPr>
            <a:t>CREATIVIDAD ARTÍSTICA</a:t>
          </a:r>
          <a:endParaRPr lang="es-EC" sz="1500" kern="1200" dirty="0">
            <a:solidFill>
              <a:schemeClr val="tx1"/>
            </a:solidFill>
            <a:latin typeface="Calibri"/>
            <a:ea typeface="Calibri"/>
            <a:cs typeface="Times New Roman"/>
          </a:endParaRPr>
        </a:p>
      </dsp:txBody>
      <dsp:txXfrm>
        <a:off x="23657" y="1311922"/>
        <a:ext cx="2194560" cy="780851"/>
      </dsp:txXfrm>
    </dsp:sp>
    <dsp:sp modelId="{C6FF3C9F-3321-4B37-86C0-7C47467B7F22}">
      <dsp:nvSpPr>
        <dsp:cNvPr id="0" name=""/>
        <dsp:cNvSpPr/>
      </dsp:nvSpPr>
      <dsp:spPr>
        <a:xfrm rot="5400000">
          <a:off x="3832939" y="901174"/>
          <a:ext cx="624681"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t>Analogía </a:t>
          </a:r>
          <a:endParaRPr lang="es-EC" sz="1100" kern="1200" dirty="0"/>
        </a:p>
        <a:p>
          <a:pPr marL="57150" lvl="1" indent="-57150" algn="l" defTabSz="488950">
            <a:lnSpc>
              <a:spcPct val="90000"/>
            </a:lnSpc>
            <a:spcBef>
              <a:spcPct val="0"/>
            </a:spcBef>
            <a:spcAft>
              <a:spcPct val="15000"/>
            </a:spcAft>
            <a:buChar char="••"/>
          </a:pPr>
          <a:r>
            <a:rPr lang="es-EC" sz="1100" kern="1200" dirty="0" err="1" smtClean="0"/>
            <a:t>Scamper</a:t>
          </a:r>
          <a:endParaRPr lang="es-EC" sz="1100" kern="1200" dirty="0"/>
        </a:p>
        <a:p>
          <a:pPr marL="57150" lvl="1" indent="-57150" algn="l" defTabSz="488950">
            <a:lnSpc>
              <a:spcPct val="90000"/>
            </a:lnSpc>
            <a:spcBef>
              <a:spcPct val="0"/>
            </a:spcBef>
            <a:spcAft>
              <a:spcPct val="15000"/>
            </a:spcAft>
            <a:buChar char="••"/>
          </a:pPr>
          <a:r>
            <a:rPr lang="es-EC" sz="1100" kern="1200" dirty="0" smtClean="0"/>
            <a:t>Biónica</a:t>
          </a:r>
          <a:endParaRPr lang="es-EC" sz="1100" kern="1200" dirty="0"/>
        </a:p>
      </dsp:txBody>
      <dsp:txXfrm rot="5400000">
        <a:off x="3832939" y="901174"/>
        <a:ext cx="624681" cy="3901440"/>
      </dsp:txXfrm>
    </dsp:sp>
    <dsp:sp modelId="{0DFD7E06-50EF-40D2-8EC6-9CD6BB32AA92}">
      <dsp:nvSpPr>
        <dsp:cNvPr id="0" name=""/>
        <dsp:cNvSpPr/>
      </dsp:nvSpPr>
      <dsp:spPr>
        <a:xfrm>
          <a:off x="0" y="2461468"/>
          <a:ext cx="2194560" cy="780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endParaRPr lang="es-EC" sz="1500" kern="1200"/>
        </a:p>
      </dsp:txBody>
      <dsp:txXfrm>
        <a:off x="0" y="2461468"/>
        <a:ext cx="2194560" cy="780851"/>
      </dsp:txXfrm>
    </dsp:sp>
    <dsp:sp modelId="{59FB6A39-AA1D-4B5E-B942-8B018F478D2E}">
      <dsp:nvSpPr>
        <dsp:cNvPr id="0" name=""/>
        <dsp:cNvSpPr/>
      </dsp:nvSpPr>
      <dsp:spPr>
        <a:xfrm>
          <a:off x="23657" y="2464045"/>
          <a:ext cx="2194560" cy="780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latin typeface="Arial"/>
              <a:ea typeface="Calibri"/>
              <a:cs typeface="Times New Roman"/>
            </a:rPr>
            <a:t>CREATIVIDAD PARA RESOLUCIÓN DE PROBLEMAS</a:t>
          </a:r>
          <a:endParaRPr lang="es-EC" sz="1500" kern="1200" dirty="0">
            <a:solidFill>
              <a:schemeClr val="tx1"/>
            </a:solidFill>
            <a:latin typeface="Calibri"/>
            <a:ea typeface="Calibri"/>
            <a:cs typeface="Times New Roman"/>
          </a:endParaRPr>
        </a:p>
      </dsp:txBody>
      <dsp:txXfrm>
        <a:off x="23657" y="2464045"/>
        <a:ext cx="2194560" cy="78085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smtClean="0"/>
            </a:lvl1pPr>
          </a:lstStyle>
          <a:p>
            <a:pPr>
              <a:defRPr/>
            </a:pPr>
            <a:endParaRPr lang="es-E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smtClean="0"/>
            </a:lvl1pPr>
          </a:lstStyle>
          <a:p>
            <a:pPr>
              <a:defRPr/>
            </a:pPr>
            <a:fld id="{29B54C30-899D-4E2A-B4D5-BEE06A15998E}" type="datetimeFigureOut">
              <a:rPr lang="es-ES"/>
              <a:pPr>
                <a:defRPr/>
              </a:pPr>
              <a:t>05/09/2012</a:t>
            </a:fld>
            <a:endParaRPr lang="es-E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smtClean="0"/>
            </a:lvl1pPr>
          </a:lstStyle>
          <a:p>
            <a:pPr>
              <a:defRPr/>
            </a:pPr>
            <a:endParaRPr lang="es-E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smtClean="0"/>
            </a:lvl1pPr>
          </a:lstStyle>
          <a:p>
            <a:pPr>
              <a:defRPr/>
            </a:pPr>
            <a:fld id="{75173238-907D-444B-A94B-CF41D409C69C}" type="slidenum">
              <a:rPr lang="es-ES"/>
              <a:pPr>
                <a:defRPr/>
              </a:pPr>
              <a:t>‹Nº›</a:t>
            </a:fld>
            <a:endParaRPr lang="es-ES"/>
          </a:p>
        </p:txBody>
      </p:sp>
    </p:spTree>
    <p:extLst>
      <p:ext uri="{BB962C8B-B14F-4D97-AF65-F5344CB8AC3E}">
        <p14:creationId xmlns:p14="http://schemas.microsoft.com/office/powerpoint/2010/main" xmlns="" val="2170590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s-EC"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p:oleObj spid="_x0000_s75821" name="CorelDRAW" r:id="rId3" imgW="9168480" imgH="537552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i="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i="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i="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i="0"/>
          </a:p>
        </p:txBody>
      </p:sp>
      <p:pic>
        <p:nvPicPr>
          <p:cNvPr id="7" name="Picture 33" descr="LOGO-OFICIAL-transparente"/>
          <p:cNvPicPr>
            <a:picLocks noChangeAspect="1" noChangeArrowheads="1"/>
          </p:cNvPicPr>
          <p:nvPr userDrawn="1"/>
        </p:nvPicPr>
        <p:blipFill>
          <a:blip r:embed="rId4" cstate="print"/>
          <a:srcRect/>
          <a:stretch>
            <a:fillRect/>
          </a:stretch>
        </p:blipFill>
        <p:spPr bwMode="auto">
          <a:xfrm>
            <a:off x="53975" y="153988"/>
            <a:ext cx="3059113" cy="89058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i="0"/>
            </a:lvl1pPr>
          </a:lstStyle>
          <a:p>
            <a:pPr>
              <a:defRPr/>
            </a:pPr>
            <a:fld id="{7E8FB8EA-675B-446C-8F2C-DC391082CA72}" type="datetimeFigureOut">
              <a:rPr lang="es-ES"/>
              <a:pPr>
                <a:defRPr/>
              </a:pPr>
              <a:t>05/09/2012</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i="0"/>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i="0"/>
            </a:lvl1pPr>
          </a:lstStyle>
          <a:p>
            <a:pPr>
              <a:defRPr/>
            </a:pPr>
            <a:fld id="{55691A70-7A99-44BB-B7FF-EE6612236F05}"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i="0"/>
            </a:lvl1pPr>
          </a:lstStyle>
          <a:p>
            <a:pPr>
              <a:defRPr/>
            </a:pPr>
            <a:fld id="{2CC19A56-4628-49AC-BA13-490D93CC9068}" type="datetimeFigureOut">
              <a:rPr lang="es-ES"/>
              <a:pPr>
                <a:defRPr/>
              </a:pPr>
              <a:t>05/09/2012</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i="0"/>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i="0"/>
            </a:lvl1pPr>
          </a:lstStyle>
          <a:p>
            <a:pPr>
              <a:defRPr/>
            </a:pPr>
            <a:fld id="{38955FCA-10EF-4180-A263-E8A8B992F1B2}"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i="0"/>
            </a:lvl1pPr>
          </a:lstStyle>
          <a:p>
            <a:pPr>
              <a:defRPr/>
            </a:pPr>
            <a:fld id="{82B71333-ECC3-4713-95AC-AA65363672CB}" type="datetimeFigureOut">
              <a:rPr lang="es-ES"/>
              <a:pPr>
                <a:defRPr/>
              </a:pPr>
              <a:t>05/09/2012</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i="0"/>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i="0"/>
            </a:lvl1pPr>
          </a:lstStyle>
          <a:p>
            <a:pPr>
              <a:defRPr/>
            </a:pPr>
            <a:fld id="{BD4DA37A-80D6-4B92-A546-A5CFEDA11586}"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a:defRPr i="0"/>
            </a:lvl1pPr>
          </a:lstStyle>
          <a:p>
            <a:pPr>
              <a:defRPr/>
            </a:pPr>
            <a:fld id="{32FFC7F3-820F-44EB-8C38-422BCF100AD1}" type="datetimeFigureOut">
              <a:rPr lang="es-ES"/>
              <a:pPr>
                <a:defRPr/>
              </a:pPr>
              <a:t>05/09/2012</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a:defRPr i="0"/>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a:defRPr i="0"/>
            </a:lvl1pPr>
          </a:lstStyle>
          <a:p>
            <a:pPr>
              <a:defRPr/>
            </a:pPr>
            <a:fld id="{9AE29E87-094C-474C-9F50-FC264695132F}"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a:defRPr i="0"/>
            </a:lvl1pPr>
          </a:lstStyle>
          <a:p>
            <a:pPr>
              <a:defRPr/>
            </a:pPr>
            <a:fld id="{C3185026-1E1D-4B18-846F-867826F414C9}" type="datetimeFigureOut">
              <a:rPr lang="es-ES"/>
              <a:pPr>
                <a:defRPr/>
              </a:pPr>
              <a:t>05/09/2012</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a:defRPr i="0"/>
            </a:lvl1pPr>
          </a:lstStyle>
          <a:p>
            <a:pPr>
              <a:defRPr/>
            </a:pPr>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a:defRPr i="0"/>
            </a:lvl1pPr>
          </a:lstStyle>
          <a:p>
            <a:pPr>
              <a:defRPr/>
            </a:pPr>
            <a:fld id="{8FCEFDC1-30E9-4E54-8D0F-F34226A6DA74}"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a:defRPr i="0"/>
            </a:lvl1pPr>
          </a:lstStyle>
          <a:p>
            <a:pPr>
              <a:defRPr/>
            </a:pPr>
            <a:fld id="{A6E5D759-1AF7-4B9C-ADEF-873E6BF84A0F}" type="datetimeFigureOut">
              <a:rPr lang="es-ES"/>
              <a:pPr>
                <a:defRPr/>
              </a:pPr>
              <a:t>05/09/2012</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a:defRPr i="0"/>
            </a:lvl1pPr>
          </a:lstStyle>
          <a:p>
            <a:pPr>
              <a:defRPr/>
            </a:pPr>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a:defRPr i="0"/>
            </a:lvl1pPr>
          </a:lstStyle>
          <a:p>
            <a:pPr>
              <a:defRPr/>
            </a:pPr>
            <a:fld id="{B678AD56-D4D0-4EF1-81B9-B8CF1CC80F57}"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a:defRPr i="0"/>
            </a:lvl1pPr>
          </a:lstStyle>
          <a:p>
            <a:pPr>
              <a:defRPr/>
            </a:pPr>
            <a:fld id="{784F2EBD-9F45-464A-A6DC-EB8FAA7EC969}" type="datetimeFigureOut">
              <a:rPr lang="es-ES"/>
              <a:pPr>
                <a:defRPr/>
              </a:pPr>
              <a:t>05/09/2012</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a:defRPr i="0"/>
            </a:lvl1pPr>
          </a:lstStyle>
          <a:p>
            <a:pPr>
              <a:defRPr/>
            </a:pPr>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a:defRPr i="0"/>
            </a:lvl1pPr>
          </a:lstStyle>
          <a:p>
            <a:pPr>
              <a:defRPr/>
            </a:pPr>
            <a:fld id="{FA43B171-1014-4B04-BFDB-D69B92A91CE3}"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a:defRPr i="0"/>
            </a:lvl1pPr>
          </a:lstStyle>
          <a:p>
            <a:pPr>
              <a:defRPr/>
            </a:pPr>
            <a:fld id="{46F6195F-7BA1-4D05-94CB-E20A61C57C82}" type="datetimeFigureOut">
              <a:rPr lang="es-ES"/>
              <a:pPr>
                <a:defRPr/>
              </a:pPr>
              <a:t>05/09/2012</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a:defRPr i="0"/>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a:defRPr i="0"/>
            </a:lvl1pPr>
          </a:lstStyle>
          <a:p>
            <a:pPr>
              <a:defRPr/>
            </a:pPr>
            <a:fld id="{95290C58-E9DC-48B6-8E0F-525EC9591B9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a:defRPr i="0"/>
            </a:lvl1pPr>
          </a:lstStyle>
          <a:p>
            <a:pPr>
              <a:defRPr/>
            </a:pPr>
            <a:fld id="{B87F694A-0060-4741-B370-5FAC71751236}" type="datetimeFigureOut">
              <a:rPr lang="es-ES"/>
              <a:pPr>
                <a:defRPr/>
              </a:pPr>
              <a:t>05/09/2012</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a:defRPr i="0"/>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a:defRPr i="0"/>
            </a:lvl1pPr>
          </a:lstStyle>
          <a:p>
            <a:pPr>
              <a:defRPr/>
            </a:pPr>
            <a:fld id="{54B0F2A7-DA99-4DEA-AA1E-3BC15398F0BA}"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i="0"/>
            </a:lvl1pPr>
          </a:lstStyle>
          <a:p>
            <a:pPr>
              <a:defRPr/>
            </a:pPr>
            <a:fld id="{96AB7CB8-BD5C-48A4-924E-B1AD2481C5A7}" type="datetimeFigureOut">
              <a:rPr lang="es-ES"/>
              <a:pPr>
                <a:defRPr/>
              </a:pPr>
              <a:t>05/09/2012</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i="0"/>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i="0"/>
            </a:lvl1pPr>
          </a:lstStyle>
          <a:p>
            <a:pPr>
              <a:defRPr/>
            </a:pPr>
            <a:fld id="{E0753371-B909-4906-81AF-0AB4138DBF47}"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i="0"/>
            </a:lvl1pPr>
          </a:lstStyle>
          <a:p>
            <a:pPr>
              <a:defRPr/>
            </a:pPr>
            <a:fld id="{288851AC-62F0-4200-BC03-5130F7E270A3}" type="datetimeFigureOut">
              <a:rPr lang="es-ES"/>
              <a:pPr>
                <a:defRPr/>
              </a:pPr>
              <a:t>05/09/2012</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i="0"/>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i="0"/>
            </a:lvl1pPr>
          </a:lstStyle>
          <a:p>
            <a:pPr>
              <a:defRPr/>
            </a:pPr>
            <a:fld id="{AC6AA713-74C7-47DC-AF7E-54A5B2392E26}"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i="0"/>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i="0"/>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i="0"/>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i="0"/>
          </a:p>
        </p:txBody>
      </p:sp>
      <p:pic>
        <p:nvPicPr>
          <p:cNvPr id="3078" name="Picture 25" descr="LOGO-OFICIAL-transparente"/>
          <p:cNvPicPr>
            <a:picLocks noChangeAspect="1" noChangeArrowheads="1"/>
          </p:cNvPicPr>
          <p:nvPr userDrawn="1"/>
        </p:nvPicPr>
        <p:blipFill>
          <a:blip r:embed="rId13"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4"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i="0"/>
          </a:p>
        </p:txBody>
      </p:sp>
      <p:sp>
        <p:nvSpPr>
          <p:cNvPr id="8"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i="0"/>
          </a:p>
        </p:txBody>
      </p:sp>
      <p:sp>
        <p:nvSpPr>
          <p:cNvPr id="9"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i="0"/>
          </a:p>
        </p:txBody>
      </p:sp>
      <p:sp>
        <p:nvSpPr>
          <p:cNvPr id="10"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i="0"/>
          </a:p>
        </p:txBody>
      </p:sp>
      <p:pic>
        <p:nvPicPr>
          <p:cNvPr id="4102" name="Picture 25" descr="LOGO-OFICIAL-transparente"/>
          <p:cNvPicPr>
            <a:picLocks noChangeAspect="1" noChangeArrowheads="1"/>
          </p:cNvPicPr>
          <p:nvPr userDrawn="1"/>
        </p:nvPicPr>
        <p:blipFill>
          <a:blip r:embed="rId13"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emf"/><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diagramQuickStyle" Target="../diagrams/quickStyle2.xml"/><Relationship Id="rId11" Type="http://schemas.openxmlformats.org/officeDocument/2006/relationships/image" Target="../media/image20.jpeg"/><Relationship Id="rId5" Type="http://schemas.openxmlformats.org/officeDocument/2006/relationships/diagramLayout" Target="../diagrams/layout2.xml"/><Relationship Id="rId10" Type="http://schemas.openxmlformats.org/officeDocument/2006/relationships/image" Target="../media/image19.jpeg"/><Relationship Id="rId4" Type="http://schemas.openxmlformats.org/officeDocument/2006/relationships/diagramData" Target="../diagrams/data2.xml"/><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37.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4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slide" Target="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slide" Target="slide32.xml"/><Relationship Id="rId4" Type="http://schemas.openxmlformats.org/officeDocument/2006/relationships/slide" Target="slide31.xml"/></Relationships>
</file>

<file path=ppt/slides/_rels/slide4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hyperlink" Target="//commons.wikimedia.org/wiki/File:Michelangelo's_Pieta_5450_cut_out_black.jpg?uselang=es" TargetMode="Externa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2924175" y="4652963"/>
            <a:ext cx="6400800" cy="600075"/>
          </a:xfrm>
          <a:prstGeom prst="rect">
            <a:avLst/>
          </a:prstGeom>
          <a:noFill/>
          <a:ln w="9525">
            <a:noFill/>
            <a:miter lim="800000"/>
            <a:headEnd/>
            <a:tailEnd/>
          </a:ln>
        </p:spPr>
        <p:txBody>
          <a:bodyPr/>
          <a:lstStyle/>
          <a:p>
            <a:pPr marL="342900" indent="-342900" algn="ctr" eaLnBrk="0" hangingPunct="0">
              <a:spcBef>
                <a:spcPct val="20000"/>
              </a:spcBef>
            </a:pPr>
            <a:endParaRPr lang="en-US" b="1" u="sng">
              <a:solidFill>
                <a:srgbClr val="3333CC"/>
              </a:solidFill>
              <a:latin typeface="Tahoma" pitchFamily="34" charset="0"/>
            </a:endParaRPr>
          </a:p>
        </p:txBody>
      </p:sp>
      <p:pic>
        <p:nvPicPr>
          <p:cNvPr id="16387" name="Picture 9"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sp>
        <p:nvSpPr>
          <p:cNvPr id="16388" name="3 Rectángulo"/>
          <p:cNvSpPr>
            <a:spLocks noChangeArrowheads="1"/>
          </p:cNvSpPr>
          <p:nvPr/>
        </p:nvSpPr>
        <p:spPr bwMode="auto">
          <a:xfrm>
            <a:off x="1214438" y="1285875"/>
            <a:ext cx="6929437" cy="3970338"/>
          </a:xfrm>
          <a:prstGeom prst="rect">
            <a:avLst/>
          </a:prstGeom>
          <a:noFill/>
          <a:ln w="9525">
            <a:noFill/>
            <a:miter lim="800000"/>
            <a:headEnd/>
            <a:tailEnd/>
          </a:ln>
        </p:spPr>
        <p:txBody>
          <a:bodyPr>
            <a:spAutoFit/>
          </a:bodyPr>
          <a:lstStyle/>
          <a:p>
            <a:pPr algn="ctr"/>
            <a:r>
              <a:rPr lang="es-EC" b="1"/>
              <a:t>ESCUELA POLITÉCNICA DEL EJÉRCITO</a:t>
            </a:r>
            <a:r>
              <a:rPr lang="es-EC"/>
              <a:t/>
            </a:r>
            <a:br>
              <a:rPr lang="es-EC"/>
            </a:br>
            <a:r>
              <a:rPr lang="es-EC" b="1"/>
              <a:t>VICERRECTORADO DE INVESTIGACIÓN Y VINCULACIÓN CON LA COLECTIVIDAD</a:t>
            </a:r>
            <a:br>
              <a:rPr lang="es-EC" b="1"/>
            </a:br>
            <a:r>
              <a:rPr lang="es-EC"/>
              <a:t/>
            </a:r>
            <a:br>
              <a:rPr lang="es-EC"/>
            </a:br>
            <a:r>
              <a:rPr lang="es-EC" b="1"/>
              <a:t>UNIDAD DE GESTIÓN DE POSTGRADOS</a:t>
            </a:r>
            <a:br>
              <a:rPr lang="es-EC" b="1"/>
            </a:br>
            <a:r>
              <a:rPr lang="es-EC"/>
              <a:t/>
            </a:r>
            <a:br>
              <a:rPr lang="es-EC"/>
            </a:br>
            <a:r>
              <a:rPr lang="es-EC" b="1" baseline="-25000"/>
              <a:t> </a:t>
            </a:r>
            <a:r>
              <a:rPr lang="es-EC"/>
              <a:t/>
            </a:r>
            <a:br>
              <a:rPr lang="es-EC"/>
            </a:br>
            <a:r>
              <a:rPr lang="es-EC" b="1"/>
              <a:t>DEPARTAMENTO DE CIENCIAS HUMANAS Y SOCIALES</a:t>
            </a:r>
            <a:br>
              <a:rPr lang="es-EC" b="1"/>
            </a:br>
            <a:r>
              <a:rPr lang="es-EC"/>
              <a:t/>
            </a:r>
            <a:br>
              <a:rPr lang="es-EC"/>
            </a:br>
            <a:r>
              <a:rPr lang="es-EC" b="1"/>
              <a:t> </a:t>
            </a:r>
            <a:r>
              <a:rPr lang="es-EC"/>
              <a:t/>
            </a:r>
            <a:br>
              <a:rPr lang="es-EC"/>
            </a:br>
            <a:r>
              <a:rPr lang="es-EC" b="1"/>
              <a:t>TESIS DE GRADO</a:t>
            </a:r>
            <a:r>
              <a:rPr lang="es-EC"/>
              <a:t/>
            </a:r>
            <a:br>
              <a:rPr lang="es-EC"/>
            </a:br>
            <a:r>
              <a:rPr lang="es-EC" b="1"/>
              <a:t> </a:t>
            </a:r>
            <a:r>
              <a:rPr lang="es-EC"/>
              <a:t/>
            </a:r>
            <a:br>
              <a:rPr lang="es-EC"/>
            </a:br>
            <a:r>
              <a:rPr lang="es-EC" b="1"/>
              <a:t>PREVIA A LA OBTENCIÓN DEL TÍTULO DE MAGISTER EN DOCENCIA UNIVERSITARIA</a:t>
            </a: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6" y="838453"/>
            <a:ext cx="7560840" cy="646331"/>
          </a:xfrm>
          <a:prstGeom prst="rect">
            <a:avLst/>
          </a:prstGeom>
          <a:noFill/>
        </p:spPr>
        <p:txBody>
          <a:bodyPr wrap="square" rtlCol="0">
            <a:spAutoFit/>
          </a:bodyPr>
          <a:lstStyle/>
          <a:p>
            <a:pPr>
              <a:buFont typeface="Wingdings" pitchFamily="2" charset="2"/>
              <a:buChar char="Ø"/>
            </a:pPr>
            <a:r>
              <a:rPr lang="es-EC" dirty="0" smtClean="0"/>
              <a:t>  Wallace </a:t>
            </a:r>
            <a:r>
              <a:rPr lang="es-EC" dirty="0"/>
              <a:t>en los 30 detalla el procesos de la creatividad:</a:t>
            </a:r>
          </a:p>
          <a:p>
            <a:r>
              <a:rPr lang="es-EC" dirty="0"/>
              <a:t>	</a:t>
            </a:r>
          </a:p>
        </p:txBody>
      </p:sp>
      <p:sp>
        <p:nvSpPr>
          <p:cNvPr id="6" name="5 CuadroTexto"/>
          <p:cNvSpPr txBox="1"/>
          <p:nvPr/>
        </p:nvSpPr>
        <p:spPr>
          <a:xfrm>
            <a:off x="1216535" y="1499365"/>
            <a:ext cx="4896544" cy="369332"/>
          </a:xfrm>
          <a:prstGeom prst="rect">
            <a:avLst/>
          </a:prstGeom>
          <a:noFill/>
        </p:spPr>
        <p:txBody>
          <a:bodyPr wrap="square" rtlCol="0">
            <a:spAutoFit/>
          </a:bodyPr>
          <a:lstStyle/>
          <a:p>
            <a:r>
              <a:rPr lang="es-EC" dirty="0" smtClean="0"/>
              <a:t>Preparación</a:t>
            </a:r>
            <a:endParaRPr lang="es-EC" dirty="0"/>
          </a:p>
        </p:txBody>
      </p:sp>
      <p:sp>
        <p:nvSpPr>
          <p:cNvPr id="7" name="6 CuadroTexto"/>
          <p:cNvSpPr txBox="1"/>
          <p:nvPr/>
        </p:nvSpPr>
        <p:spPr>
          <a:xfrm>
            <a:off x="1216535" y="2066165"/>
            <a:ext cx="4896544" cy="369332"/>
          </a:xfrm>
          <a:prstGeom prst="rect">
            <a:avLst/>
          </a:prstGeom>
          <a:noFill/>
        </p:spPr>
        <p:txBody>
          <a:bodyPr wrap="square" rtlCol="0">
            <a:spAutoFit/>
          </a:bodyPr>
          <a:lstStyle/>
          <a:p>
            <a:r>
              <a:rPr lang="es-EC" dirty="0" smtClean="0"/>
              <a:t>Incubación</a:t>
            </a:r>
            <a:endParaRPr lang="es-EC" dirty="0"/>
          </a:p>
        </p:txBody>
      </p:sp>
      <p:sp>
        <p:nvSpPr>
          <p:cNvPr id="8" name="7 CuadroTexto"/>
          <p:cNvSpPr txBox="1"/>
          <p:nvPr/>
        </p:nvSpPr>
        <p:spPr>
          <a:xfrm>
            <a:off x="1216535" y="2545099"/>
            <a:ext cx="4896544" cy="369332"/>
          </a:xfrm>
          <a:prstGeom prst="rect">
            <a:avLst/>
          </a:prstGeom>
          <a:noFill/>
        </p:spPr>
        <p:txBody>
          <a:bodyPr wrap="square" rtlCol="0">
            <a:spAutoFit/>
          </a:bodyPr>
          <a:lstStyle/>
          <a:p>
            <a:r>
              <a:rPr lang="es-EC" dirty="0" smtClean="0"/>
              <a:t>Iluminación</a:t>
            </a:r>
            <a:endParaRPr lang="es-EC" dirty="0"/>
          </a:p>
        </p:txBody>
      </p:sp>
      <p:sp>
        <p:nvSpPr>
          <p:cNvPr id="9" name="8 CuadroTexto"/>
          <p:cNvSpPr txBox="1"/>
          <p:nvPr/>
        </p:nvSpPr>
        <p:spPr>
          <a:xfrm>
            <a:off x="1259632" y="2937011"/>
            <a:ext cx="4896544" cy="369332"/>
          </a:xfrm>
          <a:prstGeom prst="rect">
            <a:avLst/>
          </a:prstGeom>
          <a:noFill/>
        </p:spPr>
        <p:txBody>
          <a:bodyPr wrap="square" rtlCol="0">
            <a:spAutoFit/>
          </a:bodyPr>
          <a:lstStyle/>
          <a:p>
            <a:r>
              <a:rPr lang="es-EC" dirty="0" smtClean="0"/>
              <a:t>Verificación</a:t>
            </a:r>
            <a:endParaRPr lang="es-EC" dirty="0"/>
          </a:p>
        </p:txBody>
      </p:sp>
      <p:pic>
        <p:nvPicPr>
          <p:cNvPr id="76804" name="Picture 4" descr="http://creatividadypublicidad.files.wordpress.com/2010/01/bombil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5178" y="2240392"/>
            <a:ext cx="1742377" cy="2482636"/>
          </a:xfrm>
          <a:prstGeom prst="rect">
            <a:avLst/>
          </a:prstGeom>
          <a:noFill/>
          <a:extLst>
            <a:ext uri="{909E8E84-426E-40DD-AFC4-6F175D3DCCD1}">
              <a14:hiddenFill xmlns:a14="http://schemas.microsoft.com/office/drawing/2010/main" xmlns="">
                <a:solidFill>
                  <a:srgbClr val="FFFFFF"/>
                </a:solidFill>
              </a14:hiddenFill>
            </a:ext>
          </a:extLst>
        </p:spPr>
      </p:pic>
      <p:pic>
        <p:nvPicPr>
          <p:cNvPr id="76808" name="Picture 8" descr="http://freidercreativo.files.wordpress.com/2010/02/creatividad-sin-investigac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1880" y="1484784"/>
            <a:ext cx="3068613" cy="2471800"/>
          </a:xfrm>
          <a:prstGeom prst="rect">
            <a:avLst/>
          </a:prstGeom>
          <a:noFill/>
          <a:extLst>
            <a:ext uri="{909E8E84-426E-40DD-AFC4-6F175D3DCCD1}">
              <a14:hiddenFill xmlns:a14="http://schemas.microsoft.com/office/drawing/2010/main" xmlns="">
                <a:solidFill>
                  <a:srgbClr val="FFFFFF"/>
                </a:solidFill>
              </a14:hiddenFill>
            </a:ext>
          </a:extLst>
        </p:spPr>
      </p:pic>
      <p:pic>
        <p:nvPicPr>
          <p:cNvPr id="76810" name="Picture 10" descr="http://us.123rf.com/400wm/400/400/LuMaxArt2D/LuMaxArt2D0902/LuMaxArt2D090200856/4364887-on-your-mind-pensado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040" y="1877003"/>
            <a:ext cx="3810000" cy="3810000"/>
          </a:xfrm>
          <a:prstGeom prst="rect">
            <a:avLst/>
          </a:prstGeom>
          <a:noFill/>
          <a:extLst>
            <a:ext uri="{909E8E84-426E-40DD-AFC4-6F175D3DCCD1}">
              <a14:hiddenFill xmlns:a14="http://schemas.microsoft.com/office/drawing/2010/main" xmlns="">
                <a:solidFill>
                  <a:srgbClr val="FFFFFF"/>
                </a:solidFill>
              </a14:hiddenFill>
            </a:ext>
          </a:extLst>
        </p:spPr>
      </p:pic>
      <p:pic>
        <p:nvPicPr>
          <p:cNvPr id="76812" name="Picture 12" descr="http://www.venmas.com/var/shop/storage/images/venmas/boletin/actual/sales_force/las_listas_de_comprobacion/1274427-2-esl-ES/las_listas_de_comprobacion_larg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13040" y="2151277"/>
            <a:ext cx="3429000" cy="257175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10 Rectángulo"/>
          <p:cNvSpPr/>
          <p:nvPr/>
        </p:nvSpPr>
        <p:spPr>
          <a:xfrm>
            <a:off x="755576" y="3587252"/>
            <a:ext cx="6912768" cy="369332"/>
          </a:xfrm>
          <a:prstGeom prst="rect">
            <a:avLst/>
          </a:prstGeom>
        </p:spPr>
        <p:txBody>
          <a:bodyPr wrap="square">
            <a:spAutoFit/>
          </a:bodyPr>
          <a:lstStyle/>
          <a:p>
            <a:pPr>
              <a:buFont typeface="Wingdings" pitchFamily="2" charset="2"/>
              <a:buChar char="Ø"/>
            </a:pPr>
            <a:r>
              <a:rPr lang="es-EC" dirty="0"/>
              <a:t> a partir de los 50, </a:t>
            </a:r>
            <a:r>
              <a:rPr lang="es-EC" dirty="0" err="1"/>
              <a:t>Guilford</a:t>
            </a:r>
            <a:r>
              <a:rPr lang="es-EC" dirty="0"/>
              <a:t> populariza la palabra creatividad.</a:t>
            </a:r>
          </a:p>
        </p:txBody>
      </p:sp>
      <p:pic>
        <p:nvPicPr>
          <p:cNvPr id="12" name="11 Imagen" descr="DSC00291.JPG"/>
          <p:cNvPicPr>
            <a:picLocks noChangeAspect="1"/>
          </p:cNvPicPr>
          <p:nvPr/>
        </p:nvPicPr>
        <p:blipFill>
          <a:blip r:embed="rId6" cstate="print"/>
          <a:stretch>
            <a:fillRect/>
          </a:stretch>
        </p:blipFill>
        <p:spPr>
          <a:xfrm>
            <a:off x="1143016" y="4221088"/>
            <a:ext cx="2348864" cy="1761648"/>
          </a:xfrm>
          <a:prstGeom prst="rect">
            <a:avLst/>
          </a:prstGeom>
        </p:spPr>
      </p:pic>
      <p:sp>
        <p:nvSpPr>
          <p:cNvPr id="13" name="12 CuadroTexto"/>
          <p:cNvSpPr txBox="1"/>
          <p:nvPr/>
        </p:nvSpPr>
        <p:spPr>
          <a:xfrm>
            <a:off x="3548254" y="5095844"/>
            <a:ext cx="2016224" cy="577081"/>
          </a:xfrm>
          <a:prstGeom prst="rect">
            <a:avLst/>
          </a:prstGeom>
          <a:noFill/>
        </p:spPr>
        <p:txBody>
          <a:bodyPr wrap="square" rtlCol="0">
            <a:spAutoFit/>
          </a:bodyPr>
          <a:lstStyle/>
          <a:p>
            <a:r>
              <a:rPr lang="es-EC" sz="1050" dirty="0" smtClean="0"/>
              <a:t>Movimiento</a:t>
            </a:r>
          </a:p>
          <a:p>
            <a:r>
              <a:rPr lang="es-EC" sz="1050" dirty="0" smtClean="0"/>
              <a:t>Cristina </a:t>
            </a:r>
            <a:r>
              <a:rPr lang="es-EC" sz="1050" dirty="0" err="1" smtClean="0"/>
              <a:t>Mariño</a:t>
            </a:r>
            <a:r>
              <a:rPr lang="es-EC" sz="1050" dirty="0" smtClean="0"/>
              <a:t>, 1 semestre </a:t>
            </a:r>
          </a:p>
          <a:p>
            <a:r>
              <a:rPr lang="es-EC" sz="1050" dirty="0" smtClean="0"/>
              <a:t>Diseño Básico</a:t>
            </a:r>
            <a:endParaRPr lang="es-EC" sz="1050" dirty="0"/>
          </a:p>
        </p:txBody>
      </p:sp>
    </p:spTree>
    <p:extLst>
      <p:ext uri="{BB962C8B-B14F-4D97-AF65-F5344CB8AC3E}">
        <p14:creationId xmlns:p14="http://schemas.microsoft.com/office/powerpoint/2010/main" xmlns="" val="382055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250"/>
                                  </p:stCondLst>
                                  <p:childTnLst>
                                    <p:set>
                                      <p:cBhvr>
                                        <p:cTn id="11" dur="1" fill="hold">
                                          <p:stCondLst>
                                            <p:cond delay="0"/>
                                          </p:stCondLst>
                                        </p:cTn>
                                        <p:tgtEl>
                                          <p:spTgt spid="76808"/>
                                        </p:tgtEl>
                                        <p:attrNameLst>
                                          <p:attrName>style.visibility</p:attrName>
                                        </p:attrNameLst>
                                      </p:cBhvr>
                                      <p:to>
                                        <p:strVal val="visible"/>
                                      </p:to>
                                    </p:set>
                                    <p:anim calcmode="lin" valueType="num">
                                      <p:cBhvr additive="base">
                                        <p:cTn id="12" dur="500" fill="hold"/>
                                        <p:tgtEl>
                                          <p:spTgt spid="76808"/>
                                        </p:tgtEl>
                                        <p:attrNameLst>
                                          <p:attrName>ppt_x</p:attrName>
                                        </p:attrNameLst>
                                      </p:cBhvr>
                                      <p:tavLst>
                                        <p:tav tm="0">
                                          <p:val>
                                            <p:strVal val="#ppt_x"/>
                                          </p:val>
                                        </p:tav>
                                        <p:tav tm="100000">
                                          <p:val>
                                            <p:strVal val="#ppt_x"/>
                                          </p:val>
                                        </p:tav>
                                      </p:tavLst>
                                    </p:anim>
                                    <p:anim calcmode="lin" valueType="num">
                                      <p:cBhvr additive="base">
                                        <p:cTn id="13" dur="500" fill="hold"/>
                                        <p:tgtEl>
                                          <p:spTgt spid="7680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6808"/>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250"/>
                                  </p:stCondLst>
                                  <p:childTnLst>
                                    <p:set>
                                      <p:cBhvr>
                                        <p:cTn id="23" dur="1" fill="hold">
                                          <p:stCondLst>
                                            <p:cond delay="0"/>
                                          </p:stCondLst>
                                        </p:cTn>
                                        <p:tgtEl>
                                          <p:spTgt spid="76810"/>
                                        </p:tgtEl>
                                        <p:attrNameLst>
                                          <p:attrName>style.visibility</p:attrName>
                                        </p:attrNameLst>
                                      </p:cBhvr>
                                      <p:to>
                                        <p:strVal val="visible"/>
                                      </p:to>
                                    </p:set>
                                    <p:anim calcmode="lin" valueType="num">
                                      <p:cBhvr additive="base">
                                        <p:cTn id="24" dur="500" fill="hold"/>
                                        <p:tgtEl>
                                          <p:spTgt spid="76810"/>
                                        </p:tgtEl>
                                        <p:attrNameLst>
                                          <p:attrName>ppt_x</p:attrName>
                                        </p:attrNameLst>
                                      </p:cBhvr>
                                      <p:tavLst>
                                        <p:tav tm="0">
                                          <p:val>
                                            <p:strVal val="#ppt_x"/>
                                          </p:val>
                                        </p:tav>
                                        <p:tav tm="100000">
                                          <p:val>
                                            <p:strVal val="#ppt_x"/>
                                          </p:val>
                                        </p:tav>
                                      </p:tavLst>
                                    </p:anim>
                                    <p:anim calcmode="lin" valueType="num">
                                      <p:cBhvr additive="base">
                                        <p:cTn id="25" dur="500" fill="hold"/>
                                        <p:tgtEl>
                                          <p:spTgt spid="768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681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nodeType="afterEffect">
                                  <p:stCondLst>
                                    <p:cond delay="250"/>
                                  </p:stCondLst>
                                  <p:childTnLst>
                                    <p:set>
                                      <p:cBhvr>
                                        <p:cTn id="34" dur="1" fill="hold">
                                          <p:stCondLst>
                                            <p:cond delay="0"/>
                                          </p:stCondLst>
                                        </p:cTn>
                                        <p:tgtEl>
                                          <p:spTgt spid="76804"/>
                                        </p:tgtEl>
                                        <p:attrNameLst>
                                          <p:attrName>style.visibility</p:attrName>
                                        </p:attrNameLst>
                                      </p:cBhvr>
                                      <p:to>
                                        <p:strVal val="visible"/>
                                      </p:to>
                                    </p:set>
                                    <p:anim calcmode="lin" valueType="num">
                                      <p:cBhvr additive="base">
                                        <p:cTn id="35" dur="500" fill="hold"/>
                                        <p:tgtEl>
                                          <p:spTgt spid="76804"/>
                                        </p:tgtEl>
                                        <p:attrNameLst>
                                          <p:attrName>ppt_x</p:attrName>
                                        </p:attrNameLst>
                                      </p:cBhvr>
                                      <p:tavLst>
                                        <p:tav tm="0">
                                          <p:val>
                                            <p:strVal val="#ppt_x"/>
                                          </p:val>
                                        </p:tav>
                                        <p:tav tm="100000">
                                          <p:val>
                                            <p:strVal val="#ppt_x"/>
                                          </p:val>
                                        </p:tav>
                                      </p:tavLst>
                                    </p:anim>
                                    <p:anim calcmode="lin" valueType="num">
                                      <p:cBhvr additive="base">
                                        <p:cTn id="36" dur="500" fill="hold"/>
                                        <p:tgtEl>
                                          <p:spTgt spid="7680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680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76812"/>
                                        </p:tgtEl>
                                        <p:attrNameLst>
                                          <p:attrName>style.visibility</p:attrName>
                                        </p:attrNameLst>
                                      </p:cBhvr>
                                      <p:to>
                                        <p:strVal val="visible"/>
                                      </p:to>
                                    </p:set>
                                    <p:anim calcmode="lin" valueType="num">
                                      <p:cBhvr additive="base">
                                        <p:cTn id="46" dur="500" fill="hold"/>
                                        <p:tgtEl>
                                          <p:spTgt spid="76812"/>
                                        </p:tgtEl>
                                        <p:attrNameLst>
                                          <p:attrName>ppt_x</p:attrName>
                                        </p:attrNameLst>
                                      </p:cBhvr>
                                      <p:tavLst>
                                        <p:tav tm="0">
                                          <p:val>
                                            <p:strVal val="#ppt_x"/>
                                          </p:val>
                                        </p:tav>
                                        <p:tav tm="100000">
                                          <p:val>
                                            <p:strVal val="#ppt_x"/>
                                          </p:val>
                                        </p:tav>
                                      </p:tavLst>
                                    </p:anim>
                                    <p:anim calcmode="lin" valueType="num">
                                      <p:cBhvr additive="base">
                                        <p:cTn id="47" dur="500" fill="hold"/>
                                        <p:tgtEl>
                                          <p:spTgt spid="768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6812"/>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wipe(down)">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1" y="1340768"/>
            <a:ext cx="7968341" cy="3970318"/>
          </a:xfrm>
          <a:prstGeom prst="rect">
            <a:avLst/>
          </a:prstGeom>
          <a:noFill/>
        </p:spPr>
        <p:txBody>
          <a:bodyPr wrap="square" rtlCol="0">
            <a:spAutoFit/>
          </a:bodyPr>
          <a:lstStyle/>
          <a:p>
            <a:pPr lvl="0">
              <a:buFont typeface="Wingdings" pitchFamily="2" charset="2"/>
              <a:buChar char="Ø"/>
            </a:pPr>
            <a:r>
              <a:rPr lang="es-EC" dirty="0" smtClean="0"/>
              <a:t>Muy observadoras, pero además logran ver las cosas de manera diferente.</a:t>
            </a:r>
          </a:p>
          <a:p>
            <a:pPr lvl="0">
              <a:buFont typeface="Wingdings" pitchFamily="2" charset="2"/>
              <a:buChar char="Ø"/>
            </a:pPr>
            <a:endParaRPr lang="es-EC" dirty="0" smtClean="0"/>
          </a:p>
          <a:p>
            <a:pPr lvl="0">
              <a:buFont typeface="Wingdings" pitchFamily="2" charset="2"/>
              <a:buChar char="Ø"/>
            </a:pPr>
            <a:r>
              <a:rPr lang="es-EC" dirty="0" smtClean="0"/>
              <a:t>Comparan varias ideas al mismo tiempo.</a:t>
            </a:r>
          </a:p>
          <a:p>
            <a:pPr lvl="0">
              <a:buFont typeface="Wingdings" pitchFamily="2" charset="2"/>
              <a:buChar char="Ø"/>
            </a:pPr>
            <a:endParaRPr lang="es-EC" dirty="0" smtClean="0"/>
          </a:p>
          <a:p>
            <a:pPr lvl="0">
              <a:buFont typeface="Wingdings" pitchFamily="2" charset="2"/>
              <a:buChar char="Ø"/>
            </a:pPr>
            <a:r>
              <a:rPr lang="es-EC" dirty="0" smtClean="0"/>
              <a:t>Motivadas (motivación intrínseca).</a:t>
            </a:r>
          </a:p>
          <a:p>
            <a:pPr lvl="0">
              <a:buFont typeface="Wingdings" pitchFamily="2" charset="2"/>
              <a:buChar char="Ø"/>
            </a:pPr>
            <a:endParaRPr lang="es-EC" dirty="0" smtClean="0"/>
          </a:p>
          <a:p>
            <a:pPr lvl="0">
              <a:buFont typeface="Wingdings" pitchFamily="2" charset="2"/>
              <a:buChar char="Ø"/>
            </a:pPr>
            <a:r>
              <a:rPr lang="es-EC" dirty="0" smtClean="0"/>
              <a:t>Poseen mucha curiosidad en varios temas.</a:t>
            </a:r>
          </a:p>
          <a:p>
            <a:pPr lvl="0">
              <a:buFont typeface="Wingdings" pitchFamily="2" charset="2"/>
              <a:buChar char="Ø"/>
            </a:pPr>
            <a:endParaRPr lang="es-EC" dirty="0"/>
          </a:p>
          <a:p>
            <a:pPr lvl="0">
              <a:buFont typeface="Wingdings" pitchFamily="2" charset="2"/>
              <a:buChar char="Ø"/>
            </a:pPr>
            <a:endParaRPr lang="es-EC" dirty="0" smtClean="0"/>
          </a:p>
          <a:p>
            <a:pPr lvl="0"/>
            <a:endParaRPr lang="es-EC" dirty="0" smtClean="0"/>
          </a:p>
          <a:p>
            <a:pPr lvl="0"/>
            <a:endParaRPr lang="es-EC" dirty="0"/>
          </a:p>
          <a:p>
            <a:pPr lvl="0"/>
            <a:endParaRPr lang="es-EC" dirty="0" smtClean="0"/>
          </a:p>
          <a:p>
            <a:pPr>
              <a:buFont typeface="Wingdings" pitchFamily="2" charset="2"/>
              <a:buChar char="Ø"/>
            </a:pPr>
            <a:endParaRPr lang="es-EC" dirty="0"/>
          </a:p>
        </p:txBody>
      </p:sp>
      <p:pic>
        <p:nvPicPr>
          <p:cNvPr id="80898" name="Picture 2" descr="http://blog.espol.edu.ec/creativa/files/2010/08/cerebrocolor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2981009"/>
            <a:ext cx="2881832" cy="291514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CuadroTexto"/>
          <p:cNvSpPr txBox="1"/>
          <p:nvPr/>
        </p:nvSpPr>
        <p:spPr>
          <a:xfrm>
            <a:off x="827584" y="836712"/>
            <a:ext cx="4824536" cy="369332"/>
          </a:xfrm>
          <a:prstGeom prst="rect">
            <a:avLst/>
          </a:prstGeom>
          <a:noFill/>
        </p:spPr>
        <p:txBody>
          <a:bodyPr wrap="square" rtlCol="0">
            <a:spAutoFit/>
          </a:bodyPr>
          <a:lstStyle/>
          <a:p>
            <a:r>
              <a:rPr lang="es-EC" dirty="0" smtClean="0"/>
              <a:t>Las personas creativas son:</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fade">
                                      <p:cBhvr>
                                        <p:cTn id="7" dur="5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1196752"/>
            <a:ext cx="7704856" cy="4524315"/>
          </a:xfrm>
          <a:prstGeom prst="rect">
            <a:avLst/>
          </a:prstGeom>
          <a:noFill/>
        </p:spPr>
        <p:txBody>
          <a:bodyPr wrap="square" rtlCol="0">
            <a:spAutoFit/>
          </a:bodyPr>
          <a:lstStyle/>
          <a:p>
            <a:pPr lvl="0">
              <a:buFont typeface="Wingdings" pitchFamily="2" charset="2"/>
              <a:buChar char="Ø"/>
            </a:pPr>
            <a:r>
              <a:rPr lang="es-EC" dirty="0"/>
              <a:t>Tienen una gran capacidad para aceptar la crítica</a:t>
            </a:r>
            <a:r>
              <a:rPr lang="es-EC" dirty="0" smtClean="0"/>
              <a:t>.</a:t>
            </a:r>
          </a:p>
          <a:p>
            <a:pPr lvl="0">
              <a:buFont typeface="Wingdings" pitchFamily="2" charset="2"/>
              <a:buChar char="Ø"/>
            </a:pPr>
            <a:endParaRPr lang="es-EC" dirty="0"/>
          </a:p>
          <a:p>
            <a:pPr lvl="0">
              <a:buFont typeface="Wingdings" pitchFamily="2" charset="2"/>
              <a:buChar char="Ø"/>
            </a:pPr>
            <a:endParaRPr lang="es-EC" dirty="0"/>
          </a:p>
          <a:p>
            <a:pPr lvl="0">
              <a:buFont typeface="Wingdings" pitchFamily="2" charset="2"/>
              <a:buChar char="Ø"/>
            </a:pPr>
            <a:r>
              <a:rPr lang="es-EC" dirty="0"/>
              <a:t>Demuestran respeto por las ideas convergentes</a:t>
            </a:r>
            <a:r>
              <a:rPr lang="es-EC" dirty="0" smtClean="0"/>
              <a:t>.</a:t>
            </a:r>
          </a:p>
          <a:p>
            <a:pPr lvl="0">
              <a:buFont typeface="Wingdings" pitchFamily="2" charset="2"/>
              <a:buChar char="Ø"/>
            </a:pPr>
            <a:endParaRPr lang="es-EC" dirty="0"/>
          </a:p>
          <a:p>
            <a:pPr lvl="0">
              <a:buFont typeface="Wingdings" pitchFamily="2" charset="2"/>
              <a:buChar char="Ø"/>
            </a:pPr>
            <a:r>
              <a:rPr lang="es-EC" dirty="0"/>
              <a:t>Toleran más el desorden conceptual</a:t>
            </a:r>
            <a:r>
              <a:rPr lang="es-EC" dirty="0" smtClean="0"/>
              <a:t>.</a:t>
            </a:r>
          </a:p>
          <a:p>
            <a:pPr lvl="0">
              <a:buFont typeface="Wingdings" pitchFamily="2" charset="2"/>
              <a:buChar char="Ø"/>
            </a:pPr>
            <a:endParaRPr lang="es-EC" dirty="0"/>
          </a:p>
          <a:p>
            <a:pPr lvl="0">
              <a:buFont typeface="Wingdings" pitchFamily="2" charset="2"/>
              <a:buChar char="Ø"/>
            </a:pPr>
            <a:r>
              <a:rPr lang="es-EC" dirty="0"/>
              <a:t>Poseen grandes reservas de energía</a:t>
            </a:r>
            <a:r>
              <a:rPr lang="es-EC" dirty="0" smtClean="0"/>
              <a:t>.</a:t>
            </a:r>
          </a:p>
          <a:p>
            <a:pPr lvl="0">
              <a:buFont typeface="Wingdings" pitchFamily="2" charset="2"/>
              <a:buChar char="Ø"/>
            </a:pPr>
            <a:endParaRPr lang="es-EC" dirty="0"/>
          </a:p>
          <a:p>
            <a:pPr lvl="0">
              <a:buFont typeface="Wingdings" pitchFamily="2" charset="2"/>
              <a:buChar char="Ø"/>
            </a:pPr>
            <a:r>
              <a:rPr lang="es-EC" dirty="0"/>
              <a:t>Son capaces de trabajar en diversas circunstancias aunque estas no  </a:t>
            </a:r>
            <a:r>
              <a:rPr lang="es-EC" dirty="0" smtClean="0"/>
              <a:t>       sean claras</a:t>
            </a:r>
          </a:p>
          <a:p>
            <a:pPr lvl="0">
              <a:buFont typeface="Wingdings" pitchFamily="2" charset="2"/>
              <a:buChar char="Ø"/>
            </a:pPr>
            <a:endParaRPr lang="es-EC" dirty="0"/>
          </a:p>
          <a:p>
            <a:pPr lvl="0">
              <a:buFont typeface="Wingdings" pitchFamily="2" charset="2"/>
              <a:buChar char="Ø"/>
            </a:pPr>
            <a:r>
              <a:rPr lang="es-EC" dirty="0"/>
              <a:t>Poseen capacidad de análisis y síntesis</a:t>
            </a:r>
            <a:r>
              <a:rPr lang="es-EC" dirty="0" smtClean="0"/>
              <a:t>.</a:t>
            </a:r>
          </a:p>
          <a:p>
            <a:pPr lvl="0">
              <a:buFont typeface="Wingdings" pitchFamily="2" charset="2"/>
              <a:buChar char="Ø"/>
            </a:pPr>
            <a:endParaRPr lang="es-EC" dirty="0"/>
          </a:p>
          <a:p>
            <a:pPr lvl="0">
              <a:buFont typeface="Wingdings" pitchFamily="2" charset="2"/>
              <a:buChar char="Ø"/>
            </a:pPr>
            <a:r>
              <a:rPr lang="es-EC" dirty="0" smtClean="0"/>
              <a:t>Emprendedoras </a:t>
            </a:r>
            <a:r>
              <a:rPr lang="es-EC" dirty="0"/>
              <a:t>capaces de ver oportunidades.</a:t>
            </a:r>
          </a:p>
          <a:p>
            <a:endParaRPr lang="es-EC" dirty="0"/>
          </a:p>
        </p:txBody>
      </p:sp>
      <p:pic>
        <p:nvPicPr>
          <p:cNvPr id="81922" name="Picture 2" descr="http://manuelgross.bligoo.com/media/users/0/872/images/public/191/creative-thinking.jpg?v=128483226269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1030034"/>
            <a:ext cx="2257425" cy="2428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591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circle(in)">
                                      <p:cBhvr>
                                        <p:cTn id="7" dur="20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 calcmode="lin" valueType="num">
                                      <p:cBhvr additive="base">
                                        <p:cTn id="2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wipe(down)">
                                      <p:cBhvr>
                                        <p:cTn id="35" dur="500"/>
                                        <p:tgtEl>
                                          <p:spTgt spid="2">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 calcmode="lin" valueType="num">
                                      <p:cBhvr additive="base">
                                        <p:cTn id="4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94366" y="692696"/>
            <a:ext cx="7992888" cy="369332"/>
          </a:xfrm>
          <a:prstGeom prst="rect">
            <a:avLst/>
          </a:prstGeom>
          <a:noFill/>
        </p:spPr>
        <p:txBody>
          <a:bodyPr wrap="square" rtlCol="0">
            <a:spAutoFit/>
          </a:bodyPr>
          <a:lstStyle/>
          <a:p>
            <a:r>
              <a:rPr lang="es-EC" b="1" dirty="0" smtClean="0"/>
              <a:t>Educar en creatividad</a:t>
            </a:r>
            <a:endParaRPr lang="es-EC" b="1" dirty="0"/>
          </a:p>
        </p:txBody>
      </p:sp>
      <p:sp>
        <p:nvSpPr>
          <p:cNvPr id="3" name="2 CuadroTexto"/>
          <p:cNvSpPr txBox="1"/>
          <p:nvPr/>
        </p:nvSpPr>
        <p:spPr>
          <a:xfrm>
            <a:off x="494010" y="1084781"/>
            <a:ext cx="7848872" cy="2031325"/>
          </a:xfrm>
          <a:prstGeom prst="rect">
            <a:avLst/>
          </a:prstGeom>
          <a:noFill/>
        </p:spPr>
        <p:txBody>
          <a:bodyPr wrap="square" rtlCol="0">
            <a:spAutoFit/>
          </a:bodyPr>
          <a:lstStyle/>
          <a:p>
            <a:r>
              <a:rPr lang="es-EC" dirty="0" smtClean="0"/>
              <a:t>Entorno educativo para la creatividad:</a:t>
            </a:r>
          </a:p>
          <a:p>
            <a:endParaRPr lang="es-EC" dirty="0" smtClean="0"/>
          </a:p>
          <a:p>
            <a:pPr>
              <a:buFont typeface="Wingdings" pitchFamily="2" charset="2"/>
              <a:buChar char="Ø"/>
            </a:pPr>
            <a:r>
              <a:rPr lang="es-EC" dirty="0" smtClean="0"/>
              <a:t>Fomenta el respeto por sus miembros</a:t>
            </a:r>
          </a:p>
          <a:p>
            <a:pPr>
              <a:buFont typeface="Wingdings" pitchFamily="2" charset="2"/>
              <a:buChar char="Ø"/>
            </a:pPr>
            <a:r>
              <a:rPr lang="es-EC" dirty="0" smtClean="0"/>
              <a:t>Favorece la participación de todos</a:t>
            </a:r>
          </a:p>
          <a:p>
            <a:pPr>
              <a:buFont typeface="Wingdings" pitchFamily="2" charset="2"/>
              <a:buChar char="Ø"/>
            </a:pPr>
            <a:r>
              <a:rPr lang="es-EC" dirty="0" smtClean="0"/>
              <a:t>Da libertad</a:t>
            </a:r>
          </a:p>
          <a:p>
            <a:pPr>
              <a:buFont typeface="Wingdings" pitchFamily="2" charset="2"/>
              <a:buChar char="Ø"/>
            </a:pPr>
            <a:r>
              <a:rPr lang="es-EC" dirty="0" smtClean="0"/>
              <a:t>Asegura la motivación intrínseca</a:t>
            </a:r>
          </a:p>
          <a:p>
            <a:endParaRPr lang="es-EC" dirty="0"/>
          </a:p>
        </p:txBody>
      </p:sp>
      <p:pic>
        <p:nvPicPr>
          <p:cNvPr id="4" name="3 Imagen" descr="DSC00342.JPG"/>
          <p:cNvPicPr>
            <a:picLocks noChangeAspect="1"/>
          </p:cNvPicPr>
          <p:nvPr/>
        </p:nvPicPr>
        <p:blipFill>
          <a:blip r:embed="rId2" cstate="print"/>
          <a:stretch>
            <a:fillRect/>
          </a:stretch>
        </p:blipFill>
        <p:spPr>
          <a:xfrm>
            <a:off x="4936193" y="1268760"/>
            <a:ext cx="2588135" cy="1941101"/>
          </a:xfrm>
          <a:prstGeom prst="rect">
            <a:avLst/>
          </a:prstGeom>
        </p:spPr>
      </p:pic>
      <p:sp>
        <p:nvSpPr>
          <p:cNvPr id="5" name="4 CuadroTexto"/>
          <p:cNvSpPr txBox="1"/>
          <p:nvPr/>
        </p:nvSpPr>
        <p:spPr>
          <a:xfrm>
            <a:off x="395536" y="3284984"/>
            <a:ext cx="7848872" cy="2031325"/>
          </a:xfrm>
          <a:prstGeom prst="rect">
            <a:avLst/>
          </a:prstGeom>
          <a:noFill/>
        </p:spPr>
        <p:txBody>
          <a:bodyPr wrap="square" rtlCol="0">
            <a:spAutoFit/>
          </a:bodyPr>
          <a:lstStyle/>
          <a:p>
            <a:r>
              <a:rPr lang="es-EC" dirty="0" smtClean="0"/>
              <a:t>El docente creativo:</a:t>
            </a:r>
          </a:p>
          <a:p>
            <a:endParaRPr lang="es-EC" dirty="0" smtClean="0"/>
          </a:p>
          <a:p>
            <a:pPr>
              <a:buFont typeface="Wingdings" pitchFamily="2" charset="2"/>
              <a:buChar char="Ø"/>
            </a:pPr>
            <a:r>
              <a:rPr lang="es-EC" dirty="0" smtClean="0"/>
              <a:t>Domina su materia</a:t>
            </a:r>
          </a:p>
          <a:p>
            <a:pPr>
              <a:buFont typeface="Wingdings" pitchFamily="2" charset="2"/>
              <a:buChar char="Ø"/>
            </a:pPr>
            <a:r>
              <a:rPr lang="es-EC" dirty="0" smtClean="0"/>
              <a:t>Es un guía y facilitador</a:t>
            </a:r>
          </a:p>
          <a:p>
            <a:pPr>
              <a:buFont typeface="Wingdings" pitchFamily="2" charset="2"/>
              <a:buChar char="Ø"/>
            </a:pPr>
            <a:r>
              <a:rPr lang="es-EC" dirty="0" smtClean="0"/>
              <a:t>Disfruta de la labor docente</a:t>
            </a:r>
          </a:p>
          <a:p>
            <a:pPr>
              <a:buFont typeface="Wingdings" pitchFamily="2" charset="2"/>
              <a:buChar char="Ø"/>
            </a:pPr>
            <a:r>
              <a:rPr lang="es-EC" dirty="0" smtClean="0"/>
              <a:t>No censura</a:t>
            </a:r>
          </a:p>
          <a:p>
            <a:pPr>
              <a:buFont typeface="Wingdings" pitchFamily="2" charset="2"/>
              <a:buChar char="Ø"/>
            </a:pPr>
            <a:r>
              <a:rPr lang="es-EC" dirty="0" smtClean="0"/>
              <a:t>Crea un clima de confianza</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47081" y="3714663"/>
            <a:ext cx="2921264" cy="19628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1000"/>
                                        <p:tgtEl>
                                          <p:spTgt spid="5">
                                            <p:txEl>
                                              <p:pRg st="2" end="2"/>
                                            </p:txEl>
                                          </p:spTgt>
                                        </p:tgtEl>
                                      </p:cBhvr>
                                    </p:animEffect>
                                    <p:anim calcmode="lin" valueType="num">
                                      <p:cBhvr>
                                        <p:cTn id="4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barn(inVertical)">
                                      <p:cBhvr>
                                        <p:cTn id="48" dur="500"/>
                                        <p:tgtEl>
                                          <p:spTgt spid="5">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500"/>
                                        <p:tgtEl>
                                          <p:spTgt spid="5">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 calcmode="lin" valueType="num">
                                      <p:cBhvr additive="base">
                                        <p:cTn id="5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Effect transition="in" filter="wipe(down)">
                                      <p:cBhvr>
                                        <p:cTn id="64" dur="500"/>
                                        <p:tgtEl>
                                          <p:spTgt spid="5">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heel(1)">
                                      <p:cBhvr>
                                        <p:cTn id="6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25603"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graphicFrame>
        <p:nvGraphicFramePr>
          <p:cNvPr id="5" name="4 Diagrama"/>
          <p:cNvGraphicFramePr/>
          <p:nvPr>
            <p:extLst>
              <p:ext uri="{D42A27DB-BD31-4B8C-83A1-F6EECF244321}">
                <p14:modId xmlns:p14="http://schemas.microsoft.com/office/powerpoint/2010/main" xmlns="" val="454148604"/>
              </p:ext>
            </p:extLst>
          </p:nvPr>
        </p:nvGraphicFramePr>
        <p:xfrm>
          <a:off x="1012610" y="206084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8850" name="Picture 2" descr="http://www.udla.edu.ec/media/15512/facultad.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62637" y="2060848"/>
            <a:ext cx="2724150" cy="1085850"/>
          </a:xfrm>
          <a:prstGeom prst="rect">
            <a:avLst/>
          </a:prstGeom>
          <a:noFill/>
          <a:extLst>
            <a:ext uri="{909E8E84-426E-40DD-AFC4-6F175D3DCCD1}">
              <a14:hiddenFill xmlns:a14="http://schemas.microsoft.com/office/drawing/2010/main" xmlns="">
                <a:solidFill>
                  <a:srgbClr val="FFFFFF"/>
                </a:solidFill>
              </a14:hiddenFill>
            </a:ext>
          </a:extLst>
        </p:spPr>
      </p:pic>
      <p:pic>
        <p:nvPicPr>
          <p:cNvPr id="78852" name="Picture 4" descr="http://www.feminis.com/assets/images/Esoterismo/despiertala_creatividad.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28613" y="2018506"/>
            <a:ext cx="142875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78854" name="Picture 6" descr="http://specialtyfabricsreview.com/repository/1/105/large_0508_ft2_2.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012160" y="4509120"/>
            <a:ext cx="2124249" cy="13853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1187624" y="764704"/>
            <a:ext cx="7272808" cy="646331"/>
          </a:xfrm>
          <a:prstGeom prst="rect">
            <a:avLst/>
          </a:prstGeom>
        </p:spPr>
        <p:txBody>
          <a:bodyPr wrap="square">
            <a:spAutoFit/>
          </a:bodyPr>
          <a:lstStyle/>
          <a:p>
            <a:pPr algn="ctr"/>
            <a:r>
              <a:rPr lang="es-EC" b="1" dirty="0"/>
              <a:t>TRATAMIENTO DE LA ASIGNATURA DE ARQUITECTURA INTERIOR EN  LA UDLA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764704"/>
            <a:ext cx="6984776" cy="2031325"/>
          </a:xfrm>
          <a:prstGeom prst="rect">
            <a:avLst/>
          </a:prstGeom>
          <a:noFill/>
        </p:spPr>
        <p:txBody>
          <a:bodyPr wrap="square" rtlCol="0">
            <a:spAutoFit/>
          </a:bodyPr>
          <a:lstStyle/>
          <a:p>
            <a:r>
              <a:rPr lang="es-EC" b="1" dirty="0" smtClean="0"/>
              <a:t>Asignaturas Plásticas:</a:t>
            </a:r>
          </a:p>
          <a:p>
            <a:pPr marL="285750" indent="-285750">
              <a:buFont typeface="Arial" pitchFamily="34" charset="0"/>
              <a:buChar char="•"/>
            </a:pPr>
            <a:r>
              <a:rPr lang="es-EC" dirty="0" smtClean="0"/>
              <a:t>Proyectos</a:t>
            </a:r>
          </a:p>
          <a:p>
            <a:pPr marL="285750" indent="-285750">
              <a:buFont typeface="Arial" pitchFamily="34" charset="0"/>
              <a:buChar char="•"/>
            </a:pPr>
            <a:r>
              <a:rPr lang="es-EC" dirty="0" smtClean="0"/>
              <a:t>Diseño Básico</a:t>
            </a:r>
          </a:p>
          <a:p>
            <a:pPr marL="285750" indent="-285750">
              <a:buFont typeface="Arial" pitchFamily="34" charset="0"/>
              <a:buChar char="•"/>
            </a:pPr>
            <a:r>
              <a:rPr lang="es-EC" dirty="0" smtClean="0"/>
              <a:t>Diseño del mueble</a:t>
            </a:r>
          </a:p>
          <a:p>
            <a:pPr marL="285750" indent="-285750">
              <a:buFont typeface="Arial" pitchFamily="34" charset="0"/>
              <a:buChar char="•"/>
            </a:pPr>
            <a:r>
              <a:rPr lang="es-EC" dirty="0" smtClean="0"/>
              <a:t>Diseño de Stands</a:t>
            </a:r>
          </a:p>
          <a:p>
            <a:pPr marL="285750" indent="-285750">
              <a:buFont typeface="Arial" pitchFamily="34" charset="0"/>
              <a:buChar char="•"/>
            </a:pPr>
            <a:r>
              <a:rPr lang="es-EC" dirty="0" smtClean="0"/>
              <a:t>Dibujo</a:t>
            </a:r>
          </a:p>
          <a:p>
            <a:pPr marL="285750" indent="-285750">
              <a:buFont typeface="Arial" pitchFamily="34" charset="0"/>
              <a:buChar char="•"/>
            </a:pPr>
            <a:r>
              <a:rPr lang="es-EC" dirty="0" smtClean="0"/>
              <a:t>Técnicas de presentación</a:t>
            </a:r>
            <a:endParaRPr lang="es-EC" dirty="0"/>
          </a:p>
        </p:txBody>
      </p:sp>
      <p:sp>
        <p:nvSpPr>
          <p:cNvPr id="3" name="2 CuadroTexto"/>
          <p:cNvSpPr txBox="1"/>
          <p:nvPr/>
        </p:nvSpPr>
        <p:spPr>
          <a:xfrm>
            <a:off x="1348632" y="2924944"/>
            <a:ext cx="7632848" cy="1754326"/>
          </a:xfrm>
          <a:prstGeom prst="rect">
            <a:avLst/>
          </a:prstGeom>
          <a:noFill/>
        </p:spPr>
        <p:txBody>
          <a:bodyPr wrap="square" rtlCol="0">
            <a:spAutoFit/>
          </a:bodyPr>
          <a:lstStyle/>
          <a:p>
            <a:r>
              <a:rPr lang="es-EC" b="1" dirty="0" smtClean="0"/>
              <a:t>Asignaturas técnicas:</a:t>
            </a:r>
          </a:p>
          <a:p>
            <a:pPr marL="285750" indent="-285750">
              <a:buFont typeface="Arial" pitchFamily="34" charset="0"/>
              <a:buChar char="•"/>
            </a:pPr>
            <a:r>
              <a:rPr lang="es-EC" dirty="0" smtClean="0"/>
              <a:t>Textiles</a:t>
            </a:r>
          </a:p>
          <a:p>
            <a:pPr marL="285750" indent="-285750">
              <a:buFont typeface="Arial" pitchFamily="34" charset="0"/>
              <a:buChar char="•"/>
            </a:pPr>
            <a:r>
              <a:rPr lang="es-EC" dirty="0" smtClean="0"/>
              <a:t>Iluminación </a:t>
            </a:r>
          </a:p>
          <a:p>
            <a:pPr marL="285750" indent="-285750">
              <a:buFont typeface="Arial" pitchFamily="34" charset="0"/>
              <a:buChar char="•"/>
            </a:pPr>
            <a:r>
              <a:rPr lang="es-EC" dirty="0" smtClean="0"/>
              <a:t>Instalaciones Sanitarias</a:t>
            </a:r>
          </a:p>
          <a:p>
            <a:pPr marL="285750" indent="-285750">
              <a:buFont typeface="Arial" pitchFamily="34" charset="0"/>
              <a:buChar char="•"/>
            </a:pPr>
            <a:r>
              <a:rPr lang="es-EC" dirty="0" smtClean="0"/>
              <a:t>Materiales</a:t>
            </a:r>
          </a:p>
          <a:p>
            <a:pPr marL="285750" indent="-285750">
              <a:buFont typeface="Arial" pitchFamily="34" charset="0"/>
              <a:buChar char="•"/>
            </a:pPr>
            <a:endParaRPr lang="es-EC" dirty="0"/>
          </a:p>
        </p:txBody>
      </p:sp>
      <p:sp>
        <p:nvSpPr>
          <p:cNvPr id="4" name="3 CuadroTexto"/>
          <p:cNvSpPr txBox="1"/>
          <p:nvPr/>
        </p:nvSpPr>
        <p:spPr>
          <a:xfrm>
            <a:off x="1403648" y="4679270"/>
            <a:ext cx="5904656" cy="1477328"/>
          </a:xfrm>
          <a:prstGeom prst="rect">
            <a:avLst/>
          </a:prstGeom>
          <a:noFill/>
        </p:spPr>
        <p:txBody>
          <a:bodyPr wrap="square" rtlCol="0">
            <a:spAutoFit/>
          </a:bodyPr>
          <a:lstStyle/>
          <a:p>
            <a:r>
              <a:rPr lang="es-EC" b="1" dirty="0" smtClean="0"/>
              <a:t>Asignaturas tecnológicas:</a:t>
            </a:r>
          </a:p>
          <a:p>
            <a:pPr marL="285750" indent="-285750">
              <a:buFont typeface="Arial" pitchFamily="34" charset="0"/>
              <a:buChar char="•"/>
            </a:pPr>
            <a:r>
              <a:rPr lang="es-EC" dirty="0" err="1" smtClean="0"/>
              <a:t>Autocad</a:t>
            </a:r>
            <a:r>
              <a:rPr lang="es-EC" dirty="0" smtClean="0"/>
              <a:t> 2 y 3D</a:t>
            </a:r>
          </a:p>
          <a:p>
            <a:pPr marL="285750" indent="-285750">
              <a:buFont typeface="Arial" pitchFamily="34" charset="0"/>
              <a:buChar char="•"/>
            </a:pPr>
            <a:r>
              <a:rPr lang="es-EC" dirty="0" smtClean="0"/>
              <a:t>3Dmax</a:t>
            </a:r>
          </a:p>
          <a:p>
            <a:pPr marL="285750" indent="-285750">
              <a:buFont typeface="Arial" pitchFamily="34" charset="0"/>
              <a:buChar char="•"/>
            </a:pPr>
            <a:r>
              <a:rPr lang="es-EC" dirty="0" err="1" smtClean="0"/>
              <a:t>Photoshop</a:t>
            </a:r>
            <a:endParaRPr lang="es-EC" dirty="0" smtClean="0"/>
          </a:p>
          <a:p>
            <a:pPr marL="285750" indent="-285750">
              <a:buFont typeface="Arial" pitchFamily="34" charset="0"/>
              <a:buChar char="•"/>
            </a:pPr>
            <a:r>
              <a:rPr lang="es-EC" dirty="0" err="1" smtClean="0"/>
              <a:t>Revit</a:t>
            </a:r>
            <a:endParaRPr lang="es-EC" dirty="0"/>
          </a:p>
        </p:txBody>
      </p:sp>
    </p:spTree>
    <p:extLst>
      <p:ext uri="{BB962C8B-B14F-4D97-AF65-F5344CB8AC3E}">
        <p14:creationId xmlns:p14="http://schemas.microsoft.com/office/powerpoint/2010/main" xmlns="" val="147964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ircle(in)">
                                      <p:cBhvr>
                                        <p:cTn id="18" dur="2000"/>
                                        <p:tgtEl>
                                          <p:spTgt spid="4">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circle(in)">
                                      <p:cBhvr>
                                        <p:cTn id="21" dur="2000"/>
                                        <p:tgtEl>
                                          <p:spTgt spid="4">
                                            <p:txEl>
                                              <p:pRg st="1" end="1"/>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circle(in)">
                                      <p:cBhvr>
                                        <p:cTn id="24" dur="2000"/>
                                        <p:tgtEl>
                                          <p:spTgt spid="4">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circle(in)">
                                      <p:cBhvr>
                                        <p:cTn id="30"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26627"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sp>
        <p:nvSpPr>
          <p:cNvPr id="4" name="3 CuadroTexto"/>
          <p:cNvSpPr txBox="1"/>
          <p:nvPr/>
        </p:nvSpPr>
        <p:spPr>
          <a:xfrm>
            <a:off x="899592" y="1341486"/>
            <a:ext cx="6696744" cy="5016758"/>
          </a:xfrm>
          <a:prstGeom prst="rect">
            <a:avLst/>
          </a:prstGeom>
          <a:noFill/>
        </p:spPr>
        <p:txBody>
          <a:bodyPr wrap="square" rtlCol="0">
            <a:spAutoFit/>
          </a:bodyPr>
          <a:lstStyle/>
          <a:p>
            <a:pPr marL="285750" indent="-285750">
              <a:buFont typeface="Arial" pitchFamily="34" charset="0"/>
              <a:buChar char="•"/>
            </a:pPr>
            <a:r>
              <a:rPr lang="es-MX" sz="1600" b="1" dirty="0" smtClean="0"/>
              <a:t>TIPO DE INVESTIGACIÓN</a:t>
            </a:r>
          </a:p>
          <a:p>
            <a:r>
              <a:rPr lang="es-MX" sz="1600" dirty="0" smtClean="0"/>
              <a:t>Investigación </a:t>
            </a:r>
            <a:r>
              <a:rPr lang="es-MX" sz="1600" dirty="0" err="1" smtClean="0"/>
              <a:t>correlacional</a:t>
            </a:r>
            <a:endParaRPr lang="es-MX" sz="1600" dirty="0" smtClean="0"/>
          </a:p>
          <a:p>
            <a:pPr marL="285750" indent="-285750">
              <a:buFont typeface="Arial" pitchFamily="34" charset="0"/>
              <a:buChar char="•"/>
            </a:pPr>
            <a:r>
              <a:rPr lang="es-MX" sz="1600" b="1" dirty="0" smtClean="0"/>
              <a:t>MÉTODOS DE INVESTIGACIÓN</a:t>
            </a:r>
          </a:p>
          <a:p>
            <a:pPr marL="285750" indent="-285750">
              <a:buFont typeface="Wingdings" pitchFamily="2" charset="2"/>
              <a:buChar char="ü"/>
            </a:pPr>
            <a:r>
              <a:rPr lang="es-MX" sz="1600" dirty="0" smtClean="0"/>
              <a:t>Deductivo</a:t>
            </a:r>
          </a:p>
          <a:p>
            <a:pPr marL="285750" indent="-285750">
              <a:buFont typeface="Wingdings" pitchFamily="2" charset="2"/>
              <a:buChar char="ü"/>
            </a:pPr>
            <a:r>
              <a:rPr lang="es-MX" sz="1600" dirty="0" smtClean="0"/>
              <a:t>Inductivo </a:t>
            </a:r>
          </a:p>
          <a:p>
            <a:pPr marL="285750" indent="-285750">
              <a:buFont typeface="Wingdings" pitchFamily="2" charset="2"/>
              <a:buChar char="ü"/>
            </a:pPr>
            <a:r>
              <a:rPr lang="es-MX" sz="1600" dirty="0" smtClean="0"/>
              <a:t>Analítico</a:t>
            </a:r>
            <a:endParaRPr lang="es-EC" sz="1600" b="1" dirty="0"/>
          </a:p>
          <a:p>
            <a:pPr marL="285750" indent="-285750">
              <a:buFont typeface="Arial" pitchFamily="34" charset="0"/>
              <a:buChar char="•"/>
            </a:pPr>
            <a:r>
              <a:rPr lang="es-EC" sz="1600" b="1" dirty="0" smtClean="0"/>
              <a:t>POBLACIÓN </a:t>
            </a:r>
            <a:r>
              <a:rPr lang="es-EC" sz="1600" b="1" dirty="0"/>
              <a:t>Y MUESTRAS</a:t>
            </a:r>
          </a:p>
          <a:p>
            <a:r>
              <a:rPr lang="es-EC" sz="1600" dirty="0" smtClean="0"/>
              <a:t>El total de estudiantes fue de  177 personas y el de docentes fue de 35.</a:t>
            </a:r>
          </a:p>
          <a:p>
            <a:endParaRPr lang="es-EC" sz="1600" b="1" dirty="0" smtClean="0"/>
          </a:p>
          <a:p>
            <a:pPr marL="285750" indent="-285750">
              <a:buFont typeface="Arial" pitchFamily="34" charset="0"/>
              <a:buChar char="•"/>
            </a:pPr>
            <a:r>
              <a:rPr lang="es-EC" sz="1600" b="1" dirty="0" smtClean="0"/>
              <a:t>HIPÓTESIS</a:t>
            </a:r>
          </a:p>
          <a:p>
            <a:r>
              <a:rPr lang="es-EC" sz="1600" dirty="0" smtClean="0"/>
              <a:t>La aplicación de estrategias metodológicas no tradicionales (alternativas) por parte de los docentes de la carrera de Arquitectura Interior de la UDLA, incidirá en el desarrollo de la creatividad de los estudiantes.</a:t>
            </a:r>
          </a:p>
          <a:p>
            <a:endParaRPr lang="es-EC" sz="1600" dirty="0" smtClean="0"/>
          </a:p>
          <a:p>
            <a:pPr marL="285750" indent="-285750">
              <a:buFont typeface="Arial" pitchFamily="34" charset="0"/>
              <a:buChar char="•"/>
            </a:pPr>
            <a:r>
              <a:rPr lang="es-EC" sz="1600" b="1" dirty="0" smtClean="0"/>
              <a:t>HIPÓTESIS NULA</a:t>
            </a:r>
            <a:endParaRPr lang="es-EC" sz="1600" dirty="0" smtClean="0"/>
          </a:p>
          <a:p>
            <a:r>
              <a:rPr lang="es-EC" sz="1600" dirty="0" smtClean="0"/>
              <a:t>La aplicación de estrategias metodológicas no tradicionales (alternativas) por parte de los docentes de la carrera de Arquitectura Interior de la UDLA,  no incidirá en el desarrollo de la creatividad de los estudiantes.</a:t>
            </a:r>
          </a:p>
        </p:txBody>
      </p:sp>
      <p:sp>
        <p:nvSpPr>
          <p:cNvPr id="2" name="1 CuadroTexto"/>
          <p:cNvSpPr txBox="1"/>
          <p:nvPr/>
        </p:nvSpPr>
        <p:spPr>
          <a:xfrm>
            <a:off x="2267744" y="855147"/>
            <a:ext cx="5040560" cy="369332"/>
          </a:xfrm>
          <a:prstGeom prst="rect">
            <a:avLst/>
          </a:prstGeom>
          <a:noFill/>
        </p:spPr>
        <p:txBody>
          <a:bodyPr wrap="square" rtlCol="0">
            <a:spAutoFit/>
          </a:bodyPr>
          <a:lstStyle/>
          <a:p>
            <a:r>
              <a:rPr lang="es-EC" b="1" dirty="0"/>
              <a:t>METODOLOGÍA DE LA </a:t>
            </a:r>
            <a:r>
              <a:rPr lang="es-EC" b="1" dirty="0" smtClean="0"/>
              <a:t>INVESTIGACIÓN</a:t>
            </a:r>
            <a:endParaRPr lang="es-EC" b="1" dirty="0"/>
          </a:p>
        </p:txBody>
      </p:sp>
      <p:sp>
        <p:nvSpPr>
          <p:cNvPr id="3" name="2 CuadroTexto"/>
          <p:cNvSpPr txBox="1"/>
          <p:nvPr/>
        </p:nvSpPr>
        <p:spPr>
          <a:xfrm>
            <a:off x="3131840" y="447055"/>
            <a:ext cx="2592288" cy="461665"/>
          </a:xfrm>
          <a:prstGeom prst="rect">
            <a:avLst/>
          </a:prstGeom>
          <a:noFill/>
        </p:spPr>
        <p:txBody>
          <a:bodyPr wrap="square" rtlCol="0">
            <a:spAutoFit/>
          </a:bodyPr>
          <a:lstStyle/>
          <a:p>
            <a:r>
              <a:rPr lang="es-MX" sz="2400" dirty="0" smtClean="0"/>
              <a:t>CAPÍTULO III</a:t>
            </a:r>
            <a:endParaRPr lang="es-EC"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27651"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sp>
        <p:nvSpPr>
          <p:cNvPr id="6" name="5 CuadroTexto"/>
          <p:cNvSpPr txBox="1"/>
          <p:nvPr/>
        </p:nvSpPr>
        <p:spPr>
          <a:xfrm>
            <a:off x="683567" y="980728"/>
            <a:ext cx="7269807" cy="400110"/>
          </a:xfrm>
          <a:prstGeom prst="rect">
            <a:avLst/>
          </a:prstGeom>
          <a:noFill/>
        </p:spPr>
        <p:txBody>
          <a:bodyPr wrap="square" rtlCol="0">
            <a:spAutoFit/>
          </a:bodyPr>
          <a:lstStyle/>
          <a:p>
            <a:r>
              <a:rPr lang="es-EC" sz="2000" b="1" dirty="0" smtClean="0"/>
              <a:t>ANÁLISIS DE DATOS ESTADÍSTICOS (EJEMPLOS)</a:t>
            </a:r>
            <a:endParaRPr lang="es-EC" sz="2000" b="1" dirty="0"/>
          </a:p>
        </p:txBody>
      </p:sp>
      <p:pic>
        <p:nvPicPr>
          <p:cNvPr id="102401" name="Gráfico 4"/>
          <p:cNvPicPr>
            <a:picLocks noChangeArrowheads="1"/>
          </p:cNvPicPr>
          <p:nvPr/>
        </p:nvPicPr>
        <p:blipFill>
          <a:blip r:embed="rId4" cstate="print"/>
          <a:srcRect b="-90"/>
          <a:stretch>
            <a:fillRect/>
          </a:stretch>
        </p:blipFill>
        <p:spPr bwMode="auto">
          <a:xfrm>
            <a:off x="1808286" y="2276872"/>
            <a:ext cx="5040560" cy="2160240"/>
          </a:xfrm>
          <a:prstGeom prst="rect">
            <a:avLst/>
          </a:prstGeom>
          <a:noFill/>
          <a:ln w="9525">
            <a:noFill/>
            <a:miter lim="800000"/>
            <a:headEnd/>
            <a:tailEnd/>
          </a:ln>
        </p:spPr>
      </p:pic>
      <p:sp>
        <p:nvSpPr>
          <p:cNvPr id="2" name="1 CuadroTexto"/>
          <p:cNvSpPr txBox="1"/>
          <p:nvPr/>
        </p:nvSpPr>
        <p:spPr>
          <a:xfrm>
            <a:off x="1016025" y="1628800"/>
            <a:ext cx="4420071" cy="369332"/>
          </a:xfrm>
          <a:prstGeom prst="rect">
            <a:avLst/>
          </a:prstGeom>
          <a:noFill/>
        </p:spPr>
        <p:txBody>
          <a:bodyPr wrap="square" rtlCol="0">
            <a:spAutoFit/>
          </a:bodyPr>
          <a:lstStyle/>
          <a:p>
            <a:r>
              <a:rPr lang="es-MX" dirty="0" smtClean="0"/>
              <a:t>Encuesta realizada a estudiantes</a:t>
            </a:r>
            <a:endParaRPr lang="es-EC" dirty="0"/>
          </a:p>
        </p:txBody>
      </p:sp>
      <p:sp>
        <p:nvSpPr>
          <p:cNvPr id="3" name="2 CuadroTexto"/>
          <p:cNvSpPr txBox="1"/>
          <p:nvPr/>
        </p:nvSpPr>
        <p:spPr>
          <a:xfrm>
            <a:off x="323528" y="4725144"/>
            <a:ext cx="6912768" cy="369332"/>
          </a:xfrm>
          <a:prstGeom prst="rect">
            <a:avLst/>
          </a:prstGeom>
          <a:noFill/>
        </p:spPr>
        <p:txBody>
          <a:bodyPr wrap="square" rtlCol="0">
            <a:spAutoFit/>
          </a:bodyPr>
          <a:lstStyle/>
          <a:p>
            <a:endParaRPr lang="es-EC"/>
          </a:p>
        </p:txBody>
      </p:sp>
      <p:sp>
        <p:nvSpPr>
          <p:cNvPr id="5" name="4 CuadroTexto"/>
          <p:cNvSpPr txBox="1"/>
          <p:nvPr/>
        </p:nvSpPr>
        <p:spPr>
          <a:xfrm>
            <a:off x="1016025" y="4725144"/>
            <a:ext cx="6724327" cy="1384995"/>
          </a:xfrm>
          <a:prstGeom prst="rect">
            <a:avLst/>
          </a:prstGeom>
          <a:noFill/>
        </p:spPr>
        <p:txBody>
          <a:bodyPr wrap="square" rtlCol="0">
            <a:spAutoFit/>
          </a:bodyPr>
          <a:lstStyle/>
          <a:p>
            <a:r>
              <a:rPr lang="es-EC" sz="1200" dirty="0"/>
              <a:t> El 32% de los estudiantes de interiorismo encuestados está completamente de acuerdo que la creatividad es una cualidad exclusiva de ciertos individuos; el 43% está de acuerdo; el 8% no está seguro; el 12 % en desacuerdo y el 5% totalmente en desacuerdo. Por ende, según los datos analizados podemos ver que los estudiantes piensan que la creatividad es una habilidad que la poseen exclusivamente algunas personas, por lo tanto esto puede desencadenar en que muchos de ellos consideren que carezcan de esta cualidad y puedan sentirse desmotivados al creer que no pueden aportar como otras personas que consideren creativos.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29699"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pic>
        <p:nvPicPr>
          <p:cNvPr id="99329" name="Gráfico 2"/>
          <p:cNvPicPr>
            <a:picLocks noChangeArrowheads="1"/>
          </p:cNvPicPr>
          <p:nvPr/>
        </p:nvPicPr>
        <p:blipFill>
          <a:blip r:embed="rId4" cstate="print"/>
          <a:srcRect/>
          <a:stretch>
            <a:fillRect/>
          </a:stretch>
        </p:blipFill>
        <p:spPr bwMode="auto">
          <a:xfrm>
            <a:off x="2051720" y="1556792"/>
            <a:ext cx="5185196" cy="2245171"/>
          </a:xfrm>
          <a:prstGeom prst="rect">
            <a:avLst/>
          </a:prstGeom>
          <a:noFill/>
          <a:ln w="9525">
            <a:noFill/>
            <a:miter lim="800000"/>
            <a:headEnd/>
            <a:tailEnd/>
          </a:ln>
        </p:spPr>
      </p:pic>
      <p:sp>
        <p:nvSpPr>
          <p:cNvPr id="3" name="2 CuadroTexto"/>
          <p:cNvSpPr txBox="1"/>
          <p:nvPr/>
        </p:nvSpPr>
        <p:spPr>
          <a:xfrm>
            <a:off x="1187624" y="3801963"/>
            <a:ext cx="6624736" cy="2031325"/>
          </a:xfrm>
          <a:prstGeom prst="rect">
            <a:avLst/>
          </a:prstGeom>
          <a:noFill/>
        </p:spPr>
        <p:txBody>
          <a:bodyPr wrap="square" rtlCol="0">
            <a:spAutoFit/>
          </a:bodyPr>
          <a:lstStyle/>
          <a:p>
            <a:r>
              <a:rPr lang="es-EC" sz="1200" dirty="0"/>
              <a:t>El 55% de los estudiantes está totalmente de acuerdo en que la creatividad se puede desarrollar, el 40% está de acuerdo, es decir que el 95% cree que se puede desarrollar la creatividad  y el 5% no está seguro. Vemos que casi la totalidad de los estudiantes piensa que se puede desarrollar la creatividad a pesar de que en el ítem anterior opinaron que solo ciertas personas posean esta cualidad. Entonces podemos decir que aunque los estudiantes consideren que no posean esta  habilidad, ellos están conscientes de que pueden desarrollarla, por lo que es  preponderante que realicen actividades enfocadas a estimular el potencial creador de cada uno de ellos y de esta manera que sientan una mayor motivación a la hora de aportar ideas innovadoras.</a:t>
            </a:r>
          </a:p>
          <a:p>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30723"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pic>
        <p:nvPicPr>
          <p:cNvPr id="98305" name="Gráfico 7"/>
          <p:cNvPicPr>
            <a:picLocks noChangeArrowheads="1"/>
          </p:cNvPicPr>
          <p:nvPr/>
        </p:nvPicPr>
        <p:blipFill>
          <a:blip r:embed="rId4" cstate="print"/>
          <a:srcRect/>
          <a:stretch>
            <a:fillRect/>
          </a:stretch>
        </p:blipFill>
        <p:spPr bwMode="auto">
          <a:xfrm>
            <a:off x="2699792" y="1242976"/>
            <a:ext cx="3816424" cy="2088232"/>
          </a:xfrm>
          <a:prstGeom prst="rect">
            <a:avLst/>
          </a:prstGeom>
          <a:noFill/>
          <a:ln w="9525">
            <a:noFill/>
            <a:miter lim="800000"/>
            <a:headEnd/>
            <a:tailEnd/>
          </a:ln>
        </p:spPr>
      </p:pic>
      <p:sp>
        <p:nvSpPr>
          <p:cNvPr id="3" name="2 CuadroTexto"/>
          <p:cNvSpPr txBox="1"/>
          <p:nvPr/>
        </p:nvSpPr>
        <p:spPr>
          <a:xfrm>
            <a:off x="1259632" y="3501008"/>
            <a:ext cx="6693743" cy="1938992"/>
          </a:xfrm>
          <a:prstGeom prst="rect">
            <a:avLst/>
          </a:prstGeom>
          <a:noFill/>
        </p:spPr>
        <p:txBody>
          <a:bodyPr wrap="square" rtlCol="0">
            <a:spAutoFit/>
          </a:bodyPr>
          <a:lstStyle/>
          <a:p>
            <a:r>
              <a:rPr lang="es-EC" sz="1200" dirty="0"/>
              <a:t> En cuanto a que las técnicas utilizadas por los docentes promuevan el desarrollo de la creatividad, el 13 % de los estudiantes opina estar completamente de acuerdo, el 48% está de acuerdo; el 24% no está seguro; el 10% está en desacuerdo y el 5% completamente en desacuerdo. Es decir que  los encuestados piensan que las técnicas de enseñanza utilizadas por los docentes si ayudan al desarrollo de la creatividad. Vale anotar que los tres últimos ítems corresponden a los estudiantes que opinan que las técnicas no motivan el desarrollo de la creatividad. De tal manera que según la precepción de más de un tercio de los estudiantes, los docentes no emplean las técnicas adecuadas para el desarrollo de la creatividad y deberían hacerlo. </a:t>
            </a:r>
          </a:p>
          <a:p>
            <a:endParaRPr lang="es-EC"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0"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sp>
        <p:nvSpPr>
          <p:cNvPr id="17411" name="2 Rectángulo"/>
          <p:cNvSpPr>
            <a:spLocks noChangeArrowheads="1"/>
          </p:cNvSpPr>
          <p:nvPr/>
        </p:nvSpPr>
        <p:spPr bwMode="auto">
          <a:xfrm>
            <a:off x="857250" y="857250"/>
            <a:ext cx="7572375" cy="4924425"/>
          </a:xfrm>
          <a:prstGeom prst="rect">
            <a:avLst/>
          </a:prstGeom>
          <a:noFill/>
          <a:ln w="9525">
            <a:noFill/>
            <a:miter lim="800000"/>
            <a:headEnd/>
            <a:tailEnd/>
          </a:ln>
        </p:spPr>
        <p:txBody>
          <a:bodyPr>
            <a:spAutoFit/>
          </a:bodyPr>
          <a:lstStyle/>
          <a:p>
            <a:pPr marL="114300" algn="ctr"/>
            <a:r>
              <a:rPr lang="es-EC" sz="2000" b="1" dirty="0"/>
              <a:t>TEMA</a:t>
            </a:r>
          </a:p>
          <a:p>
            <a:pPr marL="114300" algn="ctr"/>
            <a:r>
              <a:rPr lang="es-EC" b="1" dirty="0" smtClean="0"/>
              <a:t>«LA METODOLOGÍA DE ENSEÑANZA APRENDIZAJE Y SU INCIDENCIA EN EL DESARROLLO DE LA CREATIVIDAD DE LOS ESTUDIANTES DE LA CARRERA DE ARQUITECTURA INTERIOR DE LA UDLA»</a:t>
            </a:r>
            <a:endParaRPr lang="es-EC" dirty="0"/>
          </a:p>
          <a:p>
            <a:pPr marL="114300" algn="ctr"/>
            <a:endParaRPr lang="es-EC" dirty="0"/>
          </a:p>
          <a:p>
            <a:pPr marL="114300" algn="ctr"/>
            <a:r>
              <a:rPr lang="es-EC" sz="2000" b="1" dirty="0" smtClean="0"/>
              <a:t>AUTORA</a:t>
            </a:r>
            <a:endParaRPr lang="es-EC" sz="2000" b="1" dirty="0"/>
          </a:p>
          <a:p>
            <a:pPr marL="114300" algn="ctr"/>
            <a:r>
              <a:rPr lang="es-EC" b="1" dirty="0"/>
              <a:t> </a:t>
            </a:r>
            <a:endParaRPr lang="es-EC" dirty="0"/>
          </a:p>
          <a:p>
            <a:pPr marL="114300" algn="ctr"/>
            <a:r>
              <a:rPr lang="es-EC" b="1" dirty="0" smtClean="0"/>
              <a:t>ARQ.  INT. MARÍA AUGUSTA BARRAGÁN ARAUJO</a:t>
            </a:r>
            <a:endParaRPr lang="es-EC" dirty="0"/>
          </a:p>
          <a:p>
            <a:pPr marL="114300" algn="ctr"/>
            <a:r>
              <a:rPr lang="es-EC" b="1" dirty="0"/>
              <a:t> </a:t>
            </a:r>
            <a:endParaRPr lang="es-EC" dirty="0"/>
          </a:p>
          <a:p>
            <a:pPr marL="114300" algn="ctr"/>
            <a:r>
              <a:rPr lang="es-EC" sz="2000" b="1" dirty="0"/>
              <a:t>DIRECTOR DE TESIS</a:t>
            </a:r>
          </a:p>
          <a:p>
            <a:pPr marL="114300" algn="ctr"/>
            <a:r>
              <a:rPr lang="es-EC" b="1" dirty="0"/>
              <a:t> </a:t>
            </a:r>
            <a:endParaRPr lang="es-EC" dirty="0"/>
          </a:p>
          <a:p>
            <a:pPr marL="114300" algn="ctr"/>
            <a:r>
              <a:rPr lang="es-EC" b="1" dirty="0" smtClean="0"/>
              <a:t>ARQ. EDGAR PADILLA U, MGS.</a:t>
            </a:r>
            <a:endParaRPr lang="es-EC" dirty="0"/>
          </a:p>
          <a:p>
            <a:pPr marL="114300" algn="ctr"/>
            <a:r>
              <a:rPr lang="es-EC" b="1" dirty="0"/>
              <a:t> </a:t>
            </a:r>
            <a:endParaRPr lang="es-EC" dirty="0"/>
          </a:p>
          <a:p>
            <a:pPr marL="114300" algn="ctr"/>
            <a:endParaRPr lang="es-EC" dirty="0"/>
          </a:p>
          <a:p>
            <a:pPr marL="114300" algn="ctr"/>
            <a:r>
              <a:rPr lang="es-EC" sz="2000" b="1" dirty="0"/>
              <a:t>SANGOLQUÍ – ECUADOR</a:t>
            </a:r>
          </a:p>
          <a:p>
            <a:pPr marL="114300" algn="ctr"/>
            <a:r>
              <a:rPr lang="es-EC" b="1" dirty="0" smtClean="0"/>
              <a:t>JULIO 2012</a:t>
            </a: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31747"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pic>
        <p:nvPicPr>
          <p:cNvPr id="97281" name="Gráfico 2"/>
          <p:cNvPicPr>
            <a:picLocks noChangeArrowheads="1"/>
          </p:cNvPicPr>
          <p:nvPr/>
        </p:nvPicPr>
        <p:blipFill>
          <a:blip r:embed="rId4" cstate="print"/>
          <a:srcRect/>
          <a:stretch>
            <a:fillRect/>
          </a:stretch>
        </p:blipFill>
        <p:spPr bwMode="auto">
          <a:xfrm>
            <a:off x="2735796" y="1201702"/>
            <a:ext cx="3672408" cy="2088232"/>
          </a:xfrm>
          <a:prstGeom prst="rect">
            <a:avLst/>
          </a:prstGeom>
          <a:noFill/>
          <a:ln w="9525">
            <a:noFill/>
            <a:miter lim="800000"/>
            <a:headEnd/>
            <a:tailEnd/>
          </a:ln>
        </p:spPr>
      </p:pic>
      <p:sp>
        <p:nvSpPr>
          <p:cNvPr id="4" name="3 CuadroTexto"/>
          <p:cNvSpPr txBox="1"/>
          <p:nvPr/>
        </p:nvSpPr>
        <p:spPr>
          <a:xfrm>
            <a:off x="1619672" y="3501008"/>
            <a:ext cx="5760640" cy="1200329"/>
          </a:xfrm>
          <a:prstGeom prst="rect">
            <a:avLst/>
          </a:prstGeom>
          <a:noFill/>
        </p:spPr>
        <p:txBody>
          <a:bodyPr wrap="square" rtlCol="0">
            <a:spAutoFit/>
          </a:bodyPr>
          <a:lstStyle/>
          <a:p>
            <a:r>
              <a:rPr lang="es-EC" sz="1200" dirty="0"/>
              <a:t> Las actividades propuestas por los docentes que más citaron los estudiantes fueron: proyectos, maquetas, diseño, dibujos y creación de muebles. Siendo los proyectos los que presentan una mayor aceptación por parte de los dicentes. Por ende, mediante estos resultados podemos evidenciar que existe un vínculo muy marcado entre las materias plásticas y el desarrollo de la creatividad. </a:t>
            </a:r>
          </a:p>
          <a:p>
            <a:endParaRPr lang="es-EC"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32771"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pic>
        <p:nvPicPr>
          <p:cNvPr id="96257" name="Gráfico 2"/>
          <p:cNvPicPr>
            <a:picLocks noChangeArrowheads="1"/>
          </p:cNvPicPr>
          <p:nvPr/>
        </p:nvPicPr>
        <p:blipFill>
          <a:blip r:embed="rId4" cstate="print"/>
          <a:srcRect b="-93"/>
          <a:stretch>
            <a:fillRect/>
          </a:stretch>
        </p:blipFill>
        <p:spPr bwMode="auto">
          <a:xfrm>
            <a:off x="2771800" y="1438541"/>
            <a:ext cx="3960440" cy="2088232"/>
          </a:xfrm>
          <a:prstGeom prst="rect">
            <a:avLst/>
          </a:prstGeom>
          <a:noFill/>
          <a:ln w="9525">
            <a:noFill/>
            <a:miter lim="800000"/>
            <a:headEnd/>
            <a:tailEnd/>
          </a:ln>
        </p:spPr>
      </p:pic>
      <p:sp>
        <p:nvSpPr>
          <p:cNvPr id="4" name="3 CuadroTexto"/>
          <p:cNvSpPr txBox="1"/>
          <p:nvPr/>
        </p:nvSpPr>
        <p:spPr>
          <a:xfrm>
            <a:off x="1619672" y="764704"/>
            <a:ext cx="6333703" cy="369332"/>
          </a:xfrm>
          <a:prstGeom prst="rect">
            <a:avLst/>
          </a:prstGeom>
          <a:noFill/>
        </p:spPr>
        <p:txBody>
          <a:bodyPr wrap="square" rtlCol="0">
            <a:spAutoFit/>
          </a:bodyPr>
          <a:lstStyle/>
          <a:p>
            <a:r>
              <a:rPr lang="es-MX" dirty="0" smtClean="0"/>
              <a:t>Encuesta realizada a los docentes</a:t>
            </a:r>
            <a:endParaRPr lang="es-EC" dirty="0"/>
          </a:p>
        </p:txBody>
      </p:sp>
      <p:sp>
        <p:nvSpPr>
          <p:cNvPr id="5" name="4 CuadroTexto"/>
          <p:cNvSpPr txBox="1"/>
          <p:nvPr/>
        </p:nvSpPr>
        <p:spPr>
          <a:xfrm>
            <a:off x="1691680" y="3789040"/>
            <a:ext cx="6261695" cy="1384995"/>
          </a:xfrm>
          <a:prstGeom prst="rect">
            <a:avLst/>
          </a:prstGeom>
          <a:noFill/>
        </p:spPr>
        <p:txBody>
          <a:bodyPr wrap="square" rtlCol="0">
            <a:spAutoFit/>
          </a:bodyPr>
          <a:lstStyle/>
          <a:p>
            <a:r>
              <a:rPr lang="es-EC" sz="1200" dirty="0"/>
              <a:t>De acuerdo a los resultados obtenidos podemos apreciar que un alto porcentaje de </a:t>
            </a:r>
            <a:r>
              <a:rPr lang="es-EC" sz="1200" dirty="0" err="1"/>
              <a:t>de</a:t>
            </a:r>
            <a:r>
              <a:rPr lang="es-EC" sz="1200" dirty="0"/>
              <a:t> los docentes (74% ) está completamente de acuerdo que su materia se presta para el desarrollo de la creatividad , mientras que el 26% restante esta de acuerdo. Según  datos obtenidos la totalidad de  los docentes piensan que su materia impartida en la carrera apoya el desarrollo de la creatividad de los estudiantes, es decir que el cualquier </a:t>
            </a:r>
            <a:r>
              <a:rPr lang="es-EC" sz="1200" dirty="0" err="1"/>
              <a:t>asigantura</a:t>
            </a:r>
            <a:r>
              <a:rPr lang="es-EC" sz="1200" dirty="0"/>
              <a:t> se puede aplicar ejercicios que promuevan la creatividad.</a:t>
            </a:r>
          </a:p>
          <a:p>
            <a:endParaRPr lang="es-EC"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33795"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sp>
        <p:nvSpPr>
          <p:cNvPr id="2" name="1 CuadroTexto"/>
          <p:cNvSpPr txBox="1"/>
          <p:nvPr/>
        </p:nvSpPr>
        <p:spPr>
          <a:xfrm>
            <a:off x="1475656" y="3789040"/>
            <a:ext cx="6840760" cy="1846659"/>
          </a:xfrm>
          <a:prstGeom prst="rect">
            <a:avLst/>
          </a:prstGeom>
          <a:noFill/>
        </p:spPr>
        <p:txBody>
          <a:bodyPr wrap="square" rtlCol="0">
            <a:spAutoFit/>
          </a:bodyPr>
          <a:lstStyle/>
          <a:p>
            <a:r>
              <a:rPr lang="es-EC" sz="1200" dirty="0"/>
              <a:t> De acuerdo a los datos que observamos en la gráfica anterior vemos que de los 35 profesores encuestados, El 49%  está completamente de acuerdo que todas las materias impartidas en la carrera de interiorismo se presta para el desarrollo de la creatividad, seguido del 31% que opina estar de acuerdo, mientras que el 11% no está seguro y el 9% cree que no se puede desarrollar la creatividad en todas las materias de arquitectura interior. Es importante comparar las respuestas  con la pregunta anterior. A pesar de que todos los docentes concuerdan que su materia apoya el desarrollo de la creatividad, en este  ítem por el contrario existe un grupo de profesores que piensa que no todas las materias pueden ayudar al desarrollo de la creatividad.</a:t>
            </a:r>
          </a:p>
          <a:p>
            <a:endParaRPr lang="es-EC" dirty="0"/>
          </a:p>
        </p:txBody>
      </p:sp>
      <p:pic>
        <p:nvPicPr>
          <p:cNvPr id="76802" name="Gráfico 1"/>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1720" y="1039813"/>
            <a:ext cx="4581525" cy="254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34819"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pic>
        <p:nvPicPr>
          <p:cNvPr id="94209" name="Gráfico 1"/>
          <p:cNvPicPr>
            <a:picLocks noChangeArrowheads="1"/>
          </p:cNvPicPr>
          <p:nvPr/>
        </p:nvPicPr>
        <p:blipFill>
          <a:blip r:embed="rId4" cstate="print"/>
          <a:srcRect b="-21"/>
          <a:stretch>
            <a:fillRect/>
          </a:stretch>
        </p:blipFill>
        <p:spPr bwMode="auto">
          <a:xfrm>
            <a:off x="2195736" y="1340768"/>
            <a:ext cx="4465116" cy="2196244"/>
          </a:xfrm>
          <a:prstGeom prst="rect">
            <a:avLst/>
          </a:prstGeom>
          <a:noFill/>
          <a:ln w="9525">
            <a:noFill/>
            <a:miter lim="800000"/>
            <a:headEnd/>
            <a:tailEnd/>
          </a:ln>
        </p:spPr>
      </p:pic>
      <p:sp>
        <p:nvSpPr>
          <p:cNvPr id="3" name="2 CuadroTexto"/>
          <p:cNvSpPr txBox="1"/>
          <p:nvPr/>
        </p:nvSpPr>
        <p:spPr>
          <a:xfrm>
            <a:off x="1403648" y="3789040"/>
            <a:ext cx="6768752" cy="2123658"/>
          </a:xfrm>
          <a:prstGeom prst="rect">
            <a:avLst/>
          </a:prstGeom>
          <a:noFill/>
        </p:spPr>
        <p:txBody>
          <a:bodyPr wrap="square" rtlCol="0">
            <a:spAutoFit/>
          </a:bodyPr>
          <a:lstStyle/>
          <a:p>
            <a:r>
              <a:rPr lang="es-EC" sz="1200" dirty="0"/>
              <a:t>El 15% de los docentes está completamente de acuerdo que las estrategias utilizadas actualmente en el aula ayudan a explotar la creatividad de los estudiantes; el 47% está de acuerdo; un 29% no está seguro; el 6% manifiesta que está en desacuerdo y el restante 3% están completamente en desacuerdo.  Al sumar las dos primeras opciones vemos que la mayoría de los docentes de la carrera opinan que las estrategias que están utilizando actualmente en el aula apoyan el desarrollo de la creatividad, por lo tanto ellos están manejando alguna técnica que favorece el desarrollo de esta cualidad. Es importante anotar que la cuarta parte de los profesores encuestados no está seguro y un grupo menor estar en desacuerdo y completamente en desacuerdo,  esto significa que para estos profesores las estrategias que se está utilizando no aportan para la creatividad de los estudiantes. Entonces es relevante promover entre los profesores de la escuela el uso de técnica y herramientas que promuevan la creatividad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35843"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pic>
        <p:nvPicPr>
          <p:cNvPr id="93185" name="Gráfico 2"/>
          <p:cNvPicPr>
            <a:picLocks noChangeArrowheads="1"/>
          </p:cNvPicPr>
          <p:nvPr/>
        </p:nvPicPr>
        <p:blipFill>
          <a:blip r:embed="rId4" cstate="print"/>
          <a:srcRect b="-55"/>
          <a:stretch>
            <a:fillRect/>
          </a:stretch>
        </p:blipFill>
        <p:spPr bwMode="auto">
          <a:xfrm>
            <a:off x="2555776" y="1268760"/>
            <a:ext cx="4032448" cy="1872208"/>
          </a:xfrm>
          <a:prstGeom prst="rect">
            <a:avLst/>
          </a:prstGeom>
          <a:noFill/>
          <a:ln w="9525">
            <a:noFill/>
            <a:miter lim="800000"/>
            <a:headEnd/>
            <a:tailEnd/>
          </a:ln>
        </p:spPr>
      </p:pic>
      <p:sp>
        <p:nvSpPr>
          <p:cNvPr id="2" name="1 CuadroTexto"/>
          <p:cNvSpPr txBox="1"/>
          <p:nvPr/>
        </p:nvSpPr>
        <p:spPr>
          <a:xfrm>
            <a:off x="1619672" y="3573016"/>
            <a:ext cx="6192688" cy="2215991"/>
          </a:xfrm>
          <a:prstGeom prst="rect">
            <a:avLst/>
          </a:prstGeom>
          <a:noFill/>
        </p:spPr>
        <p:txBody>
          <a:bodyPr wrap="square" rtlCol="0">
            <a:spAutoFit/>
          </a:bodyPr>
          <a:lstStyle/>
          <a:p>
            <a:r>
              <a:rPr lang="es-EC" sz="1200" dirty="0"/>
              <a:t>El 43% de los docentes siempre incluye el </a:t>
            </a:r>
            <a:r>
              <a:rPr lang="es-EC" sz="1200" dirty="0" smtClean="0"/>
              <a:t>sílabo </a:t>
            </a:r>
            <a:r>
              <a:rPr lang="es-EC" sz="1200" dirty="0"/>
              <a:t>actividades que promueven el uso de la creatividad, mientras que el 34% casi siempre; el 20% algunas veces y solo el 3% no lo hace nunca.  Al analizar las respuestas a las preguntas anteriores podemos ver que los docentes son conscientes de la </a:t>
            </a:r>
            <a:r>
              <a:rPr lang="es-EC" sz="1200" dirty="0" smtClean="0"/>
              <a:t>importancia </a:t>
            </a:r>
            <a:r>
              <a:rPr lang="es-EC" sz="1200" dirty="0"/>
              <a:t>del desarrollo de la creatividad en el aula, pero menos de la mitad de los profesores siempre incluye actividades que promueven el uso de la creatividad. , frecuentemente propone labores que involucren el uso de la creatividad. Hay que apreciar que existe un grupo que lo hace ocasionalmente y un pequeño </a:t>
            </a:r>
            <a:r>
              <a:rPr lang="es-EC" sz="1200" dirty="0" smtClean="0"/>
              <a:t>porcentaje </a:t>
            </a:r>
            <a:r>
              <a:rPr lang="es-EC" sz="1200" dirty="0"/>
              <a:t>que nunca lo hace. Por consiguiente aunque los docentes conocen la </a:t>
            </a:r>
            <a:r>
              <a:rPr lang="es-EC" sz="1200" dirty="0" smtClean="0"/>
              <a:t>preponderancia </a:t>
            </a:r>
            <a:r>
              <a:rPr lang="es-EC" sz="1200" dirty="0"/>
              <a:t>del desarrollo de la creatividad, algunos no la incluyen dentro de la planificación semestral.</a:t>
            </a:r>
          </a:p>
          <a:p>
            <a:endParaRPr lang="es-EC"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xmlns="" val="1608959970"/>
              </p:ext>
            </p:extLst>
          </p:nvPr>
        </p:nvGraphicFramePr>
        <p:xfrm>
          <a:off x="395536" y="1556792"/>
          <a:ext cx="4176464" cy="1682496"/>
        </p:xfrm>
        <a:graphic>
          <a:graphicData uri="http://schemas.openxmlformats.org/drawingml/2006/table">
            <a:tbl>
              <a:tblPr firstRow="1" firstCol="1" bandRow="1">
                <a:tableStyleId>{5C22544A-7EE6-4342-B048-85BDC9FD1C3A}</a:tableStyleId>
              </a:tblPr>
              <a:tblGrid>
                <a:gridCol w="2376264"/>
                <a:gridCol w="1080120"/>
                <a:gridCol w="720080"/>
              </a:tblGrid>
              <a:tr h="190500">
                <a:tc>
                  <a:txBody>
                    <a:bodyPr/>
                    <a:lstStyle/>
                    <a:p>
                      <a:pPr>
                        <a:lnSpc>
                          <a:spcPct val="115000"/>
                        </a:lnSpc>
                        <a:spcAft>
                          <a:spcPts val="0"/>
                        </a:spcAft>
                      </a:pPr>
                      <a:r>
                        <a:rPr lang="es-EC" sz="1200" dirty="0">
                          <a:solidFill>
                            <a:schemeClr val="tx1"/>
                          </a:solidFill>
                          <a:effectLst/>
                        </a:rPr>
                        <a:t>ITEM</a:t>
                      </a:r>
                      <a:endParaRPr lang="es-EC"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dirty="0">
                          <a:solidFill>
                            <a:schemeClr val="tx1"/>
                          </a:solidFill>
                          <a:effectLst/>
                        </a:rPr>
                        <a:t>FRECUENCIA</a:t>
                      </a:r>
                      <a:endParaRPr lang="es-EC" sz="110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solidFill>
                            <a:schemeClr val="tx1"/>
                          </a:solidFill>
                          <a:effectLst/>
                        </a:rPr>
                        <a:t>%</a:t>
                      </a:r>
                      <a:endParaRPr lang="es-EC" sz="1100">
                        <a:solidFill>
                          <a:schemeClr val="tx1"/>
                        </a:solidFill>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200">
                          <a:solidFill>
                            <a:schemeClr val="tx1"/>
                          </a:solidFill>
                          <a:effectLst/>
                        </a:rPr>
                        <a:t>Completamente de acuerdo</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solidFill>
                            <a:schemeClr val="tx1"/>
                          </a:solidFill>
                          <a:effectLst/>
                        </a:rPr>
                        <a:t>23</a:t>
                      </a:r>
                      <a:endParaRPr lang="es-EC" sz="1100" dirty="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solidFill>
                            <a:schemeClr val="tx1"/>
                          </a:solidFill>
                          <a:effectLst/>
                        </a:rPr>
                        <a:t>12,99</a:t>
                      </a:r>
                      <a:endParaRPr lang="es-EC" sz="1100" dirty="0">
                        <a:solidFill>
                          <a:schemeClr val="tx1"/>
                        </a:solidFill>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200">
                          <a:solidFill>
                            <a:schemeClr val="tx1"/>
                          </a:solidFill>
                          <a:effectLst/>
                        </a:rPr>
                        <a:t>De acuerdo</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solidFill>
                            <a:schemeClr val="tx1"/>
                          </a:solidFill>
                          <a:effectLst/>
                        </a:rPr>
                        <a:t>85</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solidFill>
                            <a:schemeClr val="tx1"/>
                          </a:solidFill>
                          <a:effectLst/>
                        </a:rPr>
                        <a:t>48,02</a:t>
                      </a:r>
                      <a:endParaRPr lang="es-EC" sz="1100" dirty="0">
                        <a:solidFill>
                          <a:schemeClr val="tx1"/>
                        </a:solidFill>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200" dirty="0">
                          <a:solidFill>
                            <a:schemeClr val="tx1"/>
                          </a:solidFill>
                          <a:effectLst/>
                        </a:rPr>
                        <a:t>No estoy seguro</a:t>
                      </a:r>
                      <a:endParaRPr lang="es-EC" sz="1100" dirty="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solidFill>
                            <a:schemeClr val="tx1"/>
                          </a:solidFill>
                          <a:effectLst/>
                        </a:rPr>
                        <a:t>43</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solidFill>
                            <a:schemeClr val="tx1"/>
                          </a:solidFill>
                          <a:effectLst/>
                        </a:rPr>
                        <a:t>24,29</a:t>
                      </a:r>
                      <a:endParaRPr lang="es-EC" sz="1100" dirty="0">
                        <a:solidFill>
                          <a:schemeClr val="tx1"/>
                        </a:solidFill>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200">
                          <a:solidFill>
                            <a:schemeClr val="tx1"/>
                          </a:solidFill>
                          <a:effectLst/>
                        </a:rPr>
                        <a:t>En desacuerdo</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solidFill>
                            <a:schemeClr val="tx1"/>
                          </a:solidFill>
                          <a:effectLst/>
                        </a:rPr>
                        <a:t>17</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solidFill>
                            <a:schemeClr val="tx1"/>
                          </a:solidFill>
                          <a:effectLst/>
                        </a:rPr>
                        <a:t>9,60</a:t>
                      </a:r>
                      <a:endParaRPr lang="es-EC" sz="1100" dirty="0">
                        <a:solidFill>
                          <a:schemeClr val="tx1"/>
                        </a:solidFill>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200" dirty="0">
                          <a:solidFill>
                            <a:schemeClr val="tx1"/>
                          </a:solidFill>
                          <a:effectLst/>
                        </a:rPr>
                        <a:t>Completamente en desacuerdo</a:t>
                      </a:r>
                      <a:endParaRPr lang="es-EC" sz="1100" dirty="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solidFill>
                            <a:schemeClr val="tx1"/>
                          </a:solidFill>
                          <a:effectLst/>
                        </a:rPr>
                        <a:t>9</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solidFill>
                            <a:schemeClr val="tx1"/>
                          </a:solidFill>
                          <a:effectLst/>
                        </a:rPr>
                        <a:t>5,08</a:t>
                      </a:r>
                      <a:endParaRPr lang="es-EC" sz="1100" dirty="0">
                        <a:solidFill>
                          <a:schemeClr val="tx1"/>
                        </a:solidFill>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200">
                          <a:solidFill>
                            <a:schemeClr val="tx1"/>
                          </a:solidFill>
                          <a:effectLst/>
                        </a:rPr>
                        <a:t> </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solidFill>
                            <a:schemeClr val="tx1"/>
                          </a:solidFill>
                          <a:effectLst/>
                        </a:rPr>
                        <a:t>177</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solidFill>
                            <a:schemeClr val="tx1"/>
                          </a:solidFill>
                          <a:effectLst/>
                        </a:rPr>
                        <a:t>100</a:t>
                      </a:r>
                      <a:endParaRPr lang="es-EC" sz="1100" dirty="0">
                        <a:solidFill>
                          <a:schemeClr val="tx1"/>
                        </a:solidFill>
                        <a:effectLst/>
                        <a:latin typeface="Calibri"/>
                        <a:ea typeface="Calibri"/>
                        <a:cs typeface="Times New Roman"/>
                      </a:endParaRPr>
                    </a:p>
                  </a:txBody>
                  <a:tcPr marL="44450" marR="44450" marT="0" marB="0" anchor="b"/>
                </a:tc>
              </a:tr>
            </a:tbl>
          </a:graphicData>
        </a:graphic>
      </p:graphicFrame>
      <p:sp>
        <p:nvSpPr>
          <p:cNvPr id="8" name="Rectangle 4"/>
          <p:cNvSpPr>
            <a:spLocks noChangeArrowheads="1"/>
          </p:cNvSpPr>
          <p:nvPr/>
        </p:nvSpPr>
        <p:spPr bwMode="auto">
          <a:xfrm>
            <a:off x="683568" y="692696"/>
            <a:ext cx="7560840"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Las técnicas de enseñanza utilizadas por los docentes de la carrera promueven el desarrollo de la creatividad</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5076056" y="1418606"/>
            <a:ext cx="3348372" cy="1661993"/>
          </a:xfrm>
          <a:prstGeom prst="rect">
            <a:avLst/>
          </a:prstGeom>
          <a:noFill/>
        </p:spPr>
        <p:txBody>
          <a:bodyPr wrap="square" rtlCol="0">
            <a:spAutoFit/>
          </a:bodyPr>
          <a:lstStyle/>
          <a:p>
            <a:r>
              <a:rPr lang="es-EC" sz="1200" dirty="0"/>
              <a:t>Ho: La aplicación de estrategias no tradicionales incidirá en el desarrollo de la creatividad de los estudiantes </a:t>
            </a:r>
            <a:endParaRPr lang="es-EC" sz="1200" dirty="0" smtClean="0"/>
          </a:p>
          <a:p>
            <a:endParaRPr lang="es-EC" sz="1200" dirty="0"/>
          </a:p>
          <a:p>
            <a:r>
              <a:rPr lang="es-EC" sz="1200" dirty="0"/>
              <a:t>Ha: La aplicación de estrategias no tradicionales no incidirá en el desarrollo de la creatividad de los estudiantes.</a:t>
            </a:r>
          </a:p>
          <a:p>
            <a:endParaRPr lang="es-EC" dirty="0"/>
          </a:p>
        </p:txBody>
      </p:sp>
      <p:graphicFrame>
        <p:nvGraphicFramePr>
          <p:cNvPr id="11" name="10 Tabla"/>
          <p:cNvGraphicFramePr>
            <a:graphicFrameLocks noGrp="1"/>
          </p:cNvGraphicFramePr>
          <p:nvPr>
            <p:extLst>
              <p:ext uri="{D42A27DB-BD31-4B8C-83A1-F6EECF244321}">
                <p14:modId xmlns:p14="http://schemas.microsoft.com/office/powerpoint/2010/main" xmlns="" val="3693158396"/>
              </p:ext>
            </p:extLst>
          </p:nvPr>
        </p:nvGraphicFramePr>
        <p:xfrm>
          <a:off x="395537" y="4005064"/>
          <a:ext cx="4320480" cy="1559871"/>
        </p:xfrm>
        <a:graphic>
          <a:graphicData uri="http://schemas.openxmlformats.org/drawingml/2006/table">
            <a:tbl>
              <a:tblPr firstRow="1" firstCol="1" bandRow="1">
                <a:tableStyleId>{5C22544A-7EE6-4342-B048-85BDC9FD1C3A}</a:tableStyleId>
              </a:tblPr>
              <a:tblGrid>
                <a:gridCol w="787657"/>
                <a:gridCol w="854715"/>
                <a:gridCol w="512829"/>
                <a:gridCol w="626791"/>
                <a:gridCol w="1538488"/>
              </a:tblGrid>
              <a:tr h="293753">
                <a:tc>
                  <a:txBody>
                    <a:bodyPr/>
                    <a:lstStyle/>
                    <a:p>
                      <a:endParaRPr lang="es-EC" dirty="0">
                        <a:solidFill>
                          <a:schemeClr val="tx1"/>
                        </a:solidFill>
                      </a:endParaRPr>
                    </a:p>
                  </a:txBody>
                  <a:tcPr marL="44450" marR="44450" marT="0" marB="0" anchor="b"/>
                </a:tc>
                <a:tc>
                  <a:txBody>
                    <a:bodyPr/>
                    <a:lstStyle/>
                    <a:p>
                      <a:endParaRPr lang="es-EC" dirty="0">
                        <a:solidFill>
                          <a:schemeClr val="tx1"/>
                        </a:solidFill>
                      </a:endParaRPr>
                    </a:p>
                  </a:txBody>
                  <a:tcPr/>
                </a:tc>
                <a:tc>
                  <a:txBody>
                    <a:bodyPr/>
                    <a:lstStyle/>
                    <a:p>
                      <a:endParaRPr lang="es-EC">
                        <a:solidFill>
                          <a:schemeClr val="tx1"/>
                        </a:solidFill>
                      </a:endParaRPr>
                    </a:p>
                  </a:txBody>
                  <a:tcPr/>
                </a:tc>
                <a:tc>
                  <a:txBody>
                    <a:bodyPr/>
                    <a:lstStyle/>
                    <a:p>
                      <a:endParaRPr lang="es-EC">
                        <a:solidFill>
                          <a:schemeClr val="tx1"/>
                        </a:solidFill>
                      </a:endParaRPr>
                    </a:p>
                  </a:txBody>
                  <a:tcPr/>
                </a:tc>
                <a:tc>
                  <a:txBody>
                    <a:bodyPr/>
                    <a:lstStyle/>
                    <a:p>
                      <a:endParaRPr lang="es-EC">
                        <a:solidFill>
                          <a:schemeClr val="tx1"/>
                        </a:solidFill>
                      </a:endParaRPr>
                    </a:p>
                  </a:txBody>
                  <a:tcPr/>
                </a:tc>
              </a:tr>
              <a:tr h="225270">
                <a:tc>
                  <a:txBody>
                    <a:bodyPr/>
                    <a:lstStyle/>
                    <a:p>
                      <a:pPr algn="l">
                        <a:lnSpc>
                          <a:spcPct val="115000"/>
                        </a:lnSpc>
                        <a:spcAft>
                          <a:spcPts val="0"/>
                        </a:spcAft>
                      </a:pPr>
                      <a:r>
                        <a:rPr lang="es-EC" sz="1200">
                          <a:solidFill>
                            <a:schemeClr val="tx1"/>
                          </a:solidFill>
                          <a:effectLst/>
                        </a:rPr>
                        <a:t>n</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solidFill>
                            <a:schemeClr val="tx1"/>
                          </a:solidFill>
                          <a:effectLst/>
                        </a:rPr>
                        <a:t>177</a:t>
                      </a:r>
                      <a:endParaRPr lang="es-EC" sz="1100" dirty="0">
                        <a:solidFill>
                          <a:schemeClr val="tx1"/>
                        </a:solidFill>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C" sz="1200" dirty="0">
                          <a:solidFill>
                            <a:schemeClr val="tx1"/>
                          </a:solidFill>
                          <a:effectLst/>
                        </a:rPr>
                        <a:t> </a:t>
                      </a:r>
                      <a:endParaRPr lang="es-EC" sz="1100" dirty="0">
                        <a:solidFill>
                          <a:schemeClr val="tx1"/>
                        </a:solidFill>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C" sz="1200">
                          <a:solidFill>
                            <a:schemeClr val="tx1"/>
                          </a:solidFill>
                          <a:effectLst/>
                        </a:rPr>
                        <a:t>Ztest</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solidFill>
                            <a:schemeClr val="tx1"/>
                          </a:solidFill>
                          <a:effectLst/>
                        </a:rPr>
                        <a:t>4,10791524</a:t>
                      </a:r>
                      <a:endParaRPr lang="es-EC" sz="1100">
                        <a:solidFill>
                          <a:schemeClr val="tx1"/>
                        </a:solidFill>
                        <a:effectLst/>
                        <a:latin typeface="Calibri"/>
                        <a:ea typeface="Calibri"/>
                        <a:cs typeface="Times New Roman"/>
                      </a:endParaRPr>
                    </a:p>
                  </a:txBody>
                  <a:tcPr marL="44450" marR="44450" marT="0" marB="0" anchor="b"/>
                </a:tc>
              </a:tr>
              <a:tr h="337905">
                <a:tc>
                  <a:txBody>
                    <a:bodyPr/>
                    <a:lstStyle/>
                    <a:p>
                      <a:pPr algn="l">
                        <a:lnSpc>
                          <a:spcPct val="115000"/>
                        </a:lnSpc>
                        <a:spcAft>
                          <a:spcPts val="0"/>
                        </a:spcAft>
                      </a:pPr>
                      <a:r>
                        <a:rPr lang="es-EC" sz="1200">
                          <a:solidFill>
                            <a:schemeClr val="tx1"/>
                          </a:solidFill>
                          <a:effectLst/>
                        </a:rPr>
                        <a:t>promedio</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solidFill>
                            <a:schemeClr val="tx1"/>
                          </a:solidFill>
                          <a:effectLst/>
                        </a:rPr>
                        <a:t>35,4</a:t>
                      </a:r>
                      <a:endParaRPr lang="es-EC" sz="1100">
                        <a:solidFill>
                          <a:schemeClr val="tx1"/>
                        </a:solidFill>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C" sz="1200" dirty="0">
                          <a:solidFill>
                            <a:schemeClr val="tx1"/>
                          </a:solidFill>
                          <a:effectLst/>
                        </a:rPr>
                        <a:t> </a:t>
                      </a:r>
                      <a:endParaRPr lang="es-EC" sz="1100" dirty="0">
                        <a:solidFill>
                          <a:schemeClr val="tx1"/>
                        </a:solidFill>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C" sz="1200" dirty="0" err="1">
                          <a:solidFill>
                            <a:schemeClr val="tx1"/>
                          </a:solidFill>
                          <a:effectLst/>
                        </a:rPr>
                        <a:t>Zcritico</a:t>
                      </a:r>
                      <a:endParaRPr lang="es-EC" sz="1100" dirty="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solidFill>
                            <a:schemeClr val="tx1"/>
                          </a:solidFill>
                          <a:effectLst/>
                        </a:rPr>
                        <a:t>-1,64485363</a:t>
                      </a:r>
                      <a:endParaRPr lang="es-EC" sz="1100" dirty="0">
                        <a:solidFill>
                          <a:schemeClr val="tx1"/>
                        </a:solidFill>
                        <a:effectLst/>
                        <a:latin typeface="Calibri"/>
                        <a:ea typeface="Calibri"/>
                        <a:cs typeface="Times New Roman"/>
                      </a:endParaRPr>
                    </a:p>
                  </a:txBody>
                  <a:tcPr marL="44450" marR="44450" marT="0" marB="0" anchor="b"/>
                </a:tc>
              </a:tr>
              <a:tr h="225270">
                <a:tc>
                  <a:txBody>
                    <a:bodyPr/>
                    <a:lstStyle/>
                    <a:p>
                      <a:pPr algn="l">
                        <a:lnSpc>
                          <a:spcPct val="115000"/>
                        </a:lnSpc>
                        <a:spcAft>
                          <a:spcPts val="0"/>
                        </a:spcAft>
                      </a:pPr>
                      <a:r>
                        <a:rPr lang="es-EC" sz="1200">
                          <a:solidFill>
                            <a:schemeClr val="tx1"/>
                          </a:solidFill>
                          <a:effectLst/>
                        </a:rPr>
                        <a:t>s</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solidFill>
                            <a:schemeClr val="tx1"/>
                          </a:solidFill>
                          <a:effectLst/>
                        </a:rPr>
                        <a:t>30,4433901</a:t>
                      </a:r>
                      <a:endParaRPr lang="es-EC" sz="1100">
                        <a:solidFill>
                          <a:schemeClr val="tx1"/>
                        </a:solidFill>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C" sz="1200">
                          <a:solidFill>
                            <a:schemeClr val="tx1"/>
                          </a:solidFill>
                          <a:effectLst/>
                        </a:rPr>
                        <a:t> </a:t>
                      </a:r>
                      <a:endParaRPr lang="es-EC" sz="1100">
                        <a:solidFill>
                          <a:schemeClr val="tx1"/>
                        </a:solidFill>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C" sz="1200">
                          <a:solidFill>
                            <a:schemeClr val="tx1"/>
                          </a:solidFill>
                          <a:effectLst/>
                        </a:rPr>
                        <a:t> </a:t>
                      </a:r>
                      <a:endParaRPr lang="es-EC" sz="1100">
                        <a:solidFill>
                          <a:schemeClr val="tx1"/>
                        </a:solidFill>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C" sz="1200" dirty="0">
                          <a:solidFill>
                            <a:schemeClr val="tx1"/>
                          </a:solidFill>
                          <a:effectLst/>
                        </a:rPr>
                        <a:t> </a:t>
                      </a:r>
                      <a:endParaRPr lang="es-EC" sz="1100" dirty="0">
                        <a:solidFill>
                          <a:schemeClr val="tx1"/>
                        </a:solidFill>
                        <a:effectLst/>
                        <a:latin typeface="Calibri"/>
                        <a:ea typeface="Calibri"/>
                        <a:cs typeface="Times New Roman"/>
                      </a:endParaRPr>
                    </a:p>
                  </a:txBody>
                  <a:tcPr marL="44450" marR="44450" marT="0" marB="0" anchor="b"/>
                </a:tc>
              </a:tr>
              <a:tr h="163297">
                <a:tc>
                  <a:txBody>
                    <a:bodyPr/>
                    <a:lstStyle/>
                    <a:p>
                      <a:pPr algn="l">
                        <a:lnSpc>
                          <a:spcPct val="115000"/>
                        </a:lnSpc>
                        <a:spcAft>
                          <a:spcPts val="0"/>
                        </a:spcAft>
                      </a:pPr>
                      <a:r>
                        <a:rPr lang="es-EC" sz="1200">
                          <a:solidFill>
                            <a:schemeClr val="tx1"/>
                          </a:solidFill>
                          <a:effectLst/>
                        </a:rPr>
                        <a:t>media</a:t>
                      </a:r>
                      <a:endParaRPr lang="es-EC" sz="110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solidFill>
                            <a:schemeClr val="tx1"/>
                          </a:solidFill>
                          <a:effectLst/>
                        </a:rPr>
                        <a:t>26</a:t>
                      </a:r>
                      <a:endParaRPr lang="es-EC" sz="1100" dirty="0">
                        <a:solidFill>
                          <a:schemeClr val="tx1"/>
                        </a:solidFill>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C" sz="1200">
                          <a:solidFill>
                            <a:schemeClr val="tx1"/>
                          </a:solidFill>
                          <a:effectLst/>
                        </a:rPr>
                        <a:t> </a:t>
                      </a:r>
                      <a:endParaRPr lang="es-EC" sz="1100">
                        <a:solidFill>
                          <a:schemeClr val="tx1"/>
                        </a:solidFill>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C" sz="1200">
                          <a:solidFill>
                            <a:schemeClr val="tx1"/>
                          </a:solidFill>
                          <a:effectLst/>
                        </a:rPr>
                        <a:t> </a:t>
                      </a:r>
                      <a:endParaRPr lang="es-EC" sz="1100">
                        <a:solidFill>
                          <a:schemeClr val="tx1"/>
                        </a:solidFill>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C" sz="1200" dirty="0">
                          <a:solidFill>
                            <a:schemeClr val="tx1"/>
                          </a:solidFill>
                          <a:effectLst/>
                        </a:rPr>
                        <a:t> </a:t>
                      </a:r>
                      <a:endParaRPr lang="es-EC" sz="1100" dirty="0">
                        <a:solidFill>
                          <a:schemeClr val="tx1"/>
                        </a:solidFill>
                        <a:effectLst/>
                        <a:latin typeface="Calibri"/>
                        <a:ea typeface="Calibri"/>
                        <a:cs typeface="Times New Roman"/>
                      </a:endParaRPr>
                    </a:p>
                  </a:txBody>
                  <a:tcPr marL="44450" marR="44450" marT="0" marB="0" anchor="b"/>
                </a:tc>
              </a:tr>
            </a:tbl>
          </a:graphicData>
        </a:graphic>
      </p:graphicFrame>
      <p:sp>
        <p:nvSpPr>
          <p:cNvPr id="12" name="11 CuadroTexto"/>
          <p:cNvSpPr txBox="1"/>
          <p:nvPr/>
        </p:nvSpPr>
        <p:spPr>
          <a:xfrm>
            <a:off x="5220072" y="5157192"/>
            <a:ext cx="3672408" cy="646331"/>
          </a:xfrm>
          <a:prstGeom prst="rect">
            <a:avLst/>
          </a:prstGeom>
          <a:noFill/>
        </p:spPr>
        <p:txBody>
          <a:bodyPr wrap="square" rtlCol="0">
            <a:spAutoFit/>
          </a:bodyPr>
          <a:lstStyle/>
          <a:p>
            <a:r>
              <a:rPr lang="es-EC" sz="1200" dirty="0"/>
              <a:t>Por la ubicación del </a:t>
            </a:r>
            <a:r>
              <a:rPr lang="es-EC" sz="1200" dirty="0" err="1"/>
              <a:t>Ztest</a:t>
            </a:r>
            <a:r>
              <a:rPr lang="es-EC" sz="1200" dirty="0"/>
              <a:t> con relación al </a:t>
            </a:r>
            <a:r>
              <a:rPr lang="es-EC" sz="1200" dirty="0" err="1"/>
              <a:t>Zcrítico</a:t>
            </a:r>
            <a:r>
              <a:rPr lang="es-EC" sz="1200" dirty="0"/>
              <a:t> podemos decir que la hipótesis de investigación se acepta.</a:t>
            </a:r>
          </a:p>
        </p:txBody>
      </p:sp>
      <p:pic>
        <p:nvPicPr>
          <p:cNvPr id="2" name="Picture 2"/>
          <p:cNvPicPr>
            <a:picLocks noChangeAspect="1" noChangeArrowheads="1"/>
          </p:cNvPicPr>
          <p:nvPr/>
        </p:nvPicPr>
        <p:blipFill>
          <a:blip r:embed="rId2" cstate="print"/>
          <a:srcRect/>
          <a:stretch>
            <a:fillRect/>
          </a:stretch>
        </p:blipFill>
        <p:spPr bwMode="auto">
          <a:xfrm>
            <a:off x="4860032" y="3212976"/>
            <a:ext cx="3448050" cy="1076325"/>
          </a:xfrm>
          <a:prstGeom prst="rect">
            <a:avLst/>
          </a:prstGeom>
          <a:noFill/>
          <a:ln w="9525">
            <a:noFill/>
            <a:miter lim="800000"/>
            <a:headEnd/>
            <a:tailEnd/>
          </a:ln>
        </p:spPr>
      </p:pic>
    </p:spTree>
    <p:extLst>
      <p:ext uri="{BB962C8B-B14F-4D97-AF65-F5344CB8AC3E}">
        <p14:creationId xmlns:p14="http://schemas.microsoft.com/office/powerpoint/2010/main" xmlns="" val="6641333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36867"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sp>
        <p:nvSpPr>
          <p:cNvPr id="4" name="3 Rectángulo"/>
          <p:cNvSpPr/>
          <p:nvPr/>
        </p:nvSpPr>
        <p:spPr>
          <a:xfrm>
            <a:off x="683568" y="1124744"/>
            <a:ext cx="6912768" cy="461665"/>
          </a:xfrm>
          <a:prstGeom prst="rect">
            <a:avLst/>
          </a:prstGeom>
        </p:spPr>
        <p:txBody>
          <a:bodyPr wrap="square">
            <a:spAutoFit/>
          </a:bodyPr>
          <a:lstStyle/>
          <a:p>
            <a:r>
              <a:rPr lang="es-EC" sz="2400" b="1" dirty="0" smtClean="0"/>
              <a:t>CONCLUSIONES</a:t>
            </a:r>
            <a:endParaRPr lang="es-EC" sz="2400" b="1" dirty="0"/>
          </a:p>
        </p:txBody>
      </p:sp>
      <p:sp>
        <p:nvSpPr>
          <p:cNvPr id="6" name="5 CuadroTexto"/>
          <p:cNvSpPr txBox="1"/>
          <p:nvPr/>
        </p:nvSpPr>
        <p:spPr>
          <a:xfrm>
            <a:off x="539552" y="1772816"/>
            <a:ext cx="7488832" cy="4555093"/>
          </a:xfrm>
          <a:prstGeom prst="rect">
            <a:avLst/>
          </a:prstGeom>
          <a:noFill/>
        </p:spPr>
        <p:txBody>
          <a:bodyPr wrap="square" rtlCol="0">
            <a:spAutoFit/>
          </a:bodyPr>
          <a:lstStyle/>
          <a:p>
            <a:pPr lvl="0">
              <a:buFont typeface="Wingdings" pitchFamily="2" charset="2"/>
              <a:buChar char="Ø"/>
            </a:pPr>
            <a:r>
              <a:rPr lang="es-EC" sz="1600" dirty="0" smtClean="0"/>
              <a:t>Existe un grupo de  docentes que opina que en algunas materias no se podría incentivar el desarrollo de la creatividad, ni tampoco el uso de técnicas que la promuevan.</a:t>
            </a:r>
          </a:p>
          <a:p>
            <a:r>
              <a:rPr lang="es-EC" sz="1600" dirty="0" smtClean="0"/>
              <a:t>  </a:t>
            </a:r>
          </a:p>
          <a:p>
            <a:pPr lvl="0">
              <a:buFont typeface="Wingdings" pitchFamily="2" charset="2"/>
              <a:buChar char="Ø"/>
            </a:pPr>
            <a:r>
              <a:rPr lang="es-EC" sz="1600" dirty="0" smtClean="0"/>
              <a:t>No existe un sistema de capacitación continuo en docencia con enfoque al diseño y arte, a pesar de que existe un interés de aprender nuevas técnicas por parte de los docentes.</a:t>
            </a:r>
          </a:p>
          <a:p>
            <a:pPr lvl="0">
              <a:buFont typeface="Wingdings" pitchFamily="2" charset="2"/>
              <a:buChar char="Ø"/>
            </a:pPr>
            <a:endParaRPr lang="es-EC" sz="1600" dirty="0" smtClean="0"/>
          </a:p>
          <a:p>
            <a:pPr lvl="0">
              <a:buFont typeface="Wingdings" pitchFamily="2" charset="2"/>
              <a:buChar char="Ø"/>
            </a:pPr>
            <a:r>
              <a:rPr lang="es-EC" sz="1600" dirty="0"/>
              <a:t>Los docentes no  incluyen trabajos o actividades en su planificación semestral que promuevan el desarrollo de la creatividad.</a:t>
            </a:r>
          </a:p>
          <a:p>
            <a:r>
              <a:rPr lang="es-EC" sz="1600" dirty="0"/>
              <a:t> </a:t>
            </a:r>
          </a:p>
          <a:p>
            <a:pPr lvl="0">
              <a:buFont typeface="Wingdings" pitchFamily="2" charset="2"/>
              <a:buChar char="Ø"/>
            </a:pPr>
            <a:r>
              <a:rPr lang="es-EC" sz="1600" dirty="0"/>
              <a:t>Los estudiantes son conscientes de la importancia que implica perfeccionar esta </a:t>
            </a:r>
            <a:r>
              <a:rPr lang="es-EC" sz="1600" dirty="0" smtClean="0"/>
              <a:t>habilidad, pero todavía no explotan todo su potencial creador.</a:t>
            </a:r>
            <a:endParaRPr lang="es-EC" sz="1600" dirty="0"/>
          </a:p>
          <a:p>
            <a:r>
              <a:rPr lang="es-EC" sz="1600" dirty="0"/>
              <a:t> </a:t>
            </a:r>
          </a:p>
          <a:p>
            <a:pPr lvl="0">
              <a:buFont typeface="Wingdings" pitchFamily="2" charset="2"/>
              <a:buChar char="Ø"/>
            </a:pPr>
            <a:r>
              <a:rPr lang="es-EC" sz="1600" dirty="0"/>
              <a:t>Según  la percepción de un buen número de estudiantes, los docentes no utilizan de  manera conveniente herramientas o técnicas que ayuden en el  proceso de perfeccionamiento de esta capacidad.</a:t>
            </a:r>
          </a:p>
          <a:p>
            <a:pPr lvl="0">
              <a:buFont typeface="Wingdings" pitchFamily="2" charset="2"/>
              <a:buChar char="Ø"/>
            </a:pP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arn(inVertical)">
                                      <p:cBhvr>
                                        <p:cTn id="13" dur="500"/>
                                        <p:tgtEl>
                                          <p:spTgt spid="6">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barn(inVertical)">
                                      <p:cBhvr>
                                        <p:cTn id="16" dur="500"/>
                                        <p:tgtEl>
                                          <p:spTgt spid="6">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barn(inVertical)">
                                      <p:cBhvr>
                                        <p:cTn id="19" dur="500"/>
                                        <p:tgtEl>
                                          <p:spTgt spid="6">
                                            <p:txEl>
                                              <p:pRg st="6" end="6"/>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barn(inVertical)">
                                      <p:cBhvr>
                                        <p:cTn id="22" dur="500"/>
                                        <p:tgtEl>
                                          <p:spTgt spid="6">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barn(inVertical)">
                                      <p:cBhvr>
                                        <p:cTn id="2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37891"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sp>
        <p:nvSpPr>
          <p:cNvPr id="4" name="3 CuadroTexto"/>
          <p:cNvSpPr txBox="1"/>
          <p:nvPr/>
        </p:nvSpPr>
        <p:spPr>
          <a:xfrm>
            <a:off x="611560" y="2060848"/>
            <a:ext cx="6912768" cy="646331"/>
          </a:xfrm>
          <a:prstGeom prst="rect">
            <a:avLst/>
          </a:prstGeom>
          <a:noFill/>
        </p:spPr>
        <p:txBody>
          <a:bodyPr wrap="square" rtlCol="0">
            <a:spAutoFit/>
          </a:bodyPr>
          <a:lstStyle/>
          <a:p>
            <a:pPr lvl="0"/>
            <a:endParaRPr lang="es-EC" dirty="0" smtClean="0"/>
          </a:p>
          <a:p>
            <a:r>
              <a:rPr lang="es-EC" dirty="0" smtClean="0"/>
              <a:t> </a:t>
            </a:r>
          </a:p>
        </p:txBody>
      </p:sp>
      <p:sp>
        <p:nvSpPr>
          <p:cNvPr id="6" name="5 Rectángulo"/>
          <p:cNvSpPr/>
          <p:nvPr/>
        </p:nvSpPr>
        <p:spPr>
          <a:xfrm>
            <a:off x="683568" y="1124744"/>
            <a:ext cx="6912768" cy="461665"/>
          </a:xfrm>
          <a:prstGeom prst="rect">
            <a:avLst/>
          </a:prstGeom>
        </p:spPr>
        <p:txBody>
          <a:bodyPr wrap="square">
            <a:spAutoFit/>
          </a:bodyPr>
          <a:lstStyle/>
          <a:p>
            <a:r>
              <a:rPr lang="es-MX" sz="2400" b="1" dirty="0" smtClean="0"/>
              <a:t>RECOMENDACIONES</a:t>
            </a:r>
            <a:endParaRPr lang="es-EC" sz="2400" b="1" dirty="0"/>
          </a:p>
        </p:txBody>
      </p:sp>
      <p:sp>
        <p:nvSpPr>
          <p:cNvPr id="7" name="6 CuadroTexto"/>
          <p:cNvSpPr txBox="1"/>
          <p:nvPr/>
        </p:nvSpPr>
        <p:spPr>
          <a:xfrm>
            <a:off x="971600" y="1607889"/>
            <a:ext cx="7200800" cy="5109091"/>
          </a:xfrm>
          <a:prstGeom prst="rect">
            <a:avLst/>
          </a:prstGeom>
          <a:noFill/>
        </p:spPr>
        <p:txBody>
          <a:bodyPr wrap="square" rtlCol="0">
            <a:spAutoFit/>
          </a:bodyPr>
          <a:lstStyle/>
          <a:p>
            <a:pPr lvl="0">
              <a:buFont typeface="Wingdings" pitchFamily="2" charset="2"/>
              <a:buChar char="Ø"/>
            </a:pPr>
            <a:r>
              <a:rPr lang="es-EC" sz="1600" dirty="0" smtClean="0"/>
              <a:t>Se debería comprometer a los docentes de todas las materias a que incluyan en la planificación semestral actividades para el desarrollo de la creatividad.</a:t>
            </a:r>
          </a:p>
          <a:p>
            <a:r>
              <a:rPr lang="es-EC" sz="1600" dirty="0" smtClean="0"/>
              <a:t> </a:t>
            </a:r>
          </a:p>
          <a:p>
            <a:pPr lvl="0">
              <a:buFont typeface="Wingdings" pitchFamily="2" charset="2"/>
              <a:buChar char="Ø"/>
            </a:pPr>
            <a:r>
              <a:rPr lang="es-EC" sz="1600" dirty="0" smtClean="0"/>
              <a:t>Se debería aprovechar la relevancia que dan los estudiantes a  la creatividad, e involucrarlos en este proceso como actores importantes,  para demandar de ellos propuestas innovadoras en sus trabajos y tareas.</a:t>
            </a:r>
          </a:p>
          <a:p>
            <a:pPr lvl="0">
              <a:buFont typeface="Wingdings" pitchFamily="2" charset="2"/>
              <a:buChar char="Ø"/>
            </a:pPr>
            <a:endParaRPr lang="es-EC" sz="1600" dirty="0" smtClean="0"/>
          </a:p>
          <a:p>
            <a:pPr marL="285750" indent="-285750">
              <a:buFont typeface="Wingdings" pitchFamily="2" charset="2"/>
              <a:buChar char="Ø"/>
            </a:pPr>
            <a:r>
              <a:rPr lang="es-EC" sz="1600" dirty="0"/>
              <a:t> </a:t>
            </a:r>
            <a:r>
              <a:rPr lang="es-EC" sz="1600" dirty="0" smtClean="0"/>
              <a:t>Se </a:t>
            </a:r>
            <a:r>
              <a:rPr lang="es-EC" sz="1600" dirty="0"/>
              <a:t>debería considerar el interés de los profesores por aprender nuevas técnicas didácticas para realizar talleres que mejoren los métodos de enseñanza aprendizaje utilizados en el aula.</a:t>
            </a:r>
          </a:p>
          <a:p>
            <a:r>
              <a:rPr lang="es-EC" sz="1600" dirty="0"/>
              <a:t> </a:t>
            </a:r>
          </a:p>
          <a:p>
            <a:pPr lvl="0">
              <a:buFont typeface="Wingdings" pitchFamily="2" charset="2"/>
              <a:buChar char="Ø"/>
            </a:pPr>
            <a:r>
              <a:rPr lang="es-EC" sz="1600" dirty="0"/>
              <a:t>Se debería crear un sistema de capacitación continuo en diferentes temáticas referentes a la didáctica especialmente vinculadas a las técnicas y herramientas innovadoras que promuevan perfeccionamiento de habilidades en los estudiantes.</a:t>
            </a:r>
          </a:p>
          <a:p>
            <a:pPr lvl="0">
              <a:buFont typeface="Wingdings" pitchFamily="2" charset="2"/>
              <a:buChar char="Ø"/>
            </a:pPr>
            <a:endParaRPr lang="es-EC" sz="1600" dirty="0" smtClean="0"/>
          </a:p>
          <a:p>
            <a:pPr lvl="0">
              <a:buFont typeface="Wingdings" pitchFamily="2" charset="2"/>
              <a:buChar char="Ø"/>
            </a:pPr>
            <a:endParaRPr lang="es-EC" dirty="0" smtClean="0"/>
          </a:p>
          <a:p>
            <a:r>
              <a:rPr lang="es-EC" dirty="0" smtClean="0"/>
              <a:t> </a:t>
            </a:r>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additive="base">
                                        <p:cTn id="1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 calcmode="lin" valueType="num">
                                      <p:cBhvr additive="base">
                                        <p:cTn id="2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 calcmode="lin" valueType="num">
                                      <p:cBhvr additive="base">
                                        <p:cTn id="26"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 calcmode="lin" valueType="num">
                                      <p:cBhvr additive="base">
                                        <p:cTn id="3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Effect transition="in" filter="fade">
                                      <p:cBhvr>
                                        <p:cTn id="38"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04808" y="1879376"/>
            <a:ext cx="6851568" cy="1077218"/>
          </a:xfrm>
          <a:prstGeom prst="rect">
            <a:avLst/>
          </a:prstGeom>
          <a:noFill/>
        </p:spPr>
        <p:txBody>
          <a:bodyPr wrap="square" rtlCol="0">
            <a:spAutoFit/>
          </a:bodyPr>
          <a:lstStyle/>
          <a:p>
            <a:pPr algn="ctr"/>
            <a:r>
              <a:rPr lang="es-MX" sz="3200" b="1" dirty="0" smtClean="0"/>
              <a:t>CAPÍTULO VI</a:t>
            </a:r>
          </a:p>
          <a:p>
            <a:pPr algn="ctr"/>
            <a:r>
              <a:rPr lang="es-MX" sz="3200" b="1" dirty="0" smtClean="0"/>
              <a:t>PROPUESTA ALTERNATIVA</a:t>
            </a:r>
            <a:endParaRPr lang="es-EC" sz="3200" b="1" dirty="0"/>
          </a:p>
        </p:txBody>
      </p:sp>
      <p:sp>
        <p:nvSpPr>
          <p:cNvPr id="4" name="3 CuadroTexto"/>
          <p:cNvSpPr txBox="1"/>
          <p:nvPr/>
        </p:nvSpPr>
        <p:spPr>
          <a:xfrm>
            <a:off x="1115616" y="3789040"/>
            <a:ext cx="6696744" cy="646331"/>
          </a:xfrm>
          <a:prstGeom prst="rect">
            <a:avLst/>
          </a:prstGeom>
          <a:noFill/>
        </p:spPr>
        <p:txBody>
          <a:bodyPr wrap="square" rtlCol="0">
            <a:spAutoFit/>
          </a:bodyPr>
          <a:lstStyle/>
          <a:p>
            <a:r>
              <a:rPr lang="es-MX" dirty="0" smtClean="0"/>
              <a:t>«Si buscas resultados distintos, no hagas siempre lo mismo»</a:t>
            </a:r>
          </a:p>
          <a:p>
            <a:pPr algn="r"/>
            <a:r>
              <a:rPr lang="es-MX" dirty="0" smtClean="0"/>
              <a:t>Albert Einstein</a:t>
            </a:r>
            <a:endParaRPr lang="es-EC" dirty="0"/>
          </a:p>
        </p:txBody>
      </p:sp>
      <p:pic>
        <p:nvPicPr>
          <p:cNvPr id="5" name="4 Imagen" descr="Foto0011.jpg"/>
          <p:cNvPicPr>
            <a:picLocks noChangeAspect="1"/>
          </p:cNvPicPr>
          <p:nvPr/>
        </p:nvPicPr>
        <p:blipFill>
          <a:blip r:embed="rId2" cstate="print"/>
          <a:stretch>
            <a:fillRect/>
          </a:stretch>
        </p:blipFill>
        <p:spPr>
          <a:xfrm rot="5400000">
            <a:off x="98503" y="1381251"/>
            <a:ext cx="1800200" cy="1350150"/>
          </a:xfrm>
          <a:prstGeom prst="rect">
            <a:avLst/>
          </a:prstGeom>
        </p:spPr>
      </p:pic>
      <p:pic>
        <p:nvPicPr>
          <p:cNvPr id="6" name="5 Imagen" descr="Foto0010.jpg"/>
          <p:cNvPicPr>
            <a:picLocks noChangeAspect="1"/>
          </p:cNvPicPr>
          <p:nvPr/>
        </p:nvPicPr>
        <p:blipFill>
          <a:blip r:embed="rId3" cstate="print"/>
          <a:stretch>
            <a:fillRect/>
          </a:stretch>
        </p:blipFill>
        <p:spPr>
          <a:xfrm rot="5400000">
            <a:off x="3293858" y="4592217"/>
            <a:ext cx="1584176" cy="1188132"/>
          </a:xfrm>
          <a:prstGeom prst="rect">
            <a:avLst/>
          </a:prstGeom>
        </p:spPr>
      </p:pic>
    </p:spTree>
    <p:extLst>
      <p:ext uri="{BB962C8B-B14F-4D97-AF65-F5344CB8AC3E}">
        <p14:creationId xmlns:p14="http://schemas.microsoft.com/office/powerpoint/2010/main" xmlns="" val="4135192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40963"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sp>
        <p:nvSpPr>
          <p:cNvPr id="4" name="3 CuadroTexto"/>
          <p:cNvSpPr txBox="1"/>
          <p:nvPr/>
        </p:nvSpPr>
        <p:spPr>
          <a:xfrm>
            <a:off x="478124" y="1916832"/>
            <a:ext cx="7992889" cy="2954655"/>
          </a:xfrm>
          <a:prstGeom prst="rect">
            <a:avLst/>
          </a:prstGeom>
          <a:noFill/>
        </p:spPr>
        <p:txBody>
          <a:bodyPr wrap="square" rtlCol="0">
            <a:spAutoFit/>
          </a:bodyPr>
          <a:lstStyle/>
          <a:p>
            <a:r>
              <a:rPr lang="es-MX" sz="2400" b="1" dirty="0" smtClean="0"/>
              <a:t>TÍTULO:</a:t>
            </a:r>
          </a:p>
          <a:p>
            <a:endParaRPr lang="es-EC" sz="2400" b="1" dirty="0" smtClean="0"/>
          </a:p>
          <a:p>
            <a:r>
              <a:rPr lang="es-EC" sz="2400" b="1" dirty="0" smtClean="0"/>
              <a:t>MANUAL PARA LA UTILIZACIÓN DE ESTRATEGIAS Y TÉCNICAS DIDÁCTICAS NO TRADICIONALES O ALTERNATIVAS EN EL AULA PARA USO DE LOS DOCENTES DE LA CARRERA DE ARQUITECTURA INTERIOR DE LA UDLA.</a:t>
            </a:r>
            <a:endParaRPr lang="es-EC" sz="2400" dirty="0" smtClean="0"/>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ircle(in)">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18435"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sp>
        <p:nvSpPr>
          <p:cNvPr id="5" name="4 CuadroTexto"/>
          <p:cNvSpPr txBox="1"/>
          <p:nvPr/>
        </p:nvSpPr>
        <p:spPr>
          <a:xfrm>
            <a:off x="395536" y="2132856"/>
            <a:ext cx="7920880" cy="2585323"/>
          </a:xfrm>
          <a:prstGeom prst="rect">
            <a:avLst/>
          </a:prstGeom>
          <a:noFill/>
        </p:spPr>
        <p:txBody>
          <a:bodyPr wrap="square" rtlCol="0">
            <a:spAutoFit/>
          </a:bodyPr>
          <a:lstStyle/>
          <a:p>
            <a:endParaRPr lang="es-EC" dirty="0" smtClean="0"/>
          </a:p>
          <a:p>
            <a:pPr>
              <a:buFont typeface="Arial" pitchFamily="34" charset="0"/>
              <a:buChar char="•"/>
            </a:pPr>
            <a:r>
              <a:rPr lang="es-EC" dirty="0" smtClean="0"/>
              <a:t>En un mundo globalizado, los profesionales interioristas creativos se tornan cada vez más necesarios.</a:t>
            </a:r>
          </a:p>
          <a:p>
            <a:pPr>
              <a:buFont typeface="Arial" pitchFamily="34" charset="0"/>
              <a:buChar char="•"/>
            </a:pPr>
            <a:r>
              <a:rPr lang="es-EC" dirty="0" smtClean="0"/>
              <a:t>En este sentido la formación universitaria toma un papel relevante, aportando al desarrollo de la creatividad mediante la metodología de enseñanza aprendizaje.</a:t>
            </a:r>
            <a:endParaRPr lang="es-EC" dirty="0"/>
          </a:p>
          <a:p>
            <a:pPr>
              <a:buFont typeface="Arial" pitchFamily="34" charset="0"/>
              <a:buChar char="•"/>
            </a:pPr>
            <a:r>
              <a:rPr lang="es-EC" dirty="0" smtClean="0"/>
              <a:t>Al respecto estás todavía no se utilizan exhaustivamente en la </a:t>
            </a:r>
            <a:r>
              <a:rPr lang="es-EC" dirty="0" err="1" smtClean="0"/>
              <a:t>Udla</a:t>
            </a:r>
            <a:r>
              <a:rPr lang="es-EC" dirty="0" smtClean="0"/>
              <a:t> en todas las asignaturas. </a:t>
            </a:r>
          </a:p>
          <a:p>
            <a:endParaRPr lang="es-EC" dirty="0"/>
          </a:p>
        </p:txBody>
      </p:sp>
      <p:sp>
        <p:nvSpPr>
          <p:cNvPr id="2" name="1 CuadroTexto"/>
          <p:cNvSpPr txBox="1"/>
          <p:nvPr/>
        </p:nvSpPr>
        <p:spPr>
          <a:xfrm>
            <a:off x="528517" y="1613991"/>
            <a:ext cx="7309328" cy="338554"/>
          </a:xfrm>
          <a:prstGeom prst="rect">
            <a:avLst/>
          </a:prstGeom>
          <a:noFill/>
        </p:spPr>
        <p:txBody>
          <a:bodyPr wrap="square" rtlCol="0">
            <a:spAutoFit/>
          </a:bodyPr>
          <a:lstStyle/>
          <a:p>
            <a:r>
              <a:rPr lang="es-EC" sz="1600" b="1" dirty="0" smtClean="0"/>
              <a:t>PLANTEAMIENTO DEL PROBLEMA:</a:t>
            </a:r>
            <a:endParaRPr lang="es-EC" sz="1600" b="1" dirty="0"/>
          </a:p>
        </p:txBody>
      </p:sp>
      <p:sp>
        <p:nvSpPr>
          <p:cNvPr id="3" name="2 CuadroTexto"/>
          <p:cNvSpPr txBox="1"/>
          <p:nvPr/>
        </p:nvSpPr>
        <p:spPr>
          <a:xfrm>
            <a:off x="2843808" y="620688"/>
            <a:ext cx="3816424" cy="461665"/>
          </a:xfrm>
          <a:prstGeom prst="rect">
            <a:avLst/>
          </a:prstGeom>
          <a:noFill/>
        </p:spPr>
        <p:txBody>
          <a:bodyPr wrap="square" rtlCol="0">
            <a:spAutoFit/>
          </a:bodyPr>
          <a:lstStyle/>
          <a:p>
            <a:r>
              <a:rPr lang="es-MX" sz="2400" dirty="0" smtClean="0"/>
              <a:t>CAPITULO I</a:t>
            </a:r>
            <a:endParaRPr lang="es-EC" sz="2400" dirty="0"/>
          </a:p>
        </p:txBody>
      </p:sp>
      <p:sp>
        <p:nvSpPr>
          <p:cNvPr id="4" name="3 CuadroTexto"/>
          <p:cNvSpPr txBox="1"/>
          <p:nvPr/>
        </p:nvSpPr>
        <p:spPr>
          <a:xfrm>
            <a:off x="899592" y="1196752"/>
            <a:ext cx="6408712" cy="461665"/>
          </a:xfrm>
          <a:prstGeom prst="rect">
            <a:avLst/>
          </a:prstGeom>
          <a:noFill/>
        </p:spPr>
        <p:txBody>
          <a:bodyPr wrap="square" rtlCol="0">
            <a:spAutoFit/>
          </a:bodyPr>
          <a:lstStyle/>
          <a:p>
            <a:r>
              <a:rPr lang="es-MX" sz="2400" dirty="0" smtClean="0"/>
              <a:t>EL PROBLEMA</a:t>
            </a:r>
            <a:endParaRPr lang="es-EC"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1268760"/>
            <a:ext cx="7416824" cy="369332"/>
          </a:xfrm>
          <a:prstGeom prst="rect">
            <a:avLst/>
          </a:prstGeom>
          <a:noFill/>
        </p:spPr>
        <p:txBody>
          <a:bodyPr wrap="square" rtlCol="0">
            <a:spAutoFit/>
          </a:bodyPr>
          <a:lstStyle/>
          <a:p>
            <a:r>
              <a:rPr lang="es-EC" b="1" dirty="0" smtClean="0"/>
              <a:t>DESCRIPCIÓN DE LA PROPUESTA</a:t>
            </a:r>
            <a:endParaRPr lang="es-EC" b="1" dirty="0"/>
          </a:p>
        </p:txBody>
      </p:sp>
      <p:sp>
        <p:nvSpPr>
          <p:cNvPr id="3" name="2 CuadroTexto"/>
          <p:cNvSpPr txBox="1"/>
          <p:nvPr/>
        </p:nvSpPr>
        <p:spPr>
          <a:xfrm>
            <a:off x="899592" y="1844824"/>
            <a:ext cx="7632848" cy="2585323"/>
          </a:xfrm>
          <a:prstGeom prst="rect">
            <a:avLst/>
          </a:prstGeom>
          <a:noFill/>
        </p:spPr>
        <p:txBody>
          <a:bodyPr wrap="square" rtlCol="0">
            <a:spAutoFit/>
          </a:bodyPr>
          <a:lstStyle/>
          <a:p>
            <a:pPr marL="285750" indent="-285750">
              <a:buFont typeface="Wingdings" pitchFamily="2" charset="2"/>
              <a:buChar char="Ø"/>
            </a:pPr>
            <a:r>
              <a:rPr lang="es-EC" dirty="0" smtClean="0"/>
              <a:t>Manual donde se expliquen metodologías innovadoras para el desarrollo de la creatividad.</a:t>
            </a:r>
          </a:p>
          <a:p>
            <a:endParaRPr lang="es-EC" dirty="0" smtClean="0"/>
          </a:p>
          <a:p>
            <a:pPr marL="285750" indent="-285750">
              <a:buFont typeface="Wingdings" pitchFamily="2" charset="2"/>
              <a:buChar char="Ø"/>
            </a:pPr>
            <a:r>
              <a:rPr lang="es-EC" dirty="0" smtClean="0"/>
              <a:t>Listado detallado de las estrategias.</a:t>
            </a:r>
          </a:p>
          <a:p>
            <a:endParaRPr lang="es-EC" dirty="0" smtClean="0"/>
          </a:p>
          <a:p>
            <a:pPr marL="285750" indent="-285750">
              <a:buFont typeface="Wingdings" pitchFamily="2" charset="2"/>
              <a:buChar char="Ø"/>
            </a:pPr>
            <a:r>
              <a:rPr lang="es-EC" dirty="0" smtClean="0"/>
              <a:t>Propuesta de ejemplos de estrategias y técnicas según asignaturas.</a:t>
            </a:r>
          </a:p>
          <a:p>
            <a:endParaRPr lang="es-EC" dirty="0" smtClean="0"/>
          </a:p>
          <a:p>
            <a:pPr marL="285750" indent="-285750">
              <a:buFont typeface="Wingdings" pitchFamily="2" charset="2"/>
              <a:buChar char="Ø"/>
            </a:pPr>
            <a:r>
              <a:rPr lang="es-EC" dirty="0" smtClean="0"/>
              <a:t>Sugerencia de rúbrica de evaluación.</a:t>
            </a:r>
          </a:p>
          <a:p>
            <a:endParaRPr lang="es-EC" dirty="0"/>
          </a:p>
        </p:txBody>
      </p:sp>
      <p:sp>
        <p:nvSpPr>
          <p:cNvPr id="4" name="3 CuadroTexto"/>
          <p:cNvSpPr txBox="1"/>
          <p:nvPr/>
        </p:nvSpPr>
        <p:spPr>
          <a:xfrm>
            <a:off x="755576" y="3933056"/>
            <a:ext cx="7704856" cy="369332"/>
          </a:xfrm>
          <a:prstGeom prst="rect">
            <a:avLst/>
          </a:prstGeom>
          <a:noFill/>
        </p:spPr>
        <p:txBody>
          <a:bodyPr wrap="square" rtlCol="0">
            <a:spAutoFit/>
          </a:bodyPr>
          <a:lstStyle/>
          <a:p>
            <a:endParaRPr lang="es-EC" dirty="0"/>
          </a:p>
        </p:txBody>
      </p:sp>
      <p:pic>
        <p:nvPicPr>
          <p:cNvPr id="77826" name="Picture 2" descr="http://www.descargargratis.org/wp-content/uploads/2009/12/Manual-de-After-effects-CS4-300x29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4267232"/>
            <a:ext cx="1944216" cy="19377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479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barn(inVertical)">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xmlns="" val="1466011855"/>
              </p:ext>
            </p:extLst>
          </p:nvPr>
        </p:nvGraphicFramePr>
        <p:xfrm>
          <a:off x="1547664" y="15567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683568" y="692696"/>
            <a:ext cx="7632848" cy="707886"/>
          </a:xfrm>
          <a:prstGeom prst="rect">
            <a:avLst/>
          </a:prstGeom>
          <a:noFill/>
        </p:spPr>
        <p:txBody>
          <a:bodyPr wrap="square" rtlCol="0">
            <a:spAutoFit/>
          </a:bodyPr>
          <a:lstStyle/>
          <a:p>
            <a:r>
              <a:rPr lang="es-EC" sz="2000" b="1" dirty="0" smtClean="0"/>
              <a:t>TIPO DE CREATIVIDAD Y  PROPUESTA DE NUEVAS TÉCNICAS METODOLÓGICAS</a:t>
            </a:r>
            <a:endParaRPr lang="es-EC" sz="2000" b="1" dirty="0"/>
          </a:p>
        </p:txBody>
      </p:sp>
      <p:sp>
        <p:nvSpPr>
          <p:cNvPr id="10" name="9 Elipse">
            <a:hlinkClick r:id="rId7" action="ppaction://hlinksldjump"/>
          </p:cNvPr>
          <p:cNvSpPr/>
          <p:nvPr/>
        </p:nvSpPr>
        <p:spPr>
          <a:xfrm>
            <a:off x="6732240" y="6021288"/>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796779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71600" y="1308824"/>
            <a:ext cx="6696744" cy="830997"/>
          </a:xfrm>
          <a:prstGeom prst="rect">
            <a:avLst/>
          </a:prstGeom>
          <a:noFill/>
        </p:spPr>
        <p:txBody>
          <a:bodyPr wrap="square" rtlCol="0">
            <a:spAutoFit/>
          </a:bodyPr>
          <a:lstStyle/>
          <a:p>
            <a:r>
              <a:rPr lang="es-EC" sz="2400" b="1" dirty="0" smtClean="0"/>
              <a:t>FACTIBILIDAD DE LA PROPUESTA</a:t>
            </a:r>
            <a:endParaRPr lang="es-EC" sz="2400" b="1" dirty="0"/>
          </a:p>
          <a:p>
            <a:endParaRPr lang="es-EC" sz="2400" b="1" dirty="0"/>
          </a:p>
        </p:txBody>
      </p:sp>
      <p:sp>
        <p:nvSpPr>
          <p:cNvPr id="4" name="3 CuadroTexto"/>
          <p:cNvSpPr txBox="1"/>
          <p:nvPr/>
        </p:nvSpPr>
        <p:spPr>
          <a:xfrm>
            <a:off x="755576" y="1988840"/>
            <a:ext cx="7416824" cy="923330"/>
          </a:xfrm>
          <a:prstGeom prst="rect">
            <a:avLst/>
          </a:prstGeom>
          <a:noFill/>
        </p:spPr>
        <p:txBody>
          <a:bodyPr wrap="square" rtlCol="0">
            <a:spAutoFit/>
          </a:bodyPr>
          <a:lstStyle/>
          <a:p>
            <a:pPr marL="285750" indent="-285750">
              <a:buFont typeface="Arial" pitchFamily="34" charset="0"/>
              <a:buChar char="•"/>
            </a:pPr>
            <a:r>
              <a:rPr lang="es-EC" dirty="0" smtClean="0"/>
              <a:t>Proyecto innovador</a:t>
            </a:r>
          </a:p>
          <a:p>
            <a:pPr marL="285750" indent="-285750">
              <a:buFont typeface="Arial" pitchFamily="34" charset="0"/>
              <a:buChar char="•"/>
            </a:pPr>
            <a:r>
              <a:rPr lang="es-EC" dirty="0" smtClean="0"/>
              <a:t>Interés de los docentes</a:t>
            </a:r>
          </a:p>
          <a:p>
            <a:pPr marL="285750" indent="-285750">
              <a:buFont typeface="Arial" pitchFamily="34" charset="0"/>
              <a:buChar char="•"/>
            </a:pPr>
            <a:r>
              <a:rPr lang="es-EC" dirty="0" smtClean="0"/>
              <a:t>No implica recursos costosos o complicados</a:t>
            </a:r>
            <a:endParaRPr lang="es-EC" dirty="0"/>
          </a:p>
        </p:txBody>
      </p:sp>
      <p:pic>
        <p:nvPicPr>
          <p:cNvPr id="84994" name="Picture 2" descr="http://www.up.ac.pa/ftp/2010/d_informatica/imagenes/credito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0964" y="3478546"/>
            <a:ext cx="2896946" cy="18226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718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circle(in)">
                                      <p:cBhvr>
                                        <p:cTn id="7" dur="20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2988" y="1308824"/>
            <a:ext cx="6696744" cy="830997"/>
          </a:xfrm>
          <a:prstGeom prst="rect">
            <a:avLst/>
          </a:prstGeom>
          <a:noFill/>
        </p:spPr>
        <p:txBody>
          <a:bodyPr wrap="square" rtlCol="0">
            <a:spAutoFit/>
          </a:bodyPr>
          <a:lstStyle/>
          <a:p>
            <a:r>
              <a:rPr lang="es-EC" sz="2400" b="1" dirty="0" smtClean="0"/>
              <a:t>SEGUIMIENTO EVALUACIÓN  Y CONTROL</a:t>
            </a:r>
            <a:endParaRPr lang="es-EC" sz="2400" b="1" dirty="0"/>
          </a:p>
          <a:p>
            <a:endParaRPr lang="es-EC" sz="2400" b="1" dirty="0"/>
          </a:p>
        </p:txBody>
      </p:sp>
      <p:sp>
        <p:nvSpPr>
          <p:cNvPr id="4" name="3 Elipse">
            <a:hlinkClick r:id="rId2" action="ppaction://hlinksldjump"/>
          </p:cNvPr>
          <p:cNvSpPr/>
          <p:nvPr/>
        </p:nvSpPr>
        <p:spPr>
          <a:xfrm>
            <a:off x="6797263" y="6027012"/>
            <a:ext cx="360040" cy="3600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CuadroTexto"/>
          <p:cNvSpPr txBox="1"/>
          <p:nvPr/>
        </p:nvSpPr>
        <p:spPr>
          <a:xfrm>
            <a:off x="899592" y="1988840"/>
            <a:ext cx="7200800" cy="923330"/>
          </a:xfrm>
          <a:prstGeom prst="rect">
            <a:avLst/>
          </a:prstGeom>
          <a:noFill/>
        </p:spPr>
        <p:txBody>
          <a:bodyPr wrap="square" rtlCol="0">
            <a:spAutoFit/>
          </a:bodyPr>
          <a:lstStyle/>
          <a:p>
            <a:pPr marL="285750" indent="-285750">
              <a:buFont typeface="Arial" pitchFamily="34" charset="0"/>
              <a:buChar char="•"/>
            </a:pPr>
            <a:r>
              <a:rPr lang="es-EC" dirty="0" smtClean="0"/>
              <a:t>Control  y evaluación por parte del docente (rúbrica)</a:t>
            </a:r>
          </a:p>
          <a:p>
            <a:pPr marL="285750" indent="-285750">
              <a:buFont typeface="Arial" pitchFamily="34" charset="0"/>
              <a:buChar char="•"/>
            </a:pPr>
            <a:r>
              <a:rPr lang="es-EC" dirty="0" smtClean="0"/>
              <a:t>Seguimiento por parte de la Dirección de la Escuela</a:t>
            </a:r>
          </a:p>
          <a:p>
            <a:pPr marL="285750" indent="-285750">
              <a:buFont typeface="Arial" pitchFamily="34" charset="0"/>
              <a:buChar char="•"/>
            </a:pPr>
            <a:r>
              <a:rPr lang="es-EC" dirty="0" smtClean="0"/>
              <a:t>Exposición </a:t>
            </a:r>
            <a:r>
              <a:rPr lang="es-EC" dirty="0" err="1" smtClean="0"/>
              <a:t>evaluatoria</a:t>
            </a:r>
            <a:r>
              <a:rPr lang="es-EC" dirty="0" smtClean="0"/>
              <a:t> al final del semestre </a:t>
            </a:r>
            <a:endParaRPr lang="es-EC" dirty="0"/>
          </a:p>
        </p:txBody>
      </p:sp>
      <p:pic>
        <p:nvPicPr>
          <p:cNvPr id="83970" name="Picture 2" descr="http://psiservicios.com/public/images/evaluaci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3429000"/>
            <a:ext cx="3348372" cy="2232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776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wipe(down)">
                                      <p:cBhvr>
                                        <p:cTn id="7" dur="500"/>
                                        <p:tgtEl>
                                          <p:spTgt spid="839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34475" y="1412776"/>
            <a:ext cx="6984776" cy="369332"/>
          </a:xfrm>
          <a:prstGeom prst="rect">
            <a:avLst/>
          </a:prstGeom>
          <a:noFill/>
        </p:spPr>
        <p:txBody>
          <a:bodyPr wrap="square" rtlCol="0">
            <a:spAutoFit/>
          </a:bodyPr>
          <a:lstStyle/>
          <a:p>
            <a:r>
              <a:rPr lang="es-EC" b="1" dirty="0" smtClean="0"/>
              <a:t>TRABAJOS A FUTURO</a:t>
            </a:r>
            <a:endParaRPr lang="es-EC" b="1" dirty="0"/>
          </a:p>
        </p:txBody>
      </p:sp>
      <p:sp>
        <p:nvSpPr>
          <p:cNvPr id="3" name="2 CuadroTexto"/>
          <p:cNvSpPr txBox="1"/>
          <p:nvPr/>
        </p:nvSpPr>
        <p:spPr>
          <a:xfrm>
            <a:off x="1134475" y="2492896"/>
            <a:ext cx="7416824" cy="1200329"/>
          </a:xfrm>
          <a:prstGeom prst="rect">
            <a:avLst/>
          </a:prstGeom>
          <a:noFill/>
        </p:spPr>
        <p:txBody>
          <a:bodyPr wrap="square" rtlCol="0">
            <a:spAutoFit/>
          </a:bodyPr>
          <a:lstStyle/>
          <a:p>
            <a:pPr marL="285750" indent="-285750">
              <a:buFont typeface="Wingdings" pitchFamily="2" charset="2"/>
              <a:buChar char="Ø"/>
            </a:pPr>
            <a:r>
              <a:rPr lang="es-EC" dirty="0" smtClean="0"/>
              <a:t>Talleres para docentes de la Escuela de Arquitectura Interior de la </a:t>
            </a:r>
            <a:r>
              <a:rPr lang="es-EC" dirty="0" err="1" smtClean="0"/>
              <a:t>Udla</a:t>
            </a:r>
            <a:r>
              <a:rPr lang="es-EC" dirty="0" smtClean="0"/>
              <a:t>.</a:t>
            </a:r>
          </a:p>
          <a:p>
            <a:pPr marL="285750" indent="-285750">
              <a:buFont typeface="Wingdings" pitchFamily="2" charset="2"/>
              <a:buChar char="Ø"/>
            </a:pPr>
            <a:r>
              <a:rPr lang="es-EC" dirty="0" smtClean="0"/>
              <a:t>Aplicación para todas las carreras</a:t>
            </a:r>
          </a:p>
          <a:p>
            <a:endParaRPr lang="es-EC" dirty="0"/>
          </a:p>
        </p:txBody>
      </p:sp>
    </p:spTree>
    <p:extLst>
      <p:ext uri="{BB962C8B-B14F-4D97-AF65-F5344CB8AC3E}">
        <p14:creationId xmlns:p14="http://schemas.microsoft.com/office/powerpoint/2010/main" xmlns="" val="2352506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28675"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pic>
        <p:nvPicPr>
          <p:cNvPr id="8" name="7 Imagen" descr="Foto0013.jpg"/>
          <p:cNvPicPr>
            <a:picLocks noChangeAspect="1"/>
          </p:cNvPicPr>
          <p:nvPr/>
        </p:nvPicPr>
        <p:blipFill rotWithShape="1">
          <a:blip r:embed="rId4" cstate="print"/>
          <a:srcRect l="5524"/>
          <a:stretch/>
        </p:blipFill>
        <p:spPr>
          <a:xfrm>
            <a:off x="1052373" y="904947"/>
            <a:ext cx="6440176" cy="4900317"/>
          </a:xfrm>
          <a:prstGeom prst="rect">
            <a:avLst/>
          </a:prstGeom>
        </p:spPr>
      </p:pic>
      <p:sp>
        <p:nvSpPr>
          <p:cNvPr id="5" name="4 CuadroTexto"/>
          <p:cNvSpPr txBox="1"/>
          <p:nvPr/>
        </p:nvSpPr>
        <p:spPr>
          <a:xfrm>
            <a:off x="1115616" y="2060848"/>
            <a:ext cx="6264696" cy="2800767"/>
          </a:xfrm>
          <a:prstGeom prst="rect">
            <a:avLst/>
          </a:prstGeom>
          <a:noFill/>
        </p:spPr>
        <p:txBody>
          <a:bodyPr wrap="square" rtlCol="0">
            <a:spAutoFit/>
          </a:bodyPr>
          <a:lstStyle/>
          <a:p>
            <a:endParaRPr lang="es-ES" sz="2000" dirty="0" smtClean="0"/>
          </a:p>
          <a:p>
            <a:pPr algn="ctr"/>
            <a:endParaRPr lang="es-ES" sz="2000" b="1" dirty="0"/>
          </a:p>
          <a:p>
            <a:pPr algn="ctr"/>
            <a:r>
              <a:rPr lang="es-ES" sz="2000" b="1" dirty="0" smtClean="0"/>
              <a:t>«No habría creatividad sin la curiosidad que nos mueve y que nos pone pacientemente impacientes ante el mundo que no hicimos, al que acrecentamos con algo que hacemos.»</a:t>
            </a:r>
            <a:endParaRPr lang="es-EC" sz="2000" b="1" dirty="0" smtClean="0"/>
          </a:p>
          <a:p>
            <a:pPr algn="ctr"/>
            <a:r>
              <a:rPr lang="es-ES" sz="2000" b="1" dirty="0" smtClean="0"/>
              <a:t>Paulo Freire</a:t>
            </a:r>
            <a:endParaRPr lang="es-EC" sz="2000" b="1" dirty="0" smtClean="0"/>
          </a:p>
          <a:p>
            <a:r>
              <a:rPr lang="es-EC" dirty="0" smtClean="0"/>
              <a:t> </a:t>
            </a:r>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to0014.jpg"/>
          <p:cNvPicPr>
            <a:picLocks noChangeAspect="1"/>
          </p:cNvPicPr>
          <p:nvPr/>
        </p:nvPicPr>
        <p:blipFill>
          <a:blip r:embed="rId2" cstate="print"/>
          <a:stretch>
            <a:fillRect/>
          </a:stretch>
        </p:blipFill>
        <p:spPr>
          <a:xfrm>
            <a:off x="1336756" y="1002567"/>
            <a:ext cx="6470488" cy="4852866"/>
          </a:xfrm>
          <a:prstGeom prst="rect">
            <a:avLst/>
          </a:prstGeom>
        </p:spPr>
      </p:pic>
      <p:sp>
        <p:nvSpPr>
          <p:cNvPr id="3" name="2 Rectángulo"/>
          <p:cNvSpPr/>
          <p:nvPr/>
        </p:nvSpPr>
        <p:spPr>
          <a:xfrm>
            <a:off x="1475656" y="2996952"/>
            <a:ext cx="6192688" cy="1754326"/>
          </a:xfrm>
          <a:prstGeom prst="rect">
            <a:avLst/>
          </a:prstGeom>
          <a:noFill/>
        </p:spPr>
        <p:txBody>
          <a:bodyPr wrap="square" lIns="91440" tIns="45720" rIns="91440" bIns="45720">
            <a:spAutoFit/>
          </a:bodyPr>
          <a:lstStyle/>
          <a:p>
            <a:pPr algn="ctr"/>
            <a:r>
              <a:rPr lang="es-EC"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GRACIAS POR SU ATENCIÓN</a:t>
            </a:r>
            <a:endParaRPr lang="es-EC"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xmlns="" val="333199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41987"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graphicFrame>
        <p:nvGraphicFramePr>
          <p:cNvPr id="7" name="6 Tabla"/>
          <p:cNvGraphicFramePr>
            <a:graphicFrameLocks noGrp="1"/>
          </p:cNvGraphicFramePr>
          <p:nvPr/>
        </p:nvGraphicFramePr>
        <p:xfrm>
          <a:off x="395536" y="1124745"/>
          <a:ext cx="8496944" cy="5053713"/>
        </p:xfrm>
        <a:graphic>
          <a:graphicData uri="http://schemas.openxmlformats.org/drawingml/2006/table">
            <a:tbl>
              <a:tblPr/>
              <a:tblGrid>
                <a:gridCol w="928599"/>
                <a:gridCol w="2455777"/>
                <a:gridCol w="3312368"/>
                <a:gridCol w="1800200"/>
              </a:tblGrid>
              <a:tr h="532971">
                <a:tc>
                  <a:txBody>
                    <a:bodyPr/>
                    <a:lstStyle/>
                    <a:p>
                      <a:pPr algn="ctr">
                        <a:lnSpc>
                          <a:spcPct val="115000"/>
                        </a:lnSpc>
                        <a:spcAft>
                          <a:spcPts val="1000"/>
                        </a:spcAft>
                      </a:pPr>
                      <a:endParaRPr lang="es-EC" sz="600" dirty="0">
                        <a:latin typeface="Calibri"/>
                        <a:ea typeface="Calibri"/>
                        <a:cs typeface="Times New Roman"/>
                      </a:endParaRPr>
                    </a:p>
                    <a:p>
                      <a:pPr algn="ctr">
                        <a:lnSpc>
                          <a:spcPct val="115000"/>
                        </a:lnSpc>
                        <a:spcAft>
                          <a:spcPts val="1000"/>
                        </a:spcAft>
                      </a:pPr>
                      <a:r>
                        <a:rPr lang="es-EC" sz="600" b="1" dirty="0">
                          <a:latin typeface="Arial"/>
                          <a:ea typeface="Calibri"/>
                          <a:cs typeface="Times New Roman"/>
                        </a:rPr>
                        <a:t>CREATIVIDAD A DESARROLLAR</a:t>
                      </a:r>
                      <a:endParaRPr lang="es-EC" sz="600" dirty="0">
                        <a:latin typeface="Calibri"/>
                        <a:ea typeface="Calibri"/>
                        <a:cs typeface="Times New Roman"/>
                      </a:endParaRP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EC" sz="1050">
                        <a:latin typeface="Calibri"/>
                        <a:ea typeface="Calibri"/>
                        <a:cs typeface="Times New Roman"/>
                      </a:endParaRPr>
                    </a:p>
                    <a:p>
                      <a:pPr algn="ctr">
                        <a:lnSpc>
                          <a:spcPct val="115000"/>
                        </a:lnSpc>
                        <a:spcAft>
                          <a:spcPts val="1000"/>
                        </a:spcAft>
                      </a:pPr>
                      <a:r>
                        <a:rPr lang="es-EC" sz="1050" b="1">
                          <a:latin typeface="Arial"/>
                          <a:ea typeface="Calibri"/>
                          <a:cs typeface="Times New Roman"/>
                        </a:rPr>
                        <a:t>ESTRATEGIAS Y ACTIVIDADES</a:t>
                      </a:r>
                      <a:endParaRPr lang="es-EC" sz="1050">
                        <a:latin typeface="Calibri"/>
                        <a:ea typeface="Calibri"/>
                        <a:cs typeface="Times New Roman"/>
                      </a:endParaRP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EC" sz="1050">
                        <a:latin typeface="Calibri"/>
                        <a:ea typeface="Calibri"/>
                        <a:cs typeface="Times New Roman"/>
                      </a:endParaRPr>
                    </a:p>
                    <a:p>
                      <a:pPr algn="ctr">
                        <a:lnSpc>
                          <a:spcPct val="115000"/>
                        </a:lnSpc>
                        <a:spcAft>
                          <a:spcPts val="1000"/>
                        </a:spcAft>
                      </a:pPr>
                      <a:r>
                        <a:rPr lang="es-EC" sz="1050" b="1">
                          <a:latin typeface="Arial"/>
                          <a:ea typeface="Calibri"/>
                          <a:cs typeface="Times New Roman"/>
                        </a:rPr>
                        <a:t>APLICACIÓN DE LA ESTRATEGIA</a:t>
                      </a:r>
                      <a:endParaRPr lang="es-EC" sz="1050">
                        <a:latin typeface="Calibri"/>
                        <a:ea typeface="Calibri"/>
                        <a:cs typeface="Times New Roman"/>
                      </a:endParaRP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C" sz="600" dirty="0">
                        <a:latin typeface="Calibri"/>
                        <a:ea typeface="Calibri"/>
                        <a:cs typeface="Times New Roman"/>
                      </a:endParaRPr>
                    </a:p>
                    <a:p>
                      <a:pPr algn="ctr">
                        <a:lnSpc>
                          <a:spcPct val="115000"/>
                        </a:lnSpc>
                        <a:spcAft>
                          <a:spcPts val="1000"/>
                        </a:spcAft>
                      </a:pPr>
                      <a:r>
                        <a:rPr lang="es-EC" sz="600" b="1" dirty="0">
                          <a:latin typeface="Arial"/>
                          <a:ea typeface="Calibri"/>
                          <a:cs typeface="Times New Roman"/>
                        </a:rPr>
                        <a:t>MATERIAS EN LAS QUE SE PUEDE APLICAR ESTA ESTRATEGIA</a:t>
                      </a:r>
                      <a:endParaRPr lang="es-EC" sz="600" dirty="0">
                        <a:latin typeface="Calibri"/>
                        <a:ea typeface="Calibri"/>
                        <a:cs typeface="Times New Roman"/>
                      </a:endParaRP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8783">
                <a:tc rowSpan="3">
                  <a:txBody>
                    <a:bodyPr/>
                    <a:lstStyle/>
                    <a:p>
                      <a:pPr algn="ctr">
                        <a:lnSpc>
                          <a:spcPct val="115000"/>
                        </a:lnSpc>
                        <a:spcAft>
                          <a:spcPts val="1000"/>
                        </a:spcAft>
                      </a:pPr>
                      <a:endParaRPr lang="es-EC" sz="600" dirty="0">
                        <a:latin typeface="Arial"/>
                        <a:ea typeface="Calibri"/>
                        <a:cs typeface="Times New Roman"/>
                      </a:endParaRPr>
                    </a:p>
                    <a:p>
                      <a:pPr algn="ctr">
                        <a:lnSpc>
                          <a:spcPct val="115000"/>
                        </a:lnSpc>
                        <a:spcAft>
                          <a:spcPts val="1000"/>
                        </a:spcAft>
                      </a:pPr>
                      <a:r>
                        <a:rPr lang="es-EC" sz="1000" b="1" dirty="0">
                          <a:latin typeface="Arial"/>
                          <a:ea typeface="Calibri"/>
                          <a:cs typeface="Times New Roman"/>
                        </a:rPr>
                        <a:t>CREATIVIDAD FIGURAL ESPACIAL</a:t>
                      </a:r>
                      <a:endParaRPr lang="es-EC" sz="1000" dirty="0">
                        <a:latin typeface="Calibri"/>
                        <a:ea typeface="Calibri"/>
                        <a:cs typeface="Times New Roman"/>
                      </a:endParaRP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C" sz="1100" dirty="0">
                        <a:latin typeface="Arial"/>
                        <a:ea typeface="Calibri"/>
                        <a:cs typeface="Times New Roman"/>
                      </a:endParaRPr>
                    </a:p>
                    <a:p>
                      <a:pPr>
                        <a:lnSpc>
                          <a:spcPct val="115000"/>
                        </a:lnSpc>
                        <a:spcAft>
                          <a:spcPts val="1000"/>
                        </a:spcAft>
                      </a:pPr>
                      <a:r>
                        <a:rPr lang="es-EC" sz="1100" dirty="0">
                          <a:latin typeface="Arial"/>
                          <a:ea typeface="Calibri"/>
                          <a:cs typeface="Times New Roman"/>
                        </a:rPr>
                        <a:t>Imaginación figural </a:t>
                      </a:r>
                      <a:endParaRPr lang="es-EC" sz="1100" dirty="0">
                        <a:latin typeface="Calibri"/>
                        <a:ea typeface="Calibri"/>
                        <a:cs typeface="Times New Roman"/>
                      </a:endParaRP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000" dirty="0">
                          <a:latin typeface="Arial"/>
                          <a:ea typeface="Calibri"/>
                          <a:cs typeface="Times New Roman"/>
                        </a:rPr>
                        <a:t>El docente entrega a sus estudiantes una hoja en la que se encuentran dibujadas algunas figuras geométricas con las que el estudiante creará su propio dibujo.</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Una variación de este ejercicio sería darle un tema para la realización del dibujo a partir de las figuras dadas.</a:t>
                      </a:r>
                      <a:endParaRPr lang="es-EC" sz="1000" dirty="0">
                        <a:latin typeface="Calibri"/>
                        <a:ea typeface="Calibri"/>
                        <a:cs typeface="Times New Roman"/>
                      </a:endParaRP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0" indent="-184150">
                        <a:lnSpc>
                          <a:spcPct val="115000"/>
                        </a:lnSpc>
                        <a:spcAft>
                          <a:spcPts val="1000"/>
                        </a:spcAft>
                      </a:pPr>
                      <a:r>
                        <a:rPr lang="es-EC" sz="900">
                          <a:latin typeface="+mn-lt"/>
                          <a:ea typeface="Calibri"/>
                          <a:cs typeface="Times New Roman"/>
                        </a:rPr>
                        <a:t>Dibujo natural</a:t>
                      </a:r>
                    </a:p>
                    <a:p>
                      <a:pPr marL="184150" indent="-184150">
                        <a:lnSpc>
                          <a:spcPct val="115000"/>
                        </a:lnSpc>
                        <a:spcAft>
                          <a:spcPts val="1000"/>
                        </a:spcAft>
                      </a:pPr>
                      <a:r>
                        <a:rPr lang="es-EC" sz="900">
                          <a:latin typeface="+mn-lt"/>
                          <a:ea typeface="Calibri"/>
                          <a:cs typeface="Times New Roman"/>
                        </a:rPr>
                        <a:t>Diseño básico</a:t>
                      </a:r>
                    </a:p>
                    <a:p>
                      <a:pPr marL="184150" indent="-184150">
                        <a:lnSpc>
                          <a:spcPct val="115000"/>
                        </a:lnSpc>
                        <a:spcAft>
                          <a:spcPts val="1000"/>
                        </a:spcAft>
                      </a:pPr>
                      <a:r>
                        <a:rPr lang="es-EC" sz="900">
                          <a:latin typeface="+mn-lt"/>
                          <a:ea typeface="Calibri"/>
                          <a:cs typeface="Times New Roman"/>
                        </a:rPr>
                        <a:t>Dibujo técnico</a:t>
                      </a:r>
                    </a:p>
                    <a:p>
                      <a:pPr marL="184150" indent="-184150">
                        <a:lnSpc>
                          <a:spcPct val="115000"/>
                        </a:lnSpc>
                        <a:spcAft>
                          <a:spcPts val="1000"/>
                        </a:spcAft>
                      </a:pPr>
                      <a:r>
                        <a:rPr lang="es-EC" sz="900">
                          <a:latin typeface="+mn-lt"/>
                          <a:ea typeface="Calibri"/>
                          <a:cs typeface="Times New Roman"/>
                        </a:rPr>
                        <a:t>Autocad</a:t>
                      </a: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1974">
                <a:tc vMerge="1">
                  <a:txBody>
                    <a:bodyPr/>
                    <a:lstStyle/>
                    <a:p>
                      <a:endParaRPr lang="es-EC"/>
                    </a:p>
                  </a:txBody>
                  <a:tcPr/>
                </a:tc>
                <a:tc>
                  <a:txBody>
                    <a:bodyPr/>
                    <a:lstStyle/>
                    <a:p>
                      <a:pPr>
                        <a:lnSpc>
                          <a:spcPct val="115000"/>
                        </a:lnSpc>
                        <a:spcAft>
                          <a:spcPts val="1000"/>
                        </a:spcAft>
                      </a:pPr>
                      <a:endParaRPr lang="es-EC" sz="1100" dirty="0">
                        <a:latin typeface="Arial"/>
                        <a:ea typeface="Calibri"/>
                        <a:cs typeface="Times New Roman"/>
                      </a:endParaRPr>
                    </a:p>
                    <a:p>
                      <a:pPr>
                        <a:lnSpc>
                          <a:spcPct val="115000"/>
                        </a:lnSpc>
                        <a:spcAft>
                          <a:spcPts val="1000"/>
                        </a:spcAft>
                      </a:pPr>
                      <a:r>
                        <a:rPr lang="es-EC" sz="1100" dirty="0">
                          <a:latin typeface="Arial"/>
                          <a:ea typeface="Calibri"/>
                          <a:cs typeface="Times New Roman"/>
                        </a:rPr>
                        <a:t>Transformación figural</a:t>
                      </a:r>
                      <a:endParaRPr lang="es-EC" sz="1100" dirty="0">
                        <a:latin typeface="Calibri"/>
                        <a:ea typeface="Calibri"/>
                        <a:cs typeface="Times New Roman"/>
                      </a:endParaRP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000" dirty="0">
                          <a:latin typeface="Arial"/>
                          <a:ea typeface="Calibri"/>
                          <a:cs typeface="Times New Roman"/>
                        </a:rPr>
                        <a:t>Se puede pedir al dicente que tome la figura de cualquier objeto, como por ejemplo la figura de un auto. A ésta se le va transformando, poniéndole unas llantas ovaladas, una cabina triangular y así hasta obtener una figura completamente diferente. </a:t>
                      </a:r>
                      <a:endParaRPr lang="es-EC" sz="1000" dirty="0">
                        <a:latin typeface="Calibri"/>
                        <a:ea typeface="Calibri"/>
                        <a:cs typeface="Times New Roman"/>
                      </a:endParaRP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900" dirty="0">
                          <a:latin typeface="+mn-lt"/>
                          <a:ea typeface="Calibri"/>
                          <a:cs typeface="Times New Roman"/>
                        </a:rPr>
                        <a:t>Dibujo Natural</a:t>
                      </a:r>
                    </a:p>
                    <a:p>
                      <a:pPr>
                        <a:lnSpc>
                          <a:spcPct val="115000"/>
                        </a:lnSpc>
                        <a:spcAft>
                          <a:spcPts val="1000"/>
                        </a:spcAft>
                      </a:pPr>
                      <a:r>
                        <a:rPr lang="es-EC" sz="900" dirty="0">
                          <a:latin typeface="+mn-lt"/>
                          <a:ea typeface="Calibri"/>
                          <a:cs typeface="Times New Roman"/>
                        </a:rPr>
                        <a:t>Diseño Básico</a:t>
                      </a:r>
                    </a:p>
                    <a:p>
                      <a:pPr>
                        <a:lnSpc>
                          <a:spcPct val="115000"/>
                        </a:lnSpc>
                        <a:spcAft>
                          <a:spcPts val="1000"/>
                        </a:spcAft>
                      </a:pPr>
                      <a:r>
                        <a:rPr lang="es-EC" sz="900" dirty="0">
                          <a:latin typeface="+mn-lt"/>
                          <a:ea typeface="Calibri"/>
                          <a:cs typeface="Times New Roman"/>
                        </a:rPr>
                        <a:t>Dibujo técnico</a:t>
                      </a:r>
                    </a:p>
                    <a:p>
                      <a:pPr>
                        <a:lnSpc>
                          <a:spcPct val="115000"/>
                        </a:lnSpc>
                        <a:spcAft>
                          <a:spcPts val="1000"/>
                        </a:spcAft>
                      </a:pPr>
                      <a:r>
                        <a:rPr lang="es-EC" sz="900" dirty="0" smtClean="0">
                          <a:latin typeface="+mn-lt"/>
                          <a:ea typeface="Calibri"/>
                          <a:cs typeface="Times New Roman"/>
                        </a:rPr>
                        <a:t>Proyectos  materiales</a:t>
                      </a:r>
                      <a:endParaRPr lang="es-EC" sz="900" dirty="0">
                        <a:latin typeface="+mn-lt"/>
                        <a:ea typeface="Calibri"/>
                        <a:cs typeface="Times New Roman"/>
                      </a:endParaRP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2">
                <a:tc vMerge="1">
                  <a:txBody>
                    <a:bodyPr/>
                    <a:lstStyle/>
                    <a:p>
                      <a:endParaRPr lang="es-EC"/>
                    </a:p>
                  </a:txBody>
                  <a:tcPr/>
                </a:tc>
                <a:tc>
                  <a:txBody>
                    <a:bodyPr/>
                    <a:lstStyle/>
                    <a:p>
                      <a:pPr>
                        <a:lnSpc>
                          <a:spcPct val="115000"/>
                        </a:lnSpc>
                        <a:spcAft>
                          <a:spcPts val="1000"/>
                        </a:spcAft>
                      </a:pPr>
                      <a:endParaRPr lang="es-EC" sz="1100" dirty="0">
                        <a:latin typeface="Arial"/>
                        <a:ea typeface="Calibri"/>
                        <a:cs typeface="Times New Roman"/>
                      </a:endParaRPr>
                    </a:p>
                    <a:p>
                      <a:pPr>
                        <a:lnSpc>
                          <a:spcPct val="115000"/>
                        </a:lnSpc>
                        <a:spcAft>
                          <a:spcPts val="1000"/>
                        </a:spcAft>
                      </a:pPr>
                      <a:r>
                        <a:rPr lang="es-EC" sz="1100" dirty="0">
                          <a:latin typeface="Arial"/>
                          <a:ea typeface="Calibri"/>
                          <a:cs typeface="Times New Roman"/>
                        </a:rPr>
                        <a:t>Generación de absurdos para transformar objetos</a:t>
                      </a:r>
                      <a:endParaRPr lang="es-EC" sz="1100" dirty="0">
                        <a:latin typeface="Calibri"/>
                        <a:ea typeface="Calibri"/>
                        <a:cs typeface="Times New Roman"/>
                      </a:endParaRP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000" dirty="0">
                          <a:latin typeface="Arial"/>
                          <a:ea typeface="Calibri"/>
                          <a:cs typeface="Times New Roman"/>
                        </a:rPr>
                        <a:t>Mediante ideas absurdas, el estudiante procurará realizar cambios innovadores y creativos a diferentes elementos ya existentes.</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Por ejemplo en la materia de diseño de muebles, se plantea al estudiante que diseñe una mesa de dibujo para arquitectos que sea transportable en una cartera o portafolio. Esto obligaría al estudiante a pensar en materiales diferentes, diseños diferentes, locos y absurdos.</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Otra opción puede ser diseñar un stand para venta de sentimientos (amor,  alegría, ira, </a:t>
                      </a:r>
                      <a:r>
                        <a:rPr lang="es-EC" sz="1000" dirty="0" err="1">
                          <a:latin typeface="Arial"/>
                          <a:ea typeface="Calibri"/>
                          <a:cs typeface="Times New Roman"/>
                        </a:rPr>
                        <a:t>etc</a:t>
                      </a:r>
                      <a:r>
                        <a:rPr lang="es-EC" sz="1000" dirty="0">
                          <a:latin typeface="Arial"/>
                          <a:ea typeface="Calibri"/>
                          <a:cs typeface="Times New Roman"/>
                        </a:rPr>
                        <a:t>)</a:t>
                      </a:r>
                      <a:endParaRPr lang="es-EC" sz="1000" dirty="0">
                        <a:latin typeface="Calibri"/>
                        <a:ea typeface="Calibri"/>
                        <a:cs typeface="Times New Roman"/>
                      </a:endParaRP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0" indent="-184150">
                        <a:lnSpc>
                          <a:spcPct val="115000"/>
                        </a:lnSpc>
                        <a:spcAft>
                          <a:spcPts val="1000"/>
                        </a:spcAft>
                      </a:pPr>
                      <a:r>
                        <a:rPr lang="es-EC" sz="900" dirty="0">
                          <a:latin typeface="+mn-lt"/>
                          <a:ea typeface="Calibri"/>
                          <a:cs typeface="Times New Roman"/>
                        </a:rPr>
                        <a:t>Diseño básico </a:t>
                      </a:r>
                    </a:p>
                    <a:p>
                      <a:pPr marL="184150" indent="-184150">
                        <a:lnSpc>
                          <a:spcPct val="115000"/>
                        </a:lnSpc>
                        <a:spcAft>
                          <a:spcPts val="1000"/>
                        </a:spcAft>
                      </a:pPr>
                      <a:r>
                        <a:rPr lang="es-EC" sz="900" dirty="0">
                          <a:latin typeface="+mn-lt"/>
                          <a:ea typeface="Calibri"/>
                          <a:cs typeface="Times New Roman"/>
                        </a:rPr>
                        <a:t>Diseño del mueble</a:t>
                      </a:r>
                    </a:p>
                    <a:p>
                      <a:pPr marL="184150" indent="-184150">
                        <a:lnSpc>
                          <a:spcPct val="115000"/>
                        </a:lnSpc>
                        <a:spcAft>
                          <a:spcPts val="1000"/>
                        </a:spcAft>
                      </a:pPr>
                      <a:r>
                        <a:rPr lang="es-EC" sz="900" dirty="0">
                          <a:latin typeface="+mn-lt"/>
                          <a:ea typeface="Calibri"/>
                          <a:cs typeface="Times New Roman"/>
                        </a:rPr>
                        <a:t>Proyectos</a:t>
                      </a:r>
                    </a:p>
                    <a:p>
                      <a:pPr marL="184150" indent="-184150">
                        <a:lnSpc>
                          <a:spcPct val="115000"/>
                        </a:lnSpc>
                        <a:spcAft>
                          <a:spcPts val="1000"/>
                        </a:spcAft>
                      </a:pPr>
                      <a:r>
                        <a:rPr lang="es-EC" sz="900" dirty="0">
                          <a:latin typeface="+mn-lt"/>
                          <a:ea typeface="Calibri"/>
                          <a:cs typeface="Times New Roman"/>
                        </a:rPr>
                        <a:t>Diseño de </a:t>
                      </a:r>
                      <a:r>
                        <a:rPr lang="es-EC" sz="900" dirty="0" smtClean="0">
                          <a:latin typeface="+mn-lt"/>
                          <a:ea typeface="Calibri"/>
                          <a:cs typeface="Times New Roman"/>
                        </a:rPr>
                        <a:t>stands  Textiles</a:t>
                      </a:r>
                      <a:endParaRPr lang="es-EC" sz="900" dirty="0">
                        <a:latin typeface="+mn-lt"/>
                        <a:ea typeface="Calibri"/>
                        <a:cs typeface="Times New Roman"/>
                      </a:endParaRPr>
                    </a:p>
                    <a:p>
                      <a:pPr marL="184150" indent="-184150">
                        <a:lnSpc>
                          <a:spcPct val="115000"/>
                        </a:lnSpc>
                        <a:spcAft>
                          <a:spcPts val="1000"/>
                        </a:spcAft>
                      </a:pPr>
                      <a:r>
                        <a:rPr lang="es-EC" sz="900" dirty="0" smtClean="0">
                          <a:latin typeface="+mn-lt"/>
                          <a:ea typeface="Calibri"/>
                          <a:cs typeface="Times New Roman"/>
                        </a:rPr>
                        <a:t>Luminotecnia    Materiales</a:t>
                      </a:r>
                      <a:endParaRPr lang="es-EC" sz="900" dirty="0">
                        <a:latin typeface="+mn-lt"/>
                        <a:ea typeface="Calibri"/>
                        <a:cs typeface="Times New Roman"/>
                      </a:endParaRPr>
                    </a:p>
                    <a:p>
                      <a:pPr marL="184150" indent="-184150">
                        <a:lnSpc>
                          <a:spcPct val="115000"/>
                        </a:lnSpc>
                        <a:spcAft>
                          <a:spcPts val="1000"/>
                        </a:spcAft>
                      </a:pPr>
                      <a:r>
                        <a:rPr lang="es-EC" sz="900" dirty="0">
                          <a:latin typeface="+mn-lt"/>
                          <a:ea typeface="Calibri"/>
                          <a:cs typeface="Times New Roman"/>
                        </a:rPr>
                        <a:t>Instalaciones sanitarias</a:t>
                      </a:r>
                    </a:p>
                  </a:txBody>
                  <a:tcPr marL="24298" marR="2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43011"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graphicFrame>
        <p:nvGraphicFramePr>
          <p:cNvPr id="5" name="4 Tabla"/>
          <p:cNvGraphicFramePr>
            <a:graphicFrameLocks noGrp="1"/>
          </p:cNvGraphicFramePr>
          <p:nvPr/>
        </p:nvGraphicFramePr>
        <p:xfrm>
          <a:off x="395536" y="1124744"/>
          <a:ext cx="8352927" cy="4524332"/>
        </p:xfrm>
        <a:graphic>
          <a:graphicData uri="http://schemas.openxmlformats.org/drawingml/2006/table">
            <a:tbl>
              <a:tblPr/>
              <a:tblGrid>
                <a:gridCol w="912862"/>
                <a:gridCol w="2399506"/>
                <a:gridCol w="3744416"/>
                <a:gridCol w="1296143"/>
              </a:tblGrid>
              <a:tr h="1656184">
                <a:tc rowSpan="3">
                  <a:txBody>
                    <a:bodyPr/>
                    <a:lstStyle/>
                    <a:p>
                      <a:pPr algn="ctr">
                        <a:lnSpc>
                          <a:spcPct val="115000"/>
                        </a:lnSpc>
                        <a:spcAft>
                          <a:spcPts val="1000"/>
                        </a:spcAft>
                      </a:pPr>
                      <a:endParaRPr lang="es-EC" sz="800" dirty="0">
                        <a:latin typeface="Arial"/>
                        <a:ea typeface="Calibri"/>
                        <a:cs typeface="Times New Roman"/>
                      </a:endParaRPr>
                    </a:p>
                    <a:p>
                      <a:pPr algn="ctr">
                        <a:lnSpc>
                          <a:spcPct val="115000"/>
                        </a:lnSpc>
                        <a:spcAft>
                          <a:spcPts val="1000"/>
                        </a:spcAft>
                      </a:pPr>
                      <a:r>
                        <a:rPr lang="es-EC" sz="800" b="1" dirty="0">
                          <a:latin typeface="Arial"/>
                          <a:ea typeface="Calibri"/>
                          <a:cs typeface="Times New Roman"/>
                        </a:rPr>
                        <a:t>CREATIVIDAD ARTÍSTICA</a:t>
                      </a:r>
                      <a:endParaRPr lang="es-EC" sz="800" dirty="0">
                        <a:latin typeface="Calibri"/>
                        <a:ea typeface="Calibri"/>
                        <a:cs typeface="Times New Roman"/>
                      </a:endParaRPr>
                    </a:p>
                  </a:txBody>
                  <a:tcPr marL="30777" marR="30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C" sz="1000" dirty="0">
                        <a:latin typeface="Arial"/>
                        <a:ea typeface="Calibri"/>
                        <a:cs typeface="Times New Roman"/>
                      </a:endParaRPr>
                    </a:p>
                    <a:p>
                      <a:pPr>
                        <a:lnSpc>
                          <a:spcPct val="115000"/>
                        </a:lnSpc>
                        <a:spcAft>
                          <a:spcPts val="1000"/>
                        </a:spcAft>
                      </a:pPr>
                      <a:r>
                        <a:rPr lang="es-EC" sz="1000" dirty="0">
                          <a:latin typeface="Arial"/>
                          <a:ea typeface="Calibri"/>
                          <a:cs typeface="Times New Roman"/>
                        </a:rPr>
                        <a:t>Abstracciones</a:t>
                      </a:r>
                      <a:endParaRPr lang="es-EC" sz="1000" dirty="0">
                        <a:latin typeface="Calibri"/>
                        <a:ea typeface="Calibri"/>
                        <a:cs typeface="Times New Roman"/>
                      </a:endParaRPr>
                    </a:p>
                  </a:txBody>
                  <a:tcPr marL="30777" marR="30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000" dirty="0">
                          <a:latin typeface="Arial"/>
                          <a:ea typeface="Calibri"/>
                          <a:cs typeface="Times New Roman"/>
                        </a:rPr>
                        <a:t>Se solicita al dicente que escoja un edificio de un arquitecto famoso. Esta obra arquitectónica deberá ser dibujada de manera abstracta utilizando únicamente figuras geométricas.</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Otra variación podría ser que creen un diseño abstracto a partir de un elemento real por ejemplo un animal, una fruta o un paisaje.</a:t>
                      </a:r>
                      <a:endParaRPr lang="es-EC" sz="1000" dirty="0">
                        <a:latin typeface="Calibri"/>
                        <a:ea typeface="Calibri"/>
                        <a:cs typeface="Times New Roman"/>
                      </a:endParaRPr>
                    </a:p>
                  </a:txBody>
                  <a:tcPr marL="30777" marR="30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0" indent="-184150">
                        <a:lnSpc>
                          <a:spcPct val="115000"/>
                        </a:lnSpc>
                        <a:spcAft>
                          <a:spcPts val="1000"/>
                        </a:spcAft>
                      </a:pPr>
                      <a:r>
                        <a:rPr lang="es-EC" sz="1000">
                          <a:latin typeface="Arial"/>
                          <a:ea typeface="Calibri"/>
                          <a:cs typeface="Times New Roman"/>
                        </a:rPr>
                        <a:t>Diseño básico </a:t>
                      </a:r>
                      <a:endParaRPr lang="es-EC" sz="1000">
                        <a:latin typeface="Calibri"/>
                        <a:ea typeface="Calibri"/>
                        <a:cs typeface="Times New Roman"/>
                      </a:endParaRPr>
                    </a:p>
                    <a:p>
                      <a:pPr marL="184150" indent="-184150">
                        <a:lnSpc>
                          <a:spcPct val="115000"/>
                        </a:lnSpc>
                        <a:spcAft>
                          <a:spcPts val="1000"/>
                        </a:spcAft>
                      </a:pPr>
                      <a:r>
                        <a:rPr lang="es-EC" sz="1000">
                          <a:latin typeface="Arial"/>
                          <a:ea typeface="Calibri"/>
                          <a:cs typeface="Times New Roman"/>
                        </a:rPr>
                        <a:t>Diseño del mueble</a:t>
                      </a:r>
                      <a:endParaRPr lang="es-EC" sz="1000">
                        <a:latin typeface="Calibri"/>
                        <a:ea typeface="Calibri"/>
                        <a:cs typeface="Times New Roman"/>
                      </a:endParaRPr>
                    </a:p>
                    <a:p>
                      <a:pPr marL="184150" indent="-184150">
                        <a:lnSpc>
                          <a:spcPct val="115000"/>
                        </a:lnSpc>
                        <a:spcAft>
                          <a:spcPts val="1000"/>
                        </a:spcAft>
                      </a:pPr>
                      <a:r>
                        <a:rPr lang="es-EC" sz="1000">
                          <a:latin typeface="Arial"/>
                          <a:ea typeface="Calibri"/>
                          <a:cs typeface="Times New Roman"/>
                        </a:rPr>
                        <a:t>Proyectos</a:t>
                      </a:r>
                      <a:endParaRPr lang="es-EC" sz="1000">
                        <a:latin typeface="Calibri"/>
                        <a:ea typeface="Calibri"/>
                        <a:cs typeface="Times New Roman"/>
                      </a:endParaRPr>
                    </a:p>
                    <a:p>
                      <a:pPr marL="184150" indent="-184150">
                        <a:lnSpc>
                          <a:spcPct val="115000"/>
                        </a:lnSpc>
                        <a:spcAft>
                          <a:spcPts val="1000"/>
                        </a:spcAft>
                      </a:pPr>
                      <a:r>
                        <a:rPr lang="es-EC" sz="1000">
                          <a:latin typeface="Arial"/>
                          <a:ea typeface="Calibri"/>
                          <a:cs typeface="Times New Roman"/>
                        </a:rPr>
                        <a:t>Diseño de stands</a:t>
                      </a:r>
                      <a:endParaRPr lang="es-EC" sz="1000">
                        <a:latin typeface="Calibri"/>
                        <a:ea typeface="Calibri"/>
                        <a:cs typeface="Times New Roman"/>
                      </a:endParaRPr>
                    </a:p>
                    <a:p>
                      <a:pPr marL="184150" indent="-184150">
                        <a:lnSpc>
                          <a:spcPct val="115000"/>
                        </a:lnSpc>
                        <a:spcAft>
                          <a:spcPts val="1000"/>
                        </a:spcAft>
                      </a:pPr>
                      <a:r>
                        <a:rPr lang="es-EC" sz="1000">
                          <a:latin typeface="Arial"/>
                          <a:ea typeface="Calibri"/>
                          <a:cs typeface="Times New Roman"/>
                        </a:rPr>
                        <a:t>Textiles</a:t>
                      </a:r>
                      <a:endParaRPr lang="es-EC" sz="1000">
                        <a:latin typeface="Calibri"/>
                        <a:ea typeface="Calibri"/>
                        <a:cs typeface="Times New Roman"/>
                      </a:endParaRPr>
                    </a:p>
                  </a:txBody>
                  <a:tcPr marL="30777" marR="30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87">
                <a:tc vMerge="1">
                  <a:txBody>
                    <a:bodyPr/>
                    <a:lstStyle/>
                    <a:p>
                      <a:endParaRPr lang="es-EC"/>
                    </a:p>
                  </a:txBody>
                  <a:tcPr/>
                </a:tc>
                <a:tc>
                  <a:txBody>
                    <a:bodyPr/>
                    <a:lstStyle/>
                    <a:p>
                      <a:pPr>
                        <a:lnSpc>
                          <a:spcPct val="115000"/>
                        </a:lnSpc>
                        <a:spcAft>
                          <a:spcPts val="1000"/>
                        </a:spcAft>
                      </a:pPr>
                      <a:endParaRPr lang="es-EC" sz="1000" dirty="0">
                        <a:latin typeface="Arial"/>
                        <a:ea typeface="Calibri"/>
                        <a:cs typeface="Times New Roman"/>
                      </a:endParaRPr>
                    </a:p>
                    <a:p>
                      <a:pPr>
                        <a:lnSpc>
                          <a:spcPct val="115000"/>
                        </a:lnSpc>
                        <a:spcAft>
                          <a:spcPts val="1000"/>
                        </a:spcAft>
                      </a:pPr>
                      <a:r>
                        <a:rPr lang="es-EC" sz="1000" dirty="0">
                          <a:latin typeface="Arial"/>
                          <a:ea typeface="Calibri"/>
                          <a:cs typeface="Times New Roman"/>
                        </a:rPr>
                        <a:t>Uso de materiales de creación propia</a:t>
                      </a:r>
                      <a:endParaRPr lang="es-EC" sz="1000" dirty="0">
                        <a:latin typeface="Calibri"/>
                        <a:ea typeface="Calibri"/>
                        <a:cs typeface="Times New Roman"/>
                      </a:endParaRPr>
                    </a:p>
                  </a:txBody>
                  <a:tcPr marL="30777" marR="30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000" dirty="0">
                          <a:latin typeface="Arial"/>
                          <a:ea typeface="Calibri"/>
                          <a:cs typeface="Times New Roman"/>
                        </a:rPr>
                        <a:t>Se pide al estudiante que cree su propio material artístico utilizando elementos de la naturaleza. Por ejemplo se puede realizar pinceles con pequeñas ramas o tinturas con frutas, hojas, tierras de colores.</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Otra variación podría ser para la materia de </a:t>
                      </a:r>
                      <a:r>
                        <a:rPr lang="es-EC" sz="1000" dirty="0" err="1">
                          <a:latin typeface="Arial"/>
                          <a:ea typeface="Calibri"/>
                          <a:cs typeface="Times New Roman"/>
                        </a:rPr>
                        <a:t>maquetería</a:t>
                      </a:r>
                      <a:r>
                        <a:rPr lang="es-EC" sz="1000" dirty="0">
                          <a:latin typeface="Arial"/>
                          <a:ea typeface="Calibri"/>
                          <a:cs typeface="Times New Roman"/>
                        </a:rPr>
                        <a:t> en la cual el estudiante tiene que realizar su propio mobiliario y materiales para la maqueta, usando objetos que podemos encontrar en casa.</a:t>
                      </a:r>
                      <a:endParaRPr lang="es-EC" sz="1000" dirty="0">
                        <a:latin typeface="Calibri"/>
                        <a:ea typeface="Calibri"/>
                        <a:cs typeface="Times New Roman"/>
                      </a:endParaRPr>
                    </a:p>
                  </a:txBody>
                  <a:tcPr marL="30777" marR="30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0" indent="-184150">
                        <a:lnSpc>
                          <a:spcPct val="115000"/>
                        </a:lnSpc>
                        <a:spcAft>
                          <a:spcPts val="1000"/>
                        </a:spcAft>
                      </a:pPr>
                      <a:r>
                        <a:rPr lang="es-EC" sz="1000" dirty="0">
                          <a:latin typeface="Arial"/>
                          <a:ea typeface="Calibri"/>
                          <a:cs typeface="Times New Roman"/>
                        </a:rPr>
                        <a:t>Dibujo natural</a:t>
                      </a:r>
                      <a:endParaRPr lang="es-EC" sz="1000" dirty="0">
                        <a:latin typeface="Calibri"/>
                        <a:ea typeface="Calibri"/>
                        <a:cs typeface="Times New Roman"/>
                      </a:endParaRPr>
                    </a:p>
                    <a:p>
                      <a:pPr marL="184150" indent="-184150">
                        <a:lnSpc>
                          <a:spcPct val="115000"/>
                        </a:lnSpc>
                        <a:spcAft>
                          <a:spcPts val="1000"/>
                        </a:spcAft>
                      </a:pPr>
                      <a:r>
                        <a:rPr lang="es-EC" sz="1000" dirty="0">
                          <a:latin typeface="Arial"/>
                          <a:ea typeface="Calibri"/>
                          <a:cs typeface="Times New Roman"/>
                        </a:rPr>
                        <a:t>Diseño Básico</a:t>
                      </a:r>
                      <a:endParaRPr lang="es-EC" sz="1000" dirty="0">
                        <a:latin typeface="Calibri"/>
                        <a:ea typeface="Calibri"/>
                        <a:cs typeface="Times New Roman"/>
                      </a:endParaRPr>
                    </a:p>
                    <a:p>
                      <a:pPr marL="184150" indent="-184150">
                        <a:lnSpc>
                          <a:spcPct val="115000"/>
                        </a:lnSpc>
                        <a:spcAft>
                          <a:spcPts val="1000"/>
                        </a:spcAft>
                      </a:pPr>
                      <a:r>
                        <a:rPr lang="es-EC" sz="1000" dirty="0">
                          <a:latin typeface="Arial"/>
                          <a:ea typeface="Calibri"/>
                          <a:cs typeface="Times New Roman"/>
                        </a:rPr>
                        <a:t>Color</a:t>
                      </a:r>
                      <a:endParaRPr lang="es-EC" sz="1000" dirty="0">
                        <a:latin typeface="Calibri"/>
                        <a:ea typeface="Calibri"/>
                        <a:cs typeface="Times New Roman"/>
                      </a:endParaRPr>
                    </a:p>
                    <a:p>
                      <a:pPr marL="184150" indent="-184150">
                        <a:lnSpc>
                          <a:spcPct val="115000"/>
                        </a:lnSpc>
                        <a:spcAft>
                          <a:spcPts val="1000"/>
                        </a:spcAft>
                      </a:pPr>
                      <a:r>
                        <a:rPr lang="es-EC" sz="1000" dirty="0">
                          <a:latin typeface="Arial"/>
                          <a:ea typeface="Calibri"/>
                          <a:cs typeface="Times New Roman"/>
                        </a:rPr>
                        <a:t>Maquetería</a:t>
                      </a:r>
                      <a:endParaRPr lang="es-EC" sz="1000" dirty="0">
                        <a:latin typeface="Calibri"/>
                        <a:ea typeface="Calibri"/>
                        <a:cs typeface="Times New Roman"/>
                      </a:endParaRPr>
                    </a:p>
                  </a:txBody>
                  <a:tcPr marL="30777" marR="30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7561">
                <a:tc vMerge="1">
                  <a:txBody>
                    <a:bodyPr/>
                    <a:lstStyle/>
                    <a:p>
                      <a:endParaRPr lang="es-EC"/>
                    </a:p>
                  </a:txBody>
                  <a:tcPr/>
                </a:tc>
                <a:tc>
                  <a:txBody>
                    <a:bodyPr/>
                    <a:lstStyle/>
                    <a:p>
                      <a:pPr>
                        <a:lnSpc>
                          <a:spcPct val="115000"/>
                        </a:lnSpc>
                        <a:spcAft>
                          <a:spcPts val="1000"/>
                        </a:spcAft>
                      </a:pPr>
                      <a:endParaRPr lang="es-EC" sz="1000" dirty="0">
                        <a:latin typeface="Arial"/>
                        <a:ea typeface="Calibri"/>
                        <a:cs typeface="Times New Roman"/>
                      </a:endParaRPr>
                    </a:p>
                    <a:p>
                      <a:pPr>
                        <a:lnSpc>
                          <a:spcPct val="115000"/>
                        </a:lnSpc>
                        <a:spcAft>
                          <a:spcPts val="1000"/>
                        </a:spcAft>
                      </a:pPr>
                      <a:r>
                        <a:rPr lang="es-EC" sz="1000" dirty="0">
                          <a:latin typeface="Arial"/>
                          <a:ea typeface="Calibri"/>
                          <a:cs typeface="Times New Roman"/>
                        </a:rPr>
                        <a:t>Manejo de colores y volúmenes</a:t>
                      </a:r>
                      <a:endParaRPr lang="es-EC" sz="1000" dirty="0">
                        <a:latin typeface="Calibri"/>
                        <a:ea typeface="Calibri"/>
                        <a:cs typeface="Times New Roman"/>
                      </a:endParaRPr>
                    </a:p>
                  </a:txBody>
                  <a:tcPr marL="30777" marR="30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000">
                          <a:latin typeface="Arial"/>
                          <a:ea typeface="Calibri"/>
                          <a:cs typeface="Times New Roman"/>
                        </a:rPr>
                        <a:t>El alumno debe crear  mediante el uso de materiales reciclados una composición.</a:t>
                      </a:r>
                      <a:endParaRPr lang="es-EC" sz="1000">
                        <a:latin typeface="Calibri"/>
                        <a:ea typeface="Calibri"/>
                        <a:cs typeface="Times New Roman"/>
                      </a:endParaRPr>
                    </a:p>
                    <a:p>
                      <a:pPr>
                        <a:lnSpc>
                          <a:spcPct val="115000"/>
                        </a:lnSpc>
                        <a:spcAft>
                          <a:spcPts val="1000"/>
                        </a:spcAft>
                      </a:pPr>
                      <a:r>
                        <a:rPr lang="es-EC" sz="1000">
                          <a:latin typeface="Arial"/>
                          <a:ea typeface="Calibri"/>
                          <a:cs typeface="Times New Roman"/>
                        </a:rPr>
                        <a:t>Para la materia de Diseño básico  se puede pedir que realicen una escultura en la que apliquen varias de las categorías de la forma plástica.</a:t>
                      </a:r>
                      <a:endParaRPr lang="es-EC" sz="1000">
                        <a:latin typeface="Calibri"/>
                        <a:ea typeface="Calibri"/>
                        <a:cs typeface="Times New Roman"/>
                      </a:endParaRPr>
                    </a:p>
                  </a:txBody>
                  <a:tcPr marL="30777" marR="30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0" indent="-184150">
                        <a:lnSpc>
                          <a:spcPct val="115000"/>
                        </a:lnSpc>
                        <a:spcAft>
                          <a:spcPts val="1000"/>
                        </a:spcAft>
                      </a:pPr>
                      <a:r>
                        <a:rPr lang="es-EC" sz="1000" dirty="0">
                          <a:latin typeface="Arial"/>
                          <a:ea typeface="Calibri"/>
                          <a:cs typeface="Times New Roman"/>
                        </a:rPr>
                        <a:t>Diseño Básico</a:t>
                      </a:r>
                      <a:endParaRPr lang="es-EC" sz="1000" dirty="0">
                        <a:latin typeface="Calibri"/>
                        <a:ea typeface="Calibri"/>
                        <a:cs typeface="Times New Roman"/>
                      </a:endParaRPr>
                    </a:p>
                    <a:p>
                      <a:pPr marL="184150" indent="-184150">
                        <a:lnSpc>
                          <a:spcPct val="115000"/>
                        </a:lnSpc>
                        <a:spcAft>
                          <a:spcPts val="1000"/>
                        </a:spcAft>
                      </a:pPr>
                      <a:r>
                        <a:rPr lang="es-EC" sz="1000" dirty="0">
                          <a:latin typeface="Arial"/>
                          <a:ea typeface="Calibri"/>
                          <a:cs typeface="Times New Roman"/>
                        </a:rPr>
                        <a:t>Maquetería</a:t>
                      </a:r>
                      <a:endParaRPr lang="es-EC" sz="1000" dirty="0">
                        <a:latin typeface="Calibri"/>
                        <a:ea typeface="Calibri"/>
                        <a:cs typeface="Times New Roman"/>
                      </a:endParaRPr>
                    </a:p>
                    <a:p>
                      <a:pPr marL="184150" indent="-184150">
                        <a:lnSpc>
                          <a:spcPct val="115000"/>
                        </a:lnSpc>
                        <a:spcAft>
                          <a:spcPts val="1000"/>
                        </a:spcAft>
                      </a:pPr>
                      <a:r>
                        <a:rPr lang="es-EC" sz="1000" dirty="0">
                          <a:latin typeface="Arial"/>
                          <a:ea typeface="Calibri"/>
                          <a:cs typeface="Times New Roman"/>
                        </a:rPr>
                        <a:t>Dibujo Natural</a:t>
                      </a:r>
                      <a:endParaRPr lang="es-EC" sz="1000" dirty="0">
                        <a:latin typeface="Calibri"/>
                        <a:ea typeface="Calibri"/>
                        <a:cs typeface="Times New Roman"/>
                      </a:endParaRPr>
                    </a:p>
                  </a:txBody>
                  <a:tcPr marL="30777" marR="30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44035"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graphicFrame>
        <p:nvGraphicFramePr>
          <p:cNvPr id="4" name="3 Tabla"/>
          <p:cNvGraphicFramePr>
            <a:graphicFrameLocks noGrp="1"/>
          </p:cNvGraphicFramePr>
          <p:nvPr/>
        </p:nvGraphicFramePr>
        <p:xfrm>
          <a:off x="539552" y="980729"/>
          <a:ext cx="8352928" cy="5033468"/>
        </p:xfrm>
        <a:graphic>
          <a:graphicData uri="http://schemas.openxmlformats.org/drawingml/2006/table">
            <a:tbl>
              <a:tblPr/>
              <a:tblGrid>
                <a:gridCol w="1008112"/>
                <a:gridCol w="1080120"/>
                <a:gridCol w="3384376"/>
                <a:gridCol w="2880320"/>
              </a:tblGrid>
              <a:tr h="1800199">
                <a:tc rowSpan="2">
                  <a:txBody>
                    <a:bodyPr/>
                    <a:lstStyle/>
                    <a:p>
                      <a:pPr>
                        <a:lnSpc>
                          <a:spcPct val="115000"/>
                        </a:lnSpc>
                        <a:spcAft>
                          <a:spcPts val="1000"/>
                        </a:spcAft>
                      </a:pPr>
                      <a:endParaRPr lang="es-EC" sz="1000" dirty="0">
                        <a:latin typeface="Calibri"/>
                        <a:ea typeface="Calibri"/>
                        <a:cs typeface="Times New Roman"/>
                      </a:endParaRPr>
                    </a:p>
                    <a:p>
                      <a:pPr>
                        <a:lnSpc>
                          <a:spcPct val="115000"/>
                        </a:lnSpc>
                        <a:spcAft>
                          <a:spcPts val="1000"/>
                        </a:spcAft>
                      </a:pPr>
                      <a:r>
                        <a:rPr lang="es-EC" sz="1000" b="1" dirty="0">
                          <a:latin typeface="Arial"/>
                          <a:ea typeface="Calibri"/>
                          <a:cs typeface="Times New Roman"/>
                        </a:rPr>
                        <a:t>CREATIVIDAD PARA RESOLUCIÓN DE PROBLEMAS</a:t>
                      </a:r>
                      <a:endParaRPr lang="es-EC" sz="1000" dirty="0">
                        <a:latin typeface="Calibri"/>
                        <a:ea typeface="Calibri"/>
                        <a:cs typeface="Times New Roman"/>
                      </a:endParaRPr>
                    </a:p>
                  </a:txBody>
                  <a:tcPr marL="22386" marR="22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C" sz="1000" dirty="0">
                        <a:latin typeface="Arial"/>
                        <a:ea typeface="Calibri"/>
                        <a:cs typeface="Times New Roman"/>
                      </a:endParaRPr>
                    </a:p>
                    <a:p>
                      <a:pPr>
                        <a:lnSpc>
                          <a:spcPct val="115000"/>
                        </a:lnSpc>
                        <a:spcAft>
                          <a:spcPts val="1000"/>
                        </a:spcAft>
                      </a:pPr>
                      <a:r>
                        <a:rPr lang="es-EC" sz="1000" dirty="0">
                          <a:latin typeface="Arial"/>
                          <a:ea typeface="Calibri"/>
                          <a:cs typeface="Times New Roman"/>
                        </a:rPr>
                        <a:t>Analogías </a:t>
                      </a:r>
                      <a:endParaRPr lang="es-EC" sz="1000" dirty="0">
                        <a:latin typeface="Calibri"/>
                        <a:ea typeface="Calibri"/>
                        <a:cs typeface="Times New Roman"/>
                      </a:endParaRPr>
                    </a:p>
                  </a:txBody>
                  <a:tcPr marL="22386" marR="22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000" dirty="0">
                          <a:latin typeface="Arial"/>
                          <a:ea typeface="Calibri"/>
                          <a:cs typeface="Times New Roman"/>
                        </a:rPr>
                        <a:t>Para solucionar algunos problemas que se pueden presentar en diferentes materias de la carrera se solicita al alumno que piense como determinado elemento. Por ejemplo qué pasaría si serías una lámpara, ¿cómo te sentiría cada vez que te prendan y te apaguen? ¿Qué pasaría si el foco te recalienta la pantalla?</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Es decir que los estudiantes se ponen en la situación del elemento.</a:t>
                      </a:r>
                      <a:endParaRPr lang="es-EC" sz="1000" dirty="0">
                        <a:latin typeface="Calibri"/>
                        <a:ea typeface="Calibri"/>
                        <a:cs typeface="Times New Roman"/>
                      </a:endParaRPr>
                    </a:p>
                  </a:txBody>
                  <a:tcPr marL="22386" marR="22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000" dirty="0">
                          <a:latin typeface="Arial"/>
                          <a:ea typeface="Calibri"/>
                          <a:cs typeface="Times New Roman"/>
                        </a:rPr>
                        <a:t>Diseño </a:t>
                      </a:r>
                      <a:r>
                        <a:rPr lang="es-EC" sz="1000" dirty="0" smtClean="0">
                          <a:latin typeface="Arial"/>
                          <a:ea typeface="Calibri"/>
                          <a:cs typeface="Times New Roman"/>
                        </a:rPr>
                        <a:t>básico   Proyectos </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Diseño del </a:t>
                      </a:r>
                      <a:r>
                        <a:rPr lang="es-EC" sz="1000" dirty="0" smtClean="0">
                          <a:latin typeface="Arial"/>
                          <a:ea typeface="Calibri"/>
                          <a:cs typeface="Times New Roman"/>
                        </a:rPr>
                        <a:t>mueble   Diseño </a:t>
                      </a:r>
                      <a:r>
                        <a:rPr lang="es-EC" sz="1000" dirty="0">
                          <a:latin typeface="Arial"/>
                          <a:ea typeface="Calibri"/>
                          <a:cs typeface="Times New Roman"/>
                        </a:rPr>
                        <a:t>de stands</a:t>
                      </a:r>
                      <a:endParaRPr lang="es-EC" sz="1000" dirty="0">
                        <a:latin typeface="Calibri"/>
                        <a:ea typeface="Calibri"/>
                        <a:cs typeface="Times New Roman"/>
                      </a:endParaRPr>
                    </a:p>
                    <a:p>
                      <a:pPr>
                        <a:lnSpc>
                          <a:spcPct val="115000"/>
                        </a:lnSpc>
                        <a:spcAft>
                          <a:spcPts val="1000"/>
                        </a:spcAft>
                      </a:pPr>
                      <a:r>
                        <a:rPr lang="es-EC" sz="1000" dirty="0" smtClean="0">
                          <a:latin typeface="Arial"/>
                          <a:ea typeface="Calibri"/>
                          <a:cs typeface="Times New Roman"/>
                        </a:rPr>
                        <a:t>Ergonomía    Climatización </a:t>
                      </a:r>
                      <a:r>
                        <a:rPr lang="es-EC" sz="1000" dirty="0">
                          <a:latin typeface="Arial"/>
                          <a:ea typeface="Calibri"/>
                          <a:cs typeface="Times New Roman"/>
                        </a:rPr>
                        <a:t>y acústica</a:t>
                      </a:r>
                      <a:endParaRPr lang="es-EC" sz="1000" dirty="0">
                        <a:latin typeface="Calibri"/>
                        <a:ea typeface="Calibri"/>
                        <a:cs typeface="Times New Roman"/>
                      </a:endParaRPr>
                    </a:p>
                    <a:p>
                      <a:pPr>
                        <a:lnSpc>
                          <a:spcPct val="115000"/>
                        </a:lnSpc>
                        <a:spcAft>
                          <a:spcPts val="1000"/>
                        </a:spcAft>
                      </a:pPr>
                      <a:r>
                        <a:rPr lang="es-EC" sz="1000" dirty="0" smtClean="0">
                          <a:latin typeface="Arial"/>
                          <a:ea typeface="Calibri"/>
                          <a:cs typeface="Times New Roman"/>
                        </a:rPr>
                        <a:t>Luminotecnia      Instalaciones </a:t>
                      </a:r>
                      <a:r>
                        <a:rPr lang="es-EC" sz="1000" dirty="0">
                          <a:latin typeface="Arial"/>
                          <a:ea typeface="Calibri"/>
                          <a:cs typeface="Times New Roman"/>
                        </a:rPr>
                        <a:t>sanitarias</a:t>
                      </a:r>
                      <a:endParaRPr lang="es-EC" sz="1000" dirty="0">
                        <a:latin typeface="Calibri"/>
                        <a:ea typeface="Calibri"/>
                        <a:cs typeface="Times New Roman"/>
                      </a:endParaRPr>
                    </a:p>
                  </a:txBody>
                  <a:tcPr marL="22386" marR="22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89">
                <a:tc vMerge="1">
                  <a:txBody>
                    <a:bodyPr/>
                    <a:lstStyle/>
                    <a:p>
                      <a:endParaRPr lang="es-EC"/>
                    </a:p>
                  </a:txBody>
                  <a:tcPr/>
                </a:tc>
                <a:tc>
                  <a:txBody>
                    <a:bodyPr/>
                    <a:lstStyle/>
                    <a:p>
                      <a:pPr>
                        <a:lnSpc>
                          <a:spcPct val="115000"/>
                        </a:lnSpc>
                        <a:spcAft>
                          <a:spcPts val="1000"/>
                        </a:spcAft>
                      </a:pPr>
                      <a:endParaRPr lang="es-EC" sz="1000">
                        <a:latin typeface="Arial"/>
                        <a:ea typeface="Calibri"/>
                        <a:cs typeface="Times New Roman"/>
                      </a:endParaRPr>
                    </a:p>
                    <a:p>
                      <a:pPr>
                        <a:lnSpc>
                          <a:spcPct val="115000"/>
                        </a:lnSpc>
                        <a:spcAft>
                          <a:spcPts val="1000"/>
                        </a:spcAft>
                      </a:pPr>
                      <a:r>
                        <a:rPr lang="es-EC" sz="1000">
                          <a:latin typeface="Arial"/>
                          <a:ea typeface="Calibri"/>
                          <a:cs typeface="Times New Roman"/>
                        </a:rPr>
                        <a:t>Scamper</a:t>
                      </a:r>
                      <a:endParaRPr lang="es-EC" sz="1000">
                        <a:latin typeface="Calibri"/>
                        <a:ea typeface="Calibri"/>
                        <a:cs typeface="Times New Roman"/>
                      </a:endParaRPr>
                    </a:p>
                  </a:txBody>
                  <a:tcPr marL="22386" marR="22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000" dirty="0">
                          <a:latin typeface="Arial"/>
                          <a:ea typeface="Calibri"/>
                          <a:cs typeface="Times New Roman"/>
                        </a:rPr>
                        <a:t>Para mejorar un diseño de un proyecto de interiorismo o de diseño de mueble , se realiza una serie de preguntas con cada una de las palabras  que forman Scamper ( </a:t>
                      </a:r>
                      <a:r>
                        <a:rPr lang="es-EC" sz="1000" b="1" dirty="0">
                          <a:latin typeface="Arial"/>
                          <a:ea typeface="Calibri"/>
                          <a:cs typeface="Times New Roman"/>
                        </a:rPr>
                        <a:t>S</a:t>
                      </a:r>
                      <a:r>
                        <a:rPr lang="es-EC" sz="1000" dirty="0">
                          <a:latin typeface="Arial"/>
                          <a:ea typeface="Calibri"/>
                          <a:cs typeface="Times New Roman"/>
                        </a:rPr>
                        <a:t>ubstituir, </a:t>
                      </a:r>
                      <a:r>
                        <a:rPr lang="es-EC" sz="1000" b="1" dirty="0">
                          <a:latin typeface="Arial"/>
                          <a:ea typeface="Calibri"/>
                          <a:cs typeface="Times New Roman"/>
                        </a:rPr>
                        <a:t>C</a:t>
                      </a:r>
                      <a:r>
                        <a:rPr lang="es-EC" sz="1000" dirty="0">
                          <a:latin typeface="Arial"/>
                          <a:ea typeface="Calibri"/>
                          <a:cs typeface="Times New Roman"/>
                        </a:rPr>
                        <a:t>ombinar, </a:t>
                      </a:r>
                      <a:r>
                        <a:rPr lang="es-EC" sz="1000" b="1" dirty="0">
                          <a:latin typeface="Arial"/>
                          <a:ea typeface="Calibri"/>
                          <a:cs typeface="Times New Roman"/>
                        </a:rPr>
                        <a:t>A</a:t>
                      </a:r>
                      <a:r>
                        <a:rPr lang="es-EC" sz="1000" dirty="0">
                          <a:latin typeface="Arial"/>
                          <a:ea typeface="Calibri"/>
                          <a:cs typeface="Times New Roman"/>
                        </a:rPr>
                        <a:t>daptar,  </a:t>
                      </a:r>
                      <a:r>
                        <a:rPr lang="es-EC" sz="1000" b="1" dirty="0">
                          <a:latin typeface="Arial"/>
                          <a:ea typeface="Calibri"/>
                          <a:cs typeface="Times New Roman"/>
                        </a:rPr>
                        <a:t>M</a:t>
                      </a:r>
                      <a:r>
                        <a:rPr lang="es-EC" sz="1000" dirty="0">
                          <a:latin typeface="Arial"/>
                          <a:ea typeface="Calibri"/>
                          <a:cs typeface="Times New Roman"/>
                        </a:rPr>
                        <a:t>agnificar, </a:t>
                      </a:r>
                      <a:r>
                        <a:rPr lang="es-EC" sz="1000" b="1" dirty="0">
                          <a:latin typeface="Arial"/>
                          <a:ea typeface="Calibri"/>
                          <a:cs typeface="Times New Roman"/>
                        </a:rPr>
                        <a:t>P</a:t>
                      </a:r>
                      <a:r>
                        <a:rPr lang="es-EC" sz="1000" dirty="0">
                          <a:latin typeface="Arial"/>
                          <a:ea typeface="Calibri"/>
                          <a:cs typeface="Times New Roman"/>
                        </a:rPr>
                        <a:t>roponer, </a:t>
                      </a:r>
                      <a:r>
                        <a:rPr lang="es-EC" sz="1000" b="1" dirty="0">
                          <a:latin typeface="Arial"/>
                          <a:ea typeface="Calibri"/>
                          <a:cs typeface="Times New Roman"/>
                        </a:rPr>
                        <a:t>E</a:t>
                      </a:r>
                      <a:r>
                        <a:rPr lang="es-EC" sz="1000" dirty="0">
                          <a:latin typeface="Arial"/>
                          <a:ea typeface="Calibri"/>
                          <a:cs typeface="Times New Roman"/>
                        </a:rPr>
                        <a:t>liminar, </a:t>
                      </a:r>
                      <a:r>
                        <a:rPr lang="es-EC" sz="1000" b="1" dirty="0">
                          <a:latin typeface="Arial"/>
                          <a:ea typeface="Calibri"/>
                          <a:cs typeface="Times New Roman"/>
                        </a:rPr>
                        <a:t>R</a:t>
                      </a:r>
                      <a:r>
                        <a:rPr lang="es-EC" sz="1000" dirty="0">
                          <a:latin typeface="Arial"/>
                          <a:ea typeface="Calibri"/>
                          <a:cs typeface="Times New Roman"/>
                        </a:rPr>
                        <a:t>eorganizar). Por ejemplo en un proyecto de climatización, el estudiante deberá preguntarse qué se puede substituir para mejor la climatización de un ambiente,  qué se puede adaptar en determinado ambiente para crear una climatización adecuada, etc.</a:t>
                      </a:r>
                      <a:endParaRPr lang="es-EC" sz="1000" dirty="0">
                        <a:latin typeface="Calibri"/>
                        <a:ea typeface="Calibri"/>
                        <a:cs typeface="Times New Roman"/>
                      </a:endParaRPr>
                    </a:p>
                  </a:txBody>
                  <a:tcPr marL="22386" marR="22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000" dirty="0" smtClean="0">
                          <a:latin typeface="Arial"/>
                          <a:ea typeface="Calibri"/>
                          <a:cs typeface="Times New Roman"/>
                        </a:rPr>
                        <a:t>Proyectos             Climatización  </a:t>
                      </a:r>
                      <a:r>
                        <a:rPr lang="es-EC" sz="1000" dirty="0">
                          <a:latin typeface="Arial"/>
                          <a:ea typeface="Calibri"/>
                          <a:cs typeface="Times New Roman"/>
                        </a:rPr>
                        <a:t>y acústica</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Instalaciones sanitarias</a:t>
                      </a:r>
                      <a:endParaRPr lang="es-EC" sz="1000" dirty="0">
                        <a:latin typeface="Calibri"/>
                        <a:ea typeface="Calibri"/>
                        <a:cs typeface="Times New Roman"/>
                      </a:endParaRPr>
                    </a:p>
                    <a:p>
                      <a:pPr>
                        <a:lnSpc>
                          <a:spcPct val="115000"/>
                        </a:lnSpc>
                        <a:spcAft>
                          <a:spcPts val="1000"/>
                        </a:spcAft>
                      </a:pPr>
                      <a:r>
                        <a:rPr lang="es-EC" sz="1000" dirty="0" smtClean="0">
                          <a:latin typeface="Arial"/>
                          <a:ea typeface="Calibri"/>
                          <a:cs typeface="Times New Roman"/>
                        </a:rPr>
                        <a:t>Materiales      Luminotecnia</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Ergonomía</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Diseño del mueble</a:t>
                      </a:r>
                      <a:endParaRPr lang="es-EC" sz="1000" dirty="0">
                        <a:latin typeface="Calibri"/>
                        <a:ea typeface="Calibri"/>
                        <a:cs typeface="Times New Roman"/>
                      </a:endParaRPr>
                    </a:p>
                  </a:txBody>
                  <a:tcPr marL="22386" marR="22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9104">
                <a:tc>
                  <a:txBody>
                    <a:bodyPr/>
                    <a:lstStyle/>
                    <a:p>
                      <a:pPr>
                        <a:lnSpc>
                          <a:spcPct val="115000"/>
                        </a:lnSpc>
                        <a:spcAft>
                          <a:spcPts val="1000"/>
                        </a:spcAft>
                      </a:pPr>
                      <a:endParaRPr lang="es-EC" sz="1000" dirty="0">
                        <a:latin typeface="Calibri"/>
                        <a:ea typeface="Calibri"/>
                        <a:cs typeface="Times New Roman"/>
                      </a:endParaRPr>
                    </a:p>
                  </a:txBody>
                  <a:tcPr marL="22386" marR="22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C" sz="1000">
                        <a:latin typeface="Arial"/>
                        <a:ea typeface="Calibri"/>
                        <a:cs typeface="Times New Roman"/>
                      </a:endParaRPr>
                    </a:p>
                    <a:p>
                      <a:pPr>
                        <a:lnSpc>
                          <a:spcPct val="115000"/>
                        </a:lnSpc>
                        <a:spcAft>
                          <a:spcPts val="1000"/>
                        </a:spcAft>
                      </a:pPr>
                      <a:r>
                        <a:rPr lang="es-EC" sz="1000">
                          <a:latin typeface="Arial"/>
                          <a:ea typeface="Calibri"/>
                          <a:cs typeface="Times New Roman"/>
                        </a:rPr>
                        <a:t>Biónica</a:t>
                      </a:r>
                      <a:endParaRPr lang="es-EC" sz="1000">
                        <a:latin typeface="Calibri"/>
                        <a:ea typeface="Calibri"/>
                        <a:cs typeface="Times New Roman"/>
                      </a:endParaRPr>
                    </a:p>
                  </a:txBody>
                  <a:tcPr marL="22386" marR="22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000" dirty="0">
                          <a:latin typeface="Arial"/>
                          <a:ea typeface="Calibri"/>
                          <a:cs typeface="Times New Roman"/>
                        </a:rPr>
                        <a:t>Mediante el estudio detallado de la vida y la forma de los animales y plantas, se puede dar solución a diversos problemas  que se pueden plantear en diferentes materias de la carrera.</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Por ejemplo, en la materia de ergonomía se puede estudiar la columna de un gato, cómo está conformada para tener tanta elasticidad, para luego aplicar en un proyecto de ergonomía.</a:t>
                      </a:r>
                      <a:endParaRPr lang="es-EC" sz="1000" dirty="0">
                        <a:latin typeface="Calibri"/>
                        <a:ea typeface="Calibri"/>
                        <a:cs typeface="Times New Roman"/>
                      </a:endParaRPr>
                    </a:p>
                  </a:txBody>
                  <a:tcPr marL="22386" marR="22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000" dirty="0">
                          <a:latin typeface="Arial"/>
                          <a:ea typeface="Calibri"/>
                          <a:cs typeface="Times New Roman"/>
                        </a:rPr>
                        <a:t>Diseño </a:t>
                      </a:r>
                      <a:r>
                        <a:rPr lang="es-EC" sz="1000" dirty="0" smtClean="0">
                          <a:latin typeface="Arial"/>
                          <a:ea typeface="Calibri"/>
                          <a:cs typeface="Times New Roman"/>
                        </a:rPr>
                        <a:t>básico      Proyectos</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Climatización y acústica</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Ergonomía</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Diseño del mueble</a:t>
                      </a:r>
                      <a:endParaRPr lang="es-EC" sz="1000" dirty="0">
                        <a:latin typeface="Calibri"/>
                        <a:ea typeface="Calibri"/>
                        <a:cs typeface="Times New Roman"/>
                      </a:endParaRPr>
                    </a:p>
                    <a:p>
                      <a:pPr>
                        <a:lnSpc>
                          <a:spcPct val="115000"/>
                        </a:lnSpc>
                        <a:spcAft>
                          <a:spcPts val="1000"/>
                        </a:spcAft>
                      </a:pPr>
                      <a:r>
                        <a:rPr lang="es-EC" sz="1000" dirty="0">
                          <a:latin typeface="Arial"/>
                          <a:ea typeface="Calibri"/>
                          <a:cs typeface="Times New Roman"/>
                        </a:rPr>
                        <a:t>Luminotecnia</a:t>
                      </a:r>
                      <a:endParaRPr lang="es-EC" sz="1000" dirty="0">
                        <a:latin typeface="Calibri"/>
                        <a:ea typeface="Calibri"/>
                        <a:cs typeface="Times New Roman"/>
                      </a:endParaRPr>
                    </a:p>
                  </a:txBody>
                  <a:tcPr marL="22386" marR="22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1 Elipse">
            <a:hlinkClick r:id="rId4" action="ppaction://hlinksldjump"/>
          </p:cNvPr>
          <p:cNvSpPr/>
          <p:nvPr/>
        </p:nvSpPr>
        <p:spPr>
          <a:xfrm>
            <a:off x="899592" y="544522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19459"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sp>
        <p:nvSpPr>
          <p:cNvPr id="4" name="3 CuadroTexto"/>
          <p:cNvSpPr txBox="1"/>
          <p:nvPr/>
        </p:nvSpPr>
        <p:spPr>
          <a:xfrm>
            <a:off x="827584" y="1916832"/>
            <a:ext cx="7344816" cy="2308324"/>
          </a:xfrm>
          <a:prstGeom prst="rect">
            <a:avLst/>
          </a:prstGeom>
          <a:noFill/>
        </p:spPr>
        <p:txBody>
          <a:bodyPr wrap="square" rtlCol="0">
            <a:spAutoFit/>
          </a:bodyPr>
          <a:lstStyle/>
          <a:p>
            <a:endParaRPr lang="es-EC" dirty="0" smtClean="0"/>
          </a:p>
          <a:p>
            <a:endParaRPr lang="es-EC" dirty="0" smtClean="0"/>
          </a:p>
          <a:p>
            <a:endParaRPr lang="es-EC" dirty="0" smtClean="0"/>
          </a:p>
          <a:p>
            <a:r>
              <a:rPr lang="es-EC" dirty="0" smtClean="0"/>
              <a:t>¿Cómo incide la metodología de enseñanza aprendizaje en el desarrollo de la creatividad de los estudiantes de la Carrera de Arquitectura Interior de la Universidad de las Américas en el semestre septiembre 2010 - febrero 2011?</a:t>
            </a:r>
          </a:p>
          <a:p>
            <a:endParaRPr lang="es-EC" dirty="0"/>
          </a:p>
        </p:txBody>
      </p:sp>
      <p:sp>
        <p:nvSpPr>
          <p:cNvPr id="2" name="1 CuadroTexto"/>
          <p:cNvSpPr txBox="1"/>
          <p:nvPr/>
        </p:nvSpPr>
        <p:spPr>
          <a:xfrm>
            <a:off x="511969" y="1268760"/>
            <a:ext cx="6652319" cy="461665"/>
          </a:xfrm>
          <a:prstGeom prst="rect">
            <a:avLst/>
          </a:prstGeom>
          <a:noFill/>
        </p:spPr>
        <p:txBody>
          <a:bodyPr wrap="square" rtlCol="0">
            <a:spAutoFit/>
          </a:bodyPr>
          <a:lstStyle/>
          <a:p>
            <a:r>
              <a:rPr lang="es-EC" sz="2400" b="1" dirty="0" smtClean="0"/>
              <a:t>FORMULACIÓN DEL PROBLEMA</a:t>
            </a:r>
            <a:endParaRPr lang="es-EC"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45059"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graphicFrame>
        <p:nvGraphicFramePr>
          <p:cNvPr id="4" name="3 Tabla"/>
          <p:cNvGraphicFramePr>
            <a:graphicFrameLocks noGrp="1"/>
          </p:cNvGraphicFramePr>
          <p:nvPr/>
        </p:nvGraphicFramePr>
        <p:xfrm>
          <a:off x="1331640" y="692696"/>
          <a:ext cx="6096000" cy="617728"/>
        </p:xfrm>
        <a:graphic>
          <a:graphicData uri="http://schemas.openxmlformats.org/drawingml/2006/table">
            <a:tbl>
              <a:tblPr/>
              <a:tblGrid>
                <a:gridCol w="6096000"/>
              </a:tblGrid>
              <a:tr h="561193">
                <a:tc>
                  <a:txBody>
                    <a:bodyPr/>
                    <a:lstStyle/>
                    <a:p>
                      <a:pPr>
                        <a:lnSpc>
                          <a:spcPct val="115000"/>
                        </a:lnSpc>
                        <a:spcAft>
                          <a:spcPts val="1000"/>
                        </a:spcAft>
                      </a:pPr>
                      <a:endParaRPr lang="es-EC" sz="800" dirty="0">
                        <a:latin typeface="Calibri"/>
                        <a:ea typeface="Calibri"/>
                        <a:cs typeface="Times New Roman"/>
                      </a:endParaRPr>
                    </a:p>
                    <a:p>
                      <a:pPr algn="ctr">
                        <a:lnSpc>
                          <a:spcPct val="115000"/>
                        </a:lnSpc>
                        <a:spcAft>
                          <a:spcPts val="1000"/>
                        </a:spcAft>
                      </a:pPr>
                      <a:r>
                        <a:rPr lang="es-EC" sz="1000" b="1" dirty="0">
                          <a:latin typeface="Arial"/>
                          <a:ea typeface="Calibri"/>
                          <a:cs typeface="Times New Roman"/>
                        </a:rPr>
                        <a:t>PLAN DE APLICACIÓN DE METODOLOGÍAS PARA EL DESARROLLO DE LA CREATIVIDAD EN LA MATERIA DE DISEÑO DEL MUEBLE</a:t>
                      </a:r>
                      <a:endParaRPr lang="es-EC" sz="800" dirty="0">
                        <a:latin typeface="Calibri"/>
                        <a:ea typeface="Calibri"/>
                        <a:cs typeface="Times New Roman"/>
                      </a:endParaRPr>
                    </a:p>
                  </a:txBody>
                  <a:tcPr marL="30777" marR="30777" marT="0" marB="0">
                    <a:lnL>
                      <a:noFill/>
                    </a:lnL>
                    <a:lnR>
                      <a:noFill/>
                    </a:lnR>
                    <a:lnT>
                      <a:noFill/>
                    </a:lnT>
                    <a:lnB>
                      <a:noFill/>
                    </a:lnB>
                  </a:tcPr>
                </a:tc>
              </a:tr>
            </a:tbl>
          </a:graphicData>
        </a:graphic>
      </p:graphicFrame>
      <p:graphicFrame>
        <p:nvGraphicFramePr>
          <p:cNvPr id="5" name="4 Tabla"/>
          <p:cNvGraphicFramePr>
            <a:graphicFrameLocks noGrp="1"/>
          </p:cNvGraphicFramePr>
          <p:nvPr/>
        </p:nvGraphicFramePr>
        <p:xfrm>
          <a:off x="467544" y="1556792"/>
          <a:ext cx="8280921" cy="4589641"/>
        </p:xfrm>
        <a:graphic>
          <a:graphicData uri="http://schemas.openxmlformats.org/drawingml/2006/table">
            <a:tbl>
              <a:tblPr/>
              <a:tblGrid>
                <a:gridCol w="1597215"/>
                <a:gridCol w="1427121"/>
                <a:gridCol w="1706364"/>
                <a:gridCol w="1536270"/>
                <a:gridCol w="1313351"/>
                <a:gridCol w="700600"/>
              </a:tblGrid>
              <a:tr h="572853">
                <a:tc>
                  <a:txBody>
                    <a:bodyPr/>
                    <a:lstStyle/>
                    <a:p>
                      <a:pPr algn="l">
                        <a:lnSpc>
                          <a:spcPct val="115000"/>
                        </a:lnSpc>
                        <a:spcAft>
                          <a:spcPts val="1000"/>
                        </a:spcAft>
                      </a:pPr>
                      <a:endParaRPr lang="es-EC" sz="1000" dirty="0">
                        <a:latin typeface="Arial"/>
                        <a:ea typeface="Calibri"/>
                        <a:cs typeface="Times New Roman"/>
                      </a:endParaRPr>
                    </a:p>
                    <a:p>
                      <a:pPr algn="ctr">
                        <a:lnSpc>
                          <a:spcPct val="115000"/>
                        </a:lnSpc>
                        <a:spcAft>
                          <a:spcPts val="1000"/>
                        </a:spcAft>
                      </a:pPr>
                      <a:r>
                        <a:rPr lang="es-EC" sz="1000" b="1" dirty="0">
                          <a:latin typeface="Arial"/>
                          <a:ea typeface="Calibri"/>
                          <a:cs typeface="Times New Roman"/>
                        </a:rPr>
                        <a:t>CREATIVIDAD A DESARROLLAR</a:t>
                      </a:r>
                      <a:endParaRPr lang="es-EC" sz="1000" dirty="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ctr">
                        <a:lnSpc>
                          <a:spcPct val="115000"/>
                        </a:lnSpc>
                        <a:spcAft>
                          <a:spcPts val="1000"/>
                        </a:spcAft>
                      </a:pPr>
                      <a:r>
                        <a:rPr lang="es-EC" sz="1000" b="1">
                          <a:latin typeface="Arial"/>
                          <a:ea typeface="Calibri"/>
                          <a:cs typeface="Times New Roman"/>
                        </a:rPr>
                        <a:t>TÉCNICA O ESTRATEGIA</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EC" sz="1000">
                        <a:latin typeface="Arial"/>
                        <a:ea typeface="Calibri"/>
                        <a:cs typeface="Times New Roman"/>
                      </a:endParaRPr>
                    </a:p>
                    <a:p>
                      <a:pPr algn="ctr">
                        <a:lnSpc>
                          <a:spcPct val="115000"/>
                        </a:lnSpc>
                        <a:spcAft>
                          <a:spcPts val="1000"/>
                        </a:spcAft>
                      </a:pPr>
                      <a:r>
                        <a:rPr lang="es-EC" sz="1000" b="1">
                          <a:latin typeface="Arial"/>
                          <a:ea typeface="Calibri"/>
                          <a:cs typeface="Times New Roman"/>
                        </a:rPr>
                        <a:t>LO QUE HACE EL DOCENTE</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EC" sz="1000">
                        <a:latin typeface="Arial"/>
                        <a:ea typeface="Calibri"/>
                        <a:cs typeface="Times New Roman"/>
                      </a:endParaRPr>
                    </a:p>
                    <a:p>
                      <a:pPr algn="ctr">
                        <a:lnSpc>
                          <a:spcPct val="115000"/>
                        </a:lnSpc>
                        <a:spcAft>
                          <a:spcPts val="1000"/>
                        </a:spcAft>
                      </a:pPr>
                      <a:r>
                        <a:rPr lang="es-EC" sz="1000" b="1">
                          <a:latin typeface="Arial"/>
                          <a:ea typeface="Calibri"/>
                          <a:cs typeface="Times New Roman"/>
                        </a:rPr>
                        <a:t>LO  QUE HACE EL ESTUDIANTE</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EC" sz="1000">
                        <a:latin typeface="Arial"/>
                        <a:ea typeface="Calibri"/>
                        <a:cs typeface="Times New Roman"/>
                      </a:endParaRPr>
                    </a:p>
                    <a:p>
                      <a:pPr algn="ctr">
                        <a:lnSpc>
                          <a:spcPct val="115000"/>
                        </a:lnSpc>
                        <a:spcAft>
                          <a:spcPts val="1000"/>
                        </a:spcAft>
                      </a:pPr>
                      <a:r>
                        <a:rPr lang="es-EC" sz="1000" b="1">
                          <a:latin typeface="Arial"/>
                          <a:ea typeface="Calibri"/>
                          <a:cs typeface="Times New Roman"/>
                        </a:rPr>
                        <a:t>EVIDENCIAS DE EVALUCIÓN</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l">
                        <a:lnSpc>
                          <a:spcPct val="115000"/>
                        </a:lnSpc>
                        <a:spcAft>
                          <a:spcPts val="1000"/>
                        </a:spcAft>
                      </a:pPr>
                      <a:r>
                        <a:rPr lang="es-EC" sz="1000" b="1">
                          <a:latin typeface="Arial"/>
                          <a:ea typeface="Calibri"/>
                          <a:cs typeface="Times New Roman"/>
                        </a:rPr>
                        <a:t>SESIONES</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2360">
                <a:tc rowSpan="2">
                  <a:txBody>
                    <a:bodyPr/>
                    <a:lstStyle/>
                    <a:p>
                      <a:pPr algn="l">
                        <a:lnSpc>
                          <a:spcPct val="115000"/>
                        </a:lnSpc>
                        <a:spcAft>
                          <a:spcPts val="1000"/>
                        </a:spcAft>
                      </a:pPr>
                      <a:endParaRPr lang="es-EC" sz="1000" dirty="0">
                        <a:latin typeface="Arial"/>
                        <a:ea typeface="Calibri"/>
                        <a:cs typeface="Times New Roman"/>
                      </a:endParaRPr>
                    </a:p>
                    <a:p>
                      <a:pPr algn="ctr">
                        <a:lnSpc>
                          <a:spcPct val="115000"/>
                        </a:lnSpc>
                        <a:spcAft>
                          <a:spcPts val="1000"/>
                        </a:spcAft>
                      </a:pPr>
                      <a:r>
                        <a:rPr lang="es-EC" sz="1000" b="1" dirty="0">
                          <a:latin typeface="Arial"/>
                          <a:ea typeface="Calibri"/>
                          <a:cs typeface="Times New Roman"/>
                        </a:rPr>
                        <a:t>CREATIVIDAD FIGURAL ESPACIAL</a:t>
                      </a:r>
                      <a:endParaRPr lang="es-EC" sz="1000" dirty="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dirty="0">
                        <a:latin typeface="Arial"/>
                        <a:ea typeface="Calibri"/>
                        <a:cs typeface="Times New Roman"/>
                      </a:endParaRPr>
                    </a:p>
                    <a:p>
                      <a:pPr algn="ctr">
                        <a:lnSpc>
                          <a:spcPct val="115000"/>
                        </a:lnSpc>
                        <a:spcAft>
                          <a:spcPts val="1000"/>
                        </a:spcAft>
                      </a:pPr>
                      <a:r>
                        <a:rPr lang="es-EC" sz="1000" b="1" dirty="0">
                          <a:latin typeface="Arial"/>
                          <a:ea typeface="Calibri"/>
                          <a:cs typeface="Times New Roman"/>
                        </a:rPr>
                        <a:t>GENERACIÓN DE ABSURDOS PARA TRANSFORMAR OBJETOS</a:t>
                      </a:r>
                      <a:endParaRPr lang="es-EC" sz="1000" dirty="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ctr">
                        <a:lnSpc>
                          <a:spcPct val="115000"/>
                        </a:lnSpc>
                        <a:spcAft>
                          <a:spcPts val="1000"/>
                        </a:spcAft>
                      </a:pPr>
                      <a:r>
                        <a:rPr lang="es-EC" sz="1000">
                          <a:latin typeface="Arial"/>
                          <a:ea typeface="Calibri"/>
                          <a:cs typeface="Times New Roman"/>
                        </a:rPr>
                        <a:t>El profesor solicita al estudiante que diseñe un comedor que recoja la mesa y limpie los platos automáticamente.</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ctr">
                        <a:lnSpc>
                          <a:spcPct val="115000"/>
                        </a:lnSpc>
                        <a:spcAft>
                          <a:spcPts val="1000"/>
                        </a:spcAft>
                      </a:pPr>
                      <a:r>
                        <a:rPr lang="es-EC" sz="1000">
                          <a:latin typeface="Arial"/>
                          <a:ea typeface="Calibri"/>
                          <a:cs typeface="Times New Roman"/>
                        </a:rPr>
                        <a:t>Investigación, bocetos, maquetas de estudio, planos,  perspectivas</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l">
                        <a:lnSpc>
                          <a:spcPct val="115000"/>
                        </a:lnSpc>
                        <a:spcAft>
                          <a:spcPts val="1000"/>
                        </a:spcAft>
                      </a:pPr>
                      <a:r>
                        <a:rPr lang="es-EC" sz="1000">
                          <a:latin typeface="Arial"/>
                          <a:ea typeface="Calibri"/>
                          <a:cs typeface="Times New Roman"/>
                        </a:rPr>
                        <a:t>Maquetas del mueble,</a:t>
                      </a:r>
                      <a:endParaRPr lang="es-EC" sz="1000">
                        <a:latin typeface="Calibri"/>
                        <a:ea typeface="Calibri"/>
                        <a:cs typeface="Times New Roman"/>
                      </a:endParaRPr>
                    </a:p>
                    <a:p>
                      <a:pPr algn="l">
                        <a:lnSpc>
                          <a:spcPct val="115000"/>
                        </a:lnSpc>
                        <a:spcAft>
                          <a:spcPts val="1000"/>
                        </a:spcAft>
                      </a:pPr>
                      <a:r>
                        <a:rPr lang="es-EC" sz="1000">
                          <a:latin typeface="Arial"/>
                          <a:ea typeface="Calibri"/>
                          <a:cs typeface="Times New Roman"/>
                        </a:rPr>
                        <a:t>Presentación final, renders.</a:t>
                      </a:r>
                      <a:endParaRPr lang="es-EC" sz="1000">
                        <a:latin typeface="Calibri"/>
                        <a:ea typeface="Calibri"/>
                        <a:cs typeface="Times New Roman"/>
                      </a:endParaRPr>
                    </a:p>
                    <a:p>
                      <a:pPr algn="l">
                        <a:lnSpc>
                          <a:spcPct val="115000"/>
                        </a:lnSpc>
                        <a:spcAft>
                          <a:spcPts val="1000"/>
                        </a:spcAft>
                      </a:pPr>
                      <a:r>
                        <a:rPr lang="es-EC" sz="1000">
                          <a:latin typeface="Arial"/>
                          <a:ea typeface="Calibri"/>
                          <a:cs typeface="Times New Roman"/>
                        </a:rPr>
                        <a:t>Se utilizará una rúbrica para la evaluación que permitirá además una mejor retroalimentación</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ctr">
                        <a:lnSpc>
                          <a:spcPct val="115000"/>
                        </a:lnSpc>
                        <a:spcAft>
                          <a:spcPts val="1000"/>
                        </a:spcAft>
                      </a:pPr>
                      <a:r>
                        <a:rPr lang="es-EC" sz="1000">
                          <a:latin typeface="Arial"/>
                          <a:ea typeface="Calibri"/>
                          <a:cs typeface="Times New Roman"/>
                        </a:rPr>
                        <a:t>3</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261">
                <a:tc vMerge="1">
                  <a:txBody>
                    <a:bodyPr/>
                    <a:lstStyle/>
                    <a:p>
                      <a:endParaRPr lang="es-EC"/>
                    </a:p>
                  </a:txBody>
                  <a:tcPr/>
                </a:tc>
                <a:tc>
                  <a:txBody>
                    <a:bodyPr/>
                    <a:lstStyle/>
                    <a:p>
                      <a:pPr algn="l">
                        <a:lnSpc>
                          <a:spcPct val="115000"/>
                        </a:lnSpc>
                        <a:spcAft>
                          <a:spcPts val="1000"/>
                        </a:spcAft>
                      </a:pPr>
                      <a:endParaRPr lang="es-EC" sz="1000">
                        <a:latin typeface="Arial"/>
                        <a:ea typeface="Calibri"/>
                        <a:cs typeface="Times New Roman"/>
                      </a:endParaRPr>
                    </a:p>
                    <a:p>
                      <a:pPr algn="ctr">
                        <a:lnSpc>
                          <a:spcPct val="115000"/>
                        </a:lnSpc>
                        <a:spcAft>
                          <a:spcPts val="1000"/>
                        </a:spcAft>
                      </a:pPr>
                      <a:r>
                        <a:rPr lang="es-EC" sz="1000" b="1">
                          <a:latin typeface="Arial"/>
                          <a:ea typeface="Calibri"/>
                          <a:cs typeface="Times New Roman"/>
                        </a:rPr>
                        <a:t>ABSTRACCIÓN</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dirty="0">
                        <a:latin typeface="Arial"/>
                        <a:ea typeface="Calibri"/>
                        <a:cs typeface="Times New Roman"/>
                      </a:endParaRPr>
                    </a:p>
                    <a:p>
                      <a:pPr algn="l">
                        <a:lnSpc>
                          <a:spcPct val="115000"/>
                        </a:lnSpc>
                        <a:spcAft>
                          <a:spcPts val="1000"/>
                        </a:spcAft>
                      </a:pPr>
                      <a:r>
                        <a:rPr lang="es-EC" sz="1000" dirty="0">
                          <a:latin typeface="Arial"/>
                          <a:ea typeface="Calibri"/>
                          <a:cs typeface="Times New Roman"/>
                        </a:rPr>
                        <a:t>El maestro entrega al azar al estudiante una foto de algún elemento real, sea este un animal, un edificio, partes del cuerpo humano, </a:t>
                      </a:r>
                      <a:r>
                        <a:rPr lang="es-EC" sz="1000" dirty="0" err="1">
                          <a:latin typeface="Arial"/>
                          <a:ea typeface="Calibri"/>
                          <a:cs typeface="Times New Roman"/>
                        </a:rPr>
                        <a:t>etc</a:t>
                      </a:r>
                      <a:r>
                        <a:rPr lang="es-EC" sz="1000" dirty="0">
                          <a:latin typeface="Arial"/>
                          <a:ea typeface="Calibri"/>
                          <a:cs typeface="Times New Roman"/>
                        </a:rPr>
                        <a:t> para que ellos abstraigan la forma para luego ser utilizada en un diseño de mueble. </a:t>
                      </a:r>
                      <a:endParaRPr lang="es-EC" sz="1000" dirty="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l">
                        <a:lnSpc>
                          <a:spcPct val="115000"/>
                        </a:lnSpc>
                        <a:spcAft>
                          <a:spcPts val="1000"/>
                        </a:spcAft>
                      </a:pPr>
                      <a:r>
                        <a:rPr lang="es-EC" sz="1000">
                          <a:latin typeface="Arial"/>
                          <a:ea typeface="Calibri"/>
                          <a:cs typeface="Times New Roman"/>
                        </a:rPr>
                        <a:t>Investiga, analiza, sintetiza,</a:t>
                      </a:r>
                      <a:endParaRPr lang="es-EC" sz="1000">
                        <a:latin typeface="Calibri"/>
                        <a:ea typeface="Calibri"/>
                        <a:cs typeface="Times New Roman"/>
                      </a:endParaRPr>
                    </a:p>
                    <a:p>
                      <a:pPr algn="l">
                        <a:lnSpc>
                          <a:spcPct val="115000"/>
                        </a:lnSpc>
                        <a:spcAft>
                          <a:spcPts val="1000"/>
                        </a:spcAft>
                      </a:pPr>
                      <a:r>
                        <a:rPr lang="es-EC" sz="1000">
                          <a:latin typeface="Arial"/>
                          <a:ea typeface="Calibri"/>
                          <a:cs typeface="Times New Roman"/>
                        </a:rPr>
                        <a:t> Presenta dibujos del objeto que ha abstraído. Diseña un mueble a partir de la abstracción obtenida</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l">
                        <a:lnSpc>
                          <a:spcPct val="115000"/>
                        </a:lnSpc>
                        <a:spcAft>
                          <a:spcPts val="1000"/>
                        </a:spcAft>
                      </a:pPr>
                      <a:r>
                        <a:rPr lang="es-EC" sz="1000">
                          <a:latin typeface="Arial"/>
                          <a:ea typeface="Calibri"/>
                          <a:cs typeface="Times New Roman"/>
                        </a:rPr>
                        <a:t>Dibujo de la abstracción y aplicación de esta en un diseño de un mueble. Maqueta</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dirty="0">
                        <a:latin typeface="Arial"/>
                        <a:ea typeface="Calibri"/>
                        <a:cs typeface="Times New Roman"/>
                      </a:endParaRPr>
                    </a:p>
                    <a:p>
                      <a:pPr algn="ctr">
                        <a:lnSpc>
                          <a:spcPct val="115000"/>
                        </a:lnSpc>
                        <a:spcAft>
                          <a:spcPts val="1000"/>
                        </a:spcAft>
                      </a:pPr>
                      <a:r>
                        <a:rPr lang="es-EC" sz="1000" dirty="0">
                          <a:latin typeface="Arial"/>
                          <a:ea typeface="Calibri"/>
                          <a:cs typeface="Times New Roman"/>
                        </a:rPr>
                        <a:t>2</a:t>
                      </a:r>
                      <a:endParaRPr lang="es-EC" sz="1000" dirty="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39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46083"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graphicFrame>
        <p:nvGraphicFramePr>
          <p:cNvPr id="4" name="3 Tabla"/>
          <p:cNvGraphicFramePr>
            <a:graphicFrameLocks noGrp="1"/>
          </p:cNvGraphicFramePr>
          <p:nvPr/>
        </p:nvGraphicFramePr>
        <p:xfrm>
          <a:off x="467544" y="1268760"/>
          <a:ext cx="8064894" cy="4363720"/>
        </p:xfrm>
        <a:graphic>
          <a:graphicData uri="http://schemas.openxmlformats.org/drawingml/2006/table">
            <a:tbl>
              <a:tblPr/>
              <a:tblGrid>
                <a:gridCol w="1555548"/>
                <a:gridCol w="1555548"/>
                <a:gridCol w="1496193"/>
                <a:gridCol w="1496193"/>
                <a:gridCol w="1279089"/>
                <a:gridCol w="682323"/>
              </a:tblGrid>
              <a:tr h="534461">
                <a:tc>
                  <a:txBody>
                    <a:bodyPr/>
                    <a:lstStyle/>
                    <a:p>
                      <a:pPr algn="ctr">
                        <a:lnSpc>
                          <a:spcPct val="115000"/>
                        </a:lnSpc>
                        <a:spcAft>
                          <a:spcPts val="1000"/>
                        </a:spcAft>
                      </a:pPr>
                      <a:endParaRPr lang="es-EC" sz="1000" dirty="0">
                        <a:latin typeface="Arial"/>
                        <a:ea typeface="Calibri"/>
                        <a:cs typeface="Times New Roman"/>
                      </a:endParaRPr>
                    </a:p>
                    <a:p>
                      <a:pPr algn="ctr">
                        <a:lnSpc>
                          <a:spcPct val="115000"/>
                        </a:lnSpc>
                        <a:spcAft>
                          <a:spcPts val="1000"/>
                        </a:spcAft>
                      </a:pPr>
                      <a:r>
                        <a:rPr lang="es-EC" sz="1000" b="1" dirty="0">
                          <a:latin typeface="Arial"/>
                          <a:ea typeface="Calibri"/>
                          <a:cs typeface="Times New Roman"/>
                        </a:rPr>
                        <a:t>CREATIVIDAD</a:t>
                      </a:r>
                      <a:endParaRPr lang="es-EC" sz="1000" dirty="0">
                        <a:latin typeface="Calibri"/>
                        <a:ea typeface="Calibri"/>
                        <a:cs typeface="Times New Roman"/>
                      </a:endParaRPr>
                    </a:p>
                    <a:p>
                      <a:pPr algn="ctr">
                        <a:lnSpc>
                          <a:spcPct val="115000"/>
                        </a:lnSpc>
                        <a:spcAft>
                          <a:spcPts val="1000"/>
                        </a:spcAft>
                      </a:pPr>
                      <a:r>
                        <a:rPr lang="es-EC" sz="1000" b="1" dirty="0">
                          <a:latin typeface="Arial"/>
                          <a:ea typeface="Calibri"/>
                          <a:cs typeface="Times New Roman"/>
                        </a:rPr>
                        <a:t>ARTÍSTICA</a:t>
                      </a:r>
                      <a:endParaRPr lang="es-EC" sz="1000" dirty="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dirty="0">
                        <a:latin typeface="Arial"/>
                        <a:ea typeface="Calibri"/>
                        <a:cs typeface="Times New Roman"/>
                      </a:endParaRPr>
                    </a:p>
                    <a:p>
                      <a:pPr algn="ctr">
                        <a:lnSpc>
                          <a:spcPct val="115000"/>
                        </a:lnSpc>
                        <a:spcAft>
                          <a:spcPts val="1000"/>
                        </a:spcAft>
                      </a:pPr>
                      <a:r>
                        <a:rPr lang="es-EC" sz="1000" b="1" dirty="0">
                          <a:latin typeface="Arial"/>
                          <a:ea typeface="Calibri"/>
                          <a:cs typeface="Times New Roman"/>
                        </a:rPr>
                        <a:t>MANEJO DE COLORES Y VOLÚMENES</a:t>
                      </a:r>
                      <a:endParaRPr lang="es-EC" sz="1000" dirty="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000" dirty="0">
                          <a:latin typeface="Arial"/>
                          <a:ea typeface="Calibri"/>
                          <a:cs typeface="Times New Roman"/>
                        </a:rPr>
                        <a:t> Reparte a los dicentes ciertos colores y volúmenes. Éstos serán los únicos condicionantes para crear un mueble funcional y cómodo.</a:t>
                      </a:r>
                      <a:endParaRPr lang="es-EC" sz="1000" dirty="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l">
                        <a:lnSpc>
                          <a:spcPct val="115000"/>
                        </a:lnSpc>
                        <a:spcAft>
                          <a:spcPts val="1000"/>
                        </a:spcAft>
                      </a:pPr>
                      <a:r>
                        <a:rPr lang="es-EC" sz="1000">
                          <a:latin typeface="Arial"/>
                          <a:ea typeface="Calibri"/>
                          <a:cs typeface="Times New Roman"/>
                        </a:rPr>
                        <a:t>Cada estudiante a partir del volumen y el color entregado debe realiza varias propuestas.</a:t>
                      </a:r>
                      <a:endParaRPr lang="es-EC" sz="1000">
                        <a:latin typeface="Calibri"/>
                        <a:ea typeface="Calibri"/>
                        <a:cs typeface="Times New Roman"/>
                      </a:endParaRPr>
                    </a:p>
                    <a:p>
                      <a:pPr algn="l">
                        <a:lnSpc>
                          <a:spcPct val="115000"/>
                        </a:lnSpc>
                        <a:spcAft>
                          <a:spcPts val="1000"/>
                        </a:spcAft>
                      </a:pPr>
                      <a:r>
                        <a:rPr lang="es-EC" sz="1000">
                          <a:latin typeface="Arial"/>
                          <a:ea typeface="Calibri"/>
                          <a:cs typeface="Times New Roman"/>
                        </a:rPr>
                        <a:t>Presenta bocetos </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l">
                        <a:lnSpc>
                          <a:spcPct val="115000"/>
                        </a:lnSpc>
                        <a:spcAft>
                          <a:spcPts val="1000"/>
                        </a:spcAft>
                      </a:pPr>
                      <a:r>
                        <a:rPr lang="es-EC" sz="1000">
                          <a:latin typeface="Arial"/>
                          <a:ea typeface="Calibri"/>
                          <a:cs typeface="Times New Roman"/>
                        </a:rPr>
                        <a:t>Bocetos y propuesta de diseño de mueble en el que se respete el uso del volumen y el color asignado </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l">
                        <a:lnSpc>
                          <a:spcPct val="115000"/>
                        </a:lnSpc>
                        <a:spcAft>
                          <a:spcPts val="1000"/>
                        </a:spcAft>
                      </a:pPr>
                      <a:r>
                        <a:rPr lang="es-EC" sz="1000">
                          <a:latin typeface="Arial"/>
                          <a:ea typeface="Calibri"/>
                          <a:cs typeface="Times New Roman"/>
                        </a:rPr>
                        <a:t>     </a:t>
                      </a:r>
                      <a:endParaRPr lang="es-EC" sz="1000">
                        <a:latin typeface="Calibri"/>
                        <a:ea typeface="Calibri"/>
                        <a:cs typeface="Times New Roman"/>
                      </a:endParaRPr>
                    </a:p>
                    <a:p>
                      <a:pPr algn="l">
                        <a:lnSpc>
                          <a:spcPct val="115000"/>
                        </a:lnSpc>
                        <a:spcAft>
                          <a:spcPts val="1000"/>
                        </a:spcAft>
                      </a:pPr>
                      <a:r>
                        <a:rPr lang="es-EC" sz="1000">
                          <a:latin typeface="Arial"/>
                          <a:ea typeface="Calibri"/>
                          <a:cs typeface="Times New Roman"/>
                        </a:rPr>
                        <a:t>        3</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142">
                <a:tc>
                  <a:txBody>
                    <a:bodyPr/>
                    <a:lstStyle/>
                    <a:p>
                      <a:pPr algn="ctr">
                        <a:lnSpc>
                          <a:spcPct val="115000"/>
                        </a:lnSpc>
                        <a:spcAft>
                          <a:spcPts val="1000"/>
                        </a:spcAft>
                      </a:pPr>
                      <a:endParaRPr lang="es-EC" sz="1000">
                        <a:latin typeface="Arial"/>
                        <a:ea typeface="Calibri"/>
                        <a:cs typeface="Times New Roman"/>
                      </a:endParaRPr>
                    </a:p>
                    <a:p>
                      <a:pPr algn="ctr">
                        <a:lnSpc>
                          <a:spcPct val="115000"/>
                        </a:lnSpc>
                        <a:spcAft>
                          <a:spcPts val="1000"/>
                        </a:spcAft>
                      </a:pPr>
                      <a:r>
                        <a:rPr lang="es-EC" sz="1000" b="1">
                          <a:latin typeface="Arial"/>
                          <a:ea typeface="Calibri"/>
                          <a:cs typeface="Times New Roman"/>
                        </a:rPr>
                        <a:t>CREATIVIDAD PARA RESOLUCIÓN DE PROBLEMAS</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ctr">
                        <a:lnSpc>
                          <a:spcPct val="115000"/>
                        </a:lnSpc>
                        <a:spcAft>
                          <a:spcPts val="1000"/>
                        </a:spcAft>
                      </a:pPr>
                      <a:r>
                        <a:rPr lang="es-EC" sz="1000" b="1">
                          <a:latin typeface="Arial"/>
                          <a:ea typeface="Calibri"/>
                          <a:cs typeface="Times New Roman"/>
                        </a:rPr>
                        <a:t>ANALOGÍAS</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dirty="0">
                        <a:latin typeface="Arial"/>
                        <a:ea typeface="Calibri"/>
                        <a:cs typeface="Times New Roman"/>
                      </a:endParaRPr>
                    </a:p>
                    <a:p>
                      <a:pPr algn="l">
                        <a:lnSpc>
                          <a:spcPct val="115000"/>
                        </a:lnSpc>
                        <a:spcAft>
                          <a:spcPts val="1000"/>
                        </a:spcAft>
                      </a:pPr>
                      <a:r>
                        <a:rPr lang="es-EC" sz="1000" dirty="0">
                          <a:latin typeface="Arial"/>
                          <a:ea typeface="Calibri"/>
                          <a:cs typeface="Times New Roman"/>
                        </a:rPr>
                        <a:t>Propone el tema, por ejemplo pensar como si fueran una silla. Esto se realiza para mejor el diseño del mueble.</a:t>
                      </a:r>
                      <a:endParaRPr lang="es-EC" sz="1000" dirty="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000" dirty="0">
                          <a:latin typeface="Arial"/>
                          <a:ea typeface="Calibri"/>
                          <a:cs typeface="Times New Roman"/>
                        </a:rPr>
                        <a:t>Analiza los diferentes usos de la silla.</a:t>
                      </a:r>
                      <a:endParaRPr lang="es-EC" sz="1000" dirty="0">
                        <a:latin typeface="Calibri"/>
                        <a:ea typeface="Calibri"/>
                        <a:cs typeface="Times New Roman"/>
                      </a:endParaRPr>
                    </a:p>
                    <a:p>
                      <a:pPr algn="l">
                        <a:lnSpc>
                          <a:spcPct val="115000"/>
                        </a:lnSpc>
                        <a:spcAft>
                          <a:spcPts val="1000"/>
                        </a:spcAft>
                      </a:pPr>
                      <a:r>
                        <a:rPr lang="es-EC" sz="1000" dirty="0">
                          <a:latin typeface="Arial"/>
                          <a:ea typeface="Calibri"/>
                          <a:cs typeface="Times New Roman"/>
                        </a:rPr>
                        <a:t>Imagina las implicaciones que conlleva ser una silla</a:t>
                      </a:r>
                      <a:endParaRPr lang="es-EC" sz="1000" dirty="0">
                        <a:latin typeface="Calibri"/>
                        <a:ea typeface="Calibri"/>
                        <a:cs typeface="Times New Roman"/>
                      </a:endParaRPr>
                    </a:p>
                    <a:p>
                      <a:pPr algn="l">
                        <a:lnSpc>
                          <a:spcPct val="115000"/>
                        </a:lnSpc>
                        <a:spcAft>
                          <a:spcPts val="1000"/>
                        </a:spcAft>
                      </a:pPr>
                      <a:r>
                        <a:rPr lang="es-EC" sz="1000" dirty="0">
                          <a:latin typeface="Arial"/>
                          <a:ea typeface="Calibri"/>
                          <a:cs typeface="Times New Roman"/>
                        </a:rPr>
                        <a:t>Enlista ventajas, desventajas, problemas y soluciones</a:t>
                      </a:r>
                      <a:endParaRPr lang="es-EC" sz="1000" dirty="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dirty="0">
                        <a:latin typeface="Arial"/>
                        <a:ea typeface="Calibri"/>
                        <a:cs typeface="Times New Roman"/>
                      </a:endParaRPr>
                    </a:p>
                    <a:p>
                      <a:pPr algn="l">
                        <a:lnSpc>
                          <a:spcPct val="115000"/>
                        </a:lnSpc>
                        <a:spcAft>
                          <a:spcPts val="1000"/>
                        </a:spcAft>
                      </a:pPr>
                      <a:r>
                        <a:rPr lang="es-EC" sz="1000" dirty="0">
                          <a:latin typeface="Arial"/>
                          <a:ea typeface="Calibri"/>
                          <a:cs typeface="Times New Roman"/>
                        </a:rPr>
                        <a:t>Análisis e informe de problemas y soluciones que ayuden a mejorar el diseño de la silla</a:t>
                      </a:r>
                      <a:endParaRPr lang="es-EC" sz="1000" dirty="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ctr">
                        <a:lnSpc>
                          <a:spcPct val="115000"/>
                        </a:lnSpc>
                        <a:spcAft>
                          <a:spcPts val="1000"/>
                        </a:spcAft>
                      </a:pPr>
                      <a:r>
                        <a:rPr lang="es-EC" sz="1000">
                          <a:latin typeface="Arial"/>
                          <a:ea typeface="Calibri"/>
                          <a:cs typeface="Times New Roman"/>
                        </a:rPr>
                        <a:t>2</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142">
                <a:tc>
                  <a:txBody>
                    <a:bodyPr/>
                    <a:lstStyle/>
                    <a:p>
                      <a:pPr algn="ctr">
                        <a:lnSpc>
                          <a:spcPct val="115000"/>
                        </a:lnSpc>
                        <a:spcAft>
                          <a:spcPts val="1000"/>
                        </a:spcAft>
                      </a:pPr>
                      <a:endParaRPr lang="es-EC" sz="1000">
                        <a:latin typeface="Arial"/>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ctr">
                        <a:lnSpc>
                          <a:spcPct val="115000"/>
                        </a:lnSpc>
                        <a:spcAft>
                          <a:spcPts val="1000"/>
                        </a:spcAft>
                      </a:pPr>
                      <a:r>
                        <a:rPr lang="es-EC" sz="1000" b="1">
                          <a:latin typeface="Arial"/>
                          <a:ea typeface="Calibri"/>
                          <a:cs typeface="Times New Roman"/>
                        </a:rPr>
                        <a:t>BIÓNICA</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a:latin typeface="Arial"/>
                        <a:ea typeface="Calibri"/>
                        <a:cs typeface="Times New Roman"/>
                      </a:endParaRPr>
                    </a:p>
                    <a:p>
                      <a:pPr algn="l">
                        <a:lnSpc>
                          <a:spcPct val="115000"/>
                        </a:lnSpc>
                        <a:spcAft>
                          <a:spcPts val="1000"/>
                        </a:spcAft>
                      </a:pPr>
                      <a:r>
                        <a:rPr lang="es-EC" sz="1000">
                          <a:latin typeface="Arial"/>
                          <a:ea typeface="Calibri"/>
                          <a:cs typeface="Times New Roman"/>
                        </a:rPr>
                        <a:t>Asigna a cada estudiante un animal para el estudio y aplicación para un nuevo diseño de una cama ergonómica.</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000">
                          <a:latin typeface="Arial"/>
                          <a:ea typeface="Calibri"/>
                          <a:cs typeface="Times New Roman"/>
                        </a:rPr>
                        <a:t>Estudia e investiga la forma de vida del animal asignado, analiza la estructura del cuerpo del animal para determinar características ergonómicas. Presenta bocetos y propuesta del diseño de la cama</a:t>
                      </a:r>
                      <a:endParaRPr lang="es-EC" sz="100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000" dirty="0">
                          <a:latin typeface="Arial"/>
                          <a:ea typeface="Calibri"/>
                          <a:cs typeface="Times New Roman"/>
                        </a:rPr>
                        <a:t> </a:t>
                      </a:r>
                      <a:endParaRPr lang="es-EC" sz="1000" dirty="0">
                        <a:latin typeface="Calibri"/>
                        <a:ea typeface="Calibri"/>
                        <a:cs typeface="Times New Roman"/>
                      </a:endParaRPr>
                    </a:p>
                    <a:p>
                      <a:pPr algn="l">
                        <a:lnSpc>
                          <a:spcPct val="115000"/>
                        </a:lnSpc>
                        <a:spcAft>
                          <a:spcPts val="1000"/>
                        </a:spcAft>
                      </a:pPr>
                      <a:r>
                        <a:rPr lang="es-EC" sz="1000" dirty="0">
                          <a:latin typeface="Arial"/>
                          <a:ea typeface="Calibri"/>
                          <a:cs typeface="Times New Roman"/>
                        </a:rPr>
                        <a:t>Propuesta con maqueta de estudio.</a:t>
                      </a:r>
                      <a:endParaRPr lang="es-EC" sz="1000" dirty="0">
                        <a:latin typeface="Calibri"/>
                        <a:ea typeface="Calibri"/>
                        <a:cs typeface="Times New Roman"/>
                      </a:endParaRPr>
                    </a:p>
                    <a:p>
                      <a:pPr algn="l">
                        <a:lnSpc>
                          <a:spcPct val="115000"/>
                        </a:lnSpc>
                        <a:spcAft>
                          <a:spcPts val="1000"/>
                        </a:spcAft>
                      </a:pPr>
                      <a:r>
                        <a:rPr lang="es-EC" sz="1000" dirty="0">
                          <a:latin typeface="Arial"/>
                          <a:ea typeface="Calibri"/>
                          <a:cs typeface="Times New Roman"/>
                        </a:rPr>
                        <a:t>Análisis y determinación de características ergonómicas</a:t>
                      </a:r>
                      <a:endParaRPr lang="es-EC" sz="1000" dirty="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s-EC" sz="1000" dirty="0">
                        <a:latin typeface="Arial"/>
                        <a:ea typeface="Calibri"/>
                        <a:cs typeface="Times New Roman"/>
                      </a:endParaRPr>
                    </a:p>
                    <a:p>
                      <a:pPr algn="ctr">
                        <a:lnSpc>
                          <a:spcPct val="115000"/>
                        </a:lnSpc>
                        <a:spcAft>
                          <a:spcPts val="1000"/>
                        </a:spcAft>
                      </a:pPr>
                      <a:r>
                        <a:rPr lang="es-EC" sz="1000" dirty="0">
                          <a:latin typeface="Arial"/>
                          <a:ea typeface="Calibri"/>
                          <a:cs typeface="Times New Roman"/>
                        </a:rPr>
                        <a:t>4</a:t>
                      </a:r>
                      <a:endParaRPr lang="es-EC" sz="1000" dirty="0">
                        <a:latin typeface="Calibri"/>
                        <a:ea typeface="Calibri"/>
                        <a:cs typeface="Times New Roman"/>
                      </a:endParaRPr>
                    </a:p>
                  </a:txBody>
                  <a:tcPr marL="15764" marR="1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1 Elipse">
            <a:hlinkClick r:id="rId4" action="ppaction://hlinksldjump"/>
          </p:cNvPr>
          <p:cNvSpPr/>
          <p:nvPr/>
        </p:nvSpPr>
        <p:spPr>
          <a:xfrm>
            <a:off x="7668344" y="5949280"/>
            <a:ext cx="360040" cy="4320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Elipse">
            <a:hlinkClick r:id="rId5" action="ppaction://hlinksldjump"/>
          </p:cNvPr>
          <p:cNvSpPr/>
          <p:nvPr/>
        </p:nvSpPr>
        <p:spPr>
          <a:xfrm>
            <a:off x="179512" y="5805264"/>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57200" y="1832540"/>
          <a:ext cx="8229600" cy="4061283"/>
        </p:xfrm>
        <a:graphic>
          <a:graphicData uri="http://schemas.openxmlformats.org/drawingml/2006/table">
            <a:tbl>
              <a:tblPr>
                <a:tableStyleId>{5C22544A-7EE6-4342-B048-85BDC9FD1C3A}</a:tableStyleId>
              </a:tblPr>
              <a:tblGrid>
                <a:gridCol w="2014314"/>
                <a:gridCol w="2142514"/>
                <a:gridCol w="2101393"/>
                <a:gridCol w="1971379"/>
              </a:tblGrid>
              <a:tr h="1090910">
                <a:tc>
                  <a:txBody>
                    <a:bodyPr/>
                    <a:lstStyle/>
                    <a:p>
                      <a:pPr algn="ctr">
                        <a:lnSpc>
                          <a:spcPct val="115000"/>
                        </a:lnSpc>
                        <a:spcAft>
                          <a:spcPts val="1000"/>
                        </a:spcAft>
                      </a:pPr>
                      <a:r>
                        <a:rPr lang="es-EC" sz="1000" dirty="0">
                          <a:effectLst/>
                        </a:rPr>
                        <a:t>                                                                              </a:t>
                      </a:r>
                    </a:p>
                    <a:p>
                      <a:pPr algn="ctr">
                        <a:lnSpc>
                          <a:spcPct val="115000"/>
                        </a:lnSpc>
                        <a:spcAft>
                          <a:spcPts val="1000"/>
                        </a:spcAft>
                      </a:pPr>
                      <a:r>
                        <a:rPr lang="es-EC" sz="1000" dirty="0">
                          <a:effectLst/>
                        </a:rPr>
                        <a:t> </a:t>
                      </a:r>
                    </a:p>
                    <a:p>
                      <a:pPr algn="ctr">
                        <a:lnSpc>
                          <a:spcPct val="115000"/>
                        </a:lnSpc>
                        <a:spcAft>
                          <a:spcPts val="1000"/>
                        </a:spcAft>
                      </a:pPr>
                      <a:r>
                        <a:rPr lang="es-EC" sz="1000" dirty="0">
                          <a:effectLst/>
                        </a:rPr>
                        <a:t>ORIGINALIDAD</a:t>
                      </a:r>
                      <a:endParaRPr lang="es-EC" sz="1000" dirty="0">
                        <a:effectLst/>
                        <a:latin typeface="Calibri"/>
                        <a:ea typeface="Calibri"/>
                        <a:cs typeface="Times New Roman"/>
                      </a:endParaRPr>
                    </a:p>
                  </a:txBody>
                  <a:tcPr marL="42330" marR="42330" marT="0" marB="0"/>
                </a:tc>
                <a:tc>
                  <a:txBody>
                    <a:bodyPr/>
                    <a:lstStyle/>
                    <a:p>
                      <a:pPr algn="l">
                        <a:lnSpc>
                          <a:spcPct val="115000"/>
                        </a:lnSpc>
                        <a:spcAft>
                          <a:spcPts val="1000"/>
                        </a:spcAft>
                      </a:pPr>
                      <a:r>
                        <a:rPr lang="es-EC" sz="1000">
                          <a:effectLst/>
                        </a:rPr>
                        <a:t>Genera más de cinco ideas innovadoras  y únicas  en cuanto al diseño del comedor.</a:t>
                      </a:r>
                    </a:p>
                    <a:p>
                      <a:pPr algn="l">
                        <a:lnSpc>
                          <a:spcPct val="115000"/>
                        </a:lnSpc>
                        <a:spcAft>
                          <a:spcPts val="1000"/>
                        </a:spcAft>
                      </a:pPr>
                      <a:r>
                        <a:rPr lang="es-EC" sz="1000">
                          <a:effectLst/>
                        </a:rPr>
                        <a:t>Demuestra gran uso de la imaginación.</a:t>
                      </a:r>
                      <a:endParaRPr lang="es-EC" sz="1000">
                        <a:effectLst/>
                        <a:latin typeface="Calibri"/>
                        <a:ea typeface="Calibri"/>
                        <a:cs typeface="Times New Roman"/>
                      </a:endParaRPr>
                    </a:p>
                  </a:txBody>
                  <a:tcPr marL="42330" marR="42330" marT="0" marB="0"/>
                </a:tc>
                <a:tc>
                  <a:txBody>
                    <a:bodyPr/>
                    <a:lstStyle/>
                    <a:p>
                      <a:pPr algn="l">
                        <a:lnSpc>
                          <a:spcPct val="115000"/>
                        </a:lnSpc>
                        <a:spcAft>
                          <a:spcPts val="1000"/>
                        </a:spcAft>
                      </a:pPr>
                      <a:r>
                        <a:rPr lang="es-EC" sz="1000" dirty="0">
                          <a:effectLst/>
                        </a:rPr>
                        <a:t>Genera hasta cinco ideas innovadoras  y únicas  en cuanto al diseño del comedor.</a:t>
                      </a:r>
                    </a:p>
                    <a:p>
                      <a:pPr algn="l">
                        <a:lnSpc>
                          <a:spcPct val="115000"/>
                        </a:lnSpc>
                        <a:spcAft>
                          <a:spcPts val="1000"/>
                        </a:spcAft>
                      </a:pPr>
                      <a:r>
                        <a:rPr lang="es-EC" sz="1000" dirty="0">
                          <a:effectLst/>
                        </a:rPr>
                        <a:t>Demuestra medianamente el uso de la imaginación.</a:t>
                      </a:r>
                      <a:endParaRPr lang="es-EC" sz="1000" dirty="0">
                        <a:effectLst/>
                        <a:latin typeface="Calibri"/>
                        <a:ea typeface="Calibri"/>
                        <a:cs typeface="Times New Roman"/>
                      </a:endParaRPr>
                    </a:p>
                  </a:txBody>
                  <a:tcPr marL="42330" marR="42330" marT="0" marB="0"/>
                </a:tc>
                <a:tc>
                  <a:txBody>
                    <a:bodyPr/>
                    <a:lstStyle/>
                    <a:p>
                      <a:pPr algn="l">
                        <a:lnSpc>
                          <a:spcPct val="115000"/>
                        </a:lnSpc>
                        <a:spcAft>
                          <a:spcPts val="1000"/>
                        </a:spcAft>
                      </a:pPr>
                      <a:r>
                        <a:rPr lang="es-EC" sz="1000">
                          <a:effectLst/>
                        </a:rPr>
                        <a:t>Genera una o dos ideas innovadoras  y únicas  en cuanto al diseño del comedor.</a:t>
                      </a:r>
                    </a:p>
                    <a:p>
                      <a:pPr algn="l">
                        <a:lnSpc>
                          <a:spcPct val="115000"/>
                        </a:lnSpc>
                        <a:spcAft>
                          <a:spcPts val="1000"/>
                        </a:spcAft>
                      </a:pPr>
                      <a:r>
                        <a:rPr lang="es-EC" sz="1000">
                          <a:effectLst/>
                        </a:rPr>
                        <a:t>Demuestra poco uso de la imaginación.</a:t>
                      </a:r>
                      <a:endParaRPr lang="es-EC" sz="1000">
                        <a:effectLst/>
                        <a:latin typeface="Calibri"/>
                        <a:ea typeface="Calibri"/>
                        <a:cs typeface="Times New Roman"/>
                      </a:endParaRPr>
                    </a:p>
                  </a:txBody>
                  <a:tcPr marL="42330" marR="42330" marT="0" marB="0"/>
                </a:tc>
              </a:tr>
              <a:tr h="1012297">
                <a:tc>
                  <a:txBody>
                    <a:bodyPr/>
                    <a:lstStyle/>
                    <a:p>
                      <a:pPr algn="l">
                        <a:lnSpc>
                          <a:spcPct val="115000"/>
                        </a:lnSpc>
                        <a:spcAft>
                          <a:spcPts val="1000"/>
                        </a:spcAft>
                      </a:pPr>
                      <a:r>
                        <a:rPr lang="es-EC" sz="1000">
                          <a:effectLst/>
                        </a:rPr>
                        <a:t> </a:t>
                      </a:r>
                    </a:p>
                    <a:p>
                      <a:pPr algn="ctr">
                        <a:lnSpc>
                          <a:spcPct val="115000"/>
                        </a:lnSpc>
                        <a:spcAft>
                          <a:spcPts val="1000"/>
                        </a:spcAft>
                      </a:pPr>
                      <a:r>
                        <a:rPr lang="es-EC" sz="1000">
                          <a:effectLst/>
                        </a:rPr>
                        <a:t>FLUIDEZ</a:t>
                      </a:r>
                      <a:endParaRPr lang="es-EC" sz="1000">
                        <a:effectLst/>
                        <a:latin typeface="Calibri"/>
                        <a:ea typeface="Calibri"/>
                        <a:cs typeface="Times New Roman"/>
                      </a:endParaRPr>
                    </a:p>
                  </a:txBody>
                  <a:tcPr marL="42330" marR="42330" marT="0" marB="0"/>
                </a:tc>
                <a:tc>
                  <a:txBody>
                    <a:bodyPr/>
                    <a:lstStyle/>
                    <a:p>
                      <a:pPr algn="l">
                        <a:lnSpc>
                          <a:spcPct val="115000"/>
                        </a:lnSpc>
                        <a:spcAft>
                          <a:spcPts val="1000"/>
                        </a:spcAft>
                      </a:pPr>
                      <a:r>
                        <a:rPr lang="es-EC" sz="1000">
                          <a:effectLst/>
                        </a:rPr>
                        <a:t>Propone más de cinco ideas de gran calidad para la elaboración del comedor y del sistema de limpieza.</a:t>
                      </a:r>
                      <a:endParaRPr lang="es-EC" sz="1000">
                        <a:effectLst/>
                        <a:latin typeface="Calibri"/>
                        <a:ea typeface="Calibri"/>
                        <a:cs typeface="Times New Roman"/>
                      </a:endParaRPr>
                    </a:p>
                  </a:txBody>
                  <a:tcPr marL="42330" marR="42330" marT="0" marB="0"/>
                </a:tc>
                <a:tc>
                  <a:txBody>
                    <a:bodyPr/>
                    <a:lstStyle/>
                    <a:p>
                      <a:pPr algn="l">
                        <a:lnSpc>
                          <a:spcPct val="115000"/>
                        </a:lnSpc>
                        <a:spcAft>
                          <a:spcPts val="1000"/>
                        </a:spcAft>
                      </a:pPr>
                      <a:r>
                        <a:rPr lang="es-EC" sz="1000">
                          <a:effectLst/>
                        </a:rPr>
                        <a:t>Propone hasta cinco ideas de gran calidad para la elaboración del comedor y del sistema de limpieza.</a:t>
                      </a:r>
                      <a:endParaRPr lang="es-EC" sz="1000">
                        <a:effectLst/>
                        <a:latin typeface="Calibri"/>
                        <a:ea typeface="Calibri"/>
                        <a:cs typeface="Times New Roman"/>
                      </a:endParaRPr>
                    </a:p>
                  </a:txBody>
                  <a:tcPr marL="42330" marR="42330" marT="0" marB="0"/>
                </a:tc>
                <a:tc>
                  <a:txBody>
                    <a:bodyPr/>
                    <a:lstStyle/>
                    <a:p>
                      <a:pPr algn="l">
                        <a:lnSpc>
                          <a:spcPct val="115000"/>
                        </a:lnSpc>
                        <a:spcAft>
                          <a:spcPts val="1000"/>
                        </a:spcAft>
                      </a:pPr>
                      <a:r>
                        <a:rPr lang="es-EC" sz="1000">
                          <a:effectLst/>
                        </a:rPr>
                        <a:t>Propone una o dos ideas de gran calidad para la elaboración del comedor y del sistema de limpieza.</a:t>
                      </a:r>
                      <a:endParaRPr lang="es-EC" sz="1000">
                        <a:effectLst/>
                        <a:latin typeface="Calibri"/>
                        <a:ea typeface="Calibri"/>
                        <a:cs typeface="Times New Roman"/>
                      </a:endParaRPr>
                    </a:p>
                  </a:txBody>
                  <a:tcPr marL="42330" marR="42330" marT="0" marB="0"/>
                </a:tc>
              </a:tr>
              <a:tr h="1038905">
                <a:tc>
                  <a:txBody>
                    <a:bodyPr/>
                    <a:lstStyle/>
                    <a:p>
                      <a:pPr algn="ctr">
                        <a:lnSpc>
                          <a:spcPct val="115000"/>
                        </a:lnSpc>
                        <a:spcAft>
                          <a:spcPts val="1000"/>
                        </a:spcAft>
                      </a:pPr>
                      <a:r>
                        <a:rPr lang="es-EC" sz="1000">
                          <a:effectLst/>
                        </a:rPr>
                        <a:t> </a:t>
                      </a:r>
                    </a:p>
                    <a:p>
                      <a:pPr algn="ctr">
                        <a:lnSpc>
                          <a:spcPct val="115000"/>
                        </a:lnSpc>
                        <a:spcAft>
                          <a:spcPts val="1000"/>
                        </a:spcAft>
                      </a:pPr>
                      <a:r>
                        <a:rPr lang="es-EC" sz="1000">
                          <a:effectLst/>
                        </a:rPr>
                        <a:t> </a:t>
                      </a:r>
                    </a:p>
                    <a:p>
                      <a:pPr algn="ctr">
                        <a:lnSpc>
                          <a:spcPct val="115000"/>
                        </a:lnSpc>
                        <a:spcAft>
                          <a:spcPts val="1000"/>
                        </a:spcAft>
                      </a:pPr>
                      <a:r>
                        <a:rPr lang="es-EC" sz="1000">
                          <a:effectLst/>
                        </a:rPr>
                        <a:t>SENSIBILIDAD</a:t>
                      </a:r>
                      <a:endParaRPr lang="es-EC" sz="1000">
                        <a:effectLst/>
                        <a:latin typeface="Calibri"/>
                        <a:ea typeface="Calibri"/>
                        <a:cs typeface="Times New Roman"/>
                      </a:endParaRPr>
                    </a:p>
                  </a:txBody>
                  <a:tcPr marL="42330" marR="42330" marT="0" marB="0"/>
                </a:tc>
                <a:tc>
                  <a:txBody>
                    <a:bodyPr/>
                    <a:lstStyle/>
                    <a:p>
                      <a:pPr algn="l">
                        <a:lnSpc>
                          <a:spcPct val="115000"/>
                        </a:lnSpc>
                        <a:spcAft>
                          <a:spcPts val="1000"/>
                        </a:spcAft>
                      </a:pPr>
                      <a:r>
                        <a:rPr lang="es-EC" sz="1000">
                          <a:effectLst/>
                        </a:rPr>
                        <a:t>Evidencia claramente los posibles fallos y dificultades que presenta su propuesta.</a:t>
                      </a:r>
                    </a:p>
                    <a:p>
                      <a:pPr algn="l">
                        <a:lnSpc>
                          <a:spcPct val="115000"/>
                        </a:lnSpc>
                        <a:spcAft>
                          <a:spcPts val="1000"/>
                        </a:spcAft>
                      </a:pPr>
                      <a:r>
                        <a:rPr lang="es-EC" sz="1000">
                          <a:effectLst/>
                        </a:rPr>
                        <a:t>Propone soluciones a estos. </a:t>
                      </a:r>
                      <a:endParaRPr lang="es-EC" sz="1000">
                        <a:effectLst/>
                        <a:latin typeface="Calibri"/>
                        <a:ea typeface="Calibri"/>
                        <a:cs typeface="Times New Roman"/>
                      </a:endParaRPr>
                    </a:p>
                  </a:txBody>
                  <a:tcPr marL="42330" marR="42330" marT="0" marB="0"/>
                </a:tc>
                <a:tc>
                  <a:txBody>
                    <a:bodyPr/>
                    <a:lstStyle/>
                    <a:p>
                      <a:pPr algn="l">
                        <a:lnSpc>
                          <a:spcPct val="115000"/>
                        </a:lnSpc>
                        <a:spcAft>
                          <a:spcPts val="1000"/>
                        </a:spcAft>
                      </a:pPr>
                      <a:r>
                        <a:rPr lang="es-EC" sz="1000">
                          <a:effectLst/>
                        </a:rPr>
                        <a:t>Evidencia pocos posibles fallos y dificultades que presenta su propuesta.</a:t>
                      </a:r>
                    </a:p>
                    <a:p>
                      <a:pPr algn="l">
                        <a:lnSpc>
                          <a:spcPct val="115000"/>
                        </a:lnSpc>
                        <a:spcAft>
                          <a:spcPts val="1000"/>
                        </a:spcAft>
                      </a:pPr>
                      <a:r>
                        <a:rPr lang="es-EC" sz="1000">
                          <a:effectLst/>
                        </a:rPr>
                        <a:t>Propone soluciones pobres a estos.</a:t>
                      </a:r>
                      <a:endParaRPr lang="es-EC" sz="1000">
                        <a:effectLst/>
                        <a:latin typeface="Calibri"/>
                        <a:ea typeface="Calibri"/>
                        <a:cs typeface="Times New Roman"/>
                      </a:endParaRPr>
                    </a:p>
                  </a:txBody>
                  <a:tcPr marL="42330" marR="42330" marT="0" marB="0"/>
                </a:tc>
                <a:tc>
                  <a:txBody>
                    <a:bodyPr/>
                    <a:lstStyle/>
                    <a:p>
                      <a:pPr algn="l">
                        <a:lnSpc>
                          <a:spcPct val="115000"/>
                        </a:lnSpc>
                        <a:spcAft>
                          <a:spcPts val="1000"/>
                        </a:spcAft>
                      </a:pPr>
                      <a:r>
                        <a:rPr lang="es-EC" sz="1000">
                          <a:effectLst/>
                        </a:rPr>
                        <a:t>No evidencia los posibles fallos y dificultades que presenta su propuesta.</a:t>
                      </a:r>
                    </a:p>
                    <a:p>
                      <a:pPr algn="l">
                        <a:lnSpc>
                          <a:spcPct val="115000"/>
                        </a:lnSpc>
                        <a:spcAft>
                          <a:spcPts val="1000"/>
                        </a:spcAft>
                      </a:pPr>
                      <a:r>
                        <a:rPr lang="es-EC" sz="1000">
                          <a:effectLst/>
                        </a:rPr>
                        <a:t>No propone soluciones a estos.</a:t>
                      </a:r>
                      <a:endParaRPr lang="es-EC" sz="1000">
                        <a:effectLst/>
                        <a:latin typeface="Calibri"/>
                        <a:ea typeface="Calibri"/>
                        <a:cs typeface="Times New Roman"/>
                      </a:endParaRPr>
                    </a:p>
                  </a:txBody>
                  <a:tcPr marL="42330" marR="42330" marT="0" marB="0"/>
                </a:tc>
              </a:tr>
              <a:tr h="919171">
                <a:tc>
                  <a:txBody>
                    <a:bodyPr/>
                    <a:lstStyle/>
                    <a:p>
                      <a:pPr algn="ctr">
                        <a:lnSpc>
                          <a:spcPct val="115000"/>
                        </a:lnSpc>
                        <a:spcAft>
                          <a:spcPts val="1000"/>
                        </a:spcAft>
                      </a:pPr>
                      <a:r>
                        <a:rPr lang="es-EC" sz="1000">
                          <a:effectLst/>
                        </a:rPr>
                        <a:t> </a:t>
                      </a:r>
                    </a:p>
                    <a:p>
                      <a:pPr algn="ctr">
                        <a:lnSpc>
                          <a:spcPct val="115000"/>
                        </a:lnSpc>
                        <a:spcAft>
                          <a:spcPts val="1000"/>
                        </a:spcAft>
                      </a:pPr>
                      <a:r>
                        <a:rPr lang="es-EC" sz="1000">
                          <a:effectLst/>
                        </a:rPr>
                        <a:t>ELABORACIÓN</a:t>
                      </a:r>
                      <a:endParaRPr lang="es-EC" sz="1000">
                        <a:effectLst/>
                        <a:latin typeface="Calibri"/>
                        <a:ea typeface="Calibri"/>
                        <a:cs typeface="Times New Roman"/>
                      </a:endParaRPr>
                    </a:p>
                  </a:txBody>
                  <a:tcPr marL="42330" marR="42330" marT="0" marB="0"/>
                </a:tc>
                <a:tc>
                  <a:txBody>
                    <a:bodyPr/>
                    <a:lstStyle/>
                    <a:p>
                      <a:pPr algn="l">
                        <a:lnSpc>
                          <a:spcPct val="115000"/>
                        </a:lnSpc>
                        <a:spcAft>
                          <a:spcPts val="1000"/>
                        </a:spcAft>
                      </a:pPr>
                      <a:r>
                        <a:rPr lang="es-EC" sz="1000">
                          <a:effectLst/>
                        </a:rPr>
                        <a:t>Presenta planos y maquetas del comedor, los cuales demuestran la factible ejecución del proyecto.</a:t>
                      </a:r>
                    </a:p>
                    <a:p>
                      <a:pPr algn="l">
                        <a:lnSpc>
                          <a:spcPct val="115000"/>
                        </a:lnSpc>
                        <a:spcAft>
                          <a:spcPts val="1000"/>
                        </a:spcAft>
                      </a:pPr>
                      <a:r>
                        <a:rPr lang="es-EC" sz="1000">
                          <a:effectLst/>
                        </a:rPr>
                        <a:t>Exhibe perfección y detalle.</a:t>
                      </a:r>
                      <a:endParaRPr lang="es-EC" sz="1000">
                        <a:effectLst/>
                        <a:latin typeface="Calibri"/>
                        <a:ea typeface="Calibri"/>
                        <a:cs typeface="Times New Roman"/>
                      </a:endParaRPr>
                    </a:p>
                  </a:txBody>
                  <a:tcPr marL="42330" marR="42330" marT="0" marB="0"/>
                </a:tc>
                <a:tc>
                  <a:txBody>
                    <a:bodyPr/>
                    <a:lstStyle/>
                    <a:p>
                      <a:pPr algn="l">
                        <a:lnSpc>
                          <a:spcPct val="115000"/>
                        </a:lnSpc>
                        <a:spcAft>
                          <a:spcPts val="1000"/>
                        </a:spcAft>
                      </a:pPr>
                      <a:r>
                        <a:rPr lang="es-EC" sz="1000">
                          <a:effectLst/>
                        </a:rPr>
                        <a:t>Presenta planos y maquetas que sustentan una pobre ejecución del proyecto.</a:t>
                      </a:r>
                    </a:p>
                    <a:p>
                      <a:pPr algn="l">
                        <a:lnSpc>
                          <a:spcPct val="115000"/>
                        </a:lnSpc>
                        <a:spcAft>
                          <a:spcPts val="1000"/>
                        </a:spcAft>
                      </a:pPr>
                      <a:r>
                        <a:rPr lang="es-EC" sz="1000">
                          <a:effectLst/>
                        </a:rPr>
                        <a:t>Exhibe poca perfección y detalle.</a:t>
                      </a:r>
                      <a:endParaRPr lang="es-EC" sz="1000">
                        <a:effectLst/>
                        <a:latin typeface="Calibri"/>
                        <a:ea typeface="Calibri"/>
                        <a:cs typeface="Times New Roman"/>
                      </a:endParaRPr>
                    </a:p>
                  </a:txBody>
                  <a:tcPr marL="42330" marR="42330" marT="0" marB="0"/>
                </a:tc>
                <a:tc>
                  <a:txBody>
                    <a:bodyPr/>
                    <a:lstStyle/>
                    <a:p>
                      <a:pPr algn="l">
                        <a:lnSpc>
                          <a:spcPct val="115000"/>
                        </a:lnSpc>
                        <a:spcAft>
                          <a:spcPts val="1000"/>
                        </a:spcAft>
                      </a:pPr>
                      <a:r>
                        <a:rPr lang="es-EC" sz="1000" dirty="0">
                          <a:effectLst/>
                        </a:rPr>
                        <a:t>Presenta planos y maquetas que no demuestran la ejecución del proyecto.</a:t>
                      </a:r>
                    </a:p>
                    <a:p>
                      <a:pPr algn="l">
                        <a:lnSpc>
                          <a:spcPct val="115000"/>
                        </a:lnSpc>
                        <a:spcAft>
                          <a:spcPts val="1000"/>
                        </a:spcAft>
                      </a:pPr>
                      <a:r>
                        <a:rPr lang="es-EC" sz="1000" dirty="0">
                          <a:effectLst/>
                        </a:rPr>
                        <a:t>No exhibe perfección y detalle.</a:t>
                      </a:r>
                      <a:endParaRPr lang="es-EC" sz="1000" dirty="0">
                        <a:effectLst/>
                        <a:latin typeface="Calibri"/>
                        <a:ea typeface="Calibri"/>
                        <a:cs typeface="Times New Roman"/>
                      </a:endParaRPr>
                    </a:p>
                  </a:txBody>
                  <a:tcPr marL="42330" marR="42330" marT="0" marB="0"/>
                </a:tc>
              </a:tr>
            </a:tbl>
          </a:graphicData>
        </a:graphic>
      </p:graphicFrame>
      <p:sp>
        <p:nvSpPr>
          <p:cNvPr id="3" name="Rectangle 1"/>
          <p:cNvSpPr>
            <a:spLocks noChangeArrowheads="1"/>
          </p:cNvSpPr>
          <p:nvPr/>
        </p:nvSpPr>
        <p:spPr bwMode="auto">
          <a:xfrm>
            <a:off x="457200" y="18319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pitchFamily="34" charset="0"/>
                <a:ea typeface="Calibri" pitchFamily="34" charset="0"/>
                <a:cs typeface="Arial" pitchFamily="34" charset="0"/>
              </a:rPr>
              <a:t>RÚBRICA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3 Rectángulo"/>
          <p:cNvSpPr/>
          <p:nvPr/>
        </p:nvSpPr>
        <p:spPr>
          <a:xfrm>
            <a:off x="971600" y="764705"/>
            <a:ext cx="7200800" cy="1200329"/>
          </a:xfrm>
          <a:prstGeom prst="rect">
            <a:avLst/>
          </a:prstGeom>
        </p:spPr>
        <p:txBody>
          <a:bodyPr wrap="square">
            <a:spAutoFit/>
          </a:bodyPr>
          <a:lstStyle/>
          <a:p>
            <a:r>
              <a:rPr lang="es-EC" sz="1200" b="1" dirty="0"/>
              <a:t>RÚBRICA PARA LA EVALUCIÓN DE LA CREATIVIDAD EN LA MATERIA DE DISEÑO DEL MUEBLE</a:t>
            </a:r>
            <a:endParaRPr lang="es-EC" sz="1200" dirty="0"/>
          </a:p>
          <a:p>
            <a:r>
              <a:rPr lang="es-EC" sz="1200" b="1" dirty="0"/>
              <a:t>ESTRATEGIA: GENERACIÓN DE ABSURDOS PARA TRANSFORMAR OBJETOS</a:t>
            </a:r>
            <a:endParaRPr lang="es-EC" sz="1200" dirty="0"/>
          </a:p>
          <a:p>
            <a:r>
              <a:rPr lang="es-EC" sz="1200" b="1" dirty="0"/>
              <a:t>PROYECTO: Diseñe un comedor que recoja la mesa y limpie los platos automáticamente</a:t>
            </a:r>
            <a:endParaRPr lang="es-EC" sz="1200" dirty="0"/>
          </a:p>
          <a:p>
            <a:r>
              <a:rPr lang="es-EC" b="1" dirty="0"/>
              <a:t/>
            </a:r>
            <a:br>
              <a:rPr lang="es-EC" b="1" dirty="0"/>
            </a:br>
            <a:endParaRPr lang="es-EC" dirty="0"/>
          </a:p>
        </p:txBody>
      </p:sp>
      <p:sp>
        <p:nvSpPr>
          <p:cNvPr id="5" name="4 Elipse">
            <a:hlinkClick r:id="rId2" action="ppaction://hlinksldjump"/>
          </p:cNvPr>
          <p:cNvSpPr/>
          <p:nvPr/>
        </p:nvSpPr>
        <p:spPr>
          <a:xfrm>
            <a:off x="611560" y="566124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627623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DSC00202.JPG"/>
          <p:cNvPicPr>
            <a:picLocks noChangeAspect="1"/>
          </p:cNvPicPr>
          <p:nvPr/>
        </p:nvPicPr>
        <p:blipFill>
          <a:blip r:embed="rId2" cstate="print"/>
          <a:srcRect t="4851" b="2751"/>
          <a:stretch>
            <a:fillRect/>
          </a:stretch>
        </p:blipFill>
        <p:spPr>
          <a:xfrm>
            <a:off x="5627474" y="2324601"/>
            <a:ext cx="2952328" cy="1877640"/>
          </a:xfrm>
          <a:prstGeom prst="rect">
            <a:avLst/>
          </a:prstGeom>
        </p:spPr>
      </p:pic>
      <p:pic>
        <p:nvPicPr>
          <p:cNvPr id="673796" name="Picture 4" descr="S-espe1"/>
          <p:cNvPicPr>
            <a:picLocks noChangeAspect="1" noChangeArrowheads="1"/>
          </p:cNvPicPr>
          <p:nvPr/>
        </p:nvPicPr>
        <p:blipFill>
          <a:blip r:embed="rId3"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21507" name="Picture 5" descr="ESPE 02"/>
          <p:cNvPicPr>
            <a:picLocks noChangeAspect="1" noChangeArrowheads="1"/>
          </p:cNvPicPr>
          <p:nvPr/>
        </p:nvPicPr>
        <p:blipFill>
          <a:blip r:embed="rId4" cstate="print"/>
          <a:srcRect/>
          <a:stretch>
            <a:fillRect/>
          </a:stretch>
        </p:blipFill>
        <p:spPr bwMode="auto">
          <a:xfrm>
            <a:off x="7953375" y="0"/>
            <a:ext cx="1266825" cy="1039813"/>
          </a:xfrm>
          <a:prstGeom prst="rect">
            <a:avLst/>
          </a:prstGeom>
          <a:noFill/>
          <a:ln w="9525">
            <a:noFill/>
            <a:miter lim="800000"/>
            <a:headEnd/>
            <a:tailEnd/>
          </a:ln>
        </p:spPr>
      </p:pic>
      <p:sp>
        <p:nvSpPr>
          <p:cNvPr id="4" name="3 CuadroTexto"/>
          <p:cNvSpPr txBox="1"/>
          <p:nvPr/>
        </p:nvSpPr>
        <p:spPr>
          <a:xfrm>
            <a:off x="634107" y="1700808"/>
            <a:ext cx="4993367" cy="3416320"/>
          </a:xfrm>
          <a:prstGeom prst="rect">
            <a:avLst/>
          </a:prstGeom>
          <a:noFill/>
        </p:spPr>
        <p:txBody>
          <a:bodyPr wrap="square" rtlCol="0">
            <a:spAutoFit/>
          </a:bodyPr>
          <a:lstStyle/>
          <a:p>
            <a:endParaRPr lang="es-EC" dirty="0" smtClean="0"/>
          </a:p>
          <a:p>
            <a:pPr>
              <a:buFont typeface="Wingdings" pitchFamily="2" charset="2"/>
              <a:buChar char="Ø"/>
            </a:pPr>
            <a:r>
              <a:rPr lang="es-EC" dirty="0" smtClean="0"/>
              <a:t>Beneficio de la sociedad gracias a la creatividad.</a:t>
            </a:r>
          </a:p>
          <a:p>
            <a:pPr>
              <a:buFont typeface="Wingdings" pitchFamily="2" charset="2"/>
              <a:buChar char="Ø"/>
            </a:pPr>
            <a:r>
              <a:rPr lang="es-EC" dirty="0" smtClean="0"/>
              <a:t>Incremento de poder creativo de estudiantes como docentes de Arquitectura interior de la UDLA.</a:t>
            </a:r>
          </a:p>
          <a:p>
            <a:pPr>
              <a:buFont typeface="Wingdings" pitchFamily="2" charset="2"/>
              <a:buChar char="Ø"/>
            </a:pPr>
            <a:r>
              <a:rPr lang="es-EC" dirty="0" smtClean="0"/>
              <a:t>Adición de una competencia extra al perfil profesional de los graduados UDLA.</a:t>
            </a:r>
          </a:p>
          <a:p>
            <a:pPr>
              <a:buFont typeface="Wingdings" pitchFamily="2" charset="2"/>
              <a:buChar char="Ø"/>
            </a:pPr>
            <a:r>
              <a:rPr lang="es-EC" dirty="0" smtClean="0"/>
              <a:t>Dotación de nuevas herramientas metodológicas a  docentes.</a:t>
            </a:r>
          </a:p>
          <a:p>
            <a:pPr>
              <a:buFont typeface="Wingdings" pitchFamily="2" charset="2"/>
              <a:buChar char="Ø"/>
            </a:pPr>
            <a:endParaRPr lang="es-EC" dirty="0" smtClean="0"/>
          </a:p>
          <a:p>
            <a:endParaRPr lang="es-EC" dirty="0"/>
          </a:p>
        </p:txBody>
      </p:sp>
      <p:sp>
        <p:nvSpPr>
          <p:cNvPr id="7" name="6 CuadroTexto"/>
          <p:cNvSpPr txBox="1"/>
          <p:nvPr/>
        </p:nvSpPr>
        <p:spPr>
          <a:xfrm>
            <a:off x="827584" y="808980"/>
            <a:ext cx="7309328" cy="461665"/>
          </a:xfrm>
          <a:prstGeom prst="rect">
            <a:avLst/>
          </a:prstGeom>
          <a:noFill/>
        </p:spPr>
        <p:txBody>
          <a:bodyPr wrap="square" rtlCol="0">
            <a:spAutoFit/>
          </a:bodyPr>
          <a:lstStyle/>
          <a:p>
            <a:r>
              <a:rPr lang="es-EC" sz="2400" b="1" dirty="0" smtClean="0"/>
              <a:t>JUSTIFICACIÓN E  IMPORTANCIA</a:t>
            </a:r>
            <a:endParaRPr lang="es-EC" sz="2400" b="1" dirty="0"/>
          </a:p>
        </p:txBody>
      </p:sp>
      <p:sp>
        <p:nvSpPr>
          <p:cNvPr id="2" name="1 CuadroTexto"/>
          <p:cNvSpPr txBox="1"/>
          <p:nvPr/>
        </p:nvSpPr>
        <p:spPr>
          <a:xfrm>
            <a:off x="6156176" y="4437112"/>
            <a:ext cx="2376264" cy="400110"/>
          </a:xfrm>
          <a:prstGeom prst="rect">
            <a:avLst/>
          </a:prstGeom>
          <a:noFill/>
        </p:spPr>
        <p:txBody>
          <a:bodyPr wrap="square" rtlCol="0">
            <a:spAutoFit/>
          </a:bodyPr>
          <a:lstStyle/>
          <a:p>
            <a:r>
              <a:rPr lang="es-EC" sz="1000" dirty="0" smtClean="0"/>
              <a:t>Sofía Hinojoza 1 semestre Diseño Básico</a:t>
            </a:r>
            <a:endParaRPr lang="es-EC"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inVertical)">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22531"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sp>
        <p:nvSpPr>
          <p:cNvPr id="4" name="3 CuadroTexto"/>
          <p:cNvSpPr txBox="1"/>
          <p:nvPr/>
        </p:nvSpPr>
        <p:spPr>
          <a:xfrm>
            <a:off x="899592" y="1988840"/>
            <a:ext cx="6480720" cy="2862322"/>
          </a:xfrm>
          <a:prstGeom prst="rect">
            <a:avLst/>
          </a:prstGeom>
          <a:noFill/>
        </p:spPr>
        <p:txBody>
          <a:bodyPr wrap="square" rtlCol="0">
            <a:spAutoFit/>
          </a:bodyPr>
          <a:lstStyle/>
          <a:p>
            <a:endParaRPr lang="es-EC" dirty="0" smtClean="0"/>
          </a:p>
          <a:p>
            <a:r>
              <a:rPr lang="es-EC" b="1" dirty="0" smtClean="0"/>
              <a:t>Objetivo General:</a:t>
            </a:r>
          </a:p>
          <a:p>
            <a:endParaRPr lang="es-EC" b="1" dirty="0" smtClean="0"/>
          </a:p>
          <a:p>
            <a:endParaRPr lang="es-EC" dirty="0" smtClean="0"/>
          </a:p>
          <a:p>
            <a:r>
              <a:rPr lang="es-EC" dirty="0" smtClean="0"/>
              <a:t>Determinar la incidencia de la metodología de enseñanza aprendizaje en el desarrollo  de la creatividad de los estudiantes de interiorismo de las Escuela de Arquitectura Interior de la UDLA.</a:t>
            </a:r>
          </a:p>
          <a:p>
            <a:r>
              <a:rPr lang="es-EC" dirty="0" smtClean="0"/>
              <a:t> </a:t>
            </a:r>
          </a:p>
          <a:p>
            <a:endParaRPr lang="es-EC" dirty="0"/>
          </a:p>
        </p:txBody>
      </p:sp>
      <p:sp>
        <p:nvSpPr>
          <p:cNvPr id="2" name="1 CuadroTexto"/>
          <p:cNvSpPr txBox="1"/>
          <p:nvPr/>
        </p:nvSpPr>
        <p:spPr>
          <a:xfrm>
            <a:off x="1042988" y="1039813"/>
            <a:ext cx="5473228" cy="461665"/>
          </a:xfrm>
          <a:prstGeom prst="rect">
            <a:avLst/>
          </a:prstGeom>
          <a:noFill/>
        </p:spPr>
        <p:txBody>
          <a:bodyPr wrap="square" rtlCol="0">
            <a:spAutoFit/>
          </a:bodyPr>
          <a:lstStyle/>
          <a:p>
            <a:r>
              <a:rPr lang="es-EC" sz="2400" b="1" dirty="0" smtClean="0"/>
              <a:t>OBJETIVOS</a:t>
            </a:r>
            <a:endParaRPr lang="es-EC"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1000"/>
                                        <p:tgtEl>
                                          <p:spTgt spid="4">
                                            <p:txEl>
                                              <p:pRg st="5" end="5"/>
                                            </p:txEl>
                                          </p:spTgt>
                                        </p:tgtEl>
                                      </p:cBhvr>
                                    </p:animEffect>
                                    <p:anim calcmode="lin" valueType="num">
                                      <p:cBhvr>
                                        <p:cTn id="1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7544" y="1052736"/>
            <a:ext cx="8316416" cy="3693319"/>
          </a:xfrm>
          <a:prstGeom prst="rect">
            <a:avLst/>
          </a:prstGeom>
          <a:noFill/>
        </p:spPr>
        <p:txBody>
          <a:bodyPr wrap="square" rtlCol="0">
            <a:spAutoFit/>
          </a:bodyPr>
          <a:lstStyle/>
          <a:p>
            <a:r>
              <a:rPr lang="es-EC" b="1" dirty="0" smtClean="0"/>
              <a:t>Objetivos Específicos:</a:t>
            </a:r>
          </a:p>
          <a:p>
            <a:endParaRPr lang="es-EC" b="1" dirty="0" smtClean="0"/>
          </a:p>
          <a:p>
            <a:endParaRPr lang="es-EC" dirty="0" smtClean="0"/>
          </a:p>
          <a:p>
            <a:pPr lvl="0">
              <a:buFont typeface="Wingdings" pitchFamily="2" charset="2"/>
              <a:buChar char="Ø"/>
            </a:pPr>
            <a:r>
              <a:rPr lang="es-EC" dirty="0" smtClean="0"/>
              <a:t>Caracterizar la metodología aplicada por los docentes de Arquitectura Interior de la UDLA para el desarrollo de la creatividad en los estudiantes.</a:t>
            </a:r>
          </a:p>
          <a:p>
            <a:pPr lvl="0"/>
            <a:endParaRPr lang="es-EC" dirty="0" smtClean="0"/>
          </a:p>
          <a:p>
            <a:pPr lvl="0">
              <a:buFont typeface="Wingdings" pitchFamily="2" charset="2"/>
              <a:buChar char="Ø"/>
            </a:pPr>
            <a:r>
              <a:rPr lang="es-EC" dirty="0" smtClean="0"/>
              <a:t>Determinar las estrategias y técnicas creativas apropiadas para el empleo de los profesores de Arquitectura Interior la UDLA, en el aula.</a:t>
            </a:r>
          </a:p>
          <a:p>
            <a:pPr lvl="0"/>
            <a:endParaRPr lang="es-EC" dirty="0" smtClean="0"/>
          </a:p>
          <a:p>
            <a:pPr lvl="0">
              <a:buFont typeface="Wingdings" pitchFamily="2" charset="2"/>
              <a:buChar char="Ø"/>
            </a:pPr>
            <a:r>
              <a:rPr lang="es-EC" dirty="0" smtClean="0"/>
              <a:t>Diseñar una propuesta alternativa orientada a aplicar estrategias metodológicas de enseñanza aprendizaje por parte de los docentes que desarrollen la creatividad en los estudiantes.</a:t>
            </a:r>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23555"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sp>
        <p:nvSpPr>
          <p:cNvPr id="4" name="3 CuadroTexto"/>
          <p:cNvSpPr txBox="1"/>
          <p:nvPr/>
        </p:nvSpPr>
        <p:spPr>
          <a:xfrm>
            <a:off x="692895" y="1412776"/>
            <a:ext cx="7920880" cy="646331"/>
          </a:xfrm>
          <a:prstGeom prst="rect">
            <a:avLst/>
          </a:prstGeom>
          <a:noFill/>
        </p:spPr>
        <p:txBody>
          <a:bodyPr wrap="square" rtlCol="0">
            <a:spAutoFit/>
          </a:bodyPr>
          <a:lstStyle/>
          <a:p>
            <a:endParaRPr lang="es-EC" b="1" dirty="0" smtClean="0"/>
          </a:p>
          <a:p>
            <a:r>
              <a:rPr lang="es-EC" b="1" dirty="0" smtClean="0"/>
              <a:t>METODOLOGÍA DE ENSEÑANZA APRENDIZAJE UNIVERSITARIA</a:t>
            </a:r>
            <a:endParaRPr lang="es-EC" b="1" dirty="0"/>
          </a:p>
        </p:txBody>
      </p:sp>
      <p:graphicFrame>
        <p:nvGraphicFramePr>
          <p:cNvPr id="9" name="8 Diagrama"/>
          <p:cNvGraphicFramePr/>
          <p:nvPr>
            <p:extLst>
              <p:ext uri="{D42A27DB-BD31-4B8C-83A1-F6EECF244321}">
                <p14:modId xmlns:p14="http://schemas.microsoft.com/office/powerpoint/2010/main" xmlns="" val="3753199210"/>
              </p:ext>
            </p:extLst>
          </p:nvPr>
        </p:nvGraphicFramePr>
        <p:xfrm>
          <a:off x="1403648" y="2132856"/>
          <a:ext cx="6768752"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1 CuadroTexto"/>
          <p:cNvSpPr txBox="1"/>
          <p:nvPr/>
        </p:nvSpPr>
        <p:spPr>
          <a:xfrm>
            <a:off x="641647" y="1058935"/>
            <a:ext cx="7309328" cy="461665"/>
          </a:xfrm>
          <a:prstGeom prst="rect">
            <a:avLst/>
          </a:prstGeom>
          <a:noFill/>
        </p:spPr>
        <p:txBody>
          <a:bodyPr wrap="square" rtlCol="0">
            <a:spAutoFit/>
          </a:bodyPr>
          <a:lstStyle/>
          <a:p>
            <a:pPr algn="ctr"/>
            <a:r>
              <a:rPr lang="es-EC" sz="2400" b="1" dirty="0" smtClean="0"/>
              <a:t>MARCO TEÓRICO</a:t>
            </a:r>
            <a:endParaRPr lang="es-EC" sz="2400" b="1" dirty="0"/>
          </a:p>
        </p:txBody>
      </p:sp>
      <p:sp>
        <p:nvSpPr>
          <p:cNvPr id="2" name="1 CuadroTexto"/>
          <p:cNvSpPr txBox="1"/>
          <p:nvPr/>
        </p:nvSpPr>
        <p:spPr>
          <a:xfrm>
            <a:off x="1763688" y="575197"/>
            <a:ext cx="4608512" cy="461665"/>
          </a:xfrm>
          <a:prstGeom prst="rect">
            <a:avLst/>
          </a:prstGeom>
          <a:noFill/>
        </p:spPr>
        <p:txBody>
          <a:bodyPr wrap="square" rtlCol="0">
            <a:spAutoFit/>
          </a:bodyPr>
          <a:lstStyle/>
          <a:p>
            <a:pPr algn="ctr"/>
            <a:r>
              <a:rPr lang="es-MX" sz="2400" b="1" dirty="0" smtClean="0"/>
              <a:t>CAPÍTULO II</a:t>
            </a:r>
            <a:endParaRPr lang="es-EC"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9"/>
                                        </p:tgtEl>
                                        <p:attrNameLst>
                                          <p:attrName>style.color</p:attrName>
                                        </p:attrNameLst>
                                      </p:cBhvr>
                                      <p:to>
                                        <a:schemeClr val="bg1"/>
                                      </p:to>
                                    </p:animClr>
                                    <p:animClr clrSpc="rgb" dir="cw">
                                      <p:cBhvr>
                                        <p:cTn id="7" dur="250" autoRev="1" fill="remove"/>
                                        <p:tgtEl>
                                          <p:spTgt spid="9"/>
                                        </p:tgtEl>
                                        <p:attrNameLst>
                                          <p:attrName>fillcolor</p:attrName>
                                        </p:attrNameLst>
                                      </p:cBhvr>
                                      <p:to>
                                        <a:schemeClr val="bg1"/>
                                      </p:to>
                                    </p:animClr>
                                    <p:set>
                                      <p:cBhvr>
                                        <p:cTn id="8" dur="250" autoRev="1" fill="remove"/>
                                        <p:tgtEl>
                                          <p:spTgt spid="9"/>
                                        </p:tgtEl>
                                        <p:attrNameLst>
                                          <p:attrName>fill.type</p:attrName>
                                        </p:attrNameLst>
                                      </p:cBhvr>
                                      <p:to>
                                        <p:strVal val="solid"/>
                                      </p:to>
                                    </p:set>
                                    <p:set>
                                      <p:cBhvr>
                                        <p:cTn id="9"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descr="S-espe1"/>
          <p:cNvPicPr>
            <a:picLocks noChangeAspect="1" noChangeArrowheads="1"/>
          </p:cNvPicPr>
          <p:nvPr/>
        </p:nvPicPr>
        <p:blipFill>
          <a:blip r:embed="rId2" cstate="print">
            <a:clrChange>
              <a:clrFrom>
                <a:srgbClr val="0000FF"/>
              </a:clrFrom>
              <a:clrTo>
                <a:srgbClr val="0000FF">
                  <a:alpha val="0"/>
                </a:srgbClr>
              </a:clrTo>
            </a:clrChange>
            <a:lum contrast="18000"/>
          </a:blip>
          <a:srcRect/>
          <a:stretch>
            <a:fillRect/>
          </a:stretch>
        </p:blipFill>
        <p:spPr bwMode="auto">
          <a:xfrm>
            <a:off x="-19050" y="-38100"/>
            <a:ext cx="1062038" cy="1019175"/>
          </a:xfrm>
          <a:prstGeom prst="rect">
            <a:avLst/>
          </a:prstGeom>
          <a:noFill/>
          <a:effectLst>
            <a:outerShdw dist="71842" dir="2700000" algn="ctr" rotWithShape="0">
              <a:srgbClr val="260000"/>
            </a:outerShdw>
          </a:effectLst>
        </p:spPr>
      </p:pic>
      <p:pic>
        <p:nvPicPr>
          <p:cNvPr id="24579" name="Picture 5" descr="ESPE 02"/>
          <p:cNvPicPr>
            <a:picLocks noChangeAspect="1" noChangeArrowheads="1"/>
          </p:cNvPicPr>
          <p:nvPr/>
        </p:nvPicPr>
        <p:blipFill>
          <a:blip r:embed="rId3" cstate="print"/>
          <a:srcRect/>
          <a:stretch>
            <a:fillRect/>
          </a:stretch>
        </p:blipFill>
        <p:spPr bwMode="auto">
          <a:xfrm>
            <a:off x="7953375" y="0"/>
            <a:ext cx="1266825" cy="1039813"/>
          </a:xfrm>
          <a:prstGeom prst="rect">
            <a:avLst/>
          </a:prstGeom>
          <a:noFill/>
          <a:ln w="9525">
            <a:noFill/>
            <a:miter lim="800000"/>
            <a:headEnd/>
            <a:tailEnd/>
          </a:ln>
        </p:spPr>
      </p:pic>
      <p:sp>
        <p:nvSpPr>
          <p:cNvPr id="4" name="3 CuadroTexto"/>
          <p:cNvSpPr txBox="1"/>
          <p:nvPr/>
        </p:nvSpPr>
        <p:spPr>
          <a:xfrm>
            <a:off x="511969" y="1367688"/>
            <a:ext cx="8280920" cy="830997"/>
          </a:xfrm>
          <a:prstGeom prst="rect">
            <a:avLst/>
          </a:prstGeom>
          <a:noFill/>
        </p:spPr>
        <p:txBody>
          <a:bodyPr wrap="square" rtlCol="0">
            <a:spAutoFit/>
          </a:bodyPr>
          <a:lstStyle/>
          <a:p>
            <a:r>
              <a:rPr lang="es-EC" sz="1600" b="1" dirty="0" smtClean="0"/>
              <a:t>DEFINICIÓN</a:t>
            </a:r>
          </a:p>
          <a:p>
            <a:pPr>
              <a:buFont typeface="Wingdings" pitchFamily="2" charset="2"/>
              <a:buChar char="Ø"/>
            </a:pPr>
            <a:r>
              <a:rPr lang="es-EC" sz="1600" dirty="0" smtClean="0"/>
              <a:t>Etimológicamente, se deriva del latín “creare” que significa engendrar y está relacionado con la palabra “</a:t>
            </a:r>
            <a:r>
              <a:rPr lang="es-EC" sz="1600" dirty="0" err="1" smtClean="0"/>
              <a:t>crescere</a:t>
            </a:r>
            <a:r>
              <a:rPr lang="es-EC" sz="1600" dirty="0" smtClean="0"/>
              <a:t>” que evoca crecimiento o aumento.</a:t>
            </a:r>
            <a:endParaRPr lang="es-EC" sz="1600" dirty="0"/>
          </a:p>
        </p:txBody>
      </p:sp>
      <p:pic>
        <p:nvPicPr>
          <p:cNvPr id="6" name="5 Imagen" descr="DSC00249.JPG"/>
          <p:cNvPicPr>
            <a:picLocks noChangeAspect="1"/>
          </p:cNvPicPr>
          <p:nvPr/>
        </p:nvPicPr>
        <p:blipFill>
          <a:blip r:embed="rId4" cstate="print"/>
          <a:srcRect b="6173"/>
          <a:stretch>
            <a:fillRect/>
          </a:stretch>
        </p:blipFill>
        <p:spPr>
          <a:xfrm>
            <a:off x="5123411" y="2348822"/>
            <a:ext cx="1752845" cy="1233483"/>
          </a:xfrm>
          <a:prstGeom prst="rect">
            <a:avLst/>
          </a:prstGeom>
        </p:spPr>
      </p:pic>
      <p:sp>
        <p:nvSpPr>
          <p:cNvPr id="7" name="6 CuadroTexto"/>
          <p:cNvSpPr txBox="1"/>
          <p:nvPr/>
        </p:nvSpPr>
        <p:spPr>
          <a:xfrm>
            <a:off x="5045691" y="3583615"/>
            <a:ext cx="2118598" cy="507831"/>
          </a:xfrm>
          <a:prstGeom prst="rect">
            <a:avLst/>
          </a:prstGeom>
          <a:noFill/>
        </p:spPr>
        <p:txBody>
          <a:bodyPr wrap="square" rtlCol="0">
            <a:spAutoFit/>
          </a:bodyPr>
          <a:lstStyle/>
          <a:p>
            <a:r>
              <a:rPr lang="es-EC" sz="900" dirty="0" smtClean="0"/>
              <a:t>Abstracción: ritmo latidos del corazón</a:t>
            </a:r>
          </a:p>
          <a:p>
            <a:r>
              <a:rPr lang="es-EC" sz="900" dirty="0" smtClean="0"/>
              <a:t>Autor: Xavier Carrasco, 1 semestre Diseño Básico</a:t>
            </a:r>
            <a:endParaRPr lang="es-EC" sz="900" dirty="0"/>
          </a:p>
        </p:txBody>
      </p:sp>
      <p:sp>
        <p:nvSpPr>
          <p:cNvPr id="9" name="8 CuadroTexto"/>
          <p:cNvSpPr txBox="1"/>
          <p:nvPr/>
        </p:nvSpPr>
        <p:spPr>
          <a:xfrm>
            <a:off x="683568" y="2215272"/>
            <a:ext cx="3744416" cy="1354217"/>
          </a:xfrm>
          <a:prstGeom prst="rect">
            <a:avLst/>
          </a:prstGeom>
          <a:noFill/>
        </p:spPr>
        <p:txBody>
          <a:bodyPr wrap="square" rtlCol="0">
            <a:spAutoFit/>
          </a:bodyPr>
          <a:lstStyle/>
          <a:p>
            <a:r>
              <a:rPr lang="es-EC" i="0" dirty="0" smtClean="0"/>
              <a:t> </a:t>
            </a:r>
            <a:r>
              <a:rPr lang="es-EC" sz="1600" i="0" dirty="0" smtClean="0"/>
              <a:t>En la Enciclopedia de Psicopedagogía Océano (1998 pp. 779-780), se define 'creatividad‘ como: "Disposición a crear que existe en estado potencial en todo individuo y a todas las edades".</a:t>
            </a:r>
            <a:endParaRPr lang="es-EC" sz="1600" i="0" dirty="0"/>
          </a:p>
        </p:txBody>
      </p:sp>
      <p:sp>
        <p:nvSpPr>
          <p:cNvPr id="2" name="1 CuadroTexto"/>
          <p:cNvSpPr txBox="1"/>
          <p:nvPr/>
        </p:nvSpPr>
        <p:spPr>
          <a:xfrm>
            <a:off x="1066817" y="1008898"/>
            <a:ext cx="4681140" cy="369332"/>
          </a:xfrm>
          <a:prstGeom prst="rect">
            <a:avLst/>
          </a:prstGeom>
          <a:noFill/>
        </p:spPr>
        <p:txBody>
          <a:bodyPr wrap="square" rtlCol="0">
            <a:spAutoFit/>
          </a:bodyPr>
          <a:lstStyle/>
          <a:p>
            <a:r>
              <a:rPr lang="es-EC" b="1" dirty="0" smtClean="0"/>
              <a:t>LA CREATIVIDAD</a:t>
            </a:r>
            <a:endParaRPr lang="es-EC" b="1" dirty="0"/>
          </a:p>
        </p:txBody>
      </p:sp>
      <p:sp>
        <p:nvSpPr>
          <p:cNvPr id="10" name="9 CuadroTexto"/>
          <p:cNvSpPr txBox="1"/>
          <p:nvPr/>
        </p:nvSpPr>
        <p:spPr>
          <a:xfrm>
            <a:off x="511969" y="3837530"/>
            <a:ext cx="6624736" cy="369332"/>
          </a:xfrm>
          <a:prstGeom prst="rect">
            <a:avLst/>
          </a:prstGeom>
          <a:noFill/>
        </p:spPr>
        <p:txBody>
          <a:bodyPr wrap="square" rtlCol="0">
            <a:spAutoFit/>
          </a:bodyPr>
          <a:lstStyle/>
          <a:p>
            <a:r>
              <a:rPr lang="es-EC" dirty="0"/>
              <a:t>ANTECEDENTES</a:t>
            </a:r>
          </a:p>
        </p:txBody>
      </p:sp>
      <p:pic>
        <p:nvPicPr>
          <p:cNvPr id="11" name="Picture 2" descr="http://centros5.pntic.mec.es/ies.victoria.kent/Rincon-C/Cie-Hist/Leonardo/self.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95736" y="4581128"/>
            <a:ext cx="936104" cy="141512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http://upload.wikimedia.org/wikipedia/commons/thumb/6/6c/Michelangelo%27s_Pieta_5450_cut_out_black.jpg/300px-Michelangelo%27s_Pieta_5450_cut_out_black.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88024" y="4581128"/>
            <a:ext cx="1440160" cy="144016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8296</TotalTime>
  <Words>3582</Words>
  <Application>Microsoft Office PowerPoint</Application>
  <PresentationFormat>Presentación en pantalla (4:3)</PresentationFormat>
  <Paragraphs>492</Paragraphs>
  <Slides>42</Slides>
  <Notes>2</Notes>
  <HiddenSlides>1</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42</vt:i4>
      </vt:variant>
    </vt:vector>
  </HeadingPairs>
  <TitlesOfParts>
    <vt:vector size="45" baseType="lpstr">
      <vt:lpstr>Diseño predeterminado</vt:lpstr>
      <vt:lpstr>Diseño personalizado</vt:lpstr>
      <vt:lpstr>CorelDRAW</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user</cp:lastModifiedBy>
  <cp:revision>1004</cp:revision>
  <dcterms:created xsi:type="dcterms:W3CDTF">2008-02-13T16:07:44Z</dcterms:created>
  <dcterms:modified xsi:type="dcterms:W3CDTF">2012-09-05T13:48:50Z</dcterms:modified>
</cp:coreProperties>
</file>