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82" r:id="rId3"/>
    <p:sldId id="258" r:id="rId4"/>
    <p:sldId id="283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312" r:id="rId13"/>
    <p:sldId id="266" r:id="rId14"/>
    <p:sldId id="273" r:id="rId15"/>
    <p:sldId id="267" r:id="rId16"/>
    <p:sldId id="287" r:id="rId17"/>
    <p:sldId id="288" r:id="rId18"/>
    <p:sldId id="268" r:id="rId19"/>
    <p:sldId id="269" r:id="rId20"/>
    <p:sldId id="270" r:id="rId21"/>
    <p:sldId id="285" r:id="rId22"/>
    <p:sldId id="286" r:id="rId23"/>
    <p:sldId id="289" r:id="rId24"/>
    <p:sldId id="271" r:id="rId25"/>
    <p:sldId id="272" r:id="rId26"/>
    <p:sldId id="274" r:id="rId27"/>
    <p:sldId id="276" r:id="rId28"/>
    <p:sldId id="275" r:id="rId29"/>
    <p:sldId id="277" r:id="rId30"/>
    <p:sldId id="279" r:id="rId31"/>
    <p:sldId id="278" r:id="rId32"/>
    <p:sldId id="284" r:id="rId33"/>
    <p:sldId id="280" r:id="rId34"/>
    <p:sldId id="290" r:id="rId35"/>
    <p:sldId id="291" r:id="rId36"/>
    <p:sldId id="292" r:id="rId37"/>
    <p:sldId id="295" r:id="rId38"/>
    <p:sldId id="293" r:id="rId39"/>
    <p:sldId id="294" r:id="rId40"/>
    <p:sldId id="296" r:id="rId41"/>
    <p:sldId id="297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7" r:id="rId50"/>
    <p:sldId id="313" r:id="rId51"/>
    <p:sldId id="308" r:id="rId52"/>
    <p:sldId id="309" r:id="rId53"/>
    <p:sldId id="310" r:id="rId5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721" autoAdjust="0"/>
    <p:restoredTop sz="94747" autoAdjust="0"/>
  </p:normalViewPr>
  <p:slideViewPr>
    <p:cSldViewPr>
      <p:cViewPr>
        <p:scale>
          <a:sx n="70" d="100"/>
          <a:sy n="70" d="100"/>
        </p:scale>
        <p:origin x="-8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Libro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lang="es-EC"/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Hoja1!$A$18:$A$20</c:f>
              <c:strCache>
                <c:ptCount val="3"/>
                <c:pt idx="0">
                  <c:v>SERVIDORES</c:v>
                </c:pt>
                <c:pt idx="1">
                  <c:v>ESCRITORIO</c:v>
                </c:pt>
                <c:pt idx="2">
                  <c:v>PORTATILES</c:v>
                </c:pt>
              </c:strCache>
            </c:strRef>
          </c:cat>
          <c:val>
            <c:numRef>
              <c:f>Hoja1!$B$18:$B$20</c:f>
              <c:numCache>
                <c:formatCode>General</c:formatCode>
                <c:ptCount val="3"/>
                <c:pt idx="0">
                  <c:v>8</c:v>
                </c:pt>
                <c:pt idx="1">
                  <c:v>75</c:v>
                </c:pt>
                <c:pt idx="2">
                  <c:v>7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lang="es-EC"/>
          </a:pPr>
          <a:endParaRPr lang="es-E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/>
              <c:showVal val="1"/>
              <c:showPercent val="1"/>
            </c:dLbl>
            <c:txPr>
              <a:bodyPr/>
              <a:lstStyle/>
              <a:p>
                <a:pPr>
                  <a:defRPr lang="es-EC"/>
                </a:pPr>
                <a:endParaRPr lang="es-ES"/>
              </a:p>
            </c:txPr>
            <c:showPercent val="1"/>
            <c:showLeaderLines val="1"/>
          </c:dLbls>
          <c:cat>
            <c:strRef>
              <c:f>Hoja3!$D$9:$D$12</c:f>
              <c:strCache>
                <c:ptCount val="4"/>
                <c:pt idx="0">
                  <c:v> Windows XP Profesional</c:v>
                </c:pt>
                <c:pt idx="1">
                  <c:v>Windows 7 Profesional</c:v>
                </c:pt>
                <c:pt idx="2">
                  <c:v>Windows 2003 Y 2008 Server</c:v>
                </c:pt>
                <c:pt idx="3">
                  <c:v>Linux Red Hat  5.0 Server (para los servidores</c:v>
                </c:pt>
              </c:strCache>
            </c:strRef>
          </c:cat>
          <c:val>
            <c:numRef>
              <c:f>Hoja3!$E$9:$E$12</c:f>
              <c:numCache>
                <c:formatCode>General</c:formatCode>
                <c:ptCount val="4"/>
                <c:pt idx="0">
                  <c:v>70</c:v>
                </c:pt>
                <c:pt idx="1">
                  <c:v>9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lang="es-EC"/>
          </a:pPr>
          <a:endParaRPr lang="es-E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17282726229094322"/>
          <c:y val="7.7955038228917098E-2"/>
          <c:w val="0.63859553853409612"/>
          <c:h val="0.71926965651033115"/>
        </c:manualLayout>
      </c:layout>
      <c:bar3DChart>
        <c:barDir val="col"/>
        <c:grouping val="clustered"/>
        <c:ser>
          <c:idx val="0"/>
          <c:order val="0"/>
          <c:tx>
            <c:v>Actual</c:v>
          </c:tx>
          <c:dLbls>
            <c:dLbl>
              <c:idx val="2"/>
              <c:layout>
                <c:manualLayout>
                  <c:x val="-1.3961603026553087E-2"/>
                  <c:y val="-5.5555555555555455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/>
                </a:pPr>
                <a:endParaRPr lang="es-ES"/>
              </a:p>
            </c:txPr>
            <c:showVal val="1"/>
          </c:dLbls>
          <c:cat>
            <c:strRef>
              <c:f>Hoja2!$D$4:$D$6</c:f>
              <c:strCache>
                <c:ptCount val="3"/>
                <c:pt idx="0">
                  <c:v>VENTAS</c:v>
                </c:pt>
                <c:pt idx="1">
                  <c:v>GASTOS</c:v>
                </c:pt>
                <c:pt idx="2">
                  <c:v>UTILIDAD NETA</c:v>
                </c:pt>
              </c:strCache>
            </c:strRef>
          </c:cat>
          <c:val>
            <c:numRef>
              <c:f>Hoja2!$E$4:$E$6</c:f>
              <c:numCache>
                <c:formatCode>#,##0.00</c:formatCode>
                <c:ptCount val="3"/>
                <c:pt idx="0">
                  <c:v>8000000</c:v>
                </c:pt>
                <c:pt idx="1">
                  <c:v>7200000</c:v>
                </c:pt>
                <c:pt idx="2" formatCode="&quot;$&quot;#,##0.00;[Red]\-&quot;$&quot;#,##0.00">
                  <c:v>800000</c:v>
                </c:pt>
              </c:numCache>
            </c:numRef>
          </c:val>
        </c:ser>
        <c:ser>
          <c:idx val="1"/>
          <c:order val="1"/>
          <c:tx>
            <c:v>Propuesto</c:v>
          </c:tx>
          <c:dLbls>
            <c:dLbl>
              <c:idx val="0"/>
              <c:delete val="1"/>
            </c:dLbl>
            <c:dLbl>
              <c:idx val="1"/>
              <c:layout>
                <c:manualLayout>
                  <c:x val="0.1256544272389766"/>
                  <c:y val="4.1666666666666692E-2"/>
                </c:manualLayout>
              </c:layout>
              <c:showVal val="1"/>
            </c:dLbl>
            <c:dLbl>
              <c:idx val="2"/>
              <c:layout>
                <c:manualLayout>
                  <c:x val="8.8423485834836224E-2"/>
                  <c:y val="-3.645377661125746E-7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/>
                </a:pPr>
                <a:endParaRPr lang="es-ES"/>
              </a:p>
            </c:txPr>
            <c:showVal val="1"/>
          </c:dLbls>
          <c:cat>
            <c:strRef>
              <c:f>Hoja2!$D$4:$D$6</c:f>
              <c:strCache>
                <c:ptCount val="3"/>
                <c:pt idx="0">
                  <c:v>VENTAS</c:v>
                </c:pt>
                <c:pt idx="1">
                  <c:v>GASTOS</c:v>
                </c:pt>
                <c:pt idx="2">
                  <c:v>UTILIDAD NETA</c:v>
                </c:pt>
              </c:strCache>
            </c:strRef>
          </c:cat>
          <c:val>
            <c:numRef>
              <c:f>Hoja2!$F$4:$F$6</c:f>
              <c:numCache>
                <c:formatCode>#,##0.00</c:formatCode>
                <c:ptCount val="3"/>
                <c:pt idx="0">
                  <c:v>8000000</c:v>
                </c:pt>
                <c:pt idx="1">
                  <c:v>7020000</c:v>
                </c:pt>
                <c:pt idx="2" formatCode="&quot;$&quot;#,##0.00;[Red]\-&quot;$&quot;#,##0.00">
                  <c:v>980000</c:v>
                </c:pt>
              </c:numCache>
            </c:numRef>
          </c:val>
        </c:ser>
        <c:shape val="box"/>
        <c:axId val="59031552"/>
        <c:axId val="59033088"/>
        <c:axId val="0"/>
      </c:bar3DChart>
      <c:catAx>
        <c:axId val="5903155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s-ES"/>
          </a:p>
        </c:txPr>
        <c:crossAx val="59033088"/>
        <c:crosses val="autoZero"/>
        <c:auto val="1"/>
        <c:lblAlgn val="ctr"/>
        <c:lblOffset val="100"/>
      </c:catAx>
      <c:valAx>
        <c:axId val="59033088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lang="en-US"/>
            </a:pPr>
            <a:endParaRPr lang="es-ES"/>
          </a:p>
        </c:txPr>
        <c:crossAx val="590315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es-ES"/>
        </a:p>
      </c:txPr>
    </c:legend>
    <c:plotVisOnly val="1"/>
    <c:dispBlanksAs val="gap"/>
  </c:chart>
  <c:externalData r:id="rId2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1.xml"/><Relationship Id="rId2" Type="http://schemas.openxmlformats.org/officeDocument/2006/relationships/slide" Target="../slides/slide20.xml"/><Relationship Id="rId1" Type="http://schemas.openxmlformats.org/officeDocument/2006/relationships/slide" Target="../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2A683F-BE1C-4F44-8D7B-7A0E0546A60F}" type="doc">
      <dgm:prSet loTypeId="urn:microsoft.com/office/officeart/2005/8/layout/cycle4#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25B9F7B-7F29-4051-9C81-EE5950FD9133}">
      <dgm:prSet phldrT="[Texto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ES" dirty="0" smtClean="0">
              <a:hlinkClick xmlns:r="http://schemas.openxmlformats.org/officeDocument/2006/relationships" r:id="" action="ppaction://noaction"/>
            </a:rPr>
            <a:t>FASE IV</a:t>
          </a:r>
          <a:endParaRPr lang="es-MX" dirty="0"/>
        </a:p>
      </dgm:t>
    </dgm:pt>
    <dgm:pt modelId="{1DFFF286-A81E-499B-9725-591E061EE48C}" type="parTrans" cxnId="{1A4E9A96-4C7E-4FF3-91A1-B9A76BEF8C61}">
      <dgm:prSet/>
      <dgm:spPr/>
      <dgm:t>
        <a:bodyPr/>
        <a:lstStyle/>
        <a:p>
          <a:endParaRPr lang="es-MX"/>
        </a:p>
      </dgm:t>
    </dgm:pt>
    <dgm:pt modelId="{2245EDD7-3D83-47C6-A888-FC9DE438A300}" type="sibTrans" cxnId="{1A4E9A96-4C7E-4FF3-91A1-B9A76BEF8C61}">
      <dgm:prSet/>
      <dgm:spPr/>
      <dgm:t>
        <a:bodyPr/>
        <a:lstStyle/>
        <a:p>
          <a:endParaRPr lang="es-MX"/>
        </a:p>
      </dgm:t>
    </dgm:pt>
    <dgm:pt modelId="{DC486261-54FC-44C6-86E4-B027B1496469}">
      <dgm:prSet phldrT="[Texto]"/>
      <dgm:spPr/>
      <dgm:t>
        <a:bodyPr/>
        <a:lstStyle/>
        <a:p>
          <a:r>
            <a:rPr lang="es-ES" dirty="0" smtClean="0"/>
            <a:t>MODELO DE PLANEACION</a:t>
          </a:r>
          <a:endParaRPr lang="es-MX" dirty="0"/>
        </a:p>
      </dgm:t>
    </dgm:pt>
    <dgm:pt modelId="{894589F6-3EFF-4C40-A4D4-20769E7BFC9D}" type="parTrans" cxnId="{31FECBCE-26E7-41FD-99B4-FC98E1C1A104}">
      <dgm:prSet/>
      <dgm:spPr/>
      <dgm:t>
        <a:bodyPr/>
        <a:lstStyle/>
        <a:p>
          <a:endParaRPr lang="es-MX"/>
        </a:p>
      </dgm:t>
    </dgm:pt>
    <dgm:pt modelId="{AFDA3D95-A0CF-43F7-BE8E-411B89D8892F}" type="sibTrans" cxnId="{31FECBCE-26E7-41FD-99B4-FC98E1C1A104}">
      <dgm:prSet/>
      <dgm:spPr/>
      <dgm:t>
        <a:bodyPr/>
        <a:lstStyle/>
        <a:p>
          <a:endParaRPr lang="es-MX"/>
        </a:p>
      </dgm:t>
    </dgm:pt>
    <dgm:pt modelId="{5B5743B0-973F-4FC4-8E1E-27ADF96D176A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" dirty="0" smtClean="0">
              <a:hlinkClick xmlns:r="http://schemas.openxmlformats.org/officeDocument/2006/relationships" r:id="rId1" action="ppaction://hlinksldjump"/>
            </a:rPr>
            <a:t>FASE 1</a:t>
          </a:r>
          <a:endParaRPr lang="es-MX" dirty="0"/>
        </a:p>
      </dgm:t>
    </dgm:pt>
    <dgm:pt modelId="{ABC95B42-E9A4-483A-A811-2C6B2D11853C}" type="parTrans" cxnId="{7C7249D1-A28A-4641-9FE6-452CA19797E1}">
      <dgm:prSet/>
      <dgm:spPr/>
      <dgm:t>
        <a:bodyPr/>
        <a:lstStyle/>
        <a:p>
          <a:endParaRPr lang="es-MX"/>
        </a:p>
      </dgm:t>
    </dgm:pt>
    <dgm:pt modelId="{4C24DFAE-830C-4546-8B18-E105E5F2E5BA}" type="sibTrans" cxnId="{7C7249D1-A28A-4641-9FE6-452CA19797E1}">
      <dgm:prSet/>
      <dgm:spPr/>
      <dgm:t>
        <a:bodyPr/>
        <a:lstStyle/>
        <a:p>
          <a:endParaRPr lang="es-MX"/>
        </a:p>
      </dgm:t>
    </dgm:pt>
    <dgm:pt modelId="{D4CD61B1-29C9-496F-9A2F-F6AD5F08AF8D}">
      <dgm:prSet phldrT="[Texto]"/>
      <dgm:spPr/>
      <dgm:t>
        <a:bodyPr/>
        <a:lstStyle/>
        <a:p>
          <a:r>
            <a:rPr lang="es-ES" dirty="0" smtClean="0"/>
            <a:t>SITUACIÓN ACTUAL</a:t>
          </a:r>
          <a:endParaRPr lang="es-MX" dirty="0"/>
        </a:p>
      </dgm:t>
    </dgm:pt>
    <dgm:pt modelId="{34E18740-DD28-4197-9DB4-5B43EBAD0C62}" type="parTrans" cxnId="{2EBC877F-4985-4862-A7A4-0281058331CC}">
      <dgm:prSet/>
      <dgm:spPr/>
      <dgm:t>
        <a:bodyPr/>
        <a:lstStyle/>
        <a:p>
          <a:endParaRPr lang="es-MX"/>
        </a:p>
      </dgm:t>
    </dgm:pt>
    <dgm:pt modelId="{0677E39C-44CC-4A45-A64F-338A31A02F07}" type="sibTrans" cxnId="{2EBC877F-4985-4862-A7A4-0281058331CC}">
      <dgm:prSet/>
      <dgm:spPr/>
      <dgm:t>
        <a:bodyPr/>
        <a:lstStyle/>
        <a:p>
          <a:endParaRPr lang="es-MX"/>
        </a:p>
      </dgm:t>
    </dgm:pt>
    <dgm:pt modelId="{D6666EE7-DE6F-4EF4-8D3A-566364A54180}">
      <dgm:prSet phldrT="[Texto]"/>
      <dgm:spPr/>
      <dgm:t>
        <a:bodyPr/>
        <a:lstStyle/>
        <a:p>
          <a:r>
            <a:rPr lang="es-ES" dirty="0" smtClean="0">
              <a:hlinkClick xmlns:r="http://schemas.openxmlformats.org/officeDocument/2006/relationships" r:id="rId2" action="ppaction://hlinksldjump"/>
            </a:rPr>
            <a:t>FASE II</a:t>
          </a:r>
          <a:endParaRPr lang="es-MX" dirty="0"/>
        </a:p>
      </dgm:t>
    </dgm:pt>
    <dgm:pt modelId="{B2871A35-345D-4E65-8C0A-6737829FD797}" type="parTrans" cxnId="{D1AC3325-2957-4F67-BC1C-B668FC22415D}">
      <dgm:prSet/>
      <dgm:spPr/>
      <dgm:t>
        <a:bodyPr/>
        <a:lstStyle/>
        <a:p>
          <a:endParaRPr lang="es-MX"/>
        </a:p>
      </dgm:t>
    </dgm:pt>
    <dgm:pt modelId="{1C85BB9E-B67C-4436-B0E4-1120AA4E45AB}" type="sibTrans" cxnId="{D1AC3325-2957-4F67-BC1C-B668FC22415D}">
      <dgm:prSet/>
      <dgm:spPr/>
      <dgm:t>
        <a:bodyPr/>
        <a:lstStyle/>
        <a:p>
          <a:endParaRPr lang="es-MX"/>
        </a:p>
      </dgm:t>
    </dgm:pt>
    <dgm:pt modelId="{73D8DE93-98C5-41AB-8A71-A084C26597B5}">
      <dgm:prSet phldrT="[Texto]" custT="1"/>
      <dgm:spPr/>
      <dgm:t>
        <a:bodyPr/>
        <a:lstStyle/>
        <a:p>
          <a:r>
            <a:rPr lang="es-ES" sz="1200" dirty="0" smtClean="0"/>
            <a:t>MODELO DE NEGOCIOS </a:t>
          </a:r>
          <a:endParaRPr lang="es-MX" sz="1200" dirty="0"/>
        </a:p>
      </dgm:t>
    </dgm:pt>
    <dgm:pt modelId="{5F68DFCE-8E55-4CA0-A31A-E0F327F227EA}" type="parTrans" cxnId="{525DA596-3A66-4F23-983A-C1678FAB40CD}">
      <dgm:prSet/>
      <dgm:spPr/>
      <dgm:t>
        <a:bodyPr/>
        <a:lstStyle/>
        <a:p>
          <a:endParaRPr lang="es-MX"/>
        </a:p>
      </dgm:t>
    </dgm:pt>
    <dgm:pt modelId="{364157D3-FB93-4BA2-977E-87443CE946C2}" type="sibTrans" cxnId="{525DA596-3A66-4F23-983A-C1678FAB40CD}">
      <dgm:prSet/>
      <dgm:spPr/>
      <dgm:t>
        <a:bodyPr/>
        <a:lstStyle/>
        <a:p>
          <a:endParaRPr lang="es-MX"/>
        </a:p>
      </dgm:t>
    </dgm:pt>
    <dgm:pt modelId="{0B311CB2-6A56-4BC4-89CF-6E93EB5C8DA6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S" dirty="0" smtClean="0">
              <a:hlinkClick xmlns:r="http://schemas.openxmlformats.org/officeDocument/2006/relationships" r:id="rId3" action="ppaction://hlinksldjump"/>
            </a:rPr>
            <a:t>FASE III</a:t>
          </a:r>
          <a:endParaRPr lang="es-MX" dirty="0"/>
        </a:p>
      </dgm:t>
    </dgm:pt>
    <dgm:pt modelId="{98B74CD5-4DC9-4605-AC8B-B4CE0A7AECFE}" type="parTrans" cxnId="{81C7F425-8D7D-42AF-BD3B-4F7E15D6606B}">
      <dgm:prSet/>
      <dgm:spPr/>
      <dgm:t>
        <a:bodyPr/>
        <a:lstStyle/>
        <a:p>
          <a:endParaRPr lang="es-MX"/>
        </a:p>
      </dgm:t>
    </dgm:pt>
    <dgm:pt modelId="{6F14451A-67D2-48D9-8506-CEE8E4154B18}" type="sibTrans" cxnId="{81C7F425-8D7D-42AF-BD3B-4F7E15D6606B}">
      <dgm:prSet/>
      <dgm:spPr/>
      <dgm:t>
        <a:bodyPr/>
        <a:lstStyle/>
        <a:p>
          <a:endParaRPr lang="es-MX"/>
        </a:p>
      </dgm:t>
    </dgm:pt>
    <dgm:pt modelId="{879475A1-29FD-456A-A09D-64282A1687A9}">
      <dgm:prSet phldrT="[Texto]"/>
      <dgm:spPr/>
      <dgm:t>
        <a:bodyPr/>
        <a:lstStyle/>
        <a:p>
          <a:r>
            <a:rPr lang="es-ES" dirty="0" smtClean="0"/>
            <a:t>MODELO DE  TI</a:t>
          </a:r>
          <a:endParaRPr lang="es-MX" dirty="0"/>
        </a:p>
      </dgm:t>
    </dgm:pt>
    <dgm:pt modelId="{737E7B33-1393-4CC6-9699-158EACA580EF}" type="parTrans" cxnId="{F9FB33DA-8FDB-46E7-9967-306F8D49458E}">
      <dgm:prSet/>
      <dgm:spPr/>
      <dgm:t>
        <a:bodyPr/>
        <a:lstStyle/>
        <a:p>
          <a:endParaRPr lang="es-MX"/>
        </a:p>
      </dgm:t>
    </dgm:pt>
    <dgm:pt modelId="{3C92E4F9-1873-45ED-AADD-31C720289A81}" type="sibTrans" cxnId="{F9FB33DA-8FDB-46E7-9967-306F8D49458E}">
      <dgm:prSet/>
      <dgm:spPr/>
      <dgm:t>
        <a:bodyPr/>
        <a:lstStyle/>
        <a:p>
          <a:endParaRPr lang="es-MX"/>
        </a:p>
      </dgm:t>
    </dgm:pt>
    <dgm:pt modelId="{667AB1DD-0E5A-43F1-B454-74756BE316CB}" type="pres">
      <dgm:prSet presAssocID="{952A683F-BE1C-4F44-8D7B-7A0E0546A60F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724BECC-E6FC-47DC-9A26-ADBC5EE15092}" type="pres">
      <dgm:prSet presAssocID="{952A683F-BE1C-4F44-8D7B-7A0E0546A60F}" presName="children" presStyleCnt="0"/>
      <dgm:spPr/>
    </dgm:pt>
    <dgm:pt modelId="{C742B3C8-EA8B-4701-A306-49AC1A1CB38A}" type="pres">
      <dgm:prSet presAssocID="{952A683F-BE1C-4F44-8D7B-7A0E0546A60F}" presName="child1group" presStyleCnt="0"/>
      <dgm:spPr/>
    </dgm:pt>
    <dgm:pt modelId="{F854A324-0375-41D3-ACC8-FFF97AC5E5FF}" type="pres">
      <dgm:prSet presAssocID="{952A683F-BE1C-4F44-8D7B-7A0E0546A60F}" presName="child1" presStyleLbl="bgAcc1" presStyleIdx="0" presStyleCnt="4"/>
      <dgm:spPr/>
      <dgm:t>
        <a:bodyPr/>
        <a:lstStyle/>
        <a:p>
          <a:endParaRPr lang="es-ES"/>
        </a:p>
      </dgm:t>
    </dgm:pt>
    <dgm:pt modelId="{6F3BA827-03D0-47B1-A3CB-BD899C4BFE9B}" type="pres">
      <dgm:prSet presAssocID="{952A683F-BE1C-4F44-8D7B-7A0E0546A60F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D6E38E-1B07-456B-8870-3B34F50DE4CC}" type="pres">
      <dgm:prSet presAssocID="{952A683F-BE1C-4F44-8D7B-7A0E0546A60F}" presName="child2group" presStyleCnt="0"/>
      <dgm:spPr/>
    </dgm:pt>
    <dgm:pt modelId="{49015E4B-3A8E-4898-91F8-AC7FDEC6C39D}" type="pres">
      <dgm:prSet presAssocID="{952A683F-BE1C-4F44-8D7B-7A0E0546A60F}" presName="child2" presStyleLbl="bgAcc1" presStyleIdx="1" presStyleCnt="4"/>
      <dgm:spPr/>
      <dgm:t>
        <a:bodyPr/>
        <a:lstStyle/>
        <a:p>
          <a:endParaRPr lang="es-ES"/>
        </a:p>
      </dgm:t>
    </dgm:pt>
    <dgm:pt modelId="{523EF3E3-ADB3-46FE-8466-30CE792EEFC2}" type="pres">
      <dgm:prSet presAssocID="{952A683F-BE1C-4F44-8D7B-7A0E0546A60F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0F042E-B0B8-426D-BDA3-CDE84ED41108}" type="pres">
      <dgm:prSet presAssocID="{952A683F-BE1C-4F44-8D7B-7A0E0546A60F}" presName="child3group" presStyleCnt="0"/>
      <dgm:spPr/>
    </dgm:pt>
    <dgm:pt modelId="{F012AF9C-6C2E-42B0-87A6-E73F2D945477}" type="pres">
      <dgm:prSet presAssocID="{952A683F-BE1C-4F44-8D7B-7A0E0546A60F}" presName="child3" presStyleLbl="bgAcc1" presStyleIdx="2" presStyleCnt="4"/>
      <dgm:spPr/>
      <dgm:t>
        <a:bodyPr/>
        <a:lstStyle/>
        <a:p>
          <a:endParaRPr lang="es-ES"/>
        </a:p>
      </dgm:t>
    </dgm:pt>
    <dgm:pt modelId="{04A73679-6395-4AD0-90E6-05026B072C96}" type="pres">
      <dgm:prSet presAssocID="{952A683F-BE1C-4F44-8D7B-7A0E0546A60F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47AB0C-ACA9-4F01-82F4-0AAF3B94FDEF}" type="pres">
      <dgm:prSet presAssocID="{952A683F-BE1C-4F44-8D7B-7A0E0546A60F}" presName="child4group" presStyleCnt="0"/>
      <dgm:spPr/>
    </dgm:pt>
    <dgm:pt modelId="{7FAF9ADB-B909-468D-B2BC-AA056ED3ECEB}" type="pres">
      <dgm:prSet presAssocID="{952A683F-BE1C-4F44-8D7B-7A0E0546A60F}" presName="child4" presStyleLbl="bgAcc1" presStyleIdx="3" presStyleCnt="4"/>
      <dgm:spPr/>
      <dgm:t>
        <a:bodyPr/>
        <a:lstStyle/>
        <a:p>
          <a:endParaRPr lang="es-ES"/>
        </a:p>
      </dgm:t>
    </dgm:pt>
    <dgm:pt modelId="{CA826D77-CA8F-4958-B408-A681C48CA4A6}" type="pres">
      <dgm:prSet presAssocID="{952A683F-BE1C-4F44-8D7B-7A0E0546A60F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F8CC34-468F-4967-930F-1F1D90AD9F3A}" type="pres">
      <dgm:prSet presAssocID="{952A683F-BE1C-4F44-8D7B-7A0E0546A60F}" presName="childPlaceholder" presStyleCnt="0"/>
      <dgm:spPr/>
    </dgm:pt>
    <dgm:pt modelId="{3FC40065-4EBD-4223-8CFA-77399D4E2B5F}" type="pres">
      <dgm:prSet presAssocID="{952A683F-BE1C-4F44-8D7B-7A0E0546A60F}" presName="circle" presStyleCnt="0"/>
      <dgm:spPr/>
    </dgm:pt>
    <dgm:pt modelId="{32235014-D100-48F9-BE9E-AEE22BE5FF57}" type="pres">
      <dgm:prSet presAssocID="{952A683F-BE1C-4F44-8D7B-7A0E0546A60F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5F28D24-7AEE-4EA5-A3A6-1AEB88DD523E}" type="pres">
      <dgm:prSet presAssocID="{952A683F-BE1C-4F44-8D7B-7A0E0546A60F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2D35512-9B5A-489D-B43A-772E2C91A55C}" type="pres">
      <dgm:prSet presAssocID="{952A683F-BE1C-4F44-8D7B-7A0E0546A60F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56E08C-55B0-4B1D-8B00-18C3B1D95E02}" type="pres">
      <dgm:prSet presAssocID="{952A683F-BE1C-4F44-8D7B-7A0E0546A60F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BBC827-1AD9-4C6B-952F-905063566477}" type="pres">
      <dgm:prSet presAssocID="{952A683F-BE1C-4F44-8D7B-7A0E0546A60F}" presName="quadrantPlaceholder" presStyleCnt="0"/>
      <dgm:spPr/>
    </dgm:pt>
    <dgm:pt modelId="{535E1AD9-ABC4-4DEB-AB07-C462D89A2A90}" type="pres">
      <dgm:prSet presAssocID="{952A683F-BE1C-4F44-8D7B-7A0E0546A60F}" presName="center1" presStyleLbl="fgShp" presStyleIdx="0" presStyleCnt="2"/>
      <dgm:spPr/>
    </dgm:pt>
    <dgm:pt modelId="{377633AD-A294-48ED-8C23-E098FE25C9EF}" type="pres">
      <dgm:prSet presAssocID="{952A683F-BE1C-4F44-8D7B-7A0E0546A60F}" presName="center2" presStyleLbl="fgShp" presStyleIdx="1" presStyleCnt="2"/>
      <dgm:spPr/>
    </dgm:pt>
  </dgm:ptLst>
  <dgm:cxnLst>
    <dgm:cxn modelId="{B386E01F-79C5-448A-BCD5-B74ED4B16437}" type="presOf" srcId="{D4CD61B1-29C9-496F-9A2F-F6AD5F08AF8D}" destId="{49015E4B-3A8E-4898-91F8-AC7FDEC6C39D}" srcOrd="0" destOrd="0" presId="urn:microsoft.com/office/officeart/2005/8/layout/cycle4#1"/>
    <dgm:cxn modelId="{E7D73663-D46A-446D-BA55-DD36A324FE7A}" type="presOf" srcId="{73D8DE93-98C5-41AB-8A71-A084C26597B5}" destId="{F012AF9C-6C2E-42B0-87A6-E73F2D945477}" srcOrd="0" destOrd="0" presId="urn:microsoft.com/office/officeart/2005/8/layout/cycle4#1"/>
    <dgm:cxn modelId="{81C7F425-8D7D-42AF-BD3B-4F7E15D6606B}" srcId="{952A683F-BE1C-4F44-8D7B-7A0E0546A60F}" destId="{0B311CB2-6A56-4BC4-89CF-6E93EB5C8DA6}" srcOrd="3" destOrd="0" parTransId="{98B74CD5-4DC9-4605-AC8B-B4CE0A7AECFE}" sibTransId="{6F14451A-67D2-48D9-8506-CEE8E4154B18}"/>
    <dgm:cxn modelId="{F9FB33DA-8FDB-46E7-9967-306F8D49458E}" srcId="{0B311CB2-6A56-4BC4-89CF-6E93EB5C8DA6}" destId="{879475A1-29FD-456A-A09D-64282A1687A9}" srcOrd="0" destOrd="0" parTransId="{737E7B33-1393-4CC6-9699-158EACA580EF}" sibTransId="{3C92E4F9-1873-45ED-AADD-31C720289A81}"/>
    <dgm:cxn modelId="{A1ADBB72-1E20-4C40-86C8-1F935EF4A2F8}" type="presOf" srcId="{5B5743B0-973F-4FC4-8E1E-27ADF96D176A}" destId="{65F28D24-7AEE-4EA5-A3A6-1AEB88DD523E}" srcOrd="0" destOrd="0" presId="urn:microsoft.com/office/officeart/2005/8/layout/cycle4#1"/>
    <dgm:cxn modelId="{31FECBCE-26E7-41FD-99B4-FC98E1C1A104}" srcId="{625B9F7B-7F29-4051-9C81-EE5950FD9133}" destId="{DC486261-54FC-44C6-86E4-B027B1496469}" srcOrd="0" destOrd="0" parTransId="{894589F6-3EFF-4C40-A4D4-20769E7BFC9D}" sibTransId="{AFDA3D95-A0CF-43F7-BE8E-411B89D8892F}"/>
    <dgm:cxn modelId="{2B7E1B1B-15BC-4711-8DDC-0CD9C29DCAB3}" type="presOf" srcId="{D6666EE7-DE6F-4EF4-8D3A-566364A54180}" destId="{42D35512-9B5A-489D-B43A-772E2C91A55C}" srcOrd="0" destOrd="0" presId="urn:microsoft.com/office/officeart/2005/8/layout/cycle4#1"/>
    <dgm:cxn modelId="{7C7249D1-A28A-4641-9FE6-452CA19797E1}" srcId="{952A683F-BE1C-4F44-8D7B-7A0E0546A60F}" destId="{5B5743B0-973F-4FC4-8E1E-27ADF96D176A}" srcOrd="1" destOrd="0" parTransId="{ABC95B42-E9A4-483A-A811-2C6B2D11853C}" sibTransId="{4C24DFAE-830C-4546-8B18-E105E5F2E5BA}"/>
    <dgm:cxn modelId="{8762EA94-5FEF-4E0D-80F9-8D6B61C6EA4B}" type="presOf" srcId="{DC486261-54FC-44C6-86E4-B027B1496469}" destId="{F854A324-0375-41D3-ACC8-FFF97AC5E5FF}" srcOrd="0" destOrd="0" presId="urn:microsoft.com/office/officeart/2005/8/layout/cycle4#1"/>
    <dgm:cxn modelId="{D1AC3325-2957-4F67-BC1C-B668FC22415D}" srcId="{952A683F-BE1C-4F44-8D7B-7A0E0546A60F}" destId="{D6666EE7-DE6F-4EF4-8D3A-566364A54180}" srcOrd="2" destOrd="0" parTransId="{B2871A35-345D-4E65-8C0A-6737829FD797}" sibTransId="{1C85BB9E-B67C-4436-B0E4-1120AA4E45AB}"/>
    <dgm:cxn modelId="{4238E43D-E81F-4655-BBE0-AA678FB15F4B}" type="presOf" srcId="{879475A1-29FD-456A-A09D-64282A1687A9}" destId="{CA826D77-CA8F-4958-B408-A681C48CA4A6}" srcOrd="1" destOrd="0" presId="urn:microsoft.com/office/officeart/2005/8/layout/cycle4#1"/>
    <dgm:cxn modelId="{2EBC877F-4985-4862-A7A4-0281058331CC}" srcId="{5B5743B0-973F-4FC4-8E1E-27ADF96D176A}" destId="{D4CD61B1-29C9-496F-9A2F-F6AD5F08AF8D}" srcOrd="0" destOrd="0" parTransId="{34E18740-DD28-4197-9DB4-5B43EBAD0C62}" sibTransId="{0677E39C-44CC-4A45-A64F-338A31A02F07}"/>
    <dgm:cxn modelId="{79C8150F-B271-4BE5-A203-B0FEE9487A60}" type="presOf" srcId="{952A683F-BE1C-4F44-8D7B-7A0E0546A60F}" destId="{667AB1DD-0E5A-43F1-B454-74756BE316CB}" srcOrd="0" destOrd="0" presId="urn:microsoft.com/office/officeart/2005/8/layout/cycle4#1"/>
    <dgm:cxn modelId="{1A4E9A96-4C7E-4FF3-91A1-B9A76BEF8C61}" srcId="{952A683F-BE1C-4F44-8D7B-7A0E0546A60F}" destId="{625B9F7B-7F29-4051-9C81-EE5950FD9133}" srcOrd="0" destOrd="0" parTransId="{1DFFF286-A81E-499B-9725-591E061EE48C}" sibTransId="{2245EDD7-3D83-47C6-A888-FC9DE438A300}"/>
    <dgm:cxn modelId="{090B644E-3639-4F9B-9938-7D5F984FE6E6}" type="presOf" srcId="{DC486261-54FC-44C6-86E4-B027B1496469}" destId="{6F3BA827-03D0-47B1-A3CB-BD899C4BFE9B}" srcOrd="1" destOrd="0" presId="urn:microsoft.com/office/officeart/2005/8/layout/cycle4#1"/>
    <dgm:cxn modelId="{2FDDD775-382E-4174-9EAC-D055A30B03DC}" type="presOf" srcId="{625B9F7B-7F29-4051-9C81-EE5950FD9133}" destId="{32235014-D100-48F9-BE9E-AEE22BE5FF57}" srcOrd="0" destOrd="0" presId="urn:microsoft.com/office/officeart/2005/8/layout/cycle4#1"/>
    <dgm:cxn modelId="{525DA596-3A66-4F23-983A-C1678FAB40CD}" srcId="{D6666EE7-DE6F-4EF4-8D3A-566364A54180}" destId="{73D8DE93-98C5-41AB-8A71-A084C26597B5}" srcOrd="0" destOrd="0" parTransId="{5F68DFCE-8E55-4CA0-A31A-E0F327F227EA}" sibTransId="{364157D3-FB93-4BA2-977E-87443CE946C2}"/>
    <dgm:cxn modelId="{E0565D7A-0192-4D20-B1BC-102E990A1C00}" type="presOf" srcId="{0B311CB2-6A56-4BC4-89CF-6E93EB5C8DA6}" destId="{FB56E08C-55B0-4B1D-8B00-18C3B1D95E02}" srcOrd="0" destOrd="0" presId="urn:microsoft.com/office/officeart/2005/8/layout/cycle4#1"/>
    <dgm:cxn modelId="{0BB2CF52-37C0-480A-91C6-F17273241100}" type="presOf" srcId="{D4CD61B1-29C9-496F-9A2F-F6AD5F08AF8D}" destId="{523EF3E3-ADB3-46FE-8466-30CE792EEFC2}" srcOrd="1" destOrd="0" presId="urn:microsoft.com/office/officeart/2005/8/layout/cycle4#1"/>
    <dgm:cxn modelId="{7940A5B3-96A1-4264-BFC1-51B2A79C128C}" type="presOf" srcId="{879475A1-29FD-456A-A09D-64282A1687A9}" destId="{7FAF9ADB-B909-468D-B2BC-AA056ED3ECEB}" srcOrd="0" destOrd="0" presId="urn:microsoft.com/office/officeart/2005/8/layout/cycle4#1"/>
    <dgm:cxn modelId="{87DC0F02-C277-42D7-81AA-940FEE9B76F5}" type="presOf" srcId="{73D8DE93-98C5-41AB-8A71-A084C26597B5}" destId="{04A73679-6395-4AD0-90E6-05026B072C96}" srcOrd="1" destOrd="0" presId="urn:microsoft.com/office/officeart/2005/8/layout/cycle4#1"/>
    <dgm:cxn modelId="{B0BA2AD4-8CBB-41FA-B75E-F99326BEF570}" type="presParOf" srcId="{667AB1DD-0E5A-43F1-B454-74756BE316CB}" destId="{F724BECC-E6FC-47DC-9A26-ADBC5EE15092}" srcOrd="0" destOrd="0" presId="urn:microsoft.com/office/officeart/2005/8/layout/cycle4#1"/>
    <dgm:cxn modelId="{378E7B0D-CE7D-4199-801D-BFCE4E971A65}" type="presParOf" srcId="{F724BECC-E6FC-47DC-9A26-ADBC5EE15092}" destId="{C742B3C8-EA8B-4701-A306-49AC1A1CB38A}" srcOrd="0" destOrd="0" presId="urn:microsoft.com/office/officeart/2005/8/layout/cycle4#1"/>
    <dgm:cxn modelId="{E6356EEB-7830-428F-AF23-C7136890520B}" type="presParOf" srcId="{C742B3C8-EA8B-4701-A306-49AC1A1CB38A}" destId="{F854A324-0375-41D3-ACC8-FFF97AC5E5FF}" srcOrd="0" destOrd="0" presId="urn:microsoft.com/office/officeart/2005/8/layout/cycle4#1"/>
    <dgm:cxn modelId="{767621BE-19E5-4DF7-B5D0-749227BFE2C9}" type="presParOf" srcId="{C742B3C8-EA8B-4701-A306-49AC1A1CB38A}" destId="{6F3BA827-03D0-47B1-A3CB-BD899C4BFE9B}" srcOrd="1" destOrd="0" presId="urn:microsoft.com/office/officeart/2005/8/layout/cycle4#1"/>
    <dgm:cxn modelId="{075A9036-991E-4DE4-99F4-FC51D36B4C65}" type="presParOf" srcId="{F724BECC-E6FC-47DC-9A26-ADBC5EE15092}" destId="{FFD6E38E-1B07-456B-8870-3B34F50DE4CC}" srcOrd="1" destOrd="0" presId="urn:microsoft.com/office/officeart/2005/8/layout/cycle4#1"/>
    <dgm:cxn modelId="{34041107-8841-4D16-B5B0-5411EEC78CD2}" type="presParOf" srcId="{FFD6E38E-1B07-456B-8870-3B34F50DE4CC}" destId="{49015E4B-3A8E-4898-91F8-AC7FDEC6C39D}" srcOrd="0" destOrd="0" presId="urn:microsoft.com/office/officeart/2005/8/layout/cycle4#1"/>
    <dgm:cxn modelId="{DD42B293-DD72-43AE-885D-8553594E0C39}" type="presParOf" srcId="{FFD6E38E-1B07-456B-8870-3B34F50DE4CC}" destId="{523EF3E3-ADB3-46FE-8466-30CE792EEFC2}" srcOrd="1" destOrd="0" presId="urn:microsoft.com/office/officeart/2005/8/layout/cycle4#1"/>
    <dgm:cxn modelId="{F71A580E-0030-420F-9566-1A28AD7ADC4F}" type="presParOf" srcId="{F724BECC-E6FC-47DC-9A26-ADBC5EE15092}" destId="{F20F042E-B0B8-426D-BDA3-CDE84ED41108}" srcOrd="2" destOrd="0" presId="urn:microsoft.com/office/officeart/2005/8/layout/cycle4#1"/>
    <dgm:cxn modelId="{9C2A7177-C6A2-4989-80D2-132148D24180}" type="presParOf" srcId="{F20F042E-B0B8-426D-BDA3-CDE84ED41108}" destId="{F012AF9C-6C2E-42B0-87A6-E73F2D945477}" srcOrd="0" destOrd="0" presId="urn:microsoft.com/office/officeart/2005/8/layout/cycle4#1"/>
    <dgm:cxn modelId="{2E4EA923-A4BD-4561-8C63-3105DA3493F1}" type="presParOf" srcId="{F20F042E-B0B8-426D-BDA3-CDE84ED41108}" destId="{04A73679-6395-4AD0-90E6-05026B072C96}" srcOrd="1" destOrd="0" presId="urn:microsoft.com/office/officeart/2005/8/layout/cycle4#1"/>
    <dgm:cxn modelId="{15E6839D-CE36-49B6-9697-CD559C9A658C}" type="presParOf" srcId="{F724BECC-E6FC-47DC-9A26-ADBC5EE15092}" destId="{8A47AB0C-ACA9-4F01-82F4-0AAF3B94FDEF}" srcOrd="3" destOrd="0" presId="urn:microsoft.com/office/officeart/2005/8/layout/cycle4#1"/>
    <dgm:cxn modelId="{A6DA05F0-6CD4-431B-8446-DD7BC14D8E68}" type="presParOf" srcId="{8A47AB0C-ACA9-4F01-82F4-0AAF3B94FDEF}" destId="{7FAF9ADB-B909-468D-B2BC-AA056ED3ECEB}" srcOrd="0" destOrd="0" presId="urn:microsoft.com/office/officeart/2005/8/layout/cycle4#1"/>
    <dgm:cxn modelId="{7A5CC8AE-B8C7-467F-B715-36CE2AB9A4AF}" type="presParOf" srcId="{8A47AB0C-ACA9-4F01-82F4-0AAF3B94FDEF}" destId="{CA826D77-CA8F-4958-B408-A681C48CA4A6}" srcOrd="1" destOrd="0" presId="urn:microsoft.com/office/officeart/2005/8/layout/cycle4#1"/>
    <dgm:cxn modelId="{6EADA15F-F970-4148-8864-3734212303A9}" type="presParOf" srcId="{F724BECC-E6FC-47DC-9A26-ADBC5EE15092}" destId="{04F8CC34-468F-4967-930F-1F1D90AD9F3A}" srcOrd="4" destOrd="0" presId="urn:microsoft.com/office/officeart/2005/8/layout/cycle4#1"/>
    <dgm:cxn modelId="{08E2E6AF-1FFC-4416-9CED-DF4E5C65D629}" type="presParOf" srcId="{667AB1DD-0E5A-43F1-B454-74756BE316CB}" destId="{3FC40065-4EBD-4223-8CFA-77399D4E2B5F}" srcOrd="1" destOrd="0" presId="urn:microsoft.com/office/officeart/2005/8/layout/cycle4#1"/>
    <dgm:cxn modelId="{6C80CFEE-6BA9-4345-B365-CA64C01083A1}" type="presParOf" srcId="{3FC40065-4EBD-4223-8CFA-77399D4E2B5F}" destId="{32235014-D100-48F9-BE9E-AEE22BE5FF57}" srcOrd="0" destOrd="0" presId="urn:microsoft.com/office/officeart/2005/8/layout/cycle4#1"/>
    <dgm:cxn modelId="{ED865D89-72C1-4E6E-9442-D8D5729A5454}" type="presParOf" srcId="{3FC40065-4EBD-4223-8CFA-77399D4E2B5F}" destId="{65F28D24-7AEE-4EA5-A3A6-1AEB88DD523E}" srcOrd="1" destOrd="0" presId="urn:microsoft.com/office/officeart/2005/8/layout/cycle4#1"/>
    <dgm:cxn modelId="{40938E2A-EB4B-4B6C-A6AE-3B3ADED2B036}" type="presParOf" srcId="{3FC40065-4EBD-4223-8CFA-77399D4E2B5F}" destId="{42D35512-9B5A-489D-B43A-772E2C91A55C}" srcOrd="2" destOrd="0" presId="urn:microsoft.com/office/officeart/2005/8/layout/cycle4#1"/>
    <dgm:cxn modelId="{8F8694C4-7910-4FCB-BBBE-11F88E5CE64A}" type="presParOf" srcId="{3FC40065-4EBD-4223-8CFA-77399D4E2B5F}" destId="{FB56E08C-55B0-4B1D-8B00-18C3B1D95E02}" srcOrd="3" destOrd="0" presId="urn:microsoft.com/office/officeart/2005/8/layout/cycle4#1"/>
    <dgm:cxn modelId="{6792A132-0E4A-491A-B8E1-48F0C9F08ECB}" type="presParOf" srcId="{3FC40065-4EBD-4223-8CFA-77399D4E2B5F}" destId="{3DBBC827-1AD9-4C6B-952F-905063566477}" srcOrd="4" destOrd="0" presId="urn:microsoft.com/office/officeart/2005/8/layout/cycle4#1"/>
    <dgm:cxn modelId="{0641CB0B-78A7-4734-8B1D-68DECC24F4FB}" type="presParOf" srcId="{667AB1DD-0E5A-43F1-B454-74756BE316CB}" destId="{535E1AD9-ABC4-4DEB-AB07-C462D89A2A90}" srcOrd="2" destOrd="0" presId="urn:microsoft.com/office/officeart/2005/8/layout/cycle4#1"/>
    <dgm:cxn modelId="{914C6A0C-6FE7-4309-B383-7F9B5A539D27}" type="presParOf" srcId="{667AB1DD-0E5A-43F1-B454-74756BE316CB}" destId="{377633AD-A294-48ED-8C23-E098FE25C9EF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AEAE67-3DA0-4958-9448-26D55BB75817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D992473-394B-4B58-963D-D55BA49BB65B}">
      <dgm:prSet phldrT="[Texto]" custT="1"/>
      <dgm:spPr/>
      <dgm:t>
        <a:bodyPr/>
        <a:lstStyle/>
        <a:p>
          <a:r>
            <a:rPr lang="es-ES" sz="1500" dirty="0" smtClean="0"/>
            <a:t>JEFATURA TIC</a:t>
          </a:r>
        </a:p>
        <a:p>
          <a:endParaRPr lang="es-ES" sz="900" dirty="0"/>
        </a:p>
      </dgm:t>
    </dgm:pt>
    <dgm:pt modelId="{BA538E00-BEB9-415F-AE44-7F476089CF39}" type="parTrans" cxnId="{34509767-27A6-4D67-9D5E-F9800B2846A5}">
      <dgm:prSet/>
      <dgm:spPr/>
      <dgm:t>
        <a:bodyPr/>
        <a:lstStyle/>
        <a:p>
          <a:endParaRPr lang="es-ES"/>
        </a:p>
      </dgm:t>
    </dgm:pt>
    <dgm:pt modelId="{C71D2397-CF4A-48B6-B3C6-88CDD1EB2D61}" type="sibTrans" cxnId="{34509767-27A6-4D67-9D5E-F9800B2846A5}">
      <dgm:prSet/>
      <dgm:spPr/>
      <dgm:t>
        <a:bodyPr/>
        <a:lstStyle/>
        <a:p>
          <a:endParaRPr lang="es-ES"/>
        </a:p>
      </dgm:t>
    </dgm:pt>
    <dgm:pt modelId="{F48F4344-C5EA-4C57-AF29-73EB6987F37A}">
      <dgm:prSet phldrT="[Texto]"/>
      <dgm:spPr/>
      <dgm:t>
        <a:bodyPr/>
        <a:lstStyle/>
        <a:p>
          <a:r>
            <a:rPr lang="es-ES" dirty="0" smtClean="0"/>
            <a:t>DESARROLLO  DE SISTEMAS  Y BASE DATOS</a:t>
          </a:r>
        </a:p>
      </dgm:t>
    </dgm:pt>
    <dgm:pt modelId="{7C4C74A6-FE73-40BA-948D-FF3ADE5E311D}" type="parTrans" cxnId="{52FC72CD-8F23-4C00-A6DE-94B0423103F4}">
      <dgm:prSet/>
      <dgm:spPr/>
      <dgm:t>
        <a:bodyPr/>
        <a:lstStyle/>
        <a:p>
          <a:endParaRPr lang="es-ES" dirty="0"/>
        </a:p>
      </dgm:t>
    </dgm:pt>
    <dgm:pt modelId="{50AA0D32-21BB-4191-ACBD-197D98EF20C5}" type="sibTrans" cxnId="{52FC72CD-8F23-4C00-A6DE-94B0423103F4}">
      <dgm:prSet/>
      <dgm:spPr/>
      <dgm:t>
        <a:bodyPr/>
        <a:lstStyle/>
        <a:p>
          <a:endParaRPr lang="es-ES"/>
        </a:p>
      </dgm:t>
    </dgm:pt>
    <dgm:pt modelId="{A03D113E-FCD6-492D-B822-C4DFEF9CB178}">
      <dgm:prSet phldrT="[Texto]"/>
      <dgm:spPr/>
      <dgm:t>
        <a:bodyPr/>
        <a:lstStyle/>
        <a:p>
          <a:r>
            <a:rPr lang="es-ES" dirty="0" smtClean="0"/>
            <a:t>REDES  Y SEGURIDADES</a:t>
          </a:r>
        </a:p>
      </dgm:t>
    </dgm:pt>
    <dgm:pt modelId="{3A5F6654-2986-40E6-8506-657B3BB04582}" type="parTrans" cxnId="{704F6C41-FEB1-4378-AF37-6A18F0C827FA}">
      <dgm:prSet/>
      <dgm:spPr/>
      <dgm:t>
        <a:bodyPr/>
        <a:lstStyle/>
        <a:p>
          <a:endParaRPr lang="es-ES" dirty="0"/>
        </a:p>
      </dgm:t>
    </dgm:pt>
    <dgm:pt modelId="{209A6A99-105B-44E7-B54A-6A5BA537F755}" type="sibTrans" cxnId="{704F6C41-FEB1-4378-AF37-6A18F0C827FA}">
      <dgm:prSet/>
      <dgm:spPr/>
      <dgm:t>
        <a:bodyPr/>
        <a:lstStyle/>
        <a:p>
          <a:endParaRPr lang="es-ES"/>
        </a:p>
      </dgm:t>
    </dgm:pt>
    <dgm:pt modelId="{45A0355D-E8DB-414C-BEEF-C618D629F8BD}">
      <dgm:prSet phldrT="[Texto]"/>
      <dgm:spPr/>
      <dgm:t>
        <a:bodyPr/>
        <a:lstStyle/>
        <a:p>
          <a:r>
            <a:rPr lang="es-ES" dirty="0" smtClean="0"/>
            <a:t>COMUNICACIONES</a:t>
          </a:r>
          <a:endParaRPr lang="es-ES" dirty="0"/>
        </a:p>
      </dgm:t>
    </dgm:pt>
    <dgm:pt modelId="{8E7F74C3-1F70-43B5-A068-86F59E553D52}" type="parTrans" cxnId="{7325708D-EEA0-4B07-90CC-F4058742BE89}">
      <dgm:prSet/>
      <dgm:spPr/>
      <dgm:t>
        <a:bodyPr/>
        <a:lstStyle/>
        <a:p>
          <a:endParaRPr lang="es-ES" dirty="0"/>
        </a:p>
      </dgm:t>
    </dgm:pt>
    <dgm:pt modelId="{E46BE25B-7B64-431C-AA9C-4DFB20EA1CA7}" type="sibTrans" cxnId="{7325708D-EEA0-4B07-90CC-F4058742BE89}">
      <dgm:prSet/>
      <dgm:spPr/>
      <dgm:t>
        <a:bodyPr/>
        <a:lstStyle/>
        <a:p>
          <a:endParaRPr lang="es-ES"/>
        </a:p>
      </dgm:t>
    </dgm:pt>
    <dgm:pt modelId="{AE9D6F87-F934-491A-88B6-FC9B3D9501E1}">
      <dgm:prSet phldrT="[Texto]" custT="1"/>
      <dgm:spPr/>
      <dgm:t>
        <a:bodyPr/>
        <a:lstStyle/>
        <a:p>
          <a:r>
            <a:rPr lang="es-ES" sz="1200" dirty="0" smtClean="0"/>
            <a:t>SOPORTE Y MANTENIMIENTO</a:t>
          </a:r>
        </a:p>
      </dgm:t>
    </dgm:pt>
    <dgm:pt modelId="{50DA53AE-D79C-4D51-919B-746B4B48F08E}" type="parTrans" cxnId="{F8FAA553-C3B9-4D56-9D5F-8E2494BC91E7}">
      <dgm:prSet/>
      <dgm:spPr/>
      <dgm:t>
        <a:bodyPr/>
        <a:lstStyle/>
        <a:p>
          <a:endParaRPr lang="es-AR" dirty="0"/>
        </a:p>
      </dgm:t>
    </dgm:pt>
    <dgm:pt modelId="{FF5F4028-025A-43B3-96D9-5A5403F4E399}" type="sibTrans" cxnId="{F8FAA553-C3B9-4D56-9D5F-8E2494BC91E7}">
      <dgm:prSet/>
      <dgm:spPr/>
      <dgm:t>
        <a:bodyPr/>
        <a:lstStyle/>
        <a:p>
          <a:endParaRPr lang="es-AR"/>
        </a:p>
      </dgm:t>
    </dgm:pt>
    <dgm:pt modelId="{C9BA3EAC-DCAA-4789-BAB7-A6C8A453C0D6}" type="pres">
      <dgm:prSet presAssocID="{B2AEAE67-3DA0-4958-9448-26D55BB7581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6CA9D849-AF52-4926-8A91-5421A3E0747D}" type="pres">
      <dgm:prSet presAssocID="{B2AEAE67-3DA0-4958-9448-26D55BB75817}" presName="hierFlow" presStyleCnt="0"/>
      <dgm:spPr/>
    </dgm:pt>
    <dgm:pt modelId="{7FD9F95C-C6DF-49D0-A16A-AD67295ADF70}" type="pres">
      <dgm:prSet presAssocID="{B2AEAE67-3DA0-4958-9448-26D55BB7581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59D3681-0EE3-4CF1-9745-49D566191987}" type="pres">
      <dgm:prSet presAssocID="{4D992473-394B-4B58-963D-D55BA49BB65B}" presName="Name14" presStyleCnt="0"/>
      <dgm:spPr/>
    </dgm:pt>
    <dgm:pt modelId="{25EBA831-5C42-423B-B3A5-F6A977D9F510}" type="pres">
      <dgm:prSet presAssocID="{4D992473-394B-4B58-963D-D55BA49BB65B}" presName="level1Shape" presStyleLbl="node0" presStyleIdx="0" presStyleCnt="1" custLinFactNeighborX="-479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26307E5E-9719-49BE-87F7-77699D82628D}" type="pres">
      <dgm:prSet presAssocID="{4D992473-394B-4B58-963D-D55BA49BB65B}" presName="hierChild2" presStyleCnt="0"/>
      <dgm:spPr/>
    </dgm:pt>
    <dgm:pt modelId="{E4EA8EF6-0F25-4692-ABA9-EE86D2831416}" type="pres">
      <dgm:prSet presAssocID="{7C4C74A6-FE73-40BA-948D-FF3ADE5E311D}" presName="Name19" presStyleLbl="parChTrans1D2" presStyleIdx="0" presStyleCnt="4"/>
      <dgm:spPr/>
      <dgm:t>
        <a:bodyPr/>
        <a:lstStyle/>
        <a:p>
          <a:endParaRPr lang="es-AR"/>
        </a:p>
      </dgm:t>
    </dgm:pt>
    <dgm:pt modelId="{4F95F400-550D-4C15-8594-EA3F58F0F1F2}" type="pres">
      <dgm:prSet presAssocID="{F48F4344-C5EA-4C57-AF29-73EB6987F37A}" presName="Name21" presStyleCnt="0"/>
      <dgm:spPr/>
    </dgm:pt>
    <dgm:pt modelId="{C34E12F4-BB49-4890-B1DA-6F8570783CE6}" type="pres">
      <dgm:prSet presAssocID="{F48F4344-C5EA-4C57-AF29-73EB6987F37A}" presName="level2Shape" presStyleLbl="node2" presStyleIdx="0" presStyleCnt="4"/>
      <dgm:spPr/>
      <dgm:t>
        <a:bodyPr/>
        <a:lstStyle/>
        <a:p>
          <a:endParaRPr lang="es-AR"/>
        </a:p>
      </dgm:t>
    </dgm:pt>
    <dgm:pt modelId="{7F7D243F-18E4-423A-AF9F-3D4DE4192F91}" type="pres">
      <dgm:prSet presAssocID="{F48F4344-C5EA-4C57-AF29-73EB6987F37A}" presName="hierChild3" presStyleCnt="0"/>
      <dgm:spPr/>
    </dgm:pt>
    <dgm:pt modelId="{DC44D313-DD12-4B07-9AC5-D5E869A5360F}" type="pres">
      <dgm:prSet presAssocID="{3A5F6654-2986-40E6-8506-657B3BB04582}" presName="Name19" presStyleLbl="parChTrans1D2" presStyleIdx="1" presStyleCnt="4"/>
      <dgm:spPr/>
      <dgm:t>
        <a:bodyPr/>
        <a:lstStyle/>
        <a:p>
          <a:endParaRPr lang="es-AR"/>
        </a:p>
      </dgm:t>
    </dgm:pt>
    <dgm:pt modelId="{82C5FC64-BC24-4344-A452-12833CE3647A}" type="pres">
      <dgm:prSet presAssocID="{A03D113E-FCD6-492D-B822-C4DFEF9CB178}" presName="Name21" presStyleCnt="0"/>
      <dgm:spPr/>
    </dgm:pt>
    <dgm:pt modelId="{A94B0B42-2165-4274-AD83-B019542B911E}" type="pres">
      <dgm:prSet presAssocID="{A03D113E-FCD6-492D-B822-C4DFEF9CB178}" presName="level2Shape" presStyleLbl="node2" presStyleIdx="1" presStyleCnt="4"/>
      <dgm:spPr/>
      <dgm:t>
        <a:bodyPr/>
        <a:lstStyle/>
        <a:p>
          <a:endParaRPr lang="es-AR"/>
        </a:p>
      </dgm:t>
    </dgm:pt>
    <dgm:pt modelId="{C2B69416-CC2A-4050-A0DE-B350568D4119}" type="pres">
      <dgm:prSet presAssocID="{A03D113E-FCD6-492D-B822-C4DFEF9CB178}" presName="hierChild3" presStyleCnt="0"/>
      <dgm:spPr/>
    </dgm:pt>
    <dgm:pt modelId="{954967C8-7440-48C1-B2B7-30171E1DE164}" type="pres">
      <dgm:prSet presAssocID="{8E7F74C3-1F70-43B5-A068-86F59E553D52}" presName="Name19" presStyleLbl="parChTrans1D2" presStyleIdx="2" presStyleCnt="4"/>
      <dgm:spPr/>
      <dgm:t>
        <a:bodyPr/>
        <a:lstStyle/>
        <a:p>
          <a:endParaRPr lang="es-AR"/>
        </a:p>
      </dgm:t>
    </dgm:pt>
    <dgm:pt modelId="{CA88C4C4-88DE-455E-B786-DB73AD677EA8}" type="pres">
      <dgm:prSet presAssocID="{45A0355D-E8DB-414C-BEEF-C618D629F8BD}" presName="Name21" presStyleCnt="0"/>
      <dgm:spPr/>
    </dgm:pt>
    <dgm:pt modelId="{B902F39F-33F4-4B4B-9306-244F01FE0CAF}" type="pres">
      <dgm:prSet presAssocID="{45A0355D-E8DB-414C-BEEF-C618D629F8BD}" presName="level2Shape" presStyleLbl="node2" presStyleIdx="2" presStyleCnt="4"/>
      <dgm:spPr/>
      <dgm:t>
        <a:bodyPr/>
        <a:lstStyle/>
        <a:p>
          <a:endParaRPr lang="es-AR"/>
        </a:p>
      </dgm:t>
    </dgm:pt>
    <dgm:pt modelId="{9B083357-2150-4F6A-8A7A-E5AA2F733308}" type="pres">
      <dgm:prSet presAssocID="{45A0355D-E8DB-414C-BEEF-C618D629F8BD}" presName="hierChild3" presStyleCnt="0"/>
      <dgm:spPr/>
    </dgm:pt>
    <dgm:pt modelId="{7C895286-1B66-42DD-B4D1-410BB4BFEC75}" type="pres">
      <dgm:prSet presAssocID="{50DA53AE-D79C-4D51-919B-746B4B48F08E}" presName="Name19" presStyleLbl="parChTrans1D2" presStyleIdx="3" presStyleCnt="4"/>
      <dgm:spPr/>
      <dgm:t>
        <a:bodyPr/>
        <a:lstStyle/>
        <a:p>
          <a:endParaRPr lang="es-AR"/>
        </a:p>
      </dgm:t>
    </dgm:pt>
    <dgm:pt modelId="{EE1BFF1F-F18D-4672-90F0-A283BE9C24A4}" type="pres">
      <dgm:prSet presAssocID="{AE9D6F87-F934-491A-88B6-FC9B3D9501E1}" presName="Name21" presStyleCnt="0"/>
      <dgm:spPr/>
    </dgm:pt>
    <dgm:pt modelId="{EFFD99C7-3837-463F-8E22-ECD3D141D47E}" type="pres">
      <dgm:prSet presAssocID="{AE9D6F87-F934-491A-88B6-FC9B3D9501E1}" presName="level2Shape" presStyleLbl="node2" presStyleIdx="3" presStyleCnt="4"/>
      <dgm:spPr/>
      <dgm:t>
        <a:bodyPr/>
        <a:lstStyle/>
        <a:p>
          <a:endParaRPr lang="es-AR"/>
        </a:p>
      </dgm:t>
    </dgm:pt>
    <dgm:pt modelId="{522992B0-F75C-437E-A4DA-AE33ACFFFAD2}" type="pres">
      <dgm:prSet presAssocID="{AE9D6F87-F934-491A-88B6-FC9B3D9501E1}" presName="hierChild3" presStyleCnt="0"/>
      <dgm:spPr/>
    </dgm:pt>
    <dgm:pt modelId="{0AFA0BD4-CDDB-4712-AF2F-C42C65994768}" type="pres">
      <dgm:prSet presAssocID="{B2AEAE67-3DA0-4958-9448-26D55BB75817}" presName="bgShapesFlow" presStyleCnt="0"/>
      <dgm:spPr/>
    </dgm:pt>
  </dgm:ptLst>
  <dgm:cxnLst>
    <dgm:cxn modelId="{B5573EA9-85BE-45C8-96EB-487341912686}" type="presOf" srcId="{AE9D6F87-F934-491A-88B6-FC9B3D9501E1}" destId="{EFFD99C7-3837-463F-8E22-ECD3D141D47E}" srcOrd="0" destOrd="0" presId="urn:microsoft.com/office/officeart/2005/8/layout/hierarchy6"/>
    <dgm:cxn modelId="{D1DB4F2F-3B7E-4F83-8DB7-D01BE252D66A}" type="presOf" srcId="{A03D113E-FCD6-492D-B822-C4DFEF9CB178}" destId="{A94B0B42-2165-4274-AD83-B019542B911E}" srcOrd="0" destOrd="0" presId="urn:microsoft.com/office/officeart/2005/8/layout/hierarchy6"/>
    <dgm:cxn modelId="{704F6C41-FEB1-4378-AF37-6A18F0C827FA}" srcId="{4D992473-394B-4B58-963D-D55BA49BB65B}" destId="{A03D113E-FCD6-492D-B822-C4DFEF9CB178}" srcOrd="1" destOrd="0" parTransId="{3A5F6654-2986-40E6-8506-657B3BB04582}" sibTransId="{209A6A99-105B-44E7-B54A-6A5BA537F755}"/>
    <dgm:cxn modelId="{52FC72CD-8F23-4C00-A6DE-94B0423103F4}" srcId="{4D992473-394B-4B58-963D-D55BA49BB65B}" destId="{F48F4344-C5EA-4C57-AF29-73EB6987F37A}" srcOrd="0" destOrd="0" parTransId="{7C4C74A6-FE73-40BA-948D-FF3ADE5E311D}" sibTransId="{50AA0D32-21BB-4191-ACBD-197D98EF20C5}"/>
    <dgm:cxn modelId="{1F160BA5-5A22-4B8D-A996-E3613EECE5A8}" type="presOf" srcId="{50DA53AE-D79C-4D51-919B-746B4B48F08E}" destId="{7C895286-1B66-42DD-B4D1-410BB4BFEC75}" srcOrd="0" destOrd="0" presId="urn:microsoft.com/office/officeart/2005/8/layout/hierarchy6"/>
    <dgm:cxn modelId="{DB0FDAB4-EE13-46A2-9E38-380BEB0931BC}" type="presOf" srcId="{4D992473-394B-4B58-963D-D55BA49BB65B}" destId="{25EBA831-5C42-423B-B3A5-F6A977D9F510}" srcOrd="0" destOrd="0" presId="urn:microsoft.com/office/officeart/2005/8/layout/hierarchy6"/>
    <dgm:cxn modelId="{49BBF6A6-2C0B-438E-9E50-772F1A385E2E}" type="presOf" srcId="{3A5F6654-2986-40E6-8506-657B3BB04582}" destId="{DC44D313-DD12-4B07-9AC5-D5E869A5360F}" srcOrd="0" destOrd="0" presId="urn:microsoft.com/office/officeart/2005/8/layout/hierarchy6"/>
    <dgm:cxn modelId="{FBADC599-B65A-4D4F-ACEB-CB589B68CF40}" type="presOf" srcId="{8E7F74C3-1F70-43B5-A068-86F59E553D52}" destId="{954967C8-7440-48C1-B2B7-30171E1DE164}" srcOrd="0" destOrd="0" presId="urn:microsoft.com/office/officeart/2005/8/layout/hierarchy6"/>
    <dgm:cxn modelId="{F60FAF3B-0154-4437-970C-6CD392C0D36C}" type="presOf" srcId="{7C4C74A6-FE73-40BA-948D-FF3ADE5E311D}" destId="{E4EA8EF6-0F25-4692-ABA9-EE86D2831416}" srcOrd="0" destOrd="0" presId="urn:microsoft.com/office/officeart/2005/8/layout/hierarchy6"/>
    <dgm:cxn modelId="{34509767-27A6-4D67-9D5E-F9800B2846A5}" srcId="{B2AEAE67-3DA0-4958-9448-26D55BB75817}" destId="{4D992473-394B-4B58-963D-D55BA49BB65B}" srcOrd="0" destOrd="0" parTransId="{BA538E00-BEB9-415F-AE44-7F476089CF39}" sibTransId="{C71D2397-CF4A-48B6-B3C6-88CDD1EB2D61}"/>
    <dgm:cxn modelId="{3A21D16E-CAB6-45BB-B20F-41E57A105EFB}" type="presOf" srcId="{B2AEAE67-3DA0-4958-9448-26D55BB75817}" destId="{C9BA3EAC-DCAA-4789-BAB7-A6C8A453C0D6}" srcOrd="0" destOrd="0" presId="urn:microsoft.com/office/officeart/2005/8/layout/hierarchy6"/>
    <dgm:cxn modelId="{F8FAA553-C3B9-4D56-9D5F-8E2494BC91E7}" srcId="{4D992473-394B-4B58-963D-D55BA49BB65B}" destId="{AE9D6F87-F934-491A-88B6-FC9B3D9501E1}" srcOrd="3" destOrd="0" parTransId="{50DA53AE-D79C-4D51-919B-746B4B48F08E}" sibTransId="{FF5F4028-025A-43B3-96D9-5A5403F4E399}"/>
    <dgm:cxn modelId="{288B2039-3F0E-4BD0-AC16-FAE3911D18B5}" type="presOf" srcId="{F48F4344-C5EA-4C57-AF29-73EB6987F37A}" destId="{C34E12F4-BB49-4890-B1DA-6F8570783CE6}" srcOrd="0" destOrd="0" presId="urn:microsoft.com/office/officeart/2005/8/layout/hierarchy6"/>
    <dgm:cxn modelId="{AE5263EE-9E32-44E4-AD93-E983B986388B}" type="presOf" srcId="{45A0355D-E8DB-414C-BEEF-C618D629F8BD}" destId="{B902F39F-33F4-4B4B-9306-244F01FE0CAF}" srcOrd="0" destOrd="0" presId="urn:microsoft.com/office/officeart/2005/8/layout/hierarchy6"/>
    <dgm:cxn modelId="{7325708D-EEA0-4B07-90CC-F4058742BE89}" srcId="{4D992473-394B-4B58-963D-D55BA49BB65B}" destId="{45A0355D-E8DB-414C-BEEF-C618D629F8BD}" srcOrd="2" destOrd="0" parTransId="{8E7F74C3-1F70-43B5-A068-86F59E553D52}" sibTransId="{E46BE25B-7B64-431C-AA9C-4DFB20EA1CA7}"/>
    <dgm:cxn modelId="{3B7F017E-321A-4893-9BEC-9319AD2220AD}" type="presParOf" srcId="{C9BA3EAC-DCAA-4789-BAB7-A6C8A453C0D6}" destId="{6CA9D849-AF52-4926-8A91-5421A3E0747D}" srcOrd="0" destOrd="0" presId="urn:microsoft.com/office/officeart/2005/8/layout/hierarchy6"/>
    <dgm:cxn modelId="{69854A61-1FB9-4F92-9AF5-D92824E8739C}" type="presParOf" srcId="{6CA9D849-AF52-4926-8A91-5421A3E0747D}" destId="{7FD9F95C-C6DF-49D0-A16A-AD67295ADF70}" srcOrd="0" destOrd="0" presId="urn:microsoft.com/office/officeart/2005/8/layout/hierarchy6"/>
    <dgm:cxn modelId="{5BE6DDFD-3D72-4288-95F5-55441596D88C}" type="presParOf" srcId="{7FD9F95C-C6DF-49D0-A16A-AD67295ADF70}" destId="{859D3681-0EE3-4CF1-9745-49D566191987}" srcOrd="0" destOrd="0" presId="urn:microsoft.com/office/officeart/2005/8/layout/hierarchy6"/>
    <dgm:cxn modelId="{574292DE-2167-48FC-91F7-24FAD1C9E5A1}" type="presParOf" srcId="{859D3681-0EE3-4CF1-9745-49D566191987}" destId="{25EBA831-5C42-423B-B3A5-F6A977D9F510}" srcOrd="0" destOrd="0" presId="urn:microsoft.com/office/officeart/2005/8/layout/hierarchy6"/>
    <dgm:cxn modelId="{399909AB-D7B7-4825-9E13-4BF1C31DF8AE}" type="presParOf" srcId="{859D3681-0EE3-4CF1-9745-49D566191987}" destId="{26307E5E-9719-49BE-87F7-77699D82628D}" srcOrd="1" destOrd="0" presId="urn:microsoft.com/office/officeart/2005/8/layout/hierarchy6"/>
    <dgm:cxn modelId="{E57DEA89-38F7-4070-8A0F-C9F19CCD295A}" type="presParOf" srcId="{26307E5E-9719-49BE-87F7-77699D82628D}" destId="{E4EA8EF6-0F25-4692-ABA9-EE86D2831416}" srcOrd="0" destOrd="0" presId="urn:microsoft.com/office/officeart/2005/8/layout/hierarchy6"/>
    <dgm:cxn modelId="{7670DDAC-631E-4D16-A7C4-92BD6576FE41}" type="presParOf" srcId="{26307E5E-9719-49BE-87F7-77699D82628D}" destId="{4F95F400-550D-4C15-8594-EA3F58F0F1F2}" srcOrd="1" destOrd="0" presId="urn:microsoft.com/office/officeart/2005/8/layout/hierarchy6"/>
    <dgm:cxn modelId="{57BC0EE8-53E0-4063-814F-74521D8825DF}" type="presParOf" srcId="{4F95F400-550D-4C15-8594-EA3F58F0F1F2}" destId="{C34E12F4-BB49-4890-B1DA-6F8570783CE6}" srcOrd="0" destOrd="0" presId="urn:microsoft.com/office/officeart/2005/8/layout/hierarchy6"/>
    <dgm:cxn modelId="{B90F49DF-3A41-404E-8EC4-7380B4E09D40}" type="presParOf" srcId="{4F95F400-550D-4C15-8594-EA3F58F0F1F2}" destId="{7F7D243F-18E4-423A-AF9F-3D4DE4192F91}" srcOrd="1" destOrd="0" presId="urn:microsoft.com/office/officeart/2005/8/layout/hierarchy6"/>
    <dgm:cxn modelId="{9F6F5E77-5BFA-45DC-83D4-85A87D3F2FDD}" type="presParOf" srcId="{26307E5E-9719-49BE-87F7-77699D82628D}" destId="{DC44D313-DD12-4B07-9AC5-D5E869A5360F}" srcOrd="2" destOrd="0" presId="urn:microsoft.com/office/officeart/2005/8/layout/hierarchy6"/>
    <dgm:cxn modelId="{5EC226E4-2139-404C-BB57-70E21632EDD1}" type="presParOf" srcId="{26307E5E-9719-49BE-87F7-77699D82628D}" destId="{82C5FC64-BC24-4344-A452-12833CE3647A}" srcOrd="3" destOrd="0" presId="urn:microsoft.com/office/officeart/2005/8/layout/hierarchy6"/>
    <dgm:cxn modelId="{DFE1B531-7E07-4B57-B36D-D286062135B6}" type="presParOf" srcId="{82C5FC64-BC24-4344-A452-12833CE3647A}" destId="{A94B0B42-2165-4274-AD83-B019542B911E}" srcOrd="0" destOrd="0" presId="urn:microsoft.com/office/officeart/2005/8/layout/hierarchy6"/>
    <dgm:cxn modelId="{BD036B9D-078D-4A63-BFD4-BA89202C0120}" type="presParOf" srcId="{82C5FC64-BC24-4344-A452-12833CE3647A}" destId="{C2B69416-CC2A-4050-A0DE-B350568D4119}" srcOrd="1" destOrd="0" presId="urn:microsoft.com/office/officeart/2005/8/layout/hierarchy6"/>
    <dgm:cxn modelId="{13709AFC-59B0-4813-A7D6-4BABF9CAE4C4}" type="presParOf" srcId="{26307E5E-9719-49BE-87F7-77699D82628D}" destId="{954967C8-7440-48C1-B2B7-30171E1DE164}" srcOrd="4" destOrd="0" presId="urn:microsoft.com/office/officeart/2005/8/layout/hierarchy6"/>
    <dgm:cxn modelId="{C5E7ED95-1A50-45CF-8960-CA83BEE5C802}" type="presParOf" srcId="{26307E5E-9719-49BE-87F7-77699D82628D}" destId="{CA88C4C4-88DE-455E-B786-DB73AD677EA8}" srcOrd="5" destOrd="0" presId="urn:microsoft.com/office/officeart/2005/8/layout/hierarchy6"/>
    <dgm:cxn modelId="{969726A3-5C80-4C8E-877D-DE7F83E6F05F}" type="presParOf" srcId="{CA88C4C4-88DE-455E-B786-DB73AD677EA8}" destId="{B902F39F-33F4-4B4B-9306-244F01FE0CAF}" srcOrd="0" destOrd="0" presId="urn:microsoft.com/office/officeart/2005/8/layout/hierarchy6"/>
    <dgm:cxn modelId="{D57B675D-66ED-4C53-AE89-91952ABA3034}" type="presParOf" srcId="{CA88C4C4-88DE-455E-B786-DB73AD677EA8}" destId="{9B083357-2150-4F6A-8A7A-E5AA2F733308}" srcOrd="1" destOrd="0" presId="urn:microsoft.com/office/officeart/2005/8/layout/hierarchy6"/>
    <dgm:cxn modelId="{D09AEA12-7DBB-4A16-ABC9-F9B015901F9E}" type="presParOf" srcId="{26307E5E-9719-49BE-87F7-77699D82628D}" destId="{7C895286-1B66-42DD-B4D1-410BB4BFEC75}" srcOrd="6" destOrd="0" presId="urn:microsoft.com/office/officeart/2005/8/layout/hierarchy6"/>
    <dgm:cxn modelId="{0CF0CD20-1912-434C-B6F3-7727ACE5E680}" type="presParOf" srcId="{26307E5E-9719-49BE-87F7-77699D82628D}" destId="{EE1BFF1F-F18D-4672-90F0-A283BE9C24A4}" srcOrd="7" destOrd="0" presId="urn:microsoft.com/office/officeart/2005/8/layout/hierarchy6"/>
    <dgm:cxn modelId="{9836908D-1B44-4D50-92E2-BF27B58EAB74}" type="presParOf" srcId="{EE1BFF1F-F18D-4672-90F0-A283BE9C24A4}" destId="{EFFD99C7-3837-463F-8E22-ECD3D141D47E}" srcOrd="0" destOrd="0" presId="urn:microsoft.com/office/officeart/2005/8/layout/hierarchy6"/>
    <dgm:cxn modelId="{63BCABA7-C0C0-4E12-958E-6400E619C5D9}" type="presParOf" srcId="{EE1BFF1F-F18D-4672-90F0-A283BE9C24A4}" destId="{522992B0-F75C-437E-A4DA-AE33ACFFFAD2}" srcOrd="1" destOrd="0" presId="urn:microsoft.com/office/officeart/2005/8/layout/hierarchy6"/>
    <dgm:cxn modelId="{213E237B-2606-44B2-8150-203C2415AD92}" type="presParOf" srcId="{C9BA3EAC-DCAA-4789-BAB7-A6C8A453C0D6}" destId="{0AFA0BD4-CDDB-4712-AF2F-C42C6599476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AEAE67-3DA0-4958-9448-26D55BB75817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D992473-394B-4B58-963D-D55BA49BB65B}">
      <dgm:prSet phldrT="[Texto]" custT="1"/>
      <dgm:spPr>
        <a:xfrm>
          <a:off x="2144327" y="193443"/>
          <a:ext cx="1100838" cy="733892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ctr"/>
          <a:r>
            <a:rPr lang="es-ES" sz="15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Gestion TIC</a:t>
          </a:r>
        </a:p>
        <a:p>
          <a:pPr algn="ctr"/>
          <a:endParaRPr lang="es-ES" sz="9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BA538E00-BEB9-415F-AE44-7F476089CF39}" type="parTrans" cxnId="{34509767-27A6-4D67-9D5E-F9800B2846A5}">
      <dgm:prSet/>
      <dgm:spPr/>
      <dgm:t>
        <a:bodyPr/>
        <a:lstStyle/>
        <a:p>
          <a:pPr algn="ctr"/>
          <a:endParaRPr lang="es-ES"/>
        </a:p>
      </dgm:t>
    </dgm:pt>
    <dgm:pt modelId="{C71D2397-CF4A-48B6-B3C6-88CDD1EB2D61}" type="sibTrans" cxnId="{34509767-27A6-4D67-9D5E-F9800B2846A5}">
      <dgm:prSet/>
      <dgm:spPr/>
      <dgm:t>
        <a:bodyPr/>
        <a:lstStyle/>
        <a:p>
          <a:pPr algn="ctr"/>
          <a:endParaRPr lang="es-ES"/>
        </a:p>
      </dgm:t>
    </dgm:pt>
    <dgm:pt modelId="{F48F4344-C5EA-4C57-AF29-73EB6987F37A}">
      <dgm:prSet phldrT="[Texto]"/>
      <dgm:spPr>
        <a:xfrm>
          <a:off x="2966" y="1220892"/>
          <a:ext cx="1100838" cy="733892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ctr"/>
          <a:r>
            <a:rPr lang="es-E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DESARROLLO  DE SISTEMAS  Y BASE DATOS</a:t>
          </a:r>
        </a:p>
      </dgm:t>
    </dgm:pt>
    <dgm:pt modelId="{7C4C74A6-FE73-40BA-948D-FF3ADE5E311D}" type="parTrans" cxnId="{52FC72CD-8F23-4C00-A6DE-94B0423103F4}">
      <dgm:prSet/>
      <dgm:spPr>
        <a:xfrm>
          <a:off x="553385" y="927335"/>
          <a:ext cx="2141361" cy="293556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endParaRPr lang="es-ES" dirty="0"/>
        </a:p>
      </dgm:t>
    </dgm:pt>
    <dgm:pt modelId="{50AA0D32-21BB-4191-ACBD-197D98EF20C5}" type="sibTrans" cxnId="{52FC72CD-8F23-4C00-A6DE-94B0423103F4}">
      <dgm:prSet/>
      <dgm:spPr/>
      <dgm:t>
        <a:bodyPr/>
        <a:lstStyle/>
        <a:p>
          <a:pPr algn="ctr"/>
          <a:endParaRPr lang="es-ES"/>
        </a:p>
      </dgm:t>
    </dgm:pt>
    <dgm:pt modelId="{A03D113E-FCD6-492D-B822-C4DFEF9CB178}">
      <dgm:prSet phldrT="[Texto]"/>
      <dgm:spPr>
        <a:xfrm>
          <a:off x="1434056" y="1220892"/>
          <a:ext cx="1100838" cy="733892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ctr"/>
          <a:r>
            <a:rPr lang="es-E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REDES  Y SEGURIDADES</a:t>
          </a:r>
        </a:p>
      </dgm:t>
    </dgm:pt>
    <dgm:pt modelId="{3A5F6654-2986-40E6-8506-657B3BB04582}" type="parTrans" cxnId="{704F6C41-FEB1-4378-AF37-6A18F0C827FA}">
      <dgm:prSet/>
      <dgm:spPr>
        <a:xfrm>
          <a:off x="1984475" y="927335"/>
          <a:ext cx="710271" cy="293556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endParaRPr lang="es-ES" dirty="0"/>
        </a:p>
      </dgm:t>
    </dgm:pt>
    <dgm:pt modelId="{209A6A99-105B-44E7-B54A-6A5BA537F755}" type="sibTrans" cxnId="{704F6C41-FEB1-4378-AF37-6A18F0C827FA}">
      <dgm:prSet/>
      <dgm:spPr/>
      <dgm:t>
        <a:bodyPr/>
        <a:lstStyle/>
        <a:p>
          <a:pPr algn="ctr"/>
          <a:endParaRPr lang="es-ES"/>
        </a:p>
      </dgm:t>
    </dgm:pt>
    <dgm:pt modelId="{45A0355D-E8DB-414C-BEEF-C618D629F8BD}">
      <dgm:prSet phldrT="[Texto]"/>
      <dgm:spPr>
        <a:xfrm>
          <a:off x="2865145" y="1220892"/>
          <a:ext cx="1100838" cy="733892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ctr"/>
          <a:r>
            <a:rPr lang="es-ES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COMUNICACIONES</a:t>
          </a:r>
          <a:endParaRPr lang="es-ES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8E7F74C3-1F70-43B5-A068-86F59E553D52}" type="parTrans" cxnId="{7325708D-EEA0-4B07-90CC-F4058742BE89}">
      <dgm:prSet/>
      <dgm:spPr>
        <a:xfrm>
          <a:off x="2694746" y="927335"/>
          <a:ext cx="720817" cy="293556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endParaRPr lang="es-ES" dirty="0"/>
        </a:p>
      </dgm:t>
    </dgm:pt>
    <dgm:pt modelId="{E46BE25B-7B64-431C-AA9C-4DFB20EA1CA7}" type="sibTrans" cxnId="{7325708D-EEA0-4B07-90CC-F4058742BE89}">
      <dgm:prSet/>
      <dgm:spPr/>
      <dgm:t>
        <a:bodyPr/>
        <a:lstStyle/>
        <a:p>
          <a:pPr algn="ctr"/>
          <a:endParaRPr lang="es-ES"/>
        </a:p>
      </dgm:t>
    </dgm:pt>
    <dgm:pt modelId="{AE9D6F87-F934-491A-88B6-FC9B3D9501E1}">
      <dgm:prSet phldrT="[Texto]" custT="1"/>
      <dgm:spPr>
        <a:xfrm>
          <a:off x="4296235" y="1220892"/>
          <a:ext cx="1100838" cy="733892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ctr"/>
          <a:r>
            <a:rPr lang="es-ES" sz="9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Soporte y Mantenimiento</a:t>
          </a:r>
        </a:p>
      </dgm:t>
    </dgm:pt>
    <dgm:pt modelId="{50DA53AE-D79C-4D51-919B-746B4B48F08E}" type="parTrans" cxnId="{F8FAA553-C3B9-4D56-9D5F-8E2494BC91E7}">
      <dgm:prSet/>
      <dgm:spPr>
        <a:xfrm>
          <a:off x="2694746" y="927335"/>
          <a:ext cx="2151907" cy="293556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endParaRPr lang="es-AR" dirty="0"/>
        </a:p>
      </dgm:t>
    </dgm:pt>
    <dgm:pt modelId="{FF5F4028-025A-43B3-96D9-5A5403F4E399}" type="sibTrans" cxnId="{F8FAA553-C3B9-4D56-9D5F-8E2494BC91E7}">
      <dgm:prSet/>
      <dgm:spPr/>
      <dgm:t>
        <a:bodyPr/>
        <a:lstStyle/>
        <a:p>
          <a:pPr algn="ctr"/>
          <a:endParaRPr lang="es-AR"/>
        </a:p>
      </dgm:t>
    </dgm:pt>
    <dgm:pt modelId="{C9BA3EAC-DCAA-4789-BAB7-A6C8A453C0D6}" type="pres">
      <dgm:prSet presAssocID="{B2AEAE67-3DA0-4958-9448-26D55BB7581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6CA9D849-AF52-4926-8A91-5421A3E0747D}" type="pres">
      <dgm:prSet presAssocID="{B2AEAE67-3DA0-4958-9448-26D55BB75817}" presName="hierFlow" presStyleCnt="0"/>
      <dgm:spPr/>
    </dgm:pt>
    <dgm:pt modelId="{7FD9F95C-C6DF-49D0-A16A-AD67295ADF70}" type="pres">
      <dgm:prSet presAssocID="{B2AEAE67-3DA0-4958-9448-26D55BB7581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59D3681-0EE3-4CF1-9745-49D566191987}" type="pres">
      <dgm:prSet presAssocID="{4D992473-394B-4B58-963D-D55BA49BB65B}" presName="Name14" presStyleCnt="0"/>
      <dgm:spPr/>
    </dgm:pt>
    <dgm:pt modelId="{25EBA831-5C42-423B-B3A5-F6A977D9F510}" type="pres">
      <dgm:prSet presAssocID="{4D992473-394B-4B58-963D-D55BA49BB65B}" presName="level1Shape" presStyleLbl="node0" presStyleIdx="0" presStyleCnt="1" custLinFactNeighborX="-47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AR"/>
        </a:p>
      </dgm:t>
    </dgm:pt>
    <dgm:pt modelId="{26307E5E-9719-49BE-87F7-77699D82628D}" type="pres">
      <dgm:prSet presAssocID="{4D992473-394B-4B58-963D-D55BA49BB65B}" presName="hierChild2" presStyleCnt="0"/>
      <dgm:spPr/>
    </dgm:pt>
    <dgm:pt modelId="{E4EA8EF6-0F25-4692-ABA9-EE86D2831416}" type="pres">
      <dgm:prSet presAssocID="{7C4C74A6-FE73-40BA-948D-FF3ADE5E311D}" presName="Name19" presStyleLbl="parChTrans1D2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2141361" y="0"/>
              </a:moveTo>
              <a:lnTo>
                <a:pt x="2141361" y="146778"/>
              </a:lnTo>
              <a:lnTo>
                <a:pt x="0" y="146778"/>
              </a:lnTo>
              <a:lnTo>
                <a:pt x="0" y="293556"/>
              </a:lnTo>
            </a:path>
          </a:pathLst>
        </a:custGeom>
      </dgm:spPr>
      <dgm:t>
        <a:bodyPr/>
        <a:lstStyle/>
        <a:p>
          <a:endParaRPr lang="es-AR"/>
        </a:p>
      </dgm:t>
    </dgm:pt>
    <dgm:pt modelId="{4F95F400-550D-4C15-8594-EA3F58F0F1F2}" type="pres">
      <dgm:prSet presAssocID="{F48F4344-C5EA-4C57-AF29-73EB6987F37A}" presName="Name21" presStyleCnt="0"/>
      <dgm:spPr/>
    </dgm:pt>
    <dgm:pt modelId="{C34E12F4-BB49-4890-B1DA-6F8570783CE6}" type="pres">
      <dgm:prSet presAssocID="{F48F4344-C5EA-4C57-AF29-73EB6987F37A}" presName="level2Shape" presStyleLbl="node2" presStyleIdx="0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AR"/>
        </a:p>
      </dgm:t>
    </dgm:pt>
    <dgm:pt modelId="{7F7D243F-18E4-423A-AF9F-3D4DE4192F91}" type="pres">
      <dgm:prSet presAssocID="{F48F4344-C5EA-4C57-AF29-73EB6987F37A}" presName="hierChild3" presStyleCnt="0"/>
      <dgm:spPr/>
    </dgm:pt>
    <dgm:pt modelId="{DC44D313-DD12-4B07-9AC5-D5E869A5360F}" type="pres">
      <dgm:prSet presAssocID="{3A5F6654-2986-40E6-8506-657B3BB04582}" presName="Name19" presStyleLbl="parChTrans1D2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710271" y="0"/>
              </a:moveTo>
              <a:lnTo>
                <a:pt x="710271" y="146778"/>
              </a:lnTo>
              <a:lnTo>
                <a:pt x="0" y="146778"/>
              </a:lnTo>
              <a:lnTo>
                <a:pt x="0" y="293556"/>
              </a:lnTo>
            </a:path>
          </a:pathLst>
        </a:custGeom>
      </dgm:spPr>
      <dgm:t>
        <a:bodyPr/>
        <a:lstStyle/>
        <a:p>
          <a:endParaRPr lang="es-AR"/>
        </a:p>
      </dgm:t>
    </dgm:pt>
    <dgm:pt modelId="{82C5FC64-BC24-4344-A452-12833CE3647A}" type="pres">
      <dgm:prSet presAssocID="{A03D113E-FCD6-492D-B822-C4DFEF9CB178}" presName="Name21" presStyleCnt="0"/>
      <dgm:spPr/>
    </dgm:pt>
    <dgm:pt modelId="{A94B0B42-2165-4274-AD83-B019542B911E}" type="pres">
      <dgm:prSet presAssocID="{A03D113E-FCD6-492D-B822-C4DFEF9CB178}" presName="level2Shape" presStyleLbl="node2" presStyleIdx="1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AR"/>
        </a:p>
      </dgm:t>
    </dgm:pt>
    <dgm:pt modelId="{C2B69416-CC2A-4050-A0DE-B350568D4119}" type="pres">
      <dgm:prSet presAssocID="{A03D113E-FCD6-492D-B822-C4DFEF9CB178}" presName="hierChild3" presStyleCnt="0"/>
      <dgm:spPr/>
    </dgm:pt>
    <dgm:pt modelId="{954967C8-7440-48C1-B2B7-30171E1DE164}" type="pres">
      <dgm:prSet presAssocID="{8E7F74C3-1F70-43B5-A068-86F59E553D52}" presName="Name19" presStyleLbl="parChTrans1D2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78"/>
              </a:lnTo>
              <a:lnTo>
                <a:pt x="720817" y="146778"/>
              </a:lnTo>
              <a:lnTo>
                <a:pt x="720817" y="293556"/>
              </a:lnTo>
            </a:path>
          </a:pathLst>
        </a:custGeom>
      </dgm:spPr>
      <dgm:t>
        <a:bodyPr/>
        <a:lstStyle/>
        <a:p>
          <a:endParaRPr lang="es-AR"/>
        </a:p>
      </dgm:t>
    </dgm:pt>
    <dgm:pt modelId="{CA88C4C4-88DE-455E-B786-DB73AD677EA8}" type="pres">
      <dgm:prSet presAssocID="{45A0355D-E8DB-414C-BEEF-C618D629F8BD}" presName="Name21" presStyleCnt="0"/>
      <dgm:spPr/>
    </dgm:pt>
    <dgm:pt modelId="{B902F39F-33F4-4B4B-9306-244F01FE0CAF}" type="pres">
      <dgm:prSet presAssocID="{45A0355D-E8DB-414C-BEEF-C618D629F8BD}" presName="level2Shape" presStyleLbl="node2" presStyleIdx="2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AR"/>
        </a:p>
      </dgm:t>
    </dgm:pt>
    <dgm:pt modelId="{9B083357-2150-4F6A-8A7A-E5AA2F733308}" type="pres">
      <dgm:prSet presAssocID="{45A0355D-E8DB-414C-BEEF-C618D629F8BD}" presName="hierChild3" presStyleCnt="0"/>
      <dgm:spPr/>
    </dgm:pt>
    <dgm:pt modelId="{7C895286-1B66-42DD-B4D1-410BB4BFEC75}" type="pres">
      <dgm:prSet presAssocID="{50DA53AE-D79C-4D51-919B-746B4B48F08E}" presName="Name19" presStyleLbl="parChTrans1D2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78"/>
              </a:lnTo>
              <a:lnTo>
                <a:pt x="2151907" y="146778"/>
              </a:lnTo>
              <a:lnTo>
                <a:pt x="2151907" y="293556"/>
              </a:lnTo>
            </a:path>
          </a:pathLst>
        </a:custGeom>
      </dgm:spPr>
      <dgm:t>
        <a:bodyPr/>
        <a:lstStyle/>
        <a:p>
          <a:endParaRPr lang="es-AR"/>
        </a:p>
      </dgm:t>
    </dgm:pt>
    <dgm:pt modelId="{EE1BFF1F-F18D-4672-90F0-A283BE9C24A4}" type="pres">
      <dgm:prSet presAssocID="{AE9D6F87-F934-491A-88B6-FC9B3D9501E1}" presName="Name21" presStyleCnt="0"/>
      <dgm:spPr/>
    </dgm:pt>
    <dgm:pt modelId="{EFFD99C7-3837-463F-8E22-ECD3D141D47E}" type="pres">
      <dgm:prSet presAssocID="{AE9D6F87-F934-491A-88B6-FC9B3D9501E1}" presName="level2Shape" presStyleLbl="node2" presStyleIdx="3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AR"/>
        </a:p>
      </dgm:t>
    </dgm:pt>
    <dgm:pt modelId="{522992B0-F75C-437E-A4DA-AE33ACFFFAD2}" type="pres">
      <dgm:prSet presAssocID="{AE9D6F87-F934-491A-88B6-FC9B3D9501E1}" presName="hierChild3" presStyleCnt="0"/>
      <dgm:spPr/>
    </dgm:pt>
    <dgm:pt modelId="{0AFA0BD4-CDDB-4712-AF2F-C42C65994768}" type="pres">
      <dgm:prSet presAssocID="{B2AEAE67-3DA0-4958-9448-26D55BB75817}" presName="bgShapesFlow" presStyleCnt="0"/>
      <dgm:spPr/>
    </dgm:pt>
  </dgm:ptLst>
  <dgm:cxnLst>
    <dgm:cxn modelId="{0AAA50CE-CDDF-4F3C-BFB0-BE514A87828C}" type="presOf" srcId="{3A5F6654-2986-40E6-8506-657B3BB04582}" destId="{DC44D313-DD12-4B07-9AC5-D5E869A5360F}" srcOrd="0" destOrd="0" presId="urn:microsoft.com/office/officeart/2005/8/layout/hierarchy6"/>
    <dgm:cxn modelId="{D600F4D6-EF12-40A9-A745-D7AD898BCD1A}" type="presOf" srcId="{4D992473-394B-4B58-963D-D55BA49BB65B}" destId="{25EBA831-5C42-423B-B3A5-F6A977D9F510}" srcOrd="0" destOrd="0" presId="urn:microsoft.com/office/officeart/2005/8/layout/hierarchy6"/>
    <dgm:cxn modelId="{704F6C41-FEB1-4378-AF37-6A18F0C827FA}" srcId="{4D992473-394B-4B58-963D-D55BA49BB65B}" destId="{A03D113E-FCD6-492D-B822-C4DFEF9CB178}" srcOrd="1" destOrd="0" parTransId="{3A5F6654-2986-40E6-8506-657B3BB04582}" sibTransId="{209A6A99-105B-44E7-B54A-6A5BA537F755}"/>
    <dgm:cxn modelId="{22C7A259-0B38-41C5-B104-5B86C5AC655C}" type="presOf" srcId="{50DA53AE-D79C-4D51-919B-746B4B48F08E}" destId="{7C895286-1B66-42DD-B4D1-410BB4BFEC75}" srcOrd="0" destOrd="0" presId="urn:microsoft.com/office/officeart/2005/8/layout/hierarchy6"/>
    <dgm:cxn modelId="{113E3287-C249-4D07-A6BA-25657B4DCB5A}" type="presOf" srcId="{F48F4344-C5EA-4C57-AF29-73EB6987F37A}" destId="{C34E12F4-BB49-4890-B1DA-6F8570783CE6}" srcOrd="0" destOrd="0" presId="urn:microsoft.com/office/officeart/2005/8/layout/hierarchy6"/>
    <dgm:cxn modelId="{B2C6CE1E-AA01-4028-91B6-101CC5BA83BF}" type="presOf" srcId="{A03D113E-FCD6-492D-B822-C4DFEF9CB178}" destId="{A94B0B42-2165-4274-AD83-B019542B911E}" srcOrd="0" destOrd="0" presId="urn:microsoft.com/office/officeart/2005/8/layout/hierarchy6"/>
    <dgm:cxn modelId="{9B1DA365-9202-425E-A056-DBAEBD5E406B}" type="presOf" srcId="{B2AEAE67-3DA0-4958-9448-26D55BB75817}" destId="{C9BA3EAC-DCAA-4789-BAB7-A6C8A453C0D6}" srcOrd="0" destOrd="0" presId="urn:microsoft.com/office/officeart/2005/8/layout/hierarchy6"/>
    <dgm:cxn modelId="{52FC72CD-8F23-4C00-A6DE-94B0423103F4}" srcId="{4D992473-394B-4B58-963D-D55BA49BB65B}" destId="{F48F4344-C5EA-4C57-AF29-73EB6987F37A}" srcOrd="0" destOrd="0" parTransId="{7C4C74A6-FE73-40BA-948D-FF3ADE5E311D}" sibTransId="{50AA0D32-21BB-4191-ACBD-197D98EF20C5}"/>
    <dgm:cxn modelId="{CB6C9FCF-8B3D-4BD4-9524-DCD870E409FB}" type="presOf" srcId="{45A0355D-E8DB-414C-BEEF-C618D629F8BD}" destId="{B902F39F-33F4-4B4B-9306-244F01FE0CAF}" srcOrd="0" destOrd="0" presId="urn:microsoft.com/office/officeart/2005/8/layout/hierarchy6"/>
    <dgm:cxn modelId="{34509767-27A6-4D67-9D5E-F9800B2846A5}" srcId="{B2AEAE67-3DA0-4958-9448-26D55BB75817}" destId="{4D992473-394B-4B58-963D-D55BA49BB65B}" srcOrd="0" destOrd="0" parTransId="{BA538E00-BEB9-415F-AE44-7F476089CF39}" sibTransId="{C71D2397-CF4A-48B6-B3C6-88CDD1EB2D61}"/>
    <dgm:cxn modelId="{9395B7DC-AC8A-4004-B04A-689683F20E6B}" type="presOf" srcId="{AE9D6F87-F934-491A-88B6-FC9B3D9501E1}" destId="{EFFD99C7-3837-463F-8E22-ECD3D141D47E}" srcOrd="0" destOrd="0" presId="urn:microsoft.com/office/officeart/2005/8/layout/hierarchy6"/>
    <dgm:cxn modelId="{F8FAA553-C3B9-4D56-9D5F-8E2494BC91E7}" srcId="{4D992473-394B-4B58-963D-D55BA49BB65B}" destId="{AE9D6F87-F934-491A-88B6-FC9B3D9501E1}" srcOrd="3" destOrd="0" parTransId="{50DA53AE-D79C-4D51-919B-746B4B48F08E}" sibTransId="{FF5F4028-025A-43B3-96D9-5A5403F4E399}"/>
    <dgm:cxn modelId="{7325708D-EEA0-4B07-90CC-F4058742BE89}" srcId="{4D992473-394B-4B58-963D-D55BA49BB65B}" destId="{45A0355D-E8DB-414C-BEEF-C618D629F8BD}" srcOrd="2" destOrd="0" parTransId="{8E7F74C3-1F70-43B5-A068-86F59E553D52}" sibTransId="{E46BE25B-7B64-431C-AA9C-4DFB20EA1CA7}"/>
    <dgm:cxn modelId="{8BCCD2C9-0648-47F0-9E96-FF36C3018C17}" type="presOf" srcId="{8E7F74C3-1F70-43B5-A068-86F59E553D52}" destId="{954967C8-7440-48C1-B2B7-30171E1DE164}" srcOrd="0" destOrd="0" presId="urn:microsoft.com/office/officeart/2005/8/layout/hierarchy6"/>
    <dgm:cxn modelId="{37424BD5-4FD8-4FE4-A642-268D83BACBEA}" type="presOf" srcId="{7C4C74A6-FE73-40BA-948D-FF3ADE5E311D}" destId="{E4EA8EF6-0F25-4692-ABA9-EE86D2831416}" srcOrd="0" destOrd="0" presId="urn:microsoft.com/office/officeart/2005/8/layout/hierarchy6"/>
    <dgm:cxn modelId="{0D1FA521-483E-4E76-A9FD-F5473E26A4B6}" type="presParOf" srcId="{C9BA3EAC-DCAA-4789-BAB7-A6C8A453C0D6}" destId="{6CA9D849-AF52-4926-8A91-5421A3E0747D}" srcOrd="0" destOrd="0" presId="urn:microsoft.com/office/officeart/2005/8/layout/hierarchy6"/>
    <dgm:cxn modelId="{3E2BCE7F-D5A5-430F-91A4-72E43F3BBF2A}" type="presParOf" srcId="{6CA9D849-AF52-4926-8A91-5421A3E0747D}" destId="{7FD9F95C-C6DF-49D0-A16A-AD67295ADF70}" srcOrd="0" destOrd="0" presId="urn:microsoft.com/office/officeart/2005/8/layout/hierarchy6"/>
    <dgm:cxn modelId="{BE4EB639-85BD-4031-9A78-E8885CE5CD4C}" type="presParOf" srcId="{7FD9F95C-C6DF-49D0-A16A-AD67295ADF70}" destId="{859D3681-0EE3-4CF1-9745-49D566191987}" srcOrd="0" destOrd="0" presId="urn:microsoft.com/office/officeart/2005/8/layout/hierarchy6"/>
    <dgm:cxn modelId="{44845A9D-D6A4-4B37-B0E3-563DF0B14430}" type="presParOf" srcId="{859D3681-0EE3-4CF1-9745-49D566191987}" destId="{25EBA831-5C42-423B-B3A5-F6A977D9F510}" srcOrd="0" destOrd="0" presId="urn:microsoft.com/office/officeart/2005/8/layout/hierarchy6"/>
    <dgm:cxn modelId="{884322E9-2F04-4F67-ACCE-0D254C1552AB}" type="presParOf" srcId="{859D3681-0EE3-4CF1-9745-49D566191987}" destId="{26307E5E-9719-49BE-87F7-77699D82628D}" srcOrd="1" destOrd="0" presId="urn:microsoft.com/office/officeart/2005/8/layout/hierarchy6"/>
    <dgm:cxn modelId="{9BAAB98D-F670-42B8-B2AD-5DE1740A8DB4}" type="presParOf" srcId="{26307E5E-9719-49BE-87F7-77699D82628D}" destId="{E4EA8EF6-0F25-4692-ABA9-EE86D2831416}" srcOrd="0" destOrd="0" presId="urn:microsoft.com/office/officeart/2005/8/layout/hierarchy6"/>
    <dgm:cxn modelId="{B38CB7E7-68E8-4B39-9A6F-A111DBC84171}" type="presParOf" srcId="{26307E5E-9719-49BE-87F7-77699D82628D}" destId="{4F95F400-550D-4C15-8594-EA3F58F0F1F2}" srcOrd="1" destOrd="0" presId="urn:microsoft.com/office/officeart/2005/8/layout/hierarchy6"/>
    <dgm:cxn modelId="{96B69573-3388-4525-9558-0279276BCDD3}" type="presParOf" srcId="{4F95F400-550D-4C15-8594-EA3F58F0F1F2}" destId="{C34E12F4-BB49-4890-B1DA-6F8570783CE6}" srcOrd="0" destOrd="0" presId="urn:microsoft.com/office/officeart/2005/8/layout/hierarchy6"/>
    <dgm:cxn modelId="{D15D63A2-C002-40F6-96F2-6BBE7C77FB37}" type="presParOf" srcId="{4F95F400-550D-4C15-8594-EA3F58F0F1F2}" destId="{7F7D243F-18E4-423A-AF9F-3D4DE4192F91}" srcOrd="1" destOrd="0" presId="urn:microsoft.com/office/officeart/2005/8/layout/hierarchy6"/>
    <dgm:cxn modelId="{497B5C4D-2E63-42E2-840C-7A5041DC4C51}" type="presParOf" srcId="{26307E5E-9719-49BE-87F7-77699D82628D}" destId="{DC44D313-DD12-4B07-9AC5-D5E869A5360F}" srcOrd="2" destOrd="0" presId="urn:microsoft.com/office/officeart/2005/8/layout/hierarchy6"/>
    <dgm:cxn modelId="{36B6FEB9-9FE9-4CBC-8612-354EED5CF8B3}" type="presParOf" srcId="{26307E5E-9719-49BE-87F7-77699D82628D}" destId="{82C5FC64-BC24-4344-A452-12833CE3647A}" srcOrd="3" destOrd="0" presId="urn:microsoft.com/office/officeart/2005/8/layout/hierarchy6"/>
    <dgm:cxn modelId="{F2D33C4E-BA07-47F9-88AC-D9AA977469CB}" type="presParOf" srcId="{82C5FC64-BC24-4344-A452-12833CE3647A}" destId="{A94B0B42-2165-4274-AD83-B019542B911E}" srcOrd="0" destOrd="0" presId="urn:microsoft.com/office/officeart/2005/8/layout/hierarchy6"/>
    <dgm:cxn modelId="{16A37F88-EE04-43F4-8A74-FBBA52FC52C5}" type="presParOf" srcId="{82C5FC64-BC24-4344-A452-12833CE3647A}" destId="{C2B69416-CC2A-4050-A0DE-B350568D4119}" srcOrd="1" destOrd="0" presId="urn:microsoft.com/office/officeart/2005/8/layout/hierarchy6"/>
    <dgm:cxn modelId="{1B09A9A2-17A7-44DD-AE1A-1008FFAE74EE}" type="presParOf" srcId="{26307E5E-9719-49BE-87F7-77699D82628D}" destId="{954967C8-7440-48C1-B2B7-30171E1DE164}" srcOrd="4" destOrd="0" presId="urn:microsoft.com/office/officeart/2005/8/layout/hierarchy6"/>
    <dgm:cxn modelId="{3DB676C2-E8E5-4CB7-9074-4E5EC410BE56}" type="presParOf" srcId="{26307E5E-9719-49BE-87F7-77699D82628D}" destId="{CA88C4C4-88DE-455E-B786-DB73AD677EA8}" srcOrd="5" destOrd="0" presId="urn:microsoft.com/office/officeart/2005/8/layout/hierarchy6"/>
    <dgm:cxn modelId="{1232A20B-41F3-40E0-999F-A674958B7133}" type="presParOf" srcId="{CA88C4C4-88DE-455E-B786-DB73AD677EA8}" destId="{B902F39F-33F4-4B4B-9306-244F01FE0CAF}" srcOrd="0" destOrd="0" presId="urn:microsoft.com/office/officeart/2005/8/layout/hierarchy6"/>
    <dgm:cxn modelId="{67290F9C-E613-4891-9962-D220F2A11924}" type="presParOf" srcId="{CA88C4C4-88DE-455E-B786-DB73AD677EA8}" destId="{9B083357-2150-4F6A-8A7A-E5AA2F733308}" srcOrd="1" destOrd="0" presId="urn:microsoft.com/office/officeart/2005/8/layout/hierarchy6"/>
    <dgm:cxn modelId="{BEDE10E6-3F14-4DAE-8DA0-77069F6468AD}" type="presParOf" srcId="{26307E5E-9719-49BE-87F7-77699D82628D}" destId="{7C895286-1B66-42DD-B4D1-410BB4BFEC75}" srcOrd="6" destOrd="0" presId="urn:microsoft.com/office/officeart/2005/8/layout/hierarchy6"/>
    <dgm:cxn modelId="{74E1DD80-8774-4033-AF12-9FC7897B18A9}" type="presParOf" srcId="{26307E5E-9719-49BE-87F7-77699D82628D}" destId="{EE1BFF1F-F18D-4672-90F0-A283BE9C24A4}" srcOrd="7" destOrd="0" presId="urn:microsoft.com/office/officeart/2005/8/layout/hierarchy6"/>
    <dgm:cxn modelId="{7602B4D0-80BB-4E94-A3D5-B2A61671CAF9}" type="presParOf" srcId="{EE1BFF1F-F18D-4672-90F0-A283BE9C24A4}" destId="{EFFD99C7-3837-463F-8E22-ECD3D141D47E}" srcOrd="0" destOrd="0" presId="urn:microsoft.com/office/officeart/2005/8/layout/hierarchy6"/>
    <dgm:cxn modelId="{F1257D61-BE51-4C9B-A570-E56D2DE411CE}" type="presParOf" srcId="{EE1BFF1F-F18D-4672-90F0-A283BE9C24A4}" destId="{522992B0-F75C-437E-A4DA-AE33ACFFFAD2}" srcOrd="1" destOrd="0" presId="urn:microsoft.com/office/officeart/2005/8/layout/hierarchy6"/>
    <dgm:cxn modelId="{2903943E-6818-464E-B2A3-61F72C734015}" type="presParOf" srcId="{C9BA3EAC-DCAA-4789-BAB7-A6C8A453C0D6}" destId="{0AFA0BD4-CDDB-4712-AF2F-C42C65994768}" srcOrd="1" destOrd="0" presId="urn:microsoft.com/office/officeart/2005/8/layout/hierarchy6"/>
  </dgm:cxnLst>
  <dgm:bg/>
  <dgm:whole/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9B7D03-B16D-4D52-8673-872341351AC3}" type="datetimeFigureOut">
              <a:rPr lang="es-ES" smtClean="0"/>
              <a:pPr/>
              <a:t>05/11/2012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36EEFA-2052-4437-BA64-57457FB9E95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9B7D03-B16D-4D52-8673-872341351AC3}" type="datetimeFigureOut">
              <a:rPr lang="es-ES" smtClean="0"/>
              <a:pPr/>
              <a:t>05/11/2012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6EEFA-2052-4437-BA64-57457FB9E95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9B7D03-B16D-4D52-8673-872341351AC3}" type="datetimeFigureOut">
              <a:rPr lang="es-ES" smtClean="0"/>
              <a:pPr/>
              <a:t>05/11/2012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6EEFA-2052-4437-BA64-57457FB9E95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9B7D03-B16D-4D52-8673-872341351AC3}" type="datetimeFigureOut">
              <a:rPr lang="es-ES" smtClean="0"/>
              <a:pPr/>
              <a:t>05/11/2012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6EEFA-2052-4437-BA64-57457FB9E958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9B7D03-B16D-4D52-8673-872341351AC3}" type="datetimeFigureOut">
              <a:rPr lang="es-ES" smtClean="0"/>
              <a:pPr/>
              <a:t>05/11/2012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6EEFA-2052-4437-BA64-57457FB9E958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9B7D03-B16D-4D52-8673-872341351AC3}" type="datetimeFigureOut">
              <a:rPr lang="es-ES" smtClean="0"/>
              <a:pPr/>
              <a:t>05/11/2012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6EEFA-2052-4437-BA64-57457FB9E958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9B7D03-B16D-4D52-8673-872341351AC3}" type="datetimeFigureOut">
              <a:rPr lang="es-ES" smtClean="0"/>
              <a:pPr/>
              <a:t>05/11/2012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6EEFA-2052-4437-BA64-57457FB9E95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9B7D03-B16D-4D52-8673-872341351AC3}" type="datetimeFigureOut">
              <a:rPr lang="es-ES" smtClean="0"/>
              <a:pPr/>
              <a:t>05/11/2012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6EEFA-2052-4437-BA64-57457FB9E958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9B7D03-B16D-4D52-8673-872341351AC3}" type="datetimeFigureOut">
              <a:rPr lang="es-ES" smtClean="0"/>
              <a:pPr/>
              <a:t>05/11/2012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6EEFA-2052-4437-BA64-57457FB9E95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C9B7D03-B16D-4D52-8673-872341351AC3}" type="datetimeFigureOut">
              <a:rPr lang="es-ES" smtClean="0"/>
              <a:pPr/>
              <a:t>05/11/2012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6EEFA-2052-4437-BA64-57457FB9E95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9B7D03-B16D-4D52-8673-872341351AC3}" type="datetimeFigureOut">
              <a:rPr lang="es-ES" smtClean="0"/>
              <a:pPr/>
              <a:t>05/11/2012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36EEFA-2052-4437-BA64-57457FB9E958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9B7D03-B16D-4D52-8673-872341351AC3}" type="datetimeFigureOut">
              <a:rPr lang="es-ES" smtClean="0"/>
              <a:pPr/>
              <a:t>05/11/2012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436EEFA-2052-4437-BA64-57457FB9E95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13" Type="http://schemas.openxmlformats.org/officeDocument/2006/relationships/slide" Target="slide40.xml"/><Relationship Id="rId3" Type="http://schemas.openxmlformats.org/officeDocument/2006/relationships/slide" Target="slide26.xml"/><Relationship Id="rId7" Type="http://schemas.openxmlformats.org/officeDocument/2006/relationships/slide" Target="slide33.xml"/><Relationship Id="rId12" Type="http://schemas.openxmlformats.org/officeDocument/2006/relationships/slide" Target="slide39.xml"/><Relationship Id="rId17" Type="http://schemas.openxmlformats.org/officeDocument/2006/relationships/slide" Target="slide2.xml"/><Relationship Id="rId2" Type="http://schemas.openxmlformats.org/officeDocument/2006/relationships/slide" Target="slide15.xml"/><Relationship Id="rId16" Type="http://schemas.openxmlformats.org/officeDocument/2006/relationships/slide" Target="slide4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11" Type="http://schemas.openxmlformats.org/officeDocument/2006/relationships/slide" Target="slide38.xml"/><Relationship Id="rId5" Type="http://schemas.openxmlformats.org/officeDocument/2006/relationships/slide" Target="slide31.xml"/><Relationship Id="rId15" Type="http://schemas.openxmlformats.org/officeDocument/2006/relationships/slide" Target="slide44.xml"/><Relationship Id="rId10" Type="http://schemas.openxmlformats.org/officeDocument/2006/relationships/slide" Target="slide36.xml"/><Relationship Id="rId4" Type="http://schemas.openxmlformats.org/officeDocument/2006/relationships/slide" Target="slide30.xml"/><Relationship Id="rId9" Type="http://schemas.openxmlformats.org/officeDocument/2006/relationships/slide" Target="slide35.xml"/><Relationship Id="rId14" Type="http://schemas.openxmlformats.org/officeDocument/2006/relationships/slide" Target="slide4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1.xml"/><Relationship Id="rId4" Type="http://schemas.openxmlformats.org/officeDocument/2006/relationships/slide" Target="slide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700" dirty="0" smtClean="0"/>
              <a:t>ESCUELA POLITÉCNICA DEL EJÉRCITO</a:t>
            </a:r>
            <a:br>
              <a:rPr lang="es-ES" sz="2700" dirty="0" smtClean="0"/>
            </a:br>
            <a:r>
              <a:rPr lang="es-ES" sz="2700" dirty="0" smtClean="0"/>
              <a:t>DIRECCION DE POSGRADOS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571472" y="1785926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7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PLANIFICACION ESTRATEGICA DE TECNOLOGIAS DE LA INFORMACION DE LA EMPRESA POLITEX</a:t>
            </a:r>
            <a:r>
              <a:rPr kumimoji="0" lang="es-E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428596" y="2928934"/>
            <a:ext cx="8229600" cy="3286148"/>
          </a:xfrm>
          <a:prstGeom prst="rect">
            <a:avLst/>
          </a:prstGeom>
        </p:spPr>
        <p:txBody>
          <a:bodyPr vert="horz" rtlCol="0" anchor="ctr">
            <a:normAutofit fontScale="8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3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POR: ING. CARLOS LIMA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43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43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3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DIRECTOR: ING. DIEGO MARCILLO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13" y="0"/>
            <a:ext cx="1500187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Metodología PETI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sz="2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1071546"/>
            <a:ext cx="8572560" cy="485778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Herramienta para ordenar los esfuerzos de  TI.</a:t>
            </a:r>
          </a:p>
          <a:p>
            <a:pPr algn="just">
              <a:buFont typeface="Wingdings" pitchFamily="2" charset="2"/>
              <a:buChar char="v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Establece las políticas de los procesos TI.</a:t>
            </a:r>
          </a:p>
          <a:p>
            <a:pPr algn="just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Integra la perspectiva de negocios/organizacional con el enfoque de TI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sp>
        <p:nvSpPr>
          <p:cNvPr id="4" name="3 Flecha derecha"/>
          <p:cNvSpPr/>
          <p:nvPr/>
        </p:nvSpPr>
        <p:spPr>
          <a:xfrm>
            <a:off x="3500430" y="6215082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Siguiente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071546"/>
          </a:xfrm>
        </p:spPr>
        <p:txBody>
          <a:bodyPr>
            <a:normAutofit fontScale="90000"/>
          </a:bodyPr>
          <a:lstStyle/>
          <a:p>
            <a:pPr algn="l"/>
            <a:r>
              <a:rPr lang="es-MX" dirty="0" smtClean="0"/>
              <a:t>Metodología PETI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2200" dirty="0" smtClean="0"/>
              <a:t>FASES</a:t>
            </a:r>
            <a:endParaRPr lang="es-ES" sz="2200" dirty="0"/>
          </a:p>
        </p:txBody>
      </p:sp>
      <p:graphicFrame>
        <p:nvGraphicFramePr>
          <p:cNvPr id="8" name="7 Diagrama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Flecha derecha"/>
          <p:cNvSpPr/>
          <p:nvPr/>
        </p:nvSpPr>
        <p:spPr>
          <a:xfrm>
            <a:off x="3500430" y="6215082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Siguiente</a:t>
            </a:r>
            <a:endParaRPr lang="es-E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Evaluación  </a:t>
            </a:r>
            <a:r>
              <a:rPr lang="es-MX" dirty="0" smtClean="0"/>
              <a:t>de Metodologías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sz="20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714612" y="1571612"/>
          <a:ext cx="4143404" cy="3143272"/>
        </p:xfrm>
        <a:graphic>
          <a:graphicData uri="http://schemas.openxmlformats.org/drawingml/2006/table">
            <a:tbl>
              <a:tblPr/>
              <a:tblGrid>
                <a:gridCol w="2315432"/>
                <a:gridCol w="913986"/>
                <a:gridCol w="913986"/>
              </a:tblGrid>
              <a:tr h="597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PARÁMETROS DE EVALUACIÓN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BSP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PETI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291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1.- Tiempo de desarrollo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569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2.- Adaptación adecuada a la necesidad actual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569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3.- Flexibilidad a cambios en todas sus fases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533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4.- Volumen de información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2776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5.- Participación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305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SUMATORIA TOTAL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</a:tbl>
          </a:graphicData>
        </a:graphic>
      </p:graphicFrame>
      <p:sp>
        <p:nvSpPr>
          <p:cNvPr id="7" name="6 Flecha derecha"/>
          <p:cNvSpPr/>
          <p:nvPr/>
        </p:nvSpPr>
        <p:spPr>
          <a:xfrm>
            <a:off x="3786182" y="5643578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Siguiente</a:t>
            </a:r>
            <a:endParaRPr lang="es-E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Conclusión de Metodologías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sz="2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1071546"/>
            <a:ext cx="8572560" cy="485778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s-ES" sz="2800" dirty="0" smtClean="0"/>
              <a:t>Se utilizará PETI  porque abarca todos los entornos de TI.</a:t>
            </a:r>
          </a:p>
          <a:p>
            <a:pPr algn="l">
              <a:buFont typeface="Wingdings" pitchFamily="2" charset="2"/>
              <a:buChar char="§"/>
            </a:pPr>
            <a:endParaRPr lang="es-ES" sz="2800" dirty="0" smtClean="0"/>
          </a:p>
          <a:p>
            <a:pPr algn="l">
              <a:buFont typeface="Wingdings" pitchFamily="2" charset="2"/>
              <a:buChar char="§"/>
            </a:pPr>
            <a:r>
              <a:rPr lang="es-ES" sz="2800" dirty="0" smtClean="0"/>
              <a:t> Brindando flexibilidad en cualquier fase.</a:t>
            </a:r>
          </a:p>
          <a:p>
            <a:pPr algn="l"/>
            <a:endParaRPr lang="es-ES" sz="2800" dirty="0" smtClean="0"/>
          </a:p>
          <a:p>
            <a:pPr algn="l">
              <a:buFont typeface="Wingdings" pitchFamily="2" charset="2"/>
              <a:buChar char="§"/>
            </a:pPr>
            <a:r>
              <a:rPr lang="es-ES" sz="2800" dirty="0" smtClean="0"/>
              <a:t>Reduce costos, tiempos y recursos en su desarrollo.</a:t>
            </a:r>
          </a:p>
          <a:p>
            <a:pPr algn="l">
              <a:buFont typeface="Wingdings" pitchFamily="2" charset="2"/>
              <a:buChar char="§"/>
            </a:pPr>
            <a:endParaRPr lang="es-ES" dirty="0" smtClean="0"/>
          </a:p>
          <a:p>
            <a:pPr algn="l">
              <a:buFont typeface="Wingdings" pitchFamily="2" charset="2"/>
              <a:buChar char="§"/>
            </a:pPr>
            <a:endParaRPr lang="es-ES" dirty="0"/>
          </a:p>
        </p:txBody>
      </p:sp>
      <p:sp>
        <p:nvSpPr>
          <p:cNvPr id="4" name="3 Flecha izquierda"/>
          <p:cNvSpPr/>
          <p:nvPr/>
        </p:nvSpPr>
        <p:spPr>
          <a:xfrm>
            <a:off x="3714744" y="4500570"/>
            <a:ext cx="1571636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Retornar</a:t>
            </a:r>
            <a:endParaRPr lang="es-E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ctr"/>
            <a:r>
              <a:rPr lang="es-ES" dirty="0" smtClean="0"/>
              <a:t>IMPLANTACION DE PETI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71472" y="1000104"/>
          <a:ext cx="8215369" cy="5128106"/>
        </p:xfrm>
        <a:graphic>
          <a:graphicData uri="http://schemas.openxmlformats.org/drawingml/2006/table">
            <a:tbl>
              <a:tblPr/>
              <a:tblGrid>
                <a:gridCol w="1306619"/>
                <a:gridCol w="3658535"/>
                <a:gridCol w="3250215"/>
              </a:tblGrid>
              <a:tr h="3697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FASE 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Situación Actual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hlinkClick r:id="rId2" action="ppaction://hlinksldjump"/>
                        </a:rPr>
                        <a:t>Análisis de Situación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5216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FASE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Modelo de Negocios/Organización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hlinkClick r:id="rId3" action="ppaction://hlinksldjump"/>
                        </a:rPr>
                        <a:t>Análisis de Entorno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216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hlinkClick r:id="rId4" action="ppaction://hlinksldjump"/>
                        </a:rPr>
                        <a:t>Estrategia del Negocio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16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hlinkClick r:id="rId5" action="ppaction://hlinksldjump"/>
                        </a:rPr>
                        <a:t>Modelo Operativo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16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hlinkClick r:id="rId6" action="ppaction://hlinksldjump"/>
                        </a:rPr>
                        <a:t>Estructura de la Organización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76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hlinkClick r:id="rId7" action="ppaction://hlinksldjump"/>
                        </a:rPr>
                        <a:t>Arquitectura de la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hlinkClick r:id="rId7" action="ppaction://hlinksldjump"/>
                        </a:rPr>
                        <a:t>Información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16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FASE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Modelo de 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hlinkClick r:id="rId8" action="ppaction://hlinksldjump"/>
                        </a:rPr>
                        <a:t>Estrategias de TI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216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hlinkClick r:id="rId9" action="ppaction://hlinksldjump"/>
                        </a:rPr>
                        <a:t>Arquitectura de SI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16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hlinkClick r:id="rId10" action="ppaction://hlinksldjump"/>
                        </a:rPr>
                        <a:t>Arquitectura de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hlinkClick r:id="rId10" action="ppaction://hlinksldjump"/>
                        </a:rPr>
                        <a:t>Tecnologías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16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hlinkClick r:id="rId11" action="ppaction://hlinksldjump"/>
                        </a:rPr>
                        <a:t>Modelo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hlinkClick r:id="rId11" action="ppaction://hlinksldjump"/>
                        </a:rPr>
                        <a:t>Operativo TI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76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hlinkClick r:id="rId12" action="ppaction://hlinksldjump"/>
                        </a:rPr>
                        <a:t>Estructura de TI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16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FASE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Modelo de Planeación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hlinkClick r:id="rId13" action="ppaction://hlinksldjump"/>
                        </a:rPr>
                        <a:t>Prioridades de Implantación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16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hlinkClick r:id="rId14" action="ppaction://hlinksldjump"/>
                        </a:rPr>
                        <a:t>Plan de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hlinkClick r:id="rId14" action="ppaction://hlinksldjump"/>
                        </a:rPr>
                        <a:t>Implantación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76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hlinkClick r:id="rId15" action="ppaction://hlinksldjump"/>
                        </a:rPr>
                        <a:t>Análisis Financiero</a:t>
                      </a:r>
                      <a:endParaRPr lang="es-ES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hlinkClick r:id="rId16" action="ppaction://hlinksldjump"/>
                        </a:rPr>
                        <a:t>Administración</a:t>
                      </a:r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  <a:hlinkClick r:id="rId16" action="ppaction://hlinksldjump"/>
                        </a:rPr>
                        <a:t> del Riesgo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Flecha izquierda"/>
          <p:cNvSpPr/>
          <p:nvPr/>
        </p:nvSpPr>
        <p:spPr>
          <a:xfrm>
            <a:off x="3857620" y="6143620"/>
            <a:ext cx="1571636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17" action="ppaction://hlinksldjump"/>
              </a:rPr>
              <a:t>Agenda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-43835"/>
            <a:ext cx="7858180" cy="1544009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ANÁLISIS </a:t>
            </a:r>
            <a:r>
              <a:rPr lang="es-ES" dirty="0" smtClean="0"/>
              <a:t>DE LA SITUACIÓN ACTUAL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5786" y="1571612"/>
            <a:ext cx="7772400" cy="1643074"/>
          </a:xfrm>
        </p:spPr>
        <p:txBody>
          <a:bodyPr>
            <a:normAutofit fontScale="92500" lnSpcReduction="10000"/>
          </a:bodyPr>
          <a:lstStyle/>
          <a:p>
            <a:pPr lvl="0" algn="ctr"/>
            <a:r>
              <a:rPr lang="es-MX" sz="2800" b="1" dirty="0" smtClean="0"/>
              <a:t>Identificación de la Empresa</a:t>
            </a:r>
          </a:p>
          <a:p>
            <a:pPr algn="l"/>
            <a:r>
              <a:rPr lang="es-ES" dirty="0" smtClean="0"/>
              <a:t>POLITEX es una empresa Nacional que diseña fabrica y comercializa telas.</a:t>
            </a:r>
          </a:p>
          <a:p>
            <a:pPr algn="l"/>
            <a:r>
              <a:rPr lang="es-ES" dirty="0" smtClean="0"/>
              <a:t> 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214414" y="2786058"/>
          <a:ext cx="6929486" cy="1905000"/>
        </p:xfrm>
        <a:graphic>
          <a:graphicData uri="http://schemas.openxmlformats.org/drawingml/2006/table">
            <a:tbl>
              <a:tblPr/>
              <a:tblGrid>
                <a:gridCol w="1354954"/>
                <a:gridCol w="5574532"/>
              </a:tblGrid>
              <a:tr h="476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TIPO DE MAQUINA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PRODUCTOS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KETTEN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Velo Suizo, Arabelina, Cofan, San Silvestre, Zico, Damasco, entre otros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Times New Roman"/>
                        </a:rPr>
                        <a:t>CIRCULARES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Kiana, Eder, Ulises, Careca, Bolillo, Nadal, entre otros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RASCHEL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Primaveral, Angeles, Crinolina, Estrellita, Amor, entre otros.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Flecha derecha"/>
          <p:cNvSpPr/>
          <p:nvPr/>
        </p:nvSpPr>
        <p:spPr>
          <a:xfrm>
            <a:off x="3500430" y="6215082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Siguiente</a:t>
            </a:r>
            <a:endParaRPr lang="es-E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7772400" cy="1071570"/>
          </a:xfrm>
        </p:spPr>
        <p:txBody>
          <a:bodyPr/>
          <a:lstStyle/>
          <a:p>
            <a:pPr algn="ctr"/>
            <a:r>
              <a:rPr lang="es-ES" dirty="0" smtClean="0"/>
              <a:t>MISIÓN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571612"/>
            <a:ext cx="7772400" cy="307183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“</a:t>
            </a:r>
            <a:r>
              <a:rPr lang="es-AR" dirty="0" smtClean="0"/>
              <a:t>Incrementar nuestra gama de productos a fin de ampliar la distribución de nuestras líneas de producción, incentivando la comercialización de los mismos, mejorando constantemente nuestra eficiencia en procesos productivos y administrativos, preocupándonos siempre por el cuidado del medio ambiente y del bienestar social</a:t>
            </a:r>
            <a:r>
              <a:rPr lang="es-ES" dirty="0" smtClean="0"/>
              <a:t>.”</a:t>
            </a:r>
            <a:endParaRPr lang="es-ES" dirty="0"/>
          </a:p>
        </p:txBody>
      </p:sp>
      <p:sp>
        <p:nvSpPr>
          <p:cNvPr id="5" name="4 Flecha derecha"/>
          <p:cNvSpPr/>
          <p:nvPr/>
        </p:nvSpPr>
        <p:spPr>
          <a:xfrm>
            <a:off x="3500430" y="6215082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Siguiente</a:t>
            </a:r>
            <a:endParaRPr lang="es-E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7772400" cy="1071570"/>
          </a:xfrm>
        </p:spPr>
        <p:txBody>
          <a:bodyPr/>
          <a:lstStyle/>
          <a:p>
            <a:pPr algn="ctr"/>
            <a:r>
              <a:rPr lang="es-ES" dirty="0" smtClean="0"/>
              <a:t>VISIÓN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85814" y="2143116"/>
            <a:ext cx="7772400" cy="2000264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“</a:t>
            </a:r>
            <a:r>
              <a:rPr lang="es-ES" dirty="0" smtClean="0"/>
              <a:t>Brindar a nuestros clientes productos de alta calidad a precios bajos a fin de satisfacer sus necesidades, brindándoles una excelente atención</a:t>
            </a:r>
            <a:r>
              <a:rPr lang="es-ES" dirty="0" smtClean="0"/>
              <a:t>.”</a:t>
            </a:r>
            <a:endParaRPr lang="es-ES" dirty="0"/>
          </a:p>
        </p:txBody>
      </p:sp>
      <p:sp>
        <p:nvSpPr>
          <p:cNvPr id="4" name="3 Flecha derecha"/>
          <p:cNvSpPr/>
          <p:nvPr/>
        </p:nvSpPr>
        <p:spPr>
          <a:xfrm>
            <a:off x="3500430" y="6215082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Siguiente</a:t>
            </a:r>
            <a:endParaRPr lang="es-ES" dirty="0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829761"/>
          </a:xfrm>
        </p:spPr>
        <p:txBody>
          <a:bodyPr/>
          <a:lstStyle/>
          <a:p>
            <a:pPr algn="ctr"/>
            <a:r>
              <a:rPr lang="es-ES" dirty="0" smtClean="0"/>
              <a:t>SITUACIOÓ </a:t>
            </a:r>
            <a:r>
              <a:rPr lang="es-ES" dirty="0" smtClean="0"/>
              <a:t>ACTUAL</a:t>
            </a:r>
            <a:br>
              <a:rPr lang="es-ES" dirty="0" smtClean="0"/>
            </a:br>
            <a:r>
              <a:rPr lang="es-ES" sz="2800" dirty="0" smtClean="0"/>
              <a:t>MODELO OPERATIVO</a:t>
            </a:r>
            <a:endParaRPr lang="es-ES" sz="2800" dirty="0"/>
          </a:p>
        </p:txBody>
      </p:sp>
      <p:sp>
        <p:nvSpPr>
          <p:cNvPr id="4" name="1 Pentágono"/>
          <p:cNvSpPr/>
          <p:nvPr/>
        </p:nvSpPr>
        <p:spPr>
          <a:xfrm>
            <a:off x="642911" y="3095623"/>
            <a:ext cx="907256" cy="495300"/>
          </a:xfrm>
          <a:prstGeom prst="homePlate">
            <a:avLst/>
          </a:prstGeom>
          <a:solidFill>
            <a:schemeClr val="bg1"/>
          </a:solidFill>
          <a:ln w="3175">
            <a:solidFill>
              <a:sysClr val="windowText" lastClr="00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s-EC" sz="800" b="1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BODEGA DE HILAZAS</a:t>
            </a:r>
          </a:p>
        </p:txBody>
      </p:sp>
      <p:sp>
        <p:nvSpPr>
          <p:cNvPr id="5" name="2 Cheurón"/>
          <p:cNvSpPr/>
          <p:nvPr/>
        </p:nvSpPr>
        <p:spPr>
          <a:xfrm>
            <a:off x="1271560" y="3081335"/>
            <a:ext cx="1162050" cy="476251"/>
          </a:xfrm>
          <a:prstGeom prst="chevron">
            <a:avLst/>
          </a:prstGeom>
          <a:solidFill>
            <a:schemeClr val="bg1"/>
          </a:solidFill>
          <a:ln w="3175">
            <a:solidFill>
              <a:sysClr val="windowText" lastClr="00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s-EC" sz="800" b="1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TEJEDURÍA</a:t>
            </a:r>
          </a:p>
        </p:txBody>
      </p:sp>
      <p:sp>
        <p:nvSpPr>
          <p:cNvPr id="6" name="3 Cheurón"/>
          <p:cNvSpPr/>
          <p:nvPr/>
        </p:nvSpPr>
        <p:spPr>
          <a:xfrm>
            <a:off x="2081185" y="3081335"/>
            <a:ext cx="1190626" cy="476251"/>
          </a:xfrm>
          <a:prstGeom prst="chevron">
            <a:avLst/>
          </a:prstGeom>
          <a:solidFill>
            <a:schemeClr val="bg1"/>
          </a:solidFill>
          <a:ln w="3175">
            <a:solidFill>
              <a:sysClr val="windowText" lastClr="00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s-EC" sz="800" b="1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BODEGA DE TELA  CRUDA</a:t>
            </a:r>
          </a:p>
        </p:txBody>
      </p:sp>
      <p:sp>
        <p:nvSpPr>
          <p:cNvPr id="7" name="4 Cheurón"/>
          <p:cNvSpPr/>
          <p:nvPr/>
        </p:nvSpPr>
        <p:spPr>
          <a:xfrm>
            <a:off x="2967010" y="3071810"/>
            <a:ext cx="1243543" cy="476251"/>
          </a:xfrm>
          <a:prstGeom prst="chevron">
            <a:avLst/>
          </a:prstGeom>
          <a:solidFill>
            <a:schemeClr val="bg1"/>
          </a:solidFill>
          <a:ln w="3175">
            <a:solidFill>
              <a:sysClr val="windowText" lastClr="00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s-EC" sz="800" b="1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TINTORERÍA</a:t>
            </a:r>
          </a:p>
        </p:txBody>
      </p:sp>
      <p:sp>
        <p:nvSpPr>
          <p:cNvPr id="8" name="5 Cheurón"/>
          <p:cNvSpPr/>
          <p:nvPr/>
        </p:nvSpPr>
        <p:spPr>
          <a:xfrm>
            <a:off x="3848602" y="3071810"/>
            <a:ext cx="1226608" cy="476251"/>
          </a:xfrm>
          <a:prstGeom prst="chevron">
            <a:avLst/>
          </a:prstGeom>
          <a:solidFill>
            <a:schemeClr val="bg1"/>
          </a:solidFill>
          <a:ln w="3175">
            <a:solidFill>
              <a:sysClr val="windowText" lastClr="00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s-EC" sz="800" b="1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ACABADOS</a:t>
            </a:r>
          </a:p>
        </p:txBody>
      </p:sp>
      <p:sp>
        <p:nvSpPr>
          <p:cNvPr id="9" name="6 Cheurón"/>
          <p:cNvSpPr/>
          <p:nvPr/>
        </p:nvSpPr>
        <p:spPr>
          <a:xfrm>
            <a:off x="4598961" y="3081335"/>
            <a:ext cx="1311276" cy="476251"/>
          </a:xfrm>
          <a:prstGeom prst="chevron">
            <a:avLst/>
          </a:prstGeom>
          <a:solidFill>
            <a:schemeClr val="bg1"/>
          </a:solidFill>
          <a:ln w="3175">
            <a:solidFill>
              <a:sysClr val="windowText" lastClr="00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s-EC" sz="800" b="1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MEDICIÓN</a:t>
            </a:r>
          </a:p>
        </p:txBody>
      </p:sp>
      <p:sp>
        <p:nvSpPr>
          <p:cNvPr id="10" name="7 Cheurón"/>
          <p:cNvSpPr/>
          <p:nvPr/>
        </p:nvSpPr>
        <p:spPr>
          <a:xfrm>
            <a:off x="5494310" y="3071810"/>
            <a:ext cx="1284818" cy="476251"/>
          </a:xfrm>
          <a:prstGeom prst="chevron">
            <a:avLst/>
          </a:prstGeom>
          <a:solidFill>
            <a:schemeClr val="bg1"/>
          </a:solidFill>
          <a:ln w="3175">
            <a:solidFill>
              <a:sysClr val="windowText" lastClr="00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s-EC" sz="800" b="1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BODEGA DE PRODUCTO TERMINADO</a:t>
            </a:r>
          </a:p>
        </p:txBody>
      </p:sp>
      <p:sp>
        <p:nvSpPr>
          <p:cNvPr id="11" name="11 Rectángulo"/>
          <p:cNvSpPr/>
          <p:nvPr/>
        </p:nvSpPr>
        <p:spPr>
          <a:xfrm>
            <a:off x="571472" y="2786058"/>
            <a:ext cx="5938572" cy="31432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3175">
            <a:solidFill>
              <a:sysClr val="windowText" lastClr="00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1200" b="1" dirty="0">
                <a:solidFill>
                  <a:schemeClr val="tx1"/>
                </a:solidFill>
              </a:rPr>
              <a:t>PRODUCCIÓN</a:t>
            </a:r>
          </a:p>
        </p:txBody>
      </p:sp>
      <p:sp>
        <p:nvSpPr>
          <p:cNvPr id="13" name="9 Cheurón"/>
          <p:cNvSpPr/>
          <p:nvPr/>
        </p:nvSpPr>
        <p:spPr>
          <a:xfrm>
            <a:off x="6572264" y="3081339"/>
            <a:ext cx="1184276" cy="466725"/>
          </a:xfrm>
          <a:prstGeom prst="chevron">
            <a:avLst/>
          </a:prstGeom>
          <a:solidFill>
            <a:schemeClr val="bg1"/>
          </a:solidFill>
          <a:ln w="3175">
            <a:solidFill>
              <a:sysClr val="windowText" lastClr="00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s-EC" sz="800" b="1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VENTAS</a:t>
            </a:r>
          </a:p>
        </p:txBody>
      </p:sp>
      <p:sp>
        <p:nvSpPr>
          <p:cNvPr id="14" name="10 Rectángulo"/>
          <p:cNvSpPr/>
          <p:nvPr/>
        </p:nvSpPr>
        <p:spPr>
          <a:xfrm>
            <a:off x="6500826" y="2786058"/>
            <a:ext cx="1708149" cy="33813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3175">
            <a:solidFill>
              <a:sysClr val="windowText" lastClr="00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s-EC" sz="11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DIRECCIÓN COMERCIAL</a:t>
            </a:r>
          </a:p>
        </p:txBody>
      </p:sp>
      <p:sp>
        <p:nvSpPr>
          <p:cNvPr id="16" name="7 Rectángulo"/>
          <p:cNvSpPr/>
          <p:nvPr/>
        </p:nvSpPr>
        <p:spPr>
          <a:xfrm>
            <a:off x="2714612" y="3714752"/>
            <a:ext cx="3505200" cy="314325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3500000" scaled="1"/>
            <a:tileRect/>
          </a:gradFill>
          <a:ln w="3175">
            <a:solidFill>
              <a:sysClr val="windowText" lastClr="000000"/>
            </a:solidFill>
          </a:ln>
          <a:effectLst>
            <a:innerShdw blurRad="114300">
              <a:prstClr val="black"/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s-EC" sz="1200" b="1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APOYO</a:t>
            </a:r>
          </a:p>
        </p:txBody>
      </p:sp>
      <p:sp>
        <p:nvSpPr>
          <p:cNvPr id="17" name="10 Rectángulo"/>
          <p:cNvSpPr/>
          <p:nvPr/>
        </p:nvSpPr>
        <p:spPr>
          <a:xfrm>
            <a:off x="2705087" y="4035431"/>
            <a:ext cx="3505200" cy="4548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s-EC" sz="900" b="1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GESTIÓN DEL TALENTO HUMANO </a:t>
            </a:r>
          </a:p>
        </p:txBody>
      </p:sp>
      <p:sp>
        <p:nvSpPr>
          <p:cNvPr id="18" name="11 Rectángulo"/>
          <p:cNvSpPr/>
          <p:nvPr/>
        </p:nvSpPr>
        <p:spPr>
          <a:xfrm>
            <a:off x="2705087" y="4466436"/>
            <a:ext cx="3505200" cy="4048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s-EC" sz="900" b="1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GESTIÓN ADMINISTRATIVA FINANCIERA</a:t>
            </a:r>
          </a:p>
        </p:txBody>
      </p:sp>
      <p:sp>
        <p:nvSpPr>
          <p:cNvPr id="19" name="13 Rectángulo"/>
          <p:cNvSpPr/>
          <p:nvPr/>
        </p:nvSpPr>
        <p:spPr>
          <a:xfrm>
            <a:off x="2705087" y="4871250"/>
            <a:ext cx="3505200" cy="452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s-EC" sz="900" b="1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GESTIÓN DE TECNOLOGÍAS DE LA INFORMACIÓN</a:t>
            </a:r>
          </a:p>
        </p:txBody>
      </p:sp>
      <p:sp>
        <p:nvSpPr>
          <p:cNvPr id="20" name="19 Flecha derecha"/>
          <p:cNvSpPr/>
          <p:nvPr/>
        </p:nvSpPr>
        <p:spPr>
          <a:xfrm>
            <a:off x="3500430" y="6215082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Siguiente</a:t>
            </a:r>
            <a:endParaRPr lang="es-E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357322"/>
          </a:xfrm>
        </p:spPr>
        <p:txBody>
          <a:bodyPr>
            <a:normAutofit fontScale="90000"/>
          </a:bodyPr>
          <a:lstStyle/>
          <a:p>
            <a:pPr lvl="0" algn="ctr"/>
            <a:r>
              <a:rPr lang="es-MX" sz="3600" b="0" dirty="0" smtClean="0">
                <a:effectLst/>
              </a:rPr>
              <a:t/>
            </a:r>
            <a:br>
              <a:rPr lang="es-MX" sz="3600" b="0" dirty="0" smtClean="0">
                <a:effectLst/>
              </a:rPr>
            </a:br>
            <a:r>
              <a:rPr lang="es-MX" sz="3600" b="0" dirty="0" smtClean="0">
                <a:effectLst/>
              </a:rPr>
              <a:t/>
            </a:r>
            <a:br>
              <a:rPr lang="es-MX" sz="3600" b="0" dirty="0" smtClean="0">
                <a:effectLst/>
              </a:rPr>
            </a:br>
            <a:r>
              <a:rPr lang="es-MX" sz="3600" b="0" dirty="0" smtClean="0">
                <a:effectLst/>
              </a:rPr>
              <a:t/>
            </a:r>
            <a:br>
              <a:rPr lang="es-MX" sz="3600" b="0" dirty="0" smtClean="0">
                <a:effectLst/>
              </a:rPr>
            </a:br>
            <a:r>
              <a:rPr lang="es-MX" sz="3600" b="0" dirty="0" smtClean="0">
                <a:effectLst/>
              </a:rPr>
              <a:t/>
            </a:r>
            <a:br>
              <a:rPr lang="es-MX" sz="3600" b="0" dirty="0" smtClean="0">
                <a:effectLst/>
              </a:rPr>
            </a:br>
            <a:r>
              <a:rPr lang="es-MX" sz="3600" b="0" dirty="0" smtClean="0">
                <a:effectLst/>
              </a:rPr>
              <a:t/>
            </a:r>
            <a:br>
              <a:rPr lang="es-MX" sz="3600" b="0" dirty="0" smtClean="0">
                <a:effectLst/>
              </a:rPr>
            </a:br>
            <a:r>
              <a:rPr lang="es-MX" sz="3600" b="0" dirty="0" smtClean="0">
                <a:effectLst/>
              </a:rPr>
              <a:t/>
            </a:r>
            <a:br>
              <a:rPr lang="es-MX" sz="3600" b="0" dirty="0" smtClean="0">
                <a:effectLst/>
              </a:rPr>
            </a:br>
            <a:r>
              <a:rPr lang="es-MX" sz="4000" dirty="0" smtClean="0">
                <a:effectLst/>
              </a:rPr>
              <a:t>Tecnologías de Información</a:t>
            </a:r>
            <a:r>
              <a:rPr lang="es-MX" b="0" dirty="0" smtClean="0">
                <a:effectLst/>
              </a:rPr>
              <a:t/>
            </a:r>
            <a:br>
              <a:rPr lang="es-MX" b="0" dirty="0" smtClean="0">
                <a:effectLst/>
              </a:rPr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7772400" cy="2928958"/>
          </a:xfrm>
        </p:spPr>
        <p:txBody>
          <a:bodyPr/>
          <a:lstStyle/>
          <a:p>
            <a:pPr algn="l"/>
            <a:r>
              <a:rPr lang="es-EC" dirty="0" smtClean="0">
                <a:latin typeface="Arial" pitchFamily="34" charset="0"/>
                <a:cs typeface="Arial" pitchFamily="34" charset="0"/>
              </a:rPr>
              <a:t>Las aplicaciones que actualmente forman parte del portafolio de software:</a:t>
            </a:r>
          </a:p>
          <a:p>
            <a:pPr algn="l"/>
            <a:endParaRPr lang="es-EC" dirty="0" smtClean="0"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s-EC" sz="3200" dirty="0" smtClean="0">
                <a:latin typeface="Arial" pitchFamily="34" charset="0"/>
                <a:cs typeface="Arial" pitchFamily="34" charset="0"/>
              </a:rPr>
              <a:t>Sistema JIREH,</a:t>
            </a:r>
          </a:p>
          <a:p>
            <a:pPr algn="l">
              <a:buFont typeface="Arial" pitchFamily="34" charset="0"/>
              <a:buChar char="•"/>
            </a:pPr>
            <a:r>
              <a:rPr lang="es-EC" sz="3200" dirty="0" smtClean="0">
                <a:latin typeface="Arial" pitchFamily="34" charset="0"/>
                <a:cs typeface="Arial" pitchFamily="34" charset="0"/>
              </a:rPr>
              <a:t>Sistema PAE</a:t>
            </a:r>
          </a:p>
          <a:p>
            <a:pPr algn="l"/>
            <a:endParaRPr lang="es-ES" dirty="0"/>
          </a:p>
        </p:txBody>
      </p:sp>
      <p:sp>
        <p:nvSpPr>
          <p:cNvPr id="4" name="3 Flecha derecha"/>
          <p:cNvSpPr/>
          <p:nvPr/>
        </p:nvSpPr>
        <p:spPr>
          <a:xfrm>
            <a:off x="3500430" y="6215082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Siguiente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58" y="1000108"/>
            <a:ext cx="7772400" cy="827083"/>
          </a:xfrm>
        </p:spPr>
        <p:txBody>
          <a:bodyPr/>
          <a:lstStyle/>
          <a:p>
            <a:r>
              <a:rPr lang="es-ES" dirty="0" smtClean="0"/>
              <a:t>AGENDA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1785926"/>
            <a:ext cx="6400800" cy="3429024"/>
          </a:xfrm>
        </p:spPr>
        <p:txBody>
          <a:bodyPr/>
          <a:lstStyle/>
          <a:p>
            <a:r>
              <a:rPr lang="es-ES" dirty="0" smtClean="0">
                <a:hlinkClick r:id="rId2" action="ppaction://hlinksldjump"/>
              </a:rPr>
              <a:t>Introducción</a:t>
            </a:r>
            <a:endParaRPr lang="es-ES" dirty="0" smtClean="0"/>
          </a:p>
          <a:p>
            <a:r>
              <a:rPr lang="es-ES" dirty="0" smtClean="0">
                <a:hlinkClick r:id="rId3" action="ppaction://hlinksldjump"/>
              </a:rPr>
              <a:t>Marco Teórico</a:t>
            </a:r>
            <a:endParaRPr lang="es-ES" dirty="0" smtClean="0"/>
          </a:p>
          <a:p>
            <a:r>
              <a:rPr lang="es-ES" dirty="0" smtClean="0">
                <a:hlinkClick r:id="rId4" action="ppaction://hlinksldjump"/>
              </a:rPr>
              <a:t>Desarrollo del PETI</a:t>
            </a:r>
            <a:endParaRPr lang="es-ES" dirty="0" smtClean="0"/>
          </a:p>
          <a:p>
            <a:r>
              <a:rPr lang="es-ES" dirty="0" smtClean="0">
                <a:solidFill>
                  <a:schemeClr val="accent3"/>
                </a:solidFill>
                <a:hlinkClick r:id="rId5" action="ppaction://hlinksldjump"/>
              </a:rPr>
              <a:t>Conclusiones</a:t>
            </a:r>
            <a:r>
              <a:rPr lang="es-ES" dirty="0" smtClean="0">
                <a:hlinkClick r:id="rId5" action="ppaction://hlinksldjump"/>
              </a:rPr>
              <a:t> y Recomendaciones</a:t>
            </a:r>
            <a:endParaRPr lang="es-E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571504"/>
          </a:xfrm>
        </p:spPr>
        <p:txBody>
          <a:bodyPr>
            <a:normAutofit/>
          </a:bodyPr>
          <a:lstStyle/>
          <a:p>
            <a:pPr algn="ctr"/>
            <a:r>
              <a:rPr lang="es-ES" sz="2400" dirty="0" smtClean="0"/>
              <a:t>INFRAESTRUCTURA TECNOLOGIAS</a:t>
            </a:r>
            <a:endParaRPr lang="es-ES" sz="2400" dirty="0"/>
          </a:p>
        </p:txBody>
      </p:sp>
      <p:pic>
        <p:nvPicPr>
          <p:cNvPr id="4" name="9 Imagen" descr="lan_politex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5786" y="1000108"/>
            <a:ext cx="7786742" cy="4405647"/>
          </a:xfrm>
          <a:prstGeom prst="rect">
            <a:avLst/>
          </a:prstGeom>
        </p:spPr>
      </p:pic>
      <p:sp>
        <p:nvSpPr>
          <p:cNvPr id="5" name="4 Flecha derecha"/>
          <p:cNvSpPr/>
          <p:nvPr/>
        </p:nvSpPr>
        <p:spPr>
          <a:xfrm>
            <a:off x="3500430" y="6215082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Siguiente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/>
        </p:nvGraphicFramePr>
        <p:xfrm>
          <a:off x="2412483" y="2094614"/>
          <a:ext cx="4319033" cy="2668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14546" y="4714884"/>
            <a:ext cx="44291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Resumen: 79 computadores, 7 portátiles, 4 servidores</a:t>
            </a:r>
            <a:endParaRPr kumimoji="0" lang="es-ES_tradn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Total: 90 Equipos de Computación</a:t>
            </a:r>
            <a:r>
              <a: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714348" y="357167"/>
            <a:ext cx="7772400" cy="571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EQUIPOS EXISTENTES</a:t>
            </a: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Flecha derecha"/>
          <p:cNvSpPr/>
          <p:nvPr/>
        </p:nvSpPr>
        <p:spPr>
          <a:xfrm>
            <a:off x="3500430" y="6215082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Siguiente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714348" y="357167"/>
            <a:ext cx="7772400" cy="571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S.O. UTILIZADOS</a:t>
            </a: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Flecha derecha"/>
          <p:cNvSpPr/>
          <p:nvPr/>
        </p:nvSpPr>
        <p:spPr>
          <a:xfrm>
            <a:off x="3500430" y="6215082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Siguiente</a:t>
            </a:r>
            <a:endParaRPr lang="es-ES" dirty="0"/>
          </a:p>
        </p:txBody>
      </p:sp>
      <p:graphicFrame>
        <p:nvGraphicFramePr>
          <p:cNvPr id="6" name="5 Gráfico"/>
          <p:cNvGraphicFramePr/>
          <p:nvPr/>
        </p:nvGraphicFramePr>
        <p:xfrm>
          <a:off x="2357422" y="1357298"/>
          <a:ext cx="5572164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1214446"/>
          </a:xfrm>
        </p:spPr>
        <p:txBody>
          <a:bodyPr/>
          <a:lstStyle/>
          <a:p>
            <a:pPr algn="ctr"/>
            <a:r>
              <a:rPr lang="es-ES" dirty="0" smtClean="0"/>
              <a:t>Licenciamiento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57364"/>
            <a:ext cx="7772400" cy="3500461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s-ES" dirty="0" smtClean="0"/>
              <a:t>S. O. 100 % LICENCIADO.</a:t>
            </a:r>
          </a:p>
          <a:p>
            <a:pPr algn="l">
              <a:buFont typeface="Arial" pitchFamily="34" charset="0"/>
              <a:buChar char="•"/>
            </a:pPr>
            <a:r>
              <a:rPr lang="es-ES" dirty="0" smtClean="0"/>
              <a:t>ANTIVIRUS KASPERKY LICENCIADO.</a:t>
            </a:r>
          </a:p>
          <a:p>
            <a:pPr algn="l">
              <a:buFont typeface="Arial" pitchFamily="34" charset="0"/>
              <a:buChar char="•"/>
            </a:pPr>
            <a:r>
              <a:rPr lang="es-ES" dirty="0" smtClean="0"/>
              <a:t>OFFICE 8% LICIENCIADO, 92 % NO LICENCIADO.</a:t>
            </a:r>
          </a:p>
          <a:p>
            <a:pPr algn="l">
              <a:buFont typeface="Arial" pitchFamily="34" charset="0"/>
              <a:buChar char="•"/>
            </a:pPr>
            <a:r>
              <a:rPr lang="es-ES" dirty="0" smtClean="0"/>
              <a:t>BASE DATOS INFORMIX LICENCIADO</a:t>
            </a:r>
          </a:p>
          <a:p>
            <a:pPr algn="l">
              <a:buFont typeface="Arial" pitchFamily="34" charset="0"/>
              <a:buChar char="•"/>
            </a:pPr>
            <a:r>
              <a:rPr lang="es-ES" dirty="0" smtClean="0"/>
              <a:t>POWER BUILDER 11.5 LICENCIADO</a:t>
            </a:r>
          </a:p>
          <a:p>
            <a:pPr algn="l"/>
            <a:endParaRPr lang="es-ES" dirty="0" smtClean="0"/>
          </a:p>
          <a:p>
            <a:pPr algn="l">
              <a:buFont typeface="Arial" pitchFamily="34" charset="0"/>
              <a:buChar char="•"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ESTRUCTURA DE TI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Flecha derecha"/>
          <p:cNvSpPr/>
          <p:nvPr/>
        </p:nvSpPr>
        <p:spPr>
          <a:xfrm>
            <a:off x="3500430" y="6215082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Siguiente</a:t>
            </a:r>
            <a:endParaRPr lang="es-E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Presupuesto de TI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857223" y="1928801"/>
          <a:ext cx="7286677" cy="2185999"/>
        </p:xfrm>
        <a:graphic>
          <a:graphicData uri="http://schemas.openxmlformats.org/drawingml/2006/table">
            <a:tbl>
              <a:tblPr/>
              <a:tblGrid>
                <a:gridCol w="678698"/>
                <a:gridCol w="1128336"/>
                <a:gridCol w="920485"/>
                <a:gridCol w="1227596"/>
                <a:gridCol w="1105430"/>
                <a:gridCol w="1205539"/>
                <a:gridCol w="1020593"/>
              </a:tblGrid>
              <a:tr h="8743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Año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Equipo de Computo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Software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Instalación y Redes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Gastos Generales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capacitación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Total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2010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21973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10972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15648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5000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600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54193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2011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24564.6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33391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4226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6000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4361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72542.6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2012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4000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15500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1000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6000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3000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"/>
                          <a:ea typeface="Times New Roman"/>
                        </a:rPr>
                        <a:t>29500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Flecha izquierda"/>
          <p:cNvSpPr/>
          <p:nvPr/>
        </p:nvSpPr>
        <p:spPr>
          <a:xfrm>
            <a:off x="3714744" y="4500570"/>
            <a:ext cx="1571636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Retornar</a:t>
            </a: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Factores Externos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OPORTUNIDADES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ES" dirty="0" smtClean="0"/>
              <a:t>AMENAZAS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pPr marL="566928" lvl="0" indent="-457200">
              <a:buFont typeface="+mj-lt"/>
              <a:buAutoNum type="arabicPeriod"/>
            </a:pPr>
            <a:r>
              <a:rPr lang="es-ES" dirty="0" smtClean="0"/>
              <a:t>Información de fácil acceso de la demanda;</a:t>
            </a:r>
          </a:p>
          <a:p>
            <a:pPr marL="566928" lvl="0" indent="-457200">
              <a:buFont typeface="+mj-lt"/>
              <a:buAutoNum type="arabicPeriod"/>
            </a:pPr>
            <a:r>
              <a:rPr lang="es-ES" dirty="0" smtClean="0"/>
              <a:t>Incrementar la participación en el mercado por la salida de competidores;</a:t>
            </a:r>
          </a:p>
          <a:p>
            <a:pPr marL="566928" lvl="0" indent="-457200">
              <a:buFont typeface="+mj-lt"/>
              <a:buAutoNum type="arabicPeriod"/>
            </a:pPr>
            <a:r>
              <a:rPr lang="es-ES" dirty="0" smtClean="0"/>
              <a:t>Temporadas altas de consumos de telas (inicio de clases, invierno en la   Costa, Deportes)</a:t>
            </a:r>
          </a:p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566928" lvl="0" indent="-457200">
              <a:buFont typeface="+mj-lt"/>
              <a:buAutoNum type="arabicPeriod"/>
            </a:pPr>
            <a:r>
              <a:rPr lang="es-ES" dirty="0" smtClean="0"/>
              <a:t>Falta de apoyo del gobierno en el sector textil;</a:t>
            </a:r>
          </a:p>
          <a:p>
            <a:pPr marL="566928" lvl="0" indent="-457200">
              <a:buFont typeface="+mj-lt"/>
              <a:buAutoNum type="arabicPeriod"/>
            </a:pPr>
            <a:r>
              <a:rPr lang="es-ES" dirty="0" smtClean="0"/>
              <a:t>Contrabando de telas ingresando a menor precio.</a:t>
            </a:r>
          </a:p>
          <a:p>
            <a:pPr marL="566928" lvl="0" indent="-457200">
              <a:buFont typeface="+mj-lt"/>
              <a:buAutoNum type="arabicPeriod"/>
            </a:pPr>
            <a:r>
              <a:rPr lang="es-ES" dirty="0" smtClean="0"/>
              <a:t>Competidores venden a precios más bajos en productos que no son de exclusividad;</a:t>
            </a:r>
          </a:p>
          <a:p>
            <a:pPr marL="566928" lvl="0" indent="-457200">
              <a:buFont typeface="+mj-lt"/>
              <a:buAutoNum type="arabicPeriod"/>
            </a:pPr>
            <a:r>
              <a:rPr lang="es-ES" dirty="0" smtClean="0"/>
              <a:t>Tendencia al crecimiento de precios de la importación de hilos.</a:t>
            </a:r>
          </a:p>
          <a:p>
            <a:endParaRPr lang="es-ES" dirty="0"/>
          </a:p>
        </p:txBody>
      </p:sp>
      <p:sp>
        <p:nvSpPr>
          <p:cNvPr id="7" name="6 Flecha derecha"/>
          <p:cNvSpPr/>
          <p:nvPr/>
        </p:nvSpPr>
        <p:spPr>
          <a:xfrm>
            <a:off x="3500430" y="6215082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Siguiente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Factores Internos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FORTALEZAS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ES" dirty="0" smtClean="0"/>
              <a:t>DEBILIDADES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pPr marL="566928" lvl="0" indent="-457200">
              <a:buFont typeface="+mj-lt"/>
              <a:buAutoNum type="arabicPeriod"/>
            </a:pPr>
            <a:r>
              <a:rPr lang="es-ES" dirty="0" smtClean="0"/>
              <a:t>Productos de exclusividad que satisfacen los requerimientos de los clientes;</a:t>
            </a:r>
          </a:p>
          <a:p>
            <a:pPr marL="566928" lvl="0" indent="-457200">
              <a:buFont typeface="+mj-lt"/>
              <a:buAutoNum type="arabicPeriod"/>
            </a:pPr>
            <a:r>
              <a:rPr lang="es-ES" dirty="0" smtClean="0"/>
              <a:t>Maquinaria con una capacidad productiva competitiva;</a:t>
            </a:r>
          </a:p>
          <a:p>
            <a:pPr marL="566928" lvl="0" indent="-457200">
              <a:buFont typeface="+mj-lt"/>
              <a:buAutoNum type="arabicPeriod"/>
            </a:pPr>
            <a:r>
              <a:rPr lang="es-ES" dirty="0" smtClean="0"/>
              <a:t>Experiencia en el manejo del negocio;</a:t>
            </a:r>
          </a:p>
          <a:p>
            <a:pPr marL="566928" lvl="0" indent="-457200">
              <a:buFont typeface="+mj-lt"/>
              <a:buAutoNum type="arabicPeriod"/>
            </a:pPr>
            <a:r>
              <a:rPr lang="es-ES" dirty="0" smtClean="0"/>
              <a:t>Tener clientes potenciales;</a:t>
            </a:r>
          </a:p>
          <a:p>
            <a:pPr marL="566928" indent="-457200">
              <a:buFont typeface="+mj-lt"/>
              <a:buAutoNum type="arabicPeriod"/>
            </a:pPr>
            <a:r>
              <a:rPr lang="es-ES" dirty="0" smtClean="0"/>
              <a:t>Inmueble apto para el desarrollo de la Empresa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566928" lvl="0" indent="-457200">
              <a:buFont typeface="+mj-lt"/>
              <a:buAutoNum type="arabicPeriod"/>
            </a:pPr>
            <a:r>
              <a:rPr lang="es-ES" dirty="0" smtClean="0"/>
              <a:t>Falta de normas ISO;</a:t>
            </a:r>
          </a:p>
          <a:p>
            <a:pPr marL="566928" lvl="0" indent="-457200">
              <a:buFont typeface="+mj-lt"/>
              <a:buAutoNum type="arabicPeriod"/>
            </a:pPr>
            <a:r>
              <a:rPr lang="es-ES" dirty="0" smtClean="0"/>
              <a:t>Maquinarias con bajo nivel de tecnológica;</a:t>
            </a:r>
          </a:p>
          <a:p>
            <a:pPr marL="566928" lvl="0" indent="-457200">
              <a:buFont typeface="+mj-lt"/>
              <a:buAutoNum type="arabicPeriod"/>
            </a:pPr>
            <a:r>
              <a:rPr lang="es-ES" dirty="0" smtClean="0"/>
              <a:t>Alta dependencia Gerencial;</a:t>
            </a:r>
          </a:p>
          <a:p>
            <a:pPr marL="566928" lvl="0" indent="-457200">
              <a:buFont typeface="+mj-lt"/>
              <a:buAutoNum type="arabicPeriod"/>
            </a:pPr>
            <a:r>
              <a:rPr lang="es-ES" dirty="0" smtClean="0"/>
              <a:t>El nivel directivo no es profesional;</a:t>
            </a:r>
          </a:p>
          <a:p>
            <a:pPr marL="566928" indent="-457200">
              <a:buFont typeface="+mj-lt"/>
              <a:buAutoNum type="arabicPeriod"/>
            </a:pPr>
            <a:r>
              <a:rPr lang="es-ES" dirty="0" smtClean="0"/>
              <a:t>Recurso Humano poco eficiente</a:t>
            </a:r>
            <a:endParaRPr lang="es-ES" dirty="0"/>
          </a:p>
        </p:txBody>
      </p:sp>
      <p:sp>
        <p:nvSpPr>
          <p:cNvPr id="7" name="6 Flecha derecha"/>
          <p:cNvSpPr/>
          <p:nvPr/>
        </p:nvSpPr>
        <p:spPr>
          <a:xfrm>
            <a:off x="3500430" y="6215082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Siguiente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1000100" y="1357298"/>
          <a:ext cx="3186113" cy="1169652"/>
        </p:xfrm>
        <a:graphic>
          <a:graphicData uri="http://schemas.openxmlformats.org/drawingml/2006/table">
            <a:tbl>
              <a:tblPr/>
              <a:tblGrid>
                <a:gridCol w="855970"/>
                <a:gridCol w="276564"/>
                <a:gridCol w="275938"/>
                <a:gridCol w="275938"/>
                <a:gridCol w="118885"/>
                <a:gridCol w="118885"/>
                <a:gridCol w="461148"/>
                <a:gridCol w="435494"/>
                <a:gridCol w="367291"/>
              </a:tblGrid>
              <a:tr h="197098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OPORTUNIDADES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9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FACTORES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O1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O2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O3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SUM.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ORD.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189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O1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O2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56%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O3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33%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3800" marR="4380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Matriz de priorización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000100" y="2928934"/>
          <a:ext cx="3202305" cy="2335149"/>
        </p:xfrm>
        <a:graphic>
          <a:graphicData uri="http://schemas.openxmlformats.org/drawingml/2006/table">
            <a:tbl>
              <a:tblPr/>
              <a:tblGrid>
                <a:gridCol w="814070"/>
                <a:gridCol w="266065"/>
                <a:gridCol w="266065"/>
                <a:gridCol w="266065"/>
                <a:gridCol w="266065"/>
                <a:gridCol w="120650"/>
                <a:gridCol w="438785"/>
                <a:gridCol w="414655"/>
                <a:gridCol w="349885"/>
              </a:tblGrid>
              <a:tr h="200025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AMENAZAS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FACTORES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A2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A3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A4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SUM.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ORD.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19%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A2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44%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A3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A4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31%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8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4929190" y="1285860"/>
          <a:ext cx="3230880" cy="2527935"/>
        </p:xfrm>
        <a:graphic>
          <a:graphicData uri="http://schemas.openxmlformats.org/drawingml/2006/table">
            <a:tbl>
              <a:tblPr/>
              <a:tblGrid>
                <a:gridCol w="766445"/>
                <a:gridCol w="266065"/>
                <a:gridCol w="266065"/>
                <a:gridCol w="266065"/>
                <a:gridCol w="266065"/>
                <a:gridCol w="266065"/>
                <a:gridCol w="413385"/>
                <a:gridCol w="389890"/>
                <a:gridCol w="330835"/>
              </a:tblGrid>
              <a:tr h="200025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FORTALEZAS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FACTORES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F2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F3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F4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SUM.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ORD.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22%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F2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9%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F3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30%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F4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30%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9%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4929190" y="3857628"/>
          <a:ext cx="3230880" cy="2527935"/>
        </p:xfrm>
        <a:graphic>
          <a:graphicData uri="http://schemas.openxmlformats.org/drawingml/2006/table">
            <a:tbl>
              <a:tblPr/>
              <a:tblGrid>
                <a:gridCol w="766445"/>
                <a:gridCol w="266065"/>
                <a:gridCol w="266065"/>
                <a:gridCol w="266065"/>
                <a:gridCol w="266065"/>
                <a:gridCol w="266065"/>
                <a:gridCol w="413385"/>
                <a:gridCol w="389890"/>
                <a:gridCol w="330835"/>
              </a:tblGrid>
              <a:tr h="200025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DEBILIDADES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FACTORES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D2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D3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D4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SUM.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ORD.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26%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D2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13%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D3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D4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30%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26%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11.5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8 Flecha derecha"/>
          <p:cNvSpPr/>
          <p:nvPr/>
        </p:nvSpPr>
        <p:spPr>
          <a:xfrm>
            <a:off x="3500430" y="6215082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Siguiente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Matriz de evaluacion</a:t>
            </a:r>
            <a:endParaRPr lang="es-ES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071538" y="1357299"/>
          <a:ext cx="4357718" cy="4295353"/>
        </p:xfrm>
        <a:graphic>
          <a:graphicData uri="http://schemas.openxmlformats.org/drawingml/2006/table">
            <a:tbl>
              <a:tblPr/>
              <a:tblGrid>
                <a:gridCol w="1310291"/>
                <a:gridCol w="1310291"/>
                <a:gridCol w="552410"/>
                <a:gridCol w="592363"/>
                <a:gridCol w="592363"/>
              </a:tblGrid>
              <a:tr h="295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800" dirty="0">
                        <a:latin typeface="Calibri"/>
                      </a:endParaRPr>
                    </a:p>
                  </a:txBody>
                  <a:tcPr marL="34246" marR="3424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FACTORES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PESO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CALIFICACIÓN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PONDERACIÓN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29241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OPORTUNIDADES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Conocer la demanda del mercado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0.16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0.48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5869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Incrementar la participación en el mercado por la salida de competidores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0.16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0.64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5869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Temporadas altas de consumos de telas (inicio de clases, invierno en la Costa, Deportes)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0.14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0.42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79349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AMENAZAS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</a:t>
                      </a:r>
                      <a:r>
                        <a:rPr lang="es-ES" sz="800" dirty="0">
                          <a:solidFill>
                            <a:srgbClr val="444444"/>
                          </a:solidFill>
                          <a:latin typeface="Times New Roman"/>
                          <a:ea typeface="Times New Roman"/>
                        </a:rPr>
                        <a:t>       </a:t>
                      </a: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Falta de apoyo del gobierno en el sector textil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0.13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0.26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41902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Contrabando de telas ingresando a menor precio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0.13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0.13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5869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</a:t>
                      </a:r>
                      <a:r>
                        <a:rPr lang="es-ES" sz="800" dirty="0">
                          <a:solidFill>
                            <a:srgbClr val="444444"/>
                          </a:solidFill>
                          <a:latin typeface="Times New Roman"/>
                          <a:ea typeface="Times New Roman"/>
                        </a:rPr>
                        <a:t>       </a:t>
                      </a: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Competidores venden a precios más bajas en productos que no son de exclusividad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0.14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0.28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41902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</a:t>
                      </a:r>
                      <a:r>
                        <a:rPr lang="es-ES" sz="800" dirty="0">
                          <a:solidFill>
                            <a:srgbClr val="444444"/>
                          </a:solidFill>
                          <a:latin typeface="Times New Roman"/>
                          <a:ea typeface="Times New Roman"/>
                        </a:rPr>
                        <a:t>       </a:t>
                      </a: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Tendencia al crecimiento de precios de la importación de hilos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0.14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0.28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53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RESULTADOS TOTALES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800" dirty="0">
                        <a:latin typeface="Calibri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2.49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96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El peso asignado varía desde 0.0(Sin importancia), hasta 1.0 (Muy importante)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592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Los valores calificados son: 3=Fuerza Menos, 4= Fuerza Mayor, 1=mayor debilidad, 2= Menor debilidad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3519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El valor promedio es 2.5 para realizar las comparaciones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351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Figura 21.- Matriz de Evaluación de Factores Internos FODA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246" marR="3424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5643570" y="1444294"/>
            <a:ext cx="3043230" cy="394176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566928" lvl="0" indent="-457200">
              <a:buNone/>
            </a:pPr>
            <a:r>
              <a:rPr lang="es-ES" dirty="0" smtClean="0"/>
              <a:t>El total</a:t>
            </a:r>
          </a:p>
          <a:p>
            <a:pPr marL="566928" lvl="0" indent="-457200">
              <a:buNone/>
            </a:pPr>
            <a:r>
              <a:rPr lang="es-ES" dirty="0" smtClean="0"/>
              <a:t>ponderado es</a:t>
            </a:r>
          </a:p>
          <a:p>
            <a:pPr marL="566928" lvl="0" indent="-457200">
              <a:buNone/>
            </a:pPr>
            <a:r>
              <a:rPr lang="es-ES" dirty="0" smtClean="0"/>
              <a:t>2.49 siendo &lt;2.5</a:t>
            </a:r>
          </a:p>
          <a:p>
            <a:pPr marL="566928" lvl="0" indent="-457200">
              <a:buNone/>
            </a:pPr>
            <a:r>
              <a:rPr lang="es-ES" dirty="0" smtClean="0"/>
              <a:t>Esto es que no se aprovecha las oportunidades ni minimizan las amenazas</a:t>
            </a:r>
            <a:endParaRPr lang="es-ES" dirty="0"/>
          </a:p>
        </p:txBody>
      </p:sp>
      <p:sp>
        <p:nvSpPr>
          <p:cNvPr id="6" name="5 Flecha izquierda"/>
          <p:cNvSpPr/>
          <p:nvPr/>
        </p:nvSpPr>
        <p:spPr>
          <a:xfrm>
            <a:off x="3929058" y="6143620"/>
            <a:ext cx="1571636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Retornar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571481"/>
            <a:ext cx="7772400" cy="78581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Definición del Problema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428736"/>
            <a:ext cx="7772400" cy="3382575"/>
          </a:xfrm>
        </p:spPr>
        <p:txBody>
          <a:bodyPr/>
          <a:lstStyle/>
          <a:p>
            <a:pPr algn="l"/>
            <a:r>
              <a:rPr lang="es-ES" dirty="0" smtClean="0"/>
              <a:t>Que el Departamento TI, mantenga objetivos, políticas y controles adecuados;</a:t>
            </a:r>
          </a:p>
          <a:p>
            <a:pPr algn="l"/>
            <a:endParaRPr lang="es-ES" dirty="0" smtClean="0"/>
          </a:p>
          <a:p>
            <a:pPr algn="l"/>
            <a:r>
              <a:rPr lang="es-ES" dirty="0" smtClean="0"/>
              <a:t>Con PETI optimizará los recursos y dispondrá de políticas , controles adecuados que se alinearán con las estrategias de la Empresa.</a:t>
            </a:r>
            <a:endParaRPr lang="es-ES" dirty="0"/>
          </a:p>
        </p:txBody>
      </p:sp>
      <p:sp>
        <p:nvSpPr>
          <p:cNvPr id="4" name="3 Flecha izquierda"/>
          <p:cNvSpPr/>
          <p:nvPr/>
        </p:nvSpPr>
        <p:spPr>
          <a:xfrm>
            <a:off x="3643306" y="4357694"/>
            <a:ext cx="1571636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Retornar</a:t>
            </a:r>
            <a:endParaRPr lang="es-E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ctr"/>
            <a:r>
              <a:rPr lang="es-ES" dirty="0" smtClean="0"/>
              <a:t>Estrategias del negocio</a:t>
            </a:r>
            <a:endParaRPr lang="es-ES" dirty="0"/>
          </a:p>
        </p:txBody>
      </p:sp>
      <p:sp>
        <p:nvSpPr>
          <p:cNvPr id="6" name="5 Flecha izquierda"/>
          <p:cNvSpPr/>
          <p:nvPr/>
        </p:nvSpPr>
        <p:spPr>
          <a:xfrm>
            <a:off x="3929058" y="6143620"/>
            <a:ext cx="1571636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Retornar</a:t>
            </a:r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357290" y="1428736"/>
          <a:ext cx="6858049" cy="4093768"/>
        </p:xfrm>
        <a:graphic>
          <a:graphicData uri="http://schemas.openxmlformats.org/drawingml/2006/table">
            <a:tbl>
              <a:tblPr/>
              <a:tblGrid>
                <a:gridCol w="1861072"/>
                <a:gridCol w="1274833"/>
                <a:gridCol w="1861072"/>
                <a:gridCol w="1861072"/>
              </a:tblGrid>
              <a:tr h="154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Tipo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Grupo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Subgrupo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Denominación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59436"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FUNCIONALES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ESTRATEGIAS MARKETING Y VENTAS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Segmentación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Crecimiento del portafolio de productos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5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Implementar el plan de investigación del mercado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5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Promoción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Implementar planes de comunicaciones y publicidad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40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Comercialización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Optimizar las ventas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3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ESTRATEGIAS OPERACIONES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Procesos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Mejorar los estándares de producción 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87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Localización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Reubicación de la planta para un mejor acceso y disponibilidad de los recursos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87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Compras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Reducir costos en materia prima sin disminuir calidad de producto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3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Inventarios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Contar con el stock suficiente 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87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ESTRATEGIAS FINANCIERAS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Manejo eficiente del flujo de caja para cumplir con el proceso productivo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58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ESTRATEGIAS RRHH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Contar con un proceso adecuado para la selección , contratación y capacitación del personal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395" marR="34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643866" cy="714379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Modelo operativo</a:t>
            </a:r>
            <a:endParaRPr lang="es-ES" dirty="0"/>
          </a:p>
        </p:txBody>
      </p:sp>
      <p:grpSp>
        <p:nvGrpSpPr>
          <p:cNvPr id="4" name="12 Grupo"/>
          <p:cNvGrpSpPr/>
          <p:nvPr/>
        </p:nvGrpSpPr>
        <p:grpSpPr>
          <a:xfrm>
            <a:off x="285720" y="1090612"/>
            <a:ext cx="8572560" cy="4481527"/>
            <a:chOff x="0" y="0"/>
            <a:chExt cx="10904064" cy="4676775"/>
          </a:xfrm>
        </p:grpSpPr>
        <p:sp>
          <p:nvSpPr>
            <p:cNvPr id="5" name="14 Pentágono"/>
            <p:cNvSpPr/>
            <p:nvPr/>
          </p:nvSpPr>
          <p:spPr>
            <a:xfrm>
              <a:off x="2464599" y="1962150"/>
              <a:ext cx="907256" cy="495300"/>
            </a:xfrm>
            <a:prstGeom prst="homePlate">
              <a:avLst/>
            </a:prstGeom>
            <a:solidFill>
              <a:schemeClr val="bg1"/>
            </a:solidFill>
            <a:ln w="3175">
              <a:solidFill>
                <a:sysClr val="windowText" lastClr="000000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/>
              <a:r>
                <a:rPr lang="es-EC" sz="800" b="1" dirty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rPr>
                <a:t>BODEGA DE HILAZAS</a:t>
              </a:r>
            </a:p>
          </p:txBody>
        </p:sp>
        <p:sp>
          <p:nvSpPr>
            <p:cNvPr id="6" name="36 Cheurón"/>
            <p:cNvSpPr/>
            <p:nvPr/>
          </p:nvSpPr>
          <p:spPr>
            <a:xfrm>
              <a:off x="3093248" y="1971674"/>
              <a:ext cx="1162050" cy="476251"/>
            </a:xfrm>
            <a:prstGeom prst="chevron">
              <a:avLst/>
            </a:prstGeom>
            <a:solidFill>
              <a:schemeClr val="bg1"/>
            </a:solidFill>
            <a:ln w="3175">
              <a:solidFill>
                <a:sysClr val="windowText" lastClr="000000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/>
              <a:r>
                <a:rPr lang="es-EC" sz="800" b="1" dirty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rPr>
                <a:t>TEJEDURÍA</a:t>
              </a:r>
            </a:p>
          </p:txBody>
        </p:sp>
        <p:sp>
          <p:nvSpPr>
            <p:cNvPr id="7" name="34 Cheurón"/>
            <p:cNvSpPr/>
            <p:nvPr/>
          </p:nvSpPr>
          <p:spPr>
            <a:xfrm>
              <a:off x="3902873" y="1971674"/>
              <a:ext cx="1190626" cy="476251"/>
            </a:xfrm>
            <a:prstGeom prst="chevron">
              <a:avLst/>
            </a:prstGeom>
            <a:solidFill>
              <a:schemeClr val="bg1"/>
            </a:solidFill>
            <a:ln w="3175">
              <a:solidFill>
                <a:sysClr val="windowText" lastClr="000000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/>
              <a:r>
                <a:rPr lang="es-EC" sz="800" b="1" dirty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rPr>
                <a:t>BODEGA DE TELA  CRUDA</a:t>
              </a:r>
            </a:p>
          </p:txBody>
        </p:sp>
        <p:sp>
          <p:nvSpPr>
            <p:cNvPr id="8" name="33 Cheurón"/>
            <p:cNvSpPr/>
            <p:nvPr/>
          </p:nvSpPr>
          <p:spPr>
            <a:xfrm>
              <a:off x="4788698" y="1962149"/>
              <a:ext cx="1243543" cy="476251"/>
            </a:xfrm>
            <a:prstGeom prst="chevron">
              <a:avLst/>
            </a:prstGeom>
            <a:solidFill>
              <a:schemeClr val="bg1"/>
            </a:solidFill>
            <a:ln w="3175">
              <a:solidFill>
                <a:sysClr val="windowText" lastClr="000000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/>
              <a:r>
                <a:rPr lang="es-EC" sz="800" b="1" dirty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rPr>
                <a:t>TINTORERÍA</a:t>
              </a:r>
            </a:p>
          </p:txBody>
        </p:sp>
        <p:sp>
          <p:nvSpPr>
            <p:cNvPr id="9" name="32 Cheurón"/>
            <p:cNvSpPr/>
            <p:nvPr/>
          </p:nvSpPr>
          <p:spPr>
            <a:xfrm>
              <a:off x="5670290" y="1962149"/>
              <a:ext cx="1226608" cy="476251"/>
            </a:xfrm>
            <a:prstGeom prst="chevron">
              <a:avLst/>
            </a:prstGeom>
            <a:solidFill>
              <a:schemeClr val="bg1"/>
            </a:solidFill>
            <a:ln w="3175">
              <a:solidFill>
                <a:sysClr val="windowText" lastClr="000000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/>
              <a:r>
                <a:rPr lang="es-EC" sz="800" b="1" dirty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rPr>
                <a:t>ACABADOS</a:t>
              </a:r>
            </a:p>
          </p:txBody>
        </p:sp>
        <p:sp>
          <p:nvSpPr>
            <p:cNvPr id="10" name="31 Cheurón"/>
            <p:cNvSpPr/>
            <p:nvPr/>
          </p:nvSpPr>
          <p:spPr>
            <a:xfrm>
              <a:off x="6420649" y="1971674"/>
              <a:ext cx="1311276" cy="476251"/>
            </a:xfrm>
            <a:prstGeom prst="chevron">
              <a:avLst/>
            </a:prstGeom>
            <a:solidFill>
              <a:schemeClr val="bg1"/>
            </a:solidFill>
            <a:ln w="3175">
              <a:solidFill>
                <a:sysClr val="windowText" lastClr="000000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/>
              <a:r>
                <a:rPr lang="es-EC" sz="800" b="1" dirty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rPr>
                <a:t>MEDICIÓN</a:t>
              </a:r>
            </a:p>
          </p:txBody>
        </p:sp>
        <p:sp>
          <p:nvSpPr>
            <p:cNvPr id="11" name="29 Cheurón"/>
            <p:cNvSpPr/>
            <p:nvPr/>
          </p:nvSpPr>
          <p:spPr>
            <a:xfrm>
              <a:off x="7315998" y="1962149"/>
              <a:ext cx="1284819" cy="476251"/>
            </a:xfrm>
            <a:prstGeom prst="chevron">
              <a:avLst/>
            </a:prstGeom>
            <a:solidFill>
              <a:schemeClr val="bg1"/>
            </a:solidFill>
            <a:ln w="3175">
              <a:solidFill>
                <a:sysClr val="windowText" lastClr="000000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/>
              <a:r>
                <a:rPr lang="es-EC" sz="800" b="1" dirty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rPr>
                <a:t>BODEGA DE PRODUCTO TERMINADO</a:t>
              </a:r>
            </a:p>
          </p:txBody>
        </p:sp>
        <p:sp>
          <p:nvSpPr>
            <p:cNvPr id="12" name="25 Cheurón"/>
            <p:cNvSpPr/>
            <p:nvPr/>
          </p:nvSpPr>
          <p:spPr>
            <a:xfrm>
              <a:off x="8305539" y="1971674"/>
              <a:ext cx="1280320" cy="466725"/>
            </a:xfrm>
            <a:prstGeom prst="chevron">
              <a:avLst/>
            </a:prstGeom>
            <a:solidFill>
              <a:schemeClr val="bg1"/>
            </a:solidFill>
            <a:ln w="3175">
              <a:solidFill>
                <a:sysClr val="windowText" lastClr="000000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/>
              <a:r>
                <a:rPr lang="es-EC" sz="800" b="1" dirty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rPr>
                <a:t>MARKETING</a:t>
              </a:r>
            </a:p>
          </p:txBody>
        </p:sp>
        <p:sp>
          <p:nvSpPr>
            <p:cNvPr id="13" name="26 Cheurón"/>
            <p:cNvSpPr/>
            <p:nvPr/>
          </p:nvSpPr>
          <p:spPr>
            <a:xfrm>
              <a:off x="9124690" y="1962149"/>
              <a:ext cx="1184276" cy="466725"/>
            </a:xfrm>
            <a:prstGeom prst="chevron">
              <a:avLst/>
            </a:prstGeom>
            <a:solidFill>
              <a:schemeClr val="bg1"/>
            </a:solidFill>
            <a:ln w="3175">
              <a:solidFill>
                <a:sysClr val="windowText" lastClr="000000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/>
              <a:r>
                <a:rPr lang="es-EC" sz="800" b="1" dirty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rPr>
                <a:t>VENTAS</a:t>
              </a:r>
            </a:p>
          </p:txBody>
        </p:sp>
        <p:sp>
          <p:nvSpPr>
            <p:cNvPr id="14" name="1 Rectángulo"/>
            <p:cNvSpPr/>
            <p:nvPr/>
          </p:nvSpPr>
          <p:spPr>
            <a:xfrm>
              <a:off x="1750223" y="0"/>
              <a:ext cx="8682567" cy="409575"/>
            </a:xfrm>
            <a:prstGeom prst="rect">
              <a:avLst/>
            </a:prstGeom>
            <a:solidFill>
              <a:srgbClr val="3FB6FF"/>
            </a:solidFill>
            <a:ln w="3175">
              <a:solidFill>
                <a:sysClr val="windowText" lastClr="000000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C" sz="1600" b="1" dirty="0">
                  <a:solidFill>
                    <a:schemeClr val="tx1"/>
                  </a:solidFill>
                </a:rPr>
                <a:t>CADENA DE VALOR INDUSTRIAL</a:t>
              </a:r>
              <a:r>
                <a:rPr lang="es-EC" sz="1600" b="1" baseline="0" dirty="0">
                  <a:solidFill>
                    <a:schemeClr val="tx1"/>
                  </a:solidFill>
                </a:rPr>
                <a:t> POLITEX S.A.</a:t>
              </a:r>
              <a:endParaRPr lang="es-EC" sz="1600" b="1" dirty="0"/>
            </a:p>
          </p:txBody>
        </p:sp>
        <p:sp>
          <p:nvSpPr>
            <p:cNvPr id="15" name="2 Flecha a la derecha con bandas"/>
            <p:cNvSpPr/>
            <p:nvPr/>
          </p:nvSpPr>
          <p:spPr>
            <a:xfrm>
              <a:off x="592826" y="609601"/>
              <a:ext cx="1752600" cy="762000"/>
            </a:xfrm>
            <a:prstGeom prst="stripedRightArrow">
              <a:avLst/>
            </a:prstGeom>
            <a:gradFill flip="none" rotWithShape="1">
              <a:gsLst>
                <a:gs pos="0">
                  <a:srgbClr val="B9FA50">
                    <a:tint val="66000"/>
                    <a:satMod val="160000"/>
                  </a:srgbClr>
                </a:gs>
                <a:gs pos="50000">
                  <a:srgbClr val="B9FA50">
                    <a:tint val="44500"/>
                    <a:satMod val="160000"/>
                  </a:srgbClr>
                </a:gs>
                <a:gs pos="100000">
                  <a:srgbClr val="B9FA50">
                    <a:tint val="23500"/>
                    <a:satMod val="160000"/>
                  </a:srgbClr>
                </a:gs>
              </a:gsLst>
              <a:lin ang="189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C" sz="900" b="1" dirty="0">
                  <a:solidFill>
                    <a:sysClr val="windowText" lastClr="000000"/>
                  </a:solidFill>
                </a:rPr>
                <a:t>PROCESOS GOBERNANTES</a:t>
              </a:r>
            </a:p>
          </p:txBody>
        </p:sp>
        <p:sp>
          <p:nvSpPr>
            <p:cNvPr id="16" name="3 Rectángulo"/>
            <p:cNvSpPr/>
            <p:nvPr/>
          </p:nvSpPr>
          <p:spPr>
            <a:xfrm>
              <a:off x="2497825" y="771525"/>
              <a:ext cx="7573014" cy="40957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ysClr val="windowText" lastClr="000000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C" sz="1200" b="1" dirty="0">
                  <a:solidFill>
                    <a:sysClr val="windowText" lastClr="000000"/>
                  </a:solidFill>
                </a:rPr>
                <a:t>DIRECCIÓN</a:t>
              </a:r>
              <a:r>
                <a:rPr lang="es-EC" sz="1200" b="1" baseline="0" dirty="0">
                  <a:solidFill>
                    <a:sysClr val="windowText" lastClr="000000"/>
                  </a:solidFill>
                </a:rPr>
                <a:t> ESTRATÉGICA DE GENERACIÓN Y FORMULACIÓN DE POLÍTICAS</a:t>
              </a:r>
              <a:endParaRPr lang="es-EC" sz="12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4 Flecha a la derecha con bandas"/>
            <p:cNvSpPr/>
            <p:nvPr/>
          </p:nvSpPr>
          <p:spPr>
            <a:xfrm>
              <a:off x="592825" y="1771651"/>
              <a:ext cx="1771651" cy="800099"/>
            </a:xfrm>
            <a:prstGeom prst="stripedRightArrow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 w="3175"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C" sz="900" b="1" dirty="0">
                  <a:solidFill>
                    <a:sysClr val="windowText" lastClr="000000"/>
                  </a:solidFill>
                </a:rPr>
                <a:t>PROCESOS AGREGADORES</a:t>
              </a:r>
              <a:r>
                <a:rPr lang="es-EC" sz="900" b="1" baseline="0" dirty="0">
                  <a:solidFill>
                    <a:sysClr val="windowText" lastClr="000000"/>
                  </a:solidFill>
                </a:rPr>
                <a:t> DE VALOR</a:t>
              </a:r>
              <a:endParaRPr lang="es-EC" sz="9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5 Flecha a la derecha con bandas"/>
            <p:cNvSpPr/>
            <p:nvPr/>
          </p:nvSpPr>
          <p:spPr>
            <a:xfrm>
              <a:off x="621400" y="3371851"/>
              <a:ext cx="1771651" cy="790574"/>
            </a:xfrm>
            <a:prstGeom prst="stripedRightArrow">
              <a:avLst/>
            </a:prstGeom>
            <a:gradFill flip="none" rotWithShape="1">
              <a:gsLst>
                <a:gs pos="0">
                  <a:schemeClr val="accent6">
                    <a:lumMod val="75000"/>
                    <a:tint val="66000"/>
                    <a:satMod val="160000"/>
                  </a:schemeClr>
                </a:gs>
                <a:gs pos="50000">
                  <a:schemeClr val="accent6">
                    <a:lumMod val="75000"/>
                    <a:tint val="44500"/>
                    <a:satMod val="160000"/>
                  </a:schemeClr>
                </a:gs>
                <a:gs pos="100000">
                  <a:schemeClr val="accent6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ysClr val="windowText" lastClr="000000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C" sz="900" b="1" dirty="0">
                  <a:solidFill>
                    <a:sysClr val="windowText" lastClr="000000"/>
                  </a:solidFill>
                </a:rPr>
                <a:t>PROCESOS  HABILITANTES</a:t>
              </a:r>
            </a:p>
          </p:txBody>
        </p:sp>
        <p:sp>
          <p:nvSpPr>
            <p:cNvPr id="19" name="6 Rectángulo"/>
            <p:cNvSpPr/>
            <p:nvPr/>
          </p:nvSpPr>
          <p:spPr>
            <a:xfrm>
              <a:off x="2583551" y="2924175"/>
              <a:ext cx="3410589" cy="314325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tint val="66000"/>
                    <a:satMod val="160000"/>
                  </a:schemeClr>
                </a:gs>
                <a:gs pos="50000">
                  <a:schemeClr val="accent2">
                    <a:tint val="44500"/>
                    <a:satMod val="160000"/>
                  </a:schemeClr>
                </a:gs>
                <a:gs pos="100000">
                  <a:schemeClr val="accent2">
                    <a:tint val="23500"/>
                    <a:satMod val="160000"/>
                  </a:schemeClr>
                </a:gs>
              </a:gsLst>
              <a:lin ang="13500000" scaled="1"/>
              <a:tileRect/>
            </a:gradFill>
            <a:ln w="3175">
              <a:solidFill>
                <a:sysClr val="windowText" lastClr="000000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/>
              <a:r>
                <a:rPr lang="es-EC" sz="1200" b="1" dirty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rPr>
                <a:t>ASESORES</a:t>
              </a:r>
            </a:p>
          </p:txBody>
        </p:sp>
        <p:sp>
          <p:nvSpPr>
            <p:cNvPr id="20" name="7 Rectángulo"/>
            <p:cNvSpPr/>
            <p:nvPr/>
          </p:nvSpPr>
          <p:spPr>
            <a:xfrm>
              <a:off x="6594215" y="2933700"/>
              <a:ext cx="3505200" cy="314325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tint val="66000"/>
                    <a:satMod val="160000"/>
                  </a:schemeClr>
                </a:gs>
                <a:gs pos="50000">
                  <a:schemeClr val="accent2">
                    <a:tint val="44500"/>
                    <a:satMod val="160000"/>
                  </a:schemeClr>
                </a:gs>
                <a:gs pos="100000">
                  <a:schemeClr val="accent2">
                    <a:tint val="23500"/>
                    <a:satMod val="160000"/>
                  </a:schemeClr>
                </a:gs>
              </a:gsLst>
              <a:lin ang="13500000" scaled="1"/>
              <a:tileRect/>
            </a:gradFill>
            <a:ln w="3175">
              <a:solidFill>
                <a:sysClr val="windowText" lastClr="000000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/>
              <a:r>
                <a:rPr lang="es-EC" sz="1200" b="1" dirty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rPr>
                <a:t>APOYO</a:t>
              </a:r>
            </a:p>
          </p:txBody>
        </p:sp>
        <p:sp>
          <p:nvSpPr>
            <p:cNvPr id="21" name="8 Rectángulo"/>
            <p:cNvSpPr/>
            <p:nvPr/>
          </p:nvSpPr>
          <p:spPr>
            <a:xfrm>
              <a:off x="2583551" y="3352800"/>
              <a:ext cx="3410589" cy="4286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/>
              <a:r>
                <a:rPr lang="es-EC" sz="900" b="1" dirty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rPr>
                <a:t>AUDITORIA INTERNA</a:t>
              </a:r>
            </a:p>
          </p:txBody>
        </p:sp>
        <p:sp>
          <p:nvSpPr>
            <p:cNvPr id="22" name="9 Rectángulo"/>
            <p:cNvSpPr/>
            <p:nvPr/>
          </p:nvSpPr>
          <p:spPr>
            <a:xfrm>
              <a:off x="2583551" y="3781427"/>
              <a:ext cx="3410589" cy="4286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/>
              <a:r>
                <a:rPr lang="es-EC" sz="900" b="1" dirty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rPr>
                <a:t>ASESORÍA LEGAL</a:t>
              </a:r>
            </a:p>
          </p:txBody>
        </p:sp>
        <p:sp>
          <p:nvSpPr>
            <p:cNvPr id="23" name="10 Rectángulo"/>
            <p:cNvSpPr/>
            <p:nvPr/>
          </p:nvSpPr>
          <p:spPr>
            <a:xfrm>
              <a:off x="6584690" y="3381375"/>
              <a:ext cx="3505200" cy="4548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/>
              <a:r>
                <a:rPr lang="es-EC" sz="900" b="1" dirty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rPr>
                <a:t>GESTIÓN DEL TALENTO HUMANO </a:t>
              </a:r>
            </a:p>
          </p:txBody>
        </p:sp>
        <p:sp>
          <p:nvSpPr>
            <p:cNvPr id="24" name="11 Rectángulo"/>
            <p:cNvSpPr/>
            <p:nvPr/>
          </p:nvSpPr>
          <p:spPr>
            <a:xfrm>
              <a:off x="6584690" y="3812380"/>
              <a:ext cx="3505200" cy="4048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/>
              <a:r>
                <a:rPr lang="es-EC" sz="900" b="1" dirty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rPr>
                <a:t>GESTIÓN ADMINISTRATIVA FINANCIERA</a:t>
              </a:r>
            </a:p>
          </p:txBody>
        </p:sp>
        <p:sp>
          <p:nvSpPr>
            <p:cNvPr id="25" name="13 Rectángulo"/>
            <p:cNvSpPr/>
            <p:nvPr/>
          </p:nvSpPr>
          <p:spPr>
            <a:xfrm>
              <a:off x="6584690" y="4217194"/>
              <a:ext cx="3505200" cy="4522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/>
              <a:r>
                <a:rPr lang="es-EC" sz="900" b="1" dirty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rPr>
                <a:t>GESTIÓN DE TECNOLOGÍAS DE LA INFORMACIÓN</a:t>
              </a:r>
            </a:p>
          </p:txBody>
        </p:sp>
        <p:sp>
          <p:nvSpPr>
            <p:cNvPr id="26" name="15 Cilindro"/>
            <p:cNvSpPr/>
            <p:nvPr/>
          </p:nvSpPr>
          <p:spPr>
            <a:xfrm>
              <a:off x="0" y="885137"/>
              <a:ext cx="385555" cy="3403493"/>
            </a:xfrm>
            <a:prstGeom prst="can">
              <a:avLst>
                <a:gd name="adj" fmla="val 4245"/>
              </a:avLst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tx2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tx2">
                    <a:lumMod val="60000"/>
                    <a:lumOff val="40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wordArtVert" wrap="square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C" sz="1200" b="1" dirty="0">
                  <a:solidFill>
                    <a:sysClr val="windowText" lastClr="000000"/>
                  </a:solidFill>
                </a:rPr>
                <a:t>PROVEEDORES</a:t>
              </a:r>
            </a:p>
          </p:txBody>
        </p:sp>
        <p:sp>
          <p:nvSpPr>
            <p:cNvPr id="27" name="16 Cilindro"/>
            <p:cNvSpPr/>
            <p:nvPr/>
          </p:nvSpPr>
          <p:spPr>
            <a:xfrm>
              <a:off x="10518509" y="913713"/>
              <a:ext cx="385555" cy="3446356"/>
            </a:xfrm>
            <a:prstGeom prst="can">
              <a:avLst>
                <a:gd name="adj" fmla="val 4245"/>
              </a:avLst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tx2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tx2">
                    <a:lumMod val="60000"/>
                    <a:lumOff val="40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wordArtVert" wrap="square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/>
              <a:r>
                <a:rPr lang="es-EC" sz="1200" b="1" dirty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rPr>
                <a:t>CLIENTES</a:t>
              </a:r>
            </a:p>
          </p:txBody>
        </p:sp>
        <p:sp>
          <p:nvSpPr>
            <p:cNvPr id="28" name="18 Rectángulo"/>
            <p:cNvSpPr/>
            <p:nvPr/>
          </p:nvSpPr>
          <p:spPr>
            <a:xfrm>
              <a:off x="2583551" y="4219576"/>
              <a:ext cx="3410589" cy="4571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/>
              <a:r>
                <a:rPr lang="es-EC" sz="900" b="1" dirty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rPr>
                <a:t>AUDITORIA EXTERNA</a:t>
              </a:r>
            </a:p>
          </p:txBody>
        </p:sp>
        <p:sp>
          <p:nvSpPr>
            <p:cNvPr id="29" name="27 Rectángulo"/>
            <p:cNvSpPr/>
            <p:nvPr/>
          </p:nvSpPr>
          <p:spPr>
            <a:xfrm>
              <a:off x="8391265" y="1704974"/>
              <a:ext cx="1708149" cy="266701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tx2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tx2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 w="3175">
              <a:solidFill>
                <a:sysClr val="windowText" lastClr="000000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/>
              <a:r>
                <a:rPr lang="es-EC" sz="1100" b="1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DIRECCIÓN COMERCIAL</a:t>
              </a:r>
            </a:p>
          </p:txBody>
        </p:sp>
        <p:sp>
          <p:nvSpPr>
            <p:cNvPr id="30" name="28 Rectángulo"/>
            <p:cNvSpPr/>
            <p:nvPr/>
          </p:nvSpPr>
          <p:spPr>
            <a:xfrm>
              <a:off x="2464598" y="1704975"/>
              <a:ext cx="5938572" cy="261938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tx2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tx2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 w="3175">
              <a:solidFill>
                <a:sysClr val="windowText" lastClr="000000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C" sz="1200" b="1" dirty="0">
                  <a:solidFill>
                    <a:schemeClr val="tx1"/>
                  </a:solidFill>
                </a:rPr>
                <a:t>PRODUCCIÓN</a:t>
              </a:r>
            </a:p>
          </p:txBody>
        </p:sp>
      </p:grpSp>
      <p:sp>
        <p:nvSpPr>
          <p:cNvPr id="32" name="31 Flecha izquierda"/>
          <p:cNvSpPr/>
          <p:nvPr/>
        </p:nvSpPr>
        <p:spPr>
          <a:xfrm>
            <a:off x="3929058" y="6143620"/>
            <a:ext cx="1571636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Retornar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20 Imagen" descr="DIAGRAMA ESTRUCTURAL aprobado_BIEN_PROPUEST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5715" y="1214422"/>
            <a:ext cx="8412569" cy="4382735"/>
          </a:xfrm>
          <a:prstGeom prst="rect">
            <a:avLst/>
          </a:prstGeom>
        </p:spPr>
      </p:pic>
      <p:sp>
        <p:nvSpPr>
          <p:cNvPr id="3" name="2 Flecha izquierda"/>
          <p:cNvSpPr/>
          <p:nvPr/>
        </p:nvSpPr>
        <p:spPr>
          <a:xfrm>
            <a:off x="3929058" y="6143620"/>
            <a:ext cx="1571636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3" action="ppaction://hlinksldjump"/>
              </a:rPr>
              <a:t>Retornar</a:t>
            </a: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42910" y="357167"/>
            <a:ext cx="7643866" cy="714379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Organigrama </a:t>
            </a:r>
            <a:r>
              <a:rPr lang="es-ES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</a:t>
            </a:r>
            <a:r>
              <a:rPr kumimoji="0" lang="es-E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estructural</a:t>
            </a:r>
            <a:endParaRPr kumimoji="0" lang="es-E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Arquitectura de la información</a:t>
            </a:r>
            <a:endParaRPr lang="es-ES" dirty="0"/>
          </a:p>
        </p:txBody>
      </p:sp>
      <p:sp>
        <p:nvSpPr>
          <p:cNvPr id="6" name="5 Flecha izquierda"/>
          <p:cNvSpPr/>
          <p:nvPr/>
        </p:nvSpPr>
        <p:spPr>
          <a:xfrm>
            <a:off x="3929058" y="6143620"/>
            <a:ext cx="1571636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Retornar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57222" y="1428738"/>
          <a:ext cx="7429553" cy="2714641"/>
        </p:xfrm>
        <a:graphic>
          <a:graphicData uri="http://schemas.openxmlformats.org/drawingml/2006/table">
            <a:tbl>
              <a:tblPr/>
              <a:tblGrid>
                <a:gridCol w="1887848"/>
                <a:gridCol w="1115980"/>
                <a:gridCol w="1887848"/>
                <a:gridCol w="1887848"/>
                <a:gridCol w="650029"/>
              </a:tblGrid>
              <a:tr h="231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CARGO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03" marR="294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03" marR="294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FUNCIONES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03" marR="294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ACTIVIDADES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03" marR="294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INFORMACIÓN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03" marR="294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36969">
                <a:tc row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JEFE DE TESORERIA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03" marR="2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Controlar  el manejo del área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03" marR="2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Verificar y autorizar  el movimiento de efectivo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03" marR="2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Revisar las conciliaciones bancarias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03" marR="294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Conciliación Bancaria, cheques, recibos, informes de pagos, estados de cuenta, pre ingresos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03" marR="2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42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Elaborar  flujos de caja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03" marR="294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284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Controlar préstamos bancarios nacionales e internacionales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03" marR="294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787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Revisar y aprobar de todos los documentos generados en el departamento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03" marR="294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969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Verificar y autorizar  el movimiento de efectivo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03" marR="294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Revisar las conciliaciones bancarias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03" marR="294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191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Realizar registros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03" marR="294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Registrar diarios por cancelación entre empresas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03" marR="294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191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Registrar diarios por depósitos de los clientes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03" marR="294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1642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Controlar Garantías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03" marR="2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Controlar garantías Bancarias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03" marR="294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284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Controlar y custodiar la emisión de documentos financieros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03" marR="294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2327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Controlar las rutas del mensajero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03" marR="294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1642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Administrar y Desarrollar su Equipo de Trabajo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03" marR="2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    Planificar el trabajo del equipo a su cargo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03" marR="29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Definir el trabajo individual, en grupos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03" marR="294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1642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Definirlas metas del departamento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03" marR="294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969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Identificarlas necesidades de entrenamiento y capacitación 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403" marR="294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071670" y="4286256"/>
          <a:ext cx="5326380" cy="1704975"/>
        </p:xfrm>
        <a:graphic>
          <a:graphicData uri="http://schemas.openxmlformats.org/drawingml/2006/table">
            <a:tbl>
              <a:tblPr/>
              <a:tblGrid>
                <a:gridCol w="5326380"/>
              </a:tblGrid>
              <a:tr h="2419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Formación Profesional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Título Profesional en Contabilidad, Comercio, Administración, Economía o afines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Conocimiento Adicional y Habilidades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Conocimiento en utilitarios de oficina  (Office),Matemática Financiera, Contabilidad, Documentos negociables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Experiencia Laboral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Experiencia probada de 3 años en ejercicio de su profesión y 1 año en funciones similares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Estrategias de TI</a:t>
            </a:r>
            <a:endParaRPr lang="es-ES" dirty="0"/>
          </a:p>
        </p:txBody>
      </p:sp>
      <p:sp>
        <p:nvSpPr>
          <p:cNvPr id="6" name="5 Flecha izquierda"/>
          <p:cNvSpPr/>
          <p:nvPr/>
        </p:nvSpPr>
        <p:spPr>
          <a:xfrm>
            <a:off x="3929058" y="6143620"/>
            <a:ext cx="1571636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Retornar</a:t>
            </a:r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357158" y="1409972"/>
          <a:ext cx="8643996" cy="4376483"/>
        </p:xfrm>
        <a:graphic>
          <a:graphicData uri="http://schemas.openxmlformats.org/drawingml/2006/table">
            <a:tbl>
              <a:tblPr/>
              <a:tblGrid>
                <a:gridCol w="1706805"/>
                <a:gridCol w="800615"/>
                <a:gridCol w="1706805"/>
                <a:gridCol w="1709003"/>
                <a:gridCol w="563069"/>
                <a:gridCol w="818210"/>
                <a:gridCol w="818210"/>
                <a:gridCol w="521279"/>
              </a:tblGrid>
              <a:tr h="16018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ESTRATEGIAS DEL NEGOCIO</a:t>
                      </a:r>
                    </a:p>
                  </a:txBody>
                  <a:tcPr marL="6560" marR="6560" marT="65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ESTRATEGIAS DE TI</a:t>
                      </a:r>
                    </a:p>
                  </a:txBody>
                  <a:tcPr marL="6560" marR="6560" marT="65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2883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Tipo</a:t>
                      </a:r>
                    </a:p>
                  </a:txBody>
                  <a:tcPr marL="6560" marR="6560" marT="65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Grupo</a:t>
                      </a:r>
                    </a:p>
                  </a:txBody>
                  <a:tcPr marL="6560" marR="6560" marT="65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Subgrupo</a:t>
                      </a:r>
                    </a:p>
                  </a:txBody>
                  <a:tcPr marL="6560" marR="6560" marT="65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Denominación</a:t>
                      </a:r>
                    </a:p>
                  </a:txBody>
                  <a:tcPr marL="6560" marR="6560" marT="65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1183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FUNCIONALES</a:t>
                      </a:r>
                    </a:p>
                  </a:txBody>
                  <a:tcPr marL="6560" marR="6560" marT="656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ESTRATEGIAS MARKETING Y VENTAS</a:t>
                      </a:r>
                    </a:p>
                  </a:txBody>
                  <a:tcPr marL="6560" marR="6560" marT="65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Segmentación</a:t>
                      </a:r>
                    </a:p>
                  </a:txBody>
                  <a:tcPr marL="6560" marR="6560" marT="65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Crecimiento del portafolio de productos</a:t>
                      </a:r>
                    </a:p>
                  </a:txBody>
                  <a:tcPr marL="6560" marR="6560" marT="65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Implementación de un sistema integrado que ajuste las necesidades de la Organización, que permita optimizar los procesos internos</a:t>
                      </a:r>
                    </a:p>
                  </a:txBody>
                  <a:tcPr marL="6560" marR="6560" marT="656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Implementar un sistema de gestión con el cliente que permita tener la información oportuna y confiable.</a:t>
                      </a:r>
                    </a:p>
                  </a:txBody>
                  <a:tcPr marL="6560" marR="6560" marT="65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Diseñar e implementar un sistema que permita la comercialización electrónica (pedidos, ventas, facturación )</a:t>
                      </a:r>
                    </a:p>
                  </a:txBody>
                  <a:tcPr marL="6560" marR="6560" marT="65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Implementar infraestructuras de hardware que manejen normas ye estándares nacionales e internacionales para apoyo del software</a:t>
                      </a:r>
                    </a:p>
                  </a:txBody>
                  <a:tcPr marL="6560" marR="6560" marT="656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48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Implementar el plan de investigación del mercado</a:t>
                      </a:r>
                    </a:p>
                  </a:txBody>
                  <a:tcPr marL="6560" marR="6560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1038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Promoción</a:t>
                      </a:r>
                    </a:p>
                  </a:txBody>
                  <a:tcPr marL="6560" marR="6560" marT="65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Implementar 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planes de comunicaciones y publicidad</a:t>
                      </a:r>
                    </a:p>
                  </a:txBody>
                  <a:tcPr marL="6560" marR="6560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0039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Comercialización</a:t>
                      </a:r>
                    </a:p>
                  </a:txBody>
                  <a:tcPr marL="6560" marR="6560" marT="65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Optimizar las ventas</a:t>
                      </a:r>
                    </a:p>
                  </a:txBody>
                  <a:tcPr marL="6560" marR="6560" marT="65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118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ESTRATEGIAS OPERACIONES</a:t>
                      </a:r>
                    </a:p>
                  </a:txBody>
                  <a:tcPr marL="6560" marR="6560" marT="65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Procesos</a:t>
                      </a:r>
                    </a:p>
                  </a:txBody>
                  <a:tcPr marL="6560" marR="6560" marT="65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Mejorar los </a:t>
                      </a:r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estándares 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 producción </a:t>
                      </a:r>
                    </a:p>
                  </a:txBody>
                  <a:tcPr marL="6560" marR="6560" marT="65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560" marR="6560" marT="656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560" marR="6560" marT="656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4463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Localización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60" marR="6560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Reubicación de la planta para un mejor acceso y disponibilidad de los recursos</a:t>
                      </a:r>
                    </a:p>
                  </a:txBody>
                  <a:tcPr marL="6560" marR="6560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560" marR="6560" marT="656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560" marR="6560" marT="656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1038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Compras</a:t>
                      </a:r>
                    </a:p>
                  </a:txBody>
                  <a:tcPr marL="6560" marR="6560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Reducir costos en materia prima sin disminuir calidad de producto</a:t>
                      </a:r>
                    </a:p>
                  </a:txBody>
                  <a:tcPr marL="6560" marR="6560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560" marR="6560" marT="656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560" marR="6560" marT="656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255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Inventarios</a:t>
                      </a:r>
                    </a:p>
                  </a:txBody>
                  <a:tcPr marL="6560" marR="6560" marT="65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Contar con el stock sufiente </a:t>
                      </a:r>
                    </a:p>
                  </a:txBody>
                  <a:tcPr marL="6560" marR="6560" marT="65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560" marR="6560" marT="656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560" marR="6560" marT="656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4463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ESTRATEGIAS FINANCIERAS</a:t>
                      </a:r>
                    </a:p>
                  </a:txBody>
                  <a:tcPr marL="6560" marR="6560" marT="65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560" marR="6560" marT="65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Manejo eficiente del flujo de caja para cumplir con el proceso productivo</a:t>
                      </a:r>
                    </a:p>
                  </a:txBody>
                  <a:tcPr marL="6560" marR="6560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560" marR="6560" marT="656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560" marR="6560" marT="656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4463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ESTRATEGIAS RRHH</a:t>
                      </a:r>
                    </a:p>
                  </a:txBody>
                  <a:tcPr marL="6560" marR="6560" marT="65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560" marR="6560" marT="65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Contar con un proceso adecuado para la selección , contratación y capacitación del personal</a:t>
                      </a:r>
                    </a:p>
                  </a:txBody>
                  <a:tcPr marL="6560" marR="6560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560" marR="6560" marT="656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560" marR="6560" marT="656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Arquitectura de SI</a:t>
            </a:r>
            <a:endParaRPr lang="es-ES" dirty="0"/>
          </a:p>
        </p:txBody>
      </p:sp>
      <p:sp>
        <p:nvSpPr>
          <p:cNvPr id="6" name="5 Flecha izquierda"/>
          <p:cNvSpPr/>
          <p:nvPr/>
        </p:nvSpPr>
        <p:spPr>
          <a:xfrm>
            <a:off x="3929058" y="6143620"/>
            <a:ext cx="1571636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Retornar</a:t>
            </a:r>
            <a:endParaRPr lang="es-ES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500034" y="1285860"/>
            <a:ext cx="3429024" cy="71438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i="0" u="none" strike="noStrike" kern="1200" cap="none" spc="0" normalizeH="0" baseline="0" noProof="0" dirty="0" smtClean="0">
                <a:ln>
                  <a:noFill/>
                </a:ln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Características</a:t>
            </a:r>
            <a:r>
              <a:rPr kumimoji="0" lang="es-ES" sz="2000" i="0" u="none" strike="noStrike" kern="1200" cap="none" spc="0" normalizeH="0" noProof="0" dirty="0" smtClean="0">
                <a:ln>
                  <a:noFill/>
                </a:ln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generales</a:t>
            </a:r>
            <a:r>
              <a:rPr kumimoji="0" lang="es-E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214282" y="2000240"/>
            <a:ext cx="8786842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buFont typeface="Wingdings" pitchFamily="2" charset="2"/>
              <a:buChar char="§"/>
            </a:pPr>
            <a:r>
              <a:rPr lang="es-ES" sz="2000" dirty="0" smtClean="0"/>
              <a:t>Escalable y desarrollado en 3 capas orientada a los servicios.</a:t>
            </a:r>
          </a:p>
          <a:p>
            <a:pPr lvl="0">
              <a:buFont typeface="Wingdings" pitchFamily="2" charset="2"/>
              <a:buChar char="§"/>
            </a:pPr>
            <a:r>
              <a:rPr lang="es-ES" sz="2000" dirty="0" smtClean="0"/>
              <a:t>Ambiente web, permitiendo el acceso mediante cualquier navegador.</a:t>
            </a:r>
          </a:p>
          <a:p>
            <a:pPr lvl="0">
              <a:buFont typeface="Wingdings" pitchFamily="2" charset="2"/>
              <a:buChar char="§"/>
            </a:pPr>
            <a:r>
              <a:rPr lang="es-ES" sz="2000" dirty="0" smtClean="0"/>
              <a:t>Reportes  en formatos PDF, Xls, Xml.</a:t>
            </a:r>
          </a:p>
          <a:p>
            <a:pPr lvl="0">
              <a:buFont typeface="Wingdings" pitchFamily="2" charset="2"/>
              <a:buChar char="§"/>
            </a:pPr>
            <a:r>
              <a:rPr lang="es-ES" sz="2000" dirty="0" smtClean="0"/>
              <a:t>Interfaz amigable para el usuario.</a:t>
            </a:r>
          </a:p>
          <a:p>
            <a:pPr lvl="0">
              <a:buFont typeface="Wingdings" pitchFamily="2" charset="2"/>
              <a:buChar char="§"/>
            </a:pPr>
            <a:r>
              <a:rPr lang="es-ES" sz="2000" dirty="0" smtClean="0"/>
              <a:t>Protocolos de cifrados SSL</a:t>
            </a:r>
            <a:r>
              <a:rPr lang="es-ES" sz="2000" baseline="30000" dirty="0" smtClean="0"/>
              <a:t>.</a:t>
            </a:r>
            <a:endParaRPr lang="es-ES" sz="20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pPr algn="ctr"/>
            <a:r>
              <a:rPr lang="es-ES" dirty="0" smtClean="0"/>
              <a:t>Arquitectura Tecnología</a:t>
            </a:r>
            <a:endParaRPr lang="es-ES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14282" y="2000240"/>
            <a:ext cx="8786842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17 Imagen" descr="Description: ncapaz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929066"/>
            <a:ext cx="5429288" cy="193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2 Título"/>
          <p:cNvSpPr txBox="1">
            <a:spLocks/>
          </p:cNvSpPr>
          <p:nvPr/>
        </p:nvSpPr>
        <p:spPr>
          <a:xfrm>
            <a:off x="366682" y="2152640"/>
            <a:ext cx="8786842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2 Título"/>
          <p:cNvSpPr txBox="1">
            <a:spLocks/>
          </p:cNvSpPr>
          <p:nvPr/>
        </p:nvSpPr>
        <p:spPr>
          <a:xfrm>
            <a:off x="285720" y="1214422"/>
            <a:ext cx="8501122" cy="271464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457200" lvl="0" indent="-457200">
              <a:buFont typeface="+mj-lt"/>
              <a:buAutoNum type="alphaLcPeriod"/>
            </a:pPr>
            <a:r>
              <a:rPr lang="es-ES" sz="2000" dirty="0" smtClean="0"/>
              <a:t>La capa del cliente.- presentación de la aplicación en el browser.</a:t>
            </a:r>
          </a:p>
          <a:p>
            <a:pPr marL="457200" lvl="0" indent="-457200">
              <a:buFont typeface="+mj-lt"/>
              <a:buAutoNum type="alphaLcPeriod"/>
            </a:pPr>
            <a:r>
              <a:rPr lang="es-ES" sz="2000" dirty="0" smtClean="0"/>
              <a:t>Capa de presentación.- Procesa los requerimientos de los usuarios, administrando los objetos de la interfaz.</a:t>
            </a:r>
          </a:p>
          <a:p>
            <a:pPr marL="457200" lvl="0" indent="-457200">
              <a:buFont typeface="+mj-lt"/>
              <a:buAutoNum type="alphaLcPeriod"/>
            </a:pPr>
            <a:r>
              <a:rPr lang="es-ES" sz="2000" dirty="0" smtClean="0"/>
              <a:t>Capa de Aplicación.- Reglas del negocio, validación de datos, gestión de sesiones, transacciones, autentificación y autorización.</a:t>
            </a:r>
          </a:p>
          <a:p>
            <a:pPr marL="457200" lvl="0" indent="-457200">
              <a:buFont typeface="+mj-lt"/>
              <a:buAutoNum type="alphaLcPeriod"/>
            </a:pPr>
            <a:r>
              <a:rPr lang="es-ES" sz="2000" dirty="0" smtClean="0"/>
              <a:t>Capa de datos.- Almacenamiento de datos.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9 Flecha derecha"/>
          <p:cNvSpPr/>
          <p:nvPr/>
        </p:nvSpPr>
        <p:spPr>
          <a:xfrm>
            <a:off x="3500430" y="6215082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Siguiente</a:t>
            </a:r>
            <a:endParaRPr lang="es-E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pPr algn="ctr"/>
            <a:r>
              <a:rPr lang="es-ES" dirty="0" smtClean="0"/>
              <a:t>Arquitectura Tecnología</a:t>
            </a:r>
            <a:endParaRPr lang="es-ES" dirty="0"/>
          </a:p>
        </p:txBody>
      </p:sp>
      <p:sp>
        <p:nvSpPr>
          <p:cNvPr id="6" name="5 Flecha izquierda"/>
          <p:cNvSpPr/>
          <p:nvPr/>
        </p:nvSpPr>
        <p:spPr>
          <a:xfrm>
            <a:off x="3929058" y="6143620"/>
            <a:ext cx="1571636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Retornar</a:t>
            </a:r>
            <a:endParaRPr lang="es-ES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14282" y="2000240"/>
            <a:ext cx="8786842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2 Título"/>
          <p:cNvSpPr txBox="1">
            <a:spLocks/>
          </p:cNvSpPr>
          <p:nvPr/>
        </p:nvSpPr>
        <p:spPr>
          <a:xfrm>
            <a:off x="366682" y="2152640"/>
            <a:ext cx="8786842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2 Título"/>
          <p:cNvSpPr txBox="1">
            <a:spLocks/>
          </p:cNvSpPr>
          <p:nvPr/>
        </p:nvSpPr>
        <p:spPr>
          <a:xfrm>
            <a:off x="285720" y="1214422"/>
            <a:ext cx="8501122" cy="271464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357158" y="1444294"/>
            <a:ext cx="8329642" cy="39417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66928" lvl="0" indent="-457200">
              <a:buNone/>
            </a:pPr>
            <a:r>
              <a:rPr lang="es-ES" dirty="0" smtClean="0"/>
              <a:t>Herramientas de Desarrollo:</a:t>
            </a:r>
          </a:p>
          <a:p>
            <a:pPr marL="566928" lvl="0" indent="-457200">
              <a:buNone/>
            </a:pPr>
            <a:endParaRPr lang="es-ES" dirty="0" smtClean="0"/>
          </a:p>
          <a:p>
            <a:pPr marL="566928" lvl="0" indent="-457200">
              <a:buFont typeface="Wingdings" pitchFamily="2" charset="2"/>
              <a:buChar char="§"/>
            </a:pPr>
            <a:r>
              <a:rPr lang="es-ES" dirty="0" smtClean="0"/>
              <a:t>Lenguaje de programación PowerBuilder 11.5.</a:t>
            </a:r>
          </a:p>
          <a:p>
            <a:pPr marL="566928" lvl="0" indent="-457200">
              <a:buFont typeface="Wingdings" pitchFamily="2" charset="2"/>
              <a:buChar char="§"/>
            </a:pPr>
            <a:endParaRPr lang="es-ES" dirty="0" smtClean="0"/>
          </a:p>
          <a:p>
            <a:pPr marL="566928" lvl="0" indent="-457200">
              <a:buFont typeface="Wingdings" pitchFamily="2" charset="2"/>
              <a:buChar char="§"/>
            </a:pPr>
            <a:r>
              <a:rPr lang="es-ES" dirty="0" smtClean="0"/>
              <a:t>Base de Datos Informix 11.5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Modelo Operativo</a:t>
            </a:r>
            <a:endParaRPr lang="es-ES" dirty="0"/>
          </a:p>
        </p:txBody>
      </p:sp>
      <p:sp>
        <p:nvSpPr>
          <p:cNvPr id="6" name="5 Flecha izquierda"/>
          <p:cNvSpPr/>
          <p:nvPr/>
        </p:nvSpPr>
        <p:spPr>
          <a:xfrm>
            <a:off x="3929058" y="6143620"/>
            <a:ext cx="1571636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Retornar</a:t>
            </a:r>
            <a:endParaRPr lang="es-ES" dirty="0"/>
          </a:p>
        </p:txBody>
      </p:sp>
      <p:sp>
        <p:nvSpPr>
          <p:cNvPr id="11" name="10 Elipse"/>
          <p:cNvSpPr/>
          <p:nvPr/>
        </p:nvSpPr>
        <p:spPr>
          <a:xfrm>
            <a:off x="3500430" y="1428736"/>
            <a:ext cx="1143008" cy="221457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GESTION DE CLIENTES</a:t>
            </a:r>
            <a:endParaRPr lang="es-ES" dirty="0"/>
          </a:p>
        </p:txBody>
      </p:sp>
      <p:sp>
        <p:nvSpPr>
          <p:cNvPr id="12" name="11 Elipse"/>
          <p:cNvSpPr/>
          <p:nvPr/>
        </p:nvSpPr>
        <p:spPr>
          <a:xfrm>
            <a:off x="2071670" y="3643314"/>
            <a:ext cx="6072230" cy="135732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SISTEMA INTEGRADO ADMINITRATIVO FINANCIERO, OEPRATIVO</a:t>
            </a:r>
            <a:endParaRPr lang="es-ES" dirty="0"/>
          </a:p>
        </p:txBody>
      </p:sp>
      <p:sp>
        <p:nvSpPr>
          <p:cNvPr id="13" name="12 Elipse"/>
          <p:cNvSpPr/>
          <p:nvPr/>
        </p:nvSpPr>
        <p:spPr>
          <a:xfrm>
            <a:off x="6000760" y="1500174"/>
            <a:ext cx="1143008" cy="221457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COMERCIO ELECTRONICO</a:t>
            </a:r>
            <a:endParaRPr lang="es-E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Estructura de TI</a:t>
            </a:r>
            <a:endParaRPr lang="es-ES" dirty="0"/>
          </a:p>
        </p:txBody>
      </p:sp>
      <p:sp>
        <p:nvSpPr>
          <p:cNvPr id="6" name="5 Flecha izquierda"/>
          <p:cNvSpPr/>
          <p:nvPr/>
        </p:nvSpPr>
        <p:spPr>
          <a:xfrm>
            <a:off x="3929058" y="6143620"/>
            <a:ext cx="1571636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Retornar</a:t>
            </a:r>
            <a:endParaRPr lang="es-ES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1714480" y="1571612"/>
          <a:ext cx="5929354" cy="2147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500166" y="4357694"/>
          <a:ext cx="6068695" cy="1297305"/>
        </p:xfrm>
        <a:graphic>
          <a:graphicData uri="http://schemas.openxmlformats.org/drawingml/2006/table">
            <a:tbl>
              <a:tblPr/>
              <a:tblGrid>
                <a:gridCol w="2006600"/>
                <a:gridCol w="239395"/>
                <a:gridCol w="2387600"/>
                <a:gridCol w="1435100"/>
              </a:tblGrid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 dirty="0">
                          <a:latin typeface="Calibri"/>
                          <a:ea typeface="Times New Roman"/>
                        </a:rPr>
                        <a:t>ÁREA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 dirty="0">
                          <a:latin typeface="Calibri"/>
                          <a:ea typeface="Times New Roman"/>
                        </a:rPr>
                        <a:t>Nª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 dirty="0">
                          <a:latin typeface="Calibri"/>
                          <a:ea typeface="Times New Roman"/>
                        </a:rPr>
                        <a:t>CARGO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 dirty="0">
                          <a:latin typeface="Calibri"/>
                          <a:ea typeface="Times New Roman"/>
                        </a:rPr>
                        <a:t>PERFIL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Dirección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Director de TIC’S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Ingeniero Informática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Desarrollo y Administración DBA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Desarrollador de software y base datos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Ingeniero de sistemas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Redes y Seguridades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Analista de redes y seguridades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Ingeniero Informática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Comunicaciones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Asistente de sistemas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Tecnólogo en Sistemas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Soporte Técnico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Asistente de soporte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Tecnólogo en Sistemas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3571900" cy="121444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57364"/>
            <a:ext cx="7772400" cy="2953947"/>
          </a:xfrm>
        </p:spPr>
        <p:txBody>
          <a:bodyPr/>
          <a:lstStyle/>
          <a:p>
            <a:r>
              <a:rPr lang="es-ES" dirty="0" smtClean="0">
                <a:hlinkClick r:id="rId2" action="ppaction://hlinksldjump"/>
              </a:rPr>
              <a:t>Definición del problema</a:t>
            </a:r>
            <a:endParaRPr lang="es-ES" dirty="0" smtClean="0"/>
          </a:p>
          <a:p>
            <a:r>
              <a:rPr lang="es-ES" dirty="0" smtClean="0">
                <a:hlinkClick r:id="rId3" action="ppaction://hlinksldjump"/>
              </a:rPr>
              <a:t>Objetivo General</a:t>
            </a:r>
            <a:endParaRPr lang="es-ES" dirty="0" smtClean="0"/>
          </a:p>
          <a:p>
            <a:r>
              <a:rPr lang="es-ES" dirty="0" smtClean="0">
                <a:hlinkClick r:id="rId4" action="ppaction://hlinksldjump"/>
              </a:rPr>
              <a:t>Objetivos Específicos</a:t>
            </a:r>
            <a:endParaRPr lang="es-ES" dirty="0" smtClean="0"/>
          </a:p>
          <a:p>
            <a:r>
              <a:rPr lang="es-ES" dirty="0" smtClean="0">
                <a:hlinkClick r:id="rId5" action="ppaction://hlinksldjump"/>
              </a:rPr>
              <a:t>Metas del Proyecto</a:t>
            </a:r>
            <a:endParaRPr lang="es-ES" dirty="0"/>
          </a:p>
        </p:txBody>
      </p:sp>
      <p:sp>
        <p:nvSpPr>
          <p:cNvPr id="4" name="3 Flecha izquierda"/>
          <p:cNvSpPr/>
          <p:nvPr/>
        </p:nvSpPr>
        <p:spPr>
          <a:xfrm>
            <a:off x="3643306" y="4357694"/>
            <a:ext cx="1571636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6" action="ppaction://hlinksldjump"/>
              </a:rPr>
              <a:t>Agenda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pPr algn="ctr"/>
            <a:r>
              <a:rPr lang="es-ES" dirty="0" smtClean="0"/>
              <a:t>Prioridades de Implementación</a:t>
            </a:r>
            <a:endParaRPr lang="es-ES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14282" y="2000240"/>
            <a:ext cx="8786842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2 Título"/>
          <p:cNvSpPr txBox="1">
            <a:spLocks/>
          </p:cNvSpPr>
          <p:nvPr/>
        </p:nvSpPr>
        <p:spPr>
          <a:xfrm>
            <a:off x="366682" y="2152640"/>
            <a:ext cx="8786842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2 Título"/>
          <p:cNvSpPr txBox="1">
            <a:spLocks/>
          </p:cNvSpPr>
          <p:nvPr/>
        </p:nvSpPr>
        <p:spPr>
          <a:xfrm>
            <a:off x="285720" y="1214422"/>
            <a:ext cx="8501122" cy="271464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357158" y="1444294"/>
            <a:ext cx="8329642" cy="427072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es-ES" dirty="0" smtClean="0"/>
              <a:t>Capacitación técnica en herramientas Open Office.</a:t>
            </a:r>
          </a:p>
          <a:p>
            <a:pPr marL="624078" lvl="0" indent="-514350">
              <a:buFont typeface="+mj-lt"/>
              <a:buAutoNum type="arabicPeriod"/>
            </a:pPr>
            <a:r>
              <a:rPr lang="es-ES" dirty="0" smtClean="0"/>
              <a:t>Creación de la Pagina Web.</a:t>
            </a:r>
          </a:p>
          <a:p>
            <a:pPr marL="624078" lvl="0" indent="-514350">
              <a:buFont typeface="+mj-lt"/>
              <a:buAutoNum type="arabicPeriod"/>
            </a:pPr>
            <a:r>
              <a:rPr lang="es-ES" dirty="0" smtClean="0"/>
              <a:t>Implementación de infraestructura de Data Center.</a:t>
            </a:r>
          </a:p>
          <a:p>
            <a:pPr marL="624078" lvl="0" indent="-514350">
              <a:buFont typeface="+mj-lt"/>
              <a:buAutoNum type="arabicPeriod"/>
            </a:pPr>
            <a:r>
              <a:rPr lang="es-ES" dirty="0" smtClean="0"/>
              <a:t>Ampliación de la Red de Datos.</a:t>
            </a:r>
          </a:p>
          <a:p>
            <a:pPr marL="624078" lvl="0" indent="-514350">
              <a:buFont typeface="+mj-lt"/>
              <a:buAutoNum type="arabicPeriod"/>
            </a:pPr>
            <a:r>
              <a:rPr lang="es-ES" dirty="0" smtClean="0"/>
              <a:t>Caja Fuerte para respaldos de datos externa</a:t>
            </a:r>
          </a:p>
          <a:p>
            <a:pPr marL="624078" lvl="0" indent="-514350">
              <a:buFont typeface="+mj-lt"/>
              <a:buAutoNum type="arabicPeriod"/>
            </a:pPr>
            <a:r>
              <a:rPr lang="es-ES" dirty="0" smtClean="0"/>
              <a:t>Software ERP.</a:t>
            </a:r>
          </a:p>
          <a:p>
            <a:pPr marL="624078" lvl="0" indent="-514350">
              <a:buFont typeface="+mj-lt"/>
              <a:buAutoNum type="arabicPeriod"/>
            </a:pPr>
            <a:r>
              <a:rPr lang="es-ES" dirty="0" smtClean="0"/>
              <a:t>Software CRM.</a:t>
            </a:r>
          </a:p>
          <a:p>
            <a:pPr marL="624078" lvl="0" indent="-514350">
              <a:buFont typeface="+mj-lt"/>
              <a:buAutoNum type="arabicPeriod"/>
            </a:pPr>
            <a:r>
              <a:rPr lang="es-ES" dirty="0" smtClean="0"/>
              <a:t>Software e-commer.</a:t>
            </a:r>
          </a:p>
          <a:p>
            <a:pPr marL="624078" lvl="0" indent="-514350">
              <a:buFont typeface="+mj-lt"/>
              <a:buAutoNum type="arabicPeriod"/>
            </a:pPr>
            <a:r>
              <a:rPr lang="es-ES" dirty="0" smtClean="0"/>
              <a:t>Enlace de internet E1</a:t>
            </a:r>
          </a:p>
          <a:p>
            <a:pPr marL="624078" lvl="0" indent="-514350">
              <a:buFont typeface="+mj-lt"/>
              <a:buAutoNum type="arabicPeriod"/>
            </a:pPr>
            <a:r>
              <a:rPr lang="es-ES" dirty="0" smtClean="0"/>
              <a:t>Enlace de datos 512 Mbps</a:t>
            </a:r>
            <a:endParaRPr lang="es-ES" dirty="0"/>
          </a:p>
        </p:txBody>
      </p:sp>
      <p:sp>
        <p:nvSpPr>
          <p:cNvPr id="7" name="6 Flecha derecha"/>
          <p:cNvSpPr/>
          <p:nvPr/>
        </p:nvSpPr>
        <p:spPr>
          <a:xfrm>
            <a:off x="3500430" y="6215082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Siguiente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28694"/>
          </a:xfrm>
        </p:spPr>
        <p:txBody>
          <a:bodyPr/>
          <a:lstStyle/>
          <a:p>
            <a:pPr algn="ctr"/>
            <a:r>
              <a:rPr lang="es-ES" dirty="0" smtClean="0"/>
              <a:t>Prioridades de Implementación</a:t>
            </a:r>
            <a:endParaRPr lang="es-ES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14282" y="2000240"/>
            <a:ext cx="8786842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2 Título"/>
          <p:cNvSpPr txBox="1">
            <a:spLocks/>
          </p:cNvSpPr>
          <p:nvPr/>
        </p:nvSpPr>
        <p:spPr>
          <a:xfrm>
            <a:off x="366682" y="2152640"/>
            <a:ext cx="8786842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2 Título"/>
          <p:cNvSpPr txBox="1">
            <a:spLocks/>
          </p:cNvSpPr>
          <p:nvPr/>
        </p:nvSpPr>
        <p:spPr>
          <a:xfrm>
            <a:off x="285720" y="1214422"/>
            <a:ext cx="8501122" cy="271464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714348" y="1643050"/>
          <a:ext cx="7929620" cy="3786215"/>
        </p:xfrm>
        <a:graphic>
          <a:graphicData uri="http://schemas.openxmlformats.org/drawingml/2006/table">
            <a:tbl>
              <a:tblPr/>
              <a:tblGrid>
                <a:gridCol w="1818118"/>
                <a:gridCol w="669198"/>
                <a:gridCol w="457267"/>
                <a:gridCol w="791867"/>
                <a:gridCol w="554744"/>
                <a:gridCol w="550364"/>
                <a:gridCol w="461649"/>
                <a:gridCol w="461649"/>
                <a:gridCol w="461649"/>
                <a:gridCol w="400862"/>
                <a:gridCol w="369100"/>
                <a:gridCol w="368552"/>
                <a:gridCol w="256836"/>
                <a:gridCol w="307765"/>
              </a:tblGrid>
              <a:tr h="762964">
                <a:tc>
                  <a:txBody>
                    <a:bodyPr/>
                    <a:lstStyle/>
                    <a:p>
                      <a:endParaRPr lang="es-ES" sz="700" dirty="0">
                        <a:latin typeface="Calibri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Capacitación técnica en herramientas Open Office 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Creación de la Pagina Web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Implementación de Cuarto Frio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Ampliación de la Red de Datos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Caja Fuerte para respaldos de datos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Software ERP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Software CRM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Software e-commer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Enlace de internet E1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Enlace de datos 512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SUM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PRI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324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Capacitación técnica en herramientas Open Office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latin typeface="Arial"/>
                          <a:ea typeface="Times New Roman"/>
                        </a:rPr>
                        <a:t>0.5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3.5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7%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Creación de la Pagina Web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0.5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5.5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11%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Implementación de Cuarto Frio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0.5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4.5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9%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Ampliación de la Red de Datos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0.5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4.5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9%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Caja Fuerte para respaldos de datos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0.5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1.5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3%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Software ERP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0.5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8.5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17%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Software CRM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0.5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6.5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13%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Software e-commer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0.5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7.5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15%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Enlace de internet E1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0.5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3.5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7%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Enlace de datos 512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0.5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4.5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0%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50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29470" marR="294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6 Flecha derecha"/>
          <p:cNvSpPr/>
          <p:nvPr/>
        </p:nvSpPr>
        <p:spPr>
          <a:xfrm>
            <a:off x="3500430" y="6215082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Siguiente</a:t>
            </a:r>
            <a:endParaRPr lang="es-ES" dirty="0"/>
          </a:p>
        </p:txBody>
      </p:sp>
      <p:sp>
        <p:nvSpPr>
          <p:cNvPr id="10" name="2 Título"/>
          <p:cNvSpPr txBox="1">
            <a:spLocks/>
          </p:cNvSpPr>
          <p:nvPr/>
        </p:nvSpPr>
        <p:spPr>
          <a:xfrm>
            <a:off x="785786" y="1000108"/>
            <a:ext cx="2714644" cy="500066"/>
          </a:xfrm>
          <a:prstGeom prst="rect">
            <a:avLst/>
          </a:prstGeom>
        </p:spPr>
        <p:txBody>
          <a:bodyPr vert="horz" rtlCol="0" anchor="ctr">
            <a:normAutofit fontScale="5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Matriz de Holmes</a:t>
            </a:r>
            <a:endParaRPr kumimoji="0" lang="es-E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pPr algn="ctr"/>
            <a:r>
              <a:rPr lang="es-ES" dirty="0" smtClean="0"/>
              <a:t>Prioridades de Implementación</a:t>
            </a:r>
            <a:endParaRPr lang="es-ES" dirty="0"/>
          </a:p>
        </p:txBody>
      </p:sp>
      <p:sp>
        <p:nvSpPr>
          <p:cNvPr id="6" name="5 Flecha izquierda"/>
          <p:cNvSpPr/>
          <p:nvPr/>
        </p:nvSpPr>
        <p:spPr>
          <a:xfrm>
            <a:off x="3929058" y="6143620"/>
            <a:ext cx="1571636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Retorar</a:t>
            </a:r>
            <a:endParaRPr lang="es-ES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14282" y="2000240"/>
            <a:ext cx="8786842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2 Título"/>
          <p:cNvSpPr txBox="1">
            <a:spLocks/>
          </p:cNvSpPr>
          <p:nvPr/>
        </p:nvSpPr>
        <p:spPr>
          <a:xfrm>
            <a:off x="366682" y="2152640"/>
            <a:ext cx="8786842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2 Título"/>
          <p:cNvSpPr txBox="1">
            <a:spLocks/>
          </p:cNvSpPr>
          <p:nvPr/>
        </p:nvSpPr>
        <p:spPr>
          <a:xfrm>
            <a:off x="285720" y="1214422"/>
            <a:ext cx="8501122" cy="271464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357158" y="1444294"/>
            <a:ext cx="8329642" cy="427072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es-ES" dirty="0" smtClean="0"/>
              <a:t>Software </a:t>
            </a:r>
            <a:r>
              <a:rPr lang="es-ES" dirty="0" smtClean="0"/>
              <a:t>ERP (Planificación del Recurso empresarial).</a:t>
            </a:r>
            <a:endParaRPr lang="es-ES" dirty="0" smtClean="0"/>
          </a:p>
          <a:p>
            <a:pPr marL="624078" lvl="0" indent="-514350">
              <a:buFont typeface="+mj-lt"/>
              <a:buAutoNum type="arabicPeriod"/>
            </a:pPr>
            <a:r>
              <a:rPr lang="es-ES" dirty="0" smtClean="0"/>
              <a:t>Software </a:t>
            </a:r>
            <a:r>
              <a:rPr lang="es-ES" dirty="0" smtClean="0"/>
              <a:t>e-commer (comercio electrónico).</a:t>
            </a:r>
            <a:endParaRPr lang="es-ES" dirty="0" smtClean="0"/>
          </a:p>
          <a:p>
            <a:pPr marL="624078" lvl="0" indent="-514350">
              <a:buFont typeface="+mj-lt"/>
              <a:buAutoNum type="arabicPeriod"/>
            </a:pPr>
            <a:r>
              <a:rPr lang="es-ES" dirty="0" smtClean="0"/>
              <a:t>Software </a:t>
            </a:r>
            <a:r>
              <a:rPr lang="es-ES" dirty="0" smtClean="0"/>
              <a:t>CRM (Gestión de Relaciones de clientes).</a:t>
            </a:r>
            <a:endParaRPr lang="es-ES" dirty="0" smtClean="0"/>
          </a:p>
          <a:p>
            <a:pPr marL="624078" lvl="0" indent="-514350">
              <a:buFont typeface="+mj-lt"/>
              <a:buAutoNum type="arabicPeriod"/>
            </a:pPr>
            <a:r>
              <a:rPr lang="es-ES" dirty="0" smtClean="0"/>
              <a:t>Creación de la Pagina Web.</a:t>
            </a:r>
          </a:p>
          <a:p>
            <a:pPr marL="624078" lvl="0" indent="-514350">
              <a:buFont typeface="+mj-lt"/>
              <a:buAutoNum type="arabicPeriod"/>
            </a:pPr>
            <a:r>
              <a:rPr lang="es-ES" dirty="0" smtClean="0"/>
              <a:t>Implementación de infraestructura de Data Center.</a:t>
            </a:r>
          </a:p>
          <a:p>
            <a:pPr marL="624078" lvl="0" indent="-514350">
              <a:buFont typeface="+mj-lt"/>
              <a:buAutoNum type="arabicPeriod"/>
            </a:pPr>
            <a:r>
              <a:rPr lang="es-ES" dirty="0" smtClean="0"/>
              <a:t>Enlace de datos 512 Mbps</a:t>
            </a:r>
          </a:p>
          <a:p>
            <a:pPr marL="624078" lvl="0" indent="-514350">
              <a:buFont typeface="+mj-lt"/>
              <a:buAutoNum type="arabicPeriod"/>
            </a:pPr>
            <a:r>
              <a:rPr lang="es-ES" dirty="0" smtClean="0"/>
              <a:t>Ampliación de la Red de Datos.</a:t>
            </a:r>
          </a:p>
          <a:p>
            <a:pPr marL="624078" lvl="0" indent="-514350">
              <a:buFont typeface="+mj-lt"/>
              <a:buAutoNum type="arabicPeriod"/>
            </a:pPr>
            <a:r>
              <a:rPr lang="es-ES" dirty="0" smtClean="0"/>
              <a:t>Capacitación técnica en herramientas Open Office.</a:t>
            </a:r>
          </a:p>
          <a:p>
            <a:pPr marL="624078" lvl="0" indent="-514350">
              <a:buFont typeface="+mj-lt"/>
              <a:buAutoNum type="arabicPeriod"/>
            </a:pPr>
            <a:r>
              <a:rPr lang="es-ES" dirty="0" smtClean="0"/>
              <a:t>Enlace de internet E1</a:t>
            </a:r>
          </a:p>
          <a:p>
            <a:pPr marL="624078" indent="-514350">
              <a:buFont typeface="+mj-lt"/>
              <a:buAutoNum type="arabicPeriod"/>
            </a:pPr>
            <a:r>
              <a:rPr lang="es-ES" dirty="0" smtClean="0"/>
              <a:t>Caja Fuerte para respaldos de datos externa.</a:t>
            </a: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pPr algn="ctr"/>
            <a:r>
              <a:rPr lang="es-ES" dirty="0" smtClean="0"/>
              <a:t>Plan de Implementación</a:t>
            </a:r>
            <a:endParaRPr lang="es-ES" dirty="0"/>
          </a:p>
        </p:txBody>
      </p:sp>
      <p:sp>
        <p:nvSpPr>
          <p:cNvPr id="6" name="5 Flecha izquierda"/>
          <p:cNvSpPr/>
          <p:nvPr/>
        </p:nvSpPr>
        <p:spPr>
          <a:xfrm>
            <a:off x="3929058" y="6143620"/>
            <a:ext cx="1571636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Retornar</a:t>
            </a:r>
            <a:endParaRPr lang="es-ES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14282" y="2000240"/>
            <a:ext cx="8786842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2 Título"/>
          <p:cNvSpPr txBox="1">
            <a:spLocks/>
          </p:cNvSpPr>
          <p:nvPr/>
        </p:nvSpPr>
        <p:spPr>
          <a:xfrm>
            <a:off x="366682" y="2152640"/>
            <a:ext cx="8786842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2 Título"/>
          <p:cNvSpPr txBox="1">
            <a:spLocks/>
          </p:cNvSpPr>
          <p:nvPr/>
        </p:nvSpPr>
        <p:spPr>
          <a:xfrm>
            <a:off x="285720" y="1214422"/>
            <a:ext cx="8501122" cy="271464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785787" y="1714490"/>
          <a:ext cx="7000925" cy="3500460"/>
        </p:xfrm>
        <a:graphic>
          <a:graphicData uri="http://schemas.openxmlformats.org/drawingml/2006/table">
            <a:tbl>
              <a:tblPr/>
              <a:tblGrid>
                <a:gridCol w="3012796"/>
                <a:gridCol w="973754"/>
                <a:gridCol w="596562"/>
                <a:gridCol w="879062"/>
                <a:gridCol w="675472"/>
                <a:gridCol w="863279"/>
              </a:tblGrid>
              <a:tr h="307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</a:rPr>
                        <a:t>Proyectos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</a:rPr>
                        <a:t>2012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</a:rPr>
                        <a:t>2013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</a:rPr>
                        <a:t>2014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</a:rPr>
                        <a:t>2015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</a:rPr>
                        <a:t>2016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290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Software ERP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Software e-commer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Software CRM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Creación de la Pagina Web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Implementación de Date Center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enlace de datos 512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Ampliación de la Red de Datos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5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Capacitación técnica en herramientas Open Office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Enlace de internet E1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Caja Fuerte para respaldos de datos externos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2 Título"/>
          <p:cNvSpPr txBox="1">
            <a:spLocks/>
          </p:cNvSpPr>
          <p:nvPr/>
        </p:nvSpPr>
        <p:spPr>
          <a:xfrm>
            <a:off x="785786" y="1214422"/>
            <a:ext cx="2714644" cy="500066"/>
          </a:xfrm>
          <a:prstGeom prst="rect">
            <a:avLst/>
          </a:prstGeom>
        </p:spPr>
        <p:txBody>
          <a:bodyPr vert="horz" rtlCol="0" anchor="ctr">
            <a:normAutofit fontScale="7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Cronograma</a:t>
            </a:r>
            <a:endParaRPr kumimoji="0" lang="es-E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Recuperación de la inversión</a:t>
            </a:r>
            <a:endParaRPr lang="es-ES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14282" y="2000240"/>
            <a:ext cx="8786842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2 Título"/>
          <p:cNvSpPr txBox="1">
            <a:spLocks/>
          </p:cNvSpPr>
          <p:nvPr/>
        </p:nvSpPr>
        <p:spPr>
          <a:xfrm>
            <a:off x="366682" y="2152640"/>
            <a:ext cx="8786842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2 Título"/>
          <p:cNvSpPr txBox="1">
            <a:spLocks/>
          </p:cNvSpPr>
          <p:nvPr/>
        </p:nvSpPr>
        <p:spPr>
          <a:xfrm>
            <a:off x="285720" y="1214422"/>
            <a:ext cx="8501122" cy="271464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928662" y="1571612"/>
          <a:ext cx="7072362" cy="3590925"/>
        </p:xfrm>
        <a:graphic>
          <a:graphicData uri="http://schemas.openxmlformats.org/drawingml/2006/table">
            <a:tbl>
              <a:tblPr/>
              <a:tblGrid>
                <a:gridCol w="1405966"/>
                <a:gridCol w="884346"/>
                <a:gridCol w="940521"/>
                <a:gridCol w="934903"/>
                <a:gridCol w="952558"/>
                <a:gridCol w="1038424"/>
                <a:gridCol w="915644"/>
              </a:tblGrid>
              <a:tr h="171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</a:rPr>
                        <a:t>Proyectos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</a:rPr>
                        <a:t>2012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</a:rPr>
                        <a:t>2013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</a:rPr>
                        <a:t>2014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</a:rPr>
                        <a:t>2015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</a:rPr>
                        <a:t>2016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</a:rPr>
                        <a:t>COSTO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Software ERP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$27,500.0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$27,500.0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$ 55,000.0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Software e-commer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$20,000.0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$ 20,000.0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Software CRM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$20,000.0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$ 20,000.0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Creación de la Pagina Web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1,500.0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1,500.0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Implementación de Data Center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$15,000.0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$ 15,000.0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enlace de datos 512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4,800.0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4,800.0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Ampliación de la Red de Datos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1,000.0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1,000.0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Capacitación técnica en herramientas Open Office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750.0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750.0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750.0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750.0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750.0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3,750.0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Enlace de internet E1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3,600.0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3,600.0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3,600.0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3,600.0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3,600.0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8,000.0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Caja Fuerte para respaldos de datos externos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80.0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80.0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80.0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80.0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80.0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400.0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Costo Total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$37,730.0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$33,430.0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$24,430.0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$19,430.0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$24,430.0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$139,450.0 </a:t>
                      </a:r>
                      <a:endParaRPr lang="es-ES" sz="1200" b="1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2571736" y="5214950"/>
            <a:ext cx="50006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costo </a:t>
            </a:r>
            <a:r>
              <a:rPr lang="es-ES" dirty="0" smtClean="0"/>
              <a:t>anual promedio </a:t>
            </a:r>
            <a:r>
              <a:rPr lang="es-ES" dirty="0" smtClean="0"/>
              <a:t>es  $27.890,00 </a:t>
            </a:r>
            <a:endParaRPr lang="es-ES" dirty="0"/>
          </a:p>
        </p:txBody>
      </p:sp>
      <p:sp>
        <p:nvSpPr>
          <p:cNvPr id="11" name="10 Flecha derecha"/>
          <p:cNvSpPr/>
          <p:nvPr/>
        </p:nvSpPr>
        <p:spPr>
          <a:xfrm>
            <a:off x="3500430" y="6215082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Siguiente</a:t>
            </a:r>
            <a:endParaRPr lang="es-ES" dirty="0"/>
          </a:p>
        </p:txBody>
      </p:sp>
      <p:sp>
        <p:nvSpPr>
          <p:cNvPr id="12" name="2 Título"/>
          <p:cNvSpPr txBox="1">
            <a:spLocks/>
          </p:cNvSpPr>
          <p:nvPr/>
        </p:nvSpPr>
        <p:spPr>
          <a:xfrm>
            <a:off x="928662" y="1142984"/>
            <a:ext cx="1643074" cy="357190"/>
          </a:xfrm>
          <a:prstGeom prst="rect">
            <a:avLst/>
          </a:prstGeom>
        </p:spPr>
        <p:txBody>
          <a:bodyPr vert="horz" rtlCol="0" anchor="ctr">
            <a:normAutofit fontScale="4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Costos</a:t>
            </a:r>
            <a:endParaRPr kumimoji="0" lang="es-E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Recuperación de la inversión</a:t>
            </a:r>
            <a:endParaRPr lang="es-ES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14282" y="2000240"/>
            <a:ext cx="8786842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2 Título"/>
          <p:cNvSpPr txBox="1">
            <a:spLocks/>
          </p:cNvSpPr>
          <p:nvPr/>
        </p:nvSpPr>
        <p:spPr>
          <a:xfrm>
            <a:off x="366682" y="2152640"/>
            <a:ext cx="8786842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2 Título"/>
          <p:cNvSpPr txBox="1">
            <a:spLocks/>
          </p:cNvSpPr>
          <p:nvPr/>
        </p:nvSpPr>
        <p:spPr>
          <a:xfrm>
            <a:off x="285720" y="1214422"/>
            <a:ext cx="8501122" cy="271464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2 Título"/>
          <p:cNvSpPr txBox="1">
            <a:spLocks/>
          </p:cNvSpPr>
          <p:nvPr/>
        </p:nvSpPr>
        <p:spPr>
          <a:xfrm>
            <a:off x="642910" y="1071546"/>
            <a:ext cx="3248020" cy="78581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Índices Financieros:</a:t>
            </a: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2857488" y="1714488"/>
          <a:ext cx="4143404" cy="1181100"/>
        </p:xfrm>
        <a:graphic>
          <a:graphicData uri="http://schemas.openxmlformats.org/drawingml/2006/table">
            <a:tbl>
              <a:tblPr/>
              <a:tblGrid>
                <a:gridCol w="1412375"/>
                <a:gridCol w="817993"/>
                <a:gridCol w="1423062"/>
                <a:gridCol w="489974"/>
              </a:tblGrid>
              <a:tr h="20002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TMAR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002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PASIVO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ACTIVO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TASA PASIVA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4,30%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TASA ACTIVA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RIESGO PAIS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7,78%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 dirty="0">
                        <a:latin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INFLACIÓN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 dirty="0">
                        <a:latin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TOTAL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17,08%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3413136" y="3024186"/>
          <a:ext cx="3159128" cy="190500"/>
        </p:xfrm>
        <a:graphic>
          <a:graphicData uri="http://schemas.openxmlformats.org/drawingml/2006/table">
            <a:tbl>
              <a:tblPr/>
              <a:tblGrid>
                <a:gridCol w="3159128"/>
              </a:tblGrid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Costo de Oportunidad o </a:t>
                      </a:r>
                      <a:r>
                        <a:rPr lang="es-ES" sz="11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TMAR  14.04%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2125049" y="3462352"/>
          <a:ext cx="5518785" cy="2038350"/>
        </p:xfrm>
        <a:graphic>
          <a:graphicData uri="http://schemas.openxmlformats.org/drawingml/2006/table">
            <a:tbl>
              <a:tblPr/>
              <a:tblGrid>
                <a:gridCol w="1488440"/>
                <a:gridCol w="807720"/>
                <a:gridCol w="631825"/>
                <a:gridCol w="631825"/>
                <a:gridCol w="631825"/>
                <a:gridCol w="631825"/>
                <a:gridCol w="695325"/>
              </a:tblGrid>
              <a:tr h="190500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VALOR ACTUAL NETO DEL INVERSIONISTA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DETALLE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PRE OPERATIVO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AÑO 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AÑO 2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AÑO 3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AÑO 4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AÑO 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Flujos de Caja Netos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-139,450.00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54,360.00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62,360.00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71,160.00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80,840.00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77,988.00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Times New Roman"/>
                        </a:rPr>
                        <a:t>FSA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1.0000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0.8772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0.7695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0.6750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0.5921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0.5194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Times New Roman"/>
                        </a:rPr>
                        <a:t>Flujos de Caja Netos Actualizados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-139,450.00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47,684.21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47,984.00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48,030.97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47,863.77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40,504.52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VAN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14,089.98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TIR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37%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357158" y="4214818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VAN&gt;=0;</a:t>
            </a:r>
          </a:p>
          <a:p>
            <a:r>
              <a:rPr lang="es-ES" dirty="0" smtClean="0"/>
              <a:t>TIR&gt;=TMAR</a:t>
            </a:r>
            <a:endParaRPr lang="es-ES" dirty="0"/>
          </a:p>
        </p:txBody>
      </p:sp>
      <p:sp>
        <p:nvSpPr>
          <p:cNvPr id="16" name="15 Flecha derecha"/>
          <p:cNvSpPr/>
          <p:nvPr/>
        </p:nvSpPr>
        <p:spPr>
          <a:xfrm>
            <a:off x="3500430" y="6215082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Siguiente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Recuperación de la inversión</a:t>
            </a:r>
            <a:endParaRPr lang="es-ES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14282" y="2000240"/>
            <a:ext cx="8786842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2 Título"/>
          <p:cNvSpPr txBox="1">
            <a:spLocks/>
          </p:cNvSpPr>
          <p:nvPr/>
        </p:nvSpPr>
        <p:spPr>
          <a:xfrm>
            <a:off x="366682" y="2152640"/>
            <a:ext cx="8786842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2 Título"/>
          <p:cNvSpPr txBox="1">
            <a:spLocks/>
          </p:cNvSpPr>
          <p:nvPr/>
        </p:nvSpPr>
        <p:spPr>
          <a:xfrm>
            <a:off x="285720" y="1214422"/>
            <a:ext cx="8501122" cy="271464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643042" y="1714484"/>
          <a:ext cx="5857916" cy="2514616"/>
        </p:xfrm>
        <a:graphic>
          <a:graphicData uri="http://schemas.openxmlformats.org/drawingml/2006/table">
            <a:tbl>
              <a:tblPr/>
              <a:tblGrid>
                <a:gridCol w="1314671"/>
                <a:gridCol w="1514415"/>
                <a:gridCol w="1514415"/>
                <a:gridCol w="1514415"/>
              </a:tblGrid>
              <a:tr h="31432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PERIODO DE RECUPERACIÓN DE LA INVERSIÓN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4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PERIODO  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FNC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FNCA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FNCA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14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-139,450.00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-139,450.00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-139,450.00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54,360.00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47,684.21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-91,765.79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62,360.00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47,984.00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-43,781.79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71,160.00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48,030.97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4,249.18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14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80,840.00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47,863.77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52,112.95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77,988.00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40,504.52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92,617.47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9 Flecha derecha"/>
          <p:cNvSpPr/>
          <p:nvPr/>
        </p:nvSpPr>
        <p:spPr>
          <a:xfrm>
            <a:off x="3500430" y="6215082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Siguiente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Recuperación de la inversión</a:t>
            </a:r>
            <a:endParaRPr lang="es-ES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14282" y="2000240"/>
            <a:ext cx="8786842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2 Título"/>
          <p:cNvSpPr txBox="1">
            <a:spLocks/>
          </p:cNvSpPr>
          <p:nvPr/>
        </p:nvSpPr>
        <p:spPr>
          <a:xfrm>
            <a:off x="366682" y="2152640"/>
            <a:ext cx="8786842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2 Título"/>
          <p:cNvSpPr txBox="1">
            <a:spLocks/>
          </p:cNvSpPr>
          <p:nvPr/>
        </p:nvSpPr>
        <p:spPr>
          <a:xfrm>
            <a:off x="285720" y="1214422"/>
            <a:ext cx="8501122" cy="271464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9 Gráfico"/>
          <p:cNvGraphicFramePr/>
          <p:nvPr/>
        </p:nvGraphicFramePr>
        <p:xfrm>
          <a:off x="1357290" y="2271776"/>
          <a:ext cx="6429420" cy="3014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2 Título"/>
          <p:cNvSpPr txBox="1">
            <a:spLocks/>
          </p:cNvSpPr>
          <p:nvPr/>
        </p:nvSpPr>
        <p:spPr>
          <a:xfrm>
            <a:off x="357158" y="1071546"/>
            <a:ext cx="35719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Utilidad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2428860" y="5143512"/>
          <a:ext cx="4216400" cy="190500"/>
        </p:xfrm>
        <a:graphic>
          <a:graphicData uri="http://schemas.openxmlformats.org/drawingml/2006/table">
            <a:tbl>
              <a:tblPr/>
              <a:tblGrid>
                <a:gridCol w="2959100"/>
                <a:gridCol w="1257300"/>
              </a:tblGrid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INVERSION TOTAL/UTILIDAD NETA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14%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13 Flecha izquierda"/>
          <p:cNvSpPr/>
          <p:nvPr/>
        </p:nvSpPr>
        <p:spPr>
          <a:xfrm>
            <a:off x="3929058" y="6143620"/>
            <a:ext cx="1571636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3" action="ppaction://hlinksldjump"/>
              </a:rPr>
              <a:t>Retornar</a:t>
            </a:r>
            <a:endParaRPr lang="es-E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Administración del Riesgo</a:t>
            </a:r>
            <a:endParaRPr lang="es-ES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14282" y="2000240"/>
            <a:ext cx="8786842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2 Título"/>
          <p:cNvSpPr txBox="1">
            <a:spLocks/>
          </p:cNvSpPr>
          <p:nvPr/>
        </p:nvSpPr>
        <p:spPr>
          <a:xfrm>
            <a:off x="366682" y="2152640"/>
            <a:ext cx="8786842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2 Título"/>
          <p:cNvSpPr txBox="1">
            <a:spLocks/>
          </p:cNvSpPr>
          <p:nvPr/>
        </p:nvSpPr>
        <p:spPr>
          <a:xfrm>
            <a:off x="285720" y="1214422"/>
            <a:ext cx="8501122" cy="271464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1428728" y="1936768"/>
          <a:ext cx="6143667" cy="4064000"/>
        </p:xfrm>
        <a:graphic>
          <a:graphicData uri="http://schemas.openxmlformats.org/drawingml/2006/table">
            <a:tbl>
              <a:tblPr/>
              <a:tblGrid>
                <a:gridCol w="1576805"/>
                <a:gridCol w="1576805"/>
                <a:gridCol w="1502291"/>
                <a:gridCol w="1487766"/>
              </a:tblGrid>
              <a:tr h="278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RIESGOS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AMENAZA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CONSECUENCIA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CONTRARESTAR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41786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POLÍTICOS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Incremento de impuesto a importaciones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Disminución en importación de materias primas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analizas proveedores Nacionales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5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Estatización de empresas privadas por el gobierno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Perdida de la Administración de la Empresa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Diversificar la inversión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862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ECONÓMICOS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Incremento del precio del petróleo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Incremento de precio de materias primas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buscar productos sustitutos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43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Recesión económica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incrementar las tasas de interés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Otras alternativas de financiamiento (capital propio, emisión de acciones, )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86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No se cumpla los flujos proyectados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Incremento en el tiempo del retorno de la inversión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Buena administración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862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TECNOLÓGICOS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Evolución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Equipos y sistemas obsoletos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Mantener un presupuesto anual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1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Compatibilidad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incumplimiento técnico por parte de los proveedores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cláusulas de penalización en el contrato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86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Formación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Mal manejo de los sistemas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Capacitar al personal de manera adecuada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855" marR="33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2 Título"/>
          <p:cNvSpPr txBox="1">
            <a:spLocks/>
          </p:cNvSpPr>
          <p:nvPr/>
        </p:nvSpPr>
        <p:spPr>
          <a:xfrm>
            <a:off x="1285852" y="1000108"/>
            <a:ext cx="2214578" cy="857256"/>
          </a:xfrm>
          <a:prstGeom prst="rect">
            <a:avLst/>
          </a:prstGeom>
        </p:spPr>
        <p:txBody>
          <a:bodyPr vert="horz" rtlCol="0" anchor="ctr">
            <a:normAutofit fontScale="92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Amenazas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9 Flecha derecha"/>
          <p:cNvSpPr/>
          <p:nvPr/>
        </p:nvSpPr>
        <p:spPr>
          <a:xfrm>
            <a:off x="3500430" y="6215082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Siguiente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71414"/>
            <a:ext cx="8115328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Administración del Riesgo</a:t>
            </a:r>
            <a:endParaRPr lang="es-ES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14282" y="2000240"/>
            <a:ext cx="8786842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2 Título"/>
          <p:cNvSpPr txBox="1">
            <a:spLocks/>
          </p:cNvSpPr>
          <p:nvPr/>
        </p:nvSpPr>
        <p:spPr>
          <a:xfrm>
            <a:off x="366682" y="2152640"/>
            <a:ext cx="8786842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2 Título"/>
          <p:cNvSpPr txBox="1">
            <a:spLocks/>
          </p:cNvSpPr>
          <p:nvPr/>
        </p:nvSpPr>
        <p:spPr>
          <a:xfrm>
            <a:off x="285720" y="1214422"/>
            <a:ext cx="8501122" cy="271464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857224" y="1357298"/>
          <a:ext cx="7000926" cy="4818081"/>
        </p:xfrm>
        <a:graphic>
          <a:graphicData uri="http://schemas.openxmlformats.org/drawingml/2006/table">
            <a:tbl>
              <a:tblPr/>
              <a:tblGrid>
                <a:gridCol w="1139508"/>
                <a:gridCol w="474795"/>
                <a:gridCol w="715255"/>
                <a:gridCol w="628720"/>
                <a:gridCol w="370647"/>
                <a:gridCol w="632549"/>
                <a:gridCol w="324806"/>
                <a:gridCol w="500066"/>
                <a:gridCol w="545907"/>
                <a:gridCol w="474795"/>
                <a:gridCol w="336620"/>
                <a:gridCol w="857258"/>
              </a:tblGrid>
              <a:tr h="1493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AMENAZAS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Incremento de impuesto a importaciones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Estatización de empresas privadas por el gobierno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Incremento del precio del petróleo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Recesión económica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No se cumpla los flujos proyectados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Evolución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Compatibilidad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Formación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Sum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PRI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7469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Incremento de impuesto a importaciones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0,5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5,5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17%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5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Estatización de empresas privadas por el gobierno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0,5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6,5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20%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Incremento del precio del petróleo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0,5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4,5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14%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Recesión económica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0,5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7,5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23%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No se cumpla los flujos proyectados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0,5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2,5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8%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Evolución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0,5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2,5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8%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Compatibilidad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0,5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1,5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5%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Formación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0,5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1,5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5%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3413" marR="334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2 Título"/>
          <p:cNvSpPr txBox="1">
            <a:spLocks/>
          </p:cNvSpPr>
          <p:nvPr/>
        </p:nvSpPr>
        <p:spPr>
          <a:xfrm>
            <a:off x="928662" y="857232"/>
            <a:ext cx="2500330" cy="500066"/>
          </a:xfrm>
          <a:prstGeom prst="rect">
            <a:avLst/>
          </a:prstGeom>
        </p:spPr>
        <p:txBody>
          <a:bodyPr vert="horz" rtlCol="0" anchor="ctr">
            <a:normAutofit fontScale="9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Priorización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11 Flecha derecha"/>
          <p:cNvSpPr/>
          <p:nvPr/>
        </p:nvSpPr>
        <p:spPr>
          <a:xfrm>
            <a:off x="3500430" y="6215082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Siguiente</a:t>
            </a:r>
            <a:endParaRPr lang="es-E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500043"/>
            <a:ext cx="7772400" cy="1285884"/>
          </a:xfrm>
        </p:spPr>
        <p:txBody>
          <a:bodyPr/>
          <a:lstStyle/>
          <a:p>
            <a:pPr algn="ctr"/>
            <a:r>
              <a:rPr lang="es-ES" dirty="0" smtClean="0"/>
              <a:t>Objetivo General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2714620"/>
            <a:ext cx="7772400" cy="2096691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Desarrollar la Planificación Estratégica de Tecnologías de la Información para la empresa POLITEX</a:t>
            </a:r>
            <a:endParaRPr lang="es-ES" dirty="0"/>
          </a:p>
        </p:txBody>
      </p:sp>
      <p:sp>
        <p:nvSpPr>
          <p:cNvPr id="4" name="3 Flecha izquierda">
            <a:hlinkClick r:id="rId2" action="ppaction://hlinksldjump"/>
          </p:cNvPr>
          <p:cNvSpPr/>
          <p:nvPr/>
        </p:nvSpPr>
        <p:spPr>
          <a:xfrm>
            <a:off x="4071934" y="4357694"/>
            <a:ext cx="1571636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Retornar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71414"/>
            <a:ext cx="8115328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Administración del Riesgo</a:t>
            </a:r>
            <a:endParaRPr lang="es-ES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14282" y="2000240"/>
            <a:ext cx="8786842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2 Título"/>
          <p:cNvSpPr txBox="1">
            <a:spLocks/>
          </p:cNvSpPr>
          <p:nvPr/>
        </p:nvSpPr>
        <p:spPr>
          <a:xfrm>
            <a:off x="366682" y="2152640"/>
            <a:ext cx="8786842" cy="30718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2 Título"/>
          <p:cNvSpPr txBox="1">
            <a:spLocks/>
          </p:cNvSpPr>
          <p:nvPr/>
        </p:nvSpPr>
        <p:spPr>
          <a:xfrm>
            <a:off x="285720" y="1214422"/>
            <a:ext cx="8501122" cy="271464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2 Título"/>
          <p:cNvSpPr txBox="1">
            <a:spLocks/>
          </p:cNvSpPr>
          <p:nvPr/>
        </p:nvSpPr>
        <p:spPr>
          <a:xfrm>
            <a:off x="928662" y="857232"/>
            <a:ext cx="2500330" cy="500066"/>
          </a:xfrm>
          <a:prstGeom prst="rect">
            <a:avLst/>
          </a:prstGeom>
        </p:spPr>
        <p:txBody>
          <a:bodyPr vert="horz" rtlCol="0" anchor="ctr">
            <a:normAutofit fontScale="9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Priorización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10 Flecha izquierda"/>
          <p:cNvSpPr/>
          <p:nvPr/>
        </p:nvSpPr>
        <p:spPr>
          <a:xfrm>
            <a:off x="3929058" y="6357958"/>
            <a:ext cx="1571636" cy="4286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Retornar</a:t>
            </a:r>
            <a:endParaRPr lang="es-ES" dirty="0"/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2071670" y="1857364"/>
          <a:ext cx="5214974" cy="2857518"/>
        </p:xfrm>
        <a:graphic>
          <a:graphicData uri="http://schemas.openxmlformats.org/drawingml/2006/table">
            <a:tbl>
              <a:tblPr/>
              <a:tblGrid>
                <a:gridCol w="925051"/>
                <a:gridCol w="4289923"/>
              </a:tblGrid>
              <a:tr h="3175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Prio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Amenazas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175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Recesión economica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Estatización de empresas privadas por el gobierno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Incremento de impuesto a importaciones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Incremento del precio del petroleo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 se cumpla los flujos proyectados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Evolución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Formación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Compatibilidad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7786688" cy="785813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4294967295"/>
          </p:nvPr>
        </p:nvSpPr>
        <p:spPr>
          <a:xfrm>
            <a:off x="214282" y="785794"/>
            <a:ext cx="8715436" cy="5643562"/>
          </a:xfrm>
        </p:spPr>
        <p:txBody>
          <a:bodyPr>
            <a:normAutofit lnSpcReduction="10000"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s-ES" dirty="0" smtClean="0"/>
              <a:t>La infraestructura de Sistemas de información de POLITEX es insuficiente, por lo que su mejoramiento es el aspecto primordial e imprescindible para el desarrollo y mejoramiento de la Empresa. </a:t>
            </a:r>
            <a:endParaRPr lang="es-ES" dirty="0" smtClean="0"/>
          </a:p>
          <a:p>
            <a:pPr lvl="0" algn="just">
              <a:buFont typeface="Arial" pitchFamily="34" charset="0"/>
              <a:buChar char="•"/>
            </a:pPr>
            <a:endParaRPr lang="es-ES" dirty="0" smtClean="0"/>
          </a:p>
          <a:p>
            <a:pPr lvl="0">
              <a:buFont typeface="Arial" pitchFamily="34" charset="0"/>
              <a:buChar char="•"/>
            </a:pPr>
            <a:r>
              <a:rPr lang="es-ES" dirty="0" smtClean="0"/>
              <a:t>La Planificación tiene un costo de $139.450,00 distribuidos para 5 años</a:t>
            </a:r>
            <a:r>
              <a:rPr lang="es-ES" dirty="0" smtClean="0"/>
              <a:t>.</a:t>
            </a:r>
          </a:p>
          <a:p>
            <a:pPr lvl="0"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Los indicadores financieros VAN y la TIR analizados, el proyecto es factible y que la recuperación será dentro del tercer año del proyecto.</a:t>
            </a:r>
          </a:p>
          <a:p>
            <a:pPr lvl="0">
              <a:buFont typeface="Arial" pitchFamily="34" charset="0"/>
              <a:buChar char="•"/>
            </a:pPr>
            <a:endParaRPr lang="es-ES" dirty="0" smtClean="0"/>
          </a:p>
          <a:p>
            <a:endParaRPr lang="es-ES" dirty="0"/>
          </a:p>
        </p:txBody>
      </p:sp>
      <p:sp>
        <p:nvSpPr>
          <p:cNvPr id="4" name="3 Flecha derecha"/>
          <p:cNvSpPr/>
          <p:nvPr/>
        </p:nvSpPr>
        <p:spPr>
          <a:xfrm>
            <a:off x="3500430" y="6215082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Siguiente</a:t>
            </a: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642910" y="142852"/>
            <a:ext cx="7786688" cy="785813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4294967295"/>
          </p:nvPr>
        </p:nvSpPr>
        <p:spPr>
          <a:xfrm>
            <a:off x="285720" y="1071546"/>
            <a:ext cx="8715436" cy="4857784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" dirty="0" smtClean="0"/>
              <a:t>Los proyectos de TI planteado van a modernizar los diferentes procesos, optimizando los recursos, mejorando los tiempos de respuesta con controles adecuados, pensando en la satisfacción del cliente y reduciendo costos financieros.</a:t>
            </a:r>
          </a:p>
          <a:p>
            <a:pPr lvl="0">
              <a:buFont typeface="Arial" pitchFamily="34" charset="0"/>
              <a:buChar char="•"/>
            </a:pPr>
            <a:endParaRPr lang="es-ES" dirty="0" smtClean="0"/>
          </a:p>
          <a:p>
            <a:pPr lvl="0">
              <a:buFont typeface="Arial" pitchFamily="34" charset="0"/>
              <a:buChar char="•"/>
            </a:pPr>
            <a:r>
              <a:rPr lang="es-ES" dirty="0" smtClean="0"/>
              <a:t>El rendimiento sobre la inversión es de un 14 % de toda la utilidad, lo que  indica que por cada dólar invertido se obtiene un 14% de utilidad.</a:t>
            </a:r>
          </a:p>
          <a:p>
            <a:pPr lvl="0">
              <a:buFont typeface="Arial" pitchFamily="34" charset="0"/>
              <a:buChar char="•"/>
            </a:pPr>
            <a:endParaRPr lang="es-ES" dirty="0" smtClean="0"/>
          </a:p>
          <a:p>
            <a:endParaRPr lang="es-ES" dirty="0"/>
          </a:p>
        </p:txBody>
      </p:sp>
      <p:sp>
        <p:nvSpPr>
          <p:cNvPr id="4" name="3 Flecha derecha"/>
          <p:cNvSpPr/>
          <p:nvPr/>
        </p:nvSpPr>
        <p:spPr>
          <a:xfrm>
            <a:off x="3500430" y="6215082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Siguiente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714348" y="0"/>
            <a:ext cx="7786688" cy="785813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RECOMENDACIONES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4294967295"/>
          </p:nvPr>
        </p:nvSpPr>
        <p:spPr>
          <a:xfrm>
            <a:off x="214282" y="785813"/>
            <a:ext cx="8429684" cy="5286393"/>
          </a:xfrm>
        </p:spPr>
        <p:txBody>
          <a:bodyPr>
            <a:norm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s-ES" sz="2200" dirty="0" smtClean="0"/>
              <a:t>Aplicar y difundir la planificación estratégica de tecnologías de la información con la metodología PETI para los proyectos futuros en el área de </a:t>
            </a:r>
            <a:r>
              <a:rPr lang="es-ES" sz="2200" dirty="0" smtClean="0"/>
              <a:t>TI.</a:t>
            </a:r>
          </a:p>
          <a:p>
            <a:pPr lvl="0" algn="just">
              <a:buFont typeface="Arial" pitchFamily="34" charset="0"/>
              <a:buChar char="•"/>
            </a:pPr>
            <a:endParaRPr lang="es-ES" sz="2200" dirty="0" smtClean="0"/>
          </a:p>
          <a:p>
            <a:pPr lvl="0" algn="just">
              <a:buFont typeface="Arial" pitchFamily="34" charset="0"/>
              <a:buChar char="•"/>
            </a:pPr>
            <a:r>
              <a:rPr lang="es-ES" sz="2200" dirty="0" smtClean="0"/>
              <a:t>Implementar el manual de funciones propuesto en el presente trabajo.</a:t>
            </a:r>
          </a:p>
          <a:p>
            <a:pPr lvl="0" algn="just">
              <a:buFont typeface="Arial" pitchFamily="34" charset="0"/>
              <a:buChar char="•"/>
            </a:pPr>
            <a:endParaRPr lang="es-ES" sz="2200" dirty="0" smtClean="0"/>
          </a:p>
          <a:p>
            <a:pPr lvl="0" algn="just">
              <a:buFont typeface="Arial" pitchFamily="34" charset="0"/>
              <a:buChar char="•"/>
            </a:pPr>
            <a:r>
              <a:rPr lang="es-ES" sz="2200" dirty="0" smtClean="0"/>
              <a:t>Implementar </a:t>
            </a:r>
            <a:r>
              <a:rPr lang="es-ES" sz="2200" dirty="0" smtClean="0"/>
              <a:t>una Planificación Estratégica a toda la Empresa POLITEX en un corto plazo</a:t>
            </a:r>
            <a:r>
              <a:rPr lang="es-ES" sz="2200" dirty="0" smtClean="0"/>
              <a:t>.</a:t>
            </a:r>
          </a:p>
          <a:p>
            <a:pPr lvl="0" algn="just">
              <a:buFont typeface="Arial" pitchFamily="34" charset="0"/>
              <a:buChar char="•"/>
            </a:pPr>
            <a:endParaRPr lang="es-ES" sz="2200" dirty="0" smtClean="0"/>
          </a:p>
          <a:p>
            <a:pPr lvl="0" algn="just">
              <a:buFont typeface="Arial" pitchFamily="34" charset="0"/>
              <a:buChar char="•"/>
            </a:pPr>
            <a:r>
              <a:rPr lang="es-ES" sz="2200" dirty="0" smtClean="0"/>
              <a:t>La Planificación Estrategia de Tecnologías de la información de POLITEX debe comenzar a ejecutarse en un corto plazo máximo de 3 meses.</a:t>
            </a:r>
          </a:p>
          <a:p>
            <a:pPr lvl="0">
              <a:buFont typeface="Arial" pitchFamily="34" charset="0"/>
              <a:buChar char="•"/>
            </a:pPr>
            <a:endParaRPr lang="es-ES" dirty="0" smtClean="0"/>
          </a:p>
          <a:p>
            <a:endParaRPr lang="es-ES" dirty="0"/>
          </a:p>
        </p:txBody>
      </p:sp>
      <p:sp>
        <p:nvSpPr>
          <p:cNvPr id="4" name="3 Flecha izquierda"/>
          <p:cNvSpPr/>
          <p:nvPr/>
        </p:nvSpPr>
        <p:spPr>
          <a:xfrm>
            <a:off x="3857620" y="6143620"/>
            <a:ext cx="1571636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Agenda</a:t>
            </a:r>
            <a:endParaRPr lang="es-E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243786" cy="78581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Objetivos Específicos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1214422"/>
            <a:ext cx="8572560" cy="4214842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s-ES" dirty="0" smtClean="0"/>
              <a:t>Realizar </a:t>
            </a:r>
            <a:r>
              <a:rPr lang="es-ES" dirty="0" smtClean="0"/>
              <a:t>el análisis y diagnostico de situación </a:t>
            </a:r>
            <a:r>
              <a:rPr lang="es-ES" dirty="0" smtClean="0"/>
              <a:t>tecnológica </a:t>
            </a:r>
            <a:r>
              <a:rPr lang="es-ES" dirty="0" smtClean="0"/>
              <a:t>actual </a:t>
            </a:r>
            <a:r>
              <a:rPr lang="es-ES" dirty="0" smtClean="0"/>
              <a:t>de </a:t>
            </a:r>
            <a:r>
              <a:rPr lang="es-ES" dirty="0" smtClean="0"/>
              <a:t>POLITEX S.A</a:t>
            </a:r>
            <a:r>
              <a:rPr lang="es-ES" dirty="0" smtClean="0"/>
              <a:t>.</a:t>
            </a:r>
            <a:endParaRPr lang="es-E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s-ES" dirty="0" smtClean="0"/>
              <a:t>Determinar </a:t>
            </a:r>
            <a:r>
              <a:rPr lang="es-ES" dirty="0" smtClean="0"/>
              <a:t>la estrategia de tecnología </a:t>
            </a:r>
            <a:r>
              <a:rPr lang="es-ES" dirty="0" smtClean="0"/>
              <a:t>        informática </a:t>
            </a:r>
            <a:r>
              <a:rPr lang="es-ES" dirty="0" smtClean="0"/>
              <a:t>a ser </a:t>
            </a:r>
            <a:r>
              <a:rPr lang="es-ES" dirty="0" smtClean="0"/>
              <a:t>implementada</a:t>
            </a:r>
            <a:endParaRPr lang="es-E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s-ES" dirty="0" smtClean="0"/>
              <a:t>Proponer </a:t>
            </a:r>
            <a:r>
              <a:rPr lang="es-ES" dirty="0" smtClean="0"/>
              <a:t>herramientas tecnológicas que </a:t>
            </a:r>
            <a:r>
              <a:rPr lang="es-ES" dirty="0" smtClean="0"/>
              <a:t>permitan </a:t>
            </a:r>
            <a:r>
              <a:rPr lang="es-ES" dirty="0" smtClean="0"/>
              <a:t>cumplir con las estrategias de </a:t>
            </a:r>
            <a:r>
              <a:rPr lang="es-ES" dirty="0" smtClean="0"/>
              <a:t>POLITEX</a:t>
            </a:r>
            <a:r>
              <a:rPr lang="es-ES" dirty="0" smtClean="0"/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ES" dirty="0" smtClean="0"/>
              <a:t>Definir  </a:t>
            </a:r>
            <a:r>
              <a:rPr lang="es-ES" dirty="0" smtClean="0"/>
              <a:t>políticas y procedimientos para el Departamento de Tecnología de la Información. </a:t>
            </a:r>
          </a:p>
          <a:p>
            <a:pPr marL="514350" indent="-514350" algn="l">
              <a:buFont typeface="+mj-lt"/>
              <a:buAutoNum type="arabicPeriod"/>
            </a:pPr>
            <a:endParaRPr lang="es-ES" dirty="0" smtClean="0"/>
          </a:p>
        </p:txBody>
      </p:sp>
      <p:sp>
        <p:nvSpPr>
          <p:cNvPr id="5" name="4 Flecha izquierda">
            <a:hlinkClick r:id="rId2" action="ppaction://hlinksldjump"/>
          </p:cNvPr>
          <p:cNvSpPr/>
          <p:nvPr/>
        </p:nvSpPr>
        <p:spPr>
          <a:xfrm>
            <a:off x="3428992" y="5857892"/>
            <a:ext cx="1571636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Retornar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428605"/>
            <a:ext cx="7772400" cy="928694"/>
          </a:xfrm>
        </p:spPr>
        <p:txBody>
          <a:bodyPr/>
          <a:lstStyle/>
          <a:p>
            <a:pPr algn="ctr"/>
            <a:r>
              <a:rPr lang="es-ES" dirty="0" smtClean="0"/>
              <a:t>Alcance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2143116"/>
            <a:ext cx="7772400" cy="2786082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s-ES" dirty="0" smtClean="0"/>
              <a:t>Situación Actual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ES" dirty="0" smtClean="0"/>
              <a:t>Modelo de Negocio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ES" dirty="0" smtClean="0"/>
              <a:t>Modelo de Planeación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ES" dirty="0" smtClean="0"/>
              <a:t>Modelo de TI</a:t>
            </a:r>
            <a:endParaRPr lang="es-ES" dirty="0"/>
          </a:p>
        </p:txBody>
      </p:sp>
      <p:sp>
        <p:nvSpPr>
          <p:cNvPr id="5" name="4 Flecha izquierda">
            <a:hlinkClick r:id="rId2" action="ppaction://hlinksldjump"/>
          </p:cNvPr>
          <p:cNvSpPr/>
          <p:nvPr/>
        </p:nvSpPr>
        <p:spPr>
          <a:xfrm>
            <a:off x="3643306" y="4357694"/>
            <a:ext cx="1571636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hlinkClick r:id="rId2" action="ppaction://hlinksldjump"/>
              </a:rPr>
              <a:t>Retornar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071546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 smtClean="0"/>
              <a:t>METODOLOGIA BSP</a:t>
            </a:r>
            <a:br>
              <a:rPr lang="es-ES" dirty="0" smtClean="0"/>
            </a:br>
            <a:r>
              <a:rPr lang="es-ES" sz="2000" dirty="0" smtClean="0"/>
              <a:t>VENTAJAS</a:t>
            </a:r>
            <a:endParaRPr lang="es-ES" sz="2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1214422"/>
            <a:ext cx="7772400" cy="4857784"/>
          </a:xfrm>
        </p:spPr>
        <p:txBody>
          <a:bodyPr>
            <a:norm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es-ES" dirty="0" smtClean="0"/>
              <a:t>Coordinación de la planeación de procesos de reingeniería con planes de mejoramiento técnico.</a:t>
            </a:r>
          </a:p>
          <a:p>
            <a:pPr lvl="0" algn="l">
              <a:buFont typeface="Arial" pitchFamily="34" charset="0"/>
              <a:buChar char="•"/>
            </a:pPr>
            <a:r>
              <a:rPr lang="es-ES" dirty="0" smtClean="0"/>
              <a:t> Las seguridad de datos, aplicaciones y arquitecturas son alineadas con los requerimientos de procesos funcionales.</a:t>
            </a:r>
          </a:p>
          <a:p>
            <a:pPr lvl="0" algn="l">
              <a:buFont typeface="Arial" pitchFamily="34" charset="0"/>
              <a:buChar char="•"/>
            </a:pPr>
            <a:endParaRPr lang="es-ES" dirty="0" smtClean="0"/>
          </a:p>
          <a:p>
            <a:pPr lvl="0" algn="l">
              <a:buFont typeface="Arial" pitchFamily="34" charset="0"/>
              <a:buChar char="•"/>
            </a:pPr>
            <a:r>
              <a:rPr lang="es-ES" dirty="0" smtClean="0"/>
              <a:t>Planes de acción y requerimientos de recursos para las estrategias de implementación de sistemas de información.</a:t>
            </a:r>
          </a:p>
          <a:p>
            <a:endParaRPr lang="es-ES" dirty="0"/>
          </a:p>
        </p:txBody>
      </p:sp>
      <p:sp>
        <p:nvSpPr>
          <p:cNvPr id="4" name="3 Flecha derecha"/>
          <p:cNvSpPr/>
          <p:nvPr/>
        </p:nvSpPr>
        <p:spPr>
          <a:xfrm>
            <a:off x="3500430" y="6215082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Siguiente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071546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 smtClean="0"/>
              <a:t>METODOLOGIA BSP</a:t>
            </a:r>
            <a:br>
              <a:rPr lang="es-ES" dirty="0" smtClean="0"/>
            </a:br>
            <a:r>
              <a:rPr lang="es-ES" sz="2000" dirty="0" smtClean="0"/>
              <a:t>Debilidades</a:t>
            </a:r>
            <a:endParaRPr lang="es-ES" sz="2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714488"/>
            <a:ext cx="7772400" cy="307183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s-ES" dirty="0" smtClean="0"/>
              <a:t>Maneja grandes volúmenes de información;</a:t>
            </a:r>
          </a:p>
          <a:p>
            <a:pPr algn="l">
              <a:buFont typeface="Arial" pitchFamily="34" charset="0"/>
              <a:buChar char="•"/>
            </a:pPr>
            <a:endParaRPr lang="es-ES" dirty="0" smtClean="0"/>
          </a:p>
          <a:p>
            <a:pPr algn="l">
              <a:buFont typeface="Arial" pitchFamily="34" charset="0"/>
              <a:buChar char="•"/>
            </a:pPr>
            <a:r>
              <a:rPr lang="es-ES" dirty="0" smtClean="0"/>
              <a:t>Su costo es elevado;</a:t>
            </a:r>
          </a:p>
          <a:p>
            <a:pPr algn="l">
              <a:buFont typeface="Arial" pitchFamily="34" charset="0"/>
              <a:buChar char="•"/>
            </a:pPr>
            <a:endParaRPr lang="es-ES" dirty="0" smtClean="0"/>
          </a:p>
          <a:p>
            <a:pPr algn="l">
              <a:buFont typeface="Arial" pitchFamily="34" charset="0"/>
              <a:buChar char="•"/>
            </a:pPr>
            <a:r>
              <a:rPr lang="es-ES" dirty="0" smtClean="0"/>
              <a:t>Lleva mucho tiempo en realizarlo;</a:t>
            </a:r>
          </a:p>
          <a:p>
            <a:endParaRPr lang="es-ES" dirty="0"/>
          </a:p>
        </p:txBody>
      </p:sp>
      <p:sp>
        <p:nvSpPr>
          <p:cNvPr id="4" name="3 Flecha derecha"/>
          <p:cNvSpPr/>
          <p:nvPr/>
        </p:nvSpPr>
        <p:spPr>
          <a:xfrm>
            <a:off x="3500430" y="6215082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Siguiente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1787</TotalTime>
  <Words>3372</Words>
  <Application>Microsoft Office PowerPoint</Application>
  <PresentationFormat>Presentación en pantalla (4:3)</PresentationFormat>
  <Paragraphs>1371</Paragraphs>
  <Slides>53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53</vt:i4>
      </vt:variant>
    </vt:vector>
  </HeadingPairs>
  <TitlesOfParts>
    <vt:vector size="54" baseType="lpstr">
      <vt:lpstr>Concurrencia</vt:lpstr>
      <vt:lpstr>ESCUELA POLITÉCNICA DEL EJÉRCITO DIRECCION DE POSGRADOS </vt:lpstr>
      <vt:lpstr>AGENDA</vt:lpstr>
      <vt:lpstr>Definición del Problema</vt:lpstr>
      <vt:lpstr>Introducción</vt:lpstr>
      <vt:lpstr>Objetivo General</vt:lpstr>
      <vt:lpstr>Objetivos Específicos</vt:lpstr>
      <vt:lpstr>Alcance</vt:lpstr>
      <vt:lpstr>METODOLOGIA BSP VENTAJAS</vt:lpstr>
      <vt:lpstr>METODOLOGIA BSP Debilidades</vt:lpstr>
      <vt:lpstr>Metodología PETI </vt:lpstr>
      <vt:lpstr>Metodología PETI FASES</vt:lpstr>
      <vt:lpstr>Evaluación  de Metodologías </vt:lpstr>
      <vt:lpstr>Conclusión de Metodologías </vt:lpstr>
      <vt:lpstr>IMPLANTACION DE PETI</vt:lpstr>
      <vt:lpstr>ANÁLISIS DE LA SITUACIÓN ACTUAL</vt:lpstr>
      <vt:lpstr>MISIÓN</vt:lpstr>
      <vt:lpstr>VISIÓN</vt:lpstr>
      <vt:lpstr>SITUACIOÓ ACTUAL MODELO OPERATIVO</vt:lpstr>
      <vt:lpstr>      Tecnologías de Información </vt:lpstr>
      <vt:lpstr>INFRAESTRUCTURA TECNOLOGIAS</vt:lpstr>
      <vt:lpstr>Diapositiva 21</vt:lpstr>
      <vt:lpstr>Diapositiva 22</vt:lpstr>
      <vt:lpstr>Licenciamiento</vt:lpstr>
      <vt:lpstr>ESTRUCTURA DE TI</vt:lpstr>
      <vt:lpstr>Presupuesto de TI</vt:lpstr>
      <vt:lpstr>Factores Externos</vt:lpstr>
      <vt:lpstr>Factores Internos</vt:lpstr>
      <vt:lpstr>Matriz de priorización</vt:lpstr>
      <vt:lpstr>Matriz de evaluacion</vt:lpstr>
      <vt:lpstr>Estrategias del negocio</vt:lpstr>
      <vt:lpstr>Modelo operativo</vt:lpstr>
      <vt:lpstr>Diapositiva 32</vt:lpstr>
      <vt:lpstr>Arquitectura de la información</vt:lpstr>
      <vt:lpstr>Estrategias de TI</vt:lpstr>
      <vt:lpstr>Arquitectura de SI</vt:lpstr>
      <vt:lpstr>Arquitectura Tecnología</vt:lpstr>
      <vt:lpstr>Arquitectura Tecnología</vt:lpstr>
      <vt:lpstr>Modelo Operativo</vt:lpstr>
      <vt:lpstr>Estructura de TI</vt:lpstr>
      <vt:lpstr>Prioridades de Implementación</vt:lpstr>
      <vt:lpstr>Prioridades de Implementación</vt:lpstr>
      <vt:lpstr>Prioridades de Implementación</vt:lpstr>
      <vt:lpstr>Plan de Implementación</vt:lpstr>
      <vt:lpstr>Recuperación de la inversión</vt:lpstr>
      <vt:lpstr>Recuperación de la inversión</vt:lpstr>
      <vt:lpstr>Recuperación de la inversión</vt:lpstr>
      <vt:lpstr>Recuperación de la inversión</vt:lpstr>
      <vt:lpstr>Administración del Riesgo</vt:lpstr>
      <vt:lpstr>Administración del Riesgo</vt:lpstr>
      <vt:lpstr>Administración del Riesgo</vt:lpstr>
      <vt:lpstr>CONCLUSIONES</vt:lpstr>
      <vt:lpstr>CONCLUSIONES</vt:lpstr>
      <vt:lpstr>RECOMENDACIONES</vt:lpstr>
    </vt:vector>
  </TitlesOfParts>
  <Company>macroconti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carlos lima</dc:creator>
  <cp:lastModifiedBy>carlos lima</cp:lastModifiedBy>
  <cp:revision>184</cp:revision>
  <dcterms:created xsi:type="dcterms:W3CDTF">2012-08-31T13:04:03Z</dcterms:created>
  <dcterms:modified xsi:type="dcterms:W3CDTF">2012-11-05T22:49:26Z</dcterms:modified>
</cp:coreProperties>
</file>