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8" r:id="rId4"/>
    <p:sldId id="263" r:id="rId5"/>
    <p:sldId id="264" r:id="rId6"/>
    <p:sldId id="267" r:id="rId7"/>
    <p:sldId id="268" r:id="rId8"/>
    <p:sldId id="269" r:id="rId9"/>
    <p:sldId id="270" r:id="rId10"/>
    <p:sldId id="273" r:id="rId11"/>
    <p:sldId id="274" r:id="rId12"/>
    <p:sldId id="266" r:id="rId13"/>
    <p:sldId id="275" r:id="rId14"/>
    <p:sldId id="276" r:id="rId15"/>
    <p:sldId id="278" r:id="rId16"/>
    <p:sldId id="277" r:id="rId17"/>
    <p:sldId id="279" r:id="rId18"/>
    <p:sldId id="281" r:id="rId19"/>
    <p:sldId id="282" r:id="rId20"/>
    <p:sldId id="283" r:id="rId21"/>
    <p:sldId id="284" r:id="rId22"/>
    <p:sldId id="271" r:id="rId23"/>
    <p:sldId id="285" r:id="rId24"/>
    <p:sldId id="272" r:id="rId25"/>
    <p:sldId id="286" r:id="rId26"/>
    <p:sldId id="290" r:id="rId27"/>
    <p:sldId id="289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5F9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paldo\DocumentacionTesis\MuestrasAtaquesPatyfebreroHistogram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MaestriaESPE\ESTADISTICASTES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S" sz="1200"/>
              <a:t>Histograma</a:t>
            </a:r>
          </a:p>
        </c:rich>
      </c:tx>
      <c:layout>
        <c:manualLayout>
          <c:xMode val="edge"/>
          <c:yMode val="edge"/>
          <c:x val="0.38378039547873088"/>
          <c:y val="2.40746989844452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245195185685121"/>
          <c:y val="0.24116005769549329"/>
          <c:w val="0.56315535908092229"/>
          <c:h val="0.51356460889068556"/>
        </c:manualLayout>
      </c:layout>
      <c:barChart>
        <c:barDir val="col"/>
        <c:grouping val="clustered"/>
        <c:varyColors val="0"/>
        <c:ser>
          <c:idx val="0"/>
          <c:order val="0"/>
          <c:tx>
            <c:v>Frecuencia</c:v>
          </c:tx>
          <c:invertIfNegative val="0"/>
          <c:dLbls>
            <c:txPr>
              <a:bodyPr/>
              <a:lstStyle/>
              <a:p>
                <a:pPr>
                  <a:defRPr sz="6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Scaneo!$L$80:$L$89</c:f>
              <c:strCache>
                <c:ptCount val="10"/>
                <c:pt idx="0">
                  <c:v>30</c:v>
                </c:pt>
                <c:pt idx="1">
                  <c:v>36</c:v>
                </c:pt>
                <c:pt idx="2">
                  <c:v>42</c:v>
                </c:pt>
                <c:pt idx="3">
                  <c:v>48</c:v>
                </c:pt>
                <c:pt idx="4">
                  <c:v>54</c:v>
                </c:pt>
                <c:pt idx="5">
                  <c:v>60</c:v>
                </c:pt>
                <c:pt idx="6">
                  <c:v>66</c:v>
                </c:pt>
                <c:pt idx="7">
                  <c:v>72</c:v>
                </c:pt>
                <c:pt idx="8">
                  <c:v>77</c:v>
                </c:pt>
                <c:pt idx="9">
                  <c:v>y mayor...</c:v>
                </c:pt>
              </c:strCache>
            </c:strRef>
          </c:cat>
          <c:val>
            <c:numRef>
              <c:f>Scaneo!$M$80:$M$89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0224512"/>
        <c:axId val="55393600"/>
      </c:barChart>
      <c:lineChart>
        <c:grouping val="standard"/>
        <c:varyColors val="0"/>
        <c:ser>
          <c:idx val="2"/>
          <c:order val="2"/>
          <c:tx>
            <c:v>Poligono</c:v>
          </c:tx>
          <c:cat>
            <c:numRef>
              <c:f>Scaneo!$L$80:$L$88</c:f>
              <c:numCache>
                <c:formatCode>General</c:formatCode>
                <c:ptCount val="9"/>
                <c:pt idx="0">
                  <c:v>30</c:v>
                </c:pt>
                <c:pt idx="1">
                  <c:v>36</c:v>
                </c:pt>
                <c:pt idx="2">
                  <c:v>42</c:v>
                </c:pt>
                <c:pt idx="3">
                  <c:v>48</c:v>
                </c:pt>
                <c:pt idx="4">
                  <c:v>54</c:v>
                </c:pt>
                <c:pt idx="5">
                  <c:v>60</c:v>
                </c:pt>
                <c:pt idx="6">
                  <c:v>66</c:v>
                </c:pt>
                <c:pt idx="7">
                  <c:v>72</c:v>
                </c:pt>
                <c:pt idx="8">
                  <c:v>77</c:v>
                </c:pt>
              </c:numCache>
            </c:numRef>
          </c:cat>
          <c:val>
            <c:numRef>
              <c:f>Scaneo!$M$80:$M$88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24512"/>
        <c:axId val="55393600"/>
      </c:lineChart>
      <c:lineChart>
        <c:grouping val="standard"/>
        <c:varyColors val="0"/>
        <c:ser>
          <c:idx val="1"/>
          <c:order val="1"/>
          <c:tx>
            <c:v>% acumulado</c:v>
          </c:tx>
          <c:cat>
            <c:numRef>
              <c:f>Scaneo!$L$80:$L$88</c:f>
              <c:numCache>
                <c:formatCode>General</c:formatCode>
                <c:ptCount val="9"/>
                <c:pt idx="0">
                  <c:v>30</c:v>
                </c:pt>
                <c:pt idx="1">
                  <c:v>36</c:v>
                </c:pt>
                <c:pt idx="2">
                  <c:v>42</c:v>
                </c:pt>
                <c:pt idx="3">
                  <c:v>48</c:v>
                </c:pt>
                <c:pt idx="4">
                  <c:v>54</c:v>
                </c:pt>
                <c:pt idx="5">
                  <c:v>60</c:v>
                </c:pt>
                <c:pt idx="6">
                  <c:v>66</c:v>
                </c:pt>
                <c:pt idx="7">
                  <c:v>72</c:v>
                </c:pt>
                <c:pt idx="8">
                  <c:v>77</c:v>
                </c:pt>
              </c:numCache>
            </c:numRef>
          </c:cat>
          <c:val>
            <c:numRef>
              <c:f>Scaneo!$N$80:$N$89</c:f>
              <c:numCache>
                <c:formatCode>0.00%</c:formatCode>
                <c:ptCount val="10"/>
                <c:pt idx="0">
                  <c:v>0.1111111111111111</c:v>
                </c:pt>
                <c:pt idx="1">
                  <c:v>0.22222222222222221</c:v>
                </c:pt>
                <c:pt idx="2">
                  <c:v>0.5</c:v>
                </c:pt>
                <c:pt idx="3">
                  <c:v>0.66666666666666663</c:v>
                </c:pt>
                <c:pt idx="4">
                  <c:v>0.72222222222222221</c:v>
                </c:pt>
                <c:pt idx="5">
                  <c:v>0.94444444444444464</c:v>
                </c:pt>
                <c:pt idx="6">
                  <c:v>0.94444444444444464</c:v>
                </c:pt>
                <c:pt idx="7">
                  <c:v>0.94444444444444464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64096"/>
        <c:axId val="69836800"/>
      </c:lineChart>
      <c:catAx>
        <c:axId val="100224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KB/s</a:t>
                </a:r>
              </a:p>
            </c:rich>
          </c:tx>
          <c:layout>
            <c:manualLayout>
              <c:xMode val="edge"/>
              <c:yMode val="edge"/>
              <c:x val="0.44260433597162302"/>
              <c:y val="0.88718607546697759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ES"/>
          </a:p>
        </c:txPr>
        <c:crossAx val="55393600"/>
        <c:crosses val="autoZero"/>
        <c:auto val="1"/>
        <c:lblAlgn val="ctr"/>
        <c:lblOffset val="100"/>
        <c:noMultiLvlLbl val="0"/>
      </c:catAx>
      <c:valAx>
        <c:axId val="55393600"/>
        <c:scaling>
          <c:orientation val="minMax"/>
          <c:max val="12.6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Frecuencia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ES"/>
          </a:p>
        </c:txPr>
        <c:crossAx val="100224512"/>
        <c:crosses val="autoZero"/>
        <c:crossBetween val="between"/>
        <c:majorUnit val="2.2999999999999998"/>
        <c:minorUnit val="1"/>
      </c:valAx>
      <c:valAx>
        <c:axId val="69836800"/>
        <c:scaling>
          <c:orientation val="minMax"/>
          <c:max val="1"/>
          <c:min val="0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ES"/>
          </a:p>
        </c:txPr>
        <c:crossAx val="79364096"/>
        <c:crosses val="max"/>
        <c:crossBetween val="between"/>
        <c:minorUnit val="0.2"/>
      </c:valAx>
      <c:catAx>
        <c:axId val="7936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8368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2213727929692659"/>
          <c:y val="0.4416231778014823"/>
          <c:w val="0.17454684067025025"/>
          <c:h val="0.35372745748868156"/>
        </c:manualLayout>
      </c:layout>
      <c:overlay val="0"/>
      <c:txPr>
        <a:bodyPr/>
        <a:lstStyle/>
        <a:p>
          <a:pPr>
            <a:defRPr sz="600"/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Histograma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Frecuencia</c:v>
          </c:tx>
          <c:invertIfNegative val="0"/>
          <c:cat>
            <c:strRef>
              <c:f>Dos!$A$2:$A$9</c:f>
              <c:strCache>
                <c:ptCount val="8"/>
                <c:pt idx="0">
                  <c:v>240,43</c:v>
                </c:pt>
                <c:pt idx="1">
                  <c:v>360,86</c:v>
                </c:pt>
                <c:pt idx="2">
                  <c:v>481,29</c:v>
                </c:pt>
                <c:pt idx="3">
                  <c:v>601,72</c:v>
                </c:pt>
                <c:pt idx="4">
                  <c:v>722,15</c:v>
                </c:pt>
                <c:pt idx="5">
                  <c:v>842,58</c:v>
                </c:pt>
                <c:pt idx="6">
                  <c:v>963,01</c:v>
                </c:pt>
                <c:pt idx="7">
                  <c:v>y mayor...</c:v>
                </c:pt>
              </c:strCache>
            </c:strRef>
          </c:cat>
          <c:val>
            <c:numRef>
              <c:f>Dos!$B$2:$B$9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19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66656"/>
        <c:axId val="69839104"/>
      </c:barChart>
      <c:lineChart>
        <c:grouping val="standard"/>
        <c:varyColors val="0"/>
        <c:ser>
          <c:idx val="1"/>
          <c:order val="1"/>
          <c:tx>
            <c:v>% acumulado</c:v>
          </c:tx>
          <c:cat>
            <c:strRef>
              <c:f>Dos!$A$2:$A$9</c:f>
              <c:strCache>
                <c:ptCount val="8"/>
                <c:pt idx="0">
                  <c:v>240,43</c:v>
                </c:pt>
                <c:pt idx="1">
                  <c:v>360,86</c:v>
                </c:pt>
                <c:pt idx="2">
                  <c:v>481,29</c:v>
                </c:pt>
                <c:pt idx="3">
                  <c:v>601,72</c:v>
                </c:pt>
                <c:pt idx="4">
                  <c:v>722,15</c:v>
                </c:pt>
                <c:pt idx="5">
                  <c:v>842,58</c:v>
                </c:pt>
                <c:pt idx="6">
                  <c:v>963,01</c:v>
                </c:pt>
                <c:pt idx="7">
                  <c:v>y mayor...</c:v>
                </c:pt>
              </c:strCache>
            </c:strRef>
          </c:cat>
          <c:val>
            <c:numRef>
              <c:f>Dos!$C$2:$C$9</c:f>
              <c:numCache>
                <c:formatCode>0.00%</c:formatCode>
                <c:ptCount val="8"/>
                <c:pt idx="0">
                  <c:v>0.11428571428571579</c:v>
                </c:pt>
                <c:pt idx="1">
                  <c:v>0.25714285714286372</c:v>
                </c:pt>
                <c:pt idx="2">
                  <c:v>0.28571428571429475</c:v>
                </c:pt>
                <c:pt idx="3">
                  <c:v>0.28571428571429475</c:v>
                </c:pt>
                <c:pt idx="4">
                  <c:v>0.31428571428572039</c:v>
                </c:pt>
                <c:pt idx="5">
                  <c:v>0.45714285714286457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67680"/>
        <c:axId val="69839680"/>
      </c:lineChart>
      <c:catAx>
        <c:axId val="7936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s-ES" sz="1200"/>
                  <a:t>Clase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69839104"/>
        <c:crosses val="autoZero"/>
        <c:auto val="1"/>
        <c:lblAlgn val="ctr"/>
        <c:lblOffset val="100"/>
        <c:noMultiLvlLbl val="0"/>
      </c:catAx>
      <c:valAx>
        <c:axId val="698391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s-ES" sz="1200"/>
                  <a:t>Frecuencia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79366656"/>
        <c:crosses val="autoZero"/>
        <c:crossBetween val="between"/>
      </c:valAx>
      <c:valAx>
        <c:axId val="6983968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79367680"/>
        <c:crosses val="max"/>
        <c:crossBetween val="between"/>
      </c:valAx>
      <c:catAx>
        <c:axId val="79367680"/>
        <c:scaling>
          <c:orientation val="minMax"/>
        </c:scaling>
        <c:delete val="1"/>
        <c:axPos val="b"/>
        <c:majorTickMark val="out"/>
        <c:minorTickMark val="none"/>
        <c:tickLblPos val="none"/>
        <c:crossAx val="698396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090170831040763"/>
          <c:y val="0.5451549285506001"/>
          <c:w val="0.19925732917270544"/>
          <c:h val="0.18986621463983674"/>
        </c:manualLayout>
      </c:layout>
      <c:overlay val="0"/>
      <c:txPr>
        <a:bodyPr/>
        <a:lstStyle/>
        <a:p>
          <a:pPr>
            <a:defRPr sz="700"/>
          </a:pPr>
          <a:endParaRPr lang="es-ES"/>
        </a:p>
      </c:txPr>
    </c:legend>
    <c:plotVisOnly val="1"/>
    <c:dispBlanksAs val="gap"/>
    <c:showDLblsOverMax val="0"/>
  </c:chart>
  <c:spPr>
    <a:ln>
      <a:solidFill>
        <a:sysClr val="windowText" lastClr="000000">
          <a:alpha val="90000"/>
        </a:sysClr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8/30/2012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5C9E1-6621-4182-8902-0F26D3A31514}" type="datetimeFigureOut">
              <a:rPr lang="en-US" smtClean="0"/>
              <a:pPr/>
              <a:t>8/30/2012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br>
              <a:rPr lang="es-E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dirty="0" smtClean="0">
              <a:latin typeface="+mj-lt"/>
            </a:endParaRPr>
          </a:p>
          <a:p>
            <a:pPr marL="0" indent="0" algn="ctr">
              <a:buNone/>
            </a:pPr>
            <a:r>
              <a:rPr lang="es-ES" dirty="0" smtClean="0">
                <a:latin typeface="+mj-lt"/>
              </a:rPr>
              <a:t>TESIS </a:t>
            </a:r>
            <a:r>
              <a:rPr lang="es-ES" dirty="0">
                <a:latin typeface="+mj-lt"/>
              </a:rPr>
              <a:t>DE GRADO</a:t>
            </a:r>
          </a:p>
          <a:p>
            <a:pPr marL="0" indent="0">
              <a:buNone/>
            </a:pPr>
            <a:endParaRPr lang="es-ES" dirty="0">
              <a:latin typeface="+mj-lt"/>
            </a:endParaRPr>
          </a:p>
          <a:p>
            <a:pPr marL="0" indent="0" algn="ctr">
              <a:buNone/>
            </a:pPr>
            <a:r>
              <a:rPr lang="es-ES" dirty="0">
                <a:latin typeface="+mj-lt"/>
              </a:rPr>
              <a:t>PLATAFORMA DE EXPERIMENTACIÓN DE ATAQUES REALES A REDES IP UTILIZANDO TECNOLOGÍAS DE VIRTUALIZACIÓN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s-E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03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676400"/>
            <a:ext cx="72390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000" b="1" dirty="0">
                <a:solidFill>
                  <a:srgbClr val="00B050"/>
                </a:solidFill>
                <a:latin typeface="+mn-lt"/>
              </a:rPr>
              <a:t>Implementación de  la Máquina 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Ruteador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 a través del  Software 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Quagga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. </a:t>
            </a:r>
            <a:endParaRPr lang="es-ES" sz="2000" b="1" dirty="0" smtClean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52063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9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24000"/>
            <a:ext cx="7239000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2000" b="1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+mn-lt"/>
              </a:rPr>
              <a:t>Herramientas </a:t>
            </a:r>
            <a:r>
              <a:rPr lang="es-ES" sz="2000" b="1" dirty="0">
                <a:latin typeface="+mn-lt"/>
              </a:rPr>
              <a:t>Utilizadas para la Ejecución de Ataques  a una Red </a:t>
            </a:r>
            <a:r>
              <a:rPr lang="es-ES" sz="2000" b="1" dirty="0" smtClean="0">
                <a:latin typeface="+mn-lt"/>
              </a:rPr>
              <a:t>IP</a:t>
            </a:r>
          </a:p>
          <a:p>
            <a:pPr marL="0" indent="0" algn="just">
              <a:buNone/>
            </a:pPr>
            <a:endParaRPr lang="es-ES" sz="2000" b="1" dirty="0">
              <a:latin typeface="+mn-lt"/>
            </a:endParaRPr>
          </a:p>
          <a:p>
            <a:pPr marL="0" indent="0" algn="just">
              <a:buNone/>
            </a:pPr>
            <a:endParaRPr lang="es-ES" sz="2000" b="1" dirty="0" smtClean="0">
              <a:latin typeface="+mn-lt"/>
            </a:endParaRPr>
          </a:p>
          <a:p>
            <a:pPr marL="0" indent="0" algn="just">
              <a:buNone/>
            </a:pPr>
            <a:endParaRPr lang="es-ES" sz="2000" b="1" dirty="0">
              <a:latin typeface="+mn-lt"/>
            </a:endParaRPr>
          </a:p>
          <a:p>
            <a:pPr marL="0" indent="0" algn="just">
              <a:buNone/>
            </a:pPr>
            <a:endParaRPr lang="es-ES" sz="2000" b="1" dirty="0" smtClean="0">
              <a:latin typeface="+mn-lt"/>
            </a:endParaRPr>
          </a:p>
          <a:p>
            <a:pPr marL="0" indent="0" algn="just">
              <a:buNone/>
            </a:pPr>
            <a:endParaRPr lang="es-ES" sz="2000" b="1" dirty="0">
              <a:latin typeface="+mn-lt"/>
            </a:endParaRPr>
          </a:p>
          <a:p>
            <a:pPr marL="0" indent="0" algn="just">
              <a:buNone/>
            </a:pPr>
            <a:endParaRPr lang="es-ES" sz="2000" b="1" dirty="0" smtClean="0">
              <a:latin typeface="+mn-lt"/>
            </a:endParaRPr>
          </a:p>
          <a:p>
            <a:pPr marL="0" indent="0" algn="just">
              <a:buNone/>
            </a:pPr>
            <a:endParaRPr lang="es-ES" sz="2000" b="1" dirty="0">
              <a:latin typeface="+mn-lt"/>
            </a:endParaRPr>
          </a:p>
          <a:p>
            <a:pPr marL="0" indent="0" algn="just">
              <a:buNone/>
            </a:pPr>
            <a:endParaRPr lang="es-ES" sz="2000" b="1" dirty="0" smtClean="0">
              <a:latin typeface="+mn-lt"/>
            </a:endParaRPr>
          </a:p>
          <a:p>
            <a:pPr marL="0" indent="0" algn="just">
              <a:buNone/>
            </a:pPr>
            <a:endParaRPr lang="es-ES" sz="1600" dirty="0" smtClean="0">
              <a:latin typeface="+mn-lt"/>
            </a:endParaRPr>
          </a:p>
          <a:p>
            <a:pPr marL="0" indent="0" algn="just">
              <a:buNone/>
            </a:pPr>
            <a:endParaRPr lang="es-ES" sz="14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1400" dirty="0" smtClean="0">
                <a:latin typeface="+mn-lt"/>
              </a:rPr>
              <a:t>Ataques </a:t>
            </a:r>
            <a:r>
              <a:rPr lang="es-ES" sz="1400" dirty="0">
                <a:latin typeface="+mn-lt"/>
              </a:rPr>
              <a:t>a la </a:t>
            </a:r>
            <a:r>
              <a:rPr lang="es-ES" sz="1400" dirty="0" smtClean="0">
                <a:latin typeface="+mn-lt"/>
              </a:rPr>
              <a:t>Web:    		Telnet</a:t>
            </a:r>
            <a:r>
              <a:rPr lang="es-ES" sz="1400" dirty="0">
                <a:latin typeface="+mn-lt"/>
              </a:rPr>
              <a:t>, </a:t>
            </a:r>
            <a:r>
              <a:rPr lang="es-ES" sz="1400" dirty="0" err="1">
                <a:latin typeface="+mn-lt"/>
              </a:rPr>
              <a:t>Nikto</a:t>
            </a:r>
            <a:endParaRPr lang="es-ES" sz="1400" dirty="0">
              <a:latin typeface="+mn-lt"/>
            </a:endParaRPr>
          </a:p>
          <a:p>
            <a:pPr marL="0" indent="0" algn="just">
              <a:buNone/>
            </a:pPr>
            <a:r>
              <a:rPr lang="es-ES" sz="1400" dirty="0">
                <a:latin typeface="+mn-lt"/>
              </a:rPr>
              <a:t>Ataques a Base de </a:t>
            </a:r>
            <a:r>
              <a:rPr lang="es-ES" sz="1400" dirty="0" smtClean="0">
                <a:latin typeface="+mn-lt"/>
              </a:rPr>
              <a:t>Datos:      	Ataque </a:t>
            </a:r>
            <a:r>
              <a:rPr lang="es-ES" sz="1400" dirty="0">
                <a:latin typeface="+mn-lt"/>
              </a:rPr>
              <a:t>manual de SQL </a:t>
            </a:r>
            <a:r>
              <a:rPr lang="es-ES" sz="1400" dirty="0" err="1">
                <a:latin typeface="+mn-lt"/>
              </a:rPr>
              <a:t>Inyection</a:t>
            </a:r>
            <a:r>
              <a:rPr lang="es-ES" sz="1400" dirty="0">
                <a:latin typeface="+mn-lt"/>
              </a:rPr>
              <a:t>  </a:t>
            </a:r>
          </a:p>
          <a:p>
            <a:pPr marL="0" indent="0" algn="just">
              <a:buNone/>
            </a:pPr>
            <a:r>
              <a:rPr lang="es-ES" sz="1400" dirty="0">
                <a:latin typeface="+mn-lt"/>
              </a:rPr>
              <a:t>Ataques a Correo </a:t>
            </a:r>
            <a:r>
              <a:rPr lang="es-ES" sz="1400" dirty="0" smtClean="0">
                <a:latin typeface="+mn-lt"/>
              </a:rPr>
              <a:t>Electrónico: 	 </a:t>
            </a:r>
            <a:r>
              <a:rPr lang="es-ES" sz="1400" dirty="0">
                <a:latin typeface="+mn-lt"/>
              </a:rPr>
              <a:t>Telnet, </a:t>
            </a:r>
            <a:r>
              <a:rPr lang="es-ES" sz="1400" dirty="0" err="1">
                <a:latin typeface="+mn-lt"/>
              </a:rPr>
              <a:t>postfix</a:t>
            </a:r>
            <a:endParaRPr lang="es-ES" sz="1400" dirty="0">
              <a:latin typeface="+mn-lt"/>
            </a:endParaRPr>
          </a:p>
          <a:p>
            <a:pPr marL="0" indent="0" algn="just">
              <a:buNone/>
            </a:pPr>
            <a:endParaRPr lang="es-ES" sz="2000" b="1" dirty="0">
              <a:latin typeface="+mn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47145"/>
              </p:ext>
            </p:extLst>
          </p:nvPr>
        </p:nvGraphicFramePr>
        <p:xfrm>
          <a:off x="2057399" y="2438401"/>
          <a:ext cx="5943600" cy="304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815"/>
                <a:gridCol w="1145448"/>
                <a:gridCol w="1459525"/>
                <a:gridCol w="1408406"/>
                <a:gridCol w="1408406"/>
              </a:tblGrid>
              <a:tr h="65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Nro. Ataque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Descripción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Sistema Operativo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Software para el ataque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Software para obtener el  Flujo de tráfico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72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Rastreo de Sistemas </a:t>
                      </a:r>
                      <a:endParaRPr lang="es-E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Ubuntu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Nmap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Ettercap</a:t>
                      </a:r>
                      <a:endParaRPr lang="es-E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Wireshark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6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Windows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Zenmap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Ettercap, Wireshark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6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Fuerza Bruta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Ubuntu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Medusa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7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Windows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John </a:t>
                      </a:r>
                      <a:r>
                        <a:rPr lang="es-ES_tradnl" sz="1100" dirty="0" err="1">
                          <a:effectLst/>
                        </a:rPr>
                        <a:t>the</a:t>
                      </a:r>
                      <a:r>
                        <a:rPr lang="es-ES_tradnl" sz="1100" dirty="0">
                          <a:effectLst/>
                        </a:rPr>
                        <a:t> </a:t>
                      </a:r>
                      <a:r>
                        <a:rPr lang="es-ES_tradnl" sz="1100" dirty="0" err="1">
                          <a:effectLst/>
                        </a:rPr>
                        <a:t>Ripper</a:t>
                      </a:r>
                      <a:endParaRPr lang="es-E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effectLst/>
                        </a:rPr>
                        <a:t>Nikto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6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Suplantación de Identidad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Ubuntu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Hping3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Wireshark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Windows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Nemesis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Wireshark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6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4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Denegación de Servicio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Ubuntu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Nemesis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Ettercap,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8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Windows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Ettercap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effectLst/>
                        </a:rPr>
                        <a:t>Wireshark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8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676400"/>
            <a:ext cx="7239000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Ataque Rastreo 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de 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Sistemas</a:t>
            </a:r>
          </a:p>
          <a:p>
            <a:pPr marL="0" indent="0">
              <a:buNone/>
            </a:pPr>
            <a:r>
              <a:rPr lang="es-ES" sz="2000" i="1" dirty="0">
                <a:latin typeface="+mn-lt"/>
              </a:rPr>
              <a:t>	</a:t>
            </a:r>
            <a:r>
              <a:rPr lang="es-ES" sz="2000" i="1" dirty="0" smtClean="0">
                <a:latin typeface="+mn-lt"/>
              </a:rPr>
              <a:t>Con banderas FIN </a:t>
            </a: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		#</a:t>
            </a:r>
            <a:r>
              <a:rPr lang="es-ES" sz="2000" i="1" dirty="0" err="1" smtClean="0">
                <a:latin typeface="+mn-lt"/>
              </a:rPr>
              <a:t>Nmap</a:t>
            </a:r>
            <a:r>
              <a:rPr lang="es-ES" sz="2000" i="1" dirty="0" smtClean="0">
                <a:latin typeface="+mn-lt"/>
              </a:rPr>
              <a:t>  -</a:t>
            </a:r>
            <a:r>
              <a:rPr lang="es-ES" sz="2000" i="1" dirty="0" err="1" smtClean="0">
                <a:latin typeface="+mn-lt"/>
              </a:rPr>
              <a:t>sF</a:t>
            </a:r>
            <a:r>
              <a:rPr lang="es-ES" sz="2000" i="1" dirty="0" smtClean="0">
                <a:latin typeface="+mn-lt"/>
              </a:rPr>
              <a:t> 192.168.30.2 -p 21</a:t>
            </a:r>
          </a:p>
          <a:p>
            <a:pPr marL="0" indent="0">
              <a:buNone/>
            </a:pPr>
            <a:endParaRPr lang="es-ES" sz="2000" i="1" dirty="0">
              <a:latin typeface="+mn-lt"/>
            </a:endParaRPr>
          </a:p>
          <a:p>
            <a:pPr marL="0" indent="0" algn="ctr">
              <a:buNone/>
            </a:pPr>
            <a:endParaRPr lang="es-ES" sz="2000" b="1" dirty="0" smtClean="0">
              <a:latin typeface="+mn-lt"/>
            </a:endParaRPr>
          </a:p>
        </p:txBody>
      </p:sp>
      <p:pic>
        <p:nvPicPr>
          <p:cNvPr id="7" name="6 Imagen" descr="H:\DocumentacionTesis\imagenespantallas\escaneoSF-21-Interno.png"/>
          <p:cNvPicPr/>
          <p:nvPr/>
        </p:nvPicPr>
        <p:blipFill>
          <a:blip r:embed="rId2">
            <a:lum bright="22000" contrast="-4000"/>
          </a:blip>
          <a:srcRect/>
          <a:stretch>
            <a:fillRect/>
          </a:stretch>
        </p:blipFill>
        <p:spPr bwMode="auto">
          <a:xfrm>
            <a:off x="1524000" y="2819400"/>
            <a:ext cx="43156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:\DocumentacionTesis\imagenespantallas\EscaneoSF-Externo - Wireshar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8030" y="3429000"/>
            <a:ext cx="4357370" cy="319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5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676400"/>
            <a:ext cx="7239000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Ataque Fuerza Bruta</a:t>
            </a:r>
          </a:p>
          <a:p>
            <a:pPr marL="0" indent="0">
              <a:buNone/>
            </a:pPr>
            <a:r>
              <a:rPr lang="es-ES" sz="2000" i="1" dirty="0">
                <a:latin typeface="+mn-lt"/>
              </a:rPr>
              <a:t>	Ejecución </a:t>
            </a:r>
            <a:r>
              <a:rPr lang="es-ES" sz="2000" i="1" dirty="0" smtClean="0">
                <a:latin typeface="+mn-lt"/>
              </a:rPr>
              <a:t>del </a:t>
            </a:r>
            <a:r>
              <a:rPr lang="es-ES" sz="2000" i="1" dirty="0">
                <a:latin typeface="+mn-lt"/>
              </a:rPr>
              <a:t>ataque con Medusa</a:t>
            </a: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		#</a:t>
            </a:r>
            <a:r>
              <a:rPr lang="es-ES" sz="2000" i="1" dirty="0">
                <a:latin typeface="+mn-lt"/>
              </a:rPr>
              <a:t>medusa -h 192.168.10.3 -u usuario -P </a:t>
            </a:r>
            <a:r>
              <a:rPr lang="es-ES" sz="2000" i="1" dirty="0" smtClean="0">
                <a:latin typeface="+mn-lt"/>
              </a:rPr>
              <a:t>			passwords.txt  </a:t>
            </a:r>
            <a:r>
              <a:rPr lang="es-ES" sz="2000" i="1" dirty="0">
                <a:latin typeface="+mn-lt"/>
              </a:rPr>
              <a:t>-M </a:t>
            </a:r>
            <a:r>
              <a:rPr lang="es-ES" sz="2000" i="1" dirty="0" err="1">
                <a:latin typeface="+mn-lt"/>
              </a:rPr>
              <a:t>ssh</a:t>
            </a:r>
            <a:endParaRPr lang="es-ES" sz="2000" i="1" dirty="0">
              <a:latin typeface="+mn-lt"/>
            </a:endParaRPr>
          </a:p>
          <a:p>
            <a:pPr marL="0" indent="0" algn="ctr">
              <a:buNone/>
            </a:pPr>
            <a:endParaRPr lang="es-ES" sz="2000" b="1" dirty="0" smtClean="0">
              <a:latin typeface="+mn-lt"/>
            </a:endParaRPr>
          </a:p>
        </p:txBody>
      </p:sp>
      <p:pic>
        <p:nvPicPr>
          <p:cNvPr id="6" name="5 Imagen" descr="H:\DocumentacionTesis\imagenespantallas\AtaqueFuerzaBruta-Medus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505201"/>
            <a:ext cx="5257800" cy="3048000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676400"/>
            <a:ext cx="723900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000" i="1" dirty="0" smtClean="0">
              <a:latin typeface="+mn-lt"/>
            </a:endParaRP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Ataque Suplantación 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de Identidad 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ARPSpoofing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 (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Man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 In 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The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s-ES" sz="2000" b="1" dirty="0" err="1" smtClean="0">
                <a:solidFill>
                  <a:srgbClr val="00B050"/>
                </a:solidFill>
                <a:latin typeface="+mn-lt"/>
              </a:rPr>
              <a:t>Middle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	</a:t>
            </a:r>
            <a:endParaRPr lang="es-ES" sz="2000" b="1" dirty="0" smtClean="0">
              <a:latin typeface="+mn-lt"/>
            </a:endParaRPr>
          </a:p>
        </p:txBody>
      </p:sp>
      <p:pic>
        <p:nvPicPr>
          <p:cNvPr id="7" name="6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267200"/>
            <a:ext cx="3581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881744"/>
            <a:ext cx="3505200" cy="229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3999" y="1676400"/>
            <a:ext cx="7467601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Ataque Suplantación 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de Identidad 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ARPSpoofing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 (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Man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 In 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The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Middle</a:t>
            </a:r>
            <a:r>
              <a:rPr lang="es-ES" sz="2000" i="1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	Ejecución </a:t>
            </a:r>
            <a:r>
              <a:rPr lang="es-ES" sz="2000" i="1" dirty="0">
                <a:latin typeface="+mn-lt"/>
              </a:rPr>
              <a:t>del ataque</a:t>
            </a: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		root@maqvirtual03</a:t>
            </a:r>
            <a:r>
              <a:rPr lang="es-ES" sz="2000" i="1" dirty="0">
                <a:latin typeface="+mn-lt"/>
              </a:rPr>
              <a:t>:~# </a:t>
            </a:r>
            <a:r>
              <a:rPr lang="es-ES" sz="2000" i="1" dirty="0" err="1">
                <a:latin typeface="+mn-lt"/>
              </a:rPr>
              <a:t>ettercap</a:t>
            </a:r>
            <a:r>
              <a:rPr lang="es-ES" sz="2000" i="1" dirty="0">
                <a:latin typeface="+mn-lt"/>
              </a:rPr>
              <a:t> –C.</a:t>
            </a:r>
            <a:endParaRPr lang="es-ES" sz="2000" b="1" dirty="0" smtClean="0">
              <a:latin typeface="+mn-lt"/>
            </a:endParaRPr>
          </a:p>
        </p:txBody>
      </p:sp>
      <p:pic>
        <p:nvPicPr>
          <p:cNvPr id="8" name="7 Imagen" descr="H:\DocumentacionTesis\imagenespantallas\Pantallazo-Ettercap-ARPPoinson.png"/>
          <p:cNvPicPr/>
          <p:nvPr/>
        </p:nvPicPr>
        <p:blipFill>
          <a:blip r:embed="rId2">
            <a:lum bright="13000" contrast="9000"/>
          </a:blip>
          <a:srcRect/>
          <a:stretch>
            <a:fillRect/>
          </a:stretch>
        </p:blipFill>
        <p:spPr bwMode="auto">
          <a:xfrm>
            <a:off x="1447800" y="2971800"/>
            <a:ext cx="439547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:\DocumentacionTesis\imagenespantallas\Pantallazo-ARPSpoofing-Sniffer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442" y="3228975"/>
            <a:ext cx="420433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0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24000"/>
            <a:ext cx="7239000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Ataque Denegación 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de 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Servicios 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(</a:t>
            </a:r>
            <a:r>
              <a:rPr lang="es-ES" sz="2000" b="1" dirty="0" err="1">
                <a:solidFill>
                  <a:srgbClr val="00B050"/>
                </a:solidFill>
                <a:latin typeface="+mn-lt"/>
              </a:rPr>
              <a:t>DoS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	Ataque </a:t>
            </a:r>
            <a:r>
              <a:rPr lang="es-ES" sz="2000" i="1" dirty="0">
                <a:latin typeface="+mn-lt"/>
              </a:rPr>
              <a:t>desde una máquina Windows</a:t>
            </a: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	</a:t>
            </a:r>
            <a:r>
              <a:rPr lang="es-ES" sz="1400" i="1" dirty="0" smtClean="0">
                <a:latin typeface="+mn-lt"/>
              </a:rPr>
              <a:t>c</a:t>
            </a:r>
            <a:r>
              <a:rPr lang="es-ES" sz="1400" i="1" dirty="0">
                <a:latin typeface="+mn-lt"/>
              </a:rPr>
              <a:t>:\Némesis\&gt;FOR /L %i IN (1,1,6500) DO </a:t>
            </a:r>
            <a:r>
              <a:rPr lang="es-ES" sz="1400" i="1" dirty="0" err="1">
                <a:latin typeface="+mn-lt"/>
              </a:rPr>
              <a:t>nemesis</a:t>
            </a:r>
            <a:r>
              <a:rPr lang="es-ES" sz="1400" i="1" dirty="0">
                <a:latin typeface="+mn-lt"/>
              </a:rPr>
              <a:t> </a:t>
            </a:r>
            <a:r>
              <a:rPr lang="es-ES" sz="1400" i="1" dirty="0" err="1">
                <a:latin typeface="+mn-lt"/>
              </a:rPr>
              <a:t>arp</a:t>
            </a:r>
            <a:r>
              <a:rPr lang="es-ES" sz="1400" i="1" dirty="0">
                <a:latin typeface="+mn-lt"/>
              </a:rPr>
              <a:t> -D </a:t>
            </a:r>
            <a:endParaRPr lang="es-ES" sz="1400" i="1" dirty="0" smtClean="0">
              <a:latin typeface="+mn-lt"/>
            </a:endParaRPr>
          </a:p>
          <a:p>
            <a:pPr marL="0" indent="0">
              <a:buNone/>
            </a:pPr>
            <a:r>
              <a:rPr lang="es-ES" sz="1400" i="1" dirty="0">
                <a:latin typeface="+mn-lt"/>
              </a:rPr>
              <a:t>	</a:t>
            </a:r>
            <a:r>
              <a:rPr lang="es-ES" sz="1400" i="1" dirty="0" smtClean="0">
                <a:latin typeface="+mn-lt"/>
              </a:rPr>
              <a:t>192.168.30.2 </a:t>
            </a:r>
            <a:r>
              <a:rPr lang="es-ES" sz="1400" i="1" dirty="0">
                <a:latin typeface="+mn-lt"/>
              </a:rPr>
              <a:t>-S 192.168.10.1 –H 00:01:02:03:04:05</a:t>
            </a:r>
            <a:endParaRPr lang="es-ES" sz="1400" b="1" dirty="0" smtClean="0">
              <a:latin typeface="+mn-lt"/>
            </a:endParaRPr>
          </a:p>
        </p:txBody>
      </p:sp>
      <p:pic>
        <p:nvPicPr>
          <p:cNvPr id="6" name="5 Imagen" descr="H:\AtaqueDOS-Nemesis.png"/>
          <p:cNvPicPr/>
          <p:nvPr/>
        </p:nvPicPr>
        <p:blipFill>
          <a:blip r:embed="rId2">
            <a:lum bright="5000" contrast="27000"/>
          </a:blip>
          <a:srcRect/>
          <a:stretch>
            <a:fillRect/>
          </a:stretch>
        </p:blipFill>
        <p:spPr bwMode="auto">
          <a:xfrm>
            <a:off x="1447800" y="2947035"/>
            <a:ext cx="4034155" cy="345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:\DocumentacionTesis\imagenespantallas\AtaqueDoS-Nemesis - Wireshar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61703"/>
            <a:ext cx="4028440" cy="345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2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752600"/>
            <a:ext cx="72390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rgbClr val="00B050"/>
                </a:solidFill>
                <a:latin typeface="+mn-lt"/>
              </a:rPr>
              <a:t>Ataque XSS en la web</a:t>
            </a:r>
            <a:endParaRPr lang="es-ES" sz="2000" b="1" dirty="0" smtClean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5 Imagen" descr="C:\DocumentacionTesis\Ataques a Base de Datos\imagenes\AtaqueXSSIndirecto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7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24000"/>
            <a:ext cx="72390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rgbClr val="00B050"/>
                </a:solidFill>
                <a:latin typeface="+mn-lt"/>
              </a:rPr>
              <a:t>Ataque 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CSRF en </a:t>
            </a:r>
            <a:r>
              <a:rPr lang="es-ES" sz="2000" b="1" dirty="0">
                <a:solidFill>
                  <a:srgbClr val="00B050"/>
                </a:solidFill>
                <a:latin typeface="+mn-lt"/>
              </a:rPr>
              <a:t>la web</a:t>
            </a:r>
            <a:endParaRPr lang="es-ES" sz="2000" b="1" dirty="0" smtClean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" name="6 Imagen" descr="C:\DocumentacionTesis\Ataques a Base de Datos\imagenes\ataqueXSRF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30" y="2061210"/>
            <a:ext cx="3735070" cy="251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F:\Dia-visio\ataqueXSR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173605"/>
            <a:ext cx="3670300" cy="31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DocumentacionTesis\Ataques a Base de Datos\imagenes\AtaqueXSRF0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31" y="4021455"/>
            <a:ext cx="3735070" cy="2607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7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24000"/>
            <a:ext cx="72390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rgbClr val="00B050"/>
                </a:solidFill>
                <a:latin typeface="+mn-lt"/>
              </a:rPr>
              <a:t>Ataque a una Base de Datos</a:t>
            </a:r>
          </a:p>
          <a:p>
            <a:pPr marL="0" indent="0">
              <a:buNone/>
            </a:pPr>
            <a:r>
              <a:rPr lang="es-ES" sz="2000" i="1" dirty="0">
                <a:latin typeface="+mn-lt"/>
              </a:rPr>
              <a:t>SELECT id FROM </a:t>
            </a:r>
            <a:r>
              <a:rPr lang="es-ES" sz="2000" i="1" dirty="0" err="1">
                <a:latin typeface="+mn-lt"/>
              </a:rPr>
              <a:t>login</a:t>
            </a:r>
            <a:r>
              <a:rPr lang="es-ES" sz="2000" i="1" dirty="0">
                <a:latin typeface="+mn-lt"/>
              </a:rPr>
              <a:t> WHERE usuario = ‘francisco’ AND clave = ‘OR 1= 1 --</a:t>
            </a:r>
            <a:endParaRPr lang="es-ES" sz="2000" b="1" dirty="0" smtClean="0">
              <a:latin typeface="+mn-lt"/>
            </a:endParaRPr>
          </a:p>
        </p:txBody>
      </p:sp>
      <p:pic>
        <p:nvPicPr>
          <p:cNvPr id="10" name="graphics4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19400" y="2971800"/>
            <a:ext cx="403859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752600"/>
            <a:ext cx="7162800" cy="4449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dirty="0" err="1" smtClean="0">
                <a:latin typeface="+mn-lt"/>
              </a:rPr>
              <a:t>Contenido</a:t>
            </a:r>
            <a:r>
              <a:rPr lang="en-US" sz="3800" b="1" dirty="0">
                <a:latin typeface="+mn-lt"/>
              </a:rPr>
              <a:t>:</a:t>
            </a:r>
            <a:endParaRPr lang="en-US" sz="3800" b="1" dirty="0" smtClean="0">
              <a:latin typeface="+mn-lt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s-ES" sz="3300" dirty="0" smtClean="0">
                <a:latin typeface="+mn-lt"/>
              </a:rPr>
              <a:t>Introducción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s-ES" sz="3300" dirty="0" smtClean="0">
                <a:latin typeface="+mn-lt"/>
              </a:rPr>
              <a:t>Plataforma experimental basada en tecnologías de Virtualización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s-ES" sz="3300" dirty="0" smtClean="0">
                <a:latin typeface="+mn-lt"/>
              </a:rPr>
              <a:t>Emulación de ataques  en un entorno virtual de red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s-ES" sz="3300" dirty="0" smtClean="0">
                <a:latin typeface="+mn-lt"/>
              </a:rPr>
              <a:t>Evaluación de resultados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s-ES" sz="3300" dirty="0" smtClean="0">
                <a:latin typeface="+mn-lt"/>
              </a:rPr>
              <a:t>Conclusiones</a:t>
            </a:r>
            <a:endParaRPr lang="en-US" sz="3300" dirty="0" smtClean="0">
              <a:latin typeface="+mn-lt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3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4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24000"/>
            <a:ext cx="72390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rgbClr val="00B050"/>
                </a:solidFill>
                <a:latin typeface="+mn-lt"/>
              </a:rPr>
              <a:t>Ataques a Correos 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Electrónicos</a:t>
            </a:r>
            <a:r>
              <a:rPr lang="es-ES" sz="2000" i="1" dirty="0">
                <a:latin typeface="+mn-lt"/>
              </a:rPr>
              <a:t>	</a:t>
            </a: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	Envío </a:t>
            </a:r>
            <a:r>
              <a:rPr lang="es-ES" sz="2000" i="1" dirty="0">
                <a:latin typeface="+mn-lt"/>
              </a:rPr>
              <a:t>masivo de correo (Mail </a:t>
            </a:r>
            <a:r>
              <a:rPr lang="es-ES" sz="2000" i="1" dirty="0" err="1">
                <a:latin typeface="+mn-lt"/>
              </a:rPr>
              <a:t>Bombing</a:t>
            </a:r>
            <a:r>
              <a:rPr lang="es-ES" sz="2000" i="1" dirty="0">
                <a:latin typeface="+mn-lt"/>
              </a:rPr>
              <a:t>)</a:t>
            </a:r>
            <a:endParaRPr lang="es-ES" sz="2000" b="1" dirty="0" smtClean="0">
              <a:latin typeface="+mn-lt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428143" y="2561359"/>
            <a:ext cx="3829657" cy="3990975"/>
            <a:chOff x="2149475" y="457200"/>
            <a:chExt cx="3552825" cy="2771775"/>
          </a:xfrm>
        </p:grpSpPr>
        <p:pic>
          <p:nvPicPr>
            <p:cNvPr id="1026" name="Imagen 10" descr="Descripción: C:\DocumentacionTesis\Ataques a Base de Datos\imagenes\ScriptEmailMasivo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475" y="457200"/>
              <a:ext cx="35528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Imagen 25" descr="Descripción: C:\DocumentacionTesis\Ataques a Base de Datos\imagenes\ScriptEmailMasivo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475" y="2562225"/>
              <a:ext cx="3543300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3030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030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0725" algn="l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C:\DocumentacionTesis\Ataques a Base de Datos\imagenes\EmailMasiv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28976"/>
            <a:ext cx="3682076" cy="2628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4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24001"/>
            <a:ext cx="7239000" cy="121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2000" b="1" dirty="0">
                <a:solidFill>
                  <a:srgbClr val="00B050"/>
                </a:solidFill>
                <a:latin typeface="+mn-lt"/>
              </a:rPr>
              <a:t>Mecanismos para </a:t>
            </a:r>
            <a:r>
              <a:rPr lang="pt-BR" sz="2000" b="1" dirty="0" err="1" smtClean="0">
                <a:solidFill>
                  <a:srgbClr val="00B050"/>
                </a:solidFill>
                <a:latin typeface="+mn-lt"/>
              </a:rPr>
              <a:t>contrarestar</a:t>
            </a:r>
            <a:r>
              <a:rPr lang="pt-BR" sz="2000" b="1" dirty="0" smtClean="0">
                <a:solidFill>
                  <a:srgbClr val="00B050"/>
                </a:solidFill>
                <a:latin typeface="+mn-lt"/>
              </a:rPr>
              <a:t> ataques </a:t>
            </a:r>
            <a:r>
              <a:rPr lang="pt-BR" sz="2000" b="1" dirty="0">
                <a:solidFill>
                  <a:srgbClr val="00B050"/>
                </a:solidFill>
                <a:latin typeface="+mn-lt"/>
              </a:rPr>
              <a:t>a Redes IP</a:t>
            </a:r>
            <a:endParaRPr lang="es-ES" sz="2000" b="1" dirty="0">
              <a:solidFill>
                <a:srgbClr val="00B05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s-ES" sz="2000" i="1" dirty="0">
                <a:latin typeface="+mn-lt"/>
              </a:rPr>
              <a:t>Script para contrarrestar un ataque de fuerza </a:t>
            </a:r>
            <a:r>
              <a:rPr lang="es-ES" sz="2000" i="1" dirty="0" smtClean="0">
                <a:latin typeface="+mn-lt"/>
              </a:rPr>
              <a:t>bruta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7028974" cy="3886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94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24000"/>
            <a:ext cx="4572000" cy="2590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t-BR" sz="2000" b="1" dirty="0">
                <a:solidFill>
                  <a:srgbClr val="00B050"/>
                </a:solidFill>
                <a:latin typeface="+mn-lt"/>
              </a:rPr>
              <a:t>Mecanismos para </a:t>
            </a:r>
            <a:r>
              <a:rPr lang="pt-BR" sz="2000" b="1" dirty="0" smtClean="0">
                <a:solidFill>
                  <a:srgbClr val="00B050"/>
                </a:solidFill>
                <a:latin typeface="+mn-lt"/>
              </a:rPr>
              <a:t>contra restar ataques </a:t>
            </a:r>
            <a:r>
              <a:rPr lang="pt-BR" sz="2000" b="1" dirty="0">
                <a:solidFill>
                  <a:srgbClr val="00B050"/>
                </a:solidFill>
                <a:latin typeface="+mn-lt"/>
              </a:rPr>
              <a:t>a Redes </a:t>
            </a:r>
            <a:r>
              <a:rPr lang="pt-BR" sz="2000" b="1" dirty="0" smtClean="0">
                <a:solidFill>
                  <a:srgbClr val="00B050"/>
                </a:solidFill>
                <a:latin typeface="+mn-lt"/>
              </a:rPr>
              <a:t>IP</a:t>
            </a:r>
          </a:p>
          <a:p>
            <a:pPr marL="0" indent="0" algn="ctr">
              <a:lnSpc>
                <a:spcPct val="170000"/>
              </a:lnSpc>
              <a:buNone/>
            </a:pPr>
            <a:endParaRPr lang="pt-BR" sz="2000" b="1" dirty="0" smtClean="0">
              <a:latin typeface="+mn-lt"/>
            </a:endParaRP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Script </a:t>
            </a:r>
            <a:r>
              <a:rPr lang="es-ES" sz="2000" i="1" dirty="0">
                <a:latin typeface="+mn-lt"/>
              </a:rPr>
              <a:t>que  Modifica la Configuración del Firewall en </a:t>
            </a:r>
            <a:r>
              <a:rPr lang="es-ES" sz="2000" i="1" dirty="0" smtClean="0">
                <a:latin typeface="+mn-lt"/>
              </a:rPr>
              <a:t>Ubuntu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1"/>
            <a:ext cx="433902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52600" y="2770909"/>
            <a:ext cx="1905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Ataque </a:t>
            </a:r>
            <a:r>
              <a:rPr lang="es-ES" dirty="0" err="1"/>
              <a:t>xss</a:t>
            </a:r>
            <a:r>
              <a:rPr lang="es-ES" dirty="0"/>
              <a:t> en la Web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08712" y="2819400"/>
            <a:ext cx="216823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Ataques </a:t>
            </a:r>
            <a:r>
              <a:rPr lang="es-ES" dirty="0"/>
              <a:t>a base de </a:t>
            </a:r>
            <a:r>
              <a:rPr lang="es-ES" dirty="0" smtClean="0"/>
              <a:t>datos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24600" y="2805545"/>
            <a:ext cx="2590800" cy="39703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Ataque </a:t>
            </a:r>
            <a:r>
              <a:rPr lang="es-ES" dirty="0"/>
              <a:t>a correos </a:t>
            </a:r>
            <a:r>
              <a:rPr lang="es-ES" dirty="0" smtClean="0"/>
              <a:t>electrónicos</a:t>
            </a:r>
          </a:p>
          <a:p>
            <a:pPr algn="ctr"/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Utilizar en la aplicación </a:t>
            </a:r>
            <a:r>
              <a:rPr lang="es-ES" dirty="0" err="1"/>
              <a:t>Secure</a:t>
            </a:r>
            <a:r>
              <a:rPr lang="es-ES" dirty="0"/>
              <a:t> Socket </a:t>
            </a:r>
            <a:r>
              <a:rPr lang="es-ES" dirty="0" err="1"/>
              <a:t>Layer</a:t>
            </a:r>
            <a:r>
              <a:rPr lang="es-ES" dirty="0"/>
              <a:t> (SSL), como un complemento de protección.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También se debería utilizar certificados de seguridad de una entidad certificadora reconocida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52600" y="5638800"/>
            <a:ext cx="44577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Utilizar validaciones de campos de inserción de datos de la </a:t>
            </a:r>
            <a:r>
              <a:rPr lang="es-ES" dirty="0" smtClean="0"/>
              <a:t>ç</a:t>
            </a:r>
            <a:r>
              <a:rPr lang="es-ES" dirty="0"/>
              <a:t> Limitar el tamaño de los campos de entrada de la </a:t>
            </a:r>
            <a:r>
              <a:rPr lang="es-ES" dirty="0" smtClean="0"/>
              <a:t>aplicación.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908712" y="1676400"/>
            <a:ext cx="145819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Mitigación</a:t>
            </a:r>
          </a:p>
          <a:p>
            <a:pPr algn="ctr"/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42709" y="379614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2705100" y="2514600"/>
            <a:ext cx="491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endCxn id="5" idx="0"/>
          </p:cNvCxnSpPr>
          <p:nvPr/>
        </p:nvCxnSpPr>
        <p:spPr>
          <a:xfrm>
            <a:off x="2705100" y="2514600"/>
            <a:ext cx="0" cy="256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14" idx="2"/>
          </p:cNvCxnSpPr>
          <p:nvPr/>
        </p:nvCxnSpPr>
        <p:spPr>
          <a:xfrm flipH="1">
            <a:off x="4637807" y="2322731"/>
            <a:ext cx="1" cy="496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endCxn id="12" idx="0"/>
          </p:cNvCxnSpPr>
          <p:nvPr/>
        </p:nvCxnSpPr>
        <p:spPr>
          <a:xfrm>
            <a:off x="7620000" y="2514600"/>
            <a:ext cx="0" cy="290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438400" y="3465731"/>
            <a:ext cx="0" cy="118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438400" y="46482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stCxn id="9" idx="2"/>
          </p:cNvCxnSpPr>
          <p:nvPr/>
        </p:nvCxnSpPr>
        <p:spPr>
          <a:xfrm>
            <a:off x="4992830" y="3465731"/>
            <a:ext cx="0" cy="118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3657600" y="46482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752601"/>
            <a:ext cx="7162800" cy="12953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3100" b="1" dirty="0">
                <a:solidFill>
                  <a:srgbClr val="FF9900"/>
                </a:solidFill>
                <a:latin typeface="+mn-lt"/>
              </a:rPr>
              <a:t>EVALUACION DE </a:t>
            </a:r>
            <a:r>
              <a:rPr lang="es-ES" sz="3100" b="1" dirty="0" smtClean="0">
                <a:solidFill>
                  <a:srgbClr val="FF9900"/>
                </a:solidFill>
                <a:latin typeface="+mn-lt"/>
              </a:rPr>
              <a:t>RESULTADOS</a:t>
            </a:r>
          </a:p>
          <a:p>
            <a:pPr marL="0" indent="0">
              <a:buNone/>
            </a:pPr>
            <a:endParaRPr lang="es-ES" sz="2000" b="1" dirty="0" smtClean="0"/>
          </a:p>
          <a:p>
            <a:pPr marL="0" indent="0">
              <a:buNone/>
            </a:pPr>
            <a:r>
              <a:rPr lang="es-ES" sz="2000" b="1" dirty="0" smtClean="0"/>
              <a:t>Ataques </a:t>
            </a:r>
            <a:r>
              <a:rPr lang="es-ES" sz="2000" b="1" dirty="0"/>
              <a:t>de escaneo de puertos</a:t>
            </a:r>
            <a:endParaRPr lang="en-US" sz="2000" b="1" dirty="0"/>
          </a:p>
          <a:p>
            <a:pPr marL="0" indent="0">
              <a:buNone/>
            </a:pPr>
            <a:endParaRPr lang="es-ES" sz="2000" i="1" dirty="0" smtClean="0">
              <a:latin typeface="+mn-lt"/>
            </a:endParaRP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Función </a:t>
            </a:r>
            <a:r>
              <a:rPr lang="es-ES" sz="2000" i="1" dirty="0">
                <a:latin typeface="+mn-lt"/>
              </a:rPr>
              <a:t>de distribución de probabilidad </a:t>
            </a:r>
            <a:r>
              <a:rPr lang="es-ES" sz="2000" i="1" dirty="0" smtClean="0">
                <a:latin typeface="+mn-lt"/>
              </a:rPr>
              <a:t>acumulada</a:t>
            </a:r>
            <a:endParaRPr lang="en-US" sz="2000" i="1" dirty="0">
              <a:latin typeface="+mn-lt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827038577"/>
              </p:ext>
            </p:extLst>
          </p:nvPr>
        </p:nvGraphicFramePr>
        <p:xfrm>
          <a:off x="2590800" y="3048000"/>
          <a:ext cx="5257800" cy="351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371600" y="628066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/>
              <a:t>Recurso de red que ocupa un ataque de rastreo de sistemas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81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676401"/>
            <a:ext cx="7162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>
                <a:latin typeface="+mn-lt"/>
              </a:rPr>
              <a:t>Ataque de Denegación de servicios</a:t>
            </a:r>
          </a:p>
          <a:p>
            <a:pPr marL="0" indent="0">
              <a:buNone/>
            </a:pPr>
            <a:r>
              <a:rPr lang="es-ES" sz="2000" i="1" dirty="0">
                <a:latin typeface="+mn-lt"/>
              </a:rPr>
              <a:t>Función de distribución de probabilidad acumulada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999384013"/>
              </p:ext>
            </p:extLst>
          </p:nvPr>
        </p:nvGraphicFramePr>
        <p:xfrm>
          <a:off x="1981200" y="2971800"/>
          <a:ext cx="5867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</p:spTree>
    <p:extLst>
      <p:ext uri="{BB962C8B-B14F-4D97-AF65-F5344CB8AC3E}">
        <p14:creationId xmlns:p14="http://schemas.microsoft.com/office/powerpoint/2010/main" val="6559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752600"/>
            <a:ext cx="7162800" cy="1371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2000" b="1" dirty="0" smtClean="0">
                <a:latin typeface="+mn-lt"/>
              </a:rPr>
              <a:t>Resultados </a:t>
            </a:r>
            <a:r>
              <a:rPr lang="es-ES" sz="2000" b="1" dirty="0">
                <a:latin typeface="+mn-lt"/>
              </a:rPr>
              <a:t>de </a:t>
            </a:r>
            <a:r>
              <a:rPr lang="es-ES" sz="2000" b="1" dirty="0" smtClean="0">
                <a:latin typeface="+mn-lt"/>
              </a:rPr>
              <a:t>Ataques </a:t>
            </a:r>
            <a:r>
              <a:rPr lang="es-ES" sz="2000" b="1" dirty="0">
                <a:latin typeface="+mn-lt"/>
              </a:rPr>
              <a:t>Implementado los Mecanismos de </a:t>
            </a:r>
            <a:r>
              <a:rPr lang="es-ES" sz="2000" b="1" dirty="0" smtClean="0">
                <a:latin typeface="+mn-lt"/>
              </a:rPr>
              <a:t>Mitigación</a:t>
            </a:r>
          </a:p>
          <a:p>
            <a:pPr marL="0" indent="0">
              <a:buNone/>
            </a:pPr>
            <a:endParaRPr lang="es-ES" sz="2000" i="1" dirty="0" smtClean="0">
              <a:latin typeface="+mn-lt"/>
            </a:endParaRPr>
          </a:p>
          <a:p>
            <a:pPr marL="0" indent="0">
              <a:buNone/>
            </a:pPr>
            <a:r>
              <a:rPr lang="es-ES" sz="2000" b="1" dirty="0" smtClean="0">
                <a:latin typeface="+mn-lt"/>
              </a:rPr>
              <a:t>Rastreos </a:t>
            </a:r>
            <a:r>
              <a:rPr lang="es-ES" sz="2000" b="1" dirty="0">
                <a:latin typeface="+mn-lt"/>
              </a:rPr>
              <a:t>con banderas FIN </a:t>
            </a:r>
          </a:p>
          <a:p>
            <a:pPr marL="0" indent="0">
              <a:buNone/>
            </a:pPr>
            <a:r>
              <a:rPr lang="es-ES" sz="2000" i="1" dirty="0">
                <a:latin typeface="+mn-lt"/>
              </a:rPr>
              <a:t>#</a:t>
            </a:r>
            <a:r>
              <a:rPr lang="es-ES" sz="2000" i="1" dirty="0" err="1">
                <a:latin typeface="+mn-lt"/>
              </a:rPr>
              <a:t>Nmap</a:t>
            </a:r>
            <a:r>
              <a:rPr lang="es-ES" sz="2000" i="1" dirty="0">
                <a:latin typeface="+mn-lt"/>
              </a:rPr>
              <a:t>  -</a:t>
            </a:r>
            <a:r>
              <a:rPr lang="es-ES" sz="2000" i="1" dirty="0" err="1">
                <a:latin typeface="+mn-lt"/>
              </a:rPr>
              <a:t>sF</a:t>
            </a:r>
            <a:r>
              <a:rPr lang="es-ES" sz="2000" i="1" dirty="0">
                <a:latin typeface="+mn-lt"/>
              </a:rPr>
              <a:t> 192.168.30.2 -p 21</a:t>
            </a:r>
            <a:endParaRPr lang="en-US" sz="2000" i="1" dirty="0">
              <a:latin typeface="+mn-lt"/>
            </a:endParaRPr>
          </a:p>
        </p:txBody>
      </p:sp>
      <p:pic>
        <p:nvPicPr>
          <p:cNvPr id="5" name="4 Imagen" descr="C:\PatyLina\DocumentacionTesis\ImagenesII\EscaneoSF.png"/>
          <p:cNvPicPr/>
          <p:nvPr/>
        </p:nvPicPr>
        <p:blipFill>
          <a:blip r:embed="rId2">
            <a:lum bright="3000" contrast="7000"/>
          </a:blip>
          <a:srcRect/>
          <a:stretch>
            <a:fillRect/>
          </a:stretch>
        </p:blipFill>
        <p:spPr bwMode="auto">
          <a:xfrm>
            <a:off x="2465502" y="3401290"/>
            <a:ext cx="4392498" cy="31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</p:spTree>
    <p:extLst>
      <p:ext uri="{BB962C8B-B14F-4D97-AF65-F5344CB8AC3E}">
        <p14:creationId xmlns:p14="http://schemas.microsoft.com/office/powerpoint/2010/main" val="2488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2209800"/>
            <a:ext cx="7162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>
                <a:latin typeface="+mn-lt"/>
              </a:rPr>
              <a:t>Ataque </a:t>
            </a:r>
            <a:r>
              <a:rPr lang="es-ES" sz="2000" b="1" dirty="0">
                <a:latin typeface="+mn-lt"/>
              </a:rPr>
              <a:t>de Suplantación de Identidad (</a:t>
            </a:r>
            <a:r>
              <a:rPr lang="es-ES" sz="2000" b="1" dirty="0" err="1">
                <a:latin typeface="+mn-lt"/>
              </a:rPr>
              <a:t>Spoofing</a:t>
            </a:r>
            <a:r>
              <a:rPr lang="es-ES" sz="2000" b="1" dirty="0">
                <a:latin typeface="+mn-lt"/>
              </a:rPr>
              <a:t>)</a:t>
            </a:r>
          </a:p>
        </p:txBody>
      </p:sp>
      <p:pic>
        <p:nvPicPr>
          <p:cNvPr id="5" name="4 Imagen" descr="C:\PatyLina\DocumentacionTesis\ImagenesII\Dos-0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081" y="2895600"/>
            <a:ext cx="487711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</p:spTree>
    <p:extLst>
      <p:ext uri="{BB962C8B-B14F-4D97-AF65-F5344CB8AC3E}">
        <p14:creationId xmlns:p14="http://schemas.microsoft.com/office/powerpoint/2010/main" val="23545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752600"/>
            <a:ext cx="71628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>
                <a:latin typeface="+mn-lt"/>
              </a:rPr>
              <a:t>A</a:t>
            </a:r>
            <a:r>
              <a:rPr lang="es-ES" sz="2000" b="1" dirty="0" smtClean="0">
                <a:latin typeface="+mn-lt"/>
              </a:rPr>
              <a:t>taque </a:t>
            </a:r>
            <a:r>
              <a:rPr lang="es-ES" sz="2000" b="1" dirty="0">
                <a:latin typeface="+mn-lt"/>
              </a:rPr>
              <a:t>de Denegación de Servicios (</a:t>
            </a:r>
            <a:r>
              <a:rPr lang="es-ES" sz="2000" b="1" dirty="0" err="1">
                <a:latin typeface="+mn-lt"/>
              </a:rPr>
              <a:t>DoS</a:t>
            </a:r>
            <a:r>
              <a:rPr lang="es-ES" sz="2000" b="1" dirty="0">
                <a:latin typeface="+mn-lt"/>
              </a:rPr>
              <a:t>)</a:t>
            </a:r>
          </a:p>
          <a:p>
            <a:pPr marL="0" indent="0">
              <a:buNone/>
            </a:pPr>
            <a:endParaRPr lang="es-ES" sz="2000" dirty="0" smtClean="0">
              <a:latin typeface="+mn-lt"/>
            </a:endParaRPr>
          </a:p>
          <a:p>
            <a:pPr marL="0" indent="0">
              <a:buNone/>
            </a:pPr>
            <a:r>
              <a:rPr lang="es-ES" sz="2000" dirty="0" smtClean="0">
                <a:latin typeface="+mn-lt"/>
              </a:rPr>
              <a:t>#</a:t>
            </a:r>
            <a:r>
              <a:rPr lang="es-ES" sz="2000" dirty="0">
                <a:latin typeface="+mn-lt"/>
              </a:rPr>
              <a:t>Hping3 -a 192.168.10.1 192.168.100.10</a:t>
            </a:r>
          </a:p>
        </p:txBody>
      </p:sp>
      <p:pic>
        <p:nvPicPr>
          <p:cNvPr id="5" name="4 Imagen" descr="C:\PatyLina\DocumentacionTesis\ImagenesII\AtaqueDoS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97" y="3067050"/>
            <a:ext cx="465700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</p:spTree>
    <p:extLst>
      <p:ext uri="{BB962C8B-B14F-4D97-AF65-F5344CB8AC3E}">
        <p14:creationId xmlns:p14="http://schemas.microsoft.com/office/powerpoint/2010/main" val="35286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752600"/>
            <a:ext cx="71628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>
                <a:latin typeface="+mn-lt"/>
              </a:rPr>
              <a:t>Ataque </a:t>
            </a:r>
            <a:r>
              <a:rPr lang="es-ES" sz="2000" b="1" dirty="0">
                <a:latin typeface="+mn-lt"/>
              </a:rPr>
              <a:t>XSS a  la Web, Implementado Mecanismos de Protección</a:t>
            </a:r>
          </a:p>
          <a:p>
            <a:pPr marL="0" indent="0" algn="ctr">
              <a:buNone/>
            </a:pPr>
            <a:endParaRPr lang="es-ES" sz="2000" b="1" dirty="0">
              <a:latin typeface="+mn-lt"/>
            </a:endParaRPr>
          </a:p>
          <a:p>
            <a:pPr marL="0" indent="0">
              <a:buNone/>
            </a:pPr>
            <a:r>
              <a:rPr lang="es-ES" sz="2000" i="1" dirty="0">
                <a:latin typeface="+mn-lt"/>
              </a:rPr>
              <a:t>Filtrado de caracteres especiales </a:t>
            </a:r>
            <a:r>
              <a:rPr lang="es-ES" sz="2000" i="1" dirty="0" err="1">
                <a:latin typeface="+mn-lt"/>
              </a:rPr>
              <a:t>html</a:t>
            </a:r>
            <a:endParaRPr lang="es-ES" sz="2000" i="1" dirty="0">
              <a:latin typeface="+mn-lt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6096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</p:spTree>
    <p:extLst>
      <p:ext uri="{BB962C8B-B14F-4D97-AF65-F5344CB8AC3E}">
        <p14:creationId xmlns:p14="http://schemas.microsoft.com/office/powerpoint/2010/main" val="26658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646237"/>
            <a:ext cx="7086600" cy="44497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2400" b="1" dirty="0" smtClean="0">
                <a:solidFill>
                  <a:srgbClr val="FF9900"/>
                </a:solidFill>
                <a:latin typeface="+mn-lt"/>
              </a:rPr>
              <a:t>Introducción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s-ES" sz="2000" b="1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+mn-lt"/>
              </a:rPr>
              <a:t>Mayor uso de los servicios informáticos disponibles en el internet.</a:t>
            </a:r>
          </a:p>
          <a:p>
            <a:pPr marL="0" indent="0" algn="just">
              <a:buNone/>
            </a:pPr>
            <a:endParaRPr lang="es-ES" sz="20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+mn-lt"/>
              </a:rPr>
              <a:t>Existencia de vulnerabilidades es donde los hackers sacan mayor partido </a:t>
            </a:r>
          </a:p>
          <a:p>
            <a:pPr marL="0" indent="0" algn="just">
              <a:buNone/>
            </a:pPr>
            <a:endParaRPr lang="es-ES" sz="20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+mn-lt"/>
              </a:rPr>
              <a:t>El mundo de la seguridad informática no es sencillo.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3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752600"/>
            <a:ext cx="71628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>
                <a:latin typeface="+mn-lt"/>
              </a:rPr>
              <a:t>Ataques a  un Servidor de Correo Electrónico Seguro con SSL</a:t>
            </a:r>
          </a:p>
          <a:p>
            <a:pPr marL="0" indent="0">
              <a:buNone/>
            </a:pPr>
            <a:r>
              <a:rPr lang="es-ES" sz="2000" i="1" dirty="0">
                <a:latin typeface="+mn-lt"/>
              </a:rPr>
              <a:t>Envío de un mail  a un usuario local no autentificado</a:t>
            </a:r>
          </a:p>
        </p:txBody>
      </p:sp>
      <p:pic>
        <p:nvPicPr>
          <p:cNvPr id="6" name="5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67000"/>
            <a:ext cx="5492750" cy="387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</p:spTree>
    <p:extLst>
      <p:ext uri="{BB962C8B-B14F-4D97-AF65-F5344CB8AC3E}">
        <p14:creationId xmlns:p14="http://schemas.microsoft.com/office/powerpoint/2010/main" val="32523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752600"/>
            <a:ext cx="71628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>
                <a:latin typeface="+mn-lt"/>
              </a:rPr>
              <a:t>Ataques a Base de Datos con Páginas Web Protegidas</a:t>
            </a:r>
          </a:p>
          <a:p>
            <a:pPr marL="0" indent="0">
              <a:buNone/>
            </a:pPr>
            <a:endParaRPr lang="es-ES" sz="2000" i="1" dirty="0">
              <a:latin typeface="+mn-lt"/>
            </a:endParaRPr>
          </a:p>
          <a:p>
            <a:pPr marL="0" indent="0">
              <a:buNone/>
            </a:pPr>
            <a:r>
              <a:rPr lang="es-ES" sz="2000" i="1" dirty="0" smtClean="0">
                <a:latin typeface="+mn-lt"/>
              </a:rPr>
              <a:t>Modificación </a:t>
            </a:r>
            <a:r>
              <a:rPr lang="es-ES" sz="2000" i="1" dirty="0">
                <a:latin typeface="+mn-lt"/>
              </a:rPr>
              <a:t>de la comilla simple(') por (\)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953000" cy="34683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</p:spTree>
    <p:extLst>
      <p:ext uri="{BB962C8B-B14F-4D97-AF65-F5344CB8AC3E}">
        <p14:creationId xmlns:p14="http://schemas.microsoft.com/office/powerpoint/2010/main" val="32223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600200"/>
            <a:ext cx="7391400" cy="4038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s-ES" sz="1800" b="1" dirty="0" smtClean="0">
                <a:latin typeface="+mn-lt"/>
              </a:rPr>
              <a:t>CONCLUSIONES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ES" sz="1600" b="1" dirty="0" smtClean="0">
                <a:latin typeface="+mn-lt"/>
              </a:rPr>
              <a:t>Las </a:t>
            </a:r>
            <a:r>
              <a:rPr lang="es-ES" sz="1400" b="1" dirty="0">
                <a:latin typeface="+mn-lt"/>
              </a:rPr>
              <a:t>plataformas de virtualización empleadas en el presente trabajo, </a:t>
            </a:r>
            <a:r>
              <a:rPr lang="es-ES" sz="1400" b="1" dirty="0" err="1">
                <a:latin typeface="+mn-lt"/>
              </a:rPr>
              <a:t>VirtualBox</a:t>
            </a:r>
            <a:r>
              <a:rPr lang="es-ES" sz="1400" b="1" dirty="0">
                <a:latin typeface="+mn-lt"/>
              </a:rPr>
              <a:t> y </a:t>
            </a:r>
            <a:r>
              <a:rPr lang="es-ES" sz="1400" b="1" dirty="0" err="1">
                <a:latin typeface="+mn-lt"/>
              </a:rPr>
              <a:t>VMWare</a:t>
            </a:r>
            <a:r>
              <a:rPr lang="es-ES" sz="1400" b="1" dirty="0">
                <a:latin typeface="+mn-lt"/>
              </a:rPr>
              <a:t>, permitieron implementar por completo la topología de pruebas propuesta en </a:t>
            </a:r>
            <a:r>
              <a:rPr lang="es-ES" sz="1400" b="1" dirty="0" smtClean="0">
                <a:latin typeface="+mn-lt"/>
              </a:rPr>
              <a:t>el capítulo 3.  </a:t>
            </a:r>
            <a:r>
              <a:rPr lang="es-ES" sz="1400" b="1" dirty="0">
                <a:latin typeface="+mn-lt"/>
              </a:rPr>
              <a:t>Sin embargo la herramienta de </a:t>
            </a:r>
            <a:r>
              <a:rPr lang="es-ES" sz="1400" b="1" dirty="0" err="1">
                <a:latin typeface="+mn-lt"/>
              </a:rPr>
              <a:t>VMWare</a:t>
            </a:r>
            <a:r>
              <a:rPr lang="es-ES" sz="1400" b="1" dirty="0">
                <a:latin typeface="+mn-lt"/>
              </a:rPr>
              <a:t> proporciona un entorno más amigable desde su instalación, configuración, creación y administración de las </a:t>
            </a:r>
            <a:r>
              <a:rPr lang="es-ES" sz="1400" b="1" dirty="0" err="1">
                <a:latin typeface="+mn-lt"/>
              </a:rPr>
              <a:t>MVs</a:t>
            </a:r>
            <a:r>
              <a:rPr lang="es-ES" sz="1400" b="1" dirty="0" smtClean="0">
                <a:latin typeface="+mn-lt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ES" sz="1400" b="1" dirty="0">
                <a:latin typeface="+mn-lt"/>
              </a:rPr>
              <a:t>En las prácticas desarrolladas sobre los ataques a redes IP fue importante el uso </a:t>
            </a:r>
            <a:r>
              <a:rPr lang="es-ES" sz="1400" b="1" dirty="0" smtClean="0">
                <a:latin typeface="+mn-lt"/>
              </a:rPr>
              <a:t>de las </a:t>
            </a:r>
            <a:r>
              <a:rPr lang="es-ES" sz="1400" b="1" dirty="0">
                <a:latin typeface="+mn-lt"/>
              </a:rPr>
              <a:t>técnicas de </a:t>
            </a:r>
            <a:r>
              <a:rPr lang="es-ES" sz="1400" b="1" dirty="0" err="1">
                <a:latin typeface="+mn-lt"/>
              </a:rPr>
              <a:t>sniffing</a:t>
            </a:r>
            <a:r>
              <a:rPr lang="es-ES" sz="1400" b="1" dirty="0">
                <a:latin typeface="+mn-lt"/>
              </a:rPr>
              <a:t> en redes TCP/IP debido a que las mismas ayudaron a comprender el peligro que pueden acechar a la seguridad de una red local, llegando a considerarse a la herramienta </a:t>
            </a:r>
            <a:r>
              <a:rPr lang="es-ES" sz="1400" b="1" dirty="0" err="1">
                <a:latin typeface="+mn-lt"/>
              </a:rPr>
              <a:t>Wireshark</a:t>
            </a:r>
            <a:r>
              <a:rPr lang="es-ES" sz="1400" b="1" dirty="0">
                <a:latin typeface="+mn-lt"/>
              </a:rPr>
              <a:t> la más completa y de más fácil uso.  La realización de un estudio detallado de </a:t>
            </a:r>
            <a:r>
              <a:rPr lang="es-ES" sz="1400" b="1" dirty="0" smtClean="0">
                <a:latin typeface="+mn-lt"/>
              </a:rPr>
              <a:t>algunos </a:t>
            </a:r>
            <a:r>
              <a:rPr lang="es-ES" sz="1400" b="1" dirty="0">
                <a:latin typeface="+mn-lt"/>
              </a:rPr>
              <a:t>ataques concretos </a:t>
            </a:r>
            <a:r>
              <a:rPr lang="es-ES" sz="1400" b="1" dirty="0" smtClean="0">
                <a:latin typeface="+mn-lt"/>
              </a:rPr>
              <a:t>como son: </a:t>
            </a:r>
            <a:r>
              <a:rPr lang="es-ES" sz="1400" b="1" dirty="0">
                <a:latin typeface="+mn-lt"/>
              </a:rPr>
              <a:t>escaneo de puertos, fuerza bruta, suplantación de identidad y denegación de </a:t>
            </a:r>
            <a:r>
              <a:rPr lang="es-ES" sz="1400" b="1" dirty="0" smtClean="0">
                <a:latin typeface="+mn-lt"/>
              </a:rPr>
              <a:t>servicios, facilitaron el desarrollo de  scripts  como mecanismos  de prevención y mitigación,  permitiendo posteriormente </a:t>
            </a:r>
            <a:r>
              <a:rPr lang="es-ES" sz="1400" b="1" dirty="0">
                <a:latin typeface="+mn-lt"/>
              </a:rPr>
              <a:t>reducir considerablemente las amenazas y vulnerabilidades de los ataques en redes </a:t>
            </a:r>
            <a:r>
              <a:rPr lang="es-ES" sz="1400" b="1" dirty="0" smtClean="0">
                <a:latin typeface="+mn-lt"/>
              </a:rPr>
              <a:t>IP.    </a:t>
            </a:r>
            <a:r>
              <a:rPr lang="es-ES" sz="1400" b="1" dirty="0">
                <a:latin typeface="+mn-lt"/>
              </a:rPr>
              <a:t>En la evaluación de resultados, descritos en el capítulo 5, obtenidos durante las prácticas realizadas sobre </a:t>
            </a:r>
            <a:r>
              <a:rPr lang="es-ES" sz="1400" b="1" dirty="0" smtClean="0">
                <a:latin typeface="+mn-lt"/>
              </a:rPr>
              <a:t>a taques </a:t>
            </a:r>
            <a:r>
              <a:rPr lang="es-ES" sz="1400" b="1" dirty="0">
                <a:latin typeface="+mn-lt"/>
              </a:rPr>
              <a:t>a redes </a:t>
            </a:r>
            <a:r>
              <a:rPr lang="es-ES" sz="1400" b="1" dirty="0" smtClean="0">
                <a:latin typeface="+mn-lt"/>
              </a:rPr>
              <a:t>IP</a:t>
            </a:r>
            <a:r>
              <a:rPr lang="es-ES" sz="1400" b="1" dirty="0">
                <a:latin typeface="+mn-lt"/>
              </a:rPr>
              <a:t>, </a:t>
            </a:r>
            <a:r>
              <a:rPr lang="es-ES" sz="1400" b="1" dirty="0" smtClean="0">
                <a:latin typeface="+mn-lt"/>
              </a:rPr>
              <a:t> </a:t>
            </a:r>
            <a:r>
              <a:rPr lang="es-ES" sz="1400" b="1" dirty="0">
                <a:latin typeface="+mn-lt"/>
              </a:rPr>
              <a:t>se consideró los mismos parámetros de medición y evaluación para las dos plataformas de experimentación </a:t>
            </a:r>
            <a:r>
              <a:rPr lang="es-ES" sz="1400" b="1" dirty="0" err="1">
                <a:latin typeface="+mn-lt"/>
              </a:rPr>
              <a:t>virtualizadas</a:t>
            </a:r>
            <a:r>
              <a:rPr lang="es-ES" sz="1400" b="1" dirty="0">
                <a:latin typeface="+mn-lt"/>
              </a:rPr>
              <a:t>, no existiendo diferencias significativas en los resultados obtenidos. </a:t>
            </a:r>
            <a:r>
              <a:rPr lang="es-ES" sz="1400" b="1" dirty="0" smtClean="0">
                <a:latin typeface="+mn-lt"/>
              </a:rPr>
              <a:t> Finalmente el </a:t>
            </a:r>
            <a:r>
              <a:rPr lang="es-ES" sz="1400" b="1" dirty="0">
                <a:latin typeface="+mn-lt"/>
              </a:rPr>
              <a:t>firewall construido con </a:t>
            </a:r>
            <a:r>
              <a:rPr lang="es-ES" sz="1400" b="1" dirty="0" err="1">
                <a:latin typeface="+mn-lt"/>
              </a:rPr>
              <a:t>IPTables</a:t>
            </a:r>
            <a:r>
              <a:rPr lang="es-ES" sz="1400" b="1" dirty="0">
                <a:latin typeface="+mn-lt"/>
              </a:rPr>
              <a:t> es una poderosa herramienta para filtrado de paquetes, denegando o aceptando ciertos tipos de paquetes, para el direccionamiento de éstos, a través de una correcta configuración de filtrado de </a:t>
            </a:r>
            <a:r>
              <a:rPr lang="es-ES" sz="1400" b="1" dirty="0" smtClean="0">
                <a:latin typeface="+mn-lt"/>
              </a:rPr>
              <a:t>paquetes.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ES" sz="1400" b="1" dirty="0" smtClean="0">
                <a:latin typeface="+mn-lt"/>
              </a:rPr>
              <a:t>Publicación de dos artículos, el uno en una  revista nacional y la segunda publicación en una revista extranjera. </a:t>
            </a:r>
            <a:endParaRPr lang="es-ES" sz="1400" b="1" dirty="0"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s-ES" sz="1400" b="1" dirty="0"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s-ES" sz="1400" b="1" dirty="0"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s-ES" sz="1400" b="1" dirty="0">
              <a:latin typeface="+mn-lt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</p:spTree>
    <p:extLst>
      <p:ext uri="{BB962C8B-B14F-4D97-AF65-F5344CB8AC3E}">
        <p14:creationId xmlns:p14="http://schemas.microsoft.com/office/powerpoint/2010/main" val="27248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752600"/>
            <a:ext cx="7162800" cy="3200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ES" sz="2000" b="1" dirty="0" smtClean="0">
              <a:latin typeface="+mn-lt"/>
            </a:endParaRPr>
          </a:p>
          <a:p>
            <a:pPr marL="0" indent="0" algn="ctr">
              <a:buNone/>
            </a:pPr>
            <a:endParaRPr lang="es-ES" sz="2000" b="1" dirty="0">
              <a:latin typeface="+mn-lt"/>
            </a:endParaRPr>
          </a:p>
          <a:p>
            <a:pPr marL="0" indent="0" algn="ctr">
              <a:buNone/>
            </a:pPr>
            <a:r>
              <a:rPr lang="es-ES" sz="2000" b="1" dirty="0" smtClean="0">
                <a:latin typeface="+mn-lt"/>
              </a:rPr>
              <a:t>GRACIAS  </a:t>
            </a:r>
          </a:p>
          <a:p>
            <a:pPr marL="0" indent="0" algn="ctr">
              <a:buNone/>
            </a:pPr>
            <a:endParaRPr lang="en-US" sz="2000" b="1" dirty="0">
              <a:latin typeface="+mn-lt"/>
            </a:endParaRPr>
          </a:p>
          <a:p>
            <a:pPr marL="0" indent="0" algn="ctr">
              <a:buNone/>
            </a:pPr>
            <a:endParaRPr lang="en-US" sz="2000" b="1" dirty="0" smtClean="0">
              <a:latin typeface="+mn-lt"/>
            </a:endParaRPr>
          </a:p>
          <a:p>
            <a:pPr marL="0" indent="0" algn="ctr">
              <a:buNone/>
            </a:pPr>
            <a:endParaRPr lang="en-US" sz="2000" b="1" dirty="0"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n-lt"/>
              </a:rPr>
              <a:t>Att.</a:t>
            </a:r>
          </a:p>
          <a:p>
            <a:pPr marL="0" indent="0" algn="ctr">
              <a:buNone/>
            </a:pPr>
            <a:endParaRPr lang="en-US" sz="2000" b="1" dirty="0">
              <a:latin typeface="+mn-lt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+mn-lt"/>
              </a:rPr>
              <a:t>Lina</a:t>
            </a:r>
            <a:r>
              <a:rPr lang="en-US" sz="2000" b="1" dirty="0" smtClean="0">
                <a:latin typeface="+mn-lt"/>
              </a:rPr>
              <a:t> Patricia Zapata Molina</a:t>
            </a:r>
            <a:endParaRPr lang="es-ES" sz="2000" b="1" dirty="0" smtClean="0">
              <a:latin typeface="+mn-lt"/>
            </a:endParaRPr>
          </a:p>
          <a:p>
            <a:pPr marL="0" indent="0" algn="ctr">
              <a:buNone/>
            </a:pPr>
            <a:endParaRPr lang="es-ES" sz="2000" i="1" dirty="0">
              <a:latin typeface="+mn-lt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600" dirty="0"/>
              <a:t>PROGRAMA DE MAESTRÍA EN REDES DE INFORMACION Y CONECTIVIDAD</a:t>
            </a:r>
            <a:br>
              <a:rPr lang="es-ES" sz="2600" dirty="0"/>
            </a:br>
            <a:r>
              <a:rPr lang="es-ES" sz="2600" dirty="0"/>
              <a:t>MRIC-I</a:t>
            </a:r>
          </a:p>
        </p:txBody>
      </p:sp>
    </p:spTree>
    <p:extLst>
      <p:ext uri="{BB962C8B-B14F-4D97-AF65-F5344CB8AC3E}">
        <p14:creationId xmlns:p14="http://schemas.microsoft.com/office/powerpoint/2010/main" val="14561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524000"/>
            <a:ext cx="7239000" cy="44497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2000" b="1" dirty="0" smtClean="0">
                <a:latin typeface="+mn-lt"/>
              </a:rPr>
              <a:t>Objetivo </a:t>
            </a:r>
            <a:r>
              <a:rPr lang="es-ES" sz="2000" b="1" dirty="0">
                <a:latin typeface="+mn-lt"/>
              </a:rPr>
              <a:t>General</a:t>
            </a:r>
          </a:p>
          <a:p>
            <a:pPr marL="0" indent="0" algn="just">
              <a:buNone/>
            </a:pPr>
            <a:r>
              <a:rPr lang="es-ES" sz="1800" dirty="0">
                <a:latin typeface="+mn-lt"/>
              </a:rPr>
              <a:t>Crear una plataforma informática de  experimentación, en ambiente Linux, que permita emular ataques a redes IP mediante la aplicación de tecnologías de Virtualización con el fin de implementar mecanismos  de seguridad para contrarrestarlo.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2000" b="1" dirty="0">
                <a:latin typeface="+mn-lt"/>
              </a:rPr>
              <a:t>Objetivos específicos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Diseñar </a:t>
            </a:r>
            <a:r>
              <a:rPr lang="es-ES" sz="2000" dirty="0">
                <a:latin typeface="+mn-lt"/>
              </a:rPr>
              <a:t>e implementar varias topologías de prueba con el fin de emular ataques reales a redes  en ambiente Linux, utilizando escenarios de redes virtuales.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Investigar  </a:t>
            </a:r>
            <a:r>
              <a:rPr lang="es-ES" sz="2000" dirty="0">
                <a:latin typeface="+mn-lt"/>
              </a:rPr>
              <a:t>herramientas existentes para evaluar la vulnerabilidad de una red.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Evaluar </a:t>
            </a:r>
            <a:r>
              <a:rPr lang="es-ES" sz="2000" dirty="0">
                <a:latin typeface="+mn-lt"/>
              </a:rPr>
              <a:t>los daños causados por los ataques a la red virtual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Diseñar </a:t>
            </a:r>
            <a:r>
              <a:rPr lang="es-ES" sz="2000" dirty="0">
                <a:latin typeface="+mn-lt"/>
              </a:rPr>
              <a:t>un mecanismo de protección ante los ataques reales a redes Linux.</a:t>
            </a:r>
          </a:p>
          <a:p>
            <a:pPr marL="0" indent="0" algn="just">
              <a:buNone/>
            </a:pPr>
            <a:endParaRPr lang="es-E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77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676401"/>
            <a:ext cx="7239000" cy="838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>
                <a:solidFill>
                  <a:srgbClr val="FF9900"/>
                </a:solidFill>
                <a:latin typeface="+mn-lt"/>
              </a:rPr>
              <a:t>Plataforma </a:t>
            </a:r>
            <a:r>
              <a:rPr lang="es-ES" sz="2400" b="1" dirty="0">
                <a:solidFill>
                  <a:srgbClr val="FF9900"/>
                </a:solidFill>
                <a:latin typeface="+mn-lt"/>
              </a:rPr>
              <a:t>experimental basada en tecnologías de Virtualización</a:t>
            </a:r>
          </a:p>
          <a:p>
            <a:pPr marL="0" indent="0" algn="just">
              <a:buNone/>
            </a:pPr>
            <a:endParaRPr lang="es-ES" sz="2000" b="1" dirty="0" smtClean="0">
              <a:latin typeface="+mn-lt"/>
            </a:endParaRPr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6858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951037"/>
            <a:ext cx="7239000" cy="44497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Escenario </a:t>
            </a:r>
            <a:r>
              <a:rPr lang="es-ES" sz="2000" dirty="0">
                <a:latin typeface="+mn-lt"/>
              </a:rPr>
              <a:t>Virtual de Red	 </a:t>
            </a:r>
            <a:endParaRPr lang="es-ES" sz="1600" dirty="0" smtClean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Configuración </a:t>
            </a:r>
            <a:r>
              <a:rPr lang="es-ES" sz="2000" dirty="0">
                <a:latin typeface="+mn-lt"/>
              </a:rPr>
              <a:t>del Escenario Virtual de Red </a:t>
            </a:r>
            <a:endParaRPr lang="es-ES" sz="20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+mn-lt"/>
              </a:rPr>
              <a:t>	Creación </a:t>
            </a:r>
            <a:r>
              <a:rPr lang="es-ES" sz="2000" dirty="0">
                <a:latin typeface="+mn-lt"/>
              </a:rPr>
              <a:t>de la Máquina Host (Anfitriona)	</a:t>
            </a:r>
          </a:p>
          <a:p>
            <a:pPr marL="0" indent="0" algn="just">
              <a:buNone/>
            </a:pPr>
            <a:r>
              <a:rPr lang="es-ES" sz="2000" dirty="0">
                <a:latin typeface="+mn-lt"/>
              </a:rPr>
              <a:t>	Creación de la Plataforma de </a:t>
            </a:r>
            <a:r>
              <a:rPr lang="es-ES" sz="2000" dirty="0" smtClean="0">
                <a:latin typeface="+mn-lt"/>
              </a:rPr>
              <a:t>Virtualización</a:t>
            </a:r>
            <a:endParaRPr lang="es-ES" sz="2000" dirty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+mn-lt"/>
              </a:rPr>
              <a:t>	Direccionamiento </a:t>
            </a:r>
            <a:r>
              <a:rPr lang="es-ES" sz="2000" dirty="0">
                <a:latin typeface="+mn-lt"/>
              </a:rPr>
              <a:t>IP Sobre El Esquema Virtual de Red  </a:t>
            </a:r>
            <a:endParaRPr lang="es-ES" sz="20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+mn-lt"/>
              </a:rPr>
              <a:t>	Servidor </a:t>
            </a:r>
            <a:r>
              <a:rPr lang="es-ES" sz="2000" dirty="0">
                <a:latin typeface="+mn-lt"/>
              </a:rPr>
              <a:t>de  Correo Electrónico Seguro (</a:t>
            </a:r>
            <a:r>
              <a:rPr lang="es-ES" sz="2000" dirty="0" err="1">
                <a:latin typeface="+mn-lt"/>
              </a:rPr>
              <a:t>Webmail</a:t>
            </a:r>
            <a:r>
              <a:rPr lang="es-ES" sz="2000" dirty="0">
                <a:latin typeface="+mn-lt"/>
              </a:rPr>
              <a:t>) </a:t>
            </a:r>
            <a:endParaRPr lang="es-ES" sz="20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>
                <a:latin typeface="+mn-lt"/>
              </a:rPr>
              <a:t>	</a:t>
            </a:r>
            <a:r>
              <a:rPr lang="es-ES" sz="2000" dirty="0" smtClean="0">
                <a:latin typeface="+mn-lt"/>
              </a:rPr>
              <a:t>Servidor Web y Base de Datos     </a:t>
            </a:r>
          </a:p>
          <a:p>
            <a:pPr marL="0" indent="0" algn="just">
              <a:buNone/>
            </a:pPr>
            <a:r>
              <a:rPr lang="es-ES" sz="2000" dirty="0">
                <a:latin typeface="+mn-lt"/>
              </a:rPr>
              <a:t>	</a:t>
            </a:r>
            <a:r>
              <a:rPr lang="es-ES" sz="2000" dirty="0" smtClean="0">
                <a:latin typeface="+mn-lt"/>
              </a:rPr>
              <a:t>Enrutador </a:t>
            </a:r>
            <a:r>
              <a:rPr lang="es-ES" sz="2000" dirty="0">
                <a:latin typeface="+mn-lt"/>
              </a:rPr>
              <a:t>Basado en Software de </a:t>
            </a:r>
            <a:r>
              <a:rPr lang="es-ES" sz="2000" dirty="0" smtClean="0">
                <a:latin typeface="+mn-lt"/>
              </a:rPr>
              <a:t>uso libre</a:t>
            </a:r>
            <a:endParaRPr lang="es-ES" sz="2000" dirty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+mn-lt"/>
              </a:rPr>
              <a:t>	Configuración </a:t>
            </a:r>
            <a:r>
              <a:rPr lang="es-ES" sz="2000" dirty="0">
                <a:latin typeface="+mn-lt"/>
              </a:rPr>
              <a:t>del Firewall	</a:t>
            </a:r>
          </a:p>
        </p:txBody>
      </p:sp>
    </p:spTree>
    <p:extLst>
      <p:ext uri="{BB962C8B-B14F-4D97-AF65-F5344CB8AC3E}">
        <p14:creationId xmlns:p14="http://schemas.microsoft.com/office/powerpoint/2010/main" val="8761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417637"/>
            <a:ext cx="7239000" cy="44497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2400" b="1" dirty="0" smtClean="0">
                <a:solidFill>
                  <a:srgbClr val="FF9900"/>
                </a:solidFill>
                <a:latin typeface="+mn-lt"/>
              </a:rPr>
              <a:t>Emulación de ataques  en un entorno virtual de red</a:t>
            </a: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Implementación </a:t>
            </a:r>
            <a:r>
              <a:rPr lang="es-ES" sz="1600" dirty="0">
                <a:latin typeface="+mn-lt"/>
              </a:rPr>
              <a:t>del Escenario de Red Virtual          </a:t>
            </a:r>
            <a:endParaRPr lang="es-ES" sz="16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Implementación </a:t>
            </a:r>
            <a:r>
              <a:rPr lang="es-ES" sz="1600" dirty="0">
                <a:latin typeface="+mn-lt"/>
              </a:rPr>
              <a:t>de  la Máquina </a:t>
            </a:r>
            <a:r>
              <a:rPr lang="es-ES" sz="1600" dirty="0" err="1">
                <a:latin typeface="+mn-lt"/>
              </a:rPr>
              <a:t>Ruteador</a:t>
            </a:r>
            <a:r>
              <a:rPr lang="es-ES" sz="1600" dirty="0">
                <a:latin typeface="+mn-lt"/>
              </a:rPr>
              <a:t> a </a:t>
            </a:r>
            <a:r>
              <a:rPr lang="es-ES" sz="1600" dirty="0" smtClean="0">
                <a:latin typeface="+mn-lt"/>
              </a:rPr>
              <a:t>través </a:t>
            </a:r>
            <a:r>
              <a:rPr lang="es-ES" sz="1600" dirty="0">
                <a:latin typeface="+mn-lt"/>
              </a:rPr>
              <a:t>del  Software </a:t>
            </a:r>
            <a:r>
              <a:rPr lang="es-ES" sz="1600" dirty="0" err="1">
                <a:latin typeface="+mn-lt"/>
              </a:rPr>
              <a:t>Quagga</a:t>
            </a:r>
            <a:r>
              <a:rPr lang="es-ES" sz="1600" dirty="0">
                <a:latin typeface="+mn-lt"/>
              </a:rPr>
              <a:t>. 	</a:t>
            </a: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Implementación de los Ataques y Análisis de Resultados  </a:t>
            </a:r>
          </a:p>
          <a:p>
            <a:pPr marL="0" indent="0" algn="just">
              <a:buNone/>
            </a:pPr>
            <a:r>
              <a:rPr lang="es-ES" sz="1600" dirty="0">
                <a:latin typeface="+mn-lt"/>
              </a:rPr>
              <a:t>	Técnicas de Rastreo de Sistemas con </a:t>
            </a:r>
            <a:r>
              <a:rPr lang="es-ES" sz="1600" dirty="0" err="1" smtClean="0">
                <a:latin typeface="+mn-lt"/>
              </a:rPr>
              <a:t>Nmap</a:t>
            </a:r>
            <a:endParaRPr lang="es-ES" sz="1600" dirty="0">
              <a:latin typeface="+mn-lt"/>
            </a:endParaRP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	Ataque </a:t>
            </a:r>
            <a:r>
              <a:rPr lang="es-ES" sz="1600" dirty="0">
                <a:latin typeface="+mn-lt"/>
              </a:rPr>
              <a:t>de Fuerza Bruta	</a:t>
            </a: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	Suplantación </a:t>
            </a:r>
            <a:r>
              <a:rPr lang="es-ES" sz="1600" dirty="0">
                <a:latin typeface="+mn-lt"/>
              </a:rPr>
              <a:t>de Identidad </a:t>
            </a:r>
            <a:r>
              <a:rPr lang="es-ES" sz="1600" dirty="0" err="1">
                <a:latin typeface="+mn-lt"/>
              </a:rPr>
              <a:t>Arpspoofing</a:t>
            </a:r>
            <a:r>
              <a:rPr lang="es-ES" sz="1600" dirty="0">
                <a:latin typeface="+mn-lt"/>
              </a:rPr>
              <a:t> (</a:t>
            </a:r>
            <a:r>
              <a:rPr lang="es-ES" sz="1600" dirty="0" err="1">
                <a:latin typeface="+mn-lt"/>
              </a:rPr>
              <a:t>Man</a:t>
            </a:r>
            <a:r>
              <a:rPr lang="es-ES" sz="1600" dirty="0">
                <a:latin typeface="+mn-lt"/>
              </a:rPr>
              <a:t> In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Middle</a:t>
            </a:r>
            <a:r>
              <a:rPr lang="es-ES" sz="1600" dirty="0">
                <a:latin typeface="+mn-lt"/>
              </a:rPr>
              <a:t>).</a:t>
            </a: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	Denegación </a:t>
            </a:r>
            <a:r>
              <a:rPr lang="es-ES" sz="1600" dirty="0">
                <a:latin typeface="+mn-lt"/>
              </a:rPr>
              <a:t>de Servicio (Dos) </a:t>
            </a:r>
          </a:p>
          <a:p>
            <a:pPr marL="0" indent="0" algn="just">
              <a:buNone/>
            </a:pPr>
            <a:r>
              <a:rPr lang="es-ES" sz="1600" dirty="0">
                <a:latin typeface="+mn-lt"/>
              </a:rPr>
              <a:t>	</a:t>
            </a:r>
            <a:r>
              <a:rPr lang="es-ES" sz="1600" dirty="0" smtClean="0">
                <a:latin typeface="+mn-lt"/>
              </a:rPr>
              <a:t>Ataques a la Web</a:t>
            </a:r>
            <a:endParaRPr lang="es-ES" sz="1600" dirty="0">
              <a:latin typeface="+mn-lt"/>
            </a:endParaRPr>
          </a:p>
          <a:p>
            <a:pPr marL="0" indent="0" algn="just">
              <a:buNone/>
            </a:pPr>
            <a:r>
              <a:rPr lang="es-ES" sz="1600" dirty="0">
                <a:latin typeface="+mn-lt"/>
              </a:rPr>
              <a:t>	Ataque a una Base de </a:t>
            </a:r>
            <a:r>
              <a:rPr lang="es-ES" sz="1600" dirty="0" smtClean="0">
                <a:latin typeface="+mn-lt"/>
              </a:rPr>
              <a:t>Datos</a:t>
            </a:r>
            <a:endParaRPr lang="es-ES" sz="1600" dirty="0">
              <a:latin typeface="+mn-lt"/>
            </a:endParaRPr>
          </a:p>
          <a:p>
            <a:pPr marL="0" indent="0" algn="just">
              <a:buNone/>
            </a:pPr>
            <a:r>
              <a:rPr lang="es-ES" sz="1600" dirty="0">
                <a:latin typeface="+mn-lt"/>
              </a:rPr>
              <a:t>	Ataques a Correos </a:t>
            </a:r>
            <a:r>
              <a:rPr lang="es-ES" sz="1600" dirty="0" smtClean="0">
                <a:latin typeface="+mn-lt"/>
              </a:rPr>
              <a:t>Electrónicos</a:t>
            </a: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Mecanismos </a:t>
            </a:r>
            <a:r>
              <a:rPr lang="es-ES" sz="1600" dirty="0">
                <a:latin typeface="+mn-lt"/>
              </a:rPr>
              <a:t>para Contrarrestar Ataques a Redes IP      </a:t>
            </a: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	Demonio </a:t>
            </a:r>
            <a:r>
              <a:rPr lang="es-ES" sz="1600" dirty="0">
                <a:latin typeface="+mn-lt"/>
              </a:rPr>
              <a:t>o Administrador Regular de Procesos    </a:t>
            </a:r>
            <a:endParaRPr lang="es-ES" sz="16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	Script </a:t>
            </a:r>
            <a:r>
              <a:rPr lang="es-ES" sz="1600" dirty="0">
                <a:latin typeface="+mn-lt"/>
              </a:rPr>
              <a:t>que  Modifica la Configuración del Firewall en Ubuntu   …</a:t>
            </a:r>
          </a:p>
          <a:p>
            <a:pPr marL="0" indent="0" algn="just">
              <a:buNone/>
            </a:pPr>
            <a:r>
              <a:rPr lang="es-ES" sz="1600" dirty="0" smtClean="0">
                <a:latin typeface="+mn-lt"/>
              </a:rPr>
              <a:t>	Mecanismos </a:t>
            </a:r>
            <a:r>
              <a:rPr lang="es-ES" sz="1600" dirty="0">
                <a:latin typeface="+mn-lt"/>
              </a:rPr>
              <a:t>de Seguridad para Protección contra Ataques a Web, </a:t>
            </a:r>
            <a:endParaRPr lang="es-ES" sz="16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1600" dirty="0">
                <a:latin typeface="+mn-lt"/>
              </a:rPr>
              <a:t>	</a:t>
            </a:r>
            <a:r>
              <a:rPr lang="es-ES" sz="1600" dirty="0" smtClean="0">
                <a:latin typeface="+mn-lt"/>
              </a:rPr>
              <a:t>Base </a:t>
            </a:r>
            <a:r>
              <a:rPr lang="es-ES" sz="1600" dirty="0">
                <a:latin typeface="+mn-lt"/>
              </a:rPr>
              <a:t>de Datos y de Correo </a:t>
            </a:r>
            <a:r>
              <a:rPr lang="es-ES" sz="1600" dirty="0" smtClean="0">
                <a:latin typeface="+mn-lt"/>
              </a:rPr>
              <a:t>Electrónico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676400"/>
            <a:ext cx="7239000" cy="838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2000" b="1" dirty="0">
                <a:solidFill>
                  <a:srgbClr val="5F9D13"/>
                </a:solidFill>
                <a:latin typeface="+mn-lt"/>
              </a:rPr>
              <a:t>Implementación del Escenario de Red Virtual </a:t>
            </a:r>
            <a:r>
              <a:rPr lang="es-ES" sz="2000" b="1" dirty="0" smtClean="0">
                <a:solidFill>
                  <a:srgbClr val="5F9D13"/>
                </a:solidFill>
                <a:latin typeface="+mn-lt"/>
              </a:rPr>
              <a:t> con </a:t>
            </a:r>
            <a:r>
              <a:rPr lang="es-ES" sz="2000" b="1" dirty="0" err="1" smtClean="0">
                <a:solidFill>
                  <a:srgbClr val="5F9D13"/>
                </a:solidFill>
                <a:latin typeface="+mn-lt"/>
              </a:rPr>
              <a:t>VMWare</a:t>
            </a:r>
            <a:endParaRPr lang="es-ES" sz="2000" b="1" dirty="0" smtClean="0">
              <a:solidFill>
                <a:srgbClr val="5F9D13"/>
              </a:solidFill>
              <a:latin typeface="+mn-lt"/>
            </a:endParaRPr>
          </a:p>
        </p:txBody>
      </p:sp>
      <p:pic>
        <p:nvPicPr>
          <p:cNvPr id="6" name="5 Imagen" descr="F:\DocumentacionTesis\imagenespantallas\VirtualizacionVirtualBox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50209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9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s-ES" sz="2400" dirty="0"/>
              <a:t>PROGRAMA DE MAESTRÍA EN REDES DE INFORMACION Y CONECTIVIDAD</a:t>
            </a:r>
            <a:br>
              <a:rPr lang="es-ES" sz="2400" dirty="0"/>
            </a:br>
            <a:r>
              <a:rPr lang="es-ES" sz="2400" dirty="0"/>
              <a:t>MRIC-I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676400"/>
            <a:ext cx="7239000" cy="838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2000" b="1" dirty="0">
                <a:solidFill>
                  <a:srgbClr val="00B050"/>
                </a:solidFill>
                <a:latin typeface="+mn-lt"/>
              </a:rPr>
              <a:t>Implementación del Escenario de Red Virtual </a:t>
            </a:r>
            <a:r>
              <a:rPr lang="es-ES" sz="2000" b="1" dirty="0" smtClean="0">
                <a:solidFill>
                  <a:srgbClr val="00B050"/>
                </a:solidFill>
                <a:latin typeface="+mn-lt"/>
              </a:rPr>
              <a:t>con </a:t>
            </a:r>
            <a:r>
              <a:rPr lang="es-ES" sz="2000" b="1" dirty="0" err="1" smtClean="0">
                <a:solidFill>
                  <a:srgbClr val="00B050"/>
                </a:solidFill>
                <a:latin typeface="+mn-lt"/>
              </a:rPr>
              <a:t>VirtualBox</a:t>
            </a:r>
            <a:endParaRPr lang="es-ES" sz="2000" b="1" dirty="0" smtClean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" name="6 Imagen" descr="F:\DocumentacionTesis\imagenespantallas\VMwar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518287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4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Technology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DD80FE-421B-4B96-8B15-1459F021B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PresentationPro_TechnologyTiles</Template>
  <TotalTime>758</TotalTime>
  <Words>1205</Words>
  <Application>Microsoft Office PowerPoint</Application>
  <PresentationFormat>Presentación en pantalla (4:3)</PresentationFormat>
  <Paragraphs>222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PresentationPro_TechnologyTiles</vt:lpstr>
      <vt:lpstr>PROGRAMA DE MAESTRÍA EN REDES DE INFORMACION Y CONECTIVIDAD MRIC-I 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  <vt:lpstr>PROGRAMA DE MAESTRÍA EN REDES DE INFORMACION Y CONECTIVIDAD MRIC-I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MAESTRÍA EN REDES DE INFORMACION Y CONECTIVIDAD MRIC-I</dc:title>
  <dc:creator>USER</dc:creator>
  <dc:description>2010 technology powerpoint template from presentationpro.com</dc:description>
  <cp:lastModifiedBy>patylina</cp:lastModifiedBy>
  <cp:revision>53</cp:revision>
  <dcterms:created xsi:type="dcterms:W3CDTF">2012-07-24T02:44:34Z</dcterms:created>
  <dcterms:modified xsi:type="dcterms:W3CDTF">2012-08-30T21:14:10Z</dcterms:modified>
  <cp:category>2010 technology computers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TC018813459991</vt:lpwstr>
  </property>
</Properties>
</file>