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28"/>
  </p:notesMasterIdLst>
  <p:sldIdLst>
    <p:sldId id="256" r:id="rId2"/>
    <p:sldId id="284" r:id="rId3"/>
    <p:sldId id="257" r:id="rId4"/>
    <p:sldId id="280" r:id="rId5"/>
    <p:sldId id="285" r:id="rId6"/>
    <p:sldId id="288" r:id="rId7"/>
    <p:sldId id="287" r:id="rId8"/>
    <p:sldId id="289" r:id="rId9"/>
    <p:sldId id="282" r:id="rId10"/>
    <p:sldId id="279" r:id="rId11"/>
    <p:sldId id="283" r:id="rId12"/>
    <p:sldId id="290" r:id="rId13"/>
    <p:sldId id="293" r:id="rId14"/>
    <p:sldId id="294" r:id="rId15"/>
    <p:sldId id="292" r:id="rId16"/>
    <p:sldId id="295" r:id="rId17"/>
    <p:sldId id="297" r:id="rId18"/>
    <p:sldId id="298" r:id="rId19"/>
    <p:sldId id="302" r:id="rId20"/>
    <p:sldId id="303" r:id="rId21"/>
    <p:sldId id="299" r:id="rId22"/>
    <p:sldId id="304" r:id="rId23"/>
    <p:sldId id="300" r:id="rId24"/>
    <p:sldId id="301" r:id="rId25"/>
    <p:sldId id="305" r:id="rId26"/>
    <p:sldId id="306"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86" autoAdjust="0"/>
  </p:normalViewPr>
  <p:slideViewPr>
    <p:cSldViewPr>
      <p:cViewPr>
        <p:scale>
          <a:sx n="100" d="100"/>
          <a:sy n="100" d="100"/>
        </p:scale>
        <p:origin x="-28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ECEA1-B5C8-49CB-A8AA-50FC43A51D42}"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s-EC"/>
        </a:p>
      </dgm:t>
    </dgm:pt>
    <dgm:pt modelId="{B268FAF3-EC53-4B52-8AD9-062FC15A3FD5}">
      <dgm:prSet phldrT="[Texto]"/>
      <dgm:spPr/>
      <dgm:t>
        <a:bodyPr/>
        <a:lstStyle/>
        <a:p>
          <a:r>
            <a:rPr lang="es-EC" b="1" dirty="0" smtClean="0"/>
            <a:t>IMPACTO</a:t>
          </a:r>
          <a:endParaRPr lang="es-EC" b="1" dirty="0"/>
        </a:p>
      </dgm:t>
    </dgm:pt>
    <dgm:pt modelId="{799ACD2B-DFEE-4EC1-A886-A4D91D2FAB45}" type="parTrans" cxnId="{8473246D-8389-4572-8272-6767297E427D}">
      <dgm:prSet/>
      <dgm:spPr/>
      <dgm:t>
        <a:bodyPr/>
        <a:lstStyle/>
        <a:p>
          <a:endParaRPr lang="es-EC"/>
        </a:p>
      </dgm:t>
    </dgm:pt>
    <dgm:pt modelId="{18008710-3FC0-4A8D-841A-DD9502FC7F03}" type="sibTrans" cxnId="{8473246D-8389-4572-8272-6767297E427D}">
      <dgm:prSet/>
      <dgm:spPr/>
      <dgm:t>
        <a:bodyPr/>
        <a:lstStyle/>
        <a:p>
          <a:endParaRPr lang="es-EC"/>
        </a:p>
      </dgm:t>
    </dgm:pt>
    <dgm:pt modelId="{7D545834-5F0A-475E-9E93-F3A885DA8185}">
      <dgm:prSet phldrT="[Texto]" custT="1"/>
      <dgm:spPr/>
      <dgm:t>
        <a:bodyPr/>
        <a:lstStyle/>
        <a:p>
          <a:r>
            <a:rPr lang="es-EC" sz="1600" dirty="0" smtClean="0"/>
            <a:t>Pérdida de credibilidad y competitividad</a:t>
          </a:r>
          <a:endParaRPr lang="es-EC" sz="1600" dirty="0"/>
        </a:p>
      </dgm:t>
    </dgm:pt>
    <dgm:pt modelId="{7212AC4D-8A2D-476E-B4F8-BD9B8405B6DB}" type="parTrans" cxnId="{A04A8843-4837-412B-98E7-C36A0556BB1F}">
      <dgm:prSet/>
      <dgm:spPr/>
      <dgm:t>
        <a:bodyPr/>
        <a:lstStyle/>
        <a:p>
          <a:endParaRPr lang="es-EC"/>
        </a:p>
      </dgm:t>
    </dgm:pt>
    <dgm:pt modelId="{4856A10B-21C2-4E26-AB70-201466660BC9}" type="sibTrans" cxnId="{A04A8843-4837-412B-98E7-C36A0556BB1F}">
      <dgm:prSet/>
      <dgm:spPr/>
      <dgm:t>
        <a:bodyPr/>
        <a:lstStyle/>
        <a:p>
          <a:endParaRPr lang="es-EC"/>
        </a:p>
      </dgm:t>
    </dgm:pt>
    <dgm:pt modelId="{6040D8F8-99AC-4E1E-B6D1-FB50A20A9CDB}">
      <dgm:prSet phldrT="[Texto]" custT="1"/>
      <dgm:spPr/>
      <dgm:t>
        <a:bodyPr/>
        <a:lstStyle/>
        <a:p>
          <a:r>
            <a:rPr lang="es-EC" sz="1600" dirty="0" smtClean="0"/>
            <a:t>Altos índices de deserción</a:t>
          </a:r>
          <a:endParaRPr lang="es-EC" sz="1600" dirty="0"/>
        </a:p>
      </dgm:t>
    </dgm:pt>
    <dgm:pt modelId="{6A2147AB-4185-48BC-8332-D5F507A82CB6}" type="parTrans" cxnId="{1B359A33-664A-4DBE-833A-32BA91BFA2F7}">
      <dgm:prSet/>
      <dgm:spPr/>
      <dgm:t>
        <a:bodyPr/>
        <a:lstStyle/>
        <a:p>
          <a:endParaRPr lang="es-EC"/>
        </a:p>
      </dgm:t>
    </dgm:pt>
    <dgm:pt modelId="{2E55287F-E40D-4116-AD8E-7F226753D6B2}" type="sibTrans" cxnId="{1B359A33-664A-4DBE-833A-32BA91BFA2F7}">
      <dgm:prSet/>
      <dgm:spPr/>
      <dgm:t>
        <a:bodyPr/>
        <a:lstStyle/>
        <a:p>
          <a:endParaRPr lang="es-EC"/>
        </a:p>
      </dgm:t>
    </dgm:pt>
    <dgm:pt modelId="{7A12553E-FAC1-4E5F-9163-B170CA8BB1BB}">
      <dgm:prSet phldrT="[Texto]" custT="1"/>
      <dgm:spPr/>
      <dgm:t>
        <a:bodyPr/>
        <a:lstStyle/>
        <a:p>
          <a:r>
            <a:rPr lang="es-EC" sz="1600" dirty="0" smtClean="0"/>
            <a:t>Deterioro del nivel de satisfacción de los estudiantes</a:t>
          </a:r>
        </a:p>
        <a:p>
          <a:endParaRPr lang="es-EC" sz="1600" dirty="0"/>
        </a:p>
      </dgm:t>
    </dgm:pt>
    <dgm:pt modelId="{AB5D71C5-33D4-4822-B0B3-B759ED607854}" type="parTrans" cxnId="{CAECEDC2-0AE0-4DB3-B2DF-80B01A92937F}">
      <dgm:prSet/>
      <dgm:spPr/>
      <dgm:t>
        <a:bodyPr/>
        <a:lstStyle/>
        <a:p>
          <a:endParaRPr lang="es-EC"/>
        </a:p>
      </dgm:t>
    </dgm:pt>
    <dgm:pt modelId="{6874E5E7-80CA-421E-A9DC-D8593798CAF1}" type="sibTrans" cxnId="{CAECEDC2-0AE0-4DB3-B2DF-80B01A92937F}">
      <dgm:prSet/>
      <dgm:spPr/>
      <dgm:t>
        <a:bodyPr/>
        <a:lstStyle/>
        <a:p>
          <a:endParaRPr lang="es-EC"/>
        </a:p>
      </dgm:t>
    </dgm:pt>
    <dgm:pt modelId="{BE8F5580-FFA8-4CDB-B28F-CA7B99CEBB92}">
      <dgm:prSet phldrT="[Texto]" custT="1"/>
      <dgm:spPr/>
      <dgm:t>
        <a:bodyPr/>
        <a:lstStyle/>
        <a:p>
          <a:r>
            <a:rPr lang="es-EC" sz="1600" dirty="0" smtClean="0"/>
            <a:t>Baja inserción laboral de los egresados</a:t>
          </a:r>
          <a:endParaRPr lang="es-EC" sz="1600" dirty="0"/>
        </a:p>
      </dgm:t>
    </dgm:pt>
    <dgm:pt modelId="{D38EF802-1BE4-486E-B765-B464A71E9968}" type="parTrans" cxnId="{EE177F77-D3D3-48A3-8650-B746C7E3DDF1}">
      <dgm:prSet/>
      <dgm:spPr/>
      <dgm:t>
        <a:bodyPr/>
        <a:lstStyle/>
        <a:p>
          <a:endParaRPr lang="es-EC"/>
        </a:p>
      </dgm:t>
    </dgm:pt>
    <dgm:pt modelId="{C9DDDF34-C77D-463A-874B-1BFF6FD93544}" type="sibTrans" cxnId="{EE177F77-D3D3-48A3-8650-B746C7E3DDF1}">
      <dgm:prSet/>
      <dgm:spPr/>
      <dgm:t>
        <a:bodyPr/>
        <a:lstStyle/>
        <a:p>
          <a:endParaRPr lang="es-EC"/>
        </a:p>
      </dgm:t>
    </dgm:pt>
    <dgm:pt modelId="{F586917B-1835-48DB-8D15-E8F50A0FD954}">
      <dgm:prSet phldrT="[Texto]" custT="1"/>
      <dgm:spPr/>
      <dgm:t>
        <a:bodyPr/>
        <a:lstStyle/>
        <a:p>
          <a:r>
            <a:rPr lang="es-EC" sz="1600" dirty="0" smtClean="0"/>
            <a:t>Riesgo de salir del SNES</a:t>
          </a:r>
          <a:endParaRPr lang="es-EC" sz="1600" dirty="0"/>
        </a:p>
      </dgm:t>
    </dgm:pt>
    <dgm:pt modelId="{38567DC4-76B7-4092-BC06-E07FA1F0CA69}" type="parTrans" cxnId="{F67E322E-A0EC-4420-8C60-FFF6C5BAD7CF}">
      <dgm:prSet/>
      <dgm:spPr/>
      <dgm:t>
        <a:bodyPr/>
        <a:lstStyle/>
        <a:p>
          <a:endParaRPr lang="es-EC"/>
        </a:p>
      </dgm:t>
    </dgm:pt>
    <dgm:pt modelId="{95E0B941-ACA5-475A-A7D5-0664806E21BF}" type="sibTrans" cxnId="{F67E322E-A0EC-4420-8C60-FFF6C5BAD7CF}">
      <dgm:prSet/>
      <dgm:spPr/>
      <dgm:t>
        <a:bodyPr/>
        <a:lstStyle/>
        <a:p>
          <a:endParaRPr lang="es-EC"/>
        </a:p>
      </dgm:t>
    </dgm:pt>
    <dgm:pt modelId="{D0CD601A-2F8B-49A5-B3E5-FFB429C8A289}" type="pres">
      <dgm:prSet presAssocID="{F87ECEA1-B5C8-49CB-A8AA-50FC43A51D42}" presName="vert0" presStyleCnt="0">
        <dgm:presLayoutVars>
          <dgm:dir/>
          <dgm:animOne val="branch"/>
          <dgm:animLvl val="lvl"/>
        </dgm:presLayoutVars>
      </dgm:prSet>
      <dgm:spPr/>
      <dgm:t>
        <a:bodyPr/>
        <a:lstStyle/>
        <a:p>
          <a:endParaRPr lang="es-EC"/>
        </a:p>
      </dgm:t>
    </dgm:pt>
    <dgm:pt modelId="{94E1E39A-CF5F-4643-981B-5FB8DC9D79F9}" type="pres">
      <dgm:prSet presAssocID="{B268FAF3-EC53-4B52-8AD9-062FC15A3FD5}" presName="thickLine" presStyleLbl="alignNode1" presStyleIdx="0" presStyleCnt="1"/>
      <dgm:spPr/>
    </dgm:pt>
    <dgm:pt modelId="{E420DF6F-7AFA-40BD-B624-1EA800A81E69}" type="pres">
      <dgm:prSet presAssocID="{B268FAF3-EC53-4B52-8AD9-062FC15A3FD5}" presName="horz1" presStyleCnt="0"/>
      <dgm:spPr/>
    </dgm:pt>
    <dgm:pt modelId="{BBB7ABCF-4FE2-4FAE-82D9-F86AABD384BA}" type="pres">
      <dgm:prSet presAssocID="{B268FAF3-EC53-4B52-8AD9-062FC15A3FD5}" presName="tx1" presStyleLbl="revTx" presStyleIdx="0" presStyleCnt="6"/>
      <dgm:spPr/>
      <dgm:t>
        <a:bodyPr/>
        <a:lstStyle/>
        <a:p>
          <a:endParaRPr lang="es-EC"/>
        </a:p>
      </dgm:t>
    </dgm:pt>
    <dgm:pt modelId="{3D0E32FB-9325-49B9-8976-0DEEA517B602}" type="pres">
      <dgm:prSet presAssocID="{B268FAF3-EC53-4B52-8AD9-062FC15A3FD5}" presName="vert1" presStyleCnt="0"/>
      <dgm:spPr/>
    </dgm:pt>
    <dgm:pt modelId="{946381CF-BF50-4292-8A44-974663DC9399}" type="pres">
      <dgm:prSet presAssocID="{7D545834-5F0A-475E-9E93-F3A885DA8185}" presName="vertSpace2a" presStyleCnt="0"/>
      <dgm:spPr/>
    </dgm:pt>
    <dgm:pt modelId="{B73F2F38-3DCD-48AD-8D80-4AAC74D64A8F}" type="pres">
      <dgm:prSet presAssocID="{7D545834-5F0A-475E-9E93-F3A885DA8185}" presName="horz2" presStyleCnt="0"/>
      <dgm:spPr/>
    </dgm:pt>
    <dgm:pt modelId="{1A3948E4-8951-46DE-8961-248B61E96CC4}" type="pres">
      <dgm:prSet presAssocID="{7D545834-5F0A-475E-9E93-F3A885DA8185}" presName="horzSpace2" presStyleCnt="0"/>
      <dgm:spPr/>
    </dgm:pt>
    <dgm:pt modelId="{CCBC09CE-7D47-44D7-9085-D76A99639675}" type="pres">
      <dgm:prSet presAssocID="{7D545834-5F0A-475E-9E93-F3A885DA8185}" presName="tx2" presStyleLbl="revTx" presStyleIdx="1" presStyleCnt="6"/>
      <dgm:spPr/>
      <dgm:t>
        <a:bodyPr/>
        <a:lstStyle/>
        <a:p>
          <a:endParaRPr lang="es-EC"/>
        </a:p>
      </dgm:t>
    </dgm:pt>
    <dgm:pt modelId="{A0DF6D57-042D-4FBD-AE55-A8D6AF14A7FA}" type="pres">
      <dgm:prSet presAssocID="{7D545834-5F0A-475E-9E93-F3A885DA8185}" presName="vert2" presStyleCnt="0"/>
      <dgm:spPr/>
    </dgm:pt>
    <dgm:pt modelId="{4C45BCD2-F1E1-4A17-B1A7-D8B7D55E0002}" type="pres">
      <dgm:prSet presAssocID="{7D545834-5F0A-475E-9E93-F3A885DA8185}" presName="thinLine2b" presStyleLbl="callout" presStyleIdx="0" presStyleCnt="5"/>
      <dgm:spPr/>
    </dgm:pt>
    <dgm:pt modelId="{CE404038-D04F-448A-AD12-252CD099F203}" type="pres">
      <dgm:prSet presAssocID="{7D545834-5F0A-475E-9E93-F3A885DA8185}" presName="vertSpace2b" presStyleCnt="0"/>
      <dgm:spPr/>
    </dgm:pt>
    <dgm:pt modelId="{AC19E992-2173-438F-911A-22195011D9B1}" type="pres">
      <dgm:prSet presAssocID="{6040D8F8-99AC-4E1E-B6D1-FB50A20A9CDB}" presName="horz2" presStyleCnt="0"/>
      <dgm:spPr/>
    </dgm:pt>
    <dgm:pt modelId="{6241E61C-8F86-493B-B886-D94AC1E189CE}" type="pres">
      <dgm:prSet presAssocID="{6040D8F8-99AC-4E1E-B6D1-FB50A20A9CDB}" presName="horzSpace2" presStyleCnt="0"/>
      <dgm:spPr/>
    </dgm:pt>
    <dgm:pt modelId="{FBF879B4-AEA2-41BF-B5D0-0ACAF0A3523D}" type="pres">
      <dgm:prSet presAssocID="{6040D8F8-99AC-4E1E-B6D1-FB50A20A9CDB}" presName="tx2" presStyleLbl="revTx" presStyleIdx="2" presStyleCnt="6"/>
      <dgm:spPr/>
      <dgm:t>
        <a:bodyPr/>
        <a:lstStyle/>
        <a:p>
          <a:endParaRPr lang="es-EC"/>
        </a:p>
      </dgm:t>
    </dgm:pt>
    <dgm:pt modelId="{98EF0A02-ABAB-4D9D-9D7B-83385BCB3ED7}" type="pres">
      <dgm:prSet presAssocID="{6040D8F8-99AC-4E1E-B6D1-FB50A20A9CDB}" presName="vert2" presStyleCnt="0"/>
      <dgm:spPr/>
    </dgm:pt>
    <dgm:pt modelId="{998833F7-1201-4BE8-84AA-7B9E1E64F387}" type="pres">
      <dgm:prSet presAssocID="{6040D8F8-99AC-4E1E-B6D1-FB50A20A9CDB}" presName="thinLine2b" presStyleLbl="callout" presStyleIdx="1" presStyleCnt="5"/>
      <dgm:spPr/>
    </dgm:pt>
    <dgm:pt modelId="{371F693E-C4BC-4EE0-AFFB-2A4BD40BA47B}" type="pres">
      <dgm:prSet presAssocID="{6040D8F8-99AC-4E1E-B6D1-FB50A20A9CDB}" presName="vertSpace2b" presStyleCnt="0"/>
      <dgm:spPr/>
    </dgm:pt>
    <dgm:pt modelId="{1F54A5F0-A617-4FF4-B03A-0D60C597A2E0}" type="pres">
      <dgm:prSet presAssocID="{7A12553E-FAC1-4E5F-9163-B170CA8BB1BB}" presName="horz2" presStyleCnt="0"/>
      <dgm:spPr/>
    </dgm:pt>
    <dgm:pt modelId="{27103AF1-068E-41BF-8621-D5D818426A7C}" type="pres">
      <dgm:prSet presAssocID="{7A12553E-FAC1-4E5F-9163-B170CA8BB1BB}" presName="horzSpace2" presStyleCnt="0"/>
      <dgm:spPr/>
    </dgm:pt>
    <dgm:pt modelId="{E3CE019F-2E7F-48C5-BB94-F91024BD8243}" type="pres">
      <dgm:prSet presAssocID="{7A12553E-FAC1-4E5F-9163-B170CA8BB1BB}" presName="tx2" presStyleLbl="revTx" presStyleIdx="3" presStyleCnt="6" custScaleX="99338" custScaleY="132982"/>
      <dgm:spPr/>
      <dgm:t>
        <a:bodyPr/>
        <a:lstStyle/>
        <a:p>
          <a:endParaRPr lang="es-EC"/>
        </a:p>
      </dgm:t>
    </dgm:pt>
    <dgm:pt modelId="{9B9DB24F-0B6A-4B63-85FE-6C0F04FB507D}" type="pres">
      <dgm:prSet presAssocID="{7A12553E-FAC1-4E5F-9163-B170CA8BB1BB}" presName="vert2" presStyleCnt="0"/>
      <dgm:spPr/>
    </dgm:pt>
    <dgm:pt modelId="{BAE0AB73-982A-4F19-B11A-D727DE74AC05}" type="pres">
      <dgm:prSet presAssocID="{7A12553E-FAC1-4E5F-9163-B170CA8BB1BB}" presName="thinLine2b" presStyleLbl="callout" presStyleIdx="2" presStyleCnt="5"/>
      <dgm:spPr/>
    </dgm:pt>
    <dgm:pt modelId="{FB55A0BB-0D98-4F32-A221-B181A1B36AF4}" type="pres">
      <dgm:prSet presAssocID="{7A12553E-FAC1-4E5F-9163-B170CA8BB1BB}" presName="vertSpace2b" presStyleCnt="0"/>
      <dgm:spPr/>
    </dgm:pt>
    <dgm:pt modelId="{5610C3E2-D2C7-4C8A-A025-7CFFD2F70533}" type="pres">
      <dgm:prSet presAssocID="{BE8F5580-FFA8-4CDB-B28F-CA7B99CEBB92}" presName="horz2" presStyleCnt="0"/>
      <dgm:spPr/>
    </dgm:pt>
    <dgm:pt modelId="{F8483014-7481-4BB2-B7A3-6F5DAFEDEB0B}" type="pres">
      <dgm:prSet presAssocID="{BE8F5580-FFA8-4CDB-B28F-CA7B99CEBB92}" presName="horzSpace2" presStyleCnt="0"/>
      <dgm:spPr/>
    </dgm:pt>
    <dgm:pt modelId="{882C40C8-28AD-473C-86E1-5BEE07488A49}" type="pres">
      <dgm:prSet presAssocID="{BE8F5580-FFA8-4CDB-B28F-CA7B99CEBB92}" presName="tx2" presStyleLbl="revTx" presStyleIdx="4" presStyleCnt="6"/>
      <dgm:spPr/>
      <dgm:t>
        <a:bodyPr/>
        <a:lstStyle/>
        <a:p>
          <a:endParaRPr lang="es-EC"/>
        </a:p>
      </dgm:t>
    </dgm:pt>
    <dgm:pt modelId="{2BC8A1BF-2635-4C1C-8F53-01338D5B4E7D}" type="pres">
      <dgm:prSet presAssocID="{BE8F5580-FFA8-4CDB-B28F-CA7B99CEBB92}" presName="vert2" presStyleCnt="0"/>
      <dgm:spPr/>
    </dgm:pt>
    <dgm:pt modelId="{4FC2A722-A514-47D3-8F2B-3009A391EE9A}" type="pres">
      <dgm:prSet presAssocID="{BE8F5580-FFA8-4CDB-B28F-CA7B99CEBB92}" presName="thinLine2b" presStyleLbl="callout" presStyleIdx="3" presStyleCnt="5"/>
      <dgm:spPr/>
    </dgm:pt>
    <dgm:pt modelId="{A83192D7-7BAB-45CB-A39D-0CD0BE04DF56}" type="pres">
      <dgm:prSet presAssocID="{BE8F5580-FFA8-4CDB-B28F-CA7B99CEBB92}" presName="vertSpace2b" presStyleCnt="0"/>
      <dgm:spPr/>
    </dgm:pt>
    <dgm:pt modelId="{D759A494-2D90-4223-9FCA-720C25022372}" type="pres">
      <dgm:prSet presAssocID="{F586917B-1835-48DB-8D15-E8F50A0FD954}" presName="horz2" presStyleCnt="0"/>
      <dgm:spPr/>
    </dgm:pt>
    <dgm:pt modelId="{CDC2983F-E748-4D6E-9F8C-CFB1F926CCFC}" type="pres">
      <dgm:prSet presAssocID="{F586917B-1835-48DB-8D15-E8F50A0FD954}" presName="horzSpace2" presStyleCnt="0"/>
      <dgm:spPr/>
    </dgm:pt>
    <dgm:pt modelId="{F69C6AC4-9B75-4555-AF5F-43B578105250}" type="pres">
      <dgm:prSet presAssocID="{F586917B-1835-48DB-8D15-E8F50A0FD954}" presName="tx2" presStyleLbl="revTx" presStyleIdx="5" presStyleCnt="6"/>
      <dgm:spPr/>
      <dgm:t>
        <a:bodyPr/>
        <a:lstStyle/>
        <a:p>
          <a:endParaRPr lang="es-EC"/>
        </a:p>
      </dgm:t>
    </dgm:pt>
    <dgm:pt modelId="{DE59B830-D4A6-44F4-926B-EBC9C0AC9ED7}" type="pres">
      <dgm:prSet presAssocID="{F586917B-1835-48DB-8D15-E8F50A0FD954}" presName="vert2" presStyleCnt="0"/>
      <dgm:spPr/>
    </dgm:pt>
    <dgm:pt modelId="{433CD3B9-9A42-41CE-8572-C2E0E81A2D9D}" type="pres">
      <dgm:prSet presAssocID="{F586917B-1835-48DB-8D15-E8F50A0FD954}" presName="thinLine2b" presStyleLbl="callout" presStyleIdx="4" presStyleCnt="5"/>
      <dgm:spPr/>
    </dgm:pt>
    <dgm:pt modelId="{1F6C3D18-40DC-461D-9C3B-C6CF1EABFEF9}" type="pres">
      <dgm:prSet presAssocID="{F586917B-1835-48DB-8D15-E8F50A0FD954}" presName="vertSpace2b" presStyleCnt="0"/>
      <dgm:spPr/>
    </dgm:pt>
  </dgm:ptLst>
  <dgm:cxnLst>
    <dgm:cxn modelId="{8473246D-8389-4572-8272-6767297E427D}" srcId="{F87ECEA1-B5C8-49CB-A8AA-50FC43A51D42}" destId="{B268FAF3-EC53-4B52-8AD9-062FC15A3FD5}" srcOrd="0" destOrd="0" parTransId="{799ACD2B-DFEE-4EC1-A886-A4D91D2FAB45}" sibTransId="{18008710-3FC0-4A8D-841A-DD9502FC7F03}"/>
    <dgm:cxn modelId="{B6A1979B-C8EC-48D4-A64F-E49E9DCD7DB8}" type="presOf" srcId="{B268FAF3-EC53-4B52-8AD9-062FC15A3FD5}" destId="{BBB7ABCF-4FE2-4FAE-82D9-F86AABD384BA}" srcOrd="0" destOrd="0" presId="urn:microsoft.com/office/officeart/2008/layout/LinedList"/>
    <dgm:cxn modelId="{A04A8843-4837-412B-98E7-C36A0556BB1F}" srcId="{B268FAF3-EC53-4B52-8AD9-062FC15A3FD5}" destId="{7D545834-5F0A-475E-9E93-F3A885DA8185}" srcOrd="0" destOrd="0" parTransId="{7212AC4D-8A2D-476E-B4F8-BD9B8405B6DB}" sibTransId="{4856A10B-21C2-4E26-AB70-201466660BC9}"/>
    <dgm:cxn modelId="{6B9B93E5-D45D-4323-9E30-436449537981}" type="presOf" srcId="{F586917B-1835-48DB-8D15-E8F50A0FD954}" destId="{F69C6AC4-9B75-4555-AF5F-43B578105250}" srcOrd="0" destOrd="0" presId="urn:microsoft.com/office/officeart/2008/layout/LinedList"/>
    <dgm:cxn modelId="{F67E322E-A0EC-4420-8C60-FFF6C5BAD7CF}" srcId="{B268FAF3-EC53-4B52-8AD9-062FC15A3FD5}" destId="{F586917B-1835-48DB-8D15-E8F50A0FD954}" srcOrd="4" destOrd="0" parTransId="{38567DC4-76B7-4092-BC06-E07FA1F0CA69}" sibTransId="{95E0B941-ACA5-475A-A7D5-0664806E21BF}"/>
    <dgm:cxn modelId="{5C9E1386-C44D-429D-AF50-479303CA84C6}" type="presOf" srcId="{BE8F5580-FFA8-4CDB-B28F-CA7B99CEBB92}" destId="{882C40C8-28AD-473C-86E1-5BEE07488A49}" srcOrd="0" destOrd="0" presId="urn:microsoft.com/office/officeart/2008/layout/LinedList"/>
    <dgm:cxn modelId="{CAECEDC2-0AE0-4DB3-B2DF-80B01A92937F}" srcId="{B268FAF3-EC53-4B52-8AD9-062FC15A3FD5}" destId="{7A12553E-FAC1-4E5F-9163-B170CA8BB1BB}" srcOrd="2" destOrd="0" parTransId="{AB5D71C5-33D4-4822-B0B3-B759ED607854}" sibTransId="{6874E5E7-80CA-421E-A9DC-D8593798CAF1}"/>
    <dgm:cxn modelId="{1B359A33-664A-4DBE-833A-32BA91BFA2F7}" srcId="{B268FAF3-EC53-4B52-8AD9-062FC15A3FD5}" destId="{6040D8F8-99AC-4E1E-B6D1-FB50A20A9CDB}" srcOrd="1" destOrd="0" parTransId="{6A2147AB-4185-48BC-8332-D5F507A82CB6}" sibTransId="{2E55287F-E40D-4116-AD8E-7F226753D6B2}"/>
    <dgm:cxn modelId="{2D3892CD-A96E-4592-9786-47BC4A7CC302}" type="presOf" srcId="{7A12553E-FAC1-4E5F-9163-B170CA8BB1BB}" destId="{E3CE019F-2E7F-48C5-BB94-F91024BD8243}" srcOrd="0" destOrd="0" presId="urn:microsoft.com/office/officeart/2008/layout/LinedList"/>
    <dgm:cxn modelId="{E2707798-02E5-4BC2-B6BD-D5A5D91EF70F}" type="presOf" srcId="{7D545834-5F0A-475E-9E93-F3A885DA8185}" destId="{CCBC09CE-7D47-44D7-9085-D76A99639675}" srcOrd="0" destOrd="0" presId="urn:microsoft.com/office/officeart/2008/layout/LinedList"/>
    <dgm:cxn modelId="{D161DAC2-3531-4179-B624-14E0E4B64161}" type="presOf" srcId="{6040D8F8-99AC-4E1E-B6D1-FB50A20A9CDB}" destId="{FBF879B4-AEA2-41BF-B5D0-0ACAF0A3523D}" srcOrd="0" destOrd="0" presId="urn:microsoft.com/office/officeart/2008/layout/LinedList"/>
    <dgm:cxn modelId="{2ED4F889-3721-4D12-BEDB-BF82BFCC399E}" type="presOf" srcId="{F87ECEA1-B5C8-49CB-A8AA-50FC43A51D42}" destId="{D0CD601A-2F8B-49A5-B3E5-FFB429C8A289}" srcOrd="0" destOrd="0" presId="urn:microsoft.com/office/officeart/2008/layout/LinedList"/>
    <dgm:cxn modelId="{EE177F77-D3D3-48A3-8650-B746C7E3DDF1}" srcId="{B268FAF3-EC53-4B52-8AD9-062FC15A3FD5}" destId="{BE8F5580-FFA8-4CDB-B28F-CA7B99CEBB92}" srcOrd="3" destOrd="0" parTransId="{D38EF802-1BE4-486E-B765-B464A71E9968}" sibTransId="{C9DDDF34-C77D-463A-874B-1BFF6FD93544}"/>
    <dgm:cxn modelId="{56C1EA99-29E4-4CEC-8F7B-7BF222A8A791}" type="presParOf" srcId="{D0CD601A-2F8B-49A5-B3E5-FFB429C8A289}" destId="{94E1E39A-CF5F-4643-981B-5FB8DC9D79F9}" srcOrd="0" destOrd="0" presId="urn:microsoft.com/office/officeart/2008/layout/LinedList"/>
    <dgm:cxn modelId="{E0278E0F-77F9-4D34-979E-CA73BE7DD6A6}" type="presParOf" srcId="{D0CD601A-2F8B-49A5-B3E5-FFB429C8A289}" destId="{E420DF6F-7AFA-40BD-B624-1EA800A81E69}" srcOrd="1" destOrd="0" presId="urn:microsoft.com/office/officeart/2008/layout/LinedList"/>
    <dgm:cxn modelId="{2ACC00E7-B2DF-4155-9523-57CCF4C29A70}" type="presParOf" srcId="{E420DF6F-7AFA-40BD-B624-1EA800A81E69}" destId="{BBB7ABCF-4FE2-4FAE-82D9-F86AABD384BA}" srcOrd="0" destOrd="0" presId="urn:microsoft.com/office/officeart/2008/layout/LinedList"/>
    <dgm:cxn modelId="{7B86B81B-97EE-4662-84F7-EA2D623256CF}" type="presParOf" srcId="{E420DF6F-7AFA-40BD-B624-1EA800A81E69}" destId="{3D0E32FB-9325-49B9-8976-0DEEA517B602}" srcOrd="1" destOrd="0" presId="urn:microsoft.com/office/officeart/2008/layout/LinedList"/>
    <dgm:cxn modelId="{811B42FA-A696-4D0A-A6C1-C700C2B71F79}" type="presParOf" srcId="{3D0E32FB-9325-49B9-8976-0DEEA517B602}" destId="{946381CF-BF50-4292-8A44-974663DC9399}" srcOrd="0" destOrd="0" presId="urn:microsoft.com/office/officeart/2008/layout/LinedList"/>
    <dgm:cxn modelId="{161CBB2D-FFD3-4640-B10A-193874075641}" type="presParOf" srcId="{3D0E32FB-9325-49B9-8976-0DEEA517B602}" destId="{B73F2F38-3DCD-48AD-8D80-4AAC74D64A8F}" srcOrd="1" destOrd="0" presId="urn:microsoft.com/office/officeart/2008/layout/LinedList"/>
    <dgm:cxn modelId="{529B5ADC-519A-43B0-B684-0B59378A515D}" type="presParOf" srcId="{B73F2F38-3DCD-48AD-8D80-4AAC74D64A8F}" destId="{1A3948E4-8951-46DE-8961-248B61E96CC4}" srcOrd="0" destOrd="0" presId="urn:microsoft.com/office/officeart/2008/layout/LinedList"/>
    <dgm:cxn modelId="{B0F8046C-358C-48A5-BBE8-24D811277CE3}" type="presParOf" srcId="{B73F2F38-3DCD-48AD-8D80-4AAC74D64A8F}" destId="{CCBC09CE-7D47-44D7-9085-D76A99639675}" srcOrd="1" destOrd="0" presId="urn:microsoft.com/office/officeart/2008/layout/LinedList"/>
    <dgm:cxn modelId="{4F16947F-3F95-4F15-ABC6-4C8AE9CB71D3}" type="presParOf" srcId="{B73F2F38-3DCD-48AD-8D80-4AAC74D64A8F}" destId="{A0DF6D57-042D-4FBD-AE55-A8D6AF14A7FA}" srcOrd="2" destOrd="0" presId="urn:microsoft.com/office/officeart/2008/layout/LinedList"/>
    <dgm:cxn modelId="{5A985396-8F42-4571-AEBF-4C50A0A8C9B3}" type="presParOf" srcId="{3D0E32FB-9325-49B9-8976-0DEEA517B602}" destId="{4C45BCD2-F1E1-4A17-B1A7-D8B7D55E0002}" srcOrd="2" destOrd="0" presId="urn:microsoft.com/office/officeart/2008/layout/LinedList"/>
    <dgm:cxn modelId="{D822C3B3-FADA-4374-9FA2-4E7883DE25FA}" type="presParOf" srcId="{3D0E32FB-9325-49B9-8976-0DEEA517B602}" destId="{CE404038-D04F-448A-AD12-252CD099F203}" srcOrd="3" destOrd="0" presId="urn:microsoft.com/office/officeart/2008/layout/LinedList"/>
    <dgm:cxn modelId="{BB0D118E-62FE-47C3-9E6E-707B3FD91336}" type="presParOf" srcId="{3D0E32FB-9325-49B9-8976-0DEEA517B602}" destId="{AC19E992-2173-438F-911A-22195011D9B1}" srcOrd="4" destOrd="0" presId="urn:microsoft.com/office/officeart/2008/layout/LinedList"/>
    <dgm:cxn modelId="{70463680-CB84-4BFE-AE8C-185CFB694B9F}" type="presParOf" srcId="{AC19E992-2173-438F-911A-22195011D9B1}" destId="{6241E61C-8F86-493B-B886-D94AC1E189CE}" srcOrd="0" destOrd="0" presId="urn:microsoft.com/office/officeart/2008/layout/LinedList"/>
    <dgm:cxn modelId="{1554AB14-B21A-43AE-A69C-2BE12D2F53D5}" type="presParOf" srcId="{AC19E992-2173-438F-911A-22195011D9B1}" destId="{FBF879B4-AEA2-41BF-B5D0-0ACAF0A3523D}" srcOrd="1" destOrd="0" presId="urn:microsoft.com/office/officeart/2008/layout/LinedList"/>
    <dgm:cxn modelId="{D2C330D5-044D-486B-96A6-D9BF1B9825BF}" type="presParOf" srcId="{AC19E992-2173-438F-911A-22195011D9B1}" destId="{98EF0A02-ABAB-4D9D-9D7B-83385BCB3ED7}" srcOrd="2" destOrd="0" presId="urn:microsoft.com/office/officeart/2008/layout/LinedList"/>
    <dgm:cxn modelId="{D1F0562D-EA15-4A20-AE3E-F75504E946A5}" type="presParOf" srcId="{3D0E32FB-9325-49B9-8976-0DEEA517B602}" destId="{998833F7-1201-4BE8-84AA-7B9E1E64F387}" srcOrd="5" destOrd="0" presId="urn:microsoft.com/office/officeart/2008/layout/LinedList"/>
    <dgm:cxn modelId="{FC6D9D00-DD3D-4AD2-89F1-084F2D713899}" type="presParOf" srcId="{3D0E32FB-9325-49B9-8976-0DEEA517B602}" destId="{371F693E-C4BC-4EE0-AFFB-2A4BD40BA47B}" srcOrd="6" destOrd="0" presId="urn:microsoft.com/office/officeart/2008/layout/LinedList"/>
    <dgm:cxn modelId="{4E23902F-453E-43FC-8EF6-2BB7124FA987}" type="presParOf" srcId="{3D0E32FB-9325-49B9-8976-0DEEA517B602}" destId="{1F54A5F0-A617-4FF4-B03A-0D60C597A2E0}" srcOrd="7" destOrd="0" presId="urn:microsoft.com/office/officeart/2008/layout/LinedList"/>
    <dgm:cxn modelId="{241F1035-8089-42F5-9AB0-3D383EC3E5F0}" type="presParOf" srcId="{1F54A5F0-A617-4FF4-B03A-0D60C597A2E0}" destId="{27103AF1-068E-41BF-8621-D5D818426A7C}" srcOrd="0" destOrd="0" presId="urn:microsoft.com/office/officeart/2008/layout/LinedList"/>
    <dgm:cxn modelId="{7D440DB8-ECC8-4C08-B7E6-A8BA98E694AB}" type="presParOf" srcId="{1F54A5F0-A617-4FF4-B03A-0D60C597A2E0}" destId="{E3CE019F-2E7F-48C5-BB94-F91024BD8243}" srcOrd="1" destOrd="0" presId="urn:microsoft.com/office/officeart/2008/layout/LinedList"/>
    <dgm:cxn modelId="{6CF01F70-C13E-4418-A167-25758937251E}" type="presParOf" srcId="{1F54A5F0-A617-4FF4-B03A-0D60C597A2E0}" destId="{9B9DB24F-0B6A-4B63-85FE-6C0F04FB507D}" srcOrd="2" destOrd="0" presId="urn:microsoft.com/office/officeart/2008/layout/LinedList"/>
    <dgm:cxn modelId="{096801C9-F9F4-490B-8B52-9EB5C141ADA5}" type="presParOf" srcId="{3D0E32FB-9325-49B9-8976-0DEEA517B602}" destId="{BAE0AB73-982A-4F19-B11A-D727DE74AC05}" srcOrd="8" destOrd="0" presId="urn:microsoft.com/office/officeart/2008/layout/LinedList"/>
    <dgm:cxn modelId="{542C1CA3-D067-4B4D-9131-3E2315ABB418}" type="presParOf" srcId="{3D0E32FB-9325-49B9-8976-0DEEA517B602}" destId="{FB55A0BB-0D98-4F32-A221-B181A1B36AF4}" srcOrd="9" destOrd="0" presId="urn:microsoft.com/office/officeart/2008/layout/LinedList"/>
    <dgm:cxn modelId="{E9F12392-0B37-4F82-B198-91018F42BF19}" type="presParOf" srcId="{3D0E32FB-9325-49B9-8976-0DEEA517B602}" destId="{5610C3E2-D2C7-4C8A-A025-7CFFD2F70533}" srcOrd="10" destOrd="0" presId="urn:microsoft.com/office/officeart/2008/layout/LinedList"/>
    <dgm:cxn modelId="{6D19216F-4DEE-4B90-98ED-6C4B4D140D1C}" type="presParOf" srcId="{5610C3E2-D2C7-4C8A-A025-7CFFD2F70533}" destId="{F8483014-7481-4BB2-B7A3-6F5DAFEDEB0B}" srcOrd="0" destOrd="0" presId="urn:microsoft.com/office/officeart/2008/layout/LinedList"/>
    <dgm:cxn modelId="{AF6BC49C-FA86-4060-8ECE-C61ECBAC8315}" type="presParOf" srcId="{5610C3E2-D2C7-4C8A-A025-7CFFD2F70533}" destId="{882C40C8-28AD-473C-86E1-5BEE07488A49}" srcOrd="1" destOrd="0" presId="urn:microsoft.com/office/officeart/2008/layout/LinedList"/>
    <dgm:cxn modelId="{326127A0-928E-4DA9-B7BD-9F0EBC147B88}" type="presParOf" srcId="{5610C3E2-D2C7-4C8A-A025-7CFFD2F70533}" destId="{2BC8A1BF-2635-4C1C-8F53-01338D5B4E7D}" srcOrd="2" destOrd="0" presId="urn:microsoft.com/office/officeart/2008/layout/LinedList"/>
    <dgm:cxn modelId="{F0C56F25-2860-4A18-9B3D-BF7A105B5654}" type="presParOf" srcId="{3D0E32FB-9325-49B9-8976-0DEEA517B602}" destId="{4FC2A722-A514-47D3-8F2B-3009A391EE9A}" srcOrd="11" destOrd="0" presId="urn:microsoft.com/office/officeart/2008/layout/LinedList"/>
    <dgm:cxn modelId="{21A40C10-936B-4477-9222-AF0AA93A1BA0}" type="presParOf" srcId="{3D0E32FB-9325-49B9-8976-0DEEA517B602}" destId="{A83192D7-7BAB-45CB-A39D-0CD0BE04DF56}" srcOrd="12" destOrd="0" presId="urn:microsoft.com/office/officeart/2008/layout/LinedList"/>
    <dgm:cxn modelId="{ECEDD028-1EDD-44DB-B9BB-1E552F417190}" type="presParOf" srcId="{3D0E32FB-9325-49B9-8976-0DEEA517B602}" destId="{D759A494-2D90-4223-9FCA-720C25022372}" srcOrd="13" destOrd="0" presId="urn:microsoft.com/office/officeart/2008/layout/LinedList"/>
    <dgm:cxn modelId="{197BE6B7-78DE-48D3-AE56-A3C65060DFB8}" type="presParOf" srcId="{D759A494-2D90-4223-9FCA-720C25022372}" destId="{CDC2983F-E748-4D6E-9F8C-CFB1F926CCFC}" srcOrd="0" destOrd="0" presId="urn:microsoft.com/office/officeart/2008/layout/LinedList"/>
    <dgm:cxn modelId="{BE65AADB-48FF-4D42-8C05-0F98A9039EB9}" type="presParOf" srcId="{D759A494-2D90-4223-9FCA-720C25022372}" destId="{F69C6AC4-9B75-4555-AF5F-43B578105250}" srcOrd="1" destOrd="0" presId="urn:microsoft.com/office/officeart/2008/layout/LinedList"/>
    <dgm:cxn modelId="{9FB0C685-7747-4F25-A2E0-1DE85ACDAE4A}" type="presParOf" srcId="{D759A494-2D90-4223-9FCA-720C25022372}" destId="{DE59B830-D4A6-44F4-926B-EBC9C0AC9ED7}" srcOrd="2" destOrd="0" presId="urn:microsoft.com/office/officeart/2008/layout/LinedList"/>
    <dgm:cxn modelId="{F2D70FEC-4373-4527-A87E-E6E07640ED8B}" type="presParOf" srcId="{3D0E32FB-9325-49B9-8976-0DEEA517B602}" destId="{433CD3B9-9A42-41CE-8572-C2E0E81A2D9D}" srcOrd="14" destOrd="0" presId="urn:microsoft.com/office/officeart/2008/layout/LinedList"/>
    <dgm:cxn modelId="{936D8ED7-325F-45C4-B658-61BE20ADEE34}" type="presParOf" srcId="{3D0E32FB-9325-49B9-8976-0DEEA517B602}" destId="{1F6C3D18-40DC-461D-9C3B-C6CF1EABFEF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3F280-B8FB-4250-B298-3C7679D498F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C"/>
        </a:p>
      </dgm:t>
    </dgm:pt>
    <dgm:pt modelId="{40DD2DFC-B3A5-42A3-8C0F-2346226B0785}">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EC" sz="2000" b="1" dirty="0" smtClean="0"/>
            <a:t>GENERAL</a:t>
          </a:r>
          <a:endParaRPr lang="es-EC" sz="2000" b="1" dirty="0"/>
        </a:p>
      </dgm:t>
    </dgm:pt>
    <dgm:pt modelId="{233747FE-52A2-4761-B680-969DA6A52733}" type="parTrans" cxnId="{D96A9D98-570A-466C-9E83-EF1CD20B1D04}">
      <dgm:prSet/>
      <dgm:spPr/>
      <dgm:t>
        <a:bodyPr/>
        <a:lstStyle/>
        <a:p>
          <a:endParaRPr lang="es-EC"/>
        </a:p>
      </dgm:t>
    </dgm:pt>
    <dgm:pt modelId="{EA5902C8-EC72-4A00-8545-61EC49CA9D0D}" type="sibTrans" cxnId="{D96A9D98-570A-466C-9E83-EF1CD20B1D04}">
      <dgm:prSet/>
      <dgm:spPr/>
      <dgm:t>
        <a:bodyPr/>
        <a:lstStyle/>
        <a:p>
          <a:endParaRPr lang="es-EC"/>
        </a:p>
      </dgm:t>
    </dgm:pt>
    <dgm:pt modelId="{11FA4B03-1158-46D1-91DB-EA6A17BC752B}">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EC" sz="2000" b="1" dirty="0" smtClean="0"/>
            <a:t>ESPECÍFICOS</a:t>
          </a:r>
          <a:endParaRPr lang="es-EC" sz="2000" b="1" dirty="0"/>
        </a:p>
      </dgm:t>
    </dgm:pt>
    <dgm:pt modelId="{4270BD05-6B25-48DB-9B78-82D85FAA1421}" type="parTrans" cxnId="{29B32958-E281-4D49-8F69-C51286C6EAD6}">
      <dgm:prSet/>
      <dgm:spPr/>
      <dgm:t>
        <a:bodyPr/>
        <a:lstStyle/>
        <a:p>
          <a:endParaRPr lang="es-EC"/>
        </a:p>
      </dgm:t>
    </dgm:pt>
    <dgm:pt modelId="{E7CD2AB1-68CE-4DB3-BC2F-CC70D46CECC8}" type="sibTrans" cxnId="{29B32958-E281-4D49-8F69-C51286C6EAD6}">
      <dgm:prSet/>
      <dgm:spPr/>
      <dgm:t>
        <a:bodyPr/>
        <a:lstStyle/>
        <a:p>
          <a:endParaRPr lang="es-EC"/>
        </a:p>
      </dgm:t>
    </dgm:pt>
    <dgm:pt modelId="{F1990EEF-8731-449D-9A6F-FADDC61F3DD3}">
      <dgm:prSet phldrT="[Texto]" custT="1"/>
      <dgm:spPr/>
      <dgm:t>
        <a:bodyPr/>
        <a:lstStyle/>
        <a:p>
          <a:r>
            <a:rPr lang="es-EC" sz="1600" dirty="0" smtClean="0"/>
            <a:t>Determinar la incidencia del proceso de evaluación institucional de la UISEK en el nivel de satisfacción de los estudiantes con relación a la gestión académica en el ámbito docencia, a través del estudio y valoración de los resultados del proceso de medición de impacto institucional, a fin de elaborar una propuesta alternativa.</a:t>
          </a:r>
          <a:endParaRPr lang="es-EC" sz="1600" dirty="0"/>
        </a:p>
      </dgm:t>
    </dgm:pt>
    <dgm:pt modelId="{396B9AF8-249A-4EAC-80D4-983F7E02D02D}" type="parTrans" cxnId="{AAF176A6-8257-48D8-AAF4-A0A62C403CDF}">
      <dgm:prSet/>
      <dgm:spPr/>
      <dgm:t>
        <a:bodyPr/>
        <a:lstStyle/>
        <a:p>
          <a:endParaRPr lang="es-EC"/>
        </a:p>
      </dgm:t>
    </dgm:pt>
    <dgm:pt modelId="{B8AB9CD9-2ACF-4585-B3F8-5F733CD6C8BD}" type="sibTrans" cxnId="{AAF176A6-8257-48D8-AAF4-A0A62C403CDF}">
      <dgm:prSet/>
      <dgm:spPr/>
      <dgm:t>
        <a:bodyPr/>
        <a:lstStyle/>
        <a:p>
          <a:endParaRPr lang="es-EC"/>
        </a:p>
      </dgm:t>
    </dgm:pt>
    <dgm:pt modelId="{C7F2E777-A2FD-46E3-8E99-45440E0A61E8}">
      <dgm:prSet phldrT="[Texto]" custT="1"/>
      <dgm:spPr/>
      <dgm:t>
        <a:bodyPr/>
        <a:lstStyle/>
        <a:p>
          <a:r>
            <a:rPr lang="es-ES" sz="1600" dirty="0" smtClean="0"/>
            <a:t>Determinar los indicadores del proceso de evaluación institucional  que inciden en la gestión académica  del ámbito docencia de la UISEK</a:t>
          </a:r>
          <a:r>
            <a:rPr lang="es-EC" sz="1600" dirty="0" smtClean="0"/>
            <a:t>.</a:t>
          </a:r>
          <a:endParaRPr lang="es-EC" sz="1600" dirty="0"/>
        </a:p>
      </dgm:t>
    </dgm:pt>
    <dgm:pt modelId="{1AD78897-0B4C-4331-96CE-3C12BE7696DD}" type="parTrans" cxnId="{CE65B63B-9F16-49B3-9BE2-09006A68F1BB}">
      <dgm:prSet/>
      <dgm:spPr/>
      <dgm:t>
        <a:bodyPr/>
        <a:lstStyle/>
        <a:p>
          <a:endParaRPr lang="es-EC"/>
        </a:p>
      </dgm:t>
    </dgm:pt>
    <dgm:pt modelId="{680C3A70-0987-47B6-94E6-59D7A720EE3D}" type="sibTrans" cxnId="{CE65B63B-9F16-49B3-9BE2-09006A68F1BB}">
      <dgm:prSet/>
      <dgm:spPr/>
      <dgm:t>
        <a:bodyPr/>
        <a:lstStyle/>
        <a:p>
          <a:endParaRPr lang="es-EC"/>
        </a:p>
      </dgm:t>
    </dgm:pt>
    <dgm:pt modelId="{D82240F0-2652-4332-9FFB-21B56FB2E35B}">
      <dgm:prSet custT="1"/>
      <dgm:spPr/>
      <dgm:t>
        <a:bodyPr/>
        <a:lstStyle/>
        <a:p>
          <a:r>
            <a:rPr lang="es-ES" sz="1600" dirty="0" smtClean="0"/>
            <a:t>Analizar el nivel de satisfacción de los estudiantes con relación a los cambios implementados como resultado del proceso de evaluación institucional.</a:t>
          </a:r>
          <a:endParaRPr lang="es-EC" sz="1600" dirty="0"/>
        </a:p>
      </dgm:t>
    </dgm:pt>
    <dgm:pt modelId="{603587C8-EFB1-41A3-AD2D-424D0C3AA0E1}" type="parTrans" cxnId="{107370F1-7D29-4C02-916F-947DACB7A870}">
      <dgm:prSet/>
      <dgm:spPr/>
      <dgm:t>
        <a:bodyPr/>
        <a:lstStyle/>
        <a:p>
          <a:endParaRPr lang="es-EC"/>
        </a:p>
      </dgm:t>
    </dgm:pt>
    <dgm:pt modelId="{181FBB6F-53BA-4EBE-987B-EED5336DC028}" type="sibTrans" cxnId="{107370F1-7D29-4C02-916F-947DACB7A870}">
      <dgm:prSet/>
      <dgm:spPr/>
      <dgm:t>
        <a:bodyPr/>
        <a:lstStyle/>
        <a:p>
          <a:endParaRPr lang="es-EC"/>
        </a:p>
      </dgm:t>
    </dgm:pt>
    <dgm:pt modelId="{721B3DD1-6499-4534-B5A6-1604603200C5}">
      <dgm:prSet custT="1"/>
      <dgm:spPr/>
      <dgm:t>
        <a:bodyPr/>
        <a:lstStyle/>
        <a:p>
          <a:r>
            <a:rPr lang="es-ES" sz="1600" dirty="0" smtClean="0"/>
            <a:t>Elaborar una propuesta alternativa para el ámbito de docencia, basado en los resultados de la medición de impacto institucional. </a:t>
          </a:r>
          <a:endParaRPr lang="es-EC" sz="1600" dirty="0"/>
        </a:p>
      </dgm:t>
    </dgm:pt>
    <dgm:pt modelId="{2507584B-ECEE-46C2-AE48-956FEAFE13B8}" type="parTrans" cxnId="{0C3F7A8D-6E5C-41DE-B537-C34B31D78E47}">
      <dgm:prSet/>
      <dgm:spPr/>
      <dgm:t>
        <a:bodyPr/>
        <a:lstStyle/>
        <a:p>
          <a:endParaRPr lang="es-EC"/>
        </a:p>
      </dgm:t>
    </dgm:pt>
    <dgm:pt modelId="{7507F0AC-579C-40D1-A95F-36E1B72AF304}" type="sibTrans" cxnId="{0C3F7A8D-6E5C-41DE-B537-C34B31D78E47}">
      <dgm:prSet/>
      <dgm:spPr/>
      <dgm:t>
        <a:bodyPr/>
        <a:lstStyle/>
        <a:p>
          <a:endParaRPr lang="es-EC"/>
        </a:p>
      </dgm:t>
    </dgm:pt>
    <dgm:pt modelId="{6C607F8C-6490-4938-AF02-31CAC64B0991}" type="pres">
      <dgm:prSet presAssocID="{2843F280-B8FB-4250-B298-3C7679D498F2}" presName="linear" presStyleCnt="0">
        <dgm:presLayoutVars>
          <dgm:dir/>
          <dgm:animLvl val="lvl"/>
          <dgm:resizeHandles val="exact"/>
        </dgm:presLayoutVars>
      </dgm:prSet>
      <dgm:spPr/>
      <dgm:t>
        <a:bodyPr/>
        <a:lstStyle/>
        <a:p>
          <a:endParaRPr lang="es-EC"/>
        </a:p>
      </dgm:t>
    </dgm:pt>
    <dgm:pt modelId="{DE6B596C-A32B-438C-8008-0B7FFA57EAA7}" type="pres">
      <dgm:prSet presAssocID="{40DD2DFC-B3A5-42A3-8C0F-2346226B0785}" presName="parentLin" presStyleCnt="0"/>
      <dgm:spPr/>
    </dgm:pt>
    <dgm:pt modelId="{79C4058D-C4FC-43FC-A654-98C50EF260B1}" type="pres">
      <dgm:prSet presAssocID="{40DD2DFC-B3A5-42A3-8C0F-2346226B0785}" presName="parentLeftMargin" presStyleLbl="node1" presStyleIdx="0" presStyleCnt="2"/>
      <dgm:spPr/>
      <dgm:t>
        <a:bodyPr/>
        <a:lstStyle/>
        <a:p>
          <a:endParaRPr lang="es-EC"/>
        </a:p>
      </dgm:t>
    </dgm:pt>
    <dgm:pt modelId="{03AECE18-4C89-410B-94E4-BE4E4B520CBA}" type="pres">
      <dgm:prSet presAssocID="{40DD2DFC-B3A5-42A3-8C0F-2346226B0785}" presName="parentText" presStyleLbl="node1" presStyleIdx="0" presStyleCnt="2" custScaleY="163560">
        <dgm:presLayoutVars>
          <dgm:chMax val="0"/>
          <dgm:bulletEnabled val="1"/>
        </dgm:presLayoutVars>
      </dgm:prSet>
      <dgm:spPr/>
      <dgm:t>
        <a:bodyPr/>
        <a:lstStyle/>
        <a:p>
          <a:endParaRPr lang="es-EC"/>
        </a:p>
      </dgm:t>
    </dgm:pt>
    <dgm:pt modelId="{4AF7BE2D-8098-4C5E-A66A-ED68D7BFAC94}" type="pres">
      <dgm:prSet presAssocID="{40DD2DFC-B3A5-42A3-8C0F-2346226B0785}" presName="negativeSpace" presStyleCnt="0"/>
      <dgm:spPr/>
    </dgm:pt>
    <dgm:pt modelId="{8E88443D-185B-4EDA-83D5-62219C3D2217}" type="pres">
      <dgm:prSet presAssocID="{40DD2DFC-B3A5-42A3-8C0F-2346226B0785}" presName="childText" presStyleLbl="conFgAcc1" presStyleIdx="0" presStyleCnt="2">
        <dgm:presLayoutVars>
          <dgm:bulletEnabled val="1"/>
        </dgm:presLayoutVars>
      </dgm:prSet>
      <dgm:spPr/>
      <dgm:t>
        <a:bodyPr/>
        <a:lstStyle/>
        <a:p>
          <a:endParaRPr lang="es-EC"/>
        </a:p>
      </dgm:t>
    </dgm:pt>
    <dgm:pt modelId="{B8AF7426-7F0B-4539-B60A-166F17091530}" type="pres">
      <dgm:prSet presAssocID="{EA5902C8-EC72-4A00-8545-61EC49CA9D0D}" presName="spaceBetweenRectangles" presStyleCnt="0"/>
      <dgm:spPr/>
    </dgm:pt>
    <dgm:pt modelId="{668D1ED4-219D-4EFF-8EF2-C8EDB1E7E954}" type="pres">
      <dgm:prSet presAssocID="{11FA4B03-1158-46D1-91DB-EA6A17BC752B}" presName="parentLin" presStyleCnt="0"/>
      <dgm:spPr/>
    </dgm:pt>
    <dgm:pt modelId="{EAF4A016-51AF-476B-913B-45300C271807}" type="pres">
      <dgm:prSet presAssocID="{11FA4B03-1158-46D1-91DB-EA6A17BC752B}" presName="parentLeftMargin" presStyleLbl="node1" presStyleIdx="0" presStyleCnt="2"/>
      <dgm:spPr/>
      <dgm:t>
        <a:bodyPr/>
        <a:lstStyle/>
        <a:p>
          <a:endParaRPr lang="es-EC"/>
        </a:p>
      </dgm:t>
    </dgm:pt>
    <dgm:pt modelId="{E6BCD031-F7D5-4EA3-9DD6-B9975058BB4E}" type="pres">
      <dgm:prSet presAssocID="{11FA4B03-1158-46D1-91DB-EA6A17BC752B}" presName="parentText" presStyleLbl="node1" presStyleIdx="1" presStyleCnt="2" custScaleY="162266">
        <dgm:presLayoutVars>
          <dgm:chMax val="0"/>
          <dgm:bulletEnabled val="1"/>
        </dgm:presLayoutVars>
      </dgm:prSet>
      <dgm:spPr/>
      <dgm:t>
        <a:bodyPr/>
        <a:lstStyle/>
        <a:p>
          <a:endParaRPr lang="es-EC"/>
        </a:p>
      </dgm:t>
    </dgm:pt>
    <dgm:pt modelId="{0D979EC1-FD4D-4D4F-890E-E18A8DDB297F}" type="pres">
      <dgm:prSet presAssocID="{11FA4B03-1158-46D1-91DB-EA6A17BC752B}" presName="negativeSpace" presStyleCnt="0"/>
      <dgm:spPr/>
    </dgm:pt>
    <dgm:pt modelId="{C080E9BB-23F3-4E75-BBAE-E01BAF34D1BE}" type="pres">
      <dgm:prSet presAssocID="{11FA4B03-1158-46D1-91DB-EA6A17BC752B}" presName="childText" presStyleLbl="conFgAcc1" presStyleIdx="1" presStyleCnt="2" custLinFactNeighborX="479" custLinFactNeighborY="37407">
        <dgm:presLayoutVars>
          <dgm:bulletEnabled val="1"/>
        </dgm:presLayoutVars>
      </dgm:prSet>
      <dgm:spPr/>
      <dgm:t>
        <a:bodyPr/>
        <a:lstStyle/>
        <a:p>
          <a:endParaRPr lang="es-EC"/>
        </a:p>
      </dgm:t>
    </dgm:pt>
  </dgm:ptLst>
  <dgm:cxnLst>
    <dgm:cxn modelId="{610ED13F-DD07-4234-A710-422EB5D36458}" type="presOf" srcId="{40DD2DFC-B3A5-42A3-8C0F-2346226B0785}" destId="{79C4058D-C4FC-43FC-A654-98C50EF260B1}" srcOrd="0" destOrd="0" presId="urn:microsoft.com/office/officeart/2005/8/layout/list1"/>
    <dgm:cxn modelId="{62F10F99-C9CA-4E04-93DC-9886F95A52A9}" type="presOf" srcId="{11FA4B03-1158-46D1-91DB-EA6A17BC752B}" destId="{EAF4A016-51AF-476B-913B-45300C271807}" srcOrd="0" destOrd="0" presId="urn:microsoft.com/office/officeart/2005/8/layout/list1"/>
    <dgm:cxn modelId="{E8BDD1BD-7BA6-41FC-A907-9FF1494D0DCE}" type="presOf" srcId="{721B3DD1-6499-4534-B5A6-1604603200C5}" destId="{C080E9BB-23F3-4E75-BBAE-E01BAF34D1BE}" srcOrd="0" destOrd="2" presId="urn:microsoft.com/office/officeart/2005/8/layout/list1"/>
    <dgm:cxn modelId="{107370F1-7D29-4C02-916F-947DACB7A870}" srcId="{11FA4B03-1158-46D1-91DB-EA6A17BC752B}" destId="{D82240F0-2652-4332-9FFB-21B56FB2E35B}" srcOrd="1" destOrd="0" parTransId="{603587C8-EFB1-41A3-AD2D-424D0C3AA0E1}" sibTransId="{181FBB6F-53BA-4EBE-987B-EED5336DC028}"/>
    <dgm:cxn modelId="{144F5946-2002-4BF2-8CEF-895237B9CB2D}" type="presOf" srcId="{2843F280-B8FB-4250-B298-3C7679D498F2}" destId="{6C607F8C-6490-4938-AF02-31CAC64B0991}" srcOrd="0" destOrd="0" presId="urn:microsoft.com/office/officeart/2005/8/layout/list1"/>
    <dgm:cxn modelId="{AAF176A6-8257-48D8-AAF4-A0A62C403CDF}" srcId="{40DD2DFC-B3A5-42A3-8C0F-2346226B0785}" destId="{F1990EEF-8731-449D-9A6F-FADDC61F3DD3}" srcOrd="0" destOrd="0" parTransId="{396B9AF8-249A-4EAC-80D4-983F7E02D02D}" sibTransId="{B8AB9CD9-2ACF-4585-B3F8-5F733CD6C8BD}"/>
    <dgm:cxn modelId="{29B32958-E281-4D49-8F69-C51286C6EAD6}" srcId="{2843F280-B8FB-4250-B298-3C7679D498F2}" destId="{11FA4B03-1158-46D1-91DB-EA6A17BC752B}" srcOrd="1" destOrd="0" parTransId="{4270BD05-6B25-48DB-9B78-82D85FAA1421}" sibTransId="{E7CD2AB1-68CE-4DB3-BC2F-CC70D46CECC8}"/>
    <dgm:cxn modelId="{0C3F7A8D-6E5C-41DE-B537-C34B31D78E47}" srcId="{11FA4B03-1158-46D1-91DB-EA6A17BC752B}" destId="{721B3DD1-6499-4534-B5A6-1604603200C5}" srcOrd="2" destOrd="0" parTransId="{2507584B-ECEE-46C2-AE48-956FEAFE13B8}" sibTransId="{7507F0AC-579C-40D1-A95F-36E1B72AF304}"/>
    <dgm:cxn modelId="{FA4B8B3C-A2CD-4FCC-9975-DEF9472AC2EA}" type="presOf" srcId="{C7F2E777-A2FD-46E3-8E99-45440E0A61E8}" destId="{C080E9BB-23F3-4E75-BBAE-E01BAF34D1BE}" srcOrd="0" destOrd="0" presId="urn:microsoft.com/office/officeart/2005/8/layout/list1"/>
    <dgm:cxn modelId="{2B7FE231-D941-4E05-AE51-E52B9B2488A5}" type="presOf" srcId="{D82240F0-2652-4332-9FFB-21B56FB2E35B}" destId="{C080E9BB-23F3-4E75-BBAE-E01BAF34D1BE}" srcOrd="0" destOrd="1" presId="urn:microsoft.com/office/officeart/2005/8/layout/list1"/>
    <dgm:cxn modelId="{8A00EAB3-6AE3-493C-9E62-BCB57F870857}" type="presOf" srcId="{F1990EEF-8731-449D-9A6F-FADDC61F3DD3}" destId="{8E88443D-185B-4EDA-83D5-62219C3D2217}" srcOrd="0" destOrd="0" presId="urn:microsoft.com/office/officeart/2005/8/layout/list1"/>
    <dgm:cxn modelId="{D96A9D98-570A-466C-9E83-EF1CD20B1D04}" srcId="{2843F280-B8FB-4250-B298-3C7679D498F2}" destId="{40DD2DFC-B3A5-42A3-8C0F-2346226B0785}" srcOrd="0" destOrd="0" parTransId="{233747FE-52A2-4761-B680-969DA6A52733}" sibTransId="{EA5902C8-EC72-4A00-8545-61EC49CA9D0D}"/>
    <dgm:cxn modelId="{7D6D738A-990C-43F1-ABC7-B9CC30C8FF11}" type="presOf" srcId="{40DD2DFC-B3A5-42A3-8C0F-2346226B0785}" destId="{03AECE18-4C89-410B-94E4-BE4E4B520CBA}" srcOrd="1" destOrd="0" presId="urn:microsoft.com/office/officeart/2005/8/layout/list1"/>
    <dgm:cxn modelId="{30C2C8AD-5028-405D-B16E-4D54CE583B99}" type="presOf" srcId="{11FA4B03-1158-46D1-91DB-EA6A17BC752B}" destId="{E6BCD031-F7D5-4EA3-9DD6-B9975058BB4E}" srcOrd="1" destOrd="0" presId="urn:microsoft.com/office/officeart/2005/8/layout/list1"/>
    <dgm:cxn modelId="{CE65B63B-9F16-49B3-9BE2-09006A68F1BB}" srcId="{11FA4B03-1158-46D1-91DB-EA6A17BC752B}" destId="{C7F2E777-A2FD-46E3-8E99-45440E0A61E8}" srcOrd="0" destOrd="0" parTransId="{1AD78897-0B4C-4331-96CE-3C12BE7696DD}" sibTransId="{680C3A70-0987-47B6-94E6-59D7A720EE3D}"/>
    <dgm:cxn modelId="{E6172432-C2CF-49CD-82C9-43CD3228DD92}" type="presParOf" srcId="{6C607F8C-6490-4938-AF02-31CAC64B0991}" destId="{DE6B596C-A32B-438C-8008-0B7FFA57EAA7}" srcOrd="0" destOrd="0" presId="urn:microsoft.com/office/officeart/2005/8/layout/list1"/>
    <dgm:cxn modelId="{FD06AF27-0410-4159-A746-CBFF5F8659B8}" type="presParOf" srcId="{DE6B596C-A32B-438C-8008-0B7FFA57EAA7}" destId="{79C4058D-C4FC-43FC-A654-98C50EF260B1}" srcOrd="0" destOrd="0" presId="urn:microsoft.com/office/officeart/2005/8/layout/list1"/>
    <dgm:cxn modelId="{E64C17B6-10AA-431A-9ED1-3083C49A7CEE}" type="presParOf" srcId="{DE6B596C-A32B-438C-8008-0B7FFA57EAA7}" destId="{03AECE18-4C89-410B-94E4-BE4E4B520CBA}" srcOrd="1" destOrd="0" presId="urn:microsoft.com/office/officeart/2005/8/layout/list1"/>
    <dgm:cxn modelId="{9A129BF9-3E6F-4232-8A3D-DCA24DB8B39E}" type="presParOf" srcId="{6C607F8C-6490-4938-AF02-31CAC64B0991}" destId="{4AF7BE2D-8098-4C5E-A66A-ED68D7BFAC94}" srcOrd="1" destOrd="0" presId="urn:microsoft.com/office/officeart/2005/8/layout/list1"/>
    <dgm:cxn modelId="{0BBEF76B-1B57-4919-82DE-332E6758C4F9}" type="presParOf" srcId="{6C607F8C-6490-4938-AF02-31CAC64B0991}" destId="{8E88443D-185B-4EDA-83D5-62219C3D2217}" srcOrd="2" destOrd="0" presId="urn:microsoft.com/office/officeart/2005/8/layout/list1"/>
    <dgm:cxn modelId="{3F2887B7-8AC2-4886-A41D-6E01DA96B604}" type="presParOf" srcId="{6C607F8C-6490-4938-AF02-31CAC64B0991}" destId="{B8AF7426-7F0B-4539-B60A-166F17091530}" srcOrd="3" destOrd="0" presId="urn:microsoft.com/office/officeart/2005/8/layout/list1"/>
    <dgm:cxn modelId="{F9D56FF5-3AB2-4003-ACD7-A025FDAB83A8}" type="presParOf" srcId="{6C607F8C-6490-4938-AF02-31CAC64B0991}" destId="{668D1ED4-219D-4EFF-8EF2-C8EDB1E7E954}" srcOrd="4" destOrd="0" presId="urn:microsoft.com/office/officeart/2005/8/layout/list1"/>
    <dgm:cxn modelId="{97118E7E-A28B-496E-811C-6DF04FE11D90}" type="presParOf" srcId="{668D1ED4-219D-4EFF-8EF2-C8EDB1E7E954}" destId="{EAF4A016-51AF-476B-913B-45300C271807}" srcOrd="0" destOrd="0" presId="urn:microsoft.com/office/officeart/2005/8/layout/list1"/>
    <dgm:cxn modelId="{EEDED90A-1789-47E6-8F9B-4CA32E6ECAC3}" type="presParOf" srcId="{668D1ED4-219D-4EFF-8EF2-C8EDB1E7E954}" destId="{E6BCD031-F7D5-4EA3-9DD6-B9975058BB4E}" srcOrd="1" destOrd="0" presId="urn:microsoft.com/office/officeart/2005/8/layout/list1"/>
    <dgm:cxn modelId="{0449E232-D649-46B1-A1CF-63AA4E3D49CC}" type="presParOf" srcId="{6C607F8C-6490-4938-AF02-31CAC64B0991}" destId="{0D979EC1-FD4D-4D4F-890E-E18A8DDB297F}" srcOrd="5" destOrd="0" presId="urn:microsoft.com/office/officeart/2005/8/layout/list1"/>
    <dgm:cxn modelId="{9CA0386C-EF26-48F5-B177-873C2AB50477}" type="presParOf" srcId="{6C607F8C-6490-4938-AF02-31CAC64B0991}" destId="{C080E9BB-23F3-4E75-BBAE-E01BAF34D1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ECEA1-B5C8-49CB-A8AA-50FC43A51D4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B268FAF3-EC53-4B52-8AD9-062FC15A3FD5}">
      <dgm:prSet phldrT="[Texto]"/>
      <dgm:spPr/>
      <dgm:t>
        <a:bodyPr/>
        <a:lstStyle/>
        <a:p>
          <a:r>
            <a:rPr lang="es-EC" b="1" dirty="0" smtClean="0"/>
            <a:t>Ámbitos</a:t>
          </a:r>
          <a:endParaRPr lang="es-EC" b="1" dirty="0"/>
        </a:p>
      </dgm:t>
    </dgm:pt>
    <dgm:pt modelId="{799ACD2B-DFEE-4EC1-A886-A4D91D2FAB45}" type="parTrans" cxnId="{8473246D-8389-4572-8272-6767297E427D}">
      <dgm:prSet/>
      <dgm:spPr/>
      <dgm:t>
        <a:bodyPr/>
        <a:lstStyle/>
        <a:p>
          <a:endParaRPr lang="es-EC"/>
        </a:p>
      </dgm:t>
    </dgm:pt>
    <dgm:pt modelId="{18008710-3FC0-4A8D-841A-DD9502FC7F03}" type="sibTrans" cxnId="{8473246D-8389-4572-8272-6767297E427D}">
      <dgm:prSet/>
      <dgm:spPr/>
      <dgm:t>
        <a:bodyPr/>
        <a:lstStyle/>
        <a:p>
          <a:endParaRPr lang="es-EC"/>
        </a:p>
      </dgm:t>
    </dgm:pt>
    <dgm:pt modelId="{7D545834-5F0A-475E-9E93-F3A885DA8185}">
      <dgm:prSet phldrT="[Texto]" custT="1"/>
      <dgm:spPr/>
      <dgm:t>
        <a:bodyPr/>
        <a:lstStyle/>
        <a:p>
          <a:r>
            <a:rPr lang="es-EC" sz="1600" dirty="0" smtClean="0"/>
            <a:t>Vinculación con la colectividad</a:t>
          </a:r>
          <a:endParaRPr lang="es-EC" sz="1600" dirty="0"/>
        </a:p>
      </dgm:t>
    </dgm:pt>
    <dgm:pt modelId="{7212AC4D-8A2D-476E-B4F8-BD9B8405B6DB}" type="parTrans" cxnId="{A04A8843-4837-412B-98E7-C36A0556BB1F}">
      <dgm:prSet/>
      <dgm:spPr/>
      <dgm:t>
        <a:bodyPr/>
        <a:lstStyle/>
        <a:p>
          <a:endParaRPr lang="es-EC"/>
        </a:p>
      </dgm:t>
    </dgm:pt>
    <dgm:pt modelId="{4856A10B-21C2-4E26-AB70-201466660BC9}" type="sibTrans" cxnId="{A04A8843-4837-412B-98E7-C36A0556BB1F}">
      <dgm:prSet/>
      <dgm:spPr/>
      <dgm:t>
        <a:bodyPr/>
        <a:lstStyle/>
        <a:p>
          <a:endParaRPr lang="es-EC"/>
        </a:p>
      </dgm:t>
    </dgm:pt>
    <dgm:pt modelId="{6040D8F8-99AC-4E1E-B6D1-FB50A20A9CDB}">
      <dgm:prSet phldrT="[Texto]" custT="1"/>
      <dgm:spPr/>
      <dgm:t>
        <a:bodyPr/>
        <a:lstStyle/>
        <a:p>
          <a:r>
            <a:rPr lang="es-EC" sz="1600" dirty="0" smtClean="0"/>
            <a:t>Desarrollo curricular y extracurricular</a:t>
          </a:r>
          <a:endParaRPr lang="es-EC" sz="1600" dirty="0"/>
        </a:p>
      </dgm:t>
    </dgm:pt>
    <dgm:pt modelId="{6A2147AB-4185-48BC-8332-D5F507A82CB6}" type="parTrans" cxnId="{1B359A33-664A-4DBE-833A-32BA91BFA2F7}">
      <dgm:prSet/>
      <dgm:spPr/>
      <dgm:t>
        <a:bodyPr/>
        <a:lstStyle/>
        <a:p>
          <a:endParaRPr lang="es-EC"/>
        </a:p>
      </dgm:t>
    </dgm:pt>
    <dgm:pt modelId="{2E55287F-E40D-4116-AD8E-7F226753D6B2}" type="sibTrans" cxnId="{1B359A33-664A-4DBE-833A-32BA91BFA2F7}">
      <dgm:prSet/>
      <dgm:spPr/>
      <dgm:t>
        <a:bodyPr/>
        <a:lstStyle/>
        <a:p>
          <a:endParaRPr lang="es-EC"/>
        </a:p>
      </dgm:t>
    </dgm:pt>
    <dgm:pt modelId="{7A12553E-FAC1-4E5F-9163-B170CA8BB1BB}">
      <dgm:prSet phldrT="[Texto]" custT="1"/>
      <dgm:spPr/>
      <dgm:t>
        <a:bodyPr/>
        <a:lstStyle/>
        <a:p>
          <a:r>
            <a:rPr lang="es-EC" sz="1600" dirty="0" smtClean="0"/>
            <a:t>Desarrollo científico y tecnológico</a:t>
          </a:r>
        </a:p>
        <a:p>
          <a:endParaRPr lang="es-EC" sz="1600" dirty="0"/>
        </a:p>
      </dgm:t>
    </dgm:pt>
    <dgm:pt modelId="{AB5D71C5-33D4-4822-B0B3-B759ED607854}" type="parTrans" cxnId="{CAECEDC2-0AE0-4DB3-B2DF-80B01A92937F}">
      <dgm:prSet/>
      <dgm:spPr/>
      <dgm:t>
        <a:bodyPr/>
        <a:lstStyle/>
        <a:p>
          <a:endParaRPr lang="es-EC"/>
        </a:p>
      </dgm:t>
    </dgm:pt>
    <dgm:pt modelId="{6874E5E7-80CA-421E-A9DC-D8593798CAF1}" type="sibTrans" cxnId="{CAECEDC2-0AE0-4DB3-B2DF-80B01A92937F}">
      <dgm:prSet/>
      <dgm:spPr/>
      <dgm:t>
        <a:bodyPr/>
        <a:lstStyle/>
        <a:p>
          <a:endParaRPr lang="es-EC"/>
        </a:p>
      </dgm:t>
    </dgm:pt>
    <dgm:pt modelId="{BE8F5580-FFA8-4CDB-B28F-CA7B99CEBB92}">
      <dgm:prSet phldrT="[Texto]" custT="1"/>
      <dgm:spPr/>
      <dgm:t>
        <a:bodyPr/>
        <a:lstStyle/>
        <a:p>
          <a:r>
            <a:rPr lang="es-EC" sz="1600" dirty="0" smtClean="0">
              <a:solidFill>
                <a:srgbClr val="FF0000"/>
              </a:solidFill>
            </a:rPr>
            <a:t>Administración del personal académico</a:t>
          </a:r>
          <a:endParaRPr lang="es-EC" sz="1600" dirty="0">
            <a:solidFill>
              <a:srgbClr val="FF0000"/>
            </a:solidFill>
          </a:endParaRPr>
        </a:p>
      </dgm:t>
    </dgm:pt>
    <dgm:pt modelId="{D38EF802-1BE4-486E-B765-B464A71E9968}" type="parTrans" cxnId="{EE177F77-D3D3-48A3-8650-B746C7E3DDF1}">
      <dgm:prSet/>
      <dgm:spPr/>
      <dgm:t>
        <a:bodyPr/>
        <a:lstStyle/>
        <a:p>
          <a:endParaRPr lang="es-EC"/>
        </a:p>
      </dgm:t>
    </dgm:pt>
    <dgm:pt modelId="{C9DDDF34-C77D-463A-874B-1BFF6FD93544}" type="sibTrans" cxnId="{EE177F77-D3D3-48A3-8650-B746C7E3DDF1}">
      <dgm:prSet/>
      <dgm:spPr/>
      <dgm:t>
        <a:bodyPr/>
        <a:lstStyle/>
        <a:p>
          <a:endParaRPr lang="es-EC"/>
        </a:p>
      </dgm:t>
    </dgm:pt>
    <dgm:pt modelId="{F586917B-1835-48DB-8D15-E8F50A0FD954}">
      <dgm:prSet phldrT="[Texto]" custT="1"/>
      <dgm:spPr/>
      <dgm:t>
        <a:bodyPr/>
        <a:lstStyle/>
        <a:p>
          <a:r>
            <a:rPr lang="es-EC" sz="1600" dirty="0" smtClean="0"/>
            <a:t>Dirección y coordinación de los organismos de apoyo</a:t>
          </a:r>
          <a:endParaRPr lang="es-EC" sz="1600" dirty="0"/>
        </a:p>
      </dgm:t>
    </dgm:pt>
    <dgm:pt modelId="{38567DC4-76B7-4092-BC06-E07FA1F0CA69}" type="parTrans" cxnId="{F67E322E-A0EC-4420-8C60-FFF6C5BAD7CF}">
      <dgm:prSet/>
      <dgm:spPr/>
      <dgm:t>
        <a:bodyPr/>
        <a:lstStyle/>
        <a:p>
          <a:endParaRPr lang="es-EC"/>
        </a:p>
      </dgm:t>
    </dgm:pt>
    <dgm:pt modelId="{95E0B941-ACA5-475A-A7D5-0664806E21BF}" type="sibTrans" cxnId="{F67E322E-A0EC-4420-8C60-FFF6C5BAD7CF}">
      <dgm:prSet/>
      <dgm:spPr/>
      <dgm:t>
        <a:bodyPr/>
        <a:lstStyle/>
        <a:p>
          <a:endParaRPr lang="es-EC"/>
        </a:p>
      </dgm:t>
    </dgm:pt>
    <dgm:pt modelId="{D0CD601A-2F8B-49A5-B3E5-FFB429C8A289}" type="pres">
      <dgm:prSet presAssocID="{F87ECEA1-B5C8-49CB-A8AA-50FC43A51D42}" presName="vert0" presStyleCnt="0">
        <dgm:presLayoutVars>
          <dgm:dir/>
          <dgm:animOne val="branch"/>
          <dgm:animLvl val="lvl"/>
        </dgm:presLayoutVars>
      </dgm:prSet>
      <dgm:spPr/>
      <dgm:t>
        <a:bodyPr/>
        <a:lstStyle/>
        <a:p>
          <a:endParaRPr lang="es-EC"/>
        </a:p>
      </dgm:t>
    </dgm:pt>
    <dgm:pt modelId="{94E1E39A-CF5F-4643-981B-5FB8DC9D79F9}" type="pres">
      <dgm:prSet presAssocID="{B268FAF3-EC53-4B52-8AD9-062FC15A3FD5}" presName="thickLine" presStyleLbl="alignNode1" presStyleIdx="0" presStyleCnt="1" custLinFactNeighborX="-4833" custLinFactNeighborY="3180"/>
      <dgm:spPr/>
      <dgm:t>
        <a:bodyPr/>
        <a:lstStyle/>
        <a:p>
          <a:endParaRPr lang="es-EC"/>
        </a:p>
      </dgm:t>
    </dgm:pt>
    <dgm:pt modelId="{E420DF6F-7AFA-40BD-B624-1EA800A81E69}" type="pres">
      <dgm:prSet presAssocID="{B268FAF3-EC53-4B52-8AD9-062FC15A3FD5}" presName="horz1" presStyleCnt="0"/>
      <dgm:spPr/>
      <dgm:t>
        <a:bodyPr/>
        <a:lstStyle/>
        <a:p>
          <a:endParaRPr lang="es-EC"/>
        </a:p>
      </dgm:t>
    </dgm:pt>
    <dgm:pt modelId="{BBB7ABCF-4FE2-4FAE-82D9-F86AABD384BA}" type="pres">
      <dgm:prSet presAssocID="{B268FAF3-EC53-4B52-8AD9-062FC15A3FD5}" presName="tx1" presStyleLbl="revTx" presStyleIdx="0" presStyleCnt="6"/>
      <dgm:spPr/>
      <dgm:t>
        <a:bodyPr/>
        <a:lstStyle/>
        <a:p>
          <a:endParaRPr lang="es-EC"/>
        </a:p>
      </dgm:t>
    </dgm:pt>
    <dgm:pt modelId="{3D0E32FB-9325-49B9-8976-0DEEA517B602}" type="pres">
      <dgm:prSet presAssocID="{B268FAF3-EC53-4B52-8AD9-062FC15A3FD5}" presName="vert1" presStyleCnt="0"/>
      <dgm:spPr/>
      <dgm:t>
        <a:bodyPr/>
        <a:lstStyle/>
        <a:p>
          <a:endParaRPr lang="es-EC"/>
        </a:p>
      </dgm:t>
    </dgm:pt>
    <dgm:pt modelId="{946381CF-BF50-4292-8A44-974663DC9399}" type="pres">
      <dgm:prSet presAssocID="{7D545834-5F0A-475E-9E93-F3A885DA8185}" presName="vertSpace2a" presStyleCnt="0"/>
      <dgm:spPr/>
      <dgm:t>
        <a:bodyPr/>
        <a:lstStyle/>
        <a:p>
          <a:endParaRPr lang="es-EC"/>
        </a:p>
      </dgm:t>
    </dgm:pt>
    <dgm:pt modelId="{B73F2F38-3DCD-48AD-8D80-4AAC74D64A8F}" type="pres">
      <dgm:prSet presAssocID="{7D545834-5F0A-475E-9E93-F3A885DA8185}" presName="horz2" presStyleCnt="0"/>
      <dgm:spPr/>
      <dgm:t>
        <a:bodyPr/>
        <a:lstStyle/>
        <a:p>
          <a:endParaRPr lang="es-EC"/>
        </a:p>
      </dgm:t>
    </dgm:pt>
    <dgm:pt modelId="{1A3948E4-8951-46DE-8961-248B61E96CC4}" type="pres">
      <dgm:prSet presAssocID="{7D545834-5F0A-475E-9E93-F3A885DA8185}" presName="horzSpace2" presStyleCnt="0"/>
      <dgm:spPr/>
      <dgm:t>
        <a:bodyPr/>
        <a:lstStyle/>
        <a:p>
          <a:endParaRPr lang="es-EC"/>
        </a:p>
      </dgm:t>
    </dgm:pt>
    <dgm:pt modelId="{CCBC09CE-7D47-44D7-9085-D76A99639675}" type="pres">
      <dgm:prSet presAssocID="{7D545834-5F0A-475E-9E93-F3A885DA8185}" presName="tx2" presStyleLbl="revTx" presStyleIdx="1" presStyleCnt="6" custScaleY="71548"/>
      <dgm:spPr/>
      <dgm:t>
        <a:bodyPr/>
        <a:lstStyle/>
        <a:p>
          <a:endParaRPr lang="es-EC"/>
        </a:p>
      </dgm:t>
    </dgm:pt>
    <dgm:pt modelId="{A0DF6D57-042D-4FBD-AE55-A8D6AF14A7FA}" type="pres">
      <dgm:prSet presAssocID="{7D545834-5F0A-475E-9E93-F3A885DA8185}" presName="vert2" presStyleCnt="0"/>
      <dgm:spPr/>
      <dgm:t>
        <a:bodyPr/>
        <a:lstStyle/>
        <a:p>
          <a:endParaRPr lang="es-EC"/>
        </a:p>
      </dgm:t>
    </dgm:pt>
    <dgm:pt modelId="{4C45BCD2-F1E1-4A17-B1A7-D8B7D55E0002}" type="pres">
      <dgm:prSet presAssocID="{7D545834-5F0A-475E-9E93-F3A885DA8185}" presName="thinLine2b" presStyleLbl="callout" presStyleIdx="0" presStyleCnt="5"/>
      <dgm:spPr/>
      <dgm:t>
        <a:bodyPr/>
        <a:lstStyle/>
        <a:p>
          <a:endParaRPr lang="es-EC"/>
        </a:p>
      </dgm:t>
    </dgm:pt>
    <dgm:pt modelId="{CE404038-D04F-448A-AD12-252CD099F203}" type="pres">
      <dgm:prSet presAssocID="{7D545834-5F0A-475E-9E93-F3A885DA8185}" presName="vertSpace2b" presStyleCnt="0"/>
      <dgm:spPr/>
      <dgm:t>
        <a:bodyPr/>
        <a:lstStyle/>
        <a:p>
          <a:endParaRPr lang="es-EC"/>
        </a:p>
      </dgm:t>
    </dgm:pt>
    <dgm:pt modelId="{AC19E992-2173-438F-911A-22195011D9B1}" type="pres">
      <dgm:prSet presAssocID="{6040D8F8-99AC-4E1E-B6D1-FB50A20A9CDB}" presName="horz2" presStyleCnt="0"/>
      <dgm:spPr/>
      <dgm:t>
        <a:bodyPr/>
        <a:lstStyle/>
        <a:p>
          <a:endParaRPr lang="es-EC"/>
        </a:p>
      </dgm:t>
    </dgm:pt>
    <dgm:pt modelId="{6241E61C-8F86-493B-B886-D94AC1E189CE}" type="pres">
      <dgm:prSet presAssocID="{6040D8F8-99AC-4E1E-B6D1-FB50A20A9CDB}" presName="horzSpace2" presStyleCnt="0"/>
      <dgm:spPr/>
      <dgm:t>
        <a:bodyPr/>
        <a:lstStyle/>
        <a:p>
          <a:endParaRPr lang="es-EC"/>
        </a:p>
      </dgm:t>
    </dgm:pt>
    <dgm:pt modelId="{FBF879B4-AEA2-41BF-B5D0-0ACAF0A3523D}" type="pres">
      <dgm:prSet presAssocID="{6040D8F8-99AC-4E1E-B6D1-FB50A20A9CDB}" presName="tx2" presStyleLbl="revTx" presStyleIdx="2" presStyleCnt="6" custScaleY="67424"/>
      <dgm:spPr/>
      <dgm:t>
        <a:bodyPr/>
        <a:lstStyle/>
        <a:p>
          <a:endParaRPr lang="es-EC"/>
        </a:p>
      </dgm:t>
    </dgm:pt>
    <dgm:pt modelId="{98EF0A02-ABAB-4D9D-9D7B-83385BCB3ED7}" type="pres">
      <dgm:prSet presAssocID="{6040D8F8-99AC-4E1E-B6D1-FB50A20A9CDB}" presName="vert2" presStyleCnt="0"/>
      <dgm:spPr/>
      <dgm:t>
        <a:bodyPr/>
        <a:lstStyle/>
        <a:p>
          <a:endParaRPr lang="es-EC"/>
        </a:p>
      </dgm:t>
    </dgm:pt>
    <dgm:pt modelId="{998833F7-1201-4BE8-84AA-7B9E1E64F387}" type="pres">
      <dgm:prSet presAssocID="{6040D8F8-99AC-4E1E-B6D1-FB50A20A9CDB}" presName="thinLine2b" presStyleLbl="callout" presStyleIdx="1" presStyleCnt="5"/>
      <dgm:spPr/>
      <dgm:t>
        <a:bodyPr/>
        <a:lstStyle/>
        <a:p>
          <a:endParaRPr lang="es-EC"/>
        </a:p>
      </dgm:t>
    </dgm:pt>
    <dgm:pt modelId="{371F693E-C4BC-4EE0-AFFB-2A4BD40BA47B}" type="pres">
      <dgm:prSet presAssocID="{6040D8F8-99AC-4E1E-B6D1-FB50A20A9CDB}" presName="vertSpace2b" presStyleCnt="0"/>
      <dgm:spPr/>
      <dgm:t>
        <a:bodyPr/>
        <a:lstStyle/>
        <a:p>
          <a:endParaRPr lang="es-EC"/>
        </a:p>
      </dgm:t>
    </dgm:pt>
    <dgm:pt modelId="{1F54A5F0-A617-4FF4-B03A-0D60C597A2E0}" type="pres">
      <dgm:prSet presAssocID="{7A12553E-FAC1-4E5F-9163-B170CA8BB1BB}" presName="horz2" presStyleCnt="0"/>
      <dgm:spPr/>
      <dgm:t>
        <a:bodyPr/>
        <a:lstStyle/>
        <a:p>
          <a:endParaRPr lang="es-EC"/>
        </a:p>
      </dgm:t>
    </dgm:pt>
    <dgm:pt modelId="{27103AF1-068E-41BF-8621-D5D818426A7C}" type="pres">
      <dgm:prSet presAssocID="{7A12553E-FAC1-4E5F-9163-B170CA8BB1BB}" presName="horzSpace2" presStyleCnt="0"/>
      <dgm:spPr/>
      <dgm:t>
        <a:bodyPr/>
        <a:lstStyle/>
        <a:p>
          <a:endParaRPr lang="es-EC"/>
        </a:p>
      </dgm:t>
    </dgm:pt>
    <dgm:pt modelId="{E3CE019F-2E7F-48C5-BB94-F91024BD8243}" type="pres">
      <dgm:prSet presAssocID="{7A12553E-FAC1-4E5F-9163-B170CA8BB1BB}" presName="tx2" presStyleLbl="revTx" presStyleIdx="3" presStyleCnt="6" custScaleX="99338" custScaleY="60769"/>
      <dgm:spPr/>
      <dgm:t>
        <a:bodyPr/>
        <a:lstStyle/>
        <a:p>
          <a:endParaRPr lang="es-EC"/>
        </a:p>
      </dgm:t>
    </dgm:pt>
    <dgm:pt modelId="{9B9DB24F-0B6A-4B63-85FE-6C0F04FB507D}" type="pres">
      <dgm:prSet presAssocID="{7A12553E-FAC1-4E5F-9163-B170CA8BB1BB}" presName="vert2" presStyleCnt="0"/>
      <dgm:spPr/>
      <dgm:t>
        <a:bodyPr/>
        <a:lstStyle/>
        <a:p>
          <a:endParaRPr lang="es-EC"/>
        </a:p>
      </dgm:t>
    </dgm:pt>
    <dgm:pt modelId="{BAE0AB73-982A-4F19-B11A-D727DE74AC05}" type="pres">
      <dgm:prSet presAssocID="{7A12553E-FAC1-4E5F-9163-B170CA8BB1BB}" presName="thinLine2b" presStyleLbl="callout" presStyleIdx="2" presStyleCnt="5"/>
      <dgm:spPr/>
      <dgm:t>
        <a:bodyPr/>
        <a:lstStyle/>
        <a:p>
          <a:endParaRPr lang="es-EC"/>
        </a:p>
      </dgm:t>
    </dgm:pt>
    <dgm:pt modelId="{FB55A0BB-0D98-4F32-A221-B181A1B36AF4}" type="pres">
      <dgm:prSet presAssocID="{7A12553E-FAC1-4E5F-9163-B170CA8BB1BB}" presName="vertSpace2b" presStyleCnt="0"/>
      <dgm:spPr/>
      <dgm:t>
        <a:bodyPr/>
        <a:lstStyle/>
        <a:p>
          <a:endParaRPr lang="es-EC"/>
        </a:p>
      </dgm:t>
    </dgm:pt>
    <dgm:pt modelId="{5610C3E2-D2C7-4C8A-A025-7CFFD2F70533}" type="pres">
      <dgm:prSet presAssocID="{BE8F5580-FFA8-4CDB-B28F-CA7B99CEBB92}" presName="horz2" presStyleCnt="0"/>
      <dgm:spPr/>
      <dgm:t>
        <a:bodyPr/>
        <a:lstStyle/>
        <a:p>
          <a:endParaRPr lang="es-EC"/>
        </a:p>
      </dgm:t>
    </dgm:pt>
    <dgm:pt modelId="{F8483014-7481-4BB2-B7A3-6F5DAFEDEB0B}" type="pres">
      <dgm:prSet presAssocID="{BE8F5580-FFA8-4CDB-B28F-CA7B99CEBB92}" presName="horzSpace2" presStyleCnt="0"/>
      <dgm:spPr/>
      <dgm:t>
        <a:bodyPr/>
        <a:lstStyle/>
        <a:p>
          <a:endParaRPr lang="es-EC"/>
        </a:p>
      </dgm:t>
    </dgm:pt>
    <dgm:pt modelId="{882C40C8-28AD-473C-86E1-5BEE07488A49}" type="pres">
      <dgm:prSet presAssocID="{BE8F5580-FFA8-4CDB-B28F-CA7B99CEBB92}" presName="tx2" presStyleLbl="revTx" presStyleIdx="4" presStyleCnt="6" custScaleY="58670"/>
      <dgm:spPr/>
      <dgm:t>
        <a:bodyPr/>
        <a:lstStyle/>
        <a:p>
          <a:endParaRPr lang="es-EC"/>
        </a:p>
      </dgm:t>
    </dgm:pt>
    <dgm:pt modelId="{2BC8A1BF-2635-4C1C-8F53-01338D5B4E7D}" type="pres">
      <dgm:prSet presAssocID="{BE8F5580-FFA8-4CDB-B28F-CA7B99CEBB92}" presName="vert2" presStyleCnt="0"/>
      <dgm:spPr/>
      <dgm:t>
        <a:bodyPr/>
        <a:lstStyle/>
        <a:p>
          <a:endParaRPr lang="es-EC"/>
        </a:p>
      </dgm:t>
    </dgm:pt>
    <dgm:pt modelId="{4FC2A722-A514-47D3-8F2B-3009A391EE9A}" type="pres">
      <dgm:prSet presAssocID="{BE8F5580-FFA8-4CDB-B28F-CA7B99CEBB92}" presName="thinLine2b" presStyleLbl="callout" presStyleIdx="3" presStyleCnt="5"/>
      <dgm:spPr/>
      <dgm:t>
        <a:bodyPr/>
        <a:lstStyle/>
        <a:p>
          <a:endParaRPr lang="es-EC"/>
        </a:p>
      </dgm:t>
    </dgm:pt>
    <dgm:pt modelId="{A83192D7-7BAB-45CB-A39D-0CD0BE04DF56}" type="pres">
      <dgm:prSet presAssocID="{BE8F5580-FFA8-4CDB-B28F-CA7B99CEBB92}" presName="vertSpace2b" presStyleCnt="0"/>
      <dgm:spPr/>
      <dgm:t>
        <a:bodyPr/>
        <a:lstStyle/>
        <a:p>
          <a:endParaRPr lang="es-EC"/>
        </a:p>
      </dgm:t>
    </dgm:pt>
    <dgm:pt modelId="{D759A494-2D90-4223-9FCA-720C25022372}" type="pres">
      <dgm:prSet presAssocID="{F586917B-1835-48DB-8D15-E8F50A0FD954}" presName="horz2" presStyleCnt="0"/>
      <dgm:spPr/>
      <dgm:t>
        <a:bodyPr/>
        <a:lstStyle/>
        <a:p>
          <a:endParaRPr lang="es-EC"/>
        </a:p>
      </dgm:t>
    </dgm:pt>
    <dgm:pt modelId="{CDC2983F-E748-4D6E-9F8C-CFB1F926CCFC}" type="pres">
      <dgm:prSet presAssocID="{F586917B-1835-48DB-8D15-E8F50A0FD954}" presName="horzSpace2" presStyleCnt="0"/>
      <dgm:spPr/>
      <dgm:t>
        <a:bodyPr/>
        <a:lstStyle/>
        <a:p>
          <a:endParaRPr lang="es-EC"/>
        </a:p>
      </dgm:t>
    </dgm:pt>
    <dgm:pt modelId="{F69C6AC4-9B75-4555-AF5F-43B578105250}" type="pres">
      <dgm:prSet presAssocID="{F586917B-1835-48DB-8D15-E8F50A0FD954}" presName="tx2" presStyleLbl="revTx" presStyleIdx="5" presStyleCnt="6" custScaleY="96328"/>
      <dgm:spPr/>
      <dgm:t>
        <a:bodyPr/>
        <a:lstStyle/>
        <a:p>
          <a:endParaRPr lang="es-EC"/>
        </a:p>
      </dgm:t>
    </dgm:pt>
    <dgm:pt modelId="{DE59B830-D4A6-44F4-926B-EBC9C0AC9ED7}" type="pres">
      <dgm:prSet presAssocID="{F586917B-1835-48DB-8D15-E8F50A0FD954}" presName="vert2" presStyleCnt="0"/>
      <dgm:spPr/>
      <dgm:t>
        <a:bodyPr/>
        <a:lstStyle/>
        <a:p>
          <a:endParaRPr lang="es-EC"/>
        </a:p>
      </dgm:t>
    </dgm:pt>
    <dgm:pt modelId="{433CD3B9-9A42-41CE-8572-C2E0E81A2D9D}" type="pres">
      <dgm:prSet presAssocID="{F586917B-1835-48DB-8D15-E8F50A0FD954}" presName="thinLine2b" presStyleLbl="callout" presStyleIdx="4" presStyleCnt="5"/>
      <dgm:spPr/>
      <dgm:t>
        <a:bodyPr/>
        <a:lstStyle/>
        <a:p>
          <a:endParaRPr lang="es-EC"/>
        </a:p>
      </dgm:t>
    </dgm:pt>
    <dgm:pt modelId="{1F6C3D18-40DC-461D-9C3B-C6CF1EABFEF9}" type="pres">
      <dgm:prSet presAssocID="{F586917B-1835-48DB-8D15-E8F50A0FD954}" presName="vertSpace2b" presStyleCnt="0"/>
      <dgm:spPr/>
      <dgm:t>
        <a:bodyPr/>
        <a:lstStyle/>
        <a:p>
          <a:endParaRPr lang="es-EC"/>
        </a:p>
      </dgm:t>
    </dgm:pt>
  </dgm:ptLst>
  <dgm:cxnLst>
    <dgm:cxn modelId="{5DB5C643-DB8D-4B4E-8111-8A8E42A778AB}" type="presOf" srcId="{6040D8F8-99AC-4E1E-B6D1-FB50A20A9CDB}" destId="{FBF879B4-AEA2-41BF-B5D0-0ACAF0A3523D}" srcOrd="0" destOrd="0" presId="urn:microsoft.com/office/officeart/2008/layout/LinedList"/>
    <dgm:cxn modelId="{CAECEDC2-0AE0-4DB3-B2DF-80B01A92937F}" srcId="{B268FAF3-EC53-4B52-8AD9-062FC15A3FD5}" destId="{7A12553E-FAC1-4E5F-9163-B170CA8BB1BB}" srcOrd="2" destOrd="0" parTransId="{AB5D71C5-33D4-4822-B0B3-B759ED607854}" sibTransId="{6874E5E7-80CA-421E-A9DC-D8593798CAF1}"/>
    <dgm:cxn modelId="{1B359A33-664A-4DBE-833A-32BA91BFA2F7}" srcId="{B268FAF3-EC53-4B52-8AD9-062FC15A3FD5}" destId="{6040D8F8-99AC-4E1E-B6D1-FB50A20A9CDB}" srcOrd="1" destOrd="0" parTransId="{6A2147AB-4185-48BC-8332-D5F507A82CB6}" sibTransId="{2E55287F-E40D-4116-AD8E-7F226753D6B2}"/>
    <dgm:cxn modelId="{8473246D-8389-4572-8272-6767297E427D}" srcId="{F87ECEA1-B5C8-49CB-A8AA-50FC43A51D42}" destId="{B268FAF3-EC53-4B52-8AD9-062FC15A3FD5}" srcOrd="0" destOrd="0" parTransId="{799ACD2B-DFEE-4EC1-A886-A4D91D2FAB45}" sibTransId="{18008710-3FC0-4A8D-841A-DD9502FC7F03}"/>
    <dgm:cxn modelId="{A04A8843-4837-412B-98E7-C36A0556BB1F}" srcId="{B268FAF3-EC53-4B52-8AD9-062FC15A3FD5}" destId="{7D545834-5F0A-475E-9E93-F3A885DA8185}" srcOrd="0" destOrd="0" parTransId="{7212AC4D-8A2D-476E-B4F8-BD9B8405B6DB}" sibTransId="{4856A10B-21C2-4E26-AB70-201466660BC9}"/>
    <dgm:cxn modelId="{CA5BE24F-563C-4447-A836-D93F91F7FADA}" type="presOf" srcId="{F586917B-1835-48DB-8D15-E8F50A0FD954}" destId="{F69C6AC4-9B75-4555-AF5F-43B578105250}" srcOrd="0" destOrd="0" presId="urn:microsoft.com/office/officeart/2008/layout/LinedList"/>
    <dgm:cxn modelId="{0277DE30-07C6-484D-A055-B8BC837151C1}" type="presOf" srcId="{7A12553E-FAC1-4E5F-9163-B170CA8BB1BB}" destId="{E3CE019F-2E7F-48C5-BB94-F91024BD8243}" srcOrd="0" destOrd="0" presId="urn:microsoft.com/office/officeart/2008/layout/LinedList"/>
    <dgm:cxn modelId="{A6724FED-8840-4971-AA88-C3794E7F4564}" type="presOf" srcId="{BE8F5580-FFA8-4CDB-B28F-CA7B99CEBB92}" destId="{882C40C8-28AD-473C-86E1-5BEE07488A49}" srcOrd="0" destOrd="0" presId="urn:microsoft.com/office/officeart/2008/layout/LinedList"/>
    <dgm:cxn modelId="{927EC20B-C131-4FE9-AE85-ADB958AE6F56}" type="presOf" srcId="{7D545834-5F0A-475E-9E93-F3A885DA8185}" destId="{CCBC09CE-7D47-44D7-9085-D76A99639675}" srcOrd="0" destOrd="0" presId="urn:microsoft.com/office/officeart/2008/layout/LinedList"/>
    <dgm:cxn modelId="{F67E322E-A0EC-4420-8C60-FFF6C5BAD7CF}" srcId="{B268FAF3-EC53-4B52-8AD9-062FC15A3FD5}" destId="{F586917B-1835-48DB-8D15-E8F50A0FD954}" srcOrd="4" destOrd="0" parTransId="{38567DC4-76B7-4092-BC06-E07FA1F0CA69}" sibTransId="{95E0B941-ACA5-475A-A7D5-0664806E21BF}"/>
    <dgm:cxn modelId="{B3934EFC-78F8-4F39-B116-6DEA0165EB2B}" type="presOf" srcId="{B268FAF3-EC53-4B52-8AD9-062FC15A3FD5}" destId="{BBB7ABCF-4FE2-4FAE-82D9-F86AABD384BA}" srcOrd="0" destOrd="0" presId="urn:microsoft.com/office/officeart/2008/layout/LinedList"/>
    <dgm:cxn modelId="{F02063C2-FB5C-4B76-B296-7C7F6A76712D}" type="presOf" srcId="{F87ECEA1-B5C8-49CB-A8AA-50FC43A51D42}" destId="{D0CD601A-2F8B-49A5-B3E5-FFB429C8A289}" srcOrd="0" destOrd="0" presId="urn:microsoft.com/office/officeart/2008/layout/LinedList"/>
    <dgm:cxn modelId="{EE177F77-D3D3-48A3-8650-B746C7E3DDF1}" srcId="{B268FAF3-EC53-4B52-8AD9-062FC15A3FD5}" destId="{BE8F5580-FFA8-4CDB-B28F-CA7B99CEBB92}" srcOrd="3" destOrd="0" parTransId="{D38EF802-1BE4-486E-B765-B464A71E9968}" sibTransId="{C9DDDF34-C77D-463A-874B-1BFF6FD93544}"/>
    <dgm:cxn modelId="{BD45CDEE-5DBD-40AA-A7FB-3AB64DD3F26A}" type="presParOf" srcId="{D0CD601A-2F8B-49A5-B3E5-FFB429C8A289}" destId="{94E1E39A-CF5F-4643-981B-5FB8DC9D79F9}" srcOrd="0" destOrd="0" presId="urn:microsoft.com/office/officeart/2008/layout/LinedList"/>
    <dgm:cxn modelId="{68E14BBB-8169-4ADA-B235-32EFA720637A}" type="presParOf" srcId="{D0CD601A-2F8B-49A5-B3E5-FFB429C8A289}" destId="{E420DF6F-7AFA-40BD-B624-1EA800A81E69}" srcOrd="1" destOrd="0" presId="urn:microsoft.com/office/officeart/2008/layout/LinedList"/>
    <dgm:cxn modelId="{15192910-1F7A-4C83-A439-3DFB0031B2E0}" type="presParOf" srcId="{E420DF6F-7AFA-40BD-B624-1EA800A81E69}" destId="{BBB7ABCF-4FE2-4FAE-82D9-F86AABD384BA}" srcOrd="0" destOrd="0" presId="urn:microsoft.com/office/officeart/2008/layout/LinedList"/>
    <dgm:cxn modelId="{2E9FC6FB-E11B-48B5-B536-F9E45759D3BC}" type="presParOf" srcId="{E420DF6F-7AFA-40BD-B624-1EA800A81E69}" destId="{3D0E32FB-9325-49B9-8976-0DEEA517B602}" srcOrd="1" destOrd="0" presId="urn:microsoft.com/office/officeart/2008/layout/LinedList"/>
    <dgm:cxn modelId="{5C81DADD-CBD5-460E-A25D-F563498036D5}" type="presParOf" srcId="{3D0E32FB-9325-49B9-8976-0DEEA517B602}" destId="{946381CF-BF50-4292-8A44-974663DC9399}" srcOrd="0" destOrd="0" presId="urn:microsoft.com/office/officeart/2008/layout/LinedList"/>
    <dgm:cxn modelId="{251D27BC-23A2-43A8-881A-6E598DFD25E6}" type="presParOf" srcId="{3D0E32FB-9325-49B9-8976-0DEEA517B602}" destId="{B73F2F38-3DCD-48AD-8D80-4AAC74D64A8F}" srcOrd="1" destOrd="0" presId="urn:microsoft.com/office/officeart/2008/layout/LinedList"/>
    <dgm:cxn modelId="{CCA14171-FEBC-42D1-BDC8-32DCA59A8B7D}" type="presParOf" srcId="{B73F2F38-3DCD-48AD-8D80-4AAC74D64A8F}" destId="{1A3948E4-8951-46DE-8961-248B61E96CC4}" srcOrd="0" destOrd="0" presId="urn:microsoft.com/office/officeart/2008/layout/LinedList"/>
    <dgm:cxn modelId="{91843BA4-4D2F-4454-AA01-F9BA3E92FB61}" type="presParOf" srcId="{B73F2F38-3DCD-48AD-8D80-4AAC74D64A8F}" destId="{CCBC09CE-7D47-44D7-9085-D76A99639675}" srcOrd="1" destOrd="0" presId="urn:microsoft.com/office/officeart/2008/layout/LinedList"/>
    <dgm:cxn modelId="{895B3B58-F309-4A91-816B-212E026A89AC}" type="presParOf" srcId="{B73F2F38-3DCD-48AD-8D80-4AAC74D64A8F}" destId="{A0DF6D57-042D-4FBD-AE55-A8D6AF14A7FA}" srcOrd="2" destOrd="0" presId="urn:microsoft.com/office/officeart/2008/layout/LinedList"/>
    <dgm:cxn modelId="{E58E30F8-ED5F-45CC-B542-D039F8AEE8CF}" type="presParOf" srcId="{3D0E32FB-9325-49B9-8976-0DEEA517B602}" destId="{4C45BCD2-F1E1-4A17-B1A7-D8B7D55E0002}" srcOrd="2" destOrd="0" presId="urn:microsoft.com/office/officeart/2008/layout/LinedList"/>
    <dgm:cxn modelId="{4F3EC705-C285-4D59-9783-BC9724314956}" type="presParOf" srcId="{3D0E32FB-9325-49B9-8976-0DEEA517B602}" destId="{CE404038-D04F-448A-AD12-252CD099F203}" srcOrd="3" destOrd="0" presId="urn:microsoft.com/office/officeart/2008/layout/LinedList"/>
    <dgm:cxn modelId="{FDDAB150-AE06-4941-A9AE-AD09A5F859A8}" type="presParOf" srcId="{3D0E32FB-9325-49B9-8976-0DEEA517B602}" destId="{AC19E992-2173-438F-911A-22195011D9B1}" srcOrd="4" destOrd="0" presId="urn:microsoft.com/office/officeart/2008/layout/LinedList"/>
    <dgm:cxn modelId="{F02A2E7C-82C7-4B77-BBED-8C21B26DFD37}" type="presParOf" srcId="{AC19E992-2173-438F-911A-22195011D9B1}" destId="{6241E61C-8F86-493B-B886-D94AC1E189CE}" srcOrd="0" destOrd="0" presId="urn:microsoft.com/office/officeart/2008/layout/LinedList"/>
    <dgm:cxn modelId="{07A3DBD7-8193-41FE-9EC7-501462078347}" type="presParOf" srcId="{AC19E992-2173-438F-911A-22195011D9B1}" destId="{FBF879B4-AEA2-41BF-B5D0-0ACAF0A3523D}" srcOrd="1" destOrd="0" presId="urn:microsoft.com/office/officeart/2008/layout/LinedList"/>
    <dgm:cxn modelId="{7A93DF6E-281C-4A3A-814B-769B09958928}" type="presParOf" srcId="{AC19E992-2173-438F-911A-22195011D9B1}" destId="{98EF0A02-ABAB-4D9D-9D7B-83385BCB3ED7}" srcOrd="2" destOrd="0" presId="urn:microsoft.com/office/officeart/2008/layout/LinedList"/>
    <dgm:cxn modelId="{E2981F30-BBD4-4EEE-9FDF-A70F2092126A}" type="presParOf" srcId="{3D0E32FB-9325-49B9-8976-0DEEA517B602}" destId="{998833F7-1201-4BE8-84AA-7B9E1E64F387}" srcOrd="5" destOrd="0" presId="urn:microsoft.com/office/officeart/2008/layout/LinedList"/>
    <dgm:cxn modelId="{C9CE6F16-F185-4563-997A-7993079E4DFF}" type="presParOf" srcId="{3D0E32FB-9325-49B9-8976-0DEEA517B602}" destId="{371F693E-C4BC-4EE0-AFFB-2A4BD40BA47B}" srcOrd="6" destOrd="0" presId="urn:microsoft.com/office/officeart/2008/layout/LinedList"/>
    <dgm:cxn modelId="{329220FE-F00E-4DEE-B79E-9A8D518FC9A7}" type="presParOf" srcId="{3D0E32FB-9325-49B9-8976-0DEEA517B602}" destId="{1F54A5F0-A617-4FF4-B03A-0D60C597A2E0}" srcOrd="7" destOrd="0" presId="urn:microsoft.com/office/officeart/2008/layout/LinedList"/>
    <dgm:cxn modelId="{C8D1F302-3DA7-4D8A-BE79-D7EDF5BF099C}" type="presParOf" srcId="{1F54A5F0-A617-4FF4-B03A-0D60C597A2E0}" destId="{27103AF1-068E-41BF-8621-D5D818426A7C}" srcOrd="0" destOrd="0" presId="urn:microsoft.com/office/officeart/2008/layout/LinedList"/>
    <dgm:cxn modelId="{4AEA8EB9-E3E5-493D-8AB2-270C1D19D9C9}" type="presParOf" srcId="{1F54A5F0-A617-4FF4-B03A-0D60C597A2E0}" destId="{E3CE019F-2E7F-48C5-BB94-F91024BD8243}" srcOrd="1" destOrd="0" presId="urn:microsoft.com/office/officeart/2008/layout/LinedList"/>
    <dgm:cxn modelId="{CF610635-A4F9-46C5-B8F1-F44940207A58}" type="presParOf" srcId="{1F54A5F0-A617-4FF4-B03A-0D60C597A2E0}" destId="{9B9DB24F-0B6A-4B63-85FE-6C0F04FB507D}" srcOrd="2" destOrd="0" presId="urn:microsoft.com/office/officeart/2008/layout/LinedList"/>
    <dgm:cxn modelId="{325B3942-8595-4CCF-A12C-2B420F64856A}" type="presParOf" srcId="{3D0E32FB-9325-49B9-8976-0DEEA517B602}" destId="{BAE0AB73-982A-4F19-B11A-D727DE74AC05}" srcOrd="8" destOrd="0" presId="urn:microsoft.com/office/officeart/2008/layout/LinedList"/>
    <dgm:cxn modelId="{0024AE1F-5C0F-4ABD-90FB-5AF47284694E}" type="presParOf" srcId="{3D0E32FB-9325-49B9-8976-0DEEA517B602}" destId="{FB55A0BB-0D98-4F32-A221-B181A1B36AF4}" srcOrd="9" destOrd="0" presId="urn:microsoft.com/office/officeart/2008/layout/LinedList"/>
    <dgm:cxn modelId="{BCF430F1-BA49-4CCD-8304-4A89CD22EAF9}" type="presParOf" srcId="{3D0E32FB-9325-49B9-8976-0DEEA517B602}" destId="{5610C3E2-D2C7-4C8A-A025-7CFFD2F70533}" srcOrd="10" destOrd="0" presId="urn:microsoft.com/office/officeart/2008/layout/LinedList"/>
    <dgm:cxn modelId="{274C2885-21FE-4641-B9D8-95C6166B775E}" type="presParOf" srcId="{5610C3E2-D2C7-4C8A-A025-7CFFD2F70533}" destId="{F8483014-7481-4BB2-B7A3-6F5DAFEDEB0B}" srcOrd="0" destOrd="0" presId="urn:microsoft.com/office/officeart/2008/layout/LinedList"/>
    <dgm:cxn modelId="{44DD2962-B0AF-4631-A77C-E3A6FE44633F}" type="presParOf" srcId="{5610C3E2-D2C7-4C8A-A025-7CFFD2F70533}" destId="{882C40C8-28AD-473C-86E1-5BEE07488A49}" srcOrd="1" destOrd="0" presId="urn:microsoft.com/office/officeart/2008/layout/LinedList"/>
    <dgm:cxn modelId="{371C2C8A-9DA7-4D6A-B5C6-BADD8AF47A41}" type="presParOf" srcId="{5610C3E2-D2C7-4C8A-A025-7CFFD2F70533}" destId="{2BC8A1BF-2635-4C1C-8F53-01338D5B4E7D}" srcOrd="2" destOrd="0" presId="urn:microsoft.com/office/officeart/2008/layout/LinedList"/>
    <dgm:cxn modelId="{0B0C9C4E-7FD3-47F3-8ED0-242C2B48D32B}" type="presParOf" srcId="{3D0E32FB-9325-49B9-8976-0DEEA517B602}" destId="{4FC2A722-A514-47D3-8F2B-3009A391EE9A}" srcOrd="11" destOrd="0" presId="urn:microsoft.com/office/officeart/2008/layout/LinedList"/>
    <dgm:cxn modelId="{679D0520-6B94-43FC-A707-E3B12E9C508A}" type="presParOf" srcId="{3D0E32FB-9325-49B9-8976-0DEEA517B602}" destId="{A83192D7-7BAB-45CB-A39D-0CD0BE04DF56}" srcOrd="12" destOrd="0" presId="urn:microsoft.com/office/officeart/2008/layout/LinedList"/>
    <dgm:cxn modelId="{A44131A8-E4E0-4D7D-A402-B685D1FB180C}" type="presParOf" srcId="{3D0E32FB-9325-49B9-8976-0DEEA517B602}" destId="{D759A494-2D90-4223-9FCA-720C25022372}" srcOrd="13" destOrd="0" presId="urn:microsoft.com/office/officeart/2008/layout/LinedList"/>
    <dgm:cxn modelId="{469BF436-E636-4F6A-8FD1-3189CA01C4C0}" type="presParOf" srcId="{D759A494-2D90-4223-9FCA-720C25022372}" destId="{CDC2983F-E748-4D6E-9F8C-CFB1F926CCFC}" srcOrd="0" destOrd="0" presId="urn:microsoft.com/office/officeart/2008/layout/LinedList"/>
    <dgm:cxn modelId="{4AAD2CF3-0B33-4679-8479-0C284F76DC8D}" type="presParOf" srcId="{D759A494-2D90-4223-9FCA-720C25022372}" destId="{F69C6AC4-9B75-4555-AF5F-43B578105250}" srcOrd="1" destOrd="0" presId="urn:microsoft.com/office/officeart/2008/layout/LinedList"/>
    <dgm:cxn modelId="{3764B085-B271-464A-8D4A-C022567E5CEC}" type="presParOf" srcId="{D759A494-2D90-4223-9FCA-720C25022372}" destId="{DE59B830-D4A6-44F4-926B-EBC9C0AC9ED7}" srcOrd="2" destOrd="0" presId="urn:microsoft.com/office/officeart/2008/layout/LinedList"/>
    <dgm:cxn modelId="{D6F31043-AE06-4D75-B3DD-4D29B012B4BE}" type="presParOf" srcId="{3D0E32FB-9325-49B9-8976-0DEEA517B602}" destId="{433CD3B9-9A42-41CE-8572-C2E0E81A2D9D}" srcOrd="14" destOrd="0" presId="urn:microsoft.com/office/officeart/2008/layout/LinedList"/>
    <dgm:cxn modelId="{2DBDDFC7-ADCE-4224-8297-325A286DAE70}" type="presParOf" srcId="{3D0E32FB-9325-49B9-8976-0DEEA517B602}" destId="{1F6C3D18-40DC-461D-9C3B-C6CF1EABFEF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E39A-CF5F-4643-981B-5FB8DC9D79F9}">
      <dsp:nvSpPr>
        <dsp:cNvPr id="0" name=""/>
        <dsp:cNvSpPr/>
      </dsp:nvSpPr>
      <dsp:spPr>
        <a:xfrm>
          <a:off x="0" y="1125"/>
          <a:ext cx="4935693" cy="0"/>
        </a:xfrm>
        <a:prstGeom prst="line">
          <a:avLst/>
        </a:prstGeom>
        <a:solidFill>
          <a:schemeClr val="accent2">
            <a:shade val="80000"/>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7ABCF-4FE2-4FAE-82D9-F86AABD384BA}">
      <dsp:nvSpPr>
        <dsp:cNvPr id="0" name=""/>
        <dsp:cNvSpPr/>
      </dsp:nvSpPr>
      <dsp:spPr>
        <a:xfrm>
          <a:off x="0" y="1125"/>
          <a:ext cx="987138" cy="230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b="1" kern="1200" dirty="0" smtClean="0"/>
            <a:t>IMPACTO</a:t>
          </a:r>
          <a:endParaRPr lang="es-EC" sz="1600" b="1" kern="1200" dirty="0"/>
        </a:p>
      </dsp:txBody>
      <dsp:txXfrm>
        <a:off x="0" y="1125"/>
        <a:ext cx="987138" cy="2302005"/>
      </dsp:txXfrm>
    </dsp:sp>
    <dsp:sp modelId="{CCBC09CE-7D47-44D7-9085-D76A99639675}">
      <dsp:nvSpPr>
        <dsp:cNvPr id="0" name=""/>
        <dsp:cNvSpPr/>
      </dsp:nvSpPr>
      <dsp:spPr>
        <a:xfrm>
          <a:off x="1061173" y="21554"/>
          <a:ext cx="3874519" cy="4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Pérdida de credibilidad y competitividad</a:t>
          </a:r>
          <a:endParaRPr lang="es-EC" sz="1600" kern="1200" dirty="0"/>
        </a:p>
      </dsp:txBody>
      <dsp:txXfrm>
        <a:off x="1061173" y="21554"/>
        <a:ext cx="3874519" cy="408583"/>
      </dsp:txXfrm>
    </dsp:sp>
    <dsp:sp modelId="{4C45BCD2-F1E1-4A17-B1A7-D8B7D55E0002}">
      <dsp:nvSpPr>
        <dsp:cNvPr id="0" name=""/>
        <dsp:cNvSpPr/>
      </dsp:nvSpPr>
      <dsp:spPr>
        <a:xfrm>
          <a:off x="987138" y="430137"/>
          <a:ext cx="3948554"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879B4-AEA2-41BF-B5D0-0ACAF0A3523D}">
      <dsp:nvSpPr>
        <dsp:cNvPr id="0" name=""/>
        <dsp:cNvSpPr/>
      </dsp:nvSpPr>
      <dsp:spPr>
        <a:xfrm>
          <a:off x="1061173" y="450567"/>
          <a:ext cx="3874519" cy="4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Altos índices de deserción</a:t>
          </a:r>
          <a:endParaRPr lang="es-EC" sz="1600" kern="1200" dirty="0"/>
        </a:p>
      </dsp:txBody>
      <dsp:txXfrm>
        <a:off x="1061173" y="450567"/>
        <a:ext cx="3874519" cy="408583"/>
      </dsp:txXfrm>
    </dsp:sp>
    <dsp:sp modelId="{998833F7-1201-4BE8-84AA-7B9E1E64F387}">
      <dsp:nvSpPr>
        <dsp:cNvPr id="0" name=""/>
        <dsp:cNvSpPr/>
      </dsp:nvSpPr>
      <dsp:spPr>
        <a:xfrm>
          <a:off x="987138" y="859150"/>
          <a:ext cx="3948554"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E019F-2E7F-48C5-BB94-F91024BD8243}">
      <dsp:nvSpPr>
        <dsp:cNvPr id="0" name=""/>
        <dsp:cNvSpPr/>
      </dsp:nvSpPr>
      <dsp:spPr>
        <a:xfrm>
          <a:off x="1061173" y="879579"/>
          <a:ext cx="3848869" cy="54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Deterioro del nivel de satisfacción de los estudiantes</a:t>
          </a:r>
        </a:p>
        <a:p>
          <a:pPr lvl="0" algn="l" defTabSz="711200">
            <a:lnSpc>
              <a:spcPct val="90000"/>
            </a:lnSpc>
            <a:spcBef>
              <a:spcPct val="0"/>
            </a:spcBef>
            <a:spcAft>
              <a:spcPct val="35000"/>
            </a:spcAft>
          </a:pPr>
          <a:endParaRPr lang="es-EC" sz="1600" kern="1200" dirty="0"/>
        </a:p>
      </dsp:txBody>
      <dsp:txXfrm>
        <a:off x="1061173" y="879579"/>
        <a:ext cx="3848869" cy="543342"/>
      </dsp:txXfrm>
    </dsp:sp>
    <dsp:sp modelId="{BAE0AB73-982A-4F19-B11A-D727DE74AC05}">
      <dsp:nvSpPr>
        <dsp:cNvPr id="0" name=""/>
        <dsp:cNvSpPr/>
      </dsp:nvSpPr>
      <dsp:spPr>
        <a:xfrm>
          <a:off x="987138" y="1422922"/>
          <a:ext cx="3948554"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C40C8-28AD-473C-86E1-5BEE07488A49}">
      <dsp:nvSpPr>
        <dsp:cNvPr id="0" name=""/>
        <dsp:cNvSpPr/>
      </dsp:nvSpPr>
      <dsp:spPr>
        <a:xfrm>
          <a:off x="1061173" y="1443351"/>
          <a:ext cx="3874519" cy="4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Baja inserción laboral de los egresados</a:t>
          </a:r>
          <a:endParaRPr lang="es-EC" sz="1600" kern="1200" dirty="0"/>
        </a:p>
      </dsp:txBody>
      <dsp:txXfrm>
        <a:off x="1061173" y="1443351"/>
        <a:ext cx="3874519" cy="408583"/>
      </dsp:txXfrm>
    </dsp:sp>
    <dsp:sp modelId="{4FC2A722-A514-47D3-8F2B-3009A391EE9A}">
      <dsp:nvSpPr>
        <dsp:cNvPr id="0" name=""/>
        <dsp:cNvSpPr/>
      </dsp:nvSpPr>
      <dsp:spPr>
        <a:xfrm>
          <a:off x="987138" y="1851935"/>
          <a:ext cx="3948554"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C6AC4-9B75-4555-AF5F-43B578105250}">
      <dsp:nvSpPr>
        <dsp:cNvPr id="0" name=""/>
        <dsp:cNvSpPr/>
      </dsp:nvSpPr>
      <dsp:spPr>
        <a:xfrm>
          <a:off x="1061173" y="1872364"/>
          <a:ext cx="3874519" cy="4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Riesgo de salir del SNES</a:t>
          </a:r>
          <a:endParaRPr lang="es-EC" sz="1600" kern="1200" dirty="0"/>
        </a:p>
      </dsp:txBody>
      <dsp:txXfrm>
        <a:off x="1061173" y="1872364"/>
        <a:ext cx="3874519" cy="408583"/>
      </dsp:txXfrm>
    </dsp:sp>
    <dsp:sp modelId="{433CD3B9-9A42-41CE-8572-C2E0E81A2D9D}">
      <dsp:nvSpPr>
        <dsp:cNvPr id="0" name=""/>
        <dsp:cNvSpPr/>
      </dsp:nvSpPr>
      <dsp:spPr>
        <a:xfrm>
          <a:off x="987138" y="2280947"/>
          <a:ext cx="3948554"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8443D-185B-4EDA-83D5-62219C3D2217}">
      <dsp:nvSpPr>
        <dsp:cNvPr id="0" name=""/>
        <dsp:cNvSpPr/>
      </dsp:nvSpPr>
      <dsp:spPr>
        <a:xfrm>
          <a:off x="0" y="268183"/>
          <a:ext cx="6096000" cy="1663200"/>
        </a:xfrm>
        <a:prstGeom prst="rect">
          <a:avLst/>
        </a:prstGeom>
        <a:solidFill>
          <a:schemeClr val="lt1">
            <a:alpha val="9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66624" rIns="473117"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Determinar la incidencia del proceso de evaluación institucional de la UISEK en el nivel de satisfacción de los estudiantes con relación a la gestión académica en el ámbito docencia, a través del estudio y valoración de los resultados del proceso de medición de impacto institucional, a fin de elaborar una propuesta alternativa.</a:t>
          </a:r>
          <a:endParaRPr lang="es-EC" sz="1600" kern="1200" dirty="0"/>
        </a:p>
      </dsp:txBody>
      <dsp:txXfrm>
        <a:off x="0" y="268183"/>
        <a:ext cx="6096000" cy="1663200"/>
      </dsp:txXfrm>
    </dsp:sp>
    <dsp:sp modelId="{03AECE18-4C89-410B-94E4-BE4E4B520CBA}">
      <dsp:nvSpPr>
        <dsp:cNvPr id="0" name=""/>
        <dsp:cNvSpPr/>
      </dsp:nvSpPr>
      <dsp:spPr>
        <a:xfrm>
          <a:off x="304800" y="0"/>
          <a:ext cx="4267200" cy="386263"/>
        </a:xfrm>
        <a:prstGeom prst="roundRect">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C" sz="2000" b="1" kern="1200" dirty="0" smtClean="0"/>
            <a:t>GENERAL</a:t>
          </a:r>
          <a:endParaRPr lang="es-EC" sz="2000" b="1" kern="1200" dirty="0"/>
        </a:p>
      </dsp:txBody>
      <dsp:txXfrm>
        <a:off x="323656" y="18856"/>
        <a:ext cx="4229488" cy="348551"/>
      </dsp:txXfrm>
    </dsp:sp>
    <dsp:sp modelId="{C080E9BB-23F3-4E75-BBAE-E01BAF34D1BE}">
      <dsp:nvSpPr>
        <dsp:cNvPr id="0" name=""/>
        <dsp:cNvSpPr/>
      </dsp:nvSpPr>
      <dsp:spPr>
        <a:xfrm>
          <a:off x="0" y="2239712"/>
          <a:ext cx="6096000" cy="2368800"/>
        </a:xfrm>
        <a:prstGeom prst="rect">
          <a:avLst/>
        </a:prstGeom>
        <a:solidFill>
          <a:schemeClr val="lt1">
            <a:alpha val="9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66624" rIns="47311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Determinar los indicadores del proceso de evaluación institucional  que inciden en la gestión académica  del ámbito docencia de la UISEK</a:t>
          </a:r>
          <a:r>
            <a:rPr lang="es-EC" sz="1600" kern="1200" dirty="0" smtClean="0"/>
            <a:t>.</a:t>
          </a:r>
          <a:endParaRPr lang="es-EC" sz="1600" kern="1200" dirty="0"/>
        </a:p>
        <a:p>
          <a:pPr marL="171450" lvl="1" indent="-171450" algn="l" defTabSz="711200">
            <a:lnSpc>
              <a:spcPct val="90000"/>
            </a:lnSpc>
            <a:spcBef>
              <a:spcPct val="0"/>
            </a:spcBef>
            <a:spcAft>
              <a:spcPct val="15000"/>
            </a:spcAft>
            <a:buChar char="••"/>
          </a:pPr>
          <a:r>
            <a:rPr lang="es-ES" sz="1600" kern="1200" dirty="0" smtClean="0"/>
            <a:t>Analizar el nivel de satisfacción de los estudiantes con relación a los cambios implementados como resultado del proceso de evaluación institucional.</a:t>
          </a:r>
          <a:endParaRPr lang="es-EC" sz="1600" kern="1200" dirty="0"/>
        </a:p>
        <a:p>
          <a:pPr marL="171450" lvl="1" indent="-171450" algn="l" defTabSz="711200">
            <a:lnSpc>
              <a:spcPct val="90000"/>
            </a:lnSpc>
            <a:spcBef>
              <a:spcPct val="0"/>
            </a:spcBef>
            <a:spcAft>
              <a:spcPct val="15000"/>
            </a:spcAft>
            <a:buChar char="••"/>
          </a:pPr>
          <a:r>
            <a:rPr lang="es-ES" sz="1600" kern="1200" dirty="0" smtClean="0"/>
            <a:t>Elaborar una propuesta alternativa para el ámbito de docencia, basado en los resultados de la medición de impacto institucional. </a:t>
          </a:r>
          <a:endParaRPr lang="es-EC" sz="1600" kern="1200" dirty="0"/>
        </a:p>
      </dsp:txBody>
      <dsp:txXfrm>
        <a:off x="0" y="2239712"/>
        <a:ext cx="6096000" cy="2368800"/>
      </dsp:txXfrm>
    </dsp:sp>
    <dsp:sp modelId="{E6BCD031-F7D5-4EA3-9DD6-B9975058BB4E}">
      <dsp:nvSpPr>
        <dsp:cNvPr id="0" name=""/>
        <dsp:cNvSpPr/>
      </dsp:nvSpPr>
      <dsp:spPr>
        <a:xfrm>
          <a:off x="304800" y="1974583"/>
          <a:ext cx="4267200" cy="383207"/>
        </a:xfrm>
        <a:prstGeom prst="roundRect">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C" sz="2000" b="1" kern="1200" dirty="0" smtClean="0"/>
            <a:t>ESPECÍFICOS</a:t>
          </a:r>
          <a:endParaRPr lang="es-EC" sz="2000" b="1" kern="1200" dirty="0"/>
        </a:p>
      </dsp:txBody>
      <dsp:txXfrm>
        <a:off x="323507" y="1993290"/>
        <a:ext cx="4229786" cy="345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E39A-CF5F-4643-981B-5FB8DC9D79F9}">
      <dsp:nvSpPr>
        <dsp:cNvPr id="0" name=""/>
        <dsp:cNvSpPr/>
      </dsp:nvSpPr>
      <dsp:spPr>
        <a:xfrm>
          <a:off x="0" y="72006"/>
          <a:ext cx="4935693" cy="0"/>
        </a:xfrm>
        <a:prstGeom prst="line">
          <a:avLst/>
        </a:prstGeom>
        <a:solidFill>
          <a:schemeClr val="accent4">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7ABCF-4FE2-4FAE-82D9-F86AABD384BA}">
      <dsp:nvSpPr>
        <dsp:cNvPr id="0" name=""/>
        <dsp:cNvSpPr/>
      </dsp:nvSpPr>
      <dsp:spPr>
        <a:xfrm>
          <a:off x="0" y="1089"/>
          <a:ext cx="987138" cy="223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Ámbitos</a:t>
          </a:r>
          <a:endParaRPr lang="es-EC" sz="1800" b="1" kern="1200" dirty="0"/>
        </a:p>
      </dsp:txBody>
      <dsp:txXfrm>
        <a:off x="0" y="1089"/>
        <a:ext cx="987138" cy="2230068"/>
      </dsp:txXfrm>
    </dsp:sp>
    <dsp:sp modelId="{CCBC09CE-7D47-44D7-9085-D76A99639675}">
      <dsp:nvSpPr>
        <dsp:cNvPr id="0" name=""/>
        <dsp:cNvSpPr/>
      </dsp:nvSpPr>
      <dsp:spPr>
        <a:xfrm>
          <a:off x="1061173" y="30054"/>
          <a:ext cx="3874519" cy="4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Vinculación con la colectividad</a:t>
          </a:r>
          <a:endParaRPr lang="es-EC" sz="1600" kern="1200" dirty="0"/>
        </a:p>
      </dsp:txBody>
      <dsp:txXfrm>
        <a:off x="1061173" y="30054"/>
        <a:ext cx="3874519" cy="414474"/>
      </dsp:txXfrm>
    </dsp:sp>
    <dsp:sp modelId="{4C45BCD2-F1E1-4A17-B1A7-D8B7D55E0002}">
      <dsp:nvSpPr>
        <dsp:cNvPr id="0" name=""/>
        <dsp:cNvSpPr/>
      </dsp:nvSpPr>
      <dsp:spPr>
        <a:xfrm>
          <a:off x="987138" y="444528"/>
          <a:ext cx="3948554"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879B4-AEA2-41BF-B5D0-0ACAF0A3523D}">
      <dsp:nvSpPr>
        <dsp:cNvPr id="0" name=""/>
        <dsp:cNvSpPr/>
      </dsp:nvSpPr>
      <dsp:spPr>
        <a:xfrm>
          <a:off x="1061173" y="473493"/>
          <a:ext cx="3874519" cy="39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Desarrollo curricular y extracurricular</a:t>
          </a:r>
          <a:endParaRPr lang="es-EC" sz="1600" kern="1200" dirty="0"/>
        </a:p>
      </dsp:txBody>
      <dsp:txXfrm>
        <a:off x="1061173" y="473493"/>
        <a:ext cx="3874519" cy="390583"/>
      </dsp:txXfrm>
    </dsp:sp>
    <dsp:sp modelId="{998833F7-1201-4BE8-84AA-7B9E1E64F387}">
      <dsp:nvSpPr>
        <dsp:cNvPr id="0" name=""/>
        <dsp:cNvSpPr/>
      </dsp:nvSpPr>
      <dsp:spPr>
        <a:xfrm>
          <a:off x="987138" y="864077"/>
          <a:ext cx="3948554"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E019F-2E7F-48C5-BB94-F91024BD8243}">
      <dsp:nvSpPr>
        <dsp:cNvPr id="0" name=""/>
        <dsp:cNvSpPr/>
      </dsp:nvSpPr>
      <dsp:spPr>
        <a:xfrm>
          <a:off x="1061173" y="893042"/>
          <a:ext cx="3848869" cy="35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Desarrollo científico y tecnológico</a:t>
          </a:r>
        </a:p>
        <a:p>
          <a:pPr lvl="0" algn="l" defTabSz="711200">
            <a:lnSpc>
              <a:spcPct val="90000"/>
            </a:lnSpc>
            <a:spcBef>
              <a:spcPct val="0"/>
            </a:spcBef>
            <a:spcAft>
              <a:spcPct val="35000"/>
            </a:spcAft>
          </a:pPr>
          <a:endParaRPr lang="es-EC" sz="1600" kern="1200" dirty="0"/>
        </a:p>
      </dsp:txBody>
      <dsp:txXfrm>
        <a:off x="1061173" y="893042"/>
        <a:ext cx="3848869" cy="352031"/>
      </dsp:txXfrm>
    </dsp:sp>
    <dsp:sp modelId="{BAE0AB73-982A-4F19-B11A-D727DE74AC05}">
      <dsp:nvSpPr>
        <dsp:cNvPr id="0" name=""/>
        <dsp:cNvSpPr/>
      </dsp:nvSpPr>
      <dsp:spPr>
        <a:xfrm>
          <a:off x="987138" y="1245073"/>
          <a:ext cx="3948554"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C40C8-28AD-473C-86E1-5BEE07488A49}">
      <dsp:nvSpPr>
        <dsp:cNvPr id="0" name=""/>
        <dsp:cNvSpPr/>
      </dsp:nvSpPr>
      <dsp:spPr>
        <a:xfrm>
          <a:off x="1061173" y="1274038"/>
          <a:ext cx="3874519" cy="33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solidFill>
                <a:srgbClr val="FF0000"/>
              </a:solidFill>
            </a:rPr>
            <a:t>Administración del personal académico</a:t>
          </a:r>
          <a:endParaRPr lang="es-EC" sz="1600" kern="1200" dirty="0">
            <a:solidFill>
              <a:srgbClr val="FF0000"/>
            </a:solidFill>
          </a:endParaRPr>
        </a:p>
      </dsp:txBody>
      <dsp:txXfrm>
        <a:off x="1061173" y="1274038"/>
        <a:ext cx="3874519" cy="339872"/>
      </dsp:txXfrm>
    </dsp:sp>
    <dsp:sp modelId="{4FC2A722-A514-47D3-8F2B-3009A391EE9A}">
      <dsp:nvSpPr>
        <dsp:cNvPr id="0" name=""/>
        <dsp:cNvSpPr/>
      </dsp:nvSpPr>
      <dsp:spPr>
        <a:xfrm>
          <a:off x="987138" y="1613911"/>
          <a:ext cx="3948554"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C6AC4-9B75-4555-AF5F-43B578105250}">
      <dsp:nvSpPr>
        <dsp:cNvPr id="0" name=""/>
        <dsp:cNvSpPr/>
      </dsp:nvSpPr>
      <dsp:spPr>
        <a:xfrm>
          <a:off x="1061173" y="1642875"/>
          <a:ext cx="3874519" cy="5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Dirección y coordinación de los organismos de apoyo</a:t>
          </a:r>
          <a:endParaRPr lang="es-EC" sz="1600" kern="1200" dirty="0"/>
        </a:p>
      </dsp:txBody>
      <dsp:txXfrm>
        <a:off x="1061173" y="1642875"/>
        <a:ext cx="3874519" cy="558023"/>
      </dsp:txXfrm>
    </dsp:sp>
    <dsp:sp modelId="{433CD3B9-9A42-41CE-8572-C2E0E81A2D9D}">
      <dsp:nvSpPr>
        <dsp:cNvPr id="0" name=""/>
        <dsp:cNvSpPr/>
      </dsp:nvSpPr>
      <dsp:spPr>
        <a:xfrm>
          <a:off x="987138" y="2200899"/>
          <a:ext cx="3948554"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99683-4957-4452-A608-C046CED895B9}" type="datetimeFigureOut">
              <a:rPr lang="es-EC" smtClean="0"/>
              <a:t>09/11/2012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B9235-4F2B-4B0F-8BE1-CF14EA52B28E}" type="slidenum">
              <a:rPr lang="es-EC" smtClean="0"/>
              <a:t>‹Nº›</a:t>
            </a:fld>
            <a:endParaRPr lang="es-EC"/>
          </a:p>
        </p:txBody>
      </p:sp>
    </p:spTree>
    <p:extLst>
      <p:ext uri="{BB962C8B-B14F-4D97-AF65-F5344CB8AC3E}">
        <p14:creationId xmlns:p14="http://schemas.microsoft.com/office/powerpoint/2010/main" val="369681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Cómo influye?</a:t>
            </a:r>
            <a:r>
              <a:rPr lang="es-EC" baseline="0" dirty="0" smtClean="0"/>
              <a:t> (planteamiento del problema)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a:t>
            </a:fld>
            <a:endParaRPr lang="es-EC"/>
          </a:p>
        </p:txBody>
      </p:sp>
    </p:spTree>
    <p:extLst>
      <p:ext uri="{BB962C8B-B14F-4D97-AF65-F5344CB8AC3E}">
        <p14:creationId xmlns:p14="http://schemas.microsoft.com/office/powerpoint/2010/main" val="260092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10</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11</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12</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13</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15</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16</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17</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18</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19</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20</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21</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22</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23</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24</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25</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26</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3</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4</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5</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¿Por qué escogí</a:t>
            </a:r>
            <a:r>
              <a:rPr lang="es-EC" baseline="0" dirty="0" smtClean="0"/>
              <a:t> este tema</a:t>
            </a:r>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6</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7</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0FB9235-4F2B-4B0F-8BE1-CF14EA52B28E}" type="slidenum">
              <a:rPr lang="es-EC" smtClean="0"/>
              <a:t>8</a:t>
            </a:fld>
            <a:endParaRPr lang="es-EC"/>
          </a:p>
        </p:txBody>
      </p:sp>
    </p:spTree>
    <p:extLst>
      <p:ext uri="{BB962C8B-B14F-4D97-AF65-F5344CB8AC3E}">
        <p14:creationId xmlns:p14="http://schemas.microsoft.com/office/powerpoint/2010/main" val="393414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spcAft>
                <a:spcPts val="0"/>
              </a:spcAft>
            </a:pPr>
            <a:r>
              <a:rPr lang="es-ES" sz="800" dirty="0" smtClean="0">
                <a:effectLst/>
              </a:rPr>
              <a:t>y consistente con él, que está encaminado a mejorar los procesos  educacionales.</a:t>
            </a:r>
            <a:endParaRPr lang="es-EC" sz="800" dirty="0">
              <a:effectLst/>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0FB9235-4F2B-4B0F-8BE1-CF14EA52B28E}" type="slidenum">
              <a:rPr lang="es-EC" smtClean="0"/>
              <a:t>9</a:t>
            </a:fld>
            <a:endParaRPr lang="es-EC"/>
          </a:p>
        </p:txBody>
      </p:sp>
    </p:spTree>
    <p:extLst>
      <p:ext uri="{BB962C8B-B14F-4D97-AF65-F5344CB8AC3E}">
        <p14:creationId xmlns:p14="http://schemas.microsoft.com/office/powerpoint/2010/main" val="393414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DC3ECDD-922B-4E75-A78C-1AADE8D461F3}" type="datetimeFigureOut">
              <a:rPr lang="es-EC" smtClean="0"/>
              <a:t>09/11/2012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81875CB-542E-4672-91D7-A7A079ACB87C}" type="slidenum">
              <a:rPr lang="es-EC" smtClean="0"/>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FDC3ECDD-922B-4E75-A78C-1AADE8D461F3}" type="datetimeFigureOut">
              <a:rPr lang="es-EC" smtClean="0"/>
              <a:t>09/11/2012</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D81875CB-542E-4672-91D7-A7A079ACB87C}"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C3ECDD-922B-4E75-A78C-1AADE8D461F3}" type="datetimeFigureOut">
              <a:rPr lang="es-EC" smtClean="0"/>
              <a:t>09/11/2012</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81875CB-542E-4672-91D7-A7A079ACB87C}"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924944"/>
            <a:ext cx="7772400" cy="2116832"/>
          </a:xfrm>
        </p:spPr>
        <p:txBody>
          <a:bodyPr>
            <a:normAutofit/>
          </a:bodyPr>
          <a:lstStyle/>
          <a:p>
            <a:r>
              <a:rPr lang="es-EC" sz="2400" dirty="0" smtClean="0">
                <a:effectLst>
                  <a:outerShdw blurRad="38100" dist="38100" dir="2700000" algn="tl">
                    <a:srgbClr val="000000">
                      <a:alpha val="43137"/>
                    </a:srgbClr>
                  </a:outerShdw>
                </a:effectLst>
              </a:rPr>
              <a:t>Incidencia del Proceso de Evaluación Institucional de la UISEK, en el nivel de satisfacción de los estudiantes con relación a la gestión académica.</a:t>
            </a:r>
            <a:endParaRPr lang="es-EC" sz="2400" dirty="0">
              <a:effectLst>
                <a:outerShdw blurRad="38100" dist="38100" dir="2700000" algn="tl">
                  <a:srgbClr val="000000">
                    <a:alpha val="43137"/>
                  </a:srgbClr>
                </a:outerShdw>
              </a:effectLst>
            </a:endParaRPr>
          </a:p>
        </p:txBody>
      </p:sp>
      <p:sp>
        <p:nvSpPr>
          <p:cNvPr id="7" name="2 Subtítulo"/>
          <p:cNvSpPr>
            <a:spLocks noGrp="1"/>
          </p:cNvSpPr>
          <p:nvPr>
            <p:ph type="subTitle" idx="1"/>
          </p:nvPr>
        </p:nvSpPr>
        <p:spPr>
          <a:xfrm>
            <a:off x="971600" y="4293096"/>
            <a:ext cx="7772400" cy="360040"/>
          </a:xfrm>
        </p:spPr>
        <p:txBody>
          <a:bodyPr>
            <a:normAutofit/>
          </a:bodyPr>
          <a:lstStyle/>
          <a:p>
            <a:pPr algn="r"/>
            <a:r>
              <a:rPr lang="es-EC" sz="1800" b="1" dirty="0" smtClean="0"/>
              <a:t>Período académico Marzo 2012 – Julio 2012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458"/>
            <a:ext cx="2588561" cy="190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177" y="158914"/>
            <a:ext cx="3132576" cy="1071298"/>
          </a:xfrm>
          <a:prstGeom prst="rect">
            <a:avLst/>
          </a:prstGeom>
        </p:spPr>
      </p:pic>
      <p:sp>
        <p:nvSpPr>
          <p:cNvPr id="3" name="2 CuadroTexto"/>
          <p:cNvSpPr txBox="1"/>
          <p:nvPr/>
        </p:nvSpPr>
        <p:spPr>
          <a:xfrm>
            <a:off x="5220072" y="5301208"/>
            <a:ext cx="3468985" cy="369332"/>
          </a:xfrm>
          <a:prstGeom prst="rect">
            <a:avLst/>
          </a:prstGeom>
          <a:noFill/>
        </p:spPr>
        <p:txBody>
          <a:bodyPr wrap="square" rtlCol="0">
            <a:spAutoFit/>
          </a:bodyPr>
          <a:lstStyle/>
          <a:p>
            <a:pPr algn="r"/>
            <a:r>
              <a:rPr lang="es-EC" b="1" dirty="0" smtClean="0"/>
              <a:t>Maestría</a:t>
            </a:r>
            <a:r>
              <a:rPr lang="es-EC" sz="1600" b="1" dirty="0" smtClean="0"/>
              <a:t> en Docencia Universitaria</a:t>
            </a:r>
            <a:endParaRPr lang="es-EC" sz="1600" b="1" dirty="0"/>
          </a:p>
        </p:txBody>
      </p:sp>
      <p:sp>
        <p:nvSpPr>
          <p:cNvPr id="8" name="7 CuadroTexto"/>
          <p:cNvSpPr txBox="1"/>
          <p:nvPr/>
        </p:nvSpPr>
        <p:spPr>
          <a:xfrm>
            <a:off x="6291046" y="5615921"/>
            <a:ext cx="2398011" cy="307777"/>
          </a:xfrm>
          <a:prstGeom prst="rect">
            <a:avLst/>
          </a:prstGeom>
          <a:noFill/>
        </p:spPr>
        <p:txBody>
          <a:bodyPr wrap="square" rtlCol="0">
            <a:spAutoFit/>
          </a:bodyPr>
          <a:lstStyle/>
          <a:p>
            <a:pPr algn="r"/>
            <a:r>
              <a:rPr lang="es-EC" sz="1400" dirty="0" smtClean="0"/>
              <a:t>Autor: Ing. Viviana Guerrón S.</a:t>
            </a:r>
            <a:endParaRPr lang="es-EC" sz="1400" dirty="0"/>
          </a:p>
        </p:txBody>
      </p:sp>
      <p:sp>
        <p:nvSpPr>
          <p:cNvPr id="9" name="8 CuadroTexto"/>
          <p:cNvSpPr txBox="1"/>
          <p:nvPr/>
        </p:nvSpPr>
        <p:spPr>
          <a:xfrm>
            <a:off x="5724128" y="5821813"/>
            <a:ext cx="2880319" cy="307777"/>
          </a:xfrm>
          <a:prstGeom prst="rect">
            <a:avLst/>
          </a:prstGeom>
          <a:noFill/>
        </p:spPr>
        <p:txBody>
          <a:bodyPr wrap="square" rtlCol="0">
            <a:spAutoFit/>
          </a:bodyPr>
          <a:lstStyle/>
          <a:p>
            <a:pPr algn="r"/>
            <a:r>
              <a:rPr lang="es-EC" sz="1400" dirty="0" smtClean="0"/>
              <a:t>Directora:  Msc. Susana Ponce</a:t>
            </a:r>
            <a:endParaRPr lang="es-EC" sz="1400" dirty="0"/>
          </a:p>
        </p:txBody>
      </p:sp>
      <p:sp>
        <p:nvSpPr>
          <p:cNvPr id="10" name="9 CuadroTexto"/>
          <p:cNvSpPr txBox="1"/>
          <p:nvPr/>
        </p:nvSpPr>
        <p:spPr>
          <a:xfrm>
            <a:off x="7185827" y="6098812"/>
            <a:ext cx="1418620" cy="307777"/>
          </a:xfrm>
          <a:prstGeom prst="rect">
            <a:avLst/>
          </a:prstGeom>
          <a:noFill/>
        </p:spPr>
        <p:txBody>
          <a:bodyPr wrap="square" rtlCol="0">
            <a:spAutoFit/>
          </a:bodyPr>
          <a:lstStyle/>
          <a:p>
            <a:pPr algn="r"/>
            <a:r>
              <a:rPr lang="es-EC" sz="1400" dirty="0" smtClean="0"/>
              <a:t>Octubre 2012</a:t>
            </a:r>
            <a:endParaRPr lang="es-EC" sz="1400" dirty="0"/>
          </a:p>
        </p:txBody>
      </p:sp>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6952">
            <a:off x="2388198" y="1218616"/>
            <a:ext cx="2519988" cy="1471166"/>
          </a:xfrm>
          <a:prstGeom prst="rect">
            <a:avLst/>
          </a:prstGeom>
        </p:spPr>
      </p:pic>
    </p:spTree>
    <p:extLst>
      <p:ext uri="{BB962C8B-B14F-4D97-AF65-F5344CB8AC3E}">
        <p14:creationId xmlns:p14="http://schemas.microsoft.com/office/powerpoint/2010/main" val="27308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476672"/>
            <a:ext cx="8229600" cy="576064"/>
          </a:xfrm>
        </p:spPr>
        <p:style>
          <a:lnRef idx="0">
            <a:schemeClr val="accent4"/>
          </a:lnRef>
          <a:fillRef idx="3">
            <a:schemeClr val="accent4"/>
          </a:fillRef>
          <a:effectRef idx="3">
            <a:schemeClr val="accent4"/>
          </a:effectRef>
          <a:fontRef idx="minor">
            <a:schemeClr val="lt1"/>
          </a:fontRef>
        </p:style>
        <p:txBody>
          <a:bodyPr>
            <a:normAutofit/>
          </a:bodyPr>
          <a:lstStyle/>
          <a:p>
            <a:pPr marL="114300" indent="0" algn="ctr">
              <a:buNone/>
            </a:pPr>
            <a:r>
              <a:rPr lang="es-EC" sz="2400" dirty="0" smtClean="0"/>
              <a:t>MARCO  METODOLÓGICO</a:t>
            </a:r>
            <a:endParaRPr lang="es-EC" sz="2400" dirty="0"/>
          </a:p>
        </p:txBody>
      </p:sp>
      <p:grpSp>
        <p:nvGrpSpPr>
          <p:cNvPr id="20" name="19 Grupo"/>
          <p:cNvGrpSpPr/>
          <p:nvPr/>
        </p:nvGrpSpPr>
        <p:grpSpPr>
          <a:xfrm>
            <a:off x="323528" y="1822379"/>
            <a:ext cx="2890862" cy="1346023"/>
            <a:chOff x="539552" y="1772817"/>
            <a:chExt cx="1656184" cy="2560685"/>
          </a:xfrm>
        </p:grpSpPr>
        <p:sp>
          <p:nvSpPr>
            <p:cNvPr id="9" name="8 Forma libre"/>
            <p:cNvSpPr/>
            <p:nvPr/>
          </p:nvSpPr>
          <p:spPr>
            <a:xfrm>
              <a:off x="539552" y="1772817"/>
              <a:ext cx="1656184" cy="576064"/>
            </a:xfrm>
            <a:custGeom>
              <a:avLst/>
              <a:gdLst>
                <a:gd name="connsiteX0" fmla="*/ 0 w 1646490"/>
                <a:gd name="connsiteY0" fmla="*/ 0 h 649833"/>
                <a:gd name="connsiteX1" fmla="*/ 1646490 w 1646490"/>
                <a:gd name="connsiteY1" fmla="*/ 0 h 649833"/>
                <a:gd name="connsiteX2" fmla="*/ 1646490 w 1646490"/>
                <a:gd name="connsiteY2" fmla="*/ 649833 h 649833"/>
                <a:gd name="connsiteX3" fmla="*/ 0 w 1646490"/>
                <a:gd name="connsiteY3" fmla="*/ 649833 h 649833"/>
                <a:gd name="connsiteX4" fmla="*/ 0 w 1646490"/>
                <a:gd name="connsiteY4" fmla="*/ 0 h 64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90" h="649833">
                  <a:moveTo>
                    <a:pt x="0" y="0"/>
                  </a:moveTo>
                  <a:lnTo>
                    <a:pt x="1646490" y="0"/>
                  </a:lnTo>
                  <a:lnTo>
                    <a:pt x="1646490" y="649833"/>
                  </a:lnTo>
                  <a:lnTo>
                    <a:pt x="0" y="649833"/>
                  </a:lnTo>
                  <a:lnTo>
                    <a:pt x="0" y="0"/>
                  </a:lnTo>
                  <a:close/>
                </a:path>
              </a:pathLst>
            </a:custGeom>
            <a:scene3d>
              <a:camera prst="orthographicFront"/>
              <a:lightRig rig="flat" dir="t"/>
            </a:scene3d>
            <a:sp3d prstMaterial="plastic">
              <a:bevelT w="120900" h="88900"/>
              <a:bevelB w="88900" h="31750" prst="angle"/>
            </a:sp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dirty="0" smtClean="0"/>
                <a:t>Modelo de Investigación</a:t>
              </a:r>
              <a:endParaRPr lang="es-ES" sz="1700" b="1" kern="1200" dirty="0"/>
            </a:p>
          </p:txBody>
        </p:sp>
        <p:sp>
          <p:nvSpPr>
            <p:cNvPr id="10" name="9 Forma libre"/>
            <p:cNvSpPr/>
            <p:nvPr/>
          </p:nvSpPr>
          <p:spPr>
            <a:xfrm>
              <a:off x="539552" y="2422649"/>
              <a:ext cx="1656184" cy="1910853"/>
            </a:xfrm>
            <a:custGeom>
              <a:avLst/>
              <a:gdLst>
                <a:gd name="connsiteX0" fmla="*/ 0 w 1711362"/>
                <a:gd name="connsiteY0" fmla="*/ 0 h 2895322"/>
                <a:gd name="connsiteX1" fmla="*/ 1711362 w 1711362"/>
                <a:gd name="connsiteY1" fmla="*/ 0 h 2895322"/>
                <a:gd name="connsiteX2" fmla="*/ 1711362 w 1711362"/>
                <a:gd name="connsiteY2" fmla="*/ 2895322 h 2895322"/>
                <a:gd name="connsiteX3" fmla="*/ 0 w 1711362"/>
                <a:gd name="connsiteY3" fmla="*/ 2895322 h 2895322"/>
                <a:gd name="connsiteX4" fmla="*/ 0 w 1711362"/>
                <a:gd name="connsiteY4" fmla="*/ 0 h 289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62" h="2895322">
                  <a:moveTo>
                    <a:pt x="0" y="0"/>
                  </a:moveTo>
                  <a:lnTo>
                    <a:pt x="1711362" y="0"/>
                  </a:lnTo>
                  <a:lnTo>
                    <a:pt x="1711362" y="2895322"/>
                  </a:lnTo>
                  <a:lnTo>
                    <a:pt x="0" y="2895322"/>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600" kern="1200" dirty="0" smtClean="0"/>
                <a:t>De campo apoyada por investigación bibliográfica – documental</a:t>
              </a:r>
              <a:endParaRPr lang="es-ES" sz="1600" kern="1200" dirty="0"/>
            </a:p>
          </p:txBody>
        </p:sp>
      </p:grpSp>
      <p:grpSp>
        <p:nvGrpSpPr>
          <p:cNvPr id="17" name="16 Grupo"/>
          <p:cNvGrpSpPr/>
          <p:nvPr/>
        </p:nvGrpSpPr>
        <p:grpSpPr>
          <a:xfrm>
            <a:off x="1691680" y="2924944"/>
            <a:ext cx="2381632" cy="1224136"/>
            <a:chOff x="2555776" y="2177623"/>
            <a:chExt cx="1629713" cy="2295794"/>
          </a:xfrm>
        </p:grpSpPr>
        <p:sp>
          <p:nvSpPr>
            <p:cNvPr id="11" name="10 Forma libre"/>
            <p:cNvSpPr/>
            <p:nvPr/>
          </p:nvSpPr>
          <p:spPr>
            <a:xfrm>
              <a:off x="2555777" y="2177623"/>
              <a:ext cx="1629712" cy="649833"/>
            </a:xfrm>
            <a:custGeom>
              <a:avLst/>
              <a:gdLst>
                <a:gd name="connsiteX0" fmla="*/ 0 w 1774011"/>
                <a:gd name="connsiteY0" fmla="*/ 0 h 649833"/>
                <a:gd name="connsiteX1" fmla="*/ 1774011 w 1774011"/>
                <a:gd name="connsiteY1" fmla="*/ 0 h 649833"/>
                <a:gd name="connsiteX2" fmla="*/ 1774011 w 1774011"/>
                <a:gd name="connsiteY2" fmla="*/ 649833 h 649833"/>
                <a:gd name="connsiteX3" fmla="*/ 0 w 1774011"/>
                <a:gd name="connsiteY3" fmla="*/ 649833 h 649833"/>
                <a:gd name="connsiteX4" fmla="*/ 0 w 1774011"/>
                <a:gd name="connsiteY4" fmla="*/ 0 h 64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011" h="649833">
                  <a:moveTo>
                    <a:pt x="0" y="0"/>
                  </a:moveTo>
                  <a:lnTo>
                    <a:pt x="1774011" y="0"/>
                  </a:lnTo>
                  <a:lnTo>
                    <a:pt x="1774011" y="649833"/>
                  </a:lnTo>
                  <a:lnTo>
                    <a:pt x="0" y="649833"/>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dirty="0" smtClean="0"/>
                <a:t>Tipo de Investigación</a:t>
              </a:r>
              <a:endParaRPr lang="es-ES" sz="1700" b="1" kern="1200" dirty="0"/>
            </a:p>
          </p:txBody>
        </p:sp>
        <p:sp>
          <p:nvSpPr>
            <p:cNvPr id="12" name="11 Forma libre"/>
            <p:cNvSpPr/>
            <p:nvPr/>
          </p:nvSpPr>
          <p:spPr>
            <a:xfrm>
              <a:off x="2555776" y="2859798"/>
              <a:ext cx="1629712" cy="1613619"/>
            </a:xfrm>
            <a:custGeom>
              <a:avLst/>
              <a:gdLst>
                <a:gd name="connsiteX0" fmla="*/ 0 w 1629712"/>
                <a:gd name="connsiteY0" fmla="*/ 0 h 3227238"/>
                <a:gd name="connsiteX1" fmla="*/ 1629712 w 1629712"/>
                <a:gd name="connsiteY1" fmla="*/ 0 h 3227238"/>
                <a:gd name="connsiteX2" fmla="*/ 1629712 w 1629712"/>
                <a:gd name="connsiteY2" fmla="*/ 3227238 h 3227238"/>
                <a:gd name="connsiteX3" fmla="*/ 0 w 1629712"/>
                <a:gd name="connsiteY3" fmla="*/ 3227238 h 3227238"/>
                <a:gd name="connsiteX4" fmla="*/ 0 w 1629712"/>
                <a:gd name="connsiteY4" fmla="*/ 0 h 322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712" h="3227238">
                  <a:moveTo>
                    <a:pt x="0" y="0"/>
                  </a:moveTo>
                  <a:lnTo>
                    <a:pt x="1629712" y="0"/>
                  </a:lnTo>
                  <a:lnTo>
                    <a:pt x="1629712" y="3227238"/>
                  </a:lnTo>
                  <a:lnTo>
                    <a:pt x="0" y="3227238"/>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277380"/>
                <a:satOff val="-9448"/>
                <a:lumOff val="-842"/>
                <a:alphaOff val="0"/>
              </a:schemeClr>
            </a:lnRef>
            <a:fillRef idx="1">
              <a:schemeClr val="accent5">
                <a:tint val="40000"/>
                <a:alpha val="90000"/>
                <a:hueOff val="-277380"/>
                <a:satOff val="-9448"/>
                <a:lumOff val="-842"/>
                <a:alphaOff val="0"/>
              </a:schemeClr>
            </a:fillRef>
            <a:effectRef idx="2">
              <a:schemeClr val="accent5">
                <a:tint val="40000"/>
                <a:alpha val="90000"/>
                <a:hueOff val="-277380"/>
                <a:satOff val="-9448"/>
                <a:lumOff val="-842"/>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600" kern="1200" dirty="0" err="1" smtClean="0"/>
                <a:t>Correlacional</a:t>
              </a:r>
              <a:endParaRPr lang="es-ES" sz="1600" kern="1200" dirty="0"/>
            </a:p>
          </p:txBody>
        </p:sp>
      </p:grpSp>
      <p:grpSp>
        <p:nvGrpSpPr>
          <p:cNvPr id="18" name="17 Grupo"/>
          <p:cNvGrpSpPr/>
          <p:nvPr/>
        </p:nvGrpSpPr>
        <p:grpSpPr>
          <a:xfrm>
            <a:off x="2987824" y="3597399"/>
            <a:ext cx="3442123" cy="1800200"/>
            <a:chOff x="4596009" y="2604594"/>
            <a:chExt cx="1656025" cy="2177857"/>
          </a:xfrm>
        </p:grpSpPr>
        <p:sp>
          <p:nvSpPr>
            <p:cNvPr id="13" name="12 Forma libre"/>
            <p:cNvSpPr/>
            <p:nvPr/>
          </p:nvSpPr>
          <p:spPr>
            <a:xfrm>
              <a:off x="4605544" y="2604594"/>
              <a:ext cx="1646490" cy="324916"/>
            </a:xfrm>
            <a:custGeom>
              <a:avLst/>
              <a:gdLst>
                <a:gd name="connsiteX0" fmla="*/ 0 w 1646490"/>
                <a:gd name="connsiteY0" fmla="*/ 0 h 649833"/>
                <a:gd name="connsiteX1" fmla="*/ 1646490 w 1646490"/>
                <a:gd name="connsiteY1" fmla="*/ 0 h 649833"/>
                <a:gd name="connsiteX2" fmla="*/ 1646490 w 1646490"/>
                <a:gd name="connsiteY2" fmla="*/ 649833 h 649833"/>
                <a:gd name="connsiteX3" fmla="*/ 0 w 1646490"/>
                <a:gd name="connsiteY3" fmla="*/ 649833 h 649833"/>
                <a:gd name="connsiteX4" fmla="*/ 0 w 1646490"/>
                <a:gd name="connsiteY4" fmla="*/ 0 h 64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90" h="649833">
                  <a:moveTo>
                    <a:pt x="0" y="0"/>
                  </a:moveTo>
                  <a:lnTo>
                    <a:pt x="1646490" y="0"/>
                  </a:lnTo>
                  <a:lnTo>
                    <a:pt x="1646490" y="649833"/>
                  </a:lnTo>
                  <a:lnTo>
                    <a:pt x="0" y="649833"/>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b="1" kern="1200" dirty="0" smtClean="0"/>
                <a:t>Población y Muestra</a:t>
              </a:r>
              <a:endParaRPr lang="es-ES" sz="1700" b="1" kern="1200" dirty="0"/>
            </a:p>
          </p:txBody>
        </p:sp>
        <p:sp>
          <p:nvSpPr>
            <p:cNvPr id="14" name="13 Forma libre"/>
            <p:cNvSpPr/>
            <p:nvPr/>
          </p:nvSpPr>
          <p:spPr>
            <a:xfrm>
              <a:off x="4596009" y="2929510"/>
              <a:ext cx="1646490" cy="1852941"/>
            </a:xfrm>
            <a:custGeom>
              <a:avLst/>
              <a:gdLst>
                <a:gd name="connsiteX0" fmla="*/ 0 w 1646490"/>
                <a:gd name="connsiteY0" fmla="*/ 0 h 2467044"/>
                <a:gd name="connsiteX1" fmla="*/ 1646490 w 1646490"/>
                <a:gd name="connsiteY1" fmla="*/ 0 h 2467044"/>
                <a:gd name="connsiteX2" fmla="*/ 1646490 w 1646490"/>
                <a:gd name="connsiteY2" fmla="*/ 2467044 h 2467044"/>
                <a:gd name="connsiteX3" fmla="*/ 0 w 1646490"/>
                <a:gd name="connsiteY3" fmla="*/ 2467044 h 2467044"/>
                <a:gd name="connsiteX4" fmla="*/ 0 w 1646490"/>
                <a:gd name="connsiteY4" fmla="*/ 0 h 246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90" h="2467044">
                  <a:moveTo>
                    <a:pt x="0" y="0"/>
                  </a:moveTo>
                  <a:lnTo>
                    <a:pt x="1646490" y="0"/>
                  </a:lnTo>
                  <a:lnTo>
                    <a:pt x="1646490" y="2467044"/>
                  </a:lnTo>
                  <a:lnTo>
                    <a:pt x="0" y="2467044"/>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554761"/>
                <a:satOff val="-18895"/>
                <a:lumOff val="-1684"/>
                <a:alphaOff val="0"/>
              </a:schemeClr>
            </a:lnRef>
            <a:fillRef idx="1">
              <a:schemeClr val="accent5">
                <a:tint val="40000"/>
                <a:alpha val="90000"/>
                <a:hueOff val="-554761"/>
                <a:satOff val="-18895"/>
                <a:lumOff val="-1684"/>
                <a:alphaOff val="0"/>
              </a:schemeClr>
            </a:fillRef>
            <a:effectRef idx="2">
              <a:schemeClr val="accent5">
                <a:tint val="40000"/>
                <a:alpha val="90000"/>
                <a:hueOff val="-554761"/>
                <a:satOff val="-18895"/>
                <a:lumOff val="-1684"/>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600" kern="1200" dirty="0" smtClean="0"/>
                <a:t>1100 estudiantes</a:t>
              </a:r>
              <a:endParaRPr lang="es-ES" sz="1600" kern="1200" dirty="0"/>
            </a:p>
            <a:p>
              <a:pPr marL="171450" lvl="1" indent="-171450" algn="l" defTabSz="755650">
                <a:lnSpc>
                  <a:spcPct val="90000"/>
                </a:lnSpc>
                <a:spcBef>
                  <a:spcPct val="0"/>
                </a:spcBef>
                <a:spcAft>
                  <a:spcPct val="15000"/>
                </a:spcAft>
                <a:buChar char="••"/>
              </a:pPr>
              <a:r>
                <a:rPr lang="es-ES" sz="1600" kern="1200" dirty="0" smtClean="0"/>
                <a:t>230  por muestreo aleatorio simple</a:t>
              </a:r>
            </a:p>
            <a:p>
              <a:pPr marL="171450" lvl="1" indent="-171450" algn="l" defTabSz="755650">
                <a:lnSpc>
                  <a:spcPct val="90000"/>
                </a:lnSpc>
                <a:spcBef>
                  <a:spcPct val="0"/>
                </a:spcBef>
                <a:spcAft>
                  <a:spcPct val="15000"/>
                </a:spcAft>
                <a:buChar char="••"/>
              </a:pPr>
              <a:r>
                <a:rPr lang="es-ES" sz="1600" dirty="0" smtClean="0"/>
                <a:t>Prueba de población: Prueba t, debido a que el objetivo era comparar medias muestrales.</a:t>
              </a:r>
              <a:endParaRPr lang="es-ES" sz="1700" kern="1200" dirty="0"/>
            </a:p>
          </p:txBody>
        </p:sp>
      </p:grpSp>
      <p:grpSp>
        <p:nvGrpSpPr>
          <p:cNvPr id="19" name="18 Grupo"/>
          <p:cNvGrpSpPr/>
          <p:nvPr/>
        </p:nvGrpSpPr>
        <p:grpSpPr>
          <a:xfrm>
            <a:off x="5724128" y="4988604"/>
            <a:ext cx="1584176" cy="1097519"/>
            <a:chOff x="6660232" y="3112687"/>
            <a:chExt cx="1646490" cy="1954471"/>
          </a:xfrm>
        </p:grpSpPr>
        <p:sp>
          <p:nvSpPr>
            <p:cNvPr id="15" name="14 Forma libre"/>
            <p:cNvSpPr/>
            <p:nvPr/>
          </p:nvSpPr>
          <p:spPr>
            <a:xfrm>
              <a:off x="6660232" y="3112687"/>
              <a:ext cx="1646490" cy="649833"/>
            </a:xfrm>
            <a:custGeom>
              <a:avLst/>
              <a:gdLst>
                <a:gd name="connsiteX0" fmla="*/ 0 w 1646490"/>
                <a:gd name="connsiteY0" fmla="*/ 0 h 649833"/>
                <a:gd name="connsiteX1" fmla="*/ 1646490 w 1646490"/>
                <a:gd name="connsiteY1" fmla="*/ 0 h 649833"/>
                <a:gd name="connsiteX2" fmla="*/ 1646490 w 1646490"/>
                <a:gd name="connsiteY2" fmla="*/ 649833 h 649833"/>
                <a:gd name="connsiteX3" fmla="*/ 0 w 1646490"/>
                <a:gd name="connsiteY3" fmla="*/ 649833 h 649833"/>
                <a:gd name="connsiteX4" fmla="*/ 0 w 1646490"/>
                <a:gd name="connsiteY4" fmla="*/ 0 h 64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90" h="649833">
                  <a:moveTo>
                    <a:pt x="0" y="0"/>
                  </a:moveTo>
                  <a:lnTo>
                    <a:pt x="1646490" y="0"/>
                  </a:lnTo>
                  <a:lnTo>
                    <a:pt x="1646490" y="649833"/>
                  </a:lnTo>
                  <a:lnTo>
                    <a:pt x="0" y="649833"/>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dirty="0" smtClean="0"/>
                <a:t>Técnicas </a:t>
              </a:r>
              <a:endParaRPr lang="es-ES" sz="1700" b="1" kern="1200" dirty="0"/>
            </a:p>
          </p:txBody>
        </p:sp>
        <p:sp>
          <p:nvSpPr>
            <p:cNvPr id="16" name="15 Forma libre"/>
            <p:cNvSpPr/>
            <p:nvPr/>
          </p:nvSpPr>
          <p:spPr>
            <a:xfrm>
              <a:off x="6660232" y="3833636"/>
              <a:ext cx="1646490" cy="1233522"/>
            </a:xfrm>
            <a:custGeom>
              <a:avLst/>
              <a:gdLst>
                <a:gd name="connsiteX0" fmla="*/ 0 w 1646490"/>
                <a:gd name="connsiteY0" fmla="*/ 0 h 2467044"/>
                <a:gd name="connsiteX1" fmla="*/ 1646490 w 1646490"/>
                <a:gd name="connsiteY1" fmla="*/ 0 h 2467044"/>
                <a:gd name="connsiteX2" fmla="*/ 1646490 w 1646490"/>
                <a:gd name="connsiteY2" fmla="*/ 2467044 h 2467044"/>
                <a:gd name="connsiteX3" fmla="*/ 0 w 1646490"/>
                <a:gd name="connsiteY3" fmla="*/ 2467044 h 2467044"/>
                <a:gd name="connsiteX4" fmla="*/ 0 w 1646490"/>
                <a:gd name="connsiteY4" fmla="*/ 0 h 246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90" h="2467044">
                  <a:moveTo>
                    <a:pt x="0" y="0"/>
                  </a:moveTo>
                  <a:lnTo>
                    <a:pt x="1646490" y="0"/>
                  </a:lnTo>
                  <a:lnTo>
                    <a:pt x="1646490" y="2467044"/>
                  </a:lnTo>
                  <a:lnTo>
                    <a:pt x="0" y="2467044"/>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832141"/>
                <a:satOff val="-28343"/>
                <a:lumOff val="-2526"/>
                <a:alphaOff val="0"/>
              </a:schemeClr>
            </a:lnRef>
            <a:fillRef idx="1">
              <a:schemeClr val="accent5">
                <a:tint val="40000"/>
                <a:alpha val="90000"/>
                <a:hueOff val="-832141"/>
                <a:satOff val="-28343"/>
                <a:lumOff val="-2526"/>
                <a:alphaOff val="0"/>
              </a:schemeClr>
            </a:fillRef>
            <a:effectRef idx="2">
              <a:schemeClr val="accent5">
                <a:tint val="40000"/>
                <a:alpha val="90000"/>
                <a:hueOff val="-832141"/>
                <a:satOff val="-28343"/>
                <a:lumOff val="-2526"/>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600" kern="1200" dirty="0" smtClean="0"/>
                <a:t>Entrevista</a:t>
              </a:r>
              <a:endParaRPr lang="es-ES" sz="1600" kern="1200" dirty="0"/>
            </a:p>
            <a:p>
              <a:pPr marL="171450" lvl="1" indent="-171450" algn="l" defTabSz="755650">
                <a:lnSpc>
                  <a:spcPct val="90000"/>
                </a:lnSpc>
                <a:spcBef>
                  <a:spcPct val="0"/>
                </a:spcBef>
                <a:spcAft>
                  <a:spcPct val="15000"/>
                </a:spcAft>
                <a:buChar char="••"/>
              </a:pPr>
              <a:r>
                <a:rPr lang="es-ES" sz="1600" kern="1200" dirty="0" smtClean="0"/>
                <a:t>Encuesta</a:t>
              </a:r>
              <a:endParaRPr lang="es-ES" sz="1600" kern="1200" dirty="0"/>
            </a:p>
          </p:txBody>
        </p:sp>
      </p:grpSp>
      <p:sp>
        <p:nvSpPr>
          <p:cNvPr id="5" name="4 Cerrar llave"/>
          <p:cNvSpPr/>
          <p:nvPr/>
        </p:nvSpPr>
        <p:spPr>
          <a:xfrm>
            <a:off x="7452320" y="1973783"/>
            <a:ext cx="648072" cy="433553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CuadroTexto"/>
          <p:cNvSpPr txBox="1"/>
          <p:nvPr/>
        </p:nvSpPr>
        <p:spPr>
          <a:xfrm>
            <a:off x="8172400" y="3923764"/>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smtClean="0"/>
              <a:t>SPSS</a:t>
            </a:r>
            <a:endParaRPr lang="es-EC" dirty="0"/>
          </a:p>
        </p:txBody>
      </p:sp>
    </p:spTree>
    <p:extLst>
      <p:ext uri="{BB962C8B-B14F-4D97-AF65-F5344CB8AC3E}">
        <p14:creationId xmlns:p14="http://schemas.microsoft.com/office/powerpoint/2010/main" val="53192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504056"/>
          </a:xfrm>
        </p:spPr>
        <p:style>
          <a:lnRef idx="1">
            <a:schemeClr val="accent2"/>
          </a:lnRef>
          <a:fillRef idx="3">
            <a:schemeClr val="accent2"/>
          </a:fillRef>
          <a:effectRef idx="2">
            <a:schemeClr val="accent2"/>
          </a:effectRef>
          <a:fontRef idx="minor">
            <a:schemeClr val="lt1"/>
          </a:fontRef>
        </p:style>
        <p:txBody>
          <a:bodyPr>
            <a:normAutofit/>
          </a:bodyPr>
          <a:lstStyle/>
          <a:p>
            <a:pPr marL="114300" indent="0" algn="ctr">
              <a:buNone/>
            </a:pPr>
            <a:r>
              <a:rPr lang="es-EC" sz="2400" dirty="0" smtClean="0"/>
              <a:t>ANÁLISIS DE LOS RESULTADOS</a:t>
            </a:r>
            <a:endParaRPr lang="es-EC"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5491185"/>
            <a:ext cx="3456384" cy="127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484784"/>
            <a:ext cx="4622784" cy="315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493" y="2996952"/>
            <a:ext cx="4176464" cy="287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94" y="4998596"/>
            <a:ext cx="4639801" cy="72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7505" y="4690819"/>
            <a:ext cx="244827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smtClean="0"/>
              <a:t>Escala de Valoración: (LIKERT)</a:t>
            </a:r>
            <a:endParaRPr lang="es-EC" sz="1400" dirty="0"/>
          </a:p>
        </p:txBody>
      </p:sp>
      <p:sp>
        <p:nvSpPr>
          <p:cNvPr id="7" name="6 CuadroTexto"/>
          <p:cNvSpPr txBox="1"/>
          <p:nvPr/>
        </p:nvSpPr>
        <p:spPr>
          <a:xfrm>
            <a:off x="5018509" y="2430180"/>
            <a:ext cx="388843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b="1" dirty="0" smtClean="0"/>
              <a:t>Resumen aplicación Prueba T</a:t>
            </a:r>
            <a:endParaRPr lang="es-EC" b="1" dirty="0"/>
          </a:p>
        </p:txBody>
      </p:sp>
    </p:spTree>
    <p:extLst>
      <p:ext uri="{BB962C8B-B14F-4D97-AF65-F5344CB8AC3E}">
        <p14:creationId xmlns:p14="http://schemas.microsoft.com/office/powerpoint/2010/main" val="47161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0">
            <a:schemeClr val="accent1"/>
          </a:lnRef>
          <a:fillRef idx="3">
            <a:schemeClr val="accent1"/>
          </a:fillRef>
          <a:effectRef idx="3">
            <a:schemeClr val="accent1"/>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CONCLUSIONES</a:t>
            </a:r>
            <a:endParaRPr lang="es-EC" dirty="0"/>
          </a:p>
        </p:txBody>
      </p:sp>
      <p:sp>
        <p:nvSpPr>
          <p:cNvPr id="2" name="1 CuadroTexto"/>
          <p:cNvSpPr txBox="1"/>
          <p:nvPr/>
        </p:nvSpPr>
        <p:spPr>
          <a:xfrm>
            <a:off x="1351213" y="1556792"/>
            <a:ext cx="6336704" cy="5016758"/>
          </a:xfrm>
          <a:prstGeom prst="rect">
            <a:avLst/>
          </a:prstGeom>
          <a:noFill/>
        </p:spPr>
        <p:txBody>
          <a:bodyPr wrap="square" rtlCol="0">
            <a:spAutoFit/>
          </a:bodyPr>
          <a:lstStyle/>
          <a:p>
            <a:pPr marL="285750" indent="-285750">
              <a:buFont typeface="Wingdings" pitchFamily="2" charset="2"/>
              <a:buChar char="v"/>
            </a:pPr>
            <a:r>
              <a:rPr lang="es-EC" sz="1600" dirty="0" smtClean="0"/>
              <a:t>La UISEK adoptó el Modelo CONEA- 2009 -  Mandato 14- como referente para el proceso de evaluación institucional.</a:t>
            </a:r>
          </a:p>
          <a:p>
            <a:endParaRPr lang="es-EC" sz="1600" dirty="0" smtClean="0"/>
          </a:p>
          <a:p>
            <a:pPr marL="285750" indent="-285750">
              <a:buFont typeface="Wingdings" pitchFamily="2" charset="2"/>
              <a:buChar char="v"/>
            </a:pPr>
            <a:r>
              <a:rPr lang="es-EC" sz="1600" dirty="0" smtClean="0"/>
              <a:t>Los subcriterios evaluados en el proceso y relacionados con el ámbito de docencia son:</a:t>
            </a:r>
          </a:p>
          <a:p>
            <a:endParaRPr lang="es-EC" sz="1600" dirty="0" smtClean="0"/>
          </a:p>
          <a:p>
            <a:pPr marL="742950" lvl="1" indent="-285750">
              <a:buFont typeface="Corbel" pitchFamily="34" charset="0"/>
              <a:buChar char="−"/>
            </a:pPr>
            <a:r>
              <a:rPr lang="es-EC" sz="1600" dirty="0"/>
              <a:t>Porcentaje  de profesores </a:t>
            </a:r>
            <a:r>
              <a:rPr lang="es-EC" sz="1600" dirty="0" smtClean="0"/>
              <a:t>tiempo </a:t>
            </a:r>
            <a:r>
              <a:rPr lang="es-EC" sz="1600" dirty="0"/>
              <a:t>completo</a:t>
            </a:r>
          </a:p>
          <a:p>
            <a:pPr marL="742950" lvl="1" indent="-285750">
              <a:buFont typeface="Corbel" pitchFamily="34" charset="0"/>
              <a:buChar char="−"/>
            </a:pPr>
            <a:r>
              <a:rPr lang="es-EC" sz="1600" dirty="0"/>
              <a:t>Nivel de formación académica de los docentes</a:t>
            </a:r>
          </a:p>
          <a:p>
            <a:pPr marL="742950" lvl="1" indent="-285750">
              <a:buFont typeface="Corbel" pitchFamily="34" charset="0"/>
              <a:buChar char="−"/>
            </a:pPr>
            <a:r>
              <a:rPr lang="es-EC" sz="1600" dirty="0"/>
              <a:t>Carga académica de los </a:t>
            </a:r>
            <a:r>
              <a:rPr lang="es-EC" sz="1600" dirty="0" smtClean="0"/>
              <a:t>docentes tiempo completo y parcial</a:t>
            </a:r>
            <a:endParaRPr lang="es-EC" sz="1600" dirty="0"/>
          </a:p>
          <a:p>
            <a:pPr marL="742950" lvl="1" indent="-285750">
              <a:buFont typeface="Corbel" pitchFamily="34" charset="0"/>
              <a:buChar char="−"/>
            </a:pPr>
            <a:r>
              <a:rPr lang="es-EC" sz="1600" dirty="0"/>
              <a:t>Políticas de selección, contratación y carrera docente</a:t>
            </a:r>
          </a:p>
          <a:p>
            <a:pPr marL="742950" lvl="1" indent="-285750">
              <a:buFont typeface="Corbel" pitchFamily="34" charset="0"/>
              <a:buChar char="−"/>
            </a:pPr>
            <a:r>
              <a:rPr lang="es-EC" sz="1600" dirty="0"/>
              <a:t>Participación de </a:t>
            </a:r>
            <a:r>
              <a:rPr lang="es-EC" sz="1600" dirty="0" smtClean="0"/>
              <a:t>estudiantes </a:t>
            </a:r>
            <a:r>
              <a:rPr lang="es-EC" sz="1600" dirty="0"/>
              <a:t>en programas de vinculación con la </a:t>
            </a:r>
            <a:r>
              <a:rPr lang="es-EC" sz="1600" dirty="0" smtClean="0"/>
              <a:t>colectividad</a:t>
            </a:r>
          </a:p>
          <a:p>
            <a:pPr marL="285750" lvl="0" indent="-285750">
              <a:buFont typeface="Wingdings" pitchFamily="2" charset="2"/>
              <a:buChar char="ü"/>
            </a:pPr>
            <a:endParaRPr lang="es-EC" sz="1600" dirty="0"/>
          </a:p>
          <a:p>
            <a:pPr marL="285750" indent="-285750" algn="just">
              <a:buFont typeface="Wingdings" pitchFamily="2" charset="2"/>
              <a:buChar char="v"/>
            </a:pPr>
            <a:r>
              <a:rPr lang="es-EC" sz="1600" dirty="0" smtClean="0"/>
              <a:t>La acciones de mejora implementadas como resultado del proceso de evaluación institucional si incidieron en el </a:t>
            </a:r>
            <a:r>
              <a:rPr lang="es-EC" sz="1600" dirty="0"/>
              <a:t>nivel de satisfacción de los estudiantes, </a:t>
            </a:r>
            <a:r>
              <a:rPr lang="es-EC" sz="1600" dirty="0" smtClean="0"/>
              <a:t>con resultados poco satisfactorios.</a:t>
            </a:r>
          </a:p>
          <a:p>
            <a:pPr algn="just"/>
            <a:endParaRPr lang="es-EC" sz="1600" dirty="0" smtClean="0"/>
          </a:p>
          <a:p>
            <a:pPr marL="285750" indent="-285750" algn="just">
              <a:buFont typeface="Wingdings" pitchFamily="2" charset="2"/>
              <a:buChar char="v"/>
            </a:pPr>
            <a:r>
              <a:rPr lang="es-EC" sz="1600" dirty="0"/>
              <a:t>De los indicadores evaluados, los que muestran más bajos niveles de satisfacción están relacionados </a:t>
            </a:r>
            <a:r>
              <a:rPr lang="es-EC" sz="1600" dirty="0" smtClean="0"/>
              <a:t>con el desempeño de la </a:t>
            </a:r>
            <a:r>
              <a:rPr lang="es-EC" sz="1600" dirty="0"/>
              <a:t>planta de docentes a tiempo </a:t>
            </a:r>
            <a:r>
              <a:rPr lang="es-EC" sz="1600" dirty="0" smtClean="0"/>
              <a:t>completo.</a:t>
            </a:r>
            <a:endParaRPr lang="es-EC" sz="1600" dirty="0"/>
          </a:p>
        </p:txBody>
      </p:sp>
    </p:spTree>
    <p:extLst>
      <p:ext uri="{BB962C8B-B14F-4D97-AF65-F5344CB8AC3E}">
        <p14:creationId xmlns:p14="http://schemas.microsoft.com/office/powerpoint/2010/main" val="83289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RECOMENDACIONES</a:t>
            </a:r>
            <a:endParaRPr lang="es-EC" dirty="0"/>
          </a:p>
        </p:txBody>
      </p:sp>
      <p:sp>
        <p:nvSpPr>
          <p:cNvPr id="2" name="1 CuadroTexto"/>
          <p:cNvSpPr txBox="1"/>
          <p:nvPr/>
        </p:nvSpPr>
        <p:spPr>
          <a:xfrm>
            <a:off x="1376737" y="2204864"/>
            <a:ext cx="6336704" cy="3970318"/>
          </a:xfrm>
          <a:prstGeom prst="rect">
            <a:avLst/>
          </a:prstGeom>
          <a:noFill/>
        </p:spPr>
        <p:txBody>
          <a:bodyPr wrap="square" rtlCol="0">
            <a:spAutoFit/>
          </a:bodyPr>
          <a:lstStyle/>
          <a:p>
            <a:pPr marL="285750" indent="-285750">
              <a:buFont typeface="Wingdings" pitchFamily="2" charset="2"/>
              <a:buChar char="v"/>
            </a:pPr>
            <a:r>
              <a:rPr lang="es-EC" dirty="0" smtClean="0"/>
              <a:t>Es importante que la UISEK considere también el Modelo de Evaluación de Desempeño aplicado por el CEAACES para las universidades de categoría E.</a:t>
            </a:r>
          </a:p>
          <a:p>
            <a:pPr marL="285750" indent="-285750">
              <a:buFont typeface="Wingdings" pitchFamily="2" charset="2"/>
              <a:buChar char="v"/>
            </a:pPr>
            <a:endParaRPr lang="es-EC" dirty="0" smtClean="0"/>
          </a:p>
          <a:p>
            <a:pPr marL="285750" indent="-285750">
              <a:buFont typeface="Wingdings" pitchFamily="2" charset="2"/>
              <a:buChar char="v"/>
            </a:pPr>
            <a:r>
              <a:rPr lang="es-EC" dirty="0" smtClean="0"/>
              <a:t>Si </a:t>
            </a:r>
            <a:r>
              <a:rPr lang="es-EC" dirty="0"/>
              <a:t>bien </a:t>
            </a:r>
            <a:r>
              <a:rPr lang="es-EC" dirty="0" smtClean="0"/>
              <a:t>ha habido un </a:t>
            </a:r>
            <a:r>
              <a:rPr lang="es-EC" dirty="0"/>
              <a:t>avance en </a:t>
            </a:r>
            <a:r>
              <a:rPr lang="es-EC" dirty="0" smtClean="0"/>
              <a:t>el </a:t>
            </a:r>
            <a:r>
              <a:rPr lang="es-EC" dirty="0"/>
              <a:t>nivel de cumplimiento </a:t>
            </a:r>
            <a:r>
              <a:rPr lang="es-EC" dirty="0" smtClean="0"/>
              <a:t>de los indicadores del modelo, se </a:t>
            </a:r>
            <a:r>
              <a:rPr lang="es-EC" dirty="0"/>
              <a:t>recomienda analizar las causas por las cuales estas mejoras no inciden favorablemente en el nivel de satisfacción de los estudiantes</a:t>
            </a:r>
            <a:r>
              <a:rPr lang="es-EC" dirty="0" smtClean="0"/>
              <a:t>.</a:t>
            </a:r>
          </a:p>
          <a:p>
            <a:pPr marL="285750" indent="-285750">
              <a:buFont typeface="Wingdings" pitchFamily="2" charset="2"/>
              <a:buChar char="v"/>
            </a:pPr>
            <a:endParaRPr lang="es-EC" dirty="0"/>
          </a:p>
          <a:p>
            <a:pPr marL="285750" indent="-285750">
              <a:buFont typeface="Wingdings" pitchFamily="2" charset="2"/>
              <a:buChar char="v"/>
            </a:pPr>
            <a:r>
              <a:rPr lang="es-EC" dirty="0" smtClean="0"/>
              <a:t>Se debería prestar </a:t>
            </a:r>
            <a:r>
              <a:rPr lang="es-EC" dirty="0"/>
              <a:t>particular atención a los aspectos vinculados con la planta de docentes a tiempo completo, sobre todo en lo que a carga académica y calidad de enseñanza se </a:t>
            </a:r>
            <a:r>
              <a:rPr lang="es-EC" dirty="0" smtClean="0"/>
              <a:t>refiere.</a:t>
            </a:r>
            <a:endParaRPr lang="es-EC" dirty="0"/>
          </a:p>
          <a:p>
            <a:endParaRPr lang="es-EC" dirty="0"/>
          </a:p>
        </p:txBody>
      </p:sp>
    </p:spTree>
    <p:extLst>
      <p:ext uri="{BB962C8B-B14F-4D97-AF65-F5344CB8AC3E}">
        <p14:creationId xmlns:p14="http://schemas.microsoft.com/office/powerpoint/2010/main" val="264698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PROPUESTA ALTERNATIVA</a:t>
            </a:r>
            <a:endParaRPr lang="es-EC" dirty="0"/>
          </a:p>
        </p:txBody>
      </p:sp>
      <p:sp>
        <p:nvSpPr>
          <p:cNvPr id="3" name="2 Subtítulo"/>
          <p:cNvSpPr>
            <a:spLocks noGrp="1"/>
          </p:cNvSpPr>
          <p:nvPr>
            <p:ph type="subTitle" idx="1"/>
          </p:nvPr>
        </p:nvSpPr>
        <p:spPr>
          <a:xfrm>
            <a:off x="395536" y="1828800"/>
            <a:ext cx="8367464" cy="1499616"/>
          </a:xfrm>
        </p:spPr>
        <p:txBody>
          <a:bodyPr/>
          <a:lstStyle/>
          <a:p>
            <a:pPr algn="r"/>
            <a:r>
              <a:rPr lang="es-EC" dirty="0" smtClean="0"/>
              <a:t>Plan de Mejoras  para  el ámbito Docencia  de la Universidad Internacional SEK</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20688"/>
            <a:ext cx="31337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7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OBJETIVO</a:t>
            </a:r>
            <a:endParaRPr lang="es-EC" dirty="0"/>
          </a:p>
        </p:txBody>
      </p:sp>
      <p:sp>
        <p:nvSpPr>
          <p:cNvPr id="2" name="1 CuadroTexto"/>
          <p:cNvSpPr txBox="1"/>
          <p:nvPr/>
        </p:nvSpPr>
        <p:spPr>
          <a:xfrm>
            <a:off x="1376737" y="2204864"/>
            <a:ext cx="6336704"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800" i="1" dirty="0"/>
              <a:t>Contribuir al mejoramiento de la gestión académica mediante un conjunto de acciones que permitan la superación del bajo nivel de satisfacción de los estudiantes con relación al ámbito docencia.</a:t>
            </a:r>
          </a:p>
          <a:p>
            <a:pPr algn="ctr"/>
            <a:endParaRPr lang="es-EC" sz="2800" dirty="0"/>
          </a:p>
        </p:txBody>
      </p:sp>
    </p:spTree>
    <p:extLst>
      <p:ext uri="{BB962C8B-B14F-4D97-AF65-F5344CB8AC3E}">
        <p14:creationId xmlns:p14="http://schemas.microsoft.com/office/powerpoint/2010/main" val="175672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0">
            <a:schemeClr val="accent2"/>
          </a:lnRef>
          <a:fillRef idx="3">
            <a:schemeClr val="accent2"/>
          </a:fillRef>
          <a:effectRef idx="3">
            <a:schemeClr val="accent2"/>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JUSTIFICACIÓN E IMPORTANCIA</a:t>
            </a:r>
            <a:endParaRPr lang="es-EC" dirty="0"/>
          </a:p>
        </p:txBody>
      </p:sp>
      <p:sp>
        <p:nvSpPr>
          <p:cNvPr id="2" name="1 CuadroTexto"/>
          <p:cNvSpPr txBox="1"/>
          <p:nvPr/>
        </p:nvSpPr>
        <p:spPr>
          <a:xfrm>
            <a:off x="395536" y="1700808"/>
            <a:ext cx="6336704" cy="1938992"/>
          </a:xfrm>
          <a:prstGeom prst="rect">
            <a:avLst/>
          </a:prstGeom>
          <a:scene3d>
            <a:camera prst="orthographicFront"/>
            <a:lightRig rig="threePt" dir="t"/>
          </a:scene3d>
          <a:sp3d>
            <a:bevelT w="101600" prst="rible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400" dirty="0" smtClean="0"/>
              <a:t>La implementación de un plan de mejoras en octubre del 2011 conllevó una serie de cambios en las políticas de gestión académica de la UISEK, con un alto impacto en el ámbito de la docencia.</a:t>
            </a:r>
            <a:endParaRPr lang="es-EC" sz="2400" dirty="0"/>
          </a:p>
        </p:txBody>
      </p:sp>
      <p:sp>
        <p:nvSpPr>
          <p:cNvPr id="4" name="3 CuadroTexto"/>
          <p:cNvSpPr txBox="1"/>
          <p:nvPr/>
        </p:nvSpPr>
        <p:spPr>
          <a:xfrm>
            <a:off x="2627784" y="3933056"/>
            <a:ext cx="6336704" cy="1938992"/>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400" dirty="0" smtClean="0"/>
              <a:t>Si bien es cierto por un lado se logró superar la evaluación de los indicadores relacionados con el Criterio Academia, por otro lado la ejecución del mismo incidió en el nivel de satisfacción de los estudiantes.</a:t>
            </a:r>
            <a:endParaRPr lang="es-EC" sz="2400" dirty="0"/>
          </a:p>
        </p:txBody>
      </p:sp>
    </p:spTree>
    <p:extLst>
      <p:ext uri="{BB962C8B-B14F-4D97-AF65-F5344CB8AC3E}">
        <p14:creationId xmlns:p14="http://schemas.microsoft.com/office/powerpoint/2010/main" val="37048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0">
            <a:schemeClr val="accent2"/>
          </a:lnRef>
          <a:fillRef idx="3">
            <a:schemeClr val="accent2"/>
          </a:fillRef>
          <a:effectRef idx="3">
            <a:schemeClr val="accent2"/>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JUSTIFICACIÓN E IMPORTANCIA</a:t>
            </a:r>
            <a:endParaRPr lang="es-EC" dirty="0"/>
          </a:p>
        </p:txBody>
      </p:sp>
      <p:sp>
        <p:nvSpPr>
          <p:cNvPr id="2" name="1 CuadroTexto"/>
          <p:cNvSpPr txBox="1"/>
          <p:nvPr/>
        </p:nvSpPr>
        <p:spPr>
          <a:xfrm>
            <a:off x="1350419" y="2492896"/>
            <a:ext cx="6336704" cy="2677656"/>
          </a:xfrm>
          <a:prstGeom prst="rect">
            <a:avLst/>
          </a:prstGeom>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smtClean="0"/>
              <a:t>Surge entonces </a:t>
            </a:r>
            <a:r>
              <a:rPr lang="es-EC" sz="2400" dirty="0"/>
              <a:t>inevitablemente la reflexión acerca de cómo enfrentar  esta problemática, sobre todo si se considera que un bajo nivel de satisfacción en la comunidad estudiantil </a:t>
            </a:r>
            <a:r>
              <a:rPr lang="es-EC" sz="2400" dirty="0" smtClean="0"/>
              <a:t>afecta directamente el </a:t>
            </a:r>
            <a:r>
              <a:rPr lang="es-EC" sz="2400" dirty="0"/>
              <a:t>índice de </a:t>
            </a:r>
            <a:r>
              <a:rPr lang="es-EC" sz="2400" dirty="0" smtClean="0"/>
              <a:t>retención, situación que pone en riesgo la sostenibilidad de la UISEK en el Sistema de Educación Superior.</a:t>
            </a:r>
            <a:endParaRPr lang="es-EC" sz="2400" dirty="0"/>
          </a:p>
        </p:txBody>
      </p:sp>
    </p:spTree>
    <p:extLst>
      <p:ext uri="{BB962C8B-B14F-4D97-AF65-F5344CB8AC3E}">
        <p14:creationId xmlns:p14="http://schemas.microsoft.com/office/powerpoint/2010/main" val="345776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908215300"/>
              </p:ext>
            </p:extLst>
          </p:nvPr>
        </p:nvGraphicFramePr>
        <p:xfrm>
          <a:off x="683568" y="1772816"/>
          <a:ext cx="7920880" cy="4608511"/>
        </p:xfrm>
        <a:graphic>
          <a:graphicData uri="http://schemas.openxmlformats.org/drawingml/2006/table">
            <a:tbl>
              <a:tblPr firstRow="1" firstCol="1" bandRow="1">
                <a:tableStyleId>{5FD0F851-EC5A-4D38-B0AD-8093EC10F338}</a:tableStyleId>
              </a:tblPr>
              <a:tblGrid>
                <a:gridCol w="2954945"/>
                <a:gridCol w="4965935"/>
              </a:tblGrid>
              <a:tr h="1470783">
                <a:tc gridSpan="2">
                  <a:txBody>
                    <a:bodyPr/>
                    <a:lstStyle/>
                    <a:p>
                      <a:pPr marL="0" indent="0" algn="just">
                        <a:lnSpc>
                          <a:spcPct val="100000"/>
                        </a:lnSpc>
                        <a:spcBef>
                          <a:spcPts val="200"/>
                        </a:spcBef>
                        <a:spcAft>
                          <a:spcPts val="200"/>
                        </a:spcAft>
                      </a:pPr>
                      <a:r>
                        <a:rPr lang="es-EC" sz="1400" dirty="0">
                          <a:effectLst/>
                        </a:rPr>
                        <a:t>ÁMBITO DE MEJORA: DOCENCIA</a:t>
                      </a:r>
                    </a:p>
                    <a:p>
                      <a:pPr marL="0" indent="0" algn="just">
                        <a:lnSpc>
                          <a:spcPct val="100000"/>
                        </a:lnSpc>
                        <a:spcBef>
                          <a:spcPts val="200"/>
                        </a:spcBef>
                        <a:spcAft>
                          <a:spcPts val="200"/>
                        </a:spcAft>
                      </a:pPr>
                      <a:r>
                        <a:rPr lang="es-EC" sz="1400" dirty="0">
                          <a:effectLst/>
                        </a:rPr>
                        <a:t>INDICADOR:  </a:t>
                      </a:r>
                      <a:r>
                        <a:rPr lang="es-EC" sz="1400" dirty="0" smtClean="0">
                          <a:effectLst/>
                        </a:rPr>
                        <a:t>DEDICACIÓN</a:t>
                      </a:r>
                    </a:p>
                    <a:p>
                      <a:pPr marL="0" indent="0" algn="just">
                        <a:lnSpc>
                          <a:spcPct val="100000"/>
                        </a:lnSpc>
                        <a:spcBef>
                          <a:spcPts val="200"/>
                        </a:spcBef>
                        <a:spcAft>
                          <a:spcPts val="200"/>
                        </a:spcAft>
                      </a:pPr>
                      <a:endParaRPr lang="es-EC" sz="1400" dirty="0">
                        <a:effectLst/>
                      </a:endParaRPr>
                    </a:p>
                    <a:p>
                      <a:pPr algn="just">
                        <a:lnSpc>
                          <a:spcPct val="115000"/>
                        </a:lnSpc>
                        <a:spcAft>
                          <a:spcPts val="0"/>
                        </a:spcAft>
                      </a:pPr>
                      <a:r>
                        <a:rPr lang="es-EC" sz="1600" dirty="0" smtClean="0">
                          <a:effectLst/>
                        </a:rPr>
                        <a:t>Calidad </a:t>
                      </a:r>
                      <a:r>
                        <a:rPr lang="es-EC" sz="1600" dirty="0">
                          <a:effectLst/>
                        </a:rPr>
                        <a:t>de la atención que brinda la institución al aprendizaje y formación de los estudiantes. </a:t>
                      </a:r>
                      <a:endParaRPr lang="es-EC" sz="1100" dirty="0">
                        <a:effectLst/>
                      </a:endParaRPr>
                    </a:p>
                  </a:txBody>
                  <a:tcPr marL="60482" marR="60482" marT="30241" marB="30241"/>
                </a:tc>
                <a:tc hMerge="1">
                  <a:txBody>
                    <a:bodyPr/>
                    <a:lstStyle/>
                    <a:p>
                      <a:endParaRPr lang="es-EC"/>
                    </a:p>
                  </a:txBody>
                  <a:tcPr/>
                </a:tc>
              </a:tr>
              <a:tr h="764745">
                <a:tc>
                  <a:txBody>
                    <a:bodyPr/>
                    <a:lstStyle/>
                    <a:p>
                      <a:pPr indent="457200" algn="l">
                        <a:lnSpc>
                          <a:spcPct val="200000"/>
                        </a:lnSpc>
                        <a:spcBef>
                          <a:spcPts val="200"/>
                        </a:spcBef>
                        <a:spcAft>
                          <a:spcPts val="200"/>
                        </a:spcAft>
                      </a:pPr>
                      <a:r>
                        <a:rPr lang="es-EC" sz="1100" dirty="0">
                          <a:effectLst/>
                        </a:rPr>
                        <a:t>DESCRIPCIÓN DEL PROBLEMA </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lang="es-EC" sz="1200" dirty="0">
                          <a:effectLst/>
                        </a:rPr>
                        <a:t>La carga horaria de 18 horas semanales de los docentes a tiempo completo incide en el nivel de satisfacción de los estudiantes con relación a la calidad de la enseñanza.</a:t>
                      </a:r>
                      <a:endParaRPr lang="es-EC" sz="1200" b="1" dirty="0">
                        <a:solidFill>
                          <a:srgbClr val="000000"/>
                        </a:solidFill>
                        <a:effectLst/>
                        <a:latin typeface="Times New Roman"/>
                        <a:ea typeface="Calibri"/>
                        <a:cs typeface="Times New Roman"/>
                      </a:endParaRPr>
                    </a:p>
                  </a:txBody>
                  <a:tcPr marL="60482" marR="60482" marT="30241" marB="30241"/>
                </a:tc>
              </a:tr>
              <a:tr h="781497">
                <a:tc>
                  <a:txBody>
                    <a:bodyPr/>
                    <a:lstStyle/>
                    <a:p>
                      <a:pPr marL="0" indent="0" algn="l">
                        <a:lnSpc>
                          <a:spcPct val="200000"/>
                        </a:lnSpc>
                        <a:spcBef>
                          <a:spcPts val="200"/>
                        </a:spcBef>
                        <a:spcAft>
                          <a:spcPts val="200"/>
                        </a:spcAft>
                      </a:pPr>
                      <a:r>
                        <a:rPr lang="es-EC" sz="1100" dirty="0">
                          <a:effectLst/>
                        </a:rPr>
                        <a:t>CAUSAS QUE PROVOCAN EL PROBLEMA</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lang="es-EC" sz="1200" dirty="0">
                          <a:effectLst/>
                        </a:rPr>
                        <a:t>- Profesores no especializados en las materias asignadas. </a:t>
                      </a:r>
                    </a:p>
                    <a:p>
                      <a:pPr indent="-1270">
                        <a:lnSpc>
                          <a:spcPct val="115000"/>
                        </a:lnSpc>
                        <a:spcBef>
                          <a:spcPts val="200"/>
                        </a:spcBef>
                        <a:spcAft>
                          <a:spcPts val="200"/>
                        </a:spcAft>
                      </a:pPr>
                      <a:r>
                        <a:rPr lang="es-EC" sz="1200" dirty="0">
                          <a:effectLst/>
                        </a:rPr>
                        <a:t>-  Excesivo número de materias, en algunos casos hasta </a:t>
                      </a:r>
                      <a:r>
                        <a:rPr lang="es-EC" sz="1200" dirty="0" smtClean="0">
                          <a:effectLst/>
                        </a:rPr>
                        <a:t>cinco</a:t>
                      </a:r>
                      <a:r>
                        <a:rPr lang="es-EC" sz="1200" baseline="0" dirty="0" smtClean="0">
                          <a:effectLst/>
                        </a:rPr>
                        <a:t> por  cada docente</a:t>
                      </a:r>
                      <a:endParaRPr lang="es-EC" sz="1200" b="1" dirty="0">
                        <a:solidFill>
                          <a:srgbClr val="000000"/>
                        </a:solidFill>
                        <a:effectLst/>
                        <a:latin typeface="Times New Roman"/>
                        <a:ea typeface="Calibri"/>
                        <a:cs typeface="Times New Roman"/>
                      </a:endParaRPr>
                    </a:p>
                  </a:txBody>
                  <a:tcPr marL="60482" marR="60482" marT="30241" marB="30241"/>
                </a:tc>
              </a:tr>
              <a:tr h="529474">
                <a:tc>
                  <a:txBody>
                    <a:bodyPr/>
                    <a:lstStyle/>
                    <a:p>
                      <a:pPr indent="457200" algn="l">
                        <a:lnSpc>
                          <a:spcPct val="200000"/>
                        </a:lnSpc>
                        <a:spcBef>
                          <a:spcPts val="200"/>
                        </a:spcBef>
                        <a:spcAft>
                          <a:spcPts val="200"/>
                        </a:spcAft>
                      </a:pPr>
                      <a:r>
                        <a:rPr lang="es-EC" sz="1100">
                          <a:effectLst/>
                        </a:rPr>
                        <a:t>OBJETIVO   A ALCANZAR</a:t>
                      </a:r>
                      <a:endParaRPr lang="es-EC" sz="110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lang="es-EC" sz="1200" dirty="0">
                          <a:effectLst/>
                        </a:rPr>
                        <a:t>Incrementar el grado de satisfacción de los estudiantes con relación a la calidad de la enseñanza de los docentes a tiempo completo. </a:t>
                      </a:r>
                      <a:endParaRPr lang="es-EC" sz="1200" b="1" dirty="0">
                        <a:solidFill>
                          <a:srgbClr val="000000"/>
                        </a:solidFill>
                        <a:effectLst/>
                        <a:latin typeface="Times New Roman"/>
                        <a:ea typeface="Calibri"/>
                        <a:cs typeface="Times New Roman"/>
                      </a:endParaRPr>
                    </a:p>
                  </a:txBody>
                  <a:tcPr marL="60482" marR="60482" marT="30241" marB="30241"/>
                </a:tc>
              </a:tr>
              <a:tr h="1062012">
                <a:tc>
                  <a:txBody>
                    <a:bodyPr/>
                    <a:lstStyle/>
                    <a:p>
                      <a:pPr indent="457200" algn="just">
                        <a:lnSpc>
                          <a:spcPct val="200000"/>
                        </a:lnSpc>
                        <a:spcBef>
                          <a:spcPts val="200"/>
                        </a:spcBef>
                        <a:spcAft>
                          <a:spcPts val="200"/>
                        </a:spcAft>
                      </a:pPr>
                      <a:r>
                        <a:rPr lang="es-EC" sz="1100" dirty="0">
                          <a:effectLst/>
                        </a:rPr>
                        <a:t>ACCIONES DE MEJORA</a:t>
                      </a:r>
                      <a:endParaRPr lang="es-EC" sz="1100" dirty="0">
                        <a:effectLst/>
                        <a:latin typeface="Times New Roman"/>
                        <a:ea typeface="Calibri"/>
                        <a:cs typeface="Times New Roman"/>
                      </a:endParaRPr>
                    </a:p>
                  </a:txBody>
                  <a:tcPr marL="60482" marR="60482" marT="30241" marB="30241" anchor="ctr"/>
                </a:tc>
                <a:tc>
                  <a:txBody>
                    <a:bodyPr/>
                    <a:lstStyle/>
                    <a:p>
                      <a:pPr indent="-1270">
                        <a:lnSpc>
                          <a:spcPct val="115000"/>
                        </a:lnSpc>
                        <a:spcBef>
                          <a:spcPts val="200"/>
                        </a:spcBef>
                        <a:spcAft>
                          <a:spcPts val="200"/>
                        </a:spcAft>
                      </a:pPr>
                      <a:r>
                        <a:rPr lang="es-EC" sz="1200" dirty="0">
                          <a:effectLst/>
                        </a:rPr>
                        <a:t>1. Reducción de la carga académica de los docentes a tiempo completo  a 16 horas.</a:t>
                      </a:r>
                    </a:p>
                    <a:p>
                      <a:pPr indent="-1270">
                        <a:lnSpc>
                          <a:spcPct val="115000"/>
                        </a:lnSpc>
                        <a:spcBef>
                          <a:spcPts val="200"/>
                        </a:spcBef>
                        <a:spcAft>
                          <a:spcPts val="200"/>
                        </a:spcAft>
                      </a:pPr>
                      <a:r>
                        <a:rPr lang="es-EC" sz="1200" dirty="0">
                          <a:effectLst/>
                        </a:rPr>
                        <a:t>2.  Asignación de materias en relación a la especialización y experiencia profesional del docente </a:t>
                      </a:r>
                      <a:endParaRPr lang="es-EC" sz="1100" b="1" dirty="0">
                        <a:solidFill>
                          <a:srgbClr val="000000"/>
                        </a:solidFill>
                        <a:effectLst/>
                        <a:latin typeface="Times New Roman"/>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283628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197789120"/>
              </p:ext>
            </p:extLst>
          </p:nvPr>
        </p:nvGraphicFramePr>
        <p:xfrm>
          <a:off x="395536" y="2037187"/>
          <a:ext cx="8280920" cy="4416149"/>
        </p:xfrm>
        <a:graphic>
          <a:graphicData uri="http://schemas.openxmlformats.org/drawingml/2006/table">
            <a:tbl>
              <a:tblPr firstRow="1" firstCol="1" bandRow="1">
                <a:tableStyleId>{5FD0F851-EC5A-4D38-B0AD-8093EC10F338}</a:tableStyleId>
              </a:tblPr>
              <a:tblGrid>
                <a:gridCol w="3089259"/>
                <a:gridCol w="5191661"/>
              </a:tblGrid>
              <a:tr h="2234869">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dirty="0" smtClean="0">
                          <a:effectLst/>
                        </a:rPr>
                        <a:t>1. Si se disminuyen 2 horas de clases semanales, por cada 8 docentes a tiempo completo se hace necesaria la contratación de un docente a tiempo completo adicional (2 x 8 = 16), esto significa una contratación de 11 docentes nuevos lo que ocasiona un incremento a 104 docentes de la planta de profesores a tiempo completo.</a:t>
                      </a:r>
                    </a:p>
                    <a:p>
                      <a:pPr algn="just">
                        <a:lnSpc>
                          <a:spcPct val="115000"/>
                        </a:lnSpc>
                        <a:spcAft>
                          <a:spcPts val="0"/>
                        </a:spcAft>
                      </a:pPr>
                      <a:endParaRPr lang="es-EC" sz="1100" dirty="0">
                        <a:effectLst/>
                      </a:endParaRPr>
                    </a:p>
                  </a:txBody>
                  <a:tcPr marL="60482" marR="60482" marT="30241" marB="30241"/>
                </a:tc>
                <a:tc hMerge="1">
                  <a:txBody>
                    <a:bodyPr/>
                    <a:lstStyle/>
                    <a:p>
                      <a:endParaRPr lang="es-EC"/>
                    </a:p>
                  </a:txBody>
                  <a:tcPr/>
                </a:tc>
              </a:tr>
              <a:tr h="883819">
                <a:tc>
                  <a:txBody>
                    <a:bodyPr/>
                    <a:lstStyle/>
                    <a:p>
                      <a:pPr indent="457200" algn="l">
                        <a:lnSpc>
                          <a:spcPct val="200000"/>
                        </a:lnSpc>
                        <a:spcBef>
                          <a:spcPts val="200"/>
                        </a:spcBef>
                        <a:spcAft>
                          <a:spcPts val="200"/>
                        </a:spcAft>
                      </a:pPr>
                      <a:r>
                        <a:rPr lang="es-EC" sz="1600" dirty="0" smtClean="0">
                          <a:effectLst/>
                        </a:rPr>
                        <a:t>IMPACTO</a:t>
                      </a:r>
                      <a:endParaRPr lang="es-EC" sz="16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endParaRPr lang="es-EC" sz="1400" dirty="0" smtClean="0">
                        <a:effectLst/>
                      </a:endParaRPr>
                    </a:p>
                    <a:p>
                      <a:pPr indent="-1270">
                        <a:lnSpc>
                          <a:spcPct val="115000"/>
                        </a:lnSpc>
                        <a:spcBef>
                          <a:spcPts val="200"/>
                        </a:spcBef>
                        <a:spcAft>
                          <a:spcPts val="200"/>
                        </a:spcAft>
                      </a:pPr>
                      <a:r>
                        <a:rPr lang="es-EC" sz="1400" dirty="0" smtClean="0">
                          <a:effectLst/>
                        </a:rPr>
                        <a:t>ALTO / PRESUPUESTO</a:t>
                      </a:r>
                      <a:endParaRPr lang="es-EC" sz="1400" b="1" dirty="0">
                        <a:solidFill>
                          <a:srgbClr val="C00000"/>
                        </a:solidFill>
                        <a:effectLst/>
                        <a:latin typeface="Times New Roman"/>
                        <a:ea typeface="Calibri"/>
                        <a:cs typeface="Times New Roman"/>
                      </a:endParaRPr>
                    </a:p>
                  </a:txBody>
                  <a:tcPr marL="60482" marR="60482" marT="30241" marB="30241"/>
                </a:tc>
              </a:tr>
              <a:tr h="1297461">
                <a:tc>
                  <a:txBody>
                    <a:bodyPr/>
                    <a:lstStyle/>
                    <a:p>
                      <a:pPr indent="457200" algn="l">
                        <a:lnSpc>
                          <a:spcPct val="200000"/>
                        </a:lnSpc>
                        <a:spcBef>
                          <a:spcPts val="200"/>
                        </a:spcBef>
                        <a:spcAft>
                          <a:spcPts val="200"/>
                        </a:spcAft>
                      </a:pPr>
                      <a:r>
                        <a:rPr kumimoji="0" lang="es-EC" sz="1600" kern="1200" dirty="0" smtClean="0">
                          <a:effectLst/>
                        </a:rPr>
                        <a:t>RESPONSABLES</a:t>
                      </a:r>
                      <a:endParaRPr kumimoji="0" lang="es-EC" sz="1600" b="1" kern="1200" dirty="0">
                        <a:solidFill>
                          <a:schemeClr val="lt1"/>
                        </a:solidFill>
                        <a:effectLst/>
                        <a:latin typeface="+mn-lt"/>
                        <a:ea typeface="+mn-ea"/>
                        <a:cs typeface="+mn-cs"/>
                      </a:endParaRPr>
                    </a:p>
                  </a:txBody>
                  <a:tcPr marL="60482" marR="60482" marT="30241" marB="30241"/>
                </a:tc>
                <a:tc>
                  <a:txBody>
                    <a:bodyPr/>
                    <a:lstStyle/>
                    <a:p>
                      <a:pPr marL="284480" indent="-285750">
                        <a:lnSpc>
                          <a:spcPct val="115000"/>
                        </a:lnSpc>
                        <a:spcBef>
                          <a:spcPts val="200"/>
                        </a:spcBef>
                        <a:spcAft>
                          <a:spcPts val="200"/>
                        </a:spcAft>
                        <a:buFontTx/>
                        <a:buChar char="-"/>
                      </a:pPr>
                      <a:r>
                        <a:rPr lang="es-EC" sz="1400" dirty="0" smtClean="0">
                          <a:effectLst/>
                        </a:rPr>
                        <a:t>Dirección</a:t>
                      </a:r>
                      <a:r>
                        <a:rPr lang="es-EC" sz="1400" baseline="0" dirty="0" smtClean="0">
                          <a:effectLst/>
                        </a:rPr>
                        <a:t> de Planificación</a:t>
                      </a:r>
                    </a:p>
                    <a:p>
                      <a:pPr marL="284480" indent="-285750">
                        <a:lnSpc>
                          <a:spcPct val="115000"/>
                        </a:lnSpc>
                        <a:spcBef>
                          <a:spcPts val="200"/>
                        </a:spcBef>
                        <a:spcAft>
                          <a:spcPts val="200"/>
                        </a:spcAft>
                        <a:buFontTx/>
                        <a:buChar char="-"/>
                      </a:pPr>
                      <a:r>
                        <a:rPr lang="es-EC" sz="1400" baseline="0" dirty="0" smtClean="0">
                          <a:effectLst/>
                        </a:rPr>
                        <a:t>Dirección Académica</a:t>
                      </a:r>
                    </a:p>
                    <a:p>
                      <a:pPr marL="284480" indent="-285750">
                        <a:lnSpc>
                          <a:spcPct val="115000"/>
                        </a:lnSpc>
                        <a:spcBef>
                          <a:spcPts val="200"/>
                        </a:spcBef>
                        <a:spcAft>
                          <a:spcPts val="200"/>
                        </a:spcAft>
                        <a:buFontTx/>
                        <a:buChar char="-"/>
                      </a:pPr>
                      <a:r>
                        <a:rPr lang="es-EC" sz="1400" baseline="0" dirty="0" smtClean="0">
                          <a:effectLst/>
                        </a:rPr>
                        <a:t>Dirección Financiera </a:t>
                      </a:r>
                      <a:endParaRPr lang="es-EC" sz="1400" b="1" dirty="0">
                        <a:solidFill>
                          <a:srgbClr val="C00000"/>
                        </a:solidFill>
                        <a:effectLst/>
                        <a:latin typeface="+mj-lt"/>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203255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63688" y="548680"/>
            <a:ext cx="5400600" cy="648072"/>
          </a:xfrm>
        </p:spPr>
        <p:style>
          <a:lnRef idx="0">
            <a:schemeClr val="accent4"/>
          </a:lnRef>
          <a:fillRef idx="3">
            <a:schemeClr val="accent4"/>
          </a:fillRef>
          <a:effectRef idx="3">
            <a:schemeClr val="accent4"/>
          </a:effectRef>
          <a:fontRef idx="minor">
            <a:schemeClr val="lt1"/>
          </a:fontRef>
        </p:style>
        <p:txBody>
          <a:bodyPr>
            <a:noAutofit/>
          </a:bodyPr>
          <a:lstStyle/>
          <a:p>
            <a:pPr marL="114300" indent="0" algn="ctr">
              <a:buNone/>
            </a:pPr>
            <a:r>
              <a:rPr lang="es-EC" sz="2400" b="1" dirty="0" smtClean="0"/>
              <a:t>ANTECEDENTES</a:t>
            </a:r>
            <a:endParaRPr lang="es-EC" sz="2400" b="1" dirty="0"/>
          </a:p>
        </p:txBody>
      </p:sp>
      <p:grpSp>
        <p:nvGrpSpPr>
          <p:cNvPr id="7" name="6 Grupo"/>
          <p:cNvGrpSpPr/>
          <p:nvPr/>
        </p:nvGrpSpPr>
        <p:grpSpPr>
          <a:xfrm>
            <a:off x="213234" y="1523906"/>
            <a:ext cx="5112568" cy="2697182"/>
            <a:chOff x="2555776" y="1412777"/>
            <a:chExt cx="5112568" cy="2697182"/>
          </a:xfrm>
        </p:grpSpPr>
        <p:sp>
          <p:nvSpPr>
            <p:cNvPr id="6" name="5 CuadroTexto"/>
            <p:cNvSpPr txBox="1"/>
            <p:nvPr/>
          </p:nvSpPr>
          <p:spPr>
            <a:xfrm>
              <a:off x="2555776" y="2632631"/>
              <a:ext cx="511256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Institución Internacional SEK, Madrid 1862.</a:t>
              </a:r>
            </a:p>
            <a:p>
              <a:pPr algn="ctr"/>
              <a:r>
                <a:rPr lang="es-EC" dirty="0" smtClean="0"/>
                <a:t>Colegio San Estanislao de Kotska (SEK)</a:t>
              </a:r>
            </a:p>
            <a:p>
              <a:pPr algn="ctr"/>
              <a:r>
                <a:rPr lang="es-EC" dirty="0" smtClean="0"/>
                <a:t>Red educativa con </a:t>
              </a:r>
            </a:p>
            <a:p>
              <a:pPr algn="ctr"/>
              <a:r>
                <a:rPr lang="es-EC" dirty="0" smtClean="0"/>
                <a:t>119 años en Europa, 30 en América y  18 en Ecuador</a:t>
              </a:r>
            </a:p>
            <a:p>
              <a:pPr algn="ctr"/>
              <a:r>
                <a:rPr lang="es-EC" dirty="0" smtClean="0"/>
                <a:t>Excelencia Humana y Académica</a:t>
              </a:r>
              <a:endParaRPr lang="es-EC"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412777"/>
              <a:ext cx="1008112" cy="1163994"/>
            </a:xfrm>
            <a:prstGeom prst="rect">
              <a:avLst/>
            </a:prstGeom>
          </p:spPr>
        </p:pic>
      </p:grpSp>
      <p:grpSp>
        <p:nvGrpSpPr>
          <p:cNvPr id="8" name="7 Grupo"/>
          <p:cNvGrpSpPr/>
          <p:nvPr/>
        </p:nvGrpSpPr>
        <p:grpSpPr>
          <a:xfrm>
            <a:off x="3135846" y="4365104"/>
            <a:ext cx="5825505" cy="2290644"/>
            <a:chOff x="3165562" y="4464298"/>
            <a:chExt cx="5825505" cy="2290644"/>
          </a:xfrm>
        </p:grpSpPr>
        <p:sp>
          <p:nvSpPr>
            <p:cNvPr id="12" name="11 CuadroTexto"/>
            <p:cNvSpPr txBox="1"/>
            <p:nvPr/>
          </p:nvSpPr>
          <p:spPr>
            <a:xfrm>
              <a:off x="3165562" y="5554613"/>
              <a:ext cx="5825505"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Creada  en Ecuador según Registro Oficial N° 222 emitido el 30 de junio de 1993.  Es la 2da IES que forma parte de la IISEK. Su oferta académica está constituida por 26 carreras de pregrado y 3 de posgrado.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407" y="4464298"/>
              <a:ext cx="31337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602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153681639"/>
              </p:ext>
            </p:extLst>
          </p:nvPr>
        </p:nvGraphicFramePr>
        <p:xfrm>
          <a:off x="899592" y="2204864"/>
          <a:ext cx="7704856" cy="4032448"/>
        </p:xfrm>
        <a:graphic>
          <a:graphicData uri="http://schemas.openxmlformats.org/drawingml/2006/table">
            <a:tbl>
              <a:tblPr firstRow="1" firstCol="1" bandRow="1">
                <a:tableStyleId>{D27102A9-8310-4765-A935-A1911B00CA55}</a:tableStyleId>
              </a:tblPr>
              <a:tblGrid>
                <a:gridCol w="2874356"/>
                <a:gridCol w="4830500"/>
              </a:tblGrid>
              <a:tr h="2497083">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dirty="0" smtClean="0">
                          <a:effectLst/>
                        </a:rPr>
                        <a:t>2. Clasificación de los docentes en base a su formación de cuarto nivel y experiencia profesional, con</a:t>
                      </a:r>
                      <a:r>
                        <a:rPr kumimoji="0" lang="es-EC" sz="1800" kern="1200" baseline="0" dirty="0" smtClean="0">
                          <a:effectLst/>
                        </a:rPr>
                        <a:t> relación al área de conocimiento de la cátedra a dictar.</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s-EC" sz="1800" kern="1200" baseline="0" dirty="0" smtClean="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baseline="0" dirty="0" smtClean="0">
                          <a:effectLst/>
                        </a:rPr>
                        <a:t>Reasignación de cátedras tomando en consideración el área de conocimiento del postgrado.</a:t>
                      </a:r>
                      <a:endParaRPr lang="es-EC" sz="1100" dirty="0">
                        <a:effectLst/>
                      </a:endParaRPr>
                    </a:p>
                  </a:txBody>
                  <a:tcPr marL="60482" marR="60482" marT="30241" marB="30241"/>
                </a:tc>
                <a:tc hMerge="1">
                  <a:txBody>
                    <a:bodyPr/>
                    <a:lstStyle/>
                    <a:p>
                      <a:endParaRPr lang="es-EC"/>
                    </a:p>
                  </a:txBody>
                  <a:tcPr/>
                </a:tc>
              </a:tr>
              <a:tr h="776984">
                <a:tc>
                  <a:txBody>
                    <a:bodyPr/>
                    <a:lstStyle/>
                    <a:p>
                      <a:pPr indent="457200" algn="l">
                        <a:lnSpc>
                          <a:spcPct val="200000"/>
                        </a:lnSpc>
                        <a:spcBef>
                          <a:spcPts val="200"/>
                        </a:spcBef>
                        <a:spcAft>
                          <a:spcPts val="200"/>
                        </a:spcAft>
                      </a:pPr>
                      <a:r>
                        <a:rPr lang="es-EC" sz="1600" dirty="0" smtClean="0">
                          <a:effectLst/>
                        </a:rPr>
                        <a:t>IMPACTO</a:t>
                      </a:r>
                      <a:endParaRPr lang="es-EC" sz="16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endParaRPr lang="es-EC" sz="1400" dirty="0" smtClean="0">
                        <a:effectLst/>
                      </a:endParaRPr>
                    </a:p>
                    <a:p>
                      <a:pPr indent="-1270">
                        <a:lnSpc>
                          <a:spcPct val="115000"/>
                        </a:lnSpc>
                        <a:spcBef>
                          <a:spcPts val="200"/>
                        </a:spcBef>
                        <a:spcAft>
                          <a:spcPts val="200"/>
                        </a:spcAft>
                      </a:pPr>
                      <a:r>
                        <a:rPr lang="es-EC" sz="1400" dirty="0" smtClean="0">
                          <a:effectLst/>
                        </a:rPr>
                        <a:t>ALTO / PLANIFICACIÓN</a:t>
                      </a:r>
                      <a:endParaRPr lang="es-EC" sz="1400" b="1" dirty="0">
                        <a:solidFill>
                          <a:srgbClr val="C00000"/>
                        </a:solidFill>
                        <a:effectLst/>
                        <a:latin typeface="Times New Roman"/>
                        <a:ea typeface="Calibri"/>
                        <a:cs typeface="Times New Roman"/>
                      </a:endParaRPr>
                    </a:p>
                  </a:txBody>
                  <a:tcPr marL="60482" marR="60482" marT="30241" marB="30241"/>
                </a:tc>
              </a:tr>
              <a:tr h="758381">
                <a:tc>
                  <a:txBody>
                    <a:bodyPr/>
                    <a:lstStyle/>
                    <a:p>
                      <a:pPr indent="457200" algn="l">
                        <a:lnSpc>
                          <a:spcPct val="200000"/>
                        </a:lnSpc>
                        <a:spcBef>
                          <a:spcPts val="200"/>
                        </a:spcBef>
                        <a:spcAft>
                          <a:spcPts val="200"/>
                        </a:spcAft>
                      </a:pPr>
                      <a:r>
                        <a:rPr lang="es-EC" sz="1600" dirty="0" smtClean="0">
                          <a:effectLst/>
                        </a:rPr>
                        <a:t>RESPONSABLES</a:t>
                      </a:r>
                      <a:endParaRPr lang="es-EC" sz="1600" dirty="0">
                        <a:effectLst/>
                        <a:latin typeface="+mn-lt"/>
                        <a:ea typeface="Calibri"/>
                        <a:cs typeface="Times New Roman"/>
                      </a:endParaRPr>
                    </a:p>
                  </a:txBody>
                  <a:tcPr marL="60482" marR="60482" marT="30241" marB="30241"/>
                </a:tc>
                <a:tc>
                  <a:txBody>
                    <a:bodyPr/>
                    <a:lstStyle/>
                    <a:p>
                      <a:pPr indent="-1270">
                        <a:lnSpc>
                          <a:spcPct val="115000"/>
                        </a:lnSpc>
                        <a:spcBef>
                          <a:spcPts val="200"/>
                        </a:spcBef>
                        <a:spcAft>
                          <a:spcPts val="200"/>
                        </a:spcAft>
                      </a:pPr>
                      <a:r>
                        <a:rPr lang="es-EC" sz="1400" dirty="0" smtClean="0">
                          <a:effectLst/>
                        </a:rPr>
                        <a:t>Dirección de Recursos Humanos</a:t>
                      </a:r>
                    </a:p>
                    <a:p>
                      <a:pPr indent="-1270">
                        <a:lnSpc>
                          <a:spcPct val="115000"/>
                        </a:lnSpc>
                        <a:spcBef>
                          <a:spcPts val="200"/>
                        </a:spcBef>
                        <a:spcAft>
                          <a:spcPts val="200"/>
                        </a:spcAft>
                      </a:pPr>
                      <a:r>
                        <a:rPr lang="es-EC" sz="1400" dirty="0" smtClean="0">
                          <a:effectLst/>
                        </a:rPr>
                        <a:t>Dirección Académica</a:t>
                      </a:r>
                      <a:endParaRPr lang="es-EC" sz="1400" b="1" dirty="0">
                        <a:solidFill>
                          <a:srgbClr val="C00000"/>
                        </a:solidFill>
                        <a:effectLst/>
                        <a:latin typeface="+mn-lt"/>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211212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612105004"/>
              </p:ext>
            </p:extLst>
          </p:nvPr>
        </p:nvGraphicFramePr>
        <p:xfrm>
          <a:off x="899592" y="1916832"/>
          <a:ext cx="7488832" cy="4401238"/>
        </p:xfrm>
        <a:graphic>
          <a:graphicData uri="http://schemas.openxmlformats.org/drawingml/2006/table">
            <a:tbl>
              <a:tblPr firstRow="1" firstCol="1" bandRow="1">
                <a:tableStyleId>{5FD0F851-EC5A-4D38-B0AD-8093EC10F338}</a:tableStyleId>
              </a:tblPr>
              <a:tblGrid>
                <a:gridCol w="2793766"/>
                <a:gridCol w="4695066"/>
              </a:tblGrid>
              <a:tr h="1224136">
                <a:tc gridSpan="2">
                  <a:txBody>
                    <a:bodyPr/>
                    <a:lstStyle/>
                    <a:p>
                      <a:pPr marL="0" indent="0" algn="just">
                        <a:lnSpc>
                          <a:spcPct val="100000"/>
                        </a:lnSpc>
                        <a:spcBef>
                          <a:spcPts val="200"/>
                        </a:spcBef>
                        <a:spcAft>
                          <a:spcPts val="200"/>
                        </a:spcAft>
                      </a:pPr>
                      <a:r>
                        <a:rPr lang="es-EC" sz="1400" dirty="0">
                          <a:effectLst/>
                        </a:rPr>
                        <a:t>ÁMBITO DE MEJORA: DOCENCIA</a:t>
                      </a:r>
                    </a:p>
                    <a:p>
                      <a:pPr marL="0" indent="0" algn="just">
                        <a:lnSpc>
                          <a:spcPct val="100000"/>
                        </a:lnSpc>
                        <a:spcBef>
                          <a:spcPts val="200"/>
                        </a:spcBef>
                        <a:spcAft>
                          <a:spcPts val="200"/>
                        </a:spcAft>
                      </a:pPr>
                      <a:r>
                        <a:rPr lang="es-EC" sz="1400" dirty="0">
                          <a:effectLst/>
                        </a:rPr>
                        <a:t>INDICADOR:  </a:t>
                      </a:r>
                      <a:r>
                        <a:rPr lang="es-EC" sz="1400" dirty="0" smtClean="0">
                          <a:effectLst/>
                        </a:rPr>
                        <a:t>CALIDAD</a:t>
                      </a:r>
                      <a:r>
                        <a:rPr lang="es-EC" sz="1400" baseline="0" dirty="0" smtClean="0">
                          <a:effectLst/>
                        </a:rPr>
                        <a:t> DE DEDICACIÓN ACADÉMICA</a:t>
                      </a:r>
                      <a:endParaRPr lang="es-EC" sz="1400" dirty="0" smtClean="0">
                        <a:effectLst/>
                      </a:endParaRPr>
                    </a:p>
                    <a:p>
                      <a:pPr marL="0" indent="0" algn="just">
                        <a:lnSpc>
                          <a:spcPct val="100000"/>
                        </a:lnSpc>
                        <a:spcBef>
                          <a:spcPts val="200"/>
                        </a:spcBef>
                        <a:spcAft>
                          <a:spcPts val="200"/>
                        </a:spcAft>
                      </a:pPr>
                      <a:endParaRPr lang="es-EC" sz="1400" dirty="0">
                        <a:effectLst/>
                      </a:endParaRPr>
                    </a:p>
                    <a:p>
                      <a:pPr algn="just">
                        <a:lnSpc>
                          <a:spcPct val="115000"/>
                        </a:lnSpc>
                        <a:spcAft>
                          <a:spcPts val="0"/>
                        </a:spcAft>
                      </a:pPr>
                      <a:r>
                        <a:rPr lang="es-EC" sz="1600" dirty="0" smtClean="0">
                          <a:effectLst/>
                        </a:rPr>
                        <a:t>Tiempo dedicado</a:t>
                      </a:r>
                      <a:r>
                        <a:rPr lang="es-EC" sz="1600" baseline="0" dirty="0" smtClean="0">
                          <a:effectLst/>
                        </a:rPr>
                        <a:t> a actividades académicas fuera de la docencia</a:t>
                      </a:r>
                      <a:endParaRPr lang="es-EC" sz="1100" dirty="0">
                        <a:effectLst/>
                      </a:endParaRPr>
                    </a:p>
                  </a:txBody>
                  <a:tcPr marL="60482" marR="60482" marT="30241" marB="30241"/>
                </a:tc>
                <a:tc hMerge="1">
                  <a:txBody>
                    <a:bodyPr/>
                    <a:lstStyle/>
                    <a:p>
                      <a:endParaRPr lang="es-EC"/>
                    </a:p>
                  </a:txBody>
                  <a:tcPr/>
                </a:tc>
              </a:tr>
              <a:tr h="713322">
                <a:tc>
                  <a:txBody>
                    <a:bodyPr/>
                    <a:lstStyle/>
                    <a:p>
                      <a:pPr indent="457200" algn="l">
                        <a:lnSpc>
                          <a:spcPct val="200000"/>
                        </a:lnSpc>
                        <a:spcBef>
                          <a:spcPts val="200"/>
                        </a:spcBef>
                        <a:spcAft>
                          <a:spcPts val="200"/>
                        </a:spcAft>
                      </a:pPr>
                      <a:r>
                        <a:rPr lang="es-EC" sz="1100" dirty="0">
                          <a:effectLst/>
                        </a:rPr>
                        <a:t>DESCRIPCIÓN DEL PROBLEMA </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kumimoji="0" lang="es-EC" sz="1400" kern="1200" dirty="0" smtClean="0">
                          <a:effectLst/>
                        </a:rPr>
                        <a:t>El tiempo que dedican los docentes a tiempo completo a actividades fuera de la docencia es excesivo, situación que influye directamente en su disponibilidad para tutorías académicas y dirección de tesis.</a:t>
                      </a:r>
                      <a:endParaRPr lang="es-EC" sz="1050" b="1" dirty="0">
                        <a:solidFill>
                          <a:srgbClr val="000000"/>
                        </a:solidFill>
                        <a:effectLst/>
                        <a:latin typeface="Times New Roman"/>
                        <a:ea typeface="Calibri"/>
                        <a:cs typeface="Times New Roman"/>
                      </a:endParaRPr>
                    </a:p>
                  </a:txBody>
                  <a:tcPr marL="60482" marR="60482" marT="30241" marB="30241"/>
                </a:tc>
              </a:tr>
              <a:tr h="551698">
                <a:tc>
                  <a:txBody>
                    <a:bodyPr/>
                    <a:lstStyle/>
                    <a:p>
                      <a:pPr marL="0" indent="0" algn="l">
                        <a:lnSpc>
                          <a:spcPct val="200000"/>
                        </a:lnSpc>
                        <a:spcBef>
                          <a:spcPts val="200"/>
                        </a:spcBef>
                        <a:spcAft>
                          <a:spcPts val="200"/>
                        </a:spcAft>
                      </a:pPr>
                      <a:r>
                        <a:rPr lang="es-EC" sz="1100" dirty="0">
                          <a:effectLst/>
                        </a:rPr>
                        <a:t>CAUSAS QUE PROVOCAN EL PROBLEMA</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lang="es-EC" sz="1400" dirty="0" smtClean="0">
                          <a:effectLst/>
                        </a:rPr>
                        <a:t>Excesiva carga</a:t>
                      </a:r>
                      <a:r>
                        <a:rPr lang="es-EC" sz="1400" baseline="0" dirty="0" smtClean="0">
                          <a:effectLst/>
                        </a:rPr>
                        <a:t> de funciones administrativas</a:t>
                      </a:r>
                      <a:endParaRPr lang="es-EC" sz="1200" b="1" dirty="0">
                        <a:solidFill>
                          <a:srgbClr val="000000"/>
                        </a:solidFill>
                        <a:effectLst/>
                        <a:latin typeface="Times New Roman"/>
                        <a:ea typeface="Calibri"/>
                        <a:cs typeface="Times New Roman"/>
                      </a:endParaRPr>
                    </a:p>
                  </a:txBody>
                  <a:tcPr marL="60482" marR="60482" marT="30241" marB="30241"/>
                </a:tc>
              </a:tr>
              <a:tr h="990600">
                <a:tc>
                  <a:txBody>
                    <a:bodyPr/>
                    <a:lstStyle/>
                    <a:p>
                      <a:pPr indent="457200" algn="just">
                        <a:lnSpc>
                          <a:spcPct val="200000"/>
                        </a:lnSpc>
                        <a:spcBef>
                          <a:spcPts val="200"/>
                        </a:spcBef>
                        <a:spcAft>
                          <a:spcPts val="200"/>
                        </a:spcAft>
                      </a:pPr>
                      <a:r>
                        <a:rPr lang="es-EC" sz="1100" dirty="0">
                          <a:effectLst/>
                        </a:rPr>
                        <a:t>ACCIONES DE MEJORA</a:t>
                      </a:r>
                      <a:endParaRPr lang="es-EC" sz="1100" dirty="0">
                        <a:effectLst/>
                        <a:latin typeface="Times New Roman"/>
                        <a:ea typeface="Calibri"/>
                        <a:cs typeface="Times New Roman"/>
                      </a:endParaRPr>
                    </a:p>
                  </a:txBody>
                  <a:tcPr marL="60482" marR="60482" marT="30241" marB="30241" anchor="ctr"/>
                </a:tc>
                <a:tc>
                  <a:txBody>
                    <a:bodyPr/>
                    <a:lstStyle/>
                    <a:p>
                      <a:pPr marL="341630" indent="-342900">
                        <a:lnSpc>
                          <a:spcPct val="115000"/>
                        </a:lnSpc>
                        <a:spcBef>
                          <a:spcPts val="200"/>
                        </a:spcBef>
                        <a:spcAft>
                          <a:spcPts val="200"/>
                        </a:spcAft>
                        <a:buAutoNum type="arabicPeriod"/>
                      </a:pPr>
                      <a:r>
                        <a:rPr kumimoji="0" lang="es-EC" sz="1400" kern="1200" dirty="0" smtClean="0">
                          <a:effectLst/>
                        </a:rPr>
                        <a:t>Redistribución de la carga académica de los docentes a tiempo completo considerando obligatoriamente horas para tutorías académicas y dirección de tesis</a:t>
                      </a:r>
                    </a:p>
                    <a:p>
                      <a:pPr marL="227330" indent="-228600">
                        <a:lnSpc>
                          <a:spcPct val="115000"/>
                        </a:lnSpc>
                        <a:spcBef>
                          <a:spcPts val="200"/>
                        </a:spcBef>
                        <a:spcAft>
                          <a:spcPts val="200"/>
                        </a:spcAft>
                        <a:buAutoNum type="arabicPeriod"/>
                      </a:pPr>
                      <a:r>
                        <a:rPr kumimoji="0" lang="es-EC" sz="1400" kern="1200" dirty="0" smtClean="0">
                          <a:effectLst/>
                        </a:rPr>
                        <a:t>Incorporar en el modelo de gestión académica institucional actividades inherentes al control y seguimiento de las actividades de los docentes a tiempo completo</a:t>
                      </a:r>
                      <a:endParaRPr lang="es-EC" sz="1000" b="1" dirty="0">
                        <a:solidFill>
                          <a:srgbClr val="000000"/>
                        </a:solidFill>
                        <a:effectLst/>
                        <a:latin typeface="Times New Roman"/>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112506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78044314"/>
              </p:ext>
            </p:extLst>
          </p:nvPr>
        </p:nvGraphicFramePr>
        <p:xfrm>
          <a:off x="1043608" y="1916832"/>
          <a:ext cx="7272808" cy="4424511"/>
        </p:xfrm>
        <a:graphic>
          <a:graphicData uri="http://schemas.openxmlformats.org/drawingml/2006/table">
            <a:tbl>
              <a:tblPr firstRow="1" firstCol="1" bandRow="1">
                <a:tableStyleId>{3B4B98B0-60AC-42C2-AFA5-B58CD77FA1E5}</a:tableStyleId>
              </a:tblPr>
              <a:tblGrid>
                <a:gridCol w="2713177"/>
                <a:gridCol w="4559631"/>
              </a:tblGrid>
              <a:tr h="2765271">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dirty="0" smtClean="0">
                          <a:effectLst/>
                        </a:rPr>
                        <a:t>1. Incremento de horas de actividad académica para destinarlas a tutorías y dirección de tesis, considerando un cambio en el factor de cálculo de carga horaria de 1.2 a 1.8 a fin de reconocer a los docentes una carga académica real de 28.8 horas semanales.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s-EC" sz="1800" kern="1200" baseline="0" dirty="0" smtClean="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dirty="0" smtClean="0">
                          <a:effectLst/>
                        </a:rPr>
                        <a:t>Asignación a los docentes solo actividades de vinculación con la colectividad o solo actividades administrativas.</a:t>
                      </a:r>
                    </a:p>
                    <a:p>
                      <a:pPr marL="0" marR="0" indent="0" algn="just" defTabSz="914400" rtl="0" eaLnBrk="1" fontAlgn="auto" latinLnBrk="0" hangingPunct="1">
                        <a:lnSpc>
                          <a:spcPct val="115000"/>
                        </a:lnSpc>
                        <a:spcBef>
                          <a:spcPts val="0"/>
                        </a:spcBef>
                        <a:spcAft>
                          <a:spcPts val="0"/>
                        </a:spcAft>
                        <a:buClrTx/>
                        <a:buSzTx/>
                        <a:buFontTx/>
                        <a:buNone/>
                        <a:tabLst/>
                        <a:defRPr/>
                      </a:pPr>
                      <a:endParaRPr lang="es-EC" sz="1100" dirty="0">
                        <a:effectLst/>
                      </a:endParaRPr>
                    </a:p>
                  </a:txBody>
                  <a:tcPr marL="60482" marR="60482" marT="30241" marB="30241"/>
                </a:tc>
                <a:tc hMerge="1">
                  <a:txBody>
                    <a:bodyPr/>
                    <a:lstStyle/>
                    <a:p>
                      <a:endParaRPr lang="es-EC"/>
                    </a:p>
                  </a:txBody>
                  <a:tcPr/>
                </a:tc>
              </a:tr>
              <a:tr h="661854">
                <a:tc>
                  <a:txBody>
                    <a:bodyPr/>
                    <a:lstStyle/>
                    <a:p>
                      <a:pPr indent="457200" algn="l">
                        <a:lnSpc>
                          <a:spcPct val="200000"/>
                        </a:lnSpc>
                        <a:spcBef>
                          <a:spcPts val="200"/>
                        </a:spcBef>
                        <a:spcAft>
                          <a:spcPts val="200"/>
                        </a:spcAft>
                      </a:pPr>
                      <a:r>
                        <a:rPr lang="es-EC" sz="1600" dirty="0" smtClean="0">
                          <a:effectLst/>
                        </a:rPr>
                        <a:t>IMPACTO</a:t>
                      </a:r>
                      <a:endParaRPr lang="es-EC" sz="16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endParaRPr lang="es-EC" sz="1400" dirty="0" smtClean="0">
                        <a:effectLst/>
                      </a:endParaRPr>
                    </a:p>
                    <a:p>
                      <a:pPr indent="-1270">
                        <a:lnSpc>
                          <a:spcPct val="115000"/>
                        </a:lnSpc>
                        <a:spcBef>
                          <a:spcPts val="200"/>
                        </a:spcBef>
                        <a:spcAft>
                          <a:spcPts val="200"/>
                        </a:spcAft>
                      </a:pPr>
                      <a:r>
                        <a:rPr lang="es-EC" sz="1400" dirty="0" smtClean="0">
                          <a:effectLst/>
                        </a:rPr>
                        <a:t>MEDIO / PLANIFICACIÓN</a:t>
                      </a:r>
                      <a:endParaRPr lang="es-EC" sz="1400" b="1" dirty="0">
                        <a:solidFill>
                          <a:srgbClr val="C00000"/>
                        </a:solidFill>
                        <a:effectLst/>
                        <a:latin typeface="Times New Roman"/>
                        <a:ea typeface="Calibri"/>
                        <a:cs typeface="Times New Roman"/>
                      </a:endParaRPr>
                    </a:p>
                  </a:txBody>
                  <a:tcPr marL="60482" marR="60482" marT="30241" marB="30241"/>
                </a:tc>
              </a:tr>
              <a:tr h="997386">
                <a:tc>
                  <a:txBody>
                    <a:bodyPr/>
                    <a:lstStyle/>
                    <a:p>
                      <a:pPr indent="457200" algn="l">
                        <a:lnSpc>
                          <a:spcPct val="200000"/>
                        </a:lnSpc>
                        <a:spcBef>
                          <a:spcPts val="200"/>
                        </a:spcBef>
                        <a:spcAft>
                          <a:spcPts val="200"/>
                        </a:spcAft>
                      </a:pPr>
                      <a:r>
                        <a:rPr lang="es-EC" sz="1600" dirty="0" smtClean="0">
                          <a:effectLst/>
                        </a:rPr>
                        <a:t>RESPONSABLES</a:t>
                      </a:r>
                      <a:endParaRPr lang="es-EC" sz="1600" dirty="0">
                        <a:effectLst/>
                        <a:latin typeface="+mn-lt"/>
                        <a:ea typeface="Calibri"/>
                        <a:cs typeface="Times New Roman"/>
                      </a:endParaRPr>
                    </a:p>
                  </a:txBody>
                  <a:tcPr marL="60482" marR="60482" marT="30241" marB="30241"/>
                </a:tc>
                <a:tc>
                  <a:txBody>
                    <a:bodyPr/>
                    <a:lstStyle/>
                    <a:p>
                      <a:pPr indent="-1270">
                        <a:lnSpc>
                          <a:spcPct val="115000"/>
                        </a:lnSpc>
                        <a:spcBef>
                          <a:spcPts val="200"/>
                        </a:spcBef>
                        <a:spcAft>
                          <a:spcPts val="200"/>
                        </a:spcAft>
                      </a:pPr>
                      <a:r>
                        <a:rPr kumimoji="0" lang="es-EC" sz="1400" kern="1200" dirty="0" smtClean="0">
                          <a:effectLst/>
                        </a:rPr>
                        <a:t>Dirección de Recursos Humanos</a:t>
                      </a:r>
                    </a:p>
                    <a:p>
                      <a:pPr indent="-1270">
                        <a:lnSpc>
                          <a:spcPct val="115000"/>
                        </a:lnSpc>
                        <a:spcBef>
                          <a:spcPts val="200"/>
                        </a:spcBef>
                        <a:spcAft>
                          <a:spcPts val="200"/>
                        </a:spcAft>
                      </a:pPr>
                      <a:r>
                        <a:rPr kumimoji="0" lang="es-EC" sz="1400" kern="1200" dirty="0" smtClean="0">
                          <a:effectLst/>
                        </a:rPr>
                        <a:t>Dirección Académica</a:t>
                      </a:r>
                    </a:p>
                    <a:p>
                      <a:pPr indent="-1270">
                        <a:lnSpc>
                          <a:spcPct val="115000"/>
                        </a:lnSpc>
                        <a:spcBef>
                          <a:spcPts val="200"/>
                        </a:spcBef>
                        <a:spcAft>
                          <a:spcPts val="200"/>
                        </a:spcAft>
                      </a:pPr>
                      <a:r>
                        <a:rPr lang="es-EC" sz="1400" dirty="0" smtClean="0">
                          <a:effectLst/>
                        </a:rPr>
                        <a:t>Dirección de Planificación</a:t>
                      </a:r>
                      <a:r>
                        <a:rPr lang="es-EC" sz="1400" baseline="0" dirty="0" smtClean="0">
                          <a:effectLst/>
                        </a:rPr>
                        <a:t> </a:t>
                      </a:r>
                      <a:endParaRPr lang="es-EC" sz="1400" b="1" dirty="0">
                        <a:solidFill>
                          <a:srgbClr val="C00000"/>
                        </a:solidFill>
                        <a:effectLst/>
                        <a:latin typeface="+mn-lt"/>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314042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548680"/>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08920"/>
            <a:ext cx="901878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94266" y="2276872"/>
            <a:ext cx="461310" cy="369332"/>
          </a:xfrm>
          <a:prstGeom prst="rect">
            <a:avLst/>
          </a:prstGeom>
          <a:noFill/>
        </p:spPr>
        <p:txBody>
          <a:bodyPr wrap="square" rtlCol="0">
            <a:spAutoFit/>
          </a:bodyPr>
          <a:lstStyle/>
          <a:p>
            <a:r>
              <a:rPr lang="es-EC" dirty="0" smtClean="0"/>
              <a:t>2.</a:t>
            </a:r>
            <a:endParaRPr lang="es-EC" dirty="0"/>
          </a:p>
        </p:txBody>
      </p:sp>
    </p:spTree>
    <p:extLst>
      <p:ext uri="{BB962C8B-B14F-4D97-AF65-F5344CB8AC3E}">
        <p14:creationId xmlns:p14="http://schemas.microsoft.com/office/powerpoint/2010/main" val="387200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173115266"/>
              </p:ext>
            </p:extLst>
          </p:nvPr>
        </p:nvGraphicFramePr>
        <p:xfrm>
          <a:off x="899592" y="1916832"/>
          <a:ext cx="7704856" cy="4536504"/>
        </p:xfrm>
        <a:graphic>
          <a:graphicData uri="http://schemas.openxmlformats.org/drawingml/2006/table">
            <a:tbl>
              <a:tblPr firstRow="1" firstCol="1" bandRow="1">
                <a:tableStyleId>{5FD0F851-EC5A-4D38-B0AD-8093EC10F338}</a:tableStyleId>
              </a:tblPr>
              <a:tblGrid>
                <a:gridCol w="2874355"/>
                <a:gridCol w="4830501"/>
              </a:tblGrid>
              <a:tr h="1380684">
                <a:tc gridSpan="2">
                  <a:txBody>
                    <a:bodyPr/>
                    <a:lstStyle/>
                    <a:p>
                      <a:pPr marL="0" indent="0" algn="just">
                        <a:lnSpc>
                          <a:spcPct val="100000"/>
                        </a:lnSpc>
                        <a:spcBef>
                          <a:spcPts val="200"/>
                        </a:spcBef>
                        <a:spcAft>
                          <a:spcPts val="200"/>
                        </a:spcAft>
                      </a:pPr>
                      <a:r>
                        <a:rPr lang="es-EC" sz="1400" dirty="0">
                          <a:effectLst/>
                        </a:rPr>
                        <a:t>ÁMBITO DE MEJORA: DOCENCIA</a:t>
                      </a:r>
                    </a:p>
                    <a:p>
                      <a:pPr marL="0" indent="0" algn="just">
                        <a:lnSpc>
                          <a:spcPct val="100000"/>
                        </a:lnSpc>
                        <a:spcBef>
                          <a:spcPts val="200"/>
                        </a:spcBef>
                        <a:spcAft>
                          <a:spcPts val="200"/>
                        </a:spcAft>
                      </a:pPr>
                      <a:r>
                        <a:rPr lang="es-EC" sz="1400" dirty="0">
                          <a:effectLst/>
                        </a:rPr>
                        <a:t>INDICADOR:  </a:t>
                      </a:r>
                      <a:r>
                        <a:rPr lang="es-EC" sz="1400" dirty="0" smtClean="0">
                          <a:effectLst/>
                        </a:rPr>
                        <a:t>CARRERA</a:t>
                      </a:r>
                      <a:r>
                        <a:rPr lang="es-EC" sz="1400" baseline="0" dirty="0" smtClean="0">
                          <a:effectLst/>
                        </a:rPr>
                        <a:t> DOCENTE / CONTRATACIÓN</a:t>
                      </a:r>
                      <a:endParaRPr lang="es-EC" sz="1400" dirty="0" smtClean="0">
                        <a:effectLst/>
                      </a:endParaRPr>
                    </a:p>
                    <a:p>
                      <a:pPr marL="0" indent="0" algn="just">
                        <a:lnSpc>
                          <a:spcPct val="100000"/>
                        </a:lnSpc>
                        <a:spcBef>
                          <a:spcPts val="200"/>
                        </a:spcBef>
                        <a:spcAft>
                          <a:spcPts val="200"/>
                        </a:spcAft>
                      </a:pPr>
                      <a:endParaRPr lang="es-EC" sz="1400" dirty="0">
                        <a:effectLst/>
                      </a:endParaRPr>
                    </a:p>
                    <a:p>
                      <a:pPr algn="just">
                        <a:lnSpc>
                          <a:spcPct val="115000"/>
                        </a:lnSpc>
                        <a:spcAft>
                          <a:spcPts val="0"/>
                        </a:spcAft>
                      </a:pPr>
                      <a:r>
                        <a:rPr lang="es-EC" sz="1600" dirty="0" smtClean="0">
                          <a:effectLst/>
                        </a:rPr>
                        <a:t>Mecanismos</a:t>
                      </a:r>
                      <a:r>
                        <a:rPr lang="es-EC" sz="1600" baseline="0" dirty="0" smtClean="0">
                          <a:effectLst/>
                        </a:rPr>
                        <a:t> institucionalizados de gestión de la planta académica integrada a la IES</a:t>
                      </a:r>
                      <a:endParaRPr lang="es-EC" sz="1100" dirty="0">
                        <a:effectLst/>
                      </a:endParaRPr>
                    </a:p>
                  </a:txBody>
                  <a:tcPr marL="60482" marR="60482" marT="30241" marB="30241"/>
                </a:tc>
                <a:tc hMerge="1">
                  <a:txBody>
                    <a:bodyPr/>
                    <a:lstStyle/>
                    <a:p>
                      <a:endParaRPr lang="es-EC"/>
                    </a:p>
                  </a:txBody>
                  <a:tcPr/>
                </a:tc>
              </a:tr>
              <a:tr h="880897">
                <a:tc>
                  <a:txBody>
                    <a:bodyPr/>
                    <a:lstStyle/>
                    <a:p>
                      <a:pPr indent="457200" algn="l">
                        <a:lnSpc>
                          <a:spcPct val="200000"/>
                        </a:lnSpc>
                        <a:spcBef>
                          <a:spcPts val="200"/>
                        </a:spcBef>
                        <a:spcAft>
                          <a:spcPts val="200"/>
                        </a:spcAft>
                      </a:pPr>
                      <a:r>
                        <a:rPr lang="es-EC" sz="1100" dirty="0">
                          <a:effectLst/>
                        </a:rPr>
                        <a:t>DESCRIPCIÓN DEL PROBLEMA </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kumimoji="0" lang="es-EC" sz="1400" kern="1200" dirty="0" smtClean="0">
                          <a:effectLst/>
                        </a:rPr>
                        <a:t>Bajo nivel de satisfacción de los estudiantes debido a la falta de especialización y experiencia profesional de los docentes en las cátedras que dictan</a:t>
                      </a:r>
                      <a:endParaRPr lang="es-EC" sz="900" b="1" dirty="0">
                        <a:solidFill>
                          <a:srgbClr val="000000"/>
                        </a:solidFill>
                        <a:effectLst/>
                        <a:latin typeface="Times New Roman"/>
                        <a:ea typeface="Calibri"/>
                        <a:cs typeface="Times New Roman"/>
                      </a:endParaRPr>
                    </a:p>
                  </a:txBody>
                  <a:tcPr marL="60482" marR="60482" marT="30241" marB="30241"/>
                </a:tc>
              </a:tr>
              <a:tr h="1157640">
                <a:tc>
                  <a:txBody>
                    <a:bodyPr/>
                    <a:lstStyle/>
                    <a:p>
                      <a:pPr marL="0" indent="0" algn="l">
                        <a:lnSpc>
                          <a:spcPct val="200000"/>
                        </a:lnSpc>
                        <a:spcBef>
                          <a:spcPts val="200"/>
                        </a:spcBef>
                        <a:spcAft>
                          <a:spcPts val="200"/>
                        </a:spcAft>
                      </a:pPr>
                      <a:endParaRPr lang="es-EC" sz="1100" dirty="0" smtClean="0">
                        <a:effectLst/>
                      </a:endParaRPr>
                    </a:p>
                    <a:p>
                      <a:pPr marL="0" indent="0" algn="l">
                        <a:lnSpc>
                          <a:spcPct val="200000"/>
                        </a:lnSpc>
                        <a:spcBef>
                          <a:spcPts val="200"/>
                        </a:spcBef>
                        <a:spcAft>
                          <a:spcPts val="200"/>
                        </a:spcAft>
                      </a:pPr>
                      <a:r>
                        <a:rPr lang="es-EC" sz="1100" dirty="0" smtClean="0">
                          <a:effectLst/>
                        </a:rPr>
                        <a:t>CAUSAS </a:t>
                      </a:r>
                      <a:r>
                        <a:rPr lang="es-EC" sz="1100" dirty="0">
                          <a:effectLst/>
                        </a:rPr>
                        <a:t>QUE PROVOCAN EL PROBLEMA</a:t>
                      </a:r>
                      <a:endParaRPr lang="es-EC" sz="11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r>
                        <a:rPr kumimoji="0" lang="es-EC" sz="1400" kern="1200" dirty="0" smtClean="0">
                          <a:effectLst/>
                        </a:rPr>
                        <a:t>Falta de una política de contratación y selección de docentes que considere la experiencia profesional y el área de conocimiento del posgrado como requisitos obligatorios para el concurso de oposición y merecimiento</a:t>
                      </a:r>
                      <a:endParaRPr lang="es-EC" sz="1050" b="1" dirty="0">
                        <a:solidFill>
                          <a:srgbClr val="000000"/>
                        </a:solidFill>
                        <a:effectLst/>
                        <a:latin typeface="Times New Roman"/>
                        <a:ea typeface="Calibri"/>
                        <a:cs typeface="Times New Roman"/>
                      </a:endParaRPr>
                    </a:p>
                  </a:txBody>
                  <a:tcPr marL="60482" marR="60482" marT="30241" marB="30241"/>
                </a:tc>
              </a:tr>
              <a:tr h="1117283">
                <a:tc>
                  <a:txBody>
                    <a:bodyPr/>
                    <a:lstStyle/>
                    <a:p>
                      <a:pPr indent="457200" algn="just">
                        <a:lnSpc>
                          <a:spcPct val="200000"/>
                        </a:lnSpc>
                        <a:spcBef>
                          <a:spcPts val="200"/>
                        </a:spcBef>
                        <a:spcAft>
                          <a:spcPts val="200"/>
                        </a:spcAft>
                      </a:pPr>
                      <a:r>
                        <a:rPr lang="es-EC" sz="1100" dirty="0">
                          <a:effectLst/>
                        </a:rPr>
                        <a:t>ACCIONES DE MEJORA</a:t>
                      </a:r>
                      <a:endParaRPr lang="es-EC" sz="1100" dirty="0">
                        <a:effectLst/>
                        <a:latin typeface="Times New Roman"/>
                        <a:ea typeface="Calibri"/>
                        <a:cs typeface="Times New Roman"/>
                      </a:endParaRPr>
                    </a:p>
                  </a:txBody>
                  <a:tcPr marL="60482" marR="60482" marT="30241" marB="30241" anchor="ctr"/>
                </a:tc>
                <a:tc>
                  <a:txBody>
                    <a:bodyPr/>
                    <a:lstStyle/>
                    <a:p>
                      <a:pPr marL="341630" indent="-342900">
                        <a:lnSpc>
                          <a:spcPct val="115000"/>
                        </a:lnSpc>
                        <a:spcBef>
                          <a:spcPts val="200"/>
                        </a:spcBef>
                        <a:spcAft>
                          <a:spcPts val="200"/>
                        </a:spcAft>
                        <a:buAutoNum type="arabicPeriod"/>
                      </a:pPr>
                      <a:r>
                        <a:rPr kumimoji="0" lang="es-EC" sz="1400" kern="1200" dirty="0" smtClean="0">
                          <a:effectLst/>
                        </a:rPr>
                        <a:t>Definición</a:t>
                      </a:r>
                      <a:r>
                        <a:rPr kumimoji="0" lang="es-EC" sz="1400" kern="1200" baseline="0" dirty="0" smtClean="0">
                          <a:effectLst/>
                        </a:rPr>
                        <a:t> de una política para selección y contratación de docentes.</a:t>
                      </a:r>
                      <a:endParaRPr kumimoji="0" lang="es-EC" sz="1400" kern="1200" dirty="0" smtClean="0">
                        <a:solidFill>
                          <a:schemeClr val="dk1"/>
                        </a:solidFill>
                        <a:effectLst/>
                        <a:latin typeface="+mn-lt"/>
                        <a:ea typeface="+mn-ea"/>
                        <a:cs typeface="+mn-cs"/>
                      </a:endParaRPr>
                    </a:p>
                  </a:txBody>
                  <a:tcPr marL="60482" marR="60482" marT="30241" marB="30241"/>
                </a:tc>
              </a:tr>
            </a:tbl>
          </a:graphicData>
        </a:graphic>
      </p:graphicFrame>
    </p:spTree>
    <p:extLst>
      <p:ext uri="{BB962C8B-B14F-4D97-AF65-F5344CB8AC3E}">
        <p14:creationId xmlns:p14="http://schemas.microsoft.com/office/powerpoint/2010/main" val="74079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DESARROLLO DE LA PROPUESTA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14281474"/>
              </p:ext>
            </p:extLst>
          </p:nvPr>
        </p:nvGraphicFramePr>
        <p:xfrm>
          <a:off x="1187624" y="1700808"/>
          <a:ext cx="7272808" cy="4746938"/>
        </p:xfrm>
        <a:graphic>
          <a:graphicData uri="http://schemas.openxmlformats.org/drawingml/2006/table">
            <a:tbl>
              <a:tblPr firstRow="1" firstCol="1" bandRow="1">
                <a:tableStyleId>{3B4B98B0-60AC-42C2-AFA5-B58CD77FA1E5}</a:tableStyleId>
              </a:tblPr>
              <a:tblGrid>
                <a:gridCol w="2713177"/>
                <a:gridCol w="4559631"/>
              </a:tblGrid>
              <a:tr h="3571933">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dirty="0" smtClean="0">
                          <a:effectLst/>
                        </a:rPr>
                        <a:t>POLÍTICA PARA SELECCIÓN DE DOCENTES</a:t>
                      </a:r>
                    </a:p>
                    <a:p>
                      <a:pPr marL="0" marR="0" indent="0" algn="just" defTabSz="914400" rtl="0" eaLnBrk="1" fontAlgn="auto" latinLnBrk="0" hangingPunct="1">
                        <a:lnSpc>
                          <a:spcPct val="115000"/>
                        </a:lnSpc>
                        <a:spcBef>
                          <a:spcPts val="0"/>
                        </a:spcBef>
                        <a:spcAft>
                          <a:spcPts val="0"/>
                        </a:spcAft>
                        <a:buClrTx/>
                        <a:buSzTx/>
                        <a:buFontTx/>
                        <a:buNone/>
                        <a:tabLst/>
                        <a:defRPr/>
                      </a:pPr>
                      <a:r>
                        <a:rPr kumimoji="0" lang="es-EC" sz="1800" kern="1200" baseline="0" dirty="0" smtClean="0">
                          <a:effectLst/>
                        </a:rPr>
                        <a:t>(PROPUESTA)</a:t>
                      </a:r>
                      <a:endParaRPr kumimoji="0" lang="es-EC" sz="1800" kern="1200" dirty="0" smtClean="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s-EC" sz="1800" kern="1200" baseline="0" dirty="0" smtClean="0">
                        <a:effectLst/>
                      </a:endParaRPr>
                    </a:p>
                    <a:p>
                      <a:pPr marL="285750" lvl="0" indent="-285750">
                        <a:buFont typeface="Arial" pitchFamily="34" charset="0"/>
                        <a:buChar char="•"/>
                      </a:pPr>
                      <a:r>
                        <a:rPr kumimoji="0" lang="es-EC" sz="1800" kern="1200" dirty="0" smtClean="0">
                          <a:effectLst/>
                        </a:rPr>
                        <a:t>Conocimientos especializados y actualizados en el área de conocimiento en que va a impartir la cátedra.</a:t>
                      </a:r>
                    </a:p>
                    <a:p>
                      <a:pPr marL="285750" lvl="0" indent="-285750">
                        <a:buFont typeface="Arial" pitchFamily="34" charset="0"/>
                        <a:buChar char="•"/>
                      </a:pPr>
                      <a:r>
                        <a:rPr kumimoji="0" lang="es-EC" sz="1800" kern="1200" dirty="0" smtClean="0">
                          <a:effectLst/>
                        </a:rPr>
                        <a:t>Experiencia académica que le permita manejar métodos de enseñanza-aprendizaje innovadores.</a:t>
                      </a:r>
                    </a:p>
                    <a:p>
                      <a:pPr marL="285750" lvl="0" indent="-285750">
                        <a:buFont typeface="Arial" pitchFamily="34" charset="0"/>
                        <a:buChar char="•"/>
                      </a:pPr>
                      <a:r>
                        <a:rPr kumimoji="0" lang="es-EC" sz="1800" kern="1200" dirty="0" smtClean="0">
                          <a:effectLst/>
                        </a:rPr>
                        <a:t>Experiencia profesional, especialmente obligatorio para impartir asignaturas técnicas y de especialización.</a:t>
                      </a:r>
                    </a:p>
                    <a:p>
                      <a:pPr marL="285750" lvl="0" indent="-285750">
                        <a:buFont typeface="Arial" pitchFamily="34" charset="0"/>
                        <a:buChar char="•"/>
                      </a:pPr>
                      <a:r>
                        <a:rPr kumimoji="0" lang="es-EC" sz="1800" kern="1200" dirty="0" smtClean="0">
                          <a:effectLst/>
                        </a:rPr>
                        <a:t>Desarrollo profesional en el área académica que permita evidenciar competencias de investigación y generación de conocimiento.</a:t>
                      </a:r>
                    </a:p>
                    <a:p>
                      <a:pPr marL="0" marR="0" indent="0" algn="just" defTabSz="914400" rtl="0" eaLnBrk="1" fontAlgn="auto" latinLnBrk="0" hangingPunct="1">
                        <a:lnSpc>
                          <a:spcPct val="115000"/>
                        </a:lnSpc>
                        <a:spcBef>
                          <a:spcPts val="0"/>
                        </a:spcBef>
                        <a:spcAft>
                          <a:spcPts val="0"/>
                        </a:spcAft>
                        <a:buClrTx/>
                        <a:buSzTx/>
                        <a:buFontTx/>
                        <a:buNone/>
                        <a:tabLst/>
                        <a:defRPr/>
                      </a:pPr>
                      <a:endParaRPr lang="es-EC" sz="1100" dirty="0">
                        <a:effectLst/>
                      </a:endParaRPr>
                    </a:p>
                  </a:txBody>
                  <a:tcPr marL="60482" marR="60482" marT="30241" marB="30241"/>
                </a:tc>
                <a:tc hMerge="1">
                  <a:txBody>
                    <a:bodyPr/>
                    <a:lstStyle/>
                    <a:p>
                      <a:endParaRPr lang="es-EC"/>
                    </a:p>
                  </a:txBody>
                  <a:tcPr/>
                </a:tc>
              </a:tr>
              <a:tr h="626843">
                <a:tc>
                  <a:txBody>
                    <a:bodyPr/>
                    <a:lstStyle/>
                    <a:p>
                      <a:pPr indent="457200" algn="l">
                        <a:lnSpc>
                          <a:spcPct val="200000"/>
                        </a:lnSpc>
                        <a:spcBef>
                          <a:spcPts val="200"/>
                        </a:spcBef>
                        <a:spcAft>
                          <a:spcPts val="200"/>
                        </a:spcAft>
                      </a:pPr>
                      <a:r>
                        <a:rPr lang="es-EC" sz="1600" dirty="0" smtClean="0">
                          <a:effectLst/>
                        </a:rPr>
                        <a:t>IMPACTO</a:t>
                      </a:r>
                      <a:endParaRPr lang="es-EC" sz="1600" dirty="0">
                        <a:effectLst/>
                        <a:latin typeface="Times New Roman"/>
                        <a:ea typeface="Calibri"/>
                        <a:cs typeface="Times New Roman"/>
                      </a:endParaRPr>
                    </a:p>
                  </a:txBody>
                  <a:tcPr marL="60482" marR="60482" marT="30241" marB="30241"/>
                </a:tc>
                <a:tc>
                  <a:txBody>
                    <a:bodyPr/>
                    <a:lstStyle/>
                    <a:p>
                      <a:pPr indent="-1270">
                        <a:lnSpc>
                          <a:spcPct val="115000"/>
                        </a:lnSpc>
                        <a:spcBef>
                          <a:spcPts val="200"/>
                        </a:spcBef>
                        <a:spcAft>
                          <a:spcPts val="200"/>
                        </a:spcAft>
                      </a:pPr>
                      <a:endParaRPr lang="es-EC" sz="1400" dirty="0" smtClean="0">
                        <a:effectLst/>
                      </a:endParaRPr>
                    </a:p>
                    <a:p>
                      <a:pPr indent="-1270">
                        <a:lnSpc>
                          <a:spcPct val="115000"/>
                        </a:lnSpc>
                        <a:spcBef>
                          <a:spcPts val="200"/>
                        </a:spcBef>
                        <a:spcAft>
                          <a:spcPts val="200"/>
                        </a:spcAft>
                      </a:pPr>
                      <a:r>
                        <a:rPr lang="es-EC" sz="1400" dirty="0" smtClean="0">
                          <a:effectLst/>
                        </a:rPr>
                        <a:t>MEDIO / PLANIFICACIÓN</a:t>
                      </a:r>
                      <a:endParaRPr lang="es-EC" sz="1400" b="1" dirty="0">
                        <a:solidFill>
                          <a:srgbClr val="C00000"/>
                        </a:solidFill>
                        <a:effectLst/>
                        <a:latin typeface="Times New Roman"/>
                        <a:ea typeface="Calibri"/>
                        <a:cs typeface="Times New Roman"/>
                      </a:endParaRPr>
                    </a:p>
                  </a:txBody>
                  <a:tcPr marL="60482" marR="60482" marT="30241" marB="30241"/>
                </a:tc>
              </a:tr>
              <a:tr h="512883">
                <a:tc>
                  <a:txBody>
                    <a:bodyPr/>
                    <a:lstStyle/>
                    <a:p>
                      <a:pPr indent="457200" algn="l">
                        <a:lnSpc>
                          <a:spcPct val="200000"/>
                        </a:lnSpc>
                        <a:spcBef>
                          <a:spcPts val="200"/>
                        </a:spcBef>
                        <a:spcAft>
                          <a:spcPts val="200"/>
                        </a:spcAft>
                      </a:pPr>
                      <a:r>
                        <a:rPr lang="es-EC" sz="1600" dirty="0" smtClean="0">
                          <a:effectLst/>
                        </a:rPr>
                        <a:t>RESPONSABLES</a:t>
                      </a:r>
                      <a:endParaRPr lang="es-EC" sz="1600" dirty="0">
                        <a:effectLst/>
                        <a:latin typeface="+mn-lt"/>
                        <a:ea typeface="Calibri"/>
                        <a:cs typeface="Times New Roman"/>
                      </a:endParaRPr>
                    </a:p>
                  </a:txBody>
                  <a:tcPr marL="60482" marR="60482" marT="30241" marB="30241"/>
                </a:tc>
                <a:tc>
                  <a:txBody>
                    <a:bodyPr/>
                    <a:lstStyle/>
                    <a:p>
                      <a:pPr indent="-1270">
                        <a:lnSpc>
                          <a:spcPct val="115000"/>
                        </a:lnSpc>
                        <a:spcBef>
                          <a:spcPts val="200"/>
                        </a:spcBef>
                        <a:spcAft>
                          <a:spcPts val="200"/>
                        </a:spcAft>
                      </a:pPr>
                      <a:r>
                        <a:rPr kumimoji="0" lang="es-EC" sz="1400" kern="1200" dirty="0" smtClean="0">
                          <a:effectLst/>
                        </a:rPr>
                        <a:t>Dirección de Recursos Humanos</a:t>
                      </a:r>
                      <a:endParaRPr kumimoji="0" lang="es-EC" sz="1400" b="1" kern="1200" dirty="0" smtClean="0">
                        <a:solidFill>
                          <a:srgbClr val="C00000"/>
                        </a:solidFill>
                        <a:effectLst/>
                        <a:latin typeface="+mn-lt"/>
                        <a:ea typeface="Calibri"/>
                        <a:cs typeface="Times New Roman"/>
                      </a:endParaRPr>
                    </a:p>
                  </a:txBody>
                  <a:tcPr marL="60482" marR="60482" marT="30241" marB="30241"/>
                </a:tc>
              </a:tr>
            </a:tbl>
          </a:graphicData>
        </a:graphic>
      </p:graphicFrame>
    </p:spTree>
    <p:extLst>
      <p:ext uri="{BB962C8B-B14F-4D97-AF65-F5344CB8AC3E}">
        <p14:creationId xmlns:p14="http://schemas.microsoft.com/office/powerpoint/2010/main" val="374359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1">
            <a:schemeClr val="accent4"/>
          </a:lnRef>
          <a:fillRef idx="3">
            <a:schemeClr val="accent4"/>
          </a:fillRef>
          <a:effectRef idx="2">
            <a:schemeClr val="accent4"/>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DISCUSIÓN	</a:t>
            </a:r>
            <a:endParaRPr lang="es-EC" dirty="0"/>
          </a:p>
        </p:txBody>
      </p:sp>
      <p:sp>
        <p:nvSpPr>
          <p:cNvPr id="2" name="1 CuadroTexto"/>
          <p:cNvSpPr txBox="1"/>
          <p:nvPr/>
        </p:nvSpPr>
        <p:spPr>
          <a:xfrm>
            <a:off x="1331640" y="1916832"/>
            <a:ext cx="6552728" cy="3816429"/>
          </a:xfrm>
          <a:prstGeom prst="rect">
            <a:avLst/>
          </a:prstGeom>
          <a:effectLst>
            <a:glow rad="101600">
              <a:schemeClr val="accent4">
                <a:satMod val="175000"/>
                <a:alpha val="40000"/>
              </a:schemeClr>
            </a:glow>
            <a:outerShdw blurRad="390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2200" dirty="0" smtClean="0"/>
              <a:t>Es importante mencionar que varias de las acciones de mejora parte de esta propuesta fueron implementadas en la Universidad Internacional SEK entre Septiembre y Octubre del 2012, por lo que se espera que en la próxima ejecución del Sistema de Medición de Impacto Institucional a realizarse en Febrero del 2013, se logren cambios evidentes en los niveles de satisfacción de los estudiantes que conlleven a un notorio mejoramiento del clima estudiantil y por ende generen el ambiente adecuado como para afrontar el nuevo proceso de evaluación por parte del CEAACES.</a:t>
            </a:r>
            <a:endParaRPr lang="es-EC" sz="2200" dirty="0"/>
          </a:p>
        </p:txBody>
      </p:sp>
      <p:sp>
        <p:nvSpPr>
          <p:cNvPr id="3" name="2 CuadroTexto"/>
          <p:cNvSpPr txBox="1"/>
          <p:nvPr/>
        </p:nvSpPr>
        <p:spPr>
          <a:xfrm>
            <a:off x="2051720" y="5977463"/>
            <a:ext cx="54006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C" sz="2000" dirty="0" smtClean="0"/>
              <a:t>MUCHAS GRACIAS POR SU GENTIL ATENCIÓN</a:t>
            </a:r>
            <a:endParaRPr lang="es-EC" sz="2000" dirty="0"/>
          </a:p>
        </p:txBody>
      </p:sp>
    </p:spTree>
    <p:extLst>
      <p:ext uri="{BB962C8B-B14F-4D97-AF65-F5344CB8AC3E}">
        <p14:creationId xmlns:p14="http://schemas.microsoft.com/office/powerpoint/2010/main" val="705065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76064"/>
          </a:xfrm>
          <a:prstGeom prst="rect">
            <a:avLst/>
          </a:prstGeom>
        </p:spPr>
        <p:style>
          <a:lnRef idx="0">
            <a:schemeClr val="accent6"/>
          </a:lnRef>
          <a:fillRef idx="3">
            <a:schemeClr val="accent6"/>
          </a:fillRef>
          <a:effectRef idx="3">
            <a:schemeClr val="accent6"/>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PLANTEAMIENTO DEL PROBLEMA</a:t>
            </a:r>
            <a:endParaRPr lang="es-EC" dirty="0"/>
          </a:p>
        </p:txBody>
      </p:sp>
      <p:sp>
        <p:nvSpPr>
          <p:cNvPr id="8" name="2 Marcador de contenido"/>
          <p:cNvSpPr txBox="1">
            <a:spLocks/>
          </p:cNvSpPr>
          <p:nvPr/>
        </p:nvSpPr>
        <p:spPr>
          <a:xfrm>
            <a:off x="755576" y="1772816"/>
            <a:ext cx="4981500" cy="392771"/>
          </a:xfrm>
          <a:prstGeom prst="rect">
            <a:avLst/>
          </a:prstGeom>
        </p:spPr>
        <p:style>
          <a:lnRef idx="1">
            <a:schemeClr val="accent1"/>
          </a:lnRef>
          <a:fillRef idx="3">
            <a:schemeClr val="accent1"/>
          </a:fillRef>
          <a:effectRef idx="2">
            <a:schemeClr val="accent1"/>
          </a:effectRef>
          <a:fontRef idx="minor">
            <a:schemeClr val="lt1"/>
          </a:fontRef>
        </p:style>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2000" dirty="0" smtClean="0"/>
              <a:t>Justificación e Importancia</a:t>
            </a:r>
            <a:endParaRPr lang="es-EC" sz="2000" dirty="0"/>
          </a:p>
        </p:txBody>
      </p:sp>
      <p:sp>
        <p:nvSpPr>
          <p:cNvPr id="9" name="8 CuadroTexto"/>
          <p:cNvSpPr txBox="1"/>
          <p:nvPr/>
        </p:nvSpPr>
        <p:spPr>
          <a:xfrm>
            <a:off x="768524" y="2165587"/>
            <a:ext cx="49685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Resultado del Modelo de Evaluación de Desempeño aplicado por el CONEA en el año 2009 ubica a la UISEK en categoría D.</a:t>
            </a:r>
          </a:p>
        </p:txBody>
      </p:sp>
      <p:sp>
        <p:nvSpPr>
          <p:cNvPr id="5" name="4 CuadroTexto"/>
          <p:cNvSpPr txBox="1"/>
          <p:nvPr/>
        </p:nvSpPr>
        <p:spPr>
          <a:xfrm>
            <a:off x="6732240" y="2165586"/>
            <a:ext cx="202627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C" dirty="0" smtClean="0"/>
              <a:t>Criterio Academia : 21.21%</a:t>
            </a:r>
            <a:endParaRPr lang="es-EC" dirty="0"/>
          </a:p>
        </p:txBody>
      </p:sp>
      <p:sp>
        <p:nvSpPr>
          <p:cNvPr id="10" name="9 Flecha derecha"/>
          <p:cNvSpPr/>
          <p:nvPr/>
        </p:nvSpPr>
        <p:spPr>
          <a:xfrm>
            <a:off x="5849838" y="2308732"/>
            <a:ext cx="720080"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graphicFrame>
        <p:nvGraphicFramePr>
          <p:cNvPr id="11" name="10 Diagrama"/>
          <p:cNvGraphicFramePr/>
          <p:nvPr>
            <p:extLst>
              <p:ext uri="{D42A27DB-BD31-4B8C-83A1-F6EECF244321}">
                <p14:modId xmlns:p14="http://schemas.microsoft.com/office/powerpoint/2010/main" val="1752482041"/>
              </p:ext>
            </p:extLst>
          </p:nvPr>
        </p:nvGraphicFramePr>
        <p:xfrm>
          <a:off x="2195734" y="3501008"/>
          <a:ext cx="4935693"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971600" y="6021288"/>
            <a:ext cx="763284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El no afrontar la problemática actual, pondría en riesgo la permanencia de la UISEK en el SNES.</a:t>
            </a:r>
            <a:endParaRPr lang="es-EC" dirty="0"/>
          </a:p>
        </p:txBody>
      </p:sp>
    </p:spTree>
    <p:extLst>
      <p:ext uri="{BB962C8B-B14F-4D97-AF65-F5344CB8AC3E}">
        <p14:creationId xmlns:p14="http://schemas.microsoft.com/office/powerpoint/2010/main" val="361878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10" grpId="0" animBg="1"/>
      <p:bldGraphic spid="11" grpId="0">
        <p:bldAsOne/>
      </p:bldGraphic>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59496" y="476672"/>
            <a:ext cx="5683398" cy="576064"/>
          </a:xfrm>
        </p:spPr>
        <p:style>
          <a:lnRef idx="0">
            <a:schemeClr val="accent2"/>
          </a:lnRef>
          <a:fillRef idx="3">
            <a:schemeClr val="accent2"/>
          </a:fillRef>
          <a:effectRef idx="3">
            <a:schemeClr val="accent2"/>
          </a:effectRef>
          <a:fontRef idx="minor">
            <a:schemeClr val="lt1"/>
          </a:fontRef>
        </p:style>
        <p:txBody>
          <a:bodyPr vert="horz" lIns="54864" tIns="91440" rtlCol="0">
            <a:noAutofit/>
          </a:bodyPr>
          <a:lstStyle/>
          <a:p>
            <a:pPr marL="114300" indent="0" algn="ctr">
              <a:buNone/>
            </a:pPr>
            <a:r>
              <a:rPr lang="es-EC" sz="2400" b="1" dirty="0" smtClean="0"/>
              <a:t>OBJETIVOS</a:t>
            </a:r>
            <a:endParaRPr lang="es-EC" sz="2400" b="1" dirty="0"/>
          </a:p>
        </p:txBody>
      </p:sp>
      <p:graphicFrame>
        <p:nvGraphicFramePr>
          <p:cNvPr id="5" name="4 Diagrama"/>
          <p:cNvGraphicFramePr/>
          <p:nvPr>
            <p:extLst>
              <p:ext uri="{D42A27DB-BD31-4B8C-83A1-F6EECF244321}">
                <p14:modId xmlns:p14="http://schemas.microsoft.com/office/powerpoint/2010/main" val="326670265"/>
              </p:ext>
            </p:extLst>
          </p:nvPr>
        </p:nvGraphicFramePr>
        <p:xfrm>
          <a:off x="1475656" y="1772816"/>
          <a:ext cx="6096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50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362025"/>
            <a:ext cx="5223723" cy="576064"/>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MARCO TEÓRICO</a:t>
            </a:r>
            <a:endParaRPr lang="es-EC" dirty="0"/>
          </a:p>
        </p:txBody>
      </p:sp>
      <p:sp>
        <p:nvSpPr>
          <p:cNvPr id="8" name="2 Marcador de contenido"/>
          <p:cNvSpPr txBox="1">
            <a:spLocks/>
          </p:cNvSpPr>
          <p:nvPr/>
        </p:nvSpPr>
        <p:spPr>
          <a:xfrm>
            <a:off x="0" y="1628800"/>
            <a:ext cx="4981500" cy="392771"/>
          </a:xfrm>
          <a:prstGeom prst="rect">
            <a:avLst/>
          </a:prstGeom>
        </p:spPr>
        <p:style>
          <a:lnRef idx="1">
            <a:schemeClr val="accent1"/>
          </a:lnRef>
          <a:fillRef idx="3">
            <a:schemeClr val="accent1"/>
          </a:fillRef>
          <a:effectRef idx="2">
            <a:schemeClr val="accent1"/>
          </a:effectRef>
          <a:fontRef idx="minor">
            <a:schemeClr val="lt1"/>
          </a:fontRef>
        </p:style>
        <p:txBody>
          <a:bodyPr vert="horz" lIns="182880" tIns="91440">
            <a:normAutofit fontScale="85000"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2000" b="1" dirty="0" smtClean="0"/>
              <a:t>LA EVALUACIÓN DE LA EDUCACIÓN SUPERIOR</a:t>
            </a:r>
            <a:endParaRPr lang="es-EC" sz="2000" b="1" dirty="0"/>
          </a:p>
        </p:txBody>
      </p:sp>
      <p:sp>
        <p:nvSpPr>
          <p:cNvPr id="16" name="15 CuadroTexto"/>
          <p:cNvSpPr txBox="1"/>
          <p:nvPr/>
        </p:nvSpPr>
        <p:spPr>
          <a:xfrm>
            <a:off x="341148" y="5550638"/>
            <a:ext cx="104735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t>En Ecuador:</a:t>
            </a:r>
          </a:p>
        </p:txBody>
      </p:sp>
      <p:grpSp>
        <p:nvGrpSpPr>
          <p:cNvPr id="45" name="44 Grupo"/>
          <p:cNvGrpSpPr/>
          <p:nvPr/>
        </p:nvGrpSpPr>
        <p:grpSpPr>
          <a:xfrm>
            <a:off x="1586906" y="5689138"/>
            <a:ext cx="6984777" cy="373822"/>
            <a:chOff x="1586906" y="5689138"/>
            <a:chExt cx="6984777" cy="373822"/>
          </a:xfrm>
        </p:grpSpPr>
        <p:sp>
          <p:nvSpPr>
            <p:cNvPr id="17" name="16 CuadroTexto"/>
            <p:cNvSpPr txBox="1"/>
            <p:nvPr/>
          </p:nvSpPr>
          <p:spPr>
            <a:xfrm>
              <a:off x="3445760" y="5693628"/>
              <a:ext cx="51259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Modelo de Evaluación Institucional </a:t>
              </a:r>
              <a:r>
                <a:rPr lang="es-EC" dirty="0" smtClean="0"/>
                <a:t> - Acreditación</a:t>
              </a:r>
              <a:endParaRPr lang="es-EC" dirty="0"/>
            </a:p>
          </p:txBody>
        </p:sp>
        <p:sp>
          <p:nvSpPr>
            <p:cNvPr id="19" name="18 CuadroTexto"/>
            <p:cNvSpPr txBox="1"/>
            <p:nvPr/>
          </p:nvSpPr>
          <p:spPr>
            <a:xfrm>
              <a:off x="1586906" y="5689138"/>
              <a:ext cx="17605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smtClean="0"/>
                <a:t>2003 - CONEA</a:t>
              </a:r>
              <a:endParaRPr lang="es-EC" dirty="0"/>
            </a:p>
          </p:txBody>
        </p:sp>
      </p:grpSp>
      <p:grpSp>
        <p:nvGrpSpPr>
          <p:cNvPr id="46" name="45 Grupo"/>
          <p:cNvGrpSpPr/>
          <p:nvPr/>
        </p:nvGrpSpPr>
        <p:grpSpPr>
          <a:xfrm>
            <a:off x="1586906" y="6147499"/>
            <a:ext cx="6984777" cy="370776"/>
            <a:chOff x="1586906" y="6147499"/>
            <a:chExt cx="6984777" cy="370776"/>
          </a:xfrm>
        </p:grpSpPr>
        <p:sp>
          <p:nvSpPr>
            <p:cNvPr id="18" name="17 CuadroTexto"/>
            <p:cNvSpPr txBox="1"/>
            <p:nvPr/>
          </p:nvSpPr>
          <p:spPr>
            <a:xfrm>
              <a:off x="3445760" y="6147499"/>
              <a:ext cx="51259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Modelo de Evaluación de </a:t>
              </a:r>
              <a:r>
                <a:rPr lang="es-EC" dirty="0" smtClean="0"/>
                <a:t>Desempeño – Mandato 14</a:t>
              </a:r>
              <a:endParaRPr lang="es-EC" dirty="0"/>
            </a:p>
          </p:txBody>
        </p:sp>
        <p:sp>
          <p:nvSpPr>
            <p:cNvPr id="22" name="21 CuadroTexto"/>
            <p:cNvSpPr txBox="1"/>
            <p:nvPr/>
          </p:nvSpPr>
          <p:spPr>
            <a:xfrm>
              <a:off x="1586906" y="6148943"/>
              <a:ext cx="1760563"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smtClean="0"/>
                <a:t>2009 - CONEA</a:t>
              </a:r>
              <a:endParaRPr lang="es-EC" dirty="0"/>
            </a:p>
          </p:txBody>
        </p:sp>
      </p:grpSp>
      <p:grpSp>
        <p:nvGrpSpPr>
          <p:cNvPr id="43" name="42 Grupo"/>
          <p:cNvGrpSpPr/>
          <p:nvPr/>
        </p:nvGrpSpPr>
        <p:grpSpPr>
          <a:xfrm>
            <a:off x="284284" y="2256740"/>
            <a:ext cx="3313836" cy="2718851"/>
            <a:chOff x="284284" y="2256740"/>
            <a:chExt cx="3313836" cy="2718851"/>
          </a:xfrm>
        </p:grpSpPr>
        <p:sp>
          <p:nvSpPr>
            <p:cNvPr id="2" name="1 CuadroTexto"/>
            <p:cNvSpPr txBox="1"/>
            <p:nvPr/>
          </p:nvSpPr>
          <p:spPr>
            <a:xfrm>
              <a:off x="292784" y="2762028"/>
              <a:ext cx="3304567" cy="7490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Sistema heterogéneo de educación.</a:t>
              </a:r>
            </a:p>
          </p:txBody>
        </p:sp>
        <p:sp>
          <p:nvSpPr>
            <p:cNvPr id="4" name="3 CuadroTexto"/>
            <p:cNvSpPr txBox="1"/>
            <p:nvPr/>
          </p:nvSpPr>
          <p:spPr>
            <a:xfrm>
              <a:off x="292784" y="3584542"/>
              <a:ext cx="1663811" cy="1391049"/>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s-EC" dirty="0" smtClean="0"/>
                <a:t>1. Excelencia </a:t>
              </a:r>
              <a:r>
                <a:rPr lang="es-EC" dirty="0"/>
                <a:t>Académica de los </a:t>
              </a:r>
              <a:r>
                <a:rPr lang="es-EC" dirty="0" smtClean="0"/>
                <a:t>profesores</a:t>
              </a:r>
              <a:endParaRPr lang="es-EC" dirty="0"/>
            </a:p>
          </p:txBody>
        </p:sp>
        <p:sp>
          <p:nvSpPr>
            <p:cNvPr id="5" name="4 CuadroTexto"/>
            <p:cNvSpPr txBox="1"/>
            <p:nvPr/>
          </p:nvSpPr>
          <p:spPr>
            <a:xfrm>
              <a:off x="2005843" y="3581995"/>
              <a:ext cx="1592277" cy="139359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s-EC" dirty="0" smtClean="0"/>
                <a:t>2. Adecuada </a:t>
              </a:r>
              <a:r>
                <a:rPr lang="es-EC" dirty="0"/>
                <a:t>preparación </a:t>
              </a:r>
              <a:r>
                <a:rPr lang="es-EC" dirty="0" smtClean="0"/>
                <a:t>profesional de los estudiantes</a:t>
              </a:r>
              <a:endParaRPr lang="es-EC" dirty="0"/>
            </a:p>
          </p:txBody>
        </p:sp>
        <p:sp>
          <p:nvSpPr>
            <p:cNvPr id="24" name="23 CuadroTexto"/>
            <p:cNvSpPr txBox="1"/>
            <p:nvPr/>
          </p:nvSpPr>
          <p:spPr>
            <a:xfrm>
              <a:off x="284284" y="2256740"/>
              <a:ext cx="331383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smtClean="0"/>
                <a:t>Años 50 – Estados Unidos</a:t>
              </a:r>
              <a:endParaRPr lang="es-EC" dirty="0"/>
            </a:p>
          </p:txBody>
        </p:sp>
      </p:grpSp>
      <p:grpSp>
        <p:nvGrpSpPr>
          <p:cNvPr id="42" name="41 Grupo"/>
          <p:cNvGrpSpPr/>
          <p:nvPr/>
        </p:nvGrpSpPr>
        <p:grpSpPr>
          <a:xfrm>
            <a:off x="5405133" y="2276872"/>
            <a:ext cx="3396679" cy="2734824"/>
            <a:chOff x="5405133" y="2276872"/>
            <a:chExt cx="3396679" cy="2734824"/>
          </a:xfrm>
        </p:grpSpPr>
        <p:sp>
          <p:nvSpPr>
            <p:cNvPr id="10" name="9 CuadroTexto"/>
            <p:cNvSpPr txBox="1"/>
            <p:nvPr/>
          </p:nvSpPr>
          <p:spPr>
            <a:xfrm>
              <a:off x="7019125" y="3645024"/>
              <a:ext cx="1766605" cy="1354727"/>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s-EC" dirty="0" smtClean="0"/>
                <a:t>Proliferación universidades </a:t>
              </a:r>
              <a:r>
                <a:rPr lang="es-EC" dirty="0"/>
                <a:t>y crecimiento </a:t>
              </a:r>
              <a:r>
                <a:rPr lang="es-EC" dirty="0" smtClean="0"/>
                <a:t>de </a:t>
              </a:r>
              <a:r>
                <a:rPr lang="es-EC" dirty="0"/>
                <a:t>matrícula</a:t>
              </a:r>
              <a:r>
                <a:rPr lang="es-EC" dirty="0" smtClean="0"/>
                <a:t>.</a:t>
              </a:r>
              <a:endParaRPr lang="es-EC" dirty="0"/>
            </a:p>
          </p:txBody>
        </p:sp>
        <p:sp>
          <p:nvSpPr>
            <p:cNvPr id="6" name="5 CuadroTexto"/>
            <p:cNvSpPr txBox="1"/>
            <p:nvPr/>
          </p:nvSpPr>
          <p:spPr>
            <a:xfrm>
              <a:off x="5468384" y="3645024"/>
              <a:ext cx="1486862" cy="136667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r>
                <a:rPr lang="es-EC" dirty="0" smtClean="0"/>
                <a:t>Superar la crisis económica de la región</a:t>
              </a:r>
              <a:endParaRPr lang="es-EC" dirty="0"/>
            </a:p>
          </p:txBody>
        </p:sp>
        <p:sp>
          <p:nvSpPr>
            <p:cNvPr id="25" name="24 CuadroTexto"/>
            <p:cNvSpPr txBox="1"/>
            <p:nvPr/>
          </p:nvSpPr>
          <p:spPr>
            <a:xfrm>
              <a:off x="5405133" y="2276872"/>
              <a:ext cx="3396679" cy="40788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C" dirty="0" smtClean="0"/>
                <a:t>Años 90 – Europa y Latinoamérica</a:t>
              </a:r>
              <a:endParaRPr lang="es-EC" dirty="0"/>
            </a:p>
          </p:txBody>
        </p:sp>
        <p:sp>
          <p:nvSpPr>
            <p:cNvPr id="26" name="25 CuadroTexto"/>
            <p:cNvSpPr txBox="1"/>
            <p:nvPr/>
          </p:nvSpPr>
          <p:spPr>
            <a:xfrm>
              <a:off x="5436733" y="2738204"/>
              <a:ext cx="3360183"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     </a:t>
              </a:r>
              <a:r>
                <a:rPr lang="es-EC" sz="1600" dirty="0" smtClean="0"/>
                <a:t>Proliferación de universidades </a:t>
              </a:r>
            </a:p>
            <a:p>
              <a:pPr marL="285750" indent="-285750">
                <a:buFontTx/>
                <a:buChar char="-"/>
              </a:pPr>
              <a:r>
                <a:rPr lang="es-EC" sz="1600" dirty="0" smtClean="0"/>
                <a:t>Incremento de matrícula</a:t>
              </a:r>
            </a:p>
            <a:p>
              <a:pPr marL="285750" indent="-285750">
                <a:buFontTx/>
                <a:buChar char="-"/>
              </a:pPr>
              <a:r>
                <a:rPr lang="es-EC" sz="1600" dirty="0" smtClean="0"/>
                <a:t>Nuevas áreas de estudio</a:t>
              </a:r>
              <a:endParaRPr lang="es-EC" sz="1600" dirty="0"/>
            </a:p>
          </p:txBody>
        </p:sp>
      </p:grpSp>
      <p:grpSp>
        <p:nvGrpSpPr>
          <p:cNvPr id="48" name="47 Grupo"/>
          <p:cNvGrpSpPr/>
          <p:nvPr/>
        </p:nvGrpSpPr>
        <p:grpSpPr>
          <a:xfrm>
            <a:off x="3665078" y="3856705"/>
            <a:ext cx="1428581" cy="400689"/>
            <a:chOff x="3704060" y="4257394"/>
            <a:chExt cx="1428581" cy="400689"/>
          </a:xfrm>
        </p:grpSpPr>
        <p:sp>
          <p:nvSpPr>
            <p:cNvPr id="23" name="22 CuadroTexto"/>
            <p:cNvSpPr txBox="1"/>
            <p:nvPr/>
          </p:nvSpPr>
          <p:spPr>
            <a:xfrm>
              <a:off x="4010515" y="4257394"/>
              <a:ext cx="1122126" cy="40068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es-EC" dirty="0" smtClean="0"/>
                <a:t>Objetivos</a:t>
              </a:r>
              <a:endParaRPr lang="es-EC" dirty="0"/>
            </a:p>
          </p:txBody>
        </p:sp>
        <p:sp>
          <p:nvSpPr>
            <p:cNvPr id="32" name="31 Flecha izquierda"/>
            <p:cNvSpPr/>
            <p:nvPr/>
          </p:nvSpPr>
          <p:spPr>
            <a:xfrm>
              <a:off x="3704060" y="4405894"/>
              <a:ext cx="306455" cy="174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4" name="33 Flecha derecha"/>
          <p:cNvSpPr/>
          <p:nvPr/>
        </p:nvSpPr>
        <p:spPr>
          <a:xfrm>
            <a:off x="5155538" y="4005205"/>
            <a:ext cx="228024" cy="15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7" name="46 Grupo"/>
          <p:cNvGrpSpPr/>
          <p:nvPr/>
        </p:nvGrpSpPr>
        <p:grpSpPr>
          <a:xfrm>
            <a:off x="3662027" y="2984940"/>
            <a:ext cx="1408779" cy="400689"/>
            <a:chOff x="3662027" y="2984940"/>
            <a:chExt cx="1408779" cy="400689"/>
          </a:xfrm>
        </p:grpSpPr>
        <p:sp>
          <p:nvSpPr>
            <p:cNvPr id="38" name="37 CuadroTexto"/>
            <p:cNvSpPr txBox="1"/>
            <p:nvPr/>
          </p:nvSpPr>
          <p:spPr>
            <a:xfrm>
              <a:off x="3964234" y="2984940"/>
              <a:ext cx="1106572" cy="40068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r>
                <a:rPr lang="es-EC" dirty="0" smtClean="0"/>
                <a:t>Causas</a:t>
              </a:r>
              <a:endParaRPr lang="es-EC" dirty="0"/>
            </a:p>
          </p:txBody>
        </p:sp>
        <p:sp>
          <p:nvSpPr>
            <p:cNvPr id="39" name="38 Flecha izquierda"/>
            <p:cNvSpPr/>
            <p:nvPr/>
          </p:nvSpPr>
          <p:spPr>
            <a:xfrm>
              <a:off x="3662027" y="3133440"/>
              <a:ext cx="302207" cy="174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0" name="39 Flecha derecha"/>
          <p:cNvSpPr/>
          <p:nvPr/>
        </p:nvSpPr>
        <p:spPr>
          <a:xfrm>
            <a:off x="5114656" y="3149948"/>
            <a:ext cx="268906" cy="158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4" name="43 Grupo"/>
          <p:cNvGrpSpPr/>
          <p:nvPr/>
        </p:nvGrpSpPr>
        <p:grpSpPr>
          <a:xfrm>
            <a:off x="1586907" y="5229200"/>
            <a:ext cx="6984776" cy="386776"/>
            <a:chOff x="1586907" y="5229200"/>
            <a:chExt cx="6984776" cy="386776"/>
          </a:xfrm>
        </p:grpSpPr>
        <p:sp>
          <p:nvSpPr>
            <p:cNvPr id="20" name="19 CuadroTexto"/>
            <p:cNvSpPr txBox="1"/>
            <p:nvPr/>
          </p:nvSpPr>
          <p:spPr>
            <a:xfrm>
              <a:off x="1586907" y="5229200"/>
              <a:ext cx="1760563"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smtClean="0"/>
                <a:t>1995 – CONUEP</a:t>
              </a:r>
              <a:endParaRPr lang="es-EC" dirty="0"/>
            </a:p>
          </p:txBody>
        </p:sp>
        <p:sp>
          <p:nvSpPr>
            <p:cNvPr id="41" name="40 CuadroTexto"/>
            <p:cNvSpPr txBox="1"/>
            <p:nvPr/>
          </p:nvSpPr>
          <p:spPr>
            <a:xfrm>
              <a:off x="3445760" y="5234272"/>
              <a:ext cx="5125923" cy="3817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Sistema Nacional de Evaluación y Acreditación</a:t>
              </a:r>
              <a:endParaRPr lang="es-EC" dirty="0"/>
            </a:p>
          </p:txBody>
        </p:sp>
      </p:grpSp>
    </p:spTree>
    <p:extLst>
      <p:ext uri="{BB962C8B-B14F-4D97-AF65-F5344CB8AC3E}">
        <p14:creationId xmlns:p14="http://schemas.microsoft.com/office/powerpoint/2010/main" val="343984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34"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76064"/>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MARCO TEÓRICO</a:t>
            </a:r>
            <a:endParaRPr lang="es-EC" dirty="0"/>
          </a:p>
        </p:txBody>
      </p:sp>
      <p:sp>
        <p:nvSpPr>
          <p:cNvPr id="8" name="2 Marcador de contenido"/>
          <p:cNvSpPr txBox="1">
            <a:spLocks/>
          </p:cNvSpPr>
          <p:nvPr/>
        </p:nvSpPr>
        <p:spPr>
          <a:xfrm>
            <a:off x="107504" y="1628800"/>
            <a:ext cx="4981500" cy="392771"/>
          </a:xfrm>
          <a:prstGeom prst="rect">
            <a:avLst/>
          </a:prstGeom>
        </p:spPr>
        <p:style>
          <a:lnRef idx="1">
            <a:schemeClr val="accent3"/>
          </a:lnRef>
          <a:fillRef idx="3">
            <a:schemeClr val="accent3"/>
          </a:fillRef>
          <a:effectRef idx="2">
            <a:schemeClr val="accent3"/>
          </a:effectRef>
          <a:fontRef idx="minor">
            <a:schemeClr val="lt1"/>
          </a:fontRef>
        </p:style>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2000" dirty="0" smtClean="0"/>
              <a:t>LA GESTIÓN ACADÉMICA DE LAS IES</a:t>
            </a:r>
            <a:endParaRPr lang="es-EC" sz="2000" dirty="0"/>
          </a:p>
        </p:txBody>
      </p:sp>
      <p:grpSp>
        <p:nvGrpSpPr>
          <p:cNvPr id="9" name="8 Grupo"/>
          <p:cNvGrpSpPr/>
          <p:nvPr/>
        </p:nvGrpSpPr>
        <p:grpSpPr>
          <a:xfrm>
            <a:off x="323528" y="2262895"/>
            <a:ext cx="2380084" cy="1700895"/>
            <a:chOff x="218170" y="2262895"/>
            <a:chExt cx="2380084" cy="1700895"/>
          </a:xfrm>
        </p:grpSpPr>
        <p:sp>
          <p:nvSpPr>
            <p:cNvPr id="3" name="2 CuadroTexto"/>
            <p:cNvSpPr txBox="1"/>
            <p:nvPr/>
          </p:nvSpPr>
          <p:spPr>
            <a:xfrm>
              <a:off x="221990" y="2640351"/>
              <a:ext cx="2376264" cy="1323439"/>
            </a:xfrm>
            <a:prstGeom prst="rect">
              <a:avLst/>
            </a:prstGeom>
            <a:noFill/>
          </p:spPr>
          <p:txBody>
            <a:bodyPr wrap="square" rtlCol="0">
              <a:spAutoFit/>
            </a:bodyPr>
            <a:lstStyle/>
            <a:p>
              <a:r>
                <a:rPr lang="es-EC" sz="1600" dirty="0" smtClean="0"/>
                <a:t>Recursos:</a:t>
              </a:r>
            </a:p>
            <a:p>
              <a:pPr marL="285750" indent="-285750">
                <a:buFontTx/>
                <a:buChar char="-"/>
              </a:pPr>
              <a:r>
                <a:rPr lang="es-EC" sz="1600" dirty="0" smtClean="0"/>
                <a:t>Humanos</a:t>
              </a:r>
            </a:p>
            <a:p>
              <a:pPr marL="285750" indent="-285750">
                <a:buFontTx/>
                <a:buChar char="-"/>
              </a:pPr>
              <a:r>
                <a:rPr lang="es-EC" sz="1600" dirty="0" smtClean="0"/>
                <a:t>Financieros</a:t>
              </a:r>
            </a:p>
            <a:p>
              <a:pPr marL="285750" indent="-285750">
                <a:buFontTx/>
                <a:buChar char="-"/>
              </a:pPr>
              <a:r>
                <a:rPr lang="es-EC" sz="1600" dirty="0" smtClean="0"/>
                <a:t>Tecnológicos</a:t>
              </a:r>
            </a:p>
            <a:p>
              <a:pPr marL="285750" indent="-285750">
                <a:buFontTx/>
                <a:buChar char="-"/>
              </a:pPr>
              <a:r>
                <a:rPr lang="es-EC" sz="1600" dirty="0" smtClean="0"/>
                <a:t>Infraestructura</a:t>
              </a:r>
              <a:endParaRPr lang="es-EC" sz="1600" dirty="0"/>
            </a:p>
          </p:txBody>
        </p:sp>
        <p:sp>
          <p:nvSpPr>
            <p:cNvPr id="4" name="3 CuadroTexto"/>
            <p:cNvSpPr txBox="1"/>
            <p:nvPr/>
          </p:nvSpPr>
          <p:spPr>
            <a:xfrm>
              <a:off x="218170" y="2262895"/>
              <a:ext cx="237626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C" dirty="0" smtClean="0"/>
                <a:t>Gestión Administrativa</a:t>
              </a:r>
              <a:endParaRPr lang="es-EC" dirty="0"/>
            </a:p>
          </p:txBody>
        </p:sp>
      </p:grpSp>
      <p:grpSp>
        <p:nvGrpSpPr>
          <p:cNvPr id="13" name="12 Grupo"/>
          <p:cNvGrpSpPr/>
          <p:nvPr/>
        </p:nvGrpSpPr>
        <p:grpSpPr>
          <a:xfrm>
            <a:off x="5428828" y="2256469"/>
            <a:ext cx="2592288" cy="1707321"/>
            <a:chOff x="5428828" y="2256469"/>
            <a:chExt cx="2592288" cy="1707321"/>
          </a:xfrm>
        </p:grpSpPr>
        <p:sp>
          <p:nvSpPr>
            <p:cNvPr id="5" name="4 CuadroTexto"/>
            <p:cNvSpPr txBox="1"/>
            <p:nvPr/>
          </p:nvSpPr>
          <p:spPr>
            <a:xfrm>
              <a:off x="5436096" y="2256469"/>
              <a:ext cx="223580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dirty="0" smtClean="0"/>
                <a:t>Gestión Académica</a:t>
              </a:r>
              <a:endParaRPr lang="es-EC" dirty="0"/>
            </a:p>
          </p:txBody>
        </p:sp>
        <p:sp>
          <p:nvSpPr>
            <p:cNvPr id="6" name="5 CuadroTexto"/>
            <p:cNvSpPr txBox="1"/>
            <p:nvPr/>
          </p:nvSpPr>
          <p:spPr>
            <a:xfrm>
              <a:off x="5428828" y="2640351"/>
              <a:ext cx="2592288" cy="1323439"/>
            </a:xfrm>
            <a:prstGeom prst="rect">
              <a:avLst/>
            </a:prstGeom>
            <a:noFill/>
          </p:spPr>
          <p:txBody>
            <a:bodyPr wrap="square" rtlCol="0">
              <a:spAutoFit/>
            </a:bodyPr>
            <a:lstStyle/>
            <a:p>
              <a:r>
                <a:rPr lang="es-EC" sz="1600" dirty="0" smtClean="0"/>
                <a:t>Dirección, Coordinación y Monitoreo:</a:t>
              </a:r>
            </a:p>
            <a:p>
              <a:r>
                <a:rPr lang="es-EC" sz="1600" dirty="0" smtClean="0"/>
                <a:t>- Docencia</a:t>
              </a:r>
            </a:p>
            <a:p>
              <a:r>
                <a:rPr lang="es-EC" sz="1600" dirty="0" smtClean="0"/>
                <a:t>- Investigación</a:t>
              </a:r>
            </a:p>
            <a:p>
              <a:r>
                <a:rPr lang="es-EC" sz="1600" dirty="0" smtClean="0"/>
                <a:t>- Extensión Universitaria</a:t>
              </a:r>
              <a:endParaRPr lang="es-EC" sz="1600" dirty="0"/>
            </a:p>
          </p:txBody>
        </p:sp>
      </p:grpSp>
      <p:graphicFrame>
        <p:nvGraphicFramePr>
          <p:cNvPr id="11" name="10 Diagrama"/>
          <p:cNvGraphicFramePr/>
          <p:nvPr>
            <p:extLst>
              <p:ext uri="{D42A27DB-BD31-4B8C-83A1-F6EECF244321}">
                <p14:modId xmlns:p14="http://schemas.microsoft.com/office/powerpoint/2010/main" val="3806803451"/>
              </p:ext>
            </p:extLst>
          </p:nvPr>
        </p:nvGraphicFramePr>
        <p:xfrm>
          <a:off x="3491880" y="4077072"/>
          <a:ext cx="4935693"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1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592" y="4293096"/>
            <a:ext cx="2551781" cy="1796662"/>
          </a:xfrm>
          <a:prstGeom prst="rect">
            <a:avLst/>
          </a:prstGeom>
        </p:spPr>
      </p:pic>
    </p:spTree>
    <p:extLst>
      <p:ext uri="{BB962C8B-B14F-4D97-AF65-F5344CB8AC3E}">
        <p14:creationId xmlns:p14="http://schemas.microsoft.com/office/powerpoint/2010/main" val="287620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476672"/>
            <a:ext cx="5223723" cy="50405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MARCO TEÓRICO</a:t>
            </a:r>
            <a:endParaRPr lang="es-EC" dirty="0"/>
          </a:p>
        </p:txBody>
      </p:sp>
      <p:sp>
        <p:nvSpPr>
          <p:cNvPr id="8" name="2 Marcador de contenido"/>
          <p:cNvSpPr txBox="1">
            <a:spLocks/>
          </p:cNvSpPr>
          <p:nvPr/>
        </p:nvSpPr>
        <p:spPr>
          <a:xfrm>
            <a:off x="950615" y="1589367"/>
            <a:ext cx="7344816" cy="392771"/>
          </a:xfrm>
          <a:prstGeom prst="rect">
            <a:avLst/>
          </a:prstGeom>
        </p:spPr>
        <p:style>
          <a:lnRef idx="0">
            <a:schemeClr val="accent2"/>
          </a:lnRef>
          <a:fillRef idx="3">
            <a:schemeClr val="accent2"/>
          </a:fillRef>
          <a:effectRef idx="3">
            <a:schemeClr val="accent2"/>
          </a:effectRef>
          <a:fontRef idx="minor">
            <a:schemeClr val="lt1"/>
          </a:fontRef>
        </p:style>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1900" b="1" dirty="0" smtClean="0"/>
              <a:t>EL PROCESO DE EVALUACIÓN INSTITUCIONAL EN LA UISEK</a:t>
            </a:r>
            <a:endParaRPr lang="es-EC" sz="1900" b="1" dirty="0"/>
          </a:p>
        </p:txBody>
      </p:sp>
      <p:sp>
        <p:nvSpPr>
          <p:cNvPr id="9" name="8 CuadroTexto"/>
          <p:cNvSpPr txBox="1"/>
          <p:nvPr/>
        </p:nvSpPr>
        <p:spPr>
          <a:xfrm>
            <a:off x="963563" y="2068104"/>
            <a:ext cx="73318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Modelo </a:t>
            </a:r>
            <a:r>
              <a:rPr lang="es-EC" dirty="0"/>
              <a:t>propio de evaluación basado en procesos de verificación orientados al mejoramiento </a:t>
            </a:r>
            <a:r>
              <a:rPr lang="es-EC" dirty="0" smtClean="0"/>
              <a:t>continuo.</a:t>
            </a:r>
            <a:endParaRPr lang="es-EC" dirty="0"/>
          </a:p>
        </p:txBody>
      </p:sp>
      <p:grpSp>
        <p:nvGrpSpPr>
          <p:cNvPr id="14" name="13 Grupo"/>
          <p:cNvGrpSpPr/>
          <p:nvPr/>
        </p:nvGrpSpPr>
        <p:grpSpPr>
          <a:xfrm>
            <a:off x="1095425" y="2924944"/>
            <a:ext cx="3116535" cy="2357640"/>
            <a:chOff x="1095425" y="3203869"/>
            <a:chExt cx="3116535" cy="2357640"/>
          </a:xfrm>
        </p:grpSpPr>
        <p:sp>
          <p:nvSpPr>
            <p:cNvPr id="12" name="11 CuadroTexto"/>
            <p:cNvSpPr txBox="1"/>
            <p:nvPr/>
          </p:nvSpPr>
          <p:spPr>
            <a:xfrm>
              <a:off x="1271426" y="3203869"/>
              <a:ext cx="274434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t>Noviembre 2006 </a:t>
              </a:r>
            </a:p>
            <a:p>
              <a:pPr algn="ctr"/>
              <a:r>
                <a:rPr lang="es-EC" dirty="0" smtClean="0"/>
                <a:t>Modelo  CONEA</a:t>
              </a:r>
            </a:p>
          </p:txBody>
        </p:sp>
        <p:sp>
          <p:nvSpPr>
            <p:cNvPr id="10" name="9 CuadroTexto"/>
            <p:cNvSpPr txBox="1"/>
            <p:nvPr/>
          </p:nvSpPr>
          <p:spPr>
            <a:xfrm>
              <a:off x="1115616" y="3925627"/>
              <a:ext cx="30963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Junio del 2007 inicia autoevaluación</a:t>
              </a:r>
              <a:endParaRPr lang="es-EC" dirty="0"/>
            </a:p>
          </p:txBody>
        </p:sp>
        <p:sp>
          <p:nvSpPr>
            <p:cNvPr id="13" name="12 CuadroTexto"/>
            <p:cNvSpPr txBox="1"/>
            <p:nvPr/>
          </p:nvSpPr>
          <p:spPr>
            <a:xfrm>
              <a:off x="1095425" y="4638179"/>
              <a:ext cx="309634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Junio del 2008</a:t>
              </a:r>
            </a:p>
            <a:p>
              <a:pPr algn="ctr"/>
              <a:r>
                <a:rPr lang="es-EC" dirty="0" smtClean="0"/>
                <a:t>Evaluación Externa</a:t>
              </a:r>
            </a:p>
            <a:p>
              <a:pPr algn="ctr"/>
              <a:r>
                <a:rPr lang="es-EC" dirty="0" smtClean="0"/>
                <a:t>Cumplimiento 84.83</a:t>
              </a:r>
              <a:r>
                <a:rPr lang="es-EC" dirty="0"/>
                <a:t>%</a:t>
              </a:r>
            </a:p>
          </p:txBody>
        </p:sp>
      </p:grpSp>
      <p:sp>
        <p:nvSpPr>
          <p:cNvPr id="3" name="2 CuadroTexto"/>
          <p:cNvSpPr txBox="1"/>
          <p:nvPr/>
        </p:nvSpPr>
        <p:spPr>
          <a:xfrm>
            <a:off x="4499992" y="4966136"/>
            <a:ext cx="4454277"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t>Acciones de mejora – Octubre 2011</a:t>
            </a:r>
          </a:p>
          <a:p>
            <a:r>
              <a:rPr lang="es-EC" dirty="0" smtClean="0"/>
              <a:t>-  </a:t>
            </a:r>
            <a:r>
              <a:rPr lang="es-EC" sz="1600" dirty="0" smtClean="0"/>
              <a:t>Incremento  del 9.9% al 31.45%  de docentes TC</a:t>
            </a:r>
          </a:p>
          <a:p>
            <a:r>
              <a:rPr lang="es-EC" sz="1600" dirty="0" smtClean="0"/>
              <a:t>-  Incremento del 38.4% al  50% de docentes con maestría</a:t>
            </a:r>
          </a:p>
          <a:p>
            <a:r>
              <a:rPr lang="es-EC" sz="1600" dirty="0" smtClean="0"/>
              <a:t>-  Disminución de 20 a 18 horas docentes TC</a:t>
            </a:r>
          </a:p>
          <a:p>
            <a:r>
              <a:rPr lang="es-EC" sz="1600" dirty="0" smtClean="0"/>
              <a:t>-  Disminución de 12 a 8 horas docentes por horas</a:t>
            </a:r>
          </a:p>
        </p:txBody>
      </p:sp>
      <p:grpSp>
        <p:nvGrpSpPr>
          <p:cNvPr id="15" name="14 Grupo"/>
          <p:cNvGrpSpPr/>
          <p:nvPr/>
        </p:nvGrpSpPr>
        <p:grpSpPr>
          <a:xfrm>
            <a:off x="5343103" y="2924945"/>
            <a:ext cx="2952328" cy="1368088"/>
            <a:chOff x="5364088" y="3203869"/>
            <a:chExt cx="2952328" cy="1368088"/>
          </a:xfrm>
        </p:grpSpPr>
        <p:sp>
          <p:nvSpPr>
            <p:cNvPr id="2" name="1 Rectángulo"/>
            <p:cNvSpPr/>
            <p:nvPr/>
          </p:nvSpPr>
          <p:spPr>
            <a:xfrm>
              <a:off x="5364088" y="3203869"/>
              <a:ext cx="29523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dirty="0" smtClean="0"/>
                <a:t>Agosto 2009</a:t>
              </a:r>
            </a:p>
            <a:p>
              <a:pPr algn="ctr"/>
              <a:r>
                <a:rPr lang="es-EC" dirty="0" smtClean="0"/>
                <a:t>Modelo CONEA  Mandato 14</a:t>
              </a:r>
            </a:p>
          </p:txBody>
        </p:sp>
        <p:sp>
          <p:nvSpPr>
            <p:cNvPr id="5" name="4 CuadroTexto"/>
            <p:cNvSpPr txBox="1"/>
            <p:nvPr/>
          </p:nvSpPr>
          <p:spPr>
            <a:xfrm>
              <a:off x="5760132" y="3925626"/>
              <a:ext cx="21602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Criterio Academia: 21.21</a:t>
              </a:r>
              <a:r>
                <a:rPr lang="es-EC" dirty="0" smtClean="0"/>
                <a:t>%</a:t>
              </a:r>
              <a:endParaRPr lang="es-EC" dirty="0"/>
            </a:p>
          </p:txBody>
        </p:sp>
      </p:grpSp>
      <p:sp>
        <p:nvSpPr>
          <p:cNvPr id="6" name="5 Flecha abajo"/>
          <p:cNvSpPr/>
          <p:nvPr/>
        </p:nvSpPr>
        <p:spPr>
          <a:xfrm>
            <a:off x="6639247" y="4359254"/>
            <a:ext cx="360040" cy="374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346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907704" y="620688"/>
            <a:ext cx="5223723" cy="50405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lvl1pPr marL="114300" indent="0" algn="ctr">
              <a:spcBef>
                <a:spcPts val="0"/>
              </a:spcBef>
              <a:buClr>
                <a:schemeClr val="accent1"/>
              </a:buClr>
              <a:buSzPct val="80000"/>
              <a:buFont typeface="Wingdings 2"/>
              <a:buNone/>
              <a:defRPr kumimoji="0" sz="2400" b="1"/>
            </a:lvl1pPr>
            <a:lvl2pPr marL="731520" indent="-274320">
              <a:spcBef>
                <a:spcPct val="20000"/>
              </a:spcBef>
              <a:buClr>
                <a:schemeClr val="accent2"/>
              </a:buClr>
              <a:buSzPct val="90000"/>
              <a:buFont typeface="Wingdings"/>
              <a:buChar char=""/>
              <a:defRPr kumimoji="0" sz="2800"/>
            </a:lvl2pPr>
            <a:lvl3pPr marL="996696" indent="-228600">
              <a:spcBef>
                <a:spcPct val="20000"/>
              </a:spcBef>
              <a:buClr>
                <a:schemeClr val="accent3"/>
              </a:buClr>
              <a:buFont typeface="Arial"/>
              <a:buChar char="▪"/>
              <a:defRPr kumimoji="0" sz="2400"/>
            </a:lvl3pPr>
            <a:lvl4pPr marL="1216152" indent="-182880">
              <a:spcBef>
                <a:spcPct val="20000"/>
              </a:spcBef>
              <a:buClr>
                <a:schemeClr val="accent4"/>
              </a:buClr>
              <a:buFont typeface="Arial"/>
              <a:buChar char="▪"/>
              <a:defRPr kumimoji="0" sz="2000"/>
            </a:lvl4pPr>
            <a:lvl5pPr marL="1426464" indent="-182880">
              <a:spcBef>
                <a:spcPct val="20000"/>
              </a:spcBef>
              <a:buClr>
                <a:schemeClr val="accent5"/>
              </a:buClr>
              <a:buFont typeface="Wingdings 3"/>
              <a:buChar char=""/>
              <a:defRPr kumimoji="0" lang="en-US" sz="2000" smtClean="0"/>
            </a:lvl5pPr>
            <a:lvl6pPr marL="1627632" indent="-182880">
              <a:spcBef>
                <a:spcPct val="20000"/>
              </a:spcBef>
              <a:buClr>
                <a:schemeClr val="accent6"/>
              </a:buClr>
              <a:buSzPct val="100000"/>
              <a:buFont typeface="Wingdings 2"/>
              <a:buChar char=""/>
              <a:defRPr kumimoji="0" sz="2000"/>
            </a:lvl6pPr>
            <a:lvl7pPr marL="1828800" indent="-182880">
              <a:spcBef>
                <a:spcPct val="20000"/>
              </a:spcBef>
              <a:buClr>
                <a:schemeClr val="accent1"/>
              </a:buClr>
              <a:buSzPct val="100000"/>
              <a:buFont typeface="Wingdings 2"/>
              <a:buChar char=""/>
              <a:defRPr kumimoji="0"/>
            </a:lvl7pPr>
            <a:lvl8pPr marL="2029968" indent="-182880">
              <a:spcBef>
                <a:spcPct val="20000"/>
              </a:spcBef>
              <a:buClr>
                <a:schemeClr val="accent2"/>
              </a:buClr>
              <a:buFont typeface="Wingdings 2" pitchFamily="18" charset="2"/>
              <a:buChar char=""/>
              <a:defRPr kumimoji="0"/>
            </a:lvl8pPr>
            <a:lvl9pPr marL="2231136" indent="-182880">
              <a:spcBef>
                <a:spcPct val="20000"/>
              </a:spcBef>
              <a:buClr>
                <a:schemeClr val="accent3"/>
              </a:buClr>
              <a:buFont typeface="Wingdings 2" pitchFamily="18" charset="2"/>
              <a:buChar char=""/>
              <a:defRPr kumimoji="0" baseline="0"/>
            </a:lvl9pPr>
            <a:extLst/>
          </a:lstStyle>
          <a:p>
            <a:r>
              <a:rPr lang="es-EC" dirty="0" smtClean="0"/>
              <a:t>MARCO TEÓRICO</a:t>
            </a:r>
            <a:endParaRPr lang="es-EC" dirty="0"/>
          </a:p>
        </p:txBody>
      </p:sp>
      <p:grpSp>
        <p:nvGrpSpPr>
          <p:cNvPr id="4" name="3 Grupo"/>
          <p:cNvGrpSpPr/>
          <p:nvPr/>
        </p:nvGrpSpPr>
        <p:grpSpPr>
          <a:xfrm>
            <a:off x="945729" y="2420888"/>
            <a:ext cx="7370687" cy="2864151"/>
            <a:chOff x="958677" y="1859252"/>
            <a:chExt cx="7370687" cy="2864151"/>
          </a:xfrm>
        </p:grpSpPr>
        <p:sp>
          <p:nvSpPr>
            <p:cNvPr id="8" name="2 Marcador de contenido"/>
            <p:cNvSpPr txBox="1">
              <a:spLocks/>
            </p:cNvSpPr>
            <p:nvPr/>
          </p:nvSpPr>
          <p:spPr>
            <a:xfrm>
              <a:off x="958677" y="1859252"/>
              <a:ext cx="7344816" cy="392771"/>
            </a:xfrm>
            <a:prstGeom prst="rect">
              <a:avLst/>
            </a:prstGeom>
          </p:spPr>
          <p:style>
            <a:lnRef idx="0">
              <a:schemeClr val="accent4"/>
            </a:lnRef>
            <a:fillRef idx="3">
              <a:schemeClr val="accent4"/>
            </a:fillRef>
            <a:effectRef idx="3">
              <a:schemeClr val="accent4"/>
            </a:effectRef>
            <a:fontRef idx="minor">
              <a:schemeClr val="lt1"/>
            </a:fontRef>
          </p:style>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1900" b="1" dirty="0" smtClean="0"/>
                <a:t>HIPÓTESIS GENERAL</a:t>
              </a:r>
              <a:endParaRPr lang="es-EC" sz="1900" b="1" dirty="0"/>
            </a:p>
          </p:txBody>
        </p:sp>
        <p:sp>
          <p:nvSpPr>
            <p:cNvPr id="9" name="8 CuadroTexto"/>
            <p:cNvSpPr txBox="1"/>
            <p:nvPr/>
          </p:nvSpPr>
          <p:spPr>
            <a:xfrm>
              <a:off x="984548" y="2403474"/>
              <a:ext cx="73318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Los resultados de la evaluación institucional en cuanto a la gestión académica inciden en el nivel de satisfacción de los estudiantes</a:t>
              </a:r>
              <a:r>
                <a:rPr lang="es-EC" dirty="0" smtClean="0"/>
                <a:t>.</a:t>
              </a:r>
              <a:endParaRPr lang="es-EC" dirty="0"/>
            </a:p>
          </p:txBody>
        </p:sp>
        <p:sp>
          <p:nvSpPr>
            <p:cNvPr id="14" name="2 Marcador de contenido"/>
            <p:cNvSpPr txBox="1">
              <a:spLocks/>
            </p:cNvSpPr>
            <p:nvPr/>
          </p:nvSpPr>
          <p:spPr>
            <a:xfrm>
              <a:off x="984548" y="3573016"/>
              <a:ext cx="7344816" cy="392771"/>
            </a:xfrm>
            <a:prstGeom prst="rect">
              <a:avLst/>
            </a:prstGeom>
          </p:spPr>
          <p:style>
            <a:lnRef idx="0">
              <a:schemeClr val="accent4"/>
            </a:lnRef>
            <a:fillRef idx="3">
              <a:schemeClr val="accent4"/>
            </a:fillRef>
            <a:effectRef idx="3">
              <a:schemeClr val="accent4"/>
            </a:effectRef>
            <a:fontRef idx="minor">
              <a:schemeClr val="lt1"/>
            </a:fontRef>
          </p:style>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lt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lt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lt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lt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lt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lt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lt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lt1"/>
                  </a:solidFill>
                  <a:latin typeface="+mn-lt"/>
                  <a:ea typeface="+mn-ea"/>
                  <a:cs typeface="+mn-cs"/>
                </a:defRPr>
              </a:lvl9pPr>
              <a:extLst/>
            </a:lstStyle>
            <a:p>
              <a:pPr marL="114300" indent="0" algn="ctr">
                <a:buFont typeface="Wingdings 2"/>
                <a:buNone/>
              </a:pPr>
              <a:r>
                <a:rPr lang="es-EC" sz="1900" b="1" dirty="0" smtClean="0"/>
                <a:t>HIPÓTESIS NULA</a:t>
              </a:r>
              <a:endParaRPr lang="es-EC" sz="1900" b="1" dirty="0"/>
            </a:p>
          </p:txBody>
        </p:sp>
        <p:sp>
          <p:nvSpPr>
            <p:cNvPr id="15" name="14 CuadroTexto"/>
            <p:cNvSpPr txBox="1"/>
            <p:nvPr/>
          </p:nvSpPr>
          <p:spPr>
            <a:xfrm>
              <a:off x="984548" y="4077072"/>
              <a:ext cx="73318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Los resultados de la evaluación institucional en cuanto a la gestión académica </a:t>
              </a:r>
              <a:r>
                <a:rPr lang="es-EC" dirty="0" smtClean="0"/>
                <a:t>NO inciden </a:t>
              </a:r>
              <a:r>
                <a:rPr lang="es-EC" dirty="0"/>
                <a:t>en el nivel de satisfacción de los estudiantes</a:t>
              </a:r>
              <a:r>
                <a:rPr lang="es-EC" dirty="0" smtClean="0"/>
                <a:t>.</a:t>
              </a:r>
              <a:endParaRPr lang="es-EC" dirty="0"/>
            </a:p>
          </p:txBody>
        </p:sp>
      </p:grpSp>
    </p:spTree>
    <p:extLst>
      <p:ext uri="{BB962C8B-B14F-4D97-AF65-F5344CB8AC3E}">
        <p14:creationId xmlns:p14="http://schemas.microsoft.com/office/powerpoint/2010/main" val="279194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576064"/>
          </a:xfrm>
        </p:spPr>
        <p:style>
          <a:lnRef idx="1">
            <a:schemeClr val="accent3"/>
          </a:lnRef>
          <a:fillRef idx="3">
            <a:schemeClr val="accent3"/>
          </a:fillRef>
          <a:effectRef idx="2">
            <a:schemeClr val="accent3"/>
          </a:effectRef>
          <a:fontRef idx="minor">
            <a:schemeClr val="lt1"/>
          </a:fontRef>
        </p:style>
        <p:txBody>
          <a:bodyPr>
            <a:normAutofit/>
          </a:bodyPr>
          <a:lstStyle/>
          <a:p>
            <a:pPr marL="114300" indent="0" algn="ctr">
              <a:buNone/>
            </a:pPr>
            <a:r>
              <a:rPr lang="es-EC" sz="2800" dirty="0" smtClean="0"/>
              <a:t>Matriz de Operacionalización de Variables</a:t>
            </a:r>
            <a:endParaRPr lang="es-EC" sz="2800" dirty="0"/>
          </a:p>
        </p:txBody>
      </p:sp>
      <p:graphicFrame>
        <p:nvGraphicFramePr>
          <p:cNvPr id="2" name="1 Tabla"/>
          <p:cNvGraphicFramePr>
            <a:graphicFrameLocks noGrp="1"/>
          </p:cNvGraphicFramePr>
          <p:nvPr>
            <p:extLst>
              <p:ext uri="{D42A27DB-BD31-4B8C-83A1-F6EECF244321}">
                <p14:modId xmlns:p14="http://schemas.microsoft.com/office/powerpoint/2010/main" val="4188116589"/>
              </p:ext>
            </p:extLst>
          </p:nvPr>
        </p:nvGraphicFramePr>
        <p:xfrm>
          <a:off x="899593" y="1617439"/>
          <a:ext cx="7451992" cy="4855794"/>
        </p:xfrm>
        <a:graphic>
          <a:graphicData uri="http://schemas.openxmlformats.org/drawingml/2006/table">
            <a:tbl>
              <a:tblPr firstRow="1" firstCol="1" bandRow="1">
                <a:tableStyleId>{93296810-A885-4BE3-A3E7-6D5BEEA58F35}</a:tableStyleId>
              </a:tblPr>
              <a:tblGrid>
                <a:gridCol w="1518789"/>
                <a:gridCol w="1998705"/>
                <a:gridCol w="1367153"/>
                <a:gridCol w="1367153"/>
                <a:gridCol w="1200192"/>
              </a:tblGrid>
              <a:tr h="452738">
                <a:tc>
                  <a:txBody>
                    <a:bodyPr/>
                    <a:lstStyle/>
                    <a:p>
                      <a:pPr algn="ctr">
                        <a:lnSpc>
                          <a:spcPct val="150000"/>
                        </a:lnSpc>
                        <a:spcAft>
                          <a:spcPts val="0"/>
                        </a:spcAft>
                      </a:pPr>
                      <a:r>
                        <a:rPr lang="es-EC" sz="900" dirty="0">
                          <a:effectLst/>
                        </a:rPr>
                        <a:t>VARIABLE</a:t>
                      </a:r>
                      <a:endParaRPr lang="es-EC" sz="900" dirty="0">
                        <a:effectLst/>
                        <a:latin typeface="Times New Roman"/>
                        <a:ea typeface="Times New Roman"/>
                        <a:cs typeface="Times New Roman"/>
                      </a:endParaRPr>
                    </a:p>
                  </a:txBody>
                  <a:tcPr marL="28296" marR="28296" marT="0" marB="0"/>
                </a:tc>
                <a:tc>
                  <a:txBody>
                    <a:bodyPr/>
                    <a:lstStyle/>
                    <a:p>
                      <a:pPr algn="ctr">
                        <a:lnSpc>
                          <a:spcPct val="150000"/>
                        </a:lnSpc>
                        <a:spcAft>
                          <a:spcPts val="0"/>
                        </a:spcAft>
                      </a:pPr>
                      <a:r>
                        <a:rPr lang="es-EC" sz="900" dirty="0">
                          <a:effectLst/>
                        </a:rPr>
                        <a:t>DEFINICIÓN CONCEPTUAL</a:t>
                      </a:r>
                      <a:endParaRPr lang="es-EC" sz="900" dirty="0">
                        <a:effectLst/>
                        <a:latin typeface="Times New Roman"/>
                        <a:ea typeface="Times New Roman"/>
                        <a:cs typeface="Times New Roman"/>
                      </a:endParaRPr>
                    </a:p>
                  </a:txBody>
                  <a:tcPr marL="28296" marR="28296" marT="0" marB="0"/>
                </a:tc>
                <a:tc>
                  <a:txBody>
                    <a:bodyPr/>
                    <a:lstStyle/>
                    <a:p>
                      <a:pPr algn="ctr">
                        <a:lnSpc>
                          <a:spcPct val="150000"/>
                        </a:lnSpc>
                        <a:spcAft>
                          <a:spcPts val="0"/>
                        </a:spcAft>
                      </a:pPr>
                      <a:r>
                        <a:rPr lang="es-EC" sz="900" dirty="0">
                          <a:effectLst/>
                        </a:rPr>
                        <a:t>DIMENSIONES O CATEGORÍAS</a:t>
                      </a:r>
                      <a:endParaRPr lang="es-EC" sz="900" dirty="0">
                        <a:effectLst/>
                        <a:latin typeface="Times New Roman"/>
                        <a:ea typeface="Times New Roman"/>
                        <a:cs typeface="Times New Roman"/>
                      </a:endParaRPr>
                    </a:p>
                  </a:txBody>
                  <a:tcPr marL="28296" marR="28296" marT="0" marB="0"/>
                </a:tc>
                <a:tc>
                  <a:txBody>
                    <a:bodyPr/>
                    <a:lstStyle/>
                    <a:p>
                      <a:pPr algn="ctr">
                        <a:lnSpc>
                          <a:spcPct val="150000"/>
                        </a:lnSpc>
                        <a:spcAft>
                          <a:spcPts val="0"/>
                        </a:spcAft>
                      </a:pPr>
                      <a:r>
                        <a:rPr lang="es-EC" sz="900" dirty="0">
                          <a:effectLst/>
                        </a:rPr>
                        <a:t>INDICADORES</a:t>
                      </a:r>
                      <a:endParaRPr lang="es-EC" sz="900" dirty="0">
                        <a:effectLst/>
                        <a:latin typeface="Times New Roman"/>
                        <a:ea typeface="Times New Roman"/>
                        <a:cs typeface="Times New Roman"/>
                      </a:endParaRPr>
                    </a:p>
                  </a:txBody>
                  <a:tcPr marL="28296" marR="28296" marT="0" marB="0"/>
                </a:tc>
                <a:tc>
                  <a:txBody>
                    <a:bodyPr/>
                    <a:lstStyle/>
                    <a:p>
                      <a:pPr algn="ctr">
                        <a:lnSpc>
                          <a:spcPct val="150000"/>
                        </a:lnSpc>
                        <a:spcAft>
                          <a:spcPts val="0"/>
                        </a:spcAft>
                      </a:pPr>
                      <a:r>
                        <a:rPr lang="es-EC" sz="900" dirty="0">
                          <a:effectLst/>
                        </a:rPr>
                        <a:t>INSTRUMENTOS</a:t>
                      </a:r>
                      <a:endParaRPr lang="es-EC" sz="900" dirty="0">
                        <a:effectLst/>
                        <a:latin typeface="Times New Roman"/>
                        <a:ea typeface="Times New Roman"/>
                        <a:cs typeface="Times New Roman"/>
                      </a:endParaRPr>
                    </a:p>
                  </a:txBody>
                  <a:tcPr marL="28296" marR="28296" marT="0" marB="0"/>
                </a:tc>
              </a:tr>
              <a:tr h="2829611">
                <a:tc>
                  <a:txBody>
                    <a:bodyPr/>
                    <a:lstStyle/>
                    <a:p>
                      <a:pPr algn="just">
                        <a:lnSpc>
                          <a:spcPct val="150000"/>
                        </a:lnSpc>
                        <a:spcAft>
                          <a:spcPts val="0"/>
                        </a:spcAft>
                      </a:pPr>
                      <a:r>
                        <a:rPr lang="es-EC" sz="900" u="sng" dirty="0">
                          <a:effectLst/>
                        </a:rPr>
                        <a:t>INDEPENDIENTE</a:t>
                      </a:r>
                      <a:endParaRPr lang="es-EC" sz="900" dirty="0">
                        <a:effectLst/>
                      </a:endParaRPr>
                    </a:p>
                    <a:p>
                      <a:pPr algn="just">
                        <a:lnSpc>
                          <a:spcPct val="150000"/>
                        </a:lnSpc>
                        <a:spcAft>
                          <a:spcPts val="0"/>
                        </a:spcAft>
                      </a:pPr>
                      <a:r>
                        <a:rPr lang="es-EC" sz="900" dirty="0">
                          <a:effectLst/>
                        </a:rPr>
                        <a:t>Evaluación Institucional</a:t>
                      </a:r>
                    </a:p>
                    <a:p>
                      <a:pPr algn="just">
                        <a:lnSpc>
                          <a:spcPct val="150000"/>
                        </a:lnSpc>
                        <a:spcAft>
                          <a:spcPts val="0"/>
                        </a:spcAft>
                      </a:pPr>
                      <a:r>
                        <a:rPr lang="es-EC" sz="900" dirty="0">
                          <a:effectLst/>
                        </a:rPr>
                        <a:t> </a:t>
                      </a:r>
                      <a:endParaRPr lang="es-EC" sz="900" dirty="0">
                        <a:effectLst/>
                        <a:latin typeface="Times New Roman"/>
                        <a:ea typeface="Times New Roman"/>
                        <a:cs typeface="Times New Roman"/>
                      </a:endParaRPr>
                    </a:p>
                  </a:txBody>
                  <a:tcPr marL="28296" marR="28296" marT="0" marB="0"/>
                </a:tc>
                <a:tc>
                  <a:txBody>
                    <a:bodyPr/>
                    <a:lstStyle/>
                    <a:p>
                      <a:pPr algn="l">
                        <a:lnSpc>
                          <a:spcPct val="150000"/>
                        </a:lnSpc>
                        <a:spcAft>
                          <a:spcPts val="0"/>
                        </a:spcAft>
                      </a:pPr>
                      <a:r>
                        <a:rPr kumimoji="0" lang="es-EC" sz="900" kern="1200" dirty="0" smtClean="0">
                          <a:solidFill>
                            <a:schemeClr val="dk1"/>
                          </a:solidFill>
                          <a:effectLst/>
                          <a:latin typeface="+mn-lt"/>
                          <a:ea typeface="+mn-ea"/>
                          <a:cs typeface="+mn-cs"/>
                        </a:rPr>
                        <a:t>Proceso que lleva a emitir un juicio respecto de uno o más atributos de algo o alguien, fundamentado en información obtenida, procesada y analizada correctamente y contrastada con un referente claramente establecido, sustentado en un marco de referencia de valor y consistente con él, que está encaminado a mejorar los procesos  educacionales.</a:t>
                      </a:r>
                      <a:endParaRPr lang="es-EC" sz="900" dirty="0">
                        <a:effectLst/>
                        <a:latin typeface="Times New Roman"/>
                        <a:ea typeface="Times New Roman"/>
                        <a:cs typeface="Times New Roman"/>
                      </a:endParaRPr>
                    </a:p>
                  </a:txBody>
                  <a:tcPr marL="28296" marR="28296" marT="0" marB="0"/>
                </a:tc>
                <a:tc>
                  <a:txBody>
                    <a:bodyPr/>
                    <a:lstStyle/>
                    <a:p>
                      <a:pPr>
                        <a:lnSpc>
                          <a:spcPct val="150000"/>
                        </a:lnSpc>
                        <a:spcAft>
                          <a:spcPts val="0"/>
                        </a:spcAft>
                      </a:pPr>
                      <a:r>
                        <a:rPr lang="es-EC" sz="900" dirty="0" smtClean="0">
                          <a:effectLst/>
                        </a:rPr>
                        <a:t>Modelo de Evaluación de Desempeño</a:t>
                      </a:r>
                      <a:r>
                        <a:rPr lang="es-EC" sz="900" baseline="0" dirty="0" smtClean="0">
                          <a:effectLst/>
                        </a:rPr>
                        <a:t> – Mandato 14</a:t>
                      </a:r>
                    </a:p>
                    <a:p>
                      <a:pPr>
                        <a:lnSpc>
                          <a:spcPct val="150000"/>
                        </a:lnSpc>
                        <a:spcAft>
                          <a:spcPts val="0"/>
                        </a:spcAft>
                      </a:pPr>
                      <a:r>
                        <a:rPr lang="es-EC" sz="900" baseline="0" dirty="0" smtClean="0">
                          <a:effectLst/>
                        </a:rPr>
                        <a:t>Criterio: Academia</a:t>
                      </a:r>
                      <a:endParaRPr lang="es-EC" sz="900" dirty="0">
                        <a:effectLst/>
                      </a:endParaRPr>
                    </a:p>
                    <a:p>
                      <a:pPr>
                        <a:lnSpc>
                          <a:spcPct val="150000"/>
                        </a:lnSpc>
                        <a:spcAft>
                          <a:spcPts val="0"/>
                        </a:spcAft>
                      </a:pPr>
                      <a:r>
                        <a:rPr lang="es-EC" sz="900" dirty="0">
                          <a:effectLst/>
                        </a:rPr>
                        <a:t> </a:t>
                      </a:r>
                    </a:p>
                    <a:p>
                      <a:pPr>
                        <a:lnSpc>
                          <a:spcPct val="150000"/>
                        </a:lnSpc>
                        <a:spcAft>
                          <a:spcPts val="0"/>
                        </a:spcAft>
                      </a:pPr>
                      <a:r>
                        <a:rPr lang="es-EC" sz="900" dirty="0">
                          <a:effectLst/>
                        </a:rPr>
                        <a:t>  </a:t>
                      </a:r>
                    </a:p>
                    <a:p>
                      <a:pPr>
                        <a:lnSpc>
                          <a:spcPct val="150000"/>
                        </a:lnSpc>
                        <a:spcAft>
                          <a:spcPts val="0"/>
                        </a:spcAft>
                      </a:pPr>
                      <a:r>
                        <a:rPr lang="es-EC" sz="900" dirty="0" smtClean="0">
                          <a:effectLst/>
                        </a:rPr>
                        <a:t> </a:t>
                      </a:r>
                      <a:endParaRPr lang="es-EC" sz="900" dirty="0">
                        <a:effectLst/>
                      </a:endParaRPr>
                    </a:p>
                    <a:p>
                      <a:pPr>
                        <a:lnSpc>
                          <a:spcPct val="150000"/>
                        </a:lnSpc>
                        <a:spcAft>
                          <a:spcPts val="0"/>
                        </a:spcAft>
                      </a:pPr>
                      <a:r>
                        <a:rPr lang="es-EC" sz="900" dirty="0">
                          <a:effectLst/>
                        </a:rPr>
                        <a:t> </a:t>
                      </a:r>
                      <a:endParaRPr lang="es-EC" sz="900" dirty="0" smtClean="0">
                        <a:effectLst/>
                      </a:endParaRPr>
                    </a:p>
                    <a:p>
                      <a:pPr>
                        <a:lnSpc>
                          <a:spcPct val="150000"/>
                        </a:lnSpc>
                        <a:spcAft>
                          <a:spcPts val="0"/>
                        </a:spcAft>
                      </a:pPr>
                      <a:endParaRPr lang="es-EC" sz="900" dirty="0">
                        <a:effectLst/>
                      </a:endParaRPr>
                    </a:p>
                    <a:p>
                      <a:pPr>
                        <a:lnSpc>
                          <a:spcPct val="150000"/>
                        </a:lnSpc>
                        <a:spcAft>
                          <a:spcPts val="0"/>
                        </a:spcAft>
                      </a:pPr>
                      <a:r>
                        <a:rPr lang="es-EC" sz="900" dirty="0" smtClean="0">
                          <a:effectLst/>
                        </a:rPr>
                        <a:t> </a:t>
                      </a:r>
                      <a:endParaRPr lang="es-EC" sz="900" dirty="0">
                        <a:effectLst/>
                        <a:latin typeface="Times New Roman"/>
                        <a:ea typeface="Times New Roman"/>
                        <a:cs typeface="Times New Roman"/>
                      </a:endParaRPr>
                    </a:p>
                  </a:txBody>
                  <a:tcPr marL="28296" marR="28296" marT="0" marB="0"/>
                </a:tc>
                <a:tc>
                  <a:txBody>
                    <a:bodyPr/>
                    <a:lstStyle/>
                    <a:p>
                      <a:pPr marL="0" indent="0">
                        <a:buFontTx/>
                        <a:buNone/>
                      </a:pPr>
                      <a:r>
                        <a:rPr kumimoji="0" lang="es-EC" sz="900" kern="1200" dirty="0" smtClean="0">
                          <a:solidFill>
                            <a:schemeClr val="dk1"/>
                          </a:solidFill>
                          <a:effectLst/>
                          <a:latin typeface="+mn-lt"/>
                          <a:ea typeface="+mn-ea"/>
                          <a:cs typeface="+mn-cs"/>
                        </a:rPr>
                        <a:t>- % de docentes a tiempo completo (TC)</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 de docentes TC con nivel de maestría</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Número de estudiantes por cada docente TC</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Promedio de horas clase semanales de  docentes TC</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Promedio de horas clase semanales docentes a tiempo parcial (TP)</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Índice de calidad de la dedicación académica de los docentes TC</a:t>
                      </a:r>
                    </a:p>
                    <a:p>
                      <a:endParaRPr kumimoji="0" lang="es-EC" sz="900" kern="1200" dirty="0" smtClean="0">
                        <a:solidFill>
                          <a:schemeClr val="dk1"/>
                        </a:solidFill>
                        <a:effectLst/>
                        <a:latin typeface="+mn-lt"/>
                        <a:ea typeface="+mn-ea"/>
                        <a:cs typeface="+mn-cs"/>
                      </a:endParaRPr>
                    </a:p>
                    <a:p>
                      <a:r>
                        <a:rPr kumimoji="0" lang="es-EC" sz="900" kern="1200" dirty="0" smtClean="0">
                          <a:solidFill>
                            <a:schemeClr val="dk1"/>
                          </a:solidFill>
                          <a:effectLst/>
                          <a:latin typeface="+mn-lt"/>
                          <a:ea typeface="+mn-ea"/>
                          <a:cs typeface="+mn-cs"/>
                        </a:rPr>
                        <a:t>- Número de estudiantes que participan en programas de vinculación con la colectividad.</a:t>
                      </a:r>
                    </a:p>
                    <a:p>
                      <a:pPr>
                        <a:lnSpc>
                          <a:spcPct val="150000"/>
                        </a:lnSpc>
                        <a:spcAft>
                          <a:spcPts val="0"/>
                        </a:spcAft>
                      </a:pPr>
                      <a:endParaRPr lang="es-EC" sz="900" dirty="0">
                        <a:effectLst/>
                        <a:latin typeface="Times New Roman"/>
                        <a:ea typeface="Times New Roman"/>
                        <a:cs typeface="Times New Roman"/>
                      </a:endParaRPr>
                    </a:p>
                  </a:txBody>
                  <a:tcPr marL="28296" marR="28296" marT="0" marB="0"/>
                </a:tc>
                <a:tc>
                  <a:txBody>
                    <a:bodyPr/>
                    <a:lstStyle/>
                    <a:p>
                      <a:pPr algn="just">
                        <a:lnSpc>
                          <a:spcPct val="150000"/>
                        </a:lnSpc>
                        <a:spcAft>
                          <a:spcPts val="0"/>
                        </a:spcAft>
                      </a:pPr>
                      <a:r>
                        <a:rPr lang="es-EC" sz="900" dirty="0" smtClean="0">
                          <a:effectLst/>
                        </a:rPr>
                        <a:t>Entrevista / Guía de Entrevista</a:t>
                      </a:r>
                      <a:endParaRPr lang="es-EC" sz="900" dirty="0">
                        <a:effectLst/>
                        <a:latin typeface="Times New Roman"/>
                        <a:ea typeface="Times New Roman"/>
                        <a:cs typeface="Times New Roman"/>
                      </a:endParaRPr>
                    </a:p>
                  </a:txBody>
                  <a:tcPr marL="28296" marR="28296" marT="0" marB="0"/>
                </a:tc>
              </a:tr>
              <a:tr h="905476">
                <a:tc>
                  <a:txBody>
                    <a:bodyPr/>
                    <a:lstStyle/>
                    <a:p>
                      <a:pPr algn="just">
                        <a:lnSpc>
                          <a:spcPct val="150000"/>
                        </a:lnSpc>
                        <a:spcAft>
                          <a:spcPts val="0"/>
                        </a:spcAft>
                      </a:pPr>
                      <a:r>
                        <a:rPr lang="es-EC" sz="900" u="sng" dirty="0">
                          <a:effectLst/>
                        </a:rPr>
                        <a:t>DEPENDIENTE</a:t>
                      </a:r>
                      <a:endParaRPr lang="es-EC" sz="900" dirty="0">
                        <a:effectLst/>
                      </a:endParaRPr>
                    </a:p>
                    <a:p>
                      <a:pPr>
                        <a:lnSpc>
                          <a:spcPct val="150000"/>
                        </a:lnSpc>
                        <a:spcAft>
                          <a:spcPts val="0"/>
                        </a:spcAft>
                      </a:pPr>
                      <a:r>
                        <a:rPr lang="es-EC" sz="900" dirty="0">
                          <a:effectLst/>
                        </a:rPr>
                        <a:t>Nivel de Satisfacción de </a:t>
                      </a:r>
                      <a:r>
                        <a:rPr lang="es-EC" sz="900" dirty="0" smtClean="0">
                          <a:effectLst/>
                        </a:rPr>
                        <a:t>la Gestión Académica</a:t>
                      </a:r>
                      <a:endParaRPr lang="es-EC" sz="900" dirty="0">
                        <a:effectLst/>
                        <a:latin typeface="Times New Roman"/>
                        <a:ea typeface="Times New Roman"/>
                        <a:cs typeface="Times New Roman"/>
                      </a:endParaRPr>
                    </a:p>
                  </a:txBody>
                  <a:tcPr marL="28296" marR="28296" marT="0" marB="0"/>
                </a:tc>
                <a:tc>
                  <a:txBody>
                    <a:bodyPr/>
                    <a:lstStyle/>
                    <a:p>
                      <a:pPr algn="just">
                        <a:lnSpc>
                          <a:spcPct val="150000"/>
                        </a:lnSpc>
                        <a:spcAft>
                          <a:spcPts val="0"/>
                        </a:spcAft>
                      </a:pPr>
                      <a:r>
                        <a:rPr kumimoji="0" lang="es-EC" sz="900" kern="1200" dirty="0" smtClean="0">
                          <a:solidFill>
                            <a:schemeClr val="dk1"/>
                          </a:solidFill>
                          <a:effectLst/>
                          <a:latin typeface="+mn-lt"/>
                          <a:ea typeface="+mn-ea"/>
                          <a:cs typeface="+mn-cs"/>
                        </a:rPr>
                        <a:t>Percepción de los estudiantes relacionada con las acciones de mejora implementadas como parte de la gestión académica en el ámbito de docencia.</a:t>
                      </a:r>
                      <a:endParaRPr lang="es-EC" sz="900" dirty="0">
                        <a:effectLst/>
                        <a:latin typeface="Times New Roman"/>
                        <a:ea typeface="Times New Roman"/>
                        <a:cs typeface="Times New Roman"/>
                      </a:endParaRPr>
                    </a:p>
                  </a:txBody>
                  <a:tcPr marL="28296" marR="28296" marT="0" marB="0"/>
                </a:tc>
                <a:tc>
                  <a:txBody>
                    <a:bodyPr/>
                    <a:lstStyle/>
                    <a:p>
                      <a:pPr algn="l">
                        <a:lnSpc>
                          <a:spcPct val="150000"/>
                        </a:lnSpc>
                        <a:spcAft>
                          <a:spcPts val="0"/>
                        </a:spcAft>
                      </a:pPr>
                      <a:r>
                        <a:rPr lang="es-EC" sz="900" dirty="0" smtClean="0">
                          <a:effectLst/>
                        </a:rPr>
                        <a:t>Sistema de </a:t>
                      </a:r>
                      <a:r>
                        <a:rPr lang="es-EC" sz="900" dirty="0">
                          <a:effectLst/>
                        </a:rPr>
                        <a:t>evaluación y medición de impacto institucional</a:t>
                      </a:r>
                      <a:r>
                        <a:rPr lang="es-EC" sz="900" dirty="0" smtClean="0">
                          <a:effectLst/>
                        </a:rPr>
                        <a:t>. </a:t>
                      </a:r>
                    </a:p>
                    <a:p>
                      <a:pPr algn="l">
                        <a:lnSpc>
                          <a:spcPct val="150000"/>
                        </a:lnSpc>
                        <a:spcAft>
                          <a:spcPts val="0"/>
                        </a:spcAft>
                      </a:pPr>
                      <a:r>
                        <a:rPr lang="es-EC" sz="900" dirty="0" smtClean="0">
                          <a:effectLst/>
                        </a:rPr>
                        <a:t>Ámbito:</a:t>
                      </a:r>
                      <a:r>
                        <a:rPr lang="es-EC" sz="900" baseline="0" dirty="0" smtClean="0">
                          <a:effectLst/>
                        </a:rPr>
                        <a:t> Docencia</a:t>
                      </a:r>
                      <a:endParaRPr lang="es-EC" sz="900" dirty="0">
                        <a:effectLst/>
                        <a:latin typeface="Times New Roman"/>
                        <a:ea typeface="Times New Roman"/>
                        <a:cs typeface="Times New Roman"/>
                      </a:endParaRPr>
                    </a:p>
                  </a:txBody>
                  <a:tcPr marL="28296" marR="28296" marT="0" marB="0"/>
                </a:tc>
                <a:tc>
                  <a:txBody>
                    <a:bodyPr/>
                    <a:lstStyle/>
                    <a:p>
                      <a:pPr>
                        <a:lnSpc>
                          <a:spcPct val="150000"/>
                        </a:lnSpc>
                        <a:spcAft>
                          <a:spcPts val="0"/>
                        </a:spcAft>
                      </a:pPr>
                      <a:r>
                        <a:rPr lang="es-EC" sz="900" dirty="0" smtClean="0">
                          <a:effectLst/>
                          <a:latin typeface="+mn-lt"/>
                          <a:ea typeface="+mn-ea"/>
                          <a:cs typeface="+mn-cs"/>
                        </a:rPr>
                        <a:t>%</a:t>
                      </a:r>
                      <a:r>
                        <a:rPr lang="es-EC" sz="900" baseline="0" dirty="0" smtClean="0">
                          <a:effectLst/>
                          <a:latin typeface="+mn-lt"/>
                          <a:ea typeface="+mn-ea"/>
                          <a:cs typeface="+mn-cs"/>
                        </a:rPr>
                        <a:t> de estudiantes satisfechos </a:t>
                      </a:r>
                      <a:endParaRPr lang="es-EC" sz="900" dirty="0">
                        <a:effectLst/>
                        <a:latin typeface="Times New Roman"/>
                        <a:ea typeface="Times New Roman"/>
                        <a:cs typeface="Times New Roman"/>
                      </a:endParaRPr>
                    </a:p>
                  </a:txBody>
                  <a:tcPr marL="28296" marR="28296" marT="0" marB="0"/>
                </a:tc>
                <a:tc>
                  <a:txBody>
                    <a:bodyPr/>
                    <a:lstStyle/>
                    <a:p>
                      <a:pPr algn="just">
                        <a:lnSpc>
                          <a:spcPct val="150000"/>
                        </a:lnSpc>
                        <a:spcAft>
                          <a:spcPts val="0"/>
                        </a:spcAft>
                      </a:pPr>
                      <a:r>
                        <a:rPr lang="es-EC" sz="900" dirty="0" smtClean="0">
                          <a:effectLst/>
                        </a:rPr>
                        <a:t>Encuesta / Cuestionario</a:t>
                      </a:r>
                      <a:endParaRPr lang="es-EC" sz="900" dirty="0">
                        <a:effectLst/>
                        <a:latin typeface="Times New Roman"/>
                        <a:ea typeface="Times New Roman"/>
                        <a:cs typeface="Times New Roman"/>
                      </a:endParaRPr>
                    </a:p>
                  </a:txBody>
                  <a:tcPr marL="28296" marR="28296" marT="0" marB="0"/>
                </a:tc>
              </a:tr>
            </a:tbl>
          </a:graphicData>
        </a:graphic>
      </p:graphicFrame>
    </p:spTree>
    <p:extLst>
      <p:ext uri="{BB962C8B-B14F-4D97-AF65-F5344CB8AC3E}">
        <p14:creationId xmlns:p14="http://schemas.microsoft.com/office/powerpoint/2010/main" val="195299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1864</TotalTime>
  <Words>2178</Words>
  <Application>Microsoft Office PowerPoint</Application>
  <PresentationFormat>Presentación en pantalla (4:3)</PresentationFormat>
  <Paragraphs>297</Paragraphs>
  <Slides>26</Slides>
  <Notes>25</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Módulo</vt:lpstr>
      <vt:lpstr>Incidencia del Proceso de Evaluación Institucional de la UISEK, en el nivel de satisfacción de los estudiantes con relación a la gestión académica.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ALTERNATIVA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recursos humanos</dc:title>
  <dc:creator>vguerrons</dc:creator>
  <cp:lastModifiedBy>VGUERRON</cp:lastModifiedBy>
  <cp:revision>169</cp:revision>
  <dcterms:created xsi:type="dcterms:W3CDTF">2011-10-27T21:24:37Z</dcterms:created>
  <dcterms:modified xsi:type="dcterms:W3CDTF">2012-11-09T16:21:03Z</dcterms:modified>
</cp:coreProperties>
</file>