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charts/chart3.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2">
  <p:sldMasterIdLst>
    <p:sldMasterId id="2147483648" r:id="rId1"/>
  </p:sldMasterIdLst>
  <p:notesMasterIdLst>
    <p:notesMasterId r:id="rId51"/>
  </p:notesMasterIdLst>
  <p:sldIdLst>
    <p:sldId id="256" r:id="rId2"/>
    <p:sldId id="260" r:id="rId3"/>
    <p:sldId id="320" r:id="rId4"/>
    <p:sldId id="261" r:id="rId5"/>
    <p:sldId id="262" r:id="rId6"/>
    <p:sldId id="316" r:id="rId7"/>
    <p:sldId id="317" r:id="rId8"/>
    <p:sldId id="318" r:id="rId9"/>
    <p:sldId id="319" r:id="rId10"/>
    <p:sldId id="321" r:id="rId11"/>
    <p:sldId id="323" r:id="rId12"/>
    <p:sldId id="325" r:id="rId13"/>
    <p:sldId id="326" r:id="rId14"/>
    <p:sldId id="363" r:id="rId15"/>
    <p:sldId id="368" r:id="rId16"/>
    <p:sldId id="369" r:id="rId17"/>
    <p:sldId id="370" r:id="rId18"/>
    <p:sldId id="373" r:id="rId19"/>
    <p:sldId id="378" r:id="rId20"/>
    <p:sldId id="383" r:id="rId21"/>
    <p:sldId id="384" r:id="rId22"/>
    <p:sldId id="322" r:id="rId23"/>
    <p:sldId id="329" r:id="rId24"/>
    <p:sldId id="330" r:id="rId25"/>
    <p:sldId id="331" r:id="rId26"/>
    <p:sldId id="332" r:id="rId27"/>
    <p:sldId id="334" r:id="rId28"/>
    <p:sldId id="335" r:id="rId29"/>
    <p:sldId id="336" r:id="rId30"/>
    <p:sldId id="337" r:id="rId31"/>
    <p:sldId id="339" r:id="rId32"/>
    <p:sldId id="340" r:id="rId33"/>
    <p:sldId id="342" r:id="rId34"/>
    <p:sldId id="343" r:id="rId35"/>
    <p:sldId id="344" r:id="rId36"/>
    <p:sldId id="346" r:id="rId37"/>
    <p:sldId id="347" r:id="rId38"/>
    <p:sldId id="348" r:id="rId39"/>
    <p:sldId id="349" r:id="rId40"/>
    <p:sldId id="350" r:id="rId41"/>
    <p:sldId id="352" r:id="rId42"/>
    <p:sldId id="353" r:id="rId43"/>
    <p:sldId id="355" r:id="rId44"/>
    <p:sldId id="356" r:id="rId45"/>
    <p:sldId id="357" r:id="rId46"/>
    <p:sldId id="358" r:id="rId47"/>
    <p:sldId id="359" r:id="rId48"/>
    <p:sldId id="360" r:id="rId49"/>
    <p:sldId id="361" r:id="rId50"/>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CC"/>
    <a:srgbClr val="CEE3FC"/>
    <a:srgbClr val="336699"/>
    <a:srgbClr val="6699FF"/>
    <a:srgbClr val="33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6" autoAdjust="0"/>
    <p:restoredTop sz="94746" autoAdjust="0"/>
  </p:normalViewPr>
  <p:slideViewPr>
    <p:cSldViewPr showGuides="1">
      <p:cViewPr>
        <p:scale>
          <a:sx n="75" d="100"/>
          <a:sy n="75" d="100"/>
        </p:scale>
        <p:origin x="-840"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C:\Users\srosales.HOLDINGDINE\Desktop\An&#225;lisis_Incidentes_tesis.xlsx" TargetMode="External"/><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2" Type="http://schemas.openxmlformats.org/officeDocument/2006/relationships/oleObject" Target="file:///C:\Users\srosales.HOLDINGDINE\Desktop\sr_TESIS\Muestra%20y%20an&#225;lisis\An&#225;lisis_Incidentes_tesis.xlsx" TargetMode="External"/><Relationship Id="rId1" Type="http://schemas.openxmlformats.org/officeDocument/2006/relationships/themeOverride" Target="../theme/themeOverride3.xml"/></Relationships>
</file>

<file path=ppt/charts/_rels/chart3.xml.rels><?xml version="1.0" encoding="UTF-8" standalone="yes"?>
<Relationships xmlns="http://schemas.openxmlformats.org/package/2006/relationships"><Relationship Id="rId2" Type="http://schemas.openxmlformats.org/officeDocument/2006/relationships/oleObject" Target="file:///C:\Users\srosales.HOLDINGDINE\Desktop\An&#225;lisis_Incidentes_tesis.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lang val="es-EC"/>
  <c:style val="23"/>
  <c:clrMapOvr bg1="lt1" tx1="dk1" bg2="lt2" tx2="dk2" accent1="accent1" accent2="accent2" accent3="accent3" accent4="accent4" accent5="accent5" accent6="accent6" hlink="hlink" folHlink="folHlink"/>
  <c:chart>
    <c:title>
      <c:tx>
        <c:rich>
          <a:bodyPr/>
          <a:lstStyle/>
          <a:p>
            <a:pPr>
              <a:defRPr lang="en-US" sz="1000">
                <a:latin typeface="Arial" pitchFamily="34" charset="0"/>
                <a:cs typeface="Arial" pitchFamily="34" charset="0"/>
              </a:defRPr>
            </a:pPr>
            <a:r>
              <a:rPr lang="es-ES" sz="1000"/>
              <a:t>Porcentaje de casos por medio de notificación</a:t>
            </a:r>
          </a:p>
        </c:rich>
      </c:tx>
    </c:title>
    <c:view3D>
      <c:rAngAx val="1"/>
    </c:view3D>
    <c:plotArea>
      <c:layout/>
      <c:bar3DChart>
        <c:barDir val="col"/>
        <c:grouping val="clustered"/>
        <c:ser>
          <c:idx val="0"/>
          <c:order val="0"/>
          <c:tx>
            <c:strRef>
              <c:f>INCIDENTES!$B$3</c:f>
              <c:strCache>
                <c:ptCount val="1"/>
                <c:pt idx="0">
                  <c:v>Total Incidentes</c:v>
                </c:pt>
              </c:strCache>
            </c:strRef>
          </c:tx>
          <c:dLbls>
            <c:numFmt formatCode="0.00%" sourceLinked="0"/>
            <c:txPr>
              <a:bodyPr/>
              <a:lstStyle/>
              <a:p>
                <a:pPr>
                  <a:defRPr sz="1000" b="1">
                    <a:latin typeface="Arial" pitchFamily="34" charset="0"/>
                    <a:cs typeface="Arial" pitchFamily="34" charset="0"/>
                  </a:defRPr>
                </a:pPr>
                <a:endParaRPr lang="es-EC"/>
              </a:p>
            </c:txPr>
            <c:showVal val="1"/>
            <c:showCatName val="1"/>
            <c:separator>
</c:separator>
          </c:dLbls>
          <c:cat>
            <c:strRef>
              <c:f>INCIDENTES!$C$1:$F$2</c:f>
              <c:strCache>
                <c:ptCount val="4"/>
                <c:pt idx="0">
                  <c:v>Vía telefónica</c:v>
                </c:pt>
                <c:pt idx="1">
                  <c:v>Vía e-mail</c:v>
                </c:pt>
                <c:pt idx="2">
                  <c:v>Vía documento (Oficio)</c:v>
                </c:pt>
                <c:pt idx="3">
                  <c:v>Personalmente</c:v>
                </c:pt>
              </c:strCache>
            </c:strRef>
          </c:cat>
          <c:val>
            <c:numRef>
              <c:f>INCIDENTES!$C$3:$F$3</c:f>
            </c:numRef>
          </c:val>
        </c:ser>
        <c:ser>
          <c:idx val="1"/>
          <c:order val="1"/>
          <c:tx>
            <c:strRef>
              <c:f>INCIDENTES!$B$4</c:f>
              <c:strCache>
                <c:ptCount val="1"/>
                <c:pt idx="0">
                  <c:v>Porcentaje de Incidentes por Medio de Notificación</c:v>
                </c:pt>
              </c:strCache>
            </c:strRef>
          </c:tx>
          <c:dLbls>
            <c:dLbl>
              <c:idx val="0"/>
              <c:layout>
                <c:manualLayout>
                  <c:x val="1.7445283205478328E-2"/>
                  <c:y val="-1.690438176216939E-2"/>
                </c:manualLayout>
              </c:layout>
              <c:showVal val="1"/>
              <c:showCatName val="1"/>
              <c:separator>
</c:separator>
            </c:dLbl>
            <c:dLbl>
              <c:idx val="1"/>
              <c:layout>
                <c:manualLayout>
                  <c:x val="2.4922113489417825E-2"/>
                  <c:y val="-1.267828632162615E-2"/>
                </c:manualLayout>
              </c:layout>
              <c:showVal val="1"/>
              <c:showCatName val="1"/>
              <c:separator>
</c:separator>
            </c:dLbl>
            <c:dLbl>
              <c:idx val="2"/>
              <c:layout>
                <c:manualLayout>
                  <c:x val="2.4922113489417825E-2"/>
                  <c:y val="-2.535657264325299E-2"/>
                </c:manualLayout>
              </c:layout>
              <c:tx>
                <c:rich>
                  <a:bodyPr/>
                  <a:lstStyle/>
                  <a:p>
                    <a:r>
                      <a:rPr lang="en-US" sz="800"/>
                      <a:t>Vía documento (Oficio)
2.60%</a:t>
                    </a:r>
                  </a:p>
                </c:rich>
              </c:tx>
              <c:showVal val="1"/>
              <c:showCatName val="1"/>
              <c:separator>
</c:separator>
            </c:dLbl>
            <c:dLbl>
              <c:idx val="3"/>
              <c:layout>
                <c:manualLayout>
                  <c:x val="1.993769079153428E-2"/>
                  <c:y val="-2.9582668083795203E-2"/>
                </c:manualLayout>
              </c:layout>
              <c:tx>
                <c:rich>
                  <a:bodyPr/>
                  <a:lstStyle/>
                  <a:p>
                    <a:r>
                      <a:rPr lang="en-US" sz="800"/>
                      <a:t>Personalmente
24,67%</a:t>
                    </a:r>
                  </a:p>
                </c:rich>
              </c:tx>
              <c:showVal val="1"/>
              <c:showCatName val="1"/>
              <c:separator>
</c:separator>
            </c:dLbl>
            <c:numFmt formatCode="0.00%" sourceLinked="0"/>
            <c:txPr>
              <a:bodyPr/>
              <a:lstStyle/>
              <a:p>
                <a:pPr>
                  <a:defRPr lang="en-US" sz="900" b="1">
                    <a:latin typeface="Arial" pitchFamily="34" charset="0"/>
                    <a:cs typeface="Arial" pitchFamily="34" charset="0"/>
                  </a:defRPr>
                </a:pPr>
                <a:endParaRPr lang="es-EC"/>
              </a:p>
            </c:txPr>
            <c:showVal val="1"/>
            <c:showCatName val="1"/>
            <c:separator>
</c:separator>
          </c:dLbls>
          <c:cat>
            <c:strRef>
              <c:f>INCIDENTES!$C$1:$F$2</c:f>
              <c:strCache>
                <c:ptCount val="4"/>
                <c:pt idx="0">
                  <c:v>Vía telefónica</c:v>
                </c:pt>
                <c:pt idx="1">
                  <c:v>Vía e-mail</c:v>
                </c:pt>
                <c:pt idx="2">
                  <c:v>Vía documento (Oficio)</c:v>
                </c:pt>
                <c:pt idx="3">
                  <c:v>Personalmente</c:v>
                </c:pt>
              </c:strCache>
            </c:strRef>
          </c:cat>
          <c:val>
            <c:numRef>
              <c:f>INCIDENTES!$C$4:$F$4</c:f>
              <c:numCache>
                <c:formatCode>0.00</c:formatCode>
                <c:ptCount val="4"/>
                <c:pt idx="0">
                  <c:v>0.63636363636365245</c:v>
                </c:pt>
                <c:pt idx="1">
                  <c:v>9.0909090909091106E-2</c:v>
                </c:pt>
                <c:pt idx="2">
                  <c:v>2.5974025974026056E-2</c:v>
                </c:pt>
                <c:pt idx="3">
                  <c:v>0.24675324675324894</c:v>
                </c:pt>
              </c:numCache>
            </c:numRef>
          </c:val>
        </c:ser>
        <c:dLbls/>
        <c:shape val="cylinder"/>
        <c:axId val="46085632"/>
        <c:axId val="47116672"/>
        <c:axId val="0"/>
      </c:bar3DChart>
      <c:catAx>
        <c:axId val="46085632"/>
        <c:scaling>
          <c:orientation val="minMax"/>
        </c:scaling>
        <c:delete val="1"/>
        <c:axPos val="b"/>
        <c:tickLblPos val="none"/>
        <c:crossAx val="47116672"/>
        <c:crosses val="autoZero"/>
        <c:auto val="1"/>
        <c:lblAlgn val="ctr"/>
        <c:lblOffset val="100"/>
      </c:catAx>
      <c:valAx>
        <c:axId val="47116672"/>
        <c:scaling>
          <c:orientation val="minMax"/>
        </c:scaling>
        <c:axPos val="l"/>
        <c:majorGridlines>
          <c:spPr>
            <a:ln w="3175"/>
          </c:spPr>
        </c:majorGridlines>
        <c:numFmt formatCode="0.00" sourceLinked="1"/>
        <c:tickLblPos val="nextTo"/>
        <c:txPr>
          <a:bodyPr/>
          <a:lstStyle/>
          <a:p>
            <a:pPr>
              <a:defRPr lang="en-US" b="1"/>
            </a:pPr>
            <a:endParaRPr lang="es-EC"/>
          </a:p>
        </c:txPr>
        <c:crossAx val="46085632"/>
        <c:crosses val="autoZero"/>
        <c:crossBetween val="between"/>
      </c:valAx>
      <c:spPr>
        <a:noFill/>
      </c:spPr>
    </c:plotArea>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s-EC"/>
  <c:style val="23"/>
  <c:clrMapOvr bg1="lt1" tx1="dk1" bg2="lt2" tx2="dk2" accent1="accent1" accent2="accent2" accent3="accent3" accent4="accent4" accent5="accent5" accent6="accent6" hlink="hlink" folHlink="folHlink"/>
  <c:chart>
    <c:title>
      <c:tx>
        <c:rich>
          <a:bodyPr/>
          <a:lstStyle/>
          <a:p>
            <a:pPr>
              <a:defRPr lang="en-US" sz="1100">
                <a:latin typeface="Arial" pitchFamily="34" charset="0"/>
                <a:cs typeface="Arial" pitchFamily="34" charset="0"/>
              </a:defRPr>
            </a:pPr>
            <a:r>
              <a:rPr lang="es-ES" sz="1100"/>
              <a:t>Porcentaje de casos resueltos por nivel de soporte</a:t>
            </a:r>
          </a:p>
        </c:rich>
      </c:tx>
      <c:layout>
        <c:manualLayout>
          <c:xMode val="edge"/>
          <c:yMode val="edge"/>
          <c:x val="0.14857142857143268"/>
          <c:y val="4.1666666666666664E-2"/>
        </c:manualLayout>
      </c:layout>
    </c:title>
    <c:view3D>
      <c:rAngAx val="1"/>
    </c:view3D>
    <c:plotArea>
      <c:layout/>
      <c:bar3DChart>
        <c:barDir val="col"/>
        <c:grouping val="clustered"/>
        <c:ser>
          <c:idx val="0"/>
          <c:order val="0"/>
          <c:tx>
            <c:strRef>
              <c:f>INCIDENTES!$AJ$4</c:f>
              <c:strCache>
                <c:ptCount val="1"/>
                <c:pt idx="0">
                  <c:v>Porcentaje de Incidentes resueltos por nivel de soporte</c:v>
                </c:pt>
              </c:strCache>
            </c:strRef>
          </c:tx>
          <c:dLbls>
            <c:dLbl>
              <c:idx val="0"/>
              <c:layout>
                <c:manualLayout>
                  <c:x val="0"/>
                  <c:y val="-2.2998802372076042E-2"/>
                </c:manualLayout>
              </c:layout>
              <c:tx>
                <c:rich>
                  <a:bodyPr/>
                  <a:lstStyle/>
                  <a:p>
                    <a:r>
                      <a:rPr lang="en-US" sz="900"/>
                      <a:t>Nivel Cero
3,90%</a:t>
                    </a:r>
                    <a:endParaRPr lang="en-US"/>
                  </a:p>
                </c:rich>
              </c:tx>
              <c:showVal val="1"/>
              <c:showCatName val="1"/>
              <c:separator>
</c:separator>
            </c:dLbl>
            <c:dLbl>
              <c:idx val="1"/>
              <c:layout>
                <c:manualLayout>
                  <c:x val="1.8747236748078249E-2"/>
                  <c:y val="3.3184788071704092E-3"/>
                </c:manualLayout>
              </c:layout>
              <c:tx>
                <c:rich>
                  <a:bodyPr/>
                  <a:lstStyle/>
                  <a:p>
                    <a:r>
                      <a:rPr lang="en-US" sz="900"/>
                      <a:t>Primer Nivel
74,02%</a:t>
                    </a:r>
                    <a:endParaRPr lang="en-US"/>
                  </a:p>
                </c:rich>
              </c:tx>
              <c:showVal val="1"/>
              <c:showCatName val="1"/>
              <c:separator>
</c:separator>
            </c:dLbl>
            <c:dLbl>
              <c:idx val="2"/>
              <c:layout>
                <c:manualLayout>
                  <c:x val="1.2565299566561879E-2"/>
                  <c:y val="-1.1955101357011267E-2"/>
                </c:manualLayout>
              </c:layout>
              <c:tx>
                <c:rich>
                  <a:bodyPr/>
                  <a:lstStyle/>
                  <a:p>
                    <a:r>
                      <a:rPr lang="en-US" sz="900"/>
                      <a:t>Segundo Nivel
18,18%</a:t>
                    </a:r>
                    <a:endParaRPr lang="en-US"/>
                  </a:p>
                </c:rich>
              </c:tx>
              <c:showVal val="1"/>
              <c:showCatName val="1"/>
              <c:separator>
</c:separator>
            </c:dLbl>
            <c:dLbl>
              <c:idx val="3"/>
              <c:layout>
                <c:manualLayout>
                  <c:x val="3.053435114503817E-2"/>
                  <c:y val="-1.9621377115094665E-2"/>
                </c:manualLayout>
              </c:layout>
              <c:tx>
                <c:rich>
                  <a:bodyPr/>
                  <a:lstStyle/>
                  <a:p>
                    <a:r>
                      <a:rPr lang="en-US" sz="900"/>
                      <a:t>Tercer Nivel 3,90%</a:t>
                    </a:r>
                    <a:endParaRPr lang="en-US"/>
                  </a:p>
                </c:rich>
              </c:tx>
              <c:showVal val="1"/>
              <c:showCatName val="1"/>
              <c:separator>
</c:separator>
            </c:dLbl>
            <c:numFmt formatCode="0.00%" sourceLinked="0"/>
            <c:txPr>
              <a:bodyPr/>
              <a:lstStyle/>
              <a:p>
                <a:pPr>
                  <a:defRPr lang="en-US" sz="900" b="1">
                    <a:latin typeface="Arial" pitchFamily="34" charset="0"/>
                    <a:cs typeface="Arial" pitchFamily="34" charset="0"/>
                  </a:defRPr>
                </a:pPr>
                <a:endParaRPr lang="es-EC"/>
              </a:p>
            </c:txPr>
            <c:showVal val="1"/>
            <c:showCatName val="1"/>
            <c:separator>
</c:separator>
          </c:dLbls>
          <c:cat>
            <c:multiLvlStrRef>
              <c:f>INCIDENTES!$AK$2:$AN$3</c:f>
              <c:multiLvlStrCache>
                <c:ptCount val="4"/>
                <c:lvl>
                  <c:pt idx="0">
                    <c:v>3</c:v>
                  </c:pt>
                  <c:pt idx="1">
                    <c:v>57</c:v>
                  </c:pt>
                  <c:pt idx="2">
                    <c:v>14</c:v>
                  </c:pt>
                  <c:pt idx="3">
                    <c:v>3</c:v>
                  </c:pt>
                </c:lvl>
                <c:lvl>
                  <c:pt idx="0">
                    <c:v>Nivel Cero</c:v>
                  </c:pt>
                  <c:pt idx="1">
                    <c:v>Primer Nivel</c:v>
                  </c:pt>
                  <c:pt idx="2">
                    <c:v>Segundo Nivel</c:v>
                  </c:pt>
                  <c:pt idx="3">
                    <c:v>Tercer Nivel</c:v>
                  </c:pt>
                </c:lvl>
              </c:multiLvlStrCache>
            </c:multiLvlStrRef>
          </c:cat>
          <c:val>
            <c:numRef>
              <c:f>INCIDENTES!$AK$4:$AN$4</c:f>
              <c:numCache>
                <c:formatCode>0.00</c:formatCode>
                <c:ptCount val="4"/>
                <c:pt idx="0">
                  <c:v>3.896103896103896E-2</c:v>
                </c:pt>
                <c:pt idx="1">
                  <c:v>0.74025974025974062</c:v>
                </c:pt>
                <c:pt idx="2">
                  <c:v>0.18181818181818649</c:v>
                </c:pt>
                <c:pt idx="3">
                  <c:v>3.896103896103896E-2</c:v>
                </c:pt>
              </c:numCache>
            </c:numRef>
          </c:val>
        </c:ser>
        <c:dLbls/>
        <c:shape val="cylinder"/>
        <c:axId val="47375488"/>
        <c:axId val="47377024"/>
        <c:axId val="0"/>
      </c:bar3DChart>
      <c:catAx>
        <c:axId val="47375488"/>
        <c:scaling>
          <c:orientation val="minMax"/>
        </c:scaling>
        <c:delete val="1"/>
        <c:axPos val="b"/>
        <c:tickLblPos val="none"/>
        <c:crossAx val="47377024"/>
        <c:crosses val="autoZero"/>
        <c:auto val="1"/>
        <c:lblAlgn val="ctr"/>
        <c:lblOffset val="100"/>
      </c:catAx>
      <c:valAx>
        <c:axId val="47377024"/>
        <c:scaling>
          <c:orientation val="minMax"/>
        </c:scaling>
        <c:axPos val="l"/>
        <c:majorGridlines>
          <c:spPr>
            <a:ln w="3175"/>
          </c:spPr>
        </c:majorGridlines>
        <c:numFmt formatCode="0.00" sourceLinked="1"/>
        <c:tickLblPos val="nextTo"/>
        <c:txPr>
          <a:bodyPr/>
          <a:lstStyle/>
          <a:p>
            <a:pPr>
              <a:defRPr lang="en-US" b="1"/>
            </a:pPr>
            <a:endParaRPr lang="es-EC"/>
          </a:p>
        </c:txPr>
        <c:crossAx val="47375488"/>
        <c:crosses val="autoZero"/>
        <c:crossBetween val="between"/>
      </c:valAx>
      <c:spPr>
        <a:noFill/>
      </c:spPr>
    </c:plotArea>
    <c:plotVisOnly val="1"/>
    <c:dispBlanksAs val="gap"/>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s-EC"/>
  <c:style val="23"/>
  <c:clrMapOvr bg1="lt1" tx1="dk1" bg2="lt2" tx2="dk2" accent1="accent1" accent2="accent2" accent3="accent3" accent4="accent4" accent5="accent5" accent6="accent6" hlink="hlink" folHlink="folHlink"/>
  <c:chart>
    <c:title>
      <c:tx>
        <c:rich>
          <a:bodyPr/>
          <a:lstStyle/>
          <a:p>
            <a:pPr>
              <a:defRPr lang="en-US" sz="1200">
                <a:latin typeface="Arial" pitchFamily="34" charset="0"/>
                <a:cs typeface="Arial" pitchFamily="34" charset="0"/>
              </a:defRPr>
            </a:pPr>
            <a:r>
              <a:rPr lang="es-ES" sz="900" dirty="0"/>
              <a:t>Porcentaje de incidentes por prioridad</a:t>
            </a:r>
          </a:p>
        </c:rich>
      </c:tx>
    </c:title>
    <c:view3D>
      <c:rAngAx val="1"/>
    </c:view3D>
    <c:plotArea>
      <c:layout/>
      <c:bar3DChart>
        <c:barDir val="col"/>
        <c:grouping val="clustered"/>
        <c:ser>
          <c:idx val="0"/>
          <c:order val="0"/>
          <c:tx>
            <c:strRef>
              <c:f>INCIDENTES!$X$4</c:f>
              <c:strCache>
                <c:ptCount val="1"/>
                <c:pt idx="0">
                  <c:v>Porcentaje de Incidentes por Prioridad</c:v>
                </c:pt>
              </c:strCache>
            </c:strRef>
          </c:tx>
          <c:dLbls>
            <c:dLbl>
              <c:idx val="0"/>
              <c:layout>
                <c:manualLayout>
                  <c:x val="2.3333333333333341E-2"/>
                  <c:y val="-1.8518518518518556E-2"/>
                </c:manualLayout>
              </c:layout>
              <c:tx>
                <c:rich>
                  <a:bodyPr/>
                  <a:lstStyle/>
                  <a:p>
                    <a:r>
                      <a:rPr lang="en-US" sz="800"/>
                      <a:t>Alta
27.28%</a:t>
                    </a:r>
                    <a:endParaRPr lang="en-US"/>
                  </a:p>
                </c:rich>
              </c:tx>
              <c:showVal val="1"/>
              <c:showCatName val="1"/>
              <c:separator>
</c:separator>
            </c:dLbl>
            <c:dLbl>
              <c:idx val="1"/>
              <c:layout>
                <c:manualLayout>
                  <c:x val="1.6666666666666701E-2"/>
                  <c:y val="-1.3888888888888907E-2"/>
                </c:manualLayout>
              </c:layout>
              <c:showVal val="1"/>
              <c:showCatName val="1"/>
              <c:separator>
</c:separator>
            </c:dLbl>
            <c:dLbl>
              <c:idx val="2"/>
              <c:layout>
                <c:manualLayout>
                  <c:x val="2.0000000000000011E-2"/>
                  <c:y val="-1.388888888888893E-2"/>
                </c:manualLayout>
              </c:layout>
              <c:showVal val="1"/>
              <c:showCatName val="1"/>
              <c:separator>
</c:separator>
            </c:dLbl>
            <c:numFmt formatCode="0.00%" sourceLinked="0"/>
            <c:txPr>
              <a:bodyPr/>
              <a:lstStyle/>
              <a:p>
                <a:pPr>
                  <a:defRPr lang="en-US" sz="800" b="1">
                    <a:latin typeface="Arial" pitchFamily="34" charset="0"/>
                    <a:cs typeface="Arial" pitchFamily="34" charset="0"/>
                  </a:defRPr>
                </a:pPr>
                <a:endParaRPr lang="es-EC"/>
              </a:p>
            </c:txPr>
            <c:showVal val="1"/>
            <c:showCatName val="1"/>
            <c:separator>
</c:separator>
          </c:dLbls>
          <c:cat>
            <c:strRef>
              <c:f>INCIDENTES!$Y$2:$AA$3</c:f>
              <c:strCache>
                <c:ptCount val="3"/>
                <c:pt idx="0">
                  <c:v>Alta</c:v>
                </c:pt>
                <c:pt idx="1">
                  <c:v>Media</c:v>
                </c:pt>
                <c:pt idx="2">
                  <c:v>Baja</c:v>
                </c:pt>
              </c:strCache>
            </c:strRef>
          </c:cat>
          <c:val>
            <c:numRef>
              <c:f>INCIDENTES!$Y$4:$AA$4</c:f>
              <c:numCache>
                <c:formatCode>0.00%</c:formatCode>
                <c:ptCount val="3"/>
                <c:pt idx="0">
                  <c:v>0.27272727272727282</c:v>
                </c:pt>
                <c:pt idx="1">
                  <c:v>0.52272727272727271</c:v>
                </c:pt>
                <c:pt idx="2">
                  <c:v>0.20454545454545575</c:v>
                </c:pt>
              </c:numCache>
            </c:numRef>
          </c:val>
        </c:ser>
        <c:dLbls/>
        <c:shape val="cylinder"/>
        <c:axId val="48843776"/>
        <c:axId val="48845568"/>
        <c:axId val="0"/>
      </c:bar3DChart>
      <c:catAx>
        <c:axId val="48843776"/>
        <c:scaling>
          <c:orientation val="minMax"/>
        </c:scaling>
        <c:delete val="1"/>
        <c:axPos val="b"/>
        <c:tickLblPos val="none"/>
        <c:crossAx val="48845568"/>
        <c:crosses val="autoZero"/>
        <c:auto val="1"/>
        <c:lblAlgn val="ctr"/>
        <c:lblOffset val="100"/>
      </c:catAx>
      <c:valAx>
        <c:axId val="48845568"/>
        <c:scaling>
          <c:orientation val="minMax"/>
        </c:scaling>
        <c:axPos val="l"/>
        <c:majorGridlines>
          <c:spPr>
            <a:ln w="3175"/>
          </c:spPr>
        </c:majorGridlines>
        <c:numFmt formatCode="0.00%" sourceLinked="1"/>
        <c:tickLblPos val="nextTo"/>
        <c:txPr>
          <a:bodyPr/>
          <a:lstStyle/>
          <a:p>
            <a:pPr>
              <a:defRPr lang="en-US" b="1"/>
            </a:pPr>
            <a:endParaRPr lang="es-EC"/>
          </a:p>
        </c:txPr>
        <c:crossAx val="48843776"/>
        <c:crosses val="autoZero"/>
        <c:crossBetween val="between"/>
      </c:valAx>
      <c:spPr>
        <a:noFill/>
      </c:spPr>
    </c:plotArea>
    <c:plotVisOnly val="1"/>
    <c:dispBlanksAs val="gap"/>
  </c:chart>
  <c:externalData r:id="rId2"/>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3D4B1F-7AE2-4B82-A676-505E2CEC27A6}" type="doc">
      <dgm:prSet loTypeId="urn:microsoft.com/office/officeart/2008/layout/NameandTitleOrganizationalChart" loCatId="hierarchy" qsTypeId="urn:microsoft.com/office/officeart/2005/8/quickstyle/simple3" qsCatId="simple" csTypeId="urn:microsoft.com/office/officeart/2005/8/colors/colorful3" csCatId="colorful" phldr="1"/>
      <dgm:spPr/>
      <dgm:t>
        <a:bodyPr/>
        <a:lstStyle/>
        <a:p>
          <a:endParaRPr lang="es-MX"/>
        </a:p>
      </dgm:t>
    </dgm:pt>
    <dgm:pt modelId="{F0AA0FC6-E25B-4CF3-9E89-D0F952C560FD}">
      <dgm:prSet phldrT="[Texto]" custT="1"/>
      <dgm:spPr/>
      <dgm:t>
        <a:bodyPr/>
        <a:lstStyle/>
        <a:p>
          <a:pPr algn="ctr"/>
          <a:r>
            <a:rPr lang="es-MX" sz="800" b="1" dirty="0">
              <a:latin typeface="Arial" pitchFamily="34" charset="0"/>
              <a:cs typeface="Arial" pitchFamily="34" charset="0"/>
            </a:rPr>
            <a:t>Gerencia de Tecnología de Información</a:t>
          </a:r>
        </a:p>
      </dgm:t>
    </dgm:pt>
    <dgm:pt modelId="{833C7A9D-57CE-442A-AE9C-F39EBA8E121B}" type="parTrans" cxnId="{44B6CE29-7E45-4D27-BFF8-B8EBAB1470A7}">
      <dgm:prSet/>
      <dgm:spPr/>
      <dgm:t>
        <a:bodyPr/>
        <a:lstStyle/>
        <a:p>
          <a:endParaRPr lang="es-MX" sz="800">
            <a:latin typeface="Arial" pitchFamily="34" charset="0"/>
            <a:cs typeface="Arial" pitchFamily="34" charset="0"/>
          </a:endParaRPr>
        </a:p>
      </dgm:t>
    </dgm:pt>
    <dgm:pt modelId="{90ABC8E8-2B1E-49F3-A1A9-0EE8077636F4}" type="sibTrans" cxnId="{44B6CE29-7E45-4D27-BFF8-B8EBAB1470A7}">
      <dgm:prSet custT="1"/>
      <dgm:spPr/>
      <dgm:t>
        <a:bodyPr/>
        <a:lstStyle/>
        <a:p>
          <a:pPr algn="ctr"/>
          <a:r>
            <a:rPr lang="es-MX" sz="800" dirty="0">
              <a:latin typeface="Arial" pitchFamily="34" charset="0"/>
              <a:cs typeface="Arial" pitchFamily="34" charset="0"/>
            </a:rPr>
            <a:t>Ing. Oswaldo Vaca</a:t>
          </a:r>
        </a:p>
      </dgm:t>
    </dgm:pt>
    <dgm:pt modelId="{64EF159E-3B8E-41FB-8CF0-0FF488DA2072}" type="asst">
      <dgm:prSet phldrT="[Texto]" custT="1"/>
      <dgm:spPr/>
      <dgm:t>
        <a:bodyPr/>
        <a:lstStyle/>
        <a:p>
          <a:pPr algn="ctr"/>
          <a:r>
            <a:rPr lang="es-MX" sz="800" b="1" dirty="0">
              <a:latin typeface="Arial" pitchFamily="34" charset="0"/>
              <a:cs typeface="Arial" pitchFamily="34" charset="0"/>
            </a:rPr>
            <a:t>Asistente y </a:t>
          </a:r>
          <a:r>
            <a:rPr lang="es-MX" sz="800" b="1" dirty="0" err="1">
              <a:latin typeface="Arial" pitchFamily="34" charset="0"/>
              <a:cs typeface="Arial" pitchFamily="34" charset="0"/>
            </a:rPr>
            <a:t>Service</a:t>
          </a:r>
          <a:r>
            <a:rPr lang="es-MX" sz="800" b="1" dirty="0">
              <a:latin typeface="Arial" pitchFamily="34" charset="0"/>
              <a:cs typeface="Arial" pitchFamily="34" charset="0"/>
            </a:rPr>
            <a:t> </a:t>
          </a:r>
          <a:r>
            <a:rPr lang="es-MX" sz="800" b="1" dirty="0" err="1">
              <a:latin typeface="Arial" pitchFamily="34" charset="0"/>
              <a:cs typeface="Arial" pitchFamily="34" charset="0"/>
            </a:rPr>
            <a:t>Desk</a:t>
          </a:r>
          <a:r>
            <a:rPr lang="es-MX" sz="800" b="1" dirty="0">
              <a:latin typeface="Arial" pitchFamily="34" charset="0"/>
              <a:cs typeface="Arial" pitchFamily="34" charset="0"/>
            </a:rPr>
            <a:t> </a:t>
          </a:r>
        </a:p>
      </dgm:t>
    </dgm:pt>
    <dgm:pt modelId="{8F7A1AAC-F108-467B-9634-9FB7B50A2665}" type="parTrans" cxnId="{4739E536-871E-4A9D-8F28-717F6F03AB73}">
      <dgm:prSet/>
      <dgm:spPr/>
      <dgm:t>
        <a:bodyPr/>
        <a:lstStyle/>
        <a:p>
          <a:endParaRPr lang="es-MX" sz="800">
            <a:latin typeface="Arial" pitchFamily="34" charset="0"/>
            <a:cs typeface="Arial" pitchFamily="34" charset="0"/>
          </a:endParaRPr>
        </a:p>
      </dgm:t>
    </dgm:pt>
    <dgm:pt modelId="{C047A130-3E76-4725-A8C3-315C0D6C9606}" type="sibTrans" cxnId="{4739E536-871E-4A9D-8F28-717F6F03AB73}">
      <dgm:prSet custT="1"/>
      <dgm:spPr/>
      <dgm:t>
        <a:bodyPr/>
        <a:lstStyle/>
        <a:p>
          <a:pPr algn="ctr"/>
          <a:r>
            <a:rPr lang="es-MX" sz="800" i="0">
              <a:latin typeface="Arial" pitchFamily="34" charset="0"/>
              <a:cs typeface="Arial" pitchFamily="34" charset="0"/>
            </a:rPr>
            <a:t>Sofía Rosales</a:t>
          </a:r>
        </a:p>
      </dgm:t>
    </dgm:pt>
    <dgm:pt modelId="{A3F0040F-058D-40EF-88C2-93DD2388A5B0}">
      <dgm:prSet phldrT="[Texto]" custT="1"/>
      <dgm:spPr/>
      <dgm:t>
        <a:bodyPr/>
        <a:lstStyle/>
        <a:p>
          <a:pPr algn="ctr"/>
          <a:r>
            <a:rPr lang="es-MX" sz="800" b="1" i="0">
              <a:latin typeface="Arial" pitchFamily="34" charset="0"/>
              <a:cs typeface="Arial" pitchFamily="34" charset="0"/>
            </a:rPr>
            <a:t>Especialista Administración Aplicativos</a:t>
          </a:r>
          <a:endParaRPr lang="es-MX" sz="800" b="0" i="1">
            <a:latin typeface="Arial" pitchFamily="34" charset="0"/>
            <a:cs typeface="Arial" pitchFamily="34" charset="0"/>
          </a:endParaRPr>
        </a:p>
      </dgm:t>
    </dgm:pt>
    <dgm:pt modelId="{AACDF463-E0DB-430E-8304-0AC66C9D08C4}" type="parTrans" cxnId="{5D87AD24-D831-491C-8650-B8AB2211EE8B}">
      <dgm:prSet/>
      <dgm:spPr/>
      <dgm:t>
        <a:bodyPr/>
        <a:lstStyle/>
        <a:p>
          <a:endParaRPr lang="es-MX" sz="800">
            <a:latin typeface="Arial" pitchFamily="34" charset="0"/>
            <a:cs typeface="Arial" pitchFamily="34" charset="0"/>
          </a:endParaRPr>
        </a:p>
      </dgm:t>
    </dgm:pt>
    <dgm:pt modelId="{2D2AC104-C5DB-4564-9122-D6A1ECEE27F1}" type="sibTrans" cxnId="{5D87AD24-D831-491C-8650-B8AB2211EE8B}">
      <dgm:prSet custT="1"/>
      <dgm:spPr/>
      <dgm:t>
        <a:bodyPr/>
        <a:lstStyle/>
        <a:p>
          <a:pPr algn="ctr"/>
          <a:r>
            <a:rPr lang="es-MX" sz="800" b="0" i="0">
              <a:latin typeface="Arial" pitchFamily="34" charset="0"/>
              <a:cs typeface="Arial" pitchFamily="34" charset="0"/>
            </a:rPr>
            <a:t>Ing. Galo Bolagay</a:t>
          </a:r>
          <a:endParaRPr lang="es-MX" sz="800" i="0">
            <a:latin typeface="Arial" pitchFamily="34" charset="0"/>
            <a:cs typeface="Arial" pitchFamily="34" charset="0"/>
          </a:endParaRPr>
        </a:p>
      </dgm:t>
    </dgm:pt>
    <dgm:pt modelId="{1CD84BD4-8FAC-485C-9142-1E45C4C0EB7D}">
      <dgm:prSet phldrT="[Texto]" custT="1"/>
      <dgm:spPr/>
      <dgm:t>
        <a:bodyPr/>
        <a:lstStyle/>
        <a:p>
          <a:pPr algn="ctr"/>
          <a:r>
            <a:rPr lang="es-MX" sz="800" b="1">
              <a:latin typeface="Arial" pitchFamily="34" charset="0"/>
              <a:cs typeface="Arial" pitchFamily="34" charset="0"/>
            </a:rPr>
            <a:t>Especialista Redes y Comunicaciones</a:t>
          </a:r>
        </a:p>
      </dgm:t>
    </dgm:pt>
    <dgm:pt modelId="{CB179DFC-7AA9-41FB-8356-929F824EBE87}" type="parTrans" cxnId="{124BB136-83FE-44AE-8A4A-B68350E3DEA4}">
      <dgm:prSet/>
      <dgm:spPr/>
      <dgm:t>
        <a:bodyPr/>
        <a:lstStyle/>
        <a:p>
          <a:endParaRPr lang="es-MX" sz="800">
            <a:latin typeface="Arial" pitchFamily="34" charset="0"/>
            <a:cs typeface="Arial" pitchFamily="34" charset="0"/>
          </a:endParaRPr>
        </a:p>
      </dgm:t>
    </dgm:pt>
    <dgm:pt modelId="{E226A610-A850-4702-8816-9197F491B7E9}" type="sibTrans" cxnId="{124BB136-83FE-44AE-8A4A-B68350E3DEA4}">
      <dgm:prSet custT="1"/>
      <dgm:spPr/>
      <dgm:t>
        <a:bodyPr/>
        <a:lstStyle/>
        <a:p>
          <a:pPr algn="ctr"/>
          <a:r>
            <a:rPr lang="es-MX" sz="800">
              <a:latin typeface="Arial" pitchFamily="34" charset="0"/>
              <a:cs typeface="Arial" pitchFamily="34" charset="0"/>
            </a:rPr>
            <a:t>Ing. Paulina Porras</a:t>
          </a:r>
        </a:p>
      </dgm:t>
    </dgm:pt>
    <dgm:pt modelId="{24F16CFD-8E1C-4B1F-9E0A-C680F0EDB81F}">
      <dgm:prSet phldrT="[Texto]" custT="1"/>
      <dgm:spPr/>
      <dgm:t>
        <a:bodyPr/>
        <a:lstStyle/>
        <a:p>
          <a:pPr algn="ctr"/>
          <a:r>
            <a:rPr lang="es-MX" sz="800" b="1">
              <a:latin typeface="Arial" pitchFamily="34" charset="0"/>
              <a:cs typeface="Arial" pitchFamily="34" charset="0"/>
            </a:rPr>
            <a:t>Especialista Base de Datos</a:t>
          </a:r>
        </a:p>
      </dgm:t>
    </dgm:pt>
    <dgm:pt modelId="{72F3D4E7-5D34-440B-93AF-CBD2787E7688}" type="parTrans" cxnId="{93E075AE-AEE5-43C1-9EFE-EB86EA620A80}">
      <dgm:prSet/>
      <dgm:spPr/>
      <dgm:t>
        <a:bodyPr/>
        <a:lstStyle/>
        <a:p>
          <a:endParaRPr lang="es-MX" sz="800">
            <a:latin typeface="Arial" pitchFamily="34" charset="0"/>
            <a:cs typeface="Arial" pitchFamily="34" charset="0"/>
          </a:endParaRPr>
        </a:p>
      </dgm:t>
    </dgm:pt>
    <dgm:pt modelId="{F10E3362-BEB8-48C1-BDC6-AB809454596F}" type="sibTrans" cxnId="{93E075AE-AEE5-43C1-9EFE-EB86EA620A80}">
      <dgm:prSet custT="1"/>
      <dgm:spPr/>
      <dgm:t>
        <a:bodyPr/>
        <a:lstStyle/>
        <a:p>
          <a:pPr algn="ctr"/>
          <a:r>
            <a:rPr lang="es-MX" sz="800" b="0" i="0">
              <a:latin typeface="Arial" pitchFamily="34" charset="0"/>
              <a:cs typeface="Arial" pitchFamily="34" charset="0"/>
            </a:rPr>
            <a:t>Ing. Rodrigo Gutiérrez</a:t>
          </a:r>
          <a:endParaRPr lang="es-MX" sz="800" i="0">
            <a:latin typeface="Arial" pitchFamily="34" charset="0"/>
            <a:cs typeface="Arial" pitchFamily="34" charset="0"/>
          </a:endParaRPr>
        </a:p>
      </dgm:t>
    </dgm:pt>
    <dgm:pt modelId="{C37C8EAF-D286-4EC9-9722-B217937274A5}">
      <dgm:prSet phldrT="[Texto]" custT="1"/>
      <dgm:spPr/>
      <dgm:t>
        <a:bodyPr/>
        <a:lstStyle/>
        <a:p>
          <a:pPr algn="ctr"/>
          <a:r>
            <a:rPr lang="es-MX" sz="800" b="1" i="0">
              <a:latin typeface="Arial" pitchFamily="34" charset="0"/>
              <a:cs typeface="Arial" pitchFamily="34" charset="0"/>
            </a:rPr>
            <a:t>Técnico Administración Aplicativos</a:t>
          </a:r>
        </a:p>
      </dgm:t>
    </dgm:pt>
    <dgm:pt modelId="{1EC28ACA-2641-49C9-9804-DFA0E5BFD0DF}" type="parTrans" cxnId="{A023E6F0-F702-4070-9508-089D885D0525}">
      <dgm:prSet/>
      <dgm:spPr/>
      <dgm:t>
        <a:bodyPr/>
        <a:lstStyle/>
        <a:p>
          <a:endParaRPr lang="es-MX" sz="800">
            <a:latin typeface="Arial" pitchFamily="34" charset="0"/>
            <a:cs typeface="Arial" pitchFamily="34" charset="0"/>
          </a:endParaRPr>
        </a:p>
      </dgm:t>
    </dgm:pt>
    <dgm:pt modelId="{E2FE0934-D0B6-45C5-B3C1-1AB050CF2AD8}" type="sibTrans" cxnId="{A023E6F0-F702-4070-9508-089D885D0525}">
      <dgm:prSet custT="1"/>
      <dgm:spPr/>
      <dgm:t>
        <a:bodyPr/>
        <a:lstStyle/>
        <a:p>
          <a:pPr algn="ctr"/>
          <a:r>
            <a:rPr lang="es-MX" sz="800">
              <a:latin typeface="Arial" pitchFamily="34" charset="0"/>
              <a:cs typeface="Arial" pitchFamily="34" charset="0"/>
            </a:rPr>
            <a:t>Ing. Iván Tapia</a:t>
          </a:r>
        </a:p>
      </dgm:t>
    </dgm:pt>
    <dgm:pt modelId="{AA192F7F-E36F-4085-9CD2-DF96CBE7474A}">
      <dgm:prSet phldrT="[Texto]" custT="1"/>
      <dgm:spPr/>
      <dgm:t>
        <a:bodyPr/>
        <a:lstStyle/>
        <a:p>
          <a:pPr algn="ctr"/>
          <a:r>
            <a:rPr lang="es-MX" sz="800" b="1" i="0">
              <a:latin typeface="Arial" pitchFamily="34" charset="0"/>
              <a:cs typeface="Arial" pitchFamily="34" charset="0"/>
            </a:rPr>
            <a:t>Técnico Redes y Comunicaciones</a:t>
          </a:r>
        </a:p>
      </dgm:t>
    </dgm:pt>
    <dgm:pt modelId="{00075F6D-3F24-4D7E-97C9-3EE67B20C84D}" type="parTrans" cxnId="{ACCF3FE8-EFB1-4041-B386-EF6690B7C3A1}">
      <dgm:prSet/>
      <dgm:spPr/>
      <dgm:t>
        <a:bodyPr/>
        <a:lstStyle/>
        <a:p>
          <a:endParaRPr lang="es-MX" sz="800">
            <a:latin typeface="Arial" pitchFamily="34" charset="0"/>
            <a:cs typeface="Arial" pitchFamily="34" charset="0"/>
          </a:endParaRPr>
        </a:p>
      </dgm:t>
    </dgm:pt>
    <dgm:pt modelId="{AB558496-3628-4055-9D3D-A0CF0B5DFD67}" type="sibTrans" cxnId="{ACCF3FE8-EFB1-4041-B386-EF6690B7C3A1}">
      <dgm:prSet custT="1"/>
      <dgm:spPr/>
      <dgm:t>
        <a:bodyPr/>
        <a:lstStyle/>
        <a:p>
          <a:pPr algn="ctr"/>
          <a:r>
            <a:rPr lang="es-MX" sz="800" b="0" i="0">
              <a:latin typeface="Arial" pitchFamily="34" charset="0"/>
              <a:cs typeface="Arial" pitchFamily="34" charset="0"/>
            </a:rPr>
            <a:t>Ing. Santiago Plazarte</a:t>
          </a:r>
          <a:endParaRPr lang="es-MX" sz="800" i="0">
            <a:latin typeface="Arial" pitchFamily="34" charset="0"/>
            <a:cs typeface="Arial" pitchFamily="34" charset="0"/>
          </a:endParaRPr>
        </a:p>
      </dgm:t>
    </dgm:pt>
    <dgm:pt modelId="{9FDC73BF-6950-42AF-AD04-983183DA558B}">
      <dgm:prSet phldrT="[Texto]" custT="1"/>
      <dgm:spPr/>
      <dgm:t>
        <a:bodyPr/>
        <a:lstStyle/>
        <a:p>
          <a:pPr algn="ctr"/>
          <a:r>
            <a:rPr lang="es-MX" sz="800" b="1" i="0">
              <a:latin typeface="Arial" pitchFamily="34" charset="0"/>
              <a:cs typeface="Arial" pitchFamily="34" charset="0"/>
            </a:rPr>
            <a:t>Técnico Base de Datos</a:t>
          </a:r>
        </a:p>
      </dgm:t>
    </dgm:pt>
    <dgm:pt modelId="{99C5D344-6E06-450C-9FD0-9B31C7C45A0C}" type="sibTrans" cxnId="{A6DB7F86-33FB-4A99-A094-6F45302EB39F}">
      <dgm:prSet custT="1"/>
      <dgm:spPr/>
      <dgm:t>
        <a:bodyPr/>
        <a:lstStyle/>
        <a:p>
          <a:pPr algn="ctr"/>
          <a:r>
            <a:rPr lang="es-MX" sz="800" b="0" i="0">
              <a:latin typeface="Arial" pitchFamily="34" charset="0"/>
              <a:cs typeface="Arial" pitchFamily="34" charset="0"/>
            </a:rPr>
            <a:t>Ing. Marcelo Ruíz</a:t>
          </a:r>
          <a:endParaRPr lang="es-MX" sz="800" i="0">
            <a:latin typeface="Arial" pitchFamily="34" charset="0"/>
            <a:cs typeface="Arial" pitchFamily="34" charset="0"/>
          </a:endParaRPr>
        </a:p>
      </dgm:t>
    </dgm:pt>
    <dgm:pt modelId="{0614A169-2C13-4DF4-B615-B4B7DB67698F}" type="parTrans" cxnId="{A6DB7F86-33FB-4A99-A094-6F45302EB39F}">
      <dgm:prSet/>
      <dgm:spPr/>
      <dgm:t>
        <a:bodyPr/>
        <a:lstStyle/>
        <a:p>
          <a:endParaRPr lang="es-MX" sz="800">
            <a:latin typeface="Arial" pitchFamily="34" charset="0"/>
            <a:cs typeface="Arial" pitchFamily="34" charset="0"/>
          </a:endParaRPr>
        </a:p>
      </dgm:t>
    </dgm:pt>
    <dgm:pt modelId="{8F01507B-AD37-4348-A972-654D95F7EF7B}">
      <dgm:prSet phldrT="[Texto]" custT="1"/>
      <dgm:spPr/>
      <dgm:t>
        <a:bodyPr/>
        <a:lstStyle/>
        <a:p>
          <a:pPr algn="ctr"/>
          <a:r>
            <a:rPr lang="es-MX" sz="800" b="1" i="0">
              <a:latin typeface="Arial" pitchFamily="34" charset="0"/>
              <a:cs typeface="Arial" pitchFamily="34" charset="0"/>
            </a:rPr>
            <a:t>Asistente Administración Aplicativos</a:t>
          </a:r>
          <a:endParaRPr lang="es-MX" sz="800" b="0" i="1">
            <a:latin typeface="Arial" pitchFamily="34" charset="0"/>
            <a:cs typeface="Arial" pitchFamily="34" charset="0"/>
          </a:endParaRPr>
        </a:p>
      </dgm:t>
    </dgm:pt>
    <dgm:pt modelId="{CBF027A6-01DB-4B62-8ED8-0B7986D47AC8}" type="parTrans" cxnId="{728A4598-36FB-482A-A002-95BFDB667256}">
      <dgm:prSet/>
      <dgm:spPr/>
      <dgm:t>
        <a:bodyPr/>
        <a:lstStyle/>
        <a:p>
          <a:endParaRPr lang="es-MX" sz="800">
            <a:latin typeface="Arial" pitchFamily="34" charset="0"/>
            <a:cs typeface="Arial" pitchFamily="34" charset="0"/>
          </a:endParaRPr>
        </a:p>
      </dgm:t>
    </dgm:pt>
    <dgm:pt modelId="{75C2934D-365B-484F-8138-BC21BC6BC505}" type="sibTrans" cxnId="{728A4598-36FB-482A-A002-95BFDB667256}">
      <dgm:prSet custT="1"/>
      <dgm:spPr/>
      <dgm:t>
        <a:bodyPr/>
        <a:lstStyle/>
        <a:p>
          <a:pPr algn="ctr"/>
          <a:r>
            <a:rPr lang="es-MX" sz="800">
              <a:latin typeface="Arial" pitchFamily="34" charset="0"/>
              <a:cs typeface="Arial" pitchFamily="34" charset="0"/>
            </a:rPr>
            <a:t>Ing. Gabriela Sánchez</a:t>
          </a:r>
        </a:p>
      </dgm:t>
    </dgm:pt>
    <dgm:pt modelId="{F6014894-39D4-472D-8B85-B5E5D0F8027D}" type="pres">
      <dgm:prSet presAssocID="{FE3D4B1F-7AE2-4B82-A676-505E2CEC27A6}" presName="hierChild1" presStyleCnt="0">
        <dgm:presLayoutVars>
          <dgm:orgChart val="1"/>
          <dgm:chPref val="1"/>
          <dgm:dir/>
          <dgm:animOne val="branch"/>
          <dgm:animLvl val="lvl"/>
          <dgm:resizeHandles/>
        </dgm:presLayoutVars>
      </dgm:prSet>
      <dgm:spPr/>
      <dgm:t>
        <a:bodyPr/>
        <a:lstStyle/>
        <a:p>
          <a:endParaRPr lang="es-ES"/>
        </a:p>
      </dgm:t>
    </dgm:pt>
    <dgm:pt modelId="{313E8DBC-D2B1-4475-9CF7-66E0524FE644}" type="pres">
      <dgm:prSet presAssocID="{F0AA0FC6-E25B-4CF3-9E89-D0F952C560FD}" presName="hierRoot1" presStyleCnt="0">
        <dgm:presLayoutVars>
          <dgm:hierBranch val="init"/>
        </dgm:presLayoutVars>
      </dgm:prSet>
      <dgm:spPr/>
      <dgm:t>
        <a:bodyPr/>
        <a:lstStyle/>
        <a:p>
          <a:endParaRPr lang="es-ES"/>
        </a:p>
      </dgm:t>
    </dgm:pt>
    <dgm:pt modelId="{AAB217BE-82AF-4DA1-A545-314686C68FEE}" type="pres">
      <dgm:prSet presAssocID="{F0AA0FC6-E25B-4CF3-9E89-D0F952C560FD}" presName="rootComposite1" presStyleCnt="0"/>
      <dgm:spPr/>
      <dgm:t>
        <a:bodyPr/>
        <a:lstStyle/>
        <a:p>
          <a:endParaRPr lang="es-ES"/>
        </a:p>
      </dgm:t>
    </dgm:pt>
    <dgm:pt modelId="{87C76F56-D98E-4119-9B09-69FA490869AB}" type="pres">
      <dgm:prSet presAssocID="{F0AA0FC6-E25B-4CF3-9E89-D0F952C560FD}" presName="rootText1" presStyleLbl="node0" presStyleIdx="0" presStyleCnt="1" custScaleX="109658" custScaleY="56646">
        <dgm:presLayoutVars>
          <dgm:chMax/>
          <dgm:chPref val="3"/>
        </dgm:presLayoutVars>
      </dgm:prSet>
      <dgm:spPr/>
      <dgm:t>
        <a:bodyPr/>
        <a:lstStyle/>
        <a:p>
          <a:endParaRPr lang="es-ES"/>
        </a:p>
      </dgm:t>
    </dgm:pt>
    <dgm:pt modelId="{8528D9ED-7850-4D18-9D58-58AB66A95BF0}" type="pres">
      <dgm:prSet presAssocID="{F0AA0FC6-E25B-4CF3-9E89-D0F952C560FD}" presName="titleText1" presStyleLbl="fgAcc0" presStyleIdx="0" presStyleCnt="1" custLinFactNeighborX="6521" custLinFactNeighborY="-40425">
        <dgm:presLayoutVars>
          <dgm:chMax val="0"/>
          <dgm:chPref val="0"/>
        </dgm:presLayoutVars>
      </dgm:prSet>
      <dgm:spPr/>
      <dgm:t>
        <a:bodyPr/>
        <a:lstStyle/>
        <a:p>
          <a:endParaRPr lang="es-ES"/>
        </a:p>
      </dgm:t>
    </dgm:pt>
    <dgm:pt modelId="{875A9AB3-CB3D-4EE1-AC9A-36D10EC2E5C5}" type="pres">
      <dgm:prSet presAssocID="{F0AA0FC6-E25B-4CF3-9E89-D0F952C560FD}" presName="rootConnector1" presStyleLbl="node1" presStyleIdx="0" presStyleCnt="7"/>
      <dgm:spPr/>
      <dgm:t>
        <a:bodyPr/>
        <a:lstStyle/>
        <a:p>
          <a:endParaRPr lang="es-ES"/>
        </a:p>
      </dgm:t>
    </dgm:pt>
    <dgm:pt modelId="{21AC5AE3-32E0-4257-BEEA-68A6824B8105}" type="pres">
      <dgm:prSet presAssocID="{F0AA0FC6-E25B-4CF3-9E89-D0F952C560FD}" presName="hierChild2" presStyleCnt="0"/>
      <dgm:spPr/>
      <dgm:t>
        <a:bodyPr/>
        <a:lstStyle/>
        <a:p>
          <a:endParaRPr lang="es-ES"/>
        </a:p>
      </dgm:t>
    </dgm:pt>
    <dgm:pt modelId="{E3444C8A-9F1E-41F1-A307-B93EFB9ECBD1}" type="pres">
      <dgm:prSet presAssocID="{AACDF463-E0DB-430E-8304-0AC66C9D08C4}" presName="Name37" presStyleLbl="parChTrans1D2" presStyleIdx="0" presStyleCnt="4"/>
      <dgm:spPr/>
      <dgm:t>
        <a:bodyPr/>
        <a:lstStyle/>
        <a:p>
          <a:endParaRPr lang="es-ES"/>
        </a:p>
      </dgm:t>
    </dgm:pt>
    <dgm:pt modelId="{B59C0DC0-8B2C-4F3A-BFB7-6EB04EF6AA0A}" type="pres">
      <dgm:prSet presAssocID="{A3F0040F-058D-40EF-88C2-93DD2388A5B0}" presName="hierRoot2" presStyleCnt="0">
        <dgm:presLayoutVars>
          <dgm:hierBranch val="init"/>
        </dgm:presLayoutVars>
      </dgm:prSet>
      <dgm:spPr/>
      <dgm:t>
        <a:bodyPr/>
        <a:lstStyle/>
        <a:p>
          <a:endParaRPr lang="es-ES"/>
        </a:p>
      </dgm:t>
    </dgm:pt>
    <dgm:pt modelId="{D3F3AC27-0016-40A2-9C81-1CEF6D4C936C}" type="pres">
      <dgm:prSet presAssocID="{A3F0040F-058D-40EF-88C2-93DD2388A5B0}" presName="rootComposite" presStyleCnt="0"/>
      <dgm:spPr/>
      <dgm:t>
        <a:bodyPr/>
        <a:lstStyle/>
        <a:p>
          <a:endParaRPr lang="es-ES"/>
        </a:p>
      </dgm:t>
    </dgm:pt>
    <dgm:pt modelId="{6B782D97-9C3D-4FBA-8A36-8E5F3F4E806A}" type="pres">
      <dgm:prSet presAssocID="{A3F0040F-058D-40EF-88C2-93DD2388A5B0}" presName="rootText" presStyleLbl="node1" presStyleIdx="0" presStyleCnt="7" custScaleY="70742" custLinFactNeighborX="-734" custLinFactNeighborY="-69444">
        <dgm:presLayoutVars>
          <dgm:chMax/>
          <dgm:chPref val="3"/>
        </dgm:presLayoutVars>
      </dgm:prSet>
      <dgm:spPr/>
      <dgm:t>
        <a:bodyPr/>
        <a:lstStyle/>
        <a:p>
          <a:endParaRPr lang="es-ES"/>
        </a:p>
      </dgm:t>
    </dgm:pt>
    <dgm:pt modelId="{66149BB2-F718-4750-AD54-85348362CEA4}" type="pres">
      <dgm:prSet presAssocID="{A3F0040F-058D-40EF-88C2-93DD2388A5B0}" presName="titleText2" presStyleLbl="fgAcc1" presStyleIdx="0" presStyleCnt="7" custLinFactY="-100000" custLinFactNeighborX="12230" custLinFactNeighborY="-116835">
        <dgm:presLayoutVars>
          <dgm:chMax val="0"/>
          <dgm:chPref val="0"/>
        </dgm:presLayoutVars>
      </dgm:prSet>
      <dgm:spPr/>
      <dgm:t>
        <a:bodyPr/>
        <a:lstStyle/>
        <a:p>
          <a:endParaRPr lang="es-ES"/>
        </a:p>
      </dgm:t>
    </dgm:pt>
    <dgm:pt modelId="{05942FC4-13BD-42BD-BA4B-BB464FAC6BA7}" type="pres">
      <dgm:prSet presAssocID="{A3F0040F-058D-40EF-88C2-93DD2388A5B0}" presName="rootConnector" presStyleLbl="node2" presStyleIdx="0" presStyleCnt="0"/>
      <dgm:spPr/>
      <dgm:t>
        <a:bodyPr/>
        <a:lstStyle/>
        <a:p>
          <a:endParaRPr lang="es-ES"/>
        </a:p>
      </dgm:t>
    </dgm:pt>
    <dgm:pt modelId="{790214CE-15A9-477F-846B-606429E18DAE}" type="pres">
      <dgm:prSet presAssocID="{A3F0040F-058D-40EF-88C2-93DD2388A5B0}" presName="hierChild4" presStyleCnt="0"/>
      <dgm:spPr/>
      <dgm:t>
        <a:bodyPr/>
        <a:lstStyle/>
        <a:p>
          <a:endParaRPr lang="es-ES"/>
        </a:p>
      </dgm:t>
    </dgm:pt>
    <dgm:pt modelId="{2E761CE1-7191-4EFA-90B7-C0E37DE392C3}" type="pres">
      <dgm:prSet presAssocID="{1EC28ACA-2641-49C9-9804-DFA0E5BFD0DF}" presName="Name37" presStyleLbl="parChTrans1D3" presStyleIdx="0" presStyleCnt="3"/>
      <dgm:spPr/>
      <dgm:t>
        <a:bodyPr/>
        <a:lstStyle/>
        <a:p>
          <a:endParaRPr lang="es-ES"/>
        </a:p>
      </dgm:t>
    </dgm:pt>
    <dgm:pt modelId="{3D3827D9-367E-4FB8-A177-C59349D10E93}" type="pres">
      <dgm:prSet presAssocID="{C37C8EAF-D286-4EC9-9722-B217937274A5}" presName="hierRoot2" presStyleCnt="0">
        <dgm:presLayoutVars>
          <dgm:hierBranch val="init"/>
        </dgm:presLayoutVars>
      </dgm:prSet>
      <dgm:spPr/>
      <dgm:t>
        <a:bodyPr/>
        <a:lstStyle/>
        <a:p>
          <a:endParaRPr lang="es-ES"/>
        </a:p>
      </dgm:t>
    </dgm:pt>
    <dgm:pt modelId="{6DD16A9B-1D52-405B-B9E8-0CCD6DF24F2C}" type="pres">
      <dgm:prSet presAssocID="{C37C8EAF-D286-4EC9-9722-B217937274A5}" presName="rootComposite" presStyleCnt="0"/>
      <dgm:spPr/>
      <dgm:t>
        <a:bodyPr/>
        <a:lstStyle/>
        <a:p>
          <a:endParaRPr lang="es-ES"/>
        </a:p>
      </dgm:t>
    </dgm:pt>
    <dgm:pt modelId="{5C51F201-2F94-46B7-9EEF-31A2D76C9B48}" type="pres">
      <dgm:prSet presAssocID="{C37C8EAF-D286-4EC9-9722-B217937274A5}" presName="rootText" presStyleLbl="node1" presStyleIdx="1" presStyleCnt="7" custScaleY="57170" custLinFactNeighborX="-730" custLinFactNeighborY="-71891">
        <dgm:presLayoutVars>
          <dgm:chMax/>
          <dgm:chPref val="3"/>
        </dgm:presLayoutVars>
      </dgm:prSet>
      <dgm:spPr/>
      <dgm:t>
        <a:bodyPr/>
        <a:lstStyle/>
        <a:p>
          <a:endParaRPr lang="es-ES"/>
        </a:p>
      </dgm:t>
    </dgm:pt>
    <dgm:pt modelId="{F5C0EFAF-17FF-4E44-A5A2-43AC25780CA6}" type="pres">
      <dgm:prSet presAssocID="{C37C8EAF-D286-4EC9-9722-B217937274A5}" presName="titleText2" presStyleLbl="fgAcc1" presStyleIdx="1" presStyleCnt="7" custLinFactY="-100000" custLinFactNeighborX="4866" custLinFactNeighborY="-149506">
        <dgm:presLayoutVars>
          <dgm:chMax val="0"/>
          <dgm:chPref val="0"/>
        </dgm:presLayoutVars>
      </dgm:prSet>
      <dgm:spPr/>
      <dgm:t>
        <a:bodyPr/>
        <a:lstStyle/>
        <a:p>
          <a:endParaRPr lang="es-ES"/>
        </a:p>
      </dgm:t>
    </dgm:pt>
    <dgm:pt modelId="{21614A7F-412D-4E87-B00B-4731F82E383A}" type="pres">
      <dgm:prSet presAssocID="{C37C8EAF-D286-4EC9-9722-B217937274A5}" presName="rootConnector" presStyleLbl="node3" presStyleIdx="0" presStyleCnt="0"/>
      <dgm:spPr/>
      <dgm:t>
        <a:bodyPr/>
        <a:lstStyle/>
        <a:p>
          <a:endParaRPr lang="es-ES"/>
        </a:p>
      </dgm:t>
    </dgm:pt>
    <dgm:pt modelId="{BCD09736-C4D9-4C41-9D07-485460D2A577}" type="pres">
      <dgm:prSet presAssocID="{C37C8EAF-D286-4EC9-9722-B217937274A5}" presName="hierChild4" presStyleCnt="0"/>
      <dgm:spPr/>
      <dgm:t>
        <a:bodyPr/>
        <a:lstStyle/>
        <a:p>
          <a:endParaRPr lang="es-ES"/>
        </a:p>
      </dgm:t>
    </dgm:pt>
    <dgm:pt modelId="{F2824352-C568-437A-AC47-05EFB9268709}" type="pres">
      <dgm:prSet presAssocID="{CBF027A6-01DB-4B62-8ED8-0B7986D47AC8}" presName="Name37" presStyleLbl="parChTrans1D4" presStyleIdx="0" presStyleCnt="1"/>
      <dgm:spPr/>
      <dgm:t>
        <a:bodyPr/>
        <a:lstStyle/>
        <a:p>
          <a:endParaRPr lang="es-ES"/>
        </a:p>
      </dgm:t>
    </dgm:pt>
    <dgm:pt modelId="{A1E981D2-BC08-498E-AC7D-BFC6713A1CA4}" type="pres">
      <dgm:prSet presAssocID="{8F01507B-AD37-4348-A972-654D95F7EF7B}" presName="hierRoot2" presStyleCnt="0">
        <dgm:presLayoutVars>
          <dgm:hierBranch val="init"/>
        </dgm:presLayoutVars>
      </dgm:prSet>
      <dgm:spPr/>
      <dgm:t>
        <a:bodyPr/>
        <a:lstStyle/>
        <a:p>
          <a:endParaRPr lang="es-ES"/>
        </a:p>
      </dgm:t>
    </dgm:pt>
    <dgm:pt modelId="{1F2E8CE7-7666-48CD-85FE-C4B62A11B0B9}" type="pres">
      <dgm:prSet presAssocID="{8F01507B-AD37-4348-A972-654D95F7EF7B}" presName="rootComposite" presStyleCnt="0"/>
      <dgm:spPr/>
      <dgm:t>
        <a:bodyPr/>
        <a:lstStyle/>
        <a:p>
          <a:endParaRPr lang="es-ES"/>
        </a:p>
      </dgm:t>
    </dgm:pt>
    <dgm:pt modelId="{9A8A70EA-230E-4E56-997F-04178CA9C42D}" type="pres">
      <dgm:prSet presAssocID="{8F01507B-AD37-4348-A972-654D95F7EF7B}" presName="rootText" presStyleLbl="node1" presStyleIdx="2" presStyleCnt="7" custScaleY="88743" custLinFactNeighborX="-1181" custLinFactNeighborY="-96531">
        <dgm:presLayoutVars>
          <dgm:chMax/>
          <dgm:chPref val="3"/>
        </dgm:presLayoutVars>
      </dgm:prSet>
      <dgm:spPr/>
      <dgm:t>
        <a:bodyPr/>
        <a:lstStyle/>
        <a:p>
          <a:endParaRPr lang="es-ES"/>
        </a:p>
      </dgm:t>
    </dgm:pt>
    <dgm:pt modelId="{96872155-D92E-4DB3-9924-544477362124}" type="pres">
      <dgm:prSet presAssocID="{8F01507B-AD37-4348-A972-654D95F7EF7B}" presName="titleText2" presStyleLbl="fgAcc1" presStyleIdx="2" presStyleCnt="7" custScaleX="99416" custScaleY="123013" custLinFactY="-100000" custLinFactNeighborX="23326" custLinFactNeighborY="-165808">
        <dgm:presLayoutVars>
          <dgm:chMax val="0"/>
          <dgm:chPref val="0"/>
        </dgm:presLayoutVars>
      </dgm:prSet>
      <dgm:spPr/>
      <dgm:t>
        <a:bodyPr/>
        <a:lstStyle/>
        <a:p>
          <a:endParaRPr lang="es-ES"/>
        </a:p>
      </dgm:t>
    </dgm:pt>
    <dgm:pt modelId="{AEC8CC09-CC27-43C5-9D4C-092159B0A906}" type="pres">
      <dgm:prSet presAssocID="{8F01507B-AD37-4348-A972-654D95F7EF7B}" presName="rootConnector" presStyleLbl="node4" presStyleIdx="0" presStyleCnt="0"/>
      <dgm:spPr/>
      <dgm:t>
        <a:bodyPr/>
        <a:lstStyle/>
        <a:p>
          <a:endParaRPr lang="es-ES"/>
        </a:p>
      </dgm:t>
    </dgm:pt>
    <dgm:pt modelId="{9F408118-CF9D-42DF-9D36-2F7D21E142F6}" type="pres">
      <dgm:prSet presAssocID="{8F01507B-AD37-4348-A972-654D95F7EF7B}" presName="hierChild4" presStyleCnt="0"/>
      <dgm:spPr/>
      <dgm:t>
        <a:bodyPr/>
        <a:lstStyle/>
        <a:p>
          <a:endParaRPr lang="es-ES"/>
        </a:p>
      </dgm:t>
    </dgm:pt>
    <dgm:pt modelId="{DC8819DA-E0B3-48A2-969E-785912B0262A}" type="pres">
      <dgm:prSet presAssocID="{8F01507B-AD37-4348-A972-654D95F7EF7B}" presName="hierChild5" presStyleCnt="0"/>
      <dgm:spPr/>
      <dgm:t>
        <a:bodyPr/>
        <a:lstStyle/>
        <a:p>
          <a:endParaRPr lang="es-ES"/>
        </a:p>
      </dgm:t>
    </dgm:pt>
    <dgm:pt modelId="{FEFB44EB-548E-4384-AD1D-28E7629AA230}" type="pres">
      <dgm:prSet presAssocID="{C37C8EAF-D286-4EC9-9722-B217937274A5}" presName="hierChild5" presStyleCnt="0"/>
      <dgm:spPr/>
      <dgm:t>
        <a:bodyPr/>
        <a:lstStyle/>
        <a:p>
          <a:endParaRPr lang="es-ES"/>
        </a:p>
      </dgm:t>
    </dgm:pt>
    <dgm:pt modelId="{CDC1E046-31BE-48F4-9A59-A2C6051AEE1E}" type="pres">
      <dgm:prSet presAssocID="{A3F0040F-058D-40EF-88C2-93DD2388A5B0}" presName="hierChild5" presStyleCnt="0"/>
      <dgm:spPr/>
      <dgm:t>
        <a:bodyPr/>
        <a:lstStyle/>
        <a:p>
          <a:endParaRPr lang="es-ES"/>
        </a:p>
      </dgm:t>
    </dgm:pt>
    <dgm:pt modelId="{2B63E181-4A99-4B64-B638-4604D393A55D}" type="pres">
      <dgm:prSet presAssocID="{CB179DFC-7AA9-41FB-8356-929F824EBE87}" presName="Name37" presStyleLbl="parChTrans1D2" presStyleIdx="1" presStyleCnt="4"/>
      <dgm:spPr/>
      <dgm:t>
        <a:bodyPr/>
        <a:lstStyle/>
        <a:p>
          <a:endParaRPr lang="es-ES"/>
        </a:p>
      </dgm:t>
    </dgm:pt>
    <dgm:pt modelId="{10C8AA22-9FF0-44AB-AA63-277DCE7A7D3F}" type="pres">
      <dgm:prSet presAssocID="{1CD84BD4-8FAC-485C-9142-1E45C4C0EB7D}" presName="hierRoot2" presStyleCnt="0">
        <dgm:presLayoutVars>
          <dgm:hierBranch val="init"/>
        </dgm:presLayoutVars>
      </dgm:prSet>
      <dgm:spPr/>
      <dgm:t>
        <a:bodyPr/>
        <a:lstStyle/>
        <a:p>
          <a:endParaRPr lang="es-ES"/>
        </a:p>
      </dgm:t>
    </dgm:pt>
    <dgm:pt modelId="{FAF9E2A2-3778-462C-91A7-5A600BFF0237}" type="pres">
      <dgm:prSet presAssocID="{1CD84BD4-8FAC-485C-9142-1E45C4C0EB7D}" presName="rootComposite" presStyleCnt="0"/>
      <dgm:spPr/>
      <dgm:t>
        <a:bodyPr/>
        <a:lstStyle/>
        <a:p>
          <a:endParaRPr lang="es-ES"/>
        </a:p>
      </dgm:t>
    </dgm:pt>
    <dgm:pt modelId="{4D611693-A4ED-4771-8C68-D1A7146CE1F0}" type="pres">
      <dgm:prSet presAssocID="{1CD84BD4-8FAC-485C-9142-1E45C4C0EB7D}" presName="rootText" presStyleLbl="node1" presStyleIdx="3" presStyleCnt="7" custScaleY="75160" custLinFactNeighborX="1467" custLinFactNeighborY="-69444">
        <dgm:presLayoutVars>
          <dgm:chMax/>
          <dgm:chPref val="3"/>
        </dgm:presLayoutVars>
      </dgm:prSet>
      <dgm:spPr/>
      <dgm:t>
        <a:bodyPr/>
        <a:lstStyle/>
        <a:p>
          <a:endParaRPr lang="es-ES"/>
        </a:p>
      </dgm:t>
    </dgm:pt>
    <dgm:pt modelId="{75EDD77F-3E16-4856-B2E4-AF3F92F24E61}" type="pres">
      <dgm:prSet presAssocID="{1CD84BD4-8FAC-485C-9142-1E45C4C0EB7D}" presName="titleText2" presStyleLbl="fgAcc1" presStyleIdx="3" presStyleCnt="7" custLinFactY="-100000" custLinFactNeighborX="11414" custLinFactNeighborY="-138093">
        <dgm:presLayoutVars>
          <dgm:chMax val="0"/>
          <dgm:chPref val="0"/>
        </dgm:presLayoutVars>
      </dgm:prSet>
      <dgm:spPr/>
      <dgm:t>
        <a:bodyPr/>
        <a:lstStyle/>
        <a:p>
          <a:endParaRPr lang="es-ES"/>
        </a:p>
      </dgm:t>
    </dgm:pt>
    <dgm:pt modelId="{8929DFC8-CAC9-458D-9362-ED0F311E58C6}" type="pres">
      <dgm:prSet presAssocID="{1CD84BD4-8FAC-485C-9142-1E45C4C0EB7D}" presName="rootConnector" presStyleLbl="node2" presStyleIdx="0" presStyleCnt="0"/>
      <dgm:spPr/>
      <dgm:t>
        <a:bodyPr/>
        <a:lstStyle/>
        <a:p>
          <a:endParaRPr lang="es-ES"/>
        </a:p>
      </dgm:t>
    </dgm:pt>
    <dgm:pt modelId="{5B5C13AC-9015-43AE-BF74-5785E6EBB9B3}" type="pres">
      <dgm:prSet presAssocID="{1CD84BD4-8FAC-485C-9142-1E45C4C0EB7D}" presName="hierChild4" presStyleCnt="0"/>
      <dgm:spPr/>
      <dgm:t>
        <a:bodyPr/>
        <a:lstStyle/>
        <a:p>
          <a:endParaRPr lang="es-ES"/>
        </a:p>
      </dgm:t>
    </dgm:pt>
    <dgm:pt modelId="{757F6D31-5403-4D5D-BDE3-738372110E1E}" type="pres">
      <dgm:prSet presAssocID="{00075F6D-3F24-4D7E-97C9-3EE67B20C84D}" presName="Name37" presStyleLbl="parChTrans1D3" presStyleIdx="1" presStyleCnt="3"/>
      <dgm:spPr/>
      <dgm:t>
        <a:bodyPr/>
        <a:lstStyle/>
        <a:p>
          <a:endParaRPr lang="es-ES"/>
        </a:p>
      </dgm:t>
    </dgm:pt>
    <dgm:pt modelId="{0045A5C9-5C64-4B06-9055-98598DF99777}" type="pres">
      <dgm:prSet presAssocID="{AA192F7F-E36F-4085-9CD2-DF96CBE7474A}" presName="hierRoot2" presStyleCnt="0">
        <dgm:presLayoutVars>
          <dgm:hierBranch val="init"/>
        </dgm:presLayoutVars>
      </dgm:prSet>
      <dgm:spPr/>
      <dgm:t>
        <a:bodyPr/>
        <a:lstStyle/>
        <a:p>
          <a:endParaRPr lang="es-ES"/>
        </a:p>
      </dgm:t>
    </dgm:pt>
    <dgm:pt modelId="{DB086388-580A-4670-8C54-C797B08A9725}" type="pres">
      <dgm:prSet presAssocID="{AA192F7F-E36F-4085-9CD2-DF96CBE7474A}" presName="rootComposite" presStyleCnt="0"/>
      <dgm:spPr/>
      <dgm:t>
        <a:bodyPr/>
        <a:lstStyle/>
        <a:p>
          <a:endParaRPr lang="es-ES"/>
        </a:p>
      </dgm:t>
    </dgm:pt>
    <dgm:pt modelId="{57BCD094-5516-4295-9AD0-1E89C4C271C1}" type="pres">
      <dgm:prSet presAssocID="{AA192F7F-E36F-4085-9CD2-DF96CBE7474A}" presName="rootText" presStyleLbl="node1" presStyleIdx="4" presStyleCnt="7" custScaleY="53883" custLinFactNeighborX="1604" custLinFactNeighborY="-77530">
        <dgm:presLayoutVars>
          <dgm:chMax/>
          <dgm:chPref val="3"/>
        </dgm:presLayoutVars>
      </dgm:prSet>
      <dgm:spPr/>
      <dgm:t>
        <a:bodyPr/>
        <a:lstStyle/>
        <a:p>
          <a:endParaRPr lang="es-ES"/>
        </a:p>
      </dgm:t>
    </dgm:pt>
    <dgm:pt modelId="{FD570610-CD5A-4048-AB2A-146E0E4E2B75}" type="pres">
      <dgm:prSet presAssocID="{AA192F7F-E36F-4085-9CD2-DF96CBE7474A}" presName="titleText2" presStyleLbl="fgAcc1" presStyleIdx="4" presStyleCnt="7" custScaleX="101557" custScaleY="122811" custLinFactY="-100000" custLinFactNeighborX="14442" custLinFactNeighborY="-155230">
        <dgm:presLayoutVars>
          <dgm:chMax val="0"/>
          <dgm:chPref val="0"/>
        </dgm:presLayoutVars>
      </dgm:prSet>
      <dgm:spPr/>
      <dgm:t>
        <a:bodyPr/>
        <a:lstStyle/>
        <a:p>
          <a:endParaRPr lang="es-ES"/>
        </a:p>
      </dgm:t>
    </dgm:pt>
    <dgm:pt modelId="{6FD4A3A6-2E85-4395-86DF-533D06A61C86}" type="pres">
      <dgm:prSet presAssocID="{AA192F7F-E36F-4085-9CD2-DF96CBE7474A}" presName="rootConnector" presStyleLbl="node3" presStyleIdx="0" presStyleCnt="0"/>
      <dgm:spPr/>
      <dgm:t>
        <a:bodyPr/>
        <a:lstStyle/>
        <a:p>
          <a:endParaRPr lang="es-ES"/>
        </a:p>
      </dgm:t>
    </dgm:pt>
    <dgm:pt modelId="{2EEE500A-BBC6-48EF-ABD2-DA22654A40EF}" type="pres">
      <dgm:prSet presAssocID="{AA192F7F-E36F-4085-9CD2-DF96CBE7474A}" presName="hierChild4" presStyleCnt="0"/>
      <dgm:spPr/>
      <dgm:t>
        <a:bodyPr/>
        <a:lstStyle/>
        <a:p>
          <a:endParaRPr lang="es-ES"/>
        </a:p>
      </dgm:t>
    </dgm:pt>
    <dgm:pt modelId="{535C129C-B205-428B-A248-1EAA0E52D47C}" type="pres">
      <dgm:prSet presAssocID="{AA192F7F-E36F-4085-9CD2-DF96CBE7474A}" presName="hierChild5" presStyleCnt="0"/>
      <dgm:spPr/>
      <dgm:t>
        <a:bodyPr/>
        <a:lstStyle/>
        <a:p>
          <a:endParaRPr lang="es-ES"/>
        </a:p>
      </dgm:t>
    </dgm:pt>
    <dgm:pt modelId="{F9F8B9D3-CD45-4959-9B38-5F66259B4A24}" type="pres">
      <dgm:prSet presAssocID="{1CD84BD4-8FAC-485C-9142-1E45C4C0EB7D}" presName="hierChild5" presStyleCnt="0"/>
      <dgm:spPr/>
      <dgm:t>
        <a:bodyPr/>
        <a:lstStyle/>
        <a:p>
          <a:endParaRPr lang="es-ES"/>
        </a:p>
      </dgm:t>
    </dgm:pt>
    <dgm:pt modelId="{2C3FF9A5-0CEA-4C27-8681-BB12C2A4AC51}" type="pres">
      <dgm:prSet presAssocID="{72F3D4E7-5D34-440B-93AF-CBD2787E7688}" presName="Name37" presStyleLbl="parChTrans1D2" presStyleIdx="2" presStyleCnt="4"/>
      <dgm:spPr/>
      <dgm:t>
        <a:bodyPr/>
        <a:lstStyle/>
        <a:p>
          <a:endParaRPr lang="es-ES"/>
        </a:p>
      </dgm:t>
    </dgm:pt>
    <dgm:pt modelId="{60366893-FA6E-41EA-A29C-92DC84B56C7D}" type="pres">
      <dgm:prSet presAssocID="{24F16CFD-8E1C-4B1F-9E0A-C680F0EDB81F}" presName="hierRoot2" presStyleCnt="0">
        <dgm:presLayoutVars>
          <dgm:hierBranch val="init"/>
        </dgm:presLayoutVars>
      </dgm:prSet>
      <dgm:spPr/>
      <dgm:t>
        <a:bodyPr/>
        <a:lstStyle/>
        <a:p>
          <a:endParaRPr lang="es-ES"/>
        </a:p>
      </dgm:t>
    </dgm:pt>
    <dgm:pt modelId="{D0192215-9CA2-41AD-A244-952FF0FD83C9}" type="pres">
      <dgm:prSet presAssocID="{24F16CFD-8E1C-4B1F-9E0A-C680F0EDB81F}" presName="rootComposite" presStyleCnt="0"/>
      <dgm:spPr/>
      <dgm:t>
        <a:bodyPr/>
        <a:lstStyle/>
        <a:p>
          <a:endParaRPr lang="es-ES"/>
        </a:p>
      </dgm:t>
    </dgm:pt>
    <dgm:pt modelId="{D9F07D51-9350-4664-8B69-BAD3AA2E7974}" type="pres">
      <dgm:prSet presAssocID="{24F16CFD-8E1C-4B1F-9E0A-C680F0EDB81F}" presName="rootText" presStyleLbl="node1" presStyleIdx="5" presStyleCnt="7" custScaleY="64541" custLinFactNeighborY="-68026">
        <dgm:presLayoutVars>
          <dgm:chMax/>
          <dgm:chPref val="3"/>
        </dgm:presLayoutVars>
      </dgm:prSet>
      <dgm:spPr/>
      <dgm:t>
        <a:bodyPr/>
        <a:lstStyle/>
        <a:p>
          <a:endParaRPr lang="es-ES"/>
        </a:p>
      </dgm:t>
    </dgm:pt>
    <dgm:pt modelId="{91CCA7EB-3CFD-4371-8F0E-CB3B909E6D42}" type="pres">
      <dgm:prSet presAssocID="{24F16CFD-8E1C-4B1F-9E0A-C680F0EDB81F}" presName="titleText2" presStyleLbl="fgAcc1" presStyleIdx="5" presStyleCnt="7" custScaleX="102824" custScaleY="84353" custLinFactY="-100000" custLinFactNeighborX="11414" custLinFactNeighborY="-146597">
        <dgm:presLayoutVars>
          <dgm:chMax val="0"/>
          <dgm:chPref val="0"/>
        </dgm:presLayoutVars>
      </dgm:prSet>
      <dgm:spPr/>
      <dgm:t>
        <a:bodyPr/>
        <a:lstStyle/>
        <a:p>
          <a:endParaRPr lang="es-ES"/>
        </a:p>
      </dgm:t>
    </dgm:pt>
    <dgm:pt modelId="{759DA7DC-0C73-409B-92FD-FB5C42E5FFFC}" type="pres">
      <dgm:prSet presAssocID="{24F16CFD-8E1C-4B1F-9E0A-C680F0EDB81F}" presName="rootConnector" presStyleLbl="node2" presStyleIdx="0" presStyleCnt="0"/>
      <dgm:spPr/>
      <dgm:t>
        <a:bodyPr/>
        <a:lstStyle/>
        <a:p>
          <a:endParaRPr lang="es-ES"/>
        </a:p>
      </dgm:t>
    </dgm:pt>
    <dgm:pt modelId="{CD7EC234-E360-44BF-A861-B44182567E29}" type="pres">
      <dgm:prSet presAssocID="{24F16CFD-8E1C-4B1F-9E0A-C680F0EDB81F}" presName="hierChild4" presStyleCnt="0"/>
      <dgm:spPr/>
      <dgm:t>
        <a:bodyPr/>
        <a:lstStyle/>
        <a:p>
          <a:endParaRPr lang="es-ES"/>
        </a:p>
      </dgm:t>
    </dgm:pt>
    <dgm:pt modelId="{CDB6631F-50E0-49F4-81E4-25F0656DCC34}" type="pres">
      <dgm:prSet presAssocID="{0614A169-2C13-4DF4-B615-B4B7DB67698F}" presName="Name37" presStyleLbl="parChTrans1D3" presStyleIdx="2" presStyleCnt="3"/>
      <dgm:spPr/>
      <dgm:t>
        <a:bodyPr/>
        <a:lstStyle/>
        <a:p>
          <a:endParaRPr lang="es-ES"/>
        </a:p>
      </dgm:t>
    </dgm:pt>
    <dgm:pt modelId="{D60CB143-BD2E-4455-AAB5-AB4FA29B8611}" type="pres">
      <dgm:prSet presAssocID="{9FDC73BF-6950-42AF-AD04-983183DA558B}" presName="hierRoot2" presStyleCnt="0">
        <dgm:presLayoutVars>
          <dgm:hierBranch val="init"/>
        </dgm:presLayoutVars>
      </dgm:prSet>
      <dgm:spPr/>
      <dgm:t>
        <a:bodyPr/>
        <a:lstStyle/>
        <a:p>
          <a:endParaRPr lang="es-ES"/>
        </a:p>
      </dgm:t>
    </dgm:pt>
    <dgm:pt modelId="{3D43E9B1-C634-4108-B0F8-E43875DB7B4F}" type="pres">
      <dgm:prSet presAssocID="{9FDC73BF-6950-42AF-AD04-983183DA558B}" presName="rootComposite" presStyleCnt="0"/>
      <dgm:spPr/>
      <dgm:t>
        <a:bodyPr/>
        <a:lstStyle/>
        <a:p>
          <a:endParaRPr lang="es-ES"/>
        </a:p>
      </dgm:t>
    </dgm:pt>
    <dgm:pt modelId="{DF60F060-96F5-4F15-ACE9-DD9C77812DAF}" type="pres">
      <dgm:prSet presAssocID="{9FDC73BF-6950-42AF-AD04-983183DA558B}" presName="rootText" presStyleLbl="node1" presStyleIdx="6" presStyleCnt="7" custScaleY="63003" custLinFactNeighborX="530" custLinFactNeighborY="-76065">
        <dgm:presLayoutVars>
          <dgm:chMax/>
          <dgm:chPref val="3"/>
        </dgm:presLayoutVars>
      </dgm:prSet>
      <dgm:spPr/>
      <dgm:t>
        <a:bodyPr/>
        <a:lstStyle/>
        <a:p>
          <a:endParaRPr lang="es-ES"/>
        </a:p>
      </dgm:t>
    </dgm:pt>
    <dgm:pt modelId="{EEFCA180-BB20-4319-A16A-AB9CDC90A964}" type="pres">
      <dgm:prSet presAssocID="{9FDC73BF-6950-42AF-AD04-983183DA558B}" presName="titleText2" presStyleLbl="fgAcc1" presStyleIdx="6" presStyleCnt="7" custScaleX="105073" custScaleY="119525" custLinFactY="-100000" custLinFactNeighborX="9284" custLinFactNeighborY="-129968">
        <dgm:presLayoutVars>
          <dgm:chMax val="0"/>
          <dgm:chPref val="0"/>
        </dgm:presLayoutVars>
      </dgm:prSet>
      <dgm:spPr/>
      <dgm:t>
        <a:bodyPr/>
        <a:lstStyle/>
        <a:p>
          <a:endParaRPr lang="es-ES"/>
        </a:p>
      </dgm:t>
    </dgm:pt>
    <dgm:pt modelId="{CE14C44B-6284-4F02-8E11-9DB7C8EBDECB}" type="pres">
      <dgm:prSet presAssocID="{9FDC73BF-6950-42AF-AD04-983183DA558B}" presName="rootConnector" presStyleLbl="node3" presStyleIdx="0" presStyleCnt="0"/>
      <dgm:spPr/>
      <dgm:t>
        <a:bodyPr/>
        <a:lstStyle/>
        <a:p>
          <a:endParaRPr lang="es-ES"/>
        </a:p>
      </dgm:t>
    </dgm:pt>
    <dgm:pt modelId="{6ABCB8F6-4B10-4E7E-8F92-1AA52B7FAE61}" type="pres">
      <dgm:prSet presAssocID="{9FDC73BF-6950-42AF-AD04-983183DA558B}" presName="hierChild4" presStyleCnt="0"/>
      <dgm:spPr/>
      <dgm:t>
        <a:bodyPr/>
        <a:lstStyle/>
        <a:p>
          <a:endParaRPr lang="es-ES"/>
        </a:p>
      </dgm:t>
    </dgm:pt>
    <dgm:pt modelId="{D2DB2A54-A525-4722-AB5B-9561DAE527AB}" type="pres">
      <dgm:prSet presAssocID="{9FDC73BF-6950-42AF-AD04-983183DA558B}" presName="hierChild5" presStyleCnt="0"/>
      <dgm:spPr/>
      <dgm:t>
        <a:bodyPr/>
        <a:lstStyle/>
        <a:p>
          <a:endParaRPr lang="es-ES"/>
        </a:p>
      </dgm:t>
    </dgm:pt>
    <dgm:pt modelId="{8DC320E7-0C74-4655-9E63-C7B763287D9F}" type="pres">
      <dgm:prSet presAssocID="{24F16CFD-8E1C-4B1F-9E0A-C680F0EDB81F}" presName="hierChild5" presStyleCnt="0"/>
      <dgm:spPr/>
      <dgm:t>
        <a:bodyPr/>
        <a:lstStyle/>
        <a:p>
          <a:endParaRPr lang="es-ES"/>
        </a:p>
      </dgm:t>
    </dgm:pt>
    <dgm:pt modelId="{AFE305C2-F251-4435-97C0-A60B7C64DEF8}" type="pres">
      <dgm:prSet presAssocID="{F0AA0FC6-E25B-4CF3-9E89-D0F952C560FD}" presName="hierChild3" presStyleCnt="0"/>
      <dgm:spPr/>
      <dgm:t>
        <a:bodyPr/>
        <a:lstStyle/>
        <a:p>
          <a:endParaRPr lang="es-ES"/>
        </a:p>
      </dgm:t>
    </dgm:pt>
    <dgm:pt modelId="{9A05452D-D8AB-4ADF-9025-C7C72BD52122}" type="pres">
      <dgm:prSet presAssocID="{8F7A1AAC-F108-467B-9634-9FB7B50A2665}" presName="Name96" presStyleLbl="parChTrans1D2" presStyleIdx="3" presStyleCnt="4"/>
      <dgm:spPr/>
      <dgm:t>
        <a:bodyPr/>
        <a:lstStyle/>
        <a:p>
          <a:endParaRPr lang="es-ES"/>
        </a:p>
      </dgm:t>
    </dgm:pt>
    <dgm:pt modelId="{2CF68FFF-58A9-4865-ADC4-1225B31C5B80}" type="pres">
      <dgm:prSet presAssocID="{64EF159E-3B8E-41FB-8CF0-0FF488DA2072}" presName="hierRoot3" presStyleCnt="0">
        <dgm:presLayoutVars>
          <dgm:hierBranch val="init"/>
        </dgm:presLayoutVars>
      </dgm:prSet>
      <dgm:spPr/>
      <dgm:t>
        <a:bodyPr/>
        <a:lstStyle/>
        <a:p>
          <a:endParaRPr lang="es-ES"/>
        </a:p>
      </dgm:t>
    </dgm:pt>
    <dgm:pt modelId="{507E4202-ECFD-4EC9-81D7-5DA86A46C3E6}" type="pres">
      <dgm:prSet presAssocID="{64EF159E-3B8E-41FB-8CF0-0FF488DA2072}" presName="rootComposite3" presStyleCnt="0"/>
      <dgm:spPr/>
      <dgm:t>
        <a:bodyPr/>
        <a:lstStyle/>
        <a:p>
          <a:endParaRPr lang="es-ES"/>
        </a:p>
      </dgm:t>
    </dgm:pt>
    <dgm:pt modelId="{D37D5D57-56E8-473F-BC23-C04DB9712181}" type="pres">
      <dgm:prSet presAssocID="{64EF159E-3B8E-41FB-8CF0-0FF488DA2072}" presName="rootText3" presStyleLbl="asst1" presStyleIdx="0" presStyleCnt="1" custScaleY="66429" custLinFactNeighborX="734" custLinFactNeighborY="-59520">
        <dgm:presLayoutVars>
          <dgm:chPref val="3"/>
        </dgm:presLayoutVars>
      </dgm:prSet>
      <dgm:spPr/>
      <dgm:t>
        <a:bodyPr/>
        <a:lstStyle/>
        <a:p>
          <a:endParaRPr lang="es-ES"/>
        </a:p>
      </dgm:t>
    </dgm:pt>
    <dgm:pt modelId="{1087B3F0-09EF-4CE1-92E3-FCFA16AFC302}" type="pres">
      <dgm:prSet presAssocID="{64EF159E-3B8E-41FB-8CF0-0FF488DA2072}" presName="titleText3" presStyleLbl="fgAcc2" presStyleIdx="0" presStyleCnt="1" custLinFactY="-100000" custLinFactNeighborY="-109605">
        <dgm:presLayoutVars>
          <dgm:chMax val="0"/>
          <dgm:chPref val="0"/>
        </dgm:presLayoutVars>
      </dgm:prSet>
      <dgm:spPr/>
      <dgm:t>
        <a:bodyPr/>
        <a:lstStyle/>
        <a:p>
          <a:endParaRPr lang="es-ES"/>
        </a:p>
      </dgm:t>
    </dgm:pt>
    <dgm:pt modelId="{C6800A37-21B8-44CF-A770-3CEDD2A05A85}" type="pres">
      <dgm:prSet presAssocID="{64EF159E-3B8E-41FB-8CF0-0FF488DA2072}" presName="rootConnector3" presStyleLbl="asst1" presStyleIdx="0" presStyleCnt="1"/>
      <dgm:spPr/>
      <dgm:t>
        <a:bodyPr/>
        <a:lstStyle/>
        <a:p>
          <a:endParaRPr lang="es-ES"/>
        </a:p>
      </dgm:t>
    </dgm:pt>
    <dgm:pt modelId="{6E0B5B03-CE6F-4A7D-B7AF-41890FFB7933}" type="pres">
      <dgm:prSet presAssocID="{64EF159E-3B8E-41FB-8CF0-0FF488DA2072}" presName="hierChild6" presStyleCnt="0"/>
      <dgm:spPr/>
      <dgm:t>
        <a:bodyPr/>
        <a:lstStyle/>
        <a:p>
          <a:endParaRPr lang="es-ES"/>
        </a:p>
      </dgm:t>
    </dgm:pt>
    <dgm:pt modelId="{9FC591FA-44F8-4E7A-A366-EF9DFC0B3DC6}" type="pres">
      <dgm:prSet presAssocID="{64EF159E-3B8E-41FB-8CF0-0FF488DA2072}" presName="hierChild7" presStyleCnt="0"/>
      <dgm:spPr/>
      <dgm:t>
        <a:bodyPr/>
        <a:lstStyle/>
        <a:p>
          <a:endParaRPr lang="es-ES"/>
        </a:p>
      </dgm:t>
    </dgm:pt>
  </dgm:ptLst>
  <dgm:cxnLst>
    <dgm:cxn modelId="{86DAA095-D1B3-42C6-8790-89892CCA9EE4}" type="presOf" srcId="{90ABC8E8-2B1E-49F3-A1A9-0EE8077636F4}" destId="{8528D9ED-7850-4D18-9D58-58AB66A95BF0}" srcOrd="0" destOrd="0" presId="urn:microsoft.com/office/officeart/2008/layout/NameandTitleOrganizationalChart"/>
    <dgm:cxn modelId="{4E8A37F1-F7AA-4277-8B48-B2503F7E26CC}" type="presOf" srcId="{CB179DFC-7AA9-41FB-8356-929F824EBE87}" destId="{2B63E181-4A99-4B64-B638-4604D393A55D}" srcOrd="0" destOrd="0" presId="urn:microsoft.com/office/officeart/2008/layout/NameandTitleOrganizationalChart"/>
    <dgm:cxn modelId="{7C72C04F-0E9B-47E1-B013-8886E5319E5B}" type="presOf" srcId="{AA192F7F-E36F-4085-9CD2-DF96CBE7474A}" destId="{6FD4A3A6-2E85-4395-86DF-533D06A61C86}" srcOrd="1" destOrd="0" presId="urn:microsoft.com/office/officeart/2008/layout/NameandTitleOrganizationalChart"/>
    <dgm:cxn modelId="{FEB3C0B5-A8DD-444E-BA8E-077920FA108A}" type="presOf" srcId="{CBF027A6-01DB-4B62-8ED8-0B7986D47AC8}" destId="{F2824352-C568-437A-AC47-05EFB9268709}" srcOrd="0" destOrd="0" presId="urn:microsoft.com/office/officeart/2008/layout/NameandTitleOrganizationalChart"/>
    <dgm:cxn modelId="{8CCDF201-119F-48CB-AC34-37F6E085CA0B}" type="presOf" srcId="{64EF159E-3B8E-41FB-8CF0-0FF488DA2072}" destId="{C6800A37-21B8-44CF-A770-3CEDD2A05A85}" srcOrd="1" destOrd="0" presId="urn:microsoft.com/office/officeart/2008/layout/NameandTitleOrganizationalChart"/>
    <dgm:cxn modelId="{5D87AD24-D831-491C-8650-B8AB2211EE8B}" srcId="{F0AA0FC6-E25B-4CF3-9E89-D0F952C560FD}" destId="{A3F0040F-058D-40EF-88C2-93DD2388A5B0}" srcOrd="1" destOrd="0" parTransId="{AACDF463-E0DB-430E-8304-0AC66C9D08C4}" sibTransId="{2D2AC104-C5DB-4564-9122-D6A1ECEE27F1}"/>
    <dgm:cxn modelId="{17DA82E2-7D9A-45B6-94DF-1E5D2C78F4B4}" type="presOf" srcId="{AB558496-3628-4055-9D3D-A0CF0B5DFD67}" destId="{FD570610-CD5A-4048-AB2A-146E0E4E2B75}" srcOrd="0" destOrd="0" presId="urn:microsoft.com/office/officeart/2008/layout/NameandTitleOrganizationalChart"/>
    <dgm:cxn modelId="{A910E5B1-057F-466F-9E1B-79C37839C09C}" type="presOf" srcId="{00075F6D-3F24-4D7E-97C9-3EE67B20C84D}" destId="{757F6D31-5403-4D5D-BDE3-738372110E1E}" srcOrd="0" destOrd="0" presId="urn:microsoft.com/office/officeart/2008/layout/NameandTitleOrganizationalChart"/>
    <dgm:cxn modelId="{ACCF3FE8-EFB1-4041-B386-EF6690B7C3A1}" srcId="{1CD84BD4-8FAC-485C-9142-1E45C4C0EB7D}" destId="{AA192F7F-E36F-4085-9CD2-DF96CBE7474A}" srcOrd="0" destOrd="0" parTransId="{00075F6D-3F24-4D7E-97C9-3EE67B20C84D}" sibTransId="{AB558496-3628-4055-9D3D-A0CF0B5DFD67}"/>
    <dgm:cxn modelId="{896BEF35-6E35-4BB1-84B0-36DA60803C45}" type="presOf" srcId="{2D2AC104-C5DB-4564-9122-D6A1ECEE27F1}" destId="{66149BB2-F718-4750-AD54-85348362CEA4}" srcOrd="0" destOrd="0" presId="urn:microsoft.com/office/officeart/2008/layout/NameandTitleOrganizationalChart"/>
    <dgm:cxn modelId="{4739E536-871E-4A9D-8F28-717F6F03AB73}" srcId="{F0AA0FC6-E25B-4CF3-9E89-D0F952C560FD}" destId="{64EF159E-3B8E-41FB-8CF0-0FF488DA2072}" srcOrd="0" destOrd="0" parTransId="{8F7A1AAC-F108-467B-9634-9FB7B50A2665}" sibTransId="{C047A130-3E76-4725-A8C3-315C0D6C9606}"/>
    <dgm:cxn modelId="{D36ADA1E-A45A-4F70-86F1-E42B4CADD5E7}" type="presOf" srcId="{FE3D4B1F-7AE2-4B82-A676-505E2CEC27A6}" destId="{F6014894-39D4-472D-8B85-B5E5D0F8027D}" srcOrd="0" destOrd="0" presId="urn:microsoft.com/office/officeart/2008/layout/NameandTitleOrganizationalChart"/>
    <dgm:cxn modelId="{EA639391-943B-4FD7-AB40-44D2D61FC418}" type="presOf" srcId="{72F3D4E7-5D34-440B-93AF-CBD2787E7688}" destId="{2C3FF9A5-0CEA-4C27-8681-BB12C2A4AC51}" srcOrd="0" destOrd="0" presId="urn:microsoft.com/office/officeart/2008/layout/NameandTitleOrganizationalChart"/>
    <dgm:cxn modelId="{FBFB02C9-AA87-47CD-BC8F-E4CD86F58C93}" type="presOf" srcId="{8F01507B-AD37-4348-A972-654D95F7EF7B}" destId="{AEC8CC09-CC27-43C5-9D4C-092159B0A906}" srcOrd="1" destOrd="0" presId="urn:microsoft.com/office/officeart/2008/layout/NameandTitleOrganizationalChart"/>
    <dgm:cxn modelId="{3CDAB669-4857-4332-BA63-AC0A0B3F7774}" type="presOf" srcId="{C047A130-3E76-4725-A8C3-315C0D6C9606}" destId="{1087B3F0-09EF-4CE1-92E3-FCFA16AFC302}" srcOrd="0" destOrd="0" presId="urn:microsoft.com/office/officeart/2008/layout/NameandTitleOrganizationalChart"/>
    <dgm:cxn modelId="{D69477AA-A303-4D8E-B650-EC01E036A96A}" type="presOf" srcId="{A3F0040F-058D-40EF-88C2-93DD2388A5B0}" destId="{05942FC4-13BD-42BD-BA4B-BB464FAC6BA7}" srcOrd="1" destOrd="0" presId="urn:microsoft.com/office/officeart/2008/layout/NameandTitleOrganizationalChart"/>
    <dgm:cxn modelId="{9DDCFFC2-D615-4E57-B5DA-C4D7FF1594A7}" type="presOf" srcId="{C37C8EAF-D286-4EC9-9722-B217937274A5}" destId="{21614A7F-412D-4E87-B00B-4731F82E383A}" srcOrd="1" destOrd="0" presId="urn:microsoft.com/office/officeart/2008/layout/NameandTitleOrganizationalChart"/>
    <dgm:cxn modelId="{E2A153DE-18C6-4BA5-9898-B37C61EEE88D}" type="presOf" srcId="{AA192F7F-E36F-4085-9CD2-DF96CBE7474A}" destId="{57BCD094-5516-4295-9AD0-1E89C4C271C1}" srcOrd="0" destOrd="0" presId="urn:microsoft.com/office/officeart/2008/layout/NameandTitleOrganizationalChart"/>
    <dgm:cxn modelId="{A6DB7F86-33FB-4A99-A094-6F45302EB39F}" srcId="{24F16CFD-8E1C-4B1F-9E0A-C680F0EDB81F}" destId="{9FDC73BF-6950-42AF-AD04-983183DA558B}" srcOrd="0" destOrd="0" parTransId="{0614A169-2C13-4DF4-B615-B4B7DB67698F}" sibTransId="{99C5D344-6E06-450C-9FD0-9B31C7C45A0C}"/>
    <dgm:cxn modelId="{EE024F8F-EDB3-4718-828D-FBA31FB99FF0}" type="presOf" srcId="{1CD84BD4-8FAC-485C-9142-1E45C4C0EB7D}" destId="{4D611693-A4ED-4771-8C68-D1A7146CE1F0}" srcOrd="0" destOrd="0" presId="urn:microsoft.com/office/officeart/2008/layout/NameandTitleOrganizationalChart"/>
    <dgm:cxn modelId="{9A3CF401-BA3A-472E-BD29-82B89FBE3386}" type="presOf" srcId="{E226A610-A850-4702-8816-9197F491B7E9}" destId="{75EDD77F-3E16-4856-B2E4-AF3F92F24E61}" srcOrd="0" destOrd="0" presId="urn:microsoft.com/office/officeart/2008/layout/NameandTitleOrganizationalChart"/>
    <dgm:cxn modelId="{1F9A034D-0DAA-4F1A-A06E-CCC7295E0EE5}" type="presOf" srcId="{E2FE0934-D0B6-45C5-B3C1-1AB050CF2AD8}" destId="{F5C0EFAF-17FF-4E44-A5A2-43AC25780CA6}" srcOrd="0" destOrd="0" presId="urn:microsoft.com/office/officeart/2008/layout/NameandTitleOrganizationalChart"/>
    <dgm:cxn modelId="{F39660F6-4398-46CF-AD65-2A402AB85A69}" type="presOf" srcId="{F10E3362-BEB8-48C1-BDC6-AB809454596F}" destId="{91CCA7EB-3CFD-4371-8F0E-CB3B909E6D42}" srcOrd="0" destOrd="0" presId="urn:microsoft.com/office/officeart/2008/layout/NameandTitleOrganizationalChart"/>
    <dgm:cxn modelId="{D0F07B72-B761-40BC-B32D-C4EE33B47DA9}" type="presOf" srcId="{24F16CFD-8E1C-4B1F-9E0A-C680F0EDB81F}" destId="{D9F07D51-9350-4664-8B69-BAD3AA2E7974}" srcOrd="0" destOrd="0" presId="urn:microsoft.com/office/officeart/2008/layout/NameandTitleOrganizationalChart"/>
    <dgm:cxn modelId="{37E700E1-64CD-4B90-B304-25FD9D32F261}" type="presOf" srcId="{C37C8EAF-D286-4EC9-9722-B217937274A5}" destId="{5C51F201-2F94-46B7-9EEF-31A2D76C9B48}" srcOrd="0" destOrd="0" presId="urn:microsoft.com/office/officeart/2008/layout/NameandTitleOrganizationalChart"/>
    <dgm:cxn modelId="{5820C077-AE86-44C2-813C-B0A7983319A7}" type="presOf" srcId="{F0AA0FC6-E25B-4CF3-9E89-D0F952C560FD}" destId="{875A9AB3-CB3D-4EE1-AC9A-36D10EC2E5C5}" srcOrd="1" destOrd="0" presId="urn:microsoft.com/office/officeart/2008/layout/NameandTitleOrganizationalChart"/>
    <dgm:cxn modelId="{93E075AE-AEE5-43C1-9EFE-EB86EA620A80}" srcId="{F0AA0FC6-E25B-4CF3-9E89-D0F952C560FD}" destId="{24F16CFD-8E1C-4B1F-9E0A-C680F0EDB81F}" srcOrd="3" destOrd="0" parTransId="{72F3D4E7-5D34-440B-93AF-CBD2787E7688}" sibTransId="{F10E3362-BEB8-48C1-BDC6-AB809454596F}"/>
    <dgm:cxn modelId="{F057AB7E-4FB4-4C6F-8665-C0407904FA29}" type="presOf" srcId="{24F16CFD-8E1C-4B1F-9E0A-C680F0EDB81F}" destId="{759DA7DC-0C73-409B-92FD-FB5C42E5FFFC}" srcOrd="1" destOrd="0" presId="urn:microsoft.com/office/officeart/2008/layout/NameandTitleOrganizationalChart"/>
    <dgm:cxn modelId="{C254756C-E535-440A-94FE-F3B30E1791F0}" type="presOf" srcId="{99C5D344-6E06-450C-9FD0-9B31C7C45A0C}" destId="{EEFCA180-BB20-4319-A16A-AB9CDC90A964}" srcOrd="0" destOrd="0" presId="urn:microsoft.com/office/officeart/2008/layout/NameandTitleOrganizationalChart"/>
    <dgm:cxn modelId="{44B6CE29-7E45-4D27-BFF8-B8EBAB1470A7}" srcId="{FE3D4B1F-7AE2-4B82-A676-505E2CEC27A6}" destId="{F0AA0FC6-E25B-4CF3-9E89-D0F952C560FD}" srcOrd="0" destOrd="0" parTransId="{833C7A9D-57CE-442A-AE9C-F39EBA8E121B}" sibTransId="{90ABC8E8-2B1E-49F3-A1A9-0EE8077636F4}"/>
    <dgm:cxn modelId="{73B51C1D-674A-4429-A611-F197C3D91B2D}" type="presOf" srcId="{0614A169-2C13-4DF4-B615-B4B7DB67698F}" destId="{CDB6631F-50E0-49F4-81E4-25F0656DCC34}" srcOrd="0" destOrd="0" presId="urn:microsoft.com/office/officeart/2008/layout/NameandTitleOrganizationalChart"/>
    <dgm:cxn modelId="{8C9D6F91-089E-43D4-A11D-C4ADE8195F07}" type="presOf" srcId="{9FDC73BF-6950-42AF-AD04-983183DA558B}" destId="{DF60F060-96F5-4F15-ACE9-DD9C77812DAF}" srcOrd="0" destOrd="0" presId="urn:microsoft.com/office/officeart/2008/layout/NameandTitleOrganizationalChart"/>
    <dgm:cxn modelId="{4DA85714-6C49-490A-8E42-38F868D64031}" type="presOf" srcId="{8F01507B-AD37-4348-A972-654D95F7EF7B}" destId="{9A8A70EA-230E-4E56-997F-04178CA9C42D}" srcOrd="0" destOrd="0" presId="urn:microsoft.com/office/officeart/2008/layout/NameandTitleOrganizationalChart"/>
    <dgm:cxn modelId="{A023E6F0-F702-4070-9508-089D885D0525}" srcId="{A3F0040F-058D-40EF-88C2-93DD2388A5B0}" destId="{C37C8EAF-D286-4EC9-9722-B217937274A5}" srcOrd="0" destOrd="0" parTransId="{1EC28ACA-2641-49C9-9804-DFA0E5BFD0DF}" sibTransId="{E2FE0934-D0B6-45C5-B3C1-1AB050CF2AD8}"/>
    <dgm:cxn modelId="{124BB136-83FE-44AE-8A4A-B68350E3DEA4}" srcId="{F0AA0FC6-E25B-4CF3-9E89-D0F952C560FD}" destId="{1CD84BD4-8FAC-485C-9142-1E45C4C0EB7D}" srcOrd="2" destOrd="0" parTransId="{CB179DFC-7AA9-41FB-8356-929F824EBE87}" sibTransId="{E226A610-A850-4702-8816-9197F491B7E9}"/>
    <dgm:cxn modelId="{CD1DF700-7E3B-4DDA-BABD-11DE8BC1F7A7}" type="presOf" srcId="{A3F0040F-058D-40EF-88C2-93DD2388A5B0}" destId="{6B782D97-9C3D-4FBA-8A36-8E5F3F4E806A}" srcOrd="0" destOrd="0" presId="urn:microsoft.com/office/officeart/2008/layout/NameandTitleOrganizationalChart"/>
    <dgm:cxn modelId="{B17A7FDD-1A59-4A0D-BCDD-0A839FF69CBA}" type="presOf" srcId="{AACDF463-E0DB-430E-8304-0AC66C9D08C4}" destId="{E3444C8A-9F1E-41F1-A307-B93EFB9ECBD1}" srcOrd="0" destOrd="0" presId="urn:microsoft.com/office/officeart/2008/layout/NameandTitleOrganizationalChart"/>
    <dgm:cxn modelId="{F95E077F-44FB-42CD-86E4-4084F4F2263C}" type="presOf" srcId="{64EF159E-3B8E-41FB-8CF0-0FF488DA2072}" destId="{D37D5D57-56E8-473F-BC23-C04DB9712181}" srcOrd="0" destOrd="0" presId="urn:microsoft.com/office/officeart/2008/layout/NameandTitleOrganizationalChart"/>
    <dgm:cxn modelId="{E6A8709E-BD8E-462A-B545-8D47F8146F94}" type="presOf" srcId="{9FDC73BF-6950-42AF-AD04-983183DA558B}" destId="{CE14C44B-6284-4F02-8E11-9DB7C8EBDECB}" srcOrd="1" destOrd="0" presId="urn:microsoft.com/office/officeart/2008/layout/NameandTitleOrganizationalChart"/>
    <dgm:cxn modelId="{728A4598-36FB-482A-A002-95BFDB667256}" srcId="{C37C8EAF-D286-4EC9-9722-B217937274A5}" destId="{8F01507B-AD37-4348-A972-654D95F7EF7B}" srcOrd="0" destOrd="0" parTransId="{CBF027A6-01DB-4B62-8ED8-0B7986D47AC8}" sibTransId="{75C2934D-365B-484F-8138-BC21BC6BC505}"/>
    <dgm:cxn modelId="{6CC7FEE0-9D23-49BE-B7EE-EF01B5703FA1}" type="presOf" srcId="{75C2934D-365B-484F-8138-BC21BC6BC505}" destId="{96872155-D92E-4DB3-9924-544477362124}" srcOrd="0" destOrd="0" presId="urn:microsoft.com/office/officeart/2008/layout/NameandTitleOrganizationalChart"/>
    <dgm:cxn modelId="{A29C894D-AA86-475D-B46B-53F5BF6FDF66}" type="presOf" srcId="{1EC28ACA-2641-49C9-9804-DFA0E5BFD0DF}" destId="{2E761CE1-7191-4EFA-90B7-C0E37DE392C3}" srcOrd="0" destOrd="0" presId="urn:microsoft.com/office/officeart/2008/layout/NameandTitleOrganizationalChart"/>
    <dgm:cxn modelId="{81F985E9-49E9-4464-A910-02BBC28F6101}" type="presOf" srcId="{8F7A1AAC-F108-467B-9634-9FB7B50A2665}" destId="{9A05452D-D8AB-4ADF-9025-C7C72BD52122}" srcOrd="0" destOrd="0" presId="urn:microsoft.com/office/officeart/2008/layout/NameandTitleOrganizationalChart"/>
    <dgm:cxn modelId="{04EFBF8E-7EF1-4D98-B2C1-F0B1E921F124}" type="presOf" srcId="{1CD84BD4-8FAC-485C-9142-1E45C4C0EB7D}" destId="{8929DFC8-CAC9-458D-9362-ED0F311E58C6}" srcOrd="1" destOrd="0" presId="urn:microsoft.com/office/officeart/2008/layout/NameandTitleOrganizationalChart"/>
    <dgm:cxn modelId="{4CD3C539-09DC-4DA8-A451-4A0E042C6BE6}" type="presOf" srcId="{F0AA0FC6-E25B-4CF3-9E89-D0F952C560FD}" destId="{87C76F56-D98E-4119-9B09-69FA490869AB}" srcOrd="0" destOrd="0" presId="urn:microsoft.com/office/officeart/2008/layout/NameandTitleOrganizationalChart"/>
    <dgm:cxn modelId="{7825EA98-3606-4C2D-AC22-F4EA01C9BD16}" type="presParOf" srcId="{F6014894-39D4-472D-8B85-B5E5D0F8027D}" destId="{313E8DBC-D2B1-4475-9CF7-66E0524FE644}" srcOrd="0" destOrd="0" presId="urn:microsoft.com/office/officeart/2008/layout/NameandTitleOrganizationalChart"/>
    <dgm:cxn modelId="{C3CF9C2B-2B28-405E-834E-20745DEBA50C}" type="presParOf" srcId="{313E8DBC-D2B1-4475-9CF7-66E0524FE644}" destId="{AAB217BE-82AF-4DA1-A545-314686C68FEE}" srcOrd="0" destOrd="0" presId="urn:microsoft.com/office/officeart/2008/layout/NameandTitleOrganizationalChart"/>
    <dgm:cxn modelId="{688AE50E-7D53-4E6E-BEF4-999729F56C2D}" type="presParOf" srcId="{AAB217BE-82AF-4DA1-A545-314686C68FEE}" destId="{87C76F56-D98E-4119-9B09-69FA490869AB}" srcOrd="0" destOrd="0" presId="urn:microsoft.com/office/officeart/2008/layout/NameandTitleOrganizationalChart"/>
    <dgm:cxn modelId="{A66CA7E9-3CF1-4C0B-BB80-DE58BFADF2E2}" type="presParOf" srcId="{AAB217BE-82AF-4DA1-A545-314686C68FEE}" destId="{8528D9ED-7850-4D18-9D58-58AB66A95BF0}" srcOrd="1" destOrd="0" presId="urn:microsoft.com/office/officeart/2008/layout/NameandTitleOrganizationalChart"/>
    <dgm:cxn modelId="{0BD4559C-DB26-47AE-9B57-D82321D9579E}" type="presParOf" srcId="{AAB217BE-82AF-4DA1-A545-314686C68FEE}" destId="{875A9AB3-CB3D-4EE1-AC9A-36D10EC2E5C5}" srcOrd="2" destOrd="0" presId="urn:microsoft.com/office/officeart/2008/layout/NameandTitleOrganizationalChart"/>
    <dgm:cxn modelId="{02B53625-41E4-412A-8BF9-D5ED25FA4FE9}" type="presParOf" srcId="{313E8DBC-D2B1-4475-9CF7-66E0524FE644}" destId="{21AC5AE3-32E0-4257-BEEA-68A6824B8105}" srcOrd="1" destOrd="0" presId="urn:microsoft.com/office/officeart/2008/layout/NameandTitleOrganizationalChart"/>
    <dgm:cxn modelId="{06F1DEF0-E39D-4555-B139-92728837BE7A}" type="presParOf" srcId="{21AC5AE3-32E0-4257-BEEA-68A6824B8105}" destId="{E3444C8A-9F1E-41F1-A307-B93EFB9ECBD1}" srcOrd="0" destOrd="0" presId="urn:microsoft.com/office/officeart/2008/layout/NameandTitleOrganizationalChart"/>
    <dgm:cxn modelId="{782D8FA5-4EDE-43D9-BA72-192F960CCE98}" type="presParOf" srcId="{21AC5AE3-32E0-4257-BEEA-68A6824B8105}" destId="{B59C0DC0-8B2C-4F3A-BFB7-6EB04EF6AA0A}" srcOrd="1" destOrd="0" presId="urn:microsoft.com/office/officeart/2008/layout/NameandTitleOrganizationalChart"/>
    <dgm:cxn modelId="{CB131626-0A6A-415D-89A8-695E0E81231A}" type="presParOf" srcId="{B59C0DC0-8B2C-4F3A-BFB7-6EB04EF6AA0A}" destId="{D3F3AC27-0016-40A2-9C81-1CEF6D4C936C}" srcOrd="0" destOrd="0" presId="urn:microsoft.com/office/officeart/2008/layout/NameandTitleOrganizationalChart"/>
    <dgm:cxn modelId="{173905ED-9008-4BBF-9602-DCC4DBCCE6C3}" type="presParOf" srcId="{D3F3AC27-0016-40A2-9C81-1CEF6D4C936C}" destId="{6B782D97-9C3D-4FBA-8A36-8E5F3F4E806A}" srcOrd="0" destOrd="0" presId="urn:microsoft.com/office/officeart/2008/layout/NameandTitleOrganizationalChart"/>
    <dgm:cxn modelId="{5C0EBC8C-C72F-4D52-928A-47E9180CB833}" type="presParOf" srcId="{D3F3AC27-0016-40A2-9C81-1CEF6D4C936C}" destId="{66149BB2-F718-4750-AD54-85348362CEA4}" srcOrd="1" destOrd="0" presId="urn:microsoft.com/office/officeart/2008/layout/NameandTitleOrganizationalChart"/>
    <dgm:cxn modelId="{1F697077-D918-443F-BBC4-558F64F3DB65}" type="presParOf" srcId="{D3F3AC27-0016-40A2-9C81-1CEF6D4C936C}" destId="{05942FC4-13BD-42BD-BA4B-BB464FAC6BA7}" srcOrd="2" destOrd="0" presId="urn:microsoft.com/office/officeart/2008/layout/NameandTitleOrganizationalChart"/>
    <dgm:cxn modelId="{67BB9E3F-E12B-4A52-B048-54BB6A3031E6}" type="presParOf" srcId="{B59C0DC0-8B2C-4F3A-BFB7-6EB04EF6AA0A}" destId="{790214CE-15A9-477F-846B-606429E18DAE}" srcOrd="1" destOrd="0" presId="urn:microsoft.com/office/officeart/2008/layout/NameandTitleOrganizationalChart"/>
    <dgm:cxn modelId="{94290C65-9A52-425C-BC1F-9FEDC9E55892}" type="presParOf" srcId="{790214CE-15A9-477F-846B-606429E18DAE}" destId="{2E761CE1-7191-4EFA-90B7-C0E37DE392C3}" srcOrd="0" destOrd="0" presId="urn:microsoft.com/office/officeart/2008/layout/NameandTitleOrganizationalChart"/>
    <dgm:cxn modelId="{121B4CB7-9F15-408C-BEC0-508B7FA925F0}" type="presParOf" srcId="{790214CE-15A9-477F-846B-606429E18DAE}" destId="{3D3827D9-367E-4FB8-A177-C59349D10E93}" srcOrd="1" destOrd="0" presId="urn:microsoft.com/office/officeart/2008/layout/NameandTitleOrganizationalChart"/>
    <dgm:cxn modelId="{C4276E02-9B4F-4921-9EC3-247DF08D7ADB}" type="presParOf" srcId="{3D3827D9-367E-4FB8-A177-C59349D10E93}" destId="{6DD16A9B-1D52-405B-B9E8-0CCD6DF24F2C}" srcOrd="0" destOrd="0" presId="urn:microsoft.com/office/officeart/2008/layout/NameandTitleOrganizationalChart"/>
    <dgm:cxn modelId="{AF948A88-72BD-4E35-A5C5-C7B342E7FE02}" type="presParOf" srcId="{6DD16A9B-1D52-405B-B9E8-0CCD6DF24F2C}" destId="{5C51F201-2F94-46B7-9EEF-31A2D76C9B48}" srcOrd="0" destOrd="0" presId="urn:microsoft.com/office/officeart/2008/layout/NameandTitleOrganizationalChart"/>
    <dgm:cxn modelId="{18485400-DBB1-4E72-A6E3-A905DC18F9DC}" type="presParOf" srcId="{6DD16A9B-1D52-405B-B9E8-0CCD6DF24F2C}" destId="{F5C0EFAF-17FF-4E44-A5A2-43AC25780CA6}" srcOrd="1" destOrd="0" presId="urn:microsoft.com/office/officeart/2008/layout/NameandTitleOrganizationalChart"/>
    <dgm:cxn modelId="{E31EE6AE-8D2A-4055-B1F0-37296E8B6188}" type="presParOf" srcId="{6DD16A9B-1D52-405B-B9E8-0CCD6DF24F2C}" destId="{21614A7F-412D-4E87-B00B-4731F82E383A}" srcOrd="2" destOrd="0" presId="urn:microsoft.com/office/officeart/2008/layout/NameandTitleOrganizationalChart"/>
    <dgm:cxn modelId="{95B2F6DB-E748-44CC-AA2C-C5C3AC5675C2}" type="presParOf" srcId="{3D3827D9-367E-4FB8-A177-C59349D10E93}" destId="{BCD09736-C4D9-4C41-9D07-485460D2A577}" srcOrd="1" destOrd="0" presId="urn:microsoft.com/office/officeart/2008/layout/NameandTitleOrganizationalChart"/>
    <dgm:cxn modelId="{EEC5A74E-C4A1-43E9-A6FC-3D1C1C60AF50}" type="presParOf" srcId="{BCD09736-C4D9-4C41-9D07-485460D2A577}" destId="{F2824352-C568-437A-AC47-05EFB9268709}" srcOrd="0" destOrd="0" presId="urn:microsoft.com/office/officeart/2008/layout/NameandTitleOrganizationalChart"/>
    <dgm:cxn modelId="{36D33D1B-2AA5-4FC0-9623-DC35B70BC349}" type="presParOf" srcId="{BCD09736-C4D9-4C41-9D07-485460D2A577}" destId="{A1E981D2-BC08-498E-AC7D-BFC6713A1CA4}" srcOrd="1" destOrd="0" presId="urn:microsoft.com/office/officeart/2008/layout/NameandTitleOrganizationalChart"/>
    <dgm:cxn modelId="{F35FB226-F5B9-4689-8977-E4AEECD51D22}" type="presParOf" srcId="{A1E981D2-BC08-498E-AC7D-BFC6713A1CA4}" destId="{1F2E8CE7-7666-48CD-85FE-C4B62A11B0B9}" srcOrd="0" destOrd="0" presId="urn:microsoft.com/office/officeart/2008/layout/NameandTitleOrganizationalChart"/>
    <dgm:cxn modelId="{B7DD3A60-269B-4194-9B27-6C3A103B013D}" type="presParOf" srcId="{1F2E8CE7-7666-48CD-85FE-C4B62A11B0B9}" destId="{9A8A70EA-230E-4E56-997F-04178CA9C42D}" srcOrd="0" destOrd="0" presId="urn:microsoft.com/office/officeart/2008/layout/NameandTitleOrganizationalChart"/>
    <dgm:cxn modelId="{476C8125-A2A0-4506-9E1D-2E8C542689A3}" type="presParOf" srcId="{1F2E8CE7-7666-48CD-85FE-C4B62A11B0B9}" destId="{96872155-D92E-4DB3-9924-544477362124}" srcOrd="1" destOrd="0" presId="urn:microsoft.com/office/officeart/2008/layout/NameandTitleOrganizationalChart"/>
    <dgm:cxn modelId="{1A5F8E48-848D-4281-BD1D-8EA0BE59FC2D}" type="presParOf" srcId="{1F2E8CE7-7666-48CD-85FE-C4B62A11B0B9}" destId="{AEC8CC09-CC27-43C5-9D4C-092159B0A906}" srcOrd="2" destOrd="0" presId="urn:microsoft.com/office/officeart/2008/layout/NameandTitleOrganizationalChart"/>
    <dgm:cxn modelId="{FE8C8FEE-0D5D-43E4-87A2-58223B7DAE0E}" type="presParOf" srcId="{A1E981D2-BC08-498E-AC7D-BFC6713A1CA4}" destId="{9F408118-CF9D-42DF-9D36-2F7D21E142F6}" srcOrd="1" destOrd="0" presId="urn:microsoft.com/office/officeart/2008/layout/NameandTitleOrganizationalChart"/>
    <dgm:cxn modelId="{23CD5434-1AC1-4020-A8ED-56ECA57DC43D}" type="presParOf" srcId="{A1E981D2-BC08-498E-AC7D-BFC6713A1CA4}" destId="{DC8819DA-E0B3-48A2-969E-785912B0262A}" srcOrd="2" destOrd="0" presId="urn:microsoft.com/office/officeart/2008/layout/NameandTitleOrganizationalChart"/>
    <dgm:cxn modelId="{C2FFBE77-8EE0-4E93-A0A1-36E51A6CC7E2}" type="presParOf" srcId="{3D3827D9-367E-4FB8-A177-C59349D10E93}" destId="{FEFB44EB-548E-4384-AD1D-28E7629AA230}" srcOrd="2" destOrd="0" presId="urn:microsoft.com/office/officeart/2008/layout/NameandTitleOrganizationalChart"/>
    <dgm:cxn modelId="{EA633F0C-1F99-4BD8-8D12-B9D81CF06A37}" type="presParOf" srcId="{B59C0DC0-8B2C-4F3A-BFB7-6EB04EF6AA0A}" destId="{CDC1E046-31BE-48F4-9A59-A2C6051AEE1E}" srcOrd="2" destOrd="0" presId="urn:microsoft.com/office/officeart/2008/layout/NameandTitleOrganizationalChart"/>
    <dgm:cxn modelId="{7DACB757-5B98-4883-AB2A-2171579F5569}" type="presParOf" srcId="{21AC5AE3-32E0-4257-BEEA-68A6824B8105}" destId="{2B63E181-4A99-4B64-B638-4604D393A55D}" srcOrd="2" destOrd="0" presId="urn:microsoft.com/office/officeart/2008/layout/NameandTitleOrganizationalChart"/>
    <dgm:cxn modelId="{BBDC22A5-8991-493B-8DBC-BAD73C468D0A}" type="presParOf" srcId="{21AC5AE3-32E0-4257-BEEA-68A6824B8105}" destId="{10C8AA22-9FF0-44AB-AA63-277DCE7A7D3F}" srcOrd="3" destOrd="0" presId="urn:microsoft.com/office/officeart/2008/layout/NameandTitleOrganizationalChart"/>
    <dgm:cxn modelId="{55229A13-D0FF-408C-BEE4-C96D4BF9FF8F}" type="presParOf" srcId="{10C8AA22-9FF0-44AB-AA63-277DCE7A7D3F}" destId="{FAF9E2A2-3778-462C-91A7-5A600BFF0237}" srcOrd="0" destOrd="0" presId="urn:microsoft.com/office/officeart/2008/layout/NameandTitleOrganizationalChart"/>
    <dgm:cxn modelId="{BB334CA8-A68F-4EA1-B87F-A765DE732504}" type="presParOf" srcId="{FAF9E2A2-3778-462C-91A7-5A600BFF0237}" destId="{4D611693-A4ED-4771-8C68-D1A7146CE1F0}" srcOrd="0" destOrd="0" presId="urn:microsoft.com/office/officeart/2008/layout/NameandTitleOrganizationalChart"/>
    <dgm:cxn modelId="{EC460900-C18F-4C09-B177-FB0571785023}" type="presParOf" srcId="{FAF9E2A2-3778-462C-91A7-5A600BFF0237}" destId="{75EDD77F-3E16-4856-B2E4-AF3F92F24E61}" srcOrd="1" destOrd="0" presId="urn:microsoft.com/office/officeart/2008/layout/NameandTitleOrganizationalChart"/>
    <dgm:cxn modelId="{7E6FAD42-DF8C-485F-A252-60C699F7536F}" type="presParOf" srcId="{FAF9E2A2-3778-462C-91A7-5A600BFF0237}" destId="{8929DFC8-CAC9-458D-9362-ED0F311E58C6}" srcOrd="2" destOrd="0" presId="urn:microsoft.com/office/officeart/2008/layout/NameandTitleOrganizationalChart"/>
    <dgm:cxn modelId="{C43CAE21-1462-4639-850E-A57BCF886615}" type="presParOf" srcId="{10C8AA22-9FF0-44AB-AA63-277DCE7A7D3F}" destId="{5B5C13AC-9015-43AE-BF74-5785E6EBB9B3}" srcOrd="1" destOrd="0" presId="urn:microsoft.com/office/officeart/2008/layout/NameandTitleOrganizationalChart"/>
    <dgm:cxn modelId="{C5C2E60D-CCD2-4E20-A263-413258570751}" type="presParOf" srcId="{5B5C13AC-9015-43AE-BF74-5785E6EBB9B3}" destId="{757F6D31-5403-4D5D-BDE3-738372110E1E}" srcOrd="0" destOrd="0" presId="urn:microsoft.com/office/officeart/2008/layout/NameandTitleOrganizationalChart"/>
    <dgm:cxn modelId="{9608A254-33D1-4F16-9580-A47A0707448F}" type="presParOf" srcId="{5B5C13AC-9015-43AE-BF74-5785E6EBB9B3}" destId="{0045A5C9-5C64-4B06-9055-98598DF99777}" srcOrd="1" destOrd="0" presId="urn:microsoft.com/office/officeart/2008/layout/NameandTitleOrganizationalChart"/>
    <dgm:cxn modelId="{6A68A616-F31F-41F3-A5BA-C8A7E2565F7B}" type="presParOf" srcId="{0045A5C9-5C64-4B06-9055-98598DF99777}" destId="{DB086388-580A-4670-8C54-C797B08A9725}" srcOrd="0" destOrd="0" presId="urn:microsoft.com/office/officeart/2008/layout/NameandTitleOrganizationalChart"/>
    <dgm:cxn modelId="{F4C347A1-5489-4B1F-9470-4D07330EDF6D}" type="presParOf" srcId="{DB086388-580A-4670-8C54-C797B08A9725}" destId="{57BCD094-5516-4295-9AD0-1E89C4C271C1}" srcOrd="0" destOrd="0" presId="urn:microsoft.com/office/officeart/2008/layout/NameandTitleOrganizationalChart"/>
    <dgm:cxn modelId="{90A8E223-4171-45E8-96FB-A7FE714D2036}" type="presParOf" srcId="{DB086388-580A-4670-8C54-C797B08A9725}" destId="{FD570610-CD5A-4048-AB2A-146E0E4E2B75}" srcOrd="1" destOrd="0" presId="urn:microsoft.com/office/officeart/2008/layout/NameandTitleOrganizationalChart"/>
    <dgm:cxn modelId="{F7C11FE3-B70F-42B2-9F2C-E3C9DA77AD07}" type="presParOf" srcId="{DB086388-580A-4670-8C54-C797B08A9725}" destId="{6FD4A3A6-2E85-4395-86DF-533D06A61C86}" srcOrd="2" destOrd="0" presId="urn:microsoft.com/office/officeart/2008/layout/NameandTitleOrganizationalChart"/>
    <dgm:cxn modelId="{A1D1ED70-3111-4311-8379-04477D6663BC}" type="presParOf" srcId="{0045A5C9-5C64-4B06-9055-98598DF99777}" destId="{2EEE500A-BBC6-48EF-ABD2-DA22654A40EF}" srcOrd="1" destOrd="0" presId="urn:microsoft.com/office/officeart/2008/layout/NameandTitleOrganizationalChart"/>
    <dgm:cxn modelId="{B40C8169-FF2C-4F40-8871-F92BE8D4CAE4}" type="presParOf" srcId="{0045A5C9-5C64-4B06-9055-98598DF99777}" destId="{535C129C-B205-428B-A248-1EAA0E52D47C}" srcOrd="2" destOrd="0" presId="urn:microsoft.com/office/officeart/2008/layout/NameandTitleOrganizationalChart"/>
    <dgm:cxn modelId="{A24E3EB7-D0EC-4370-A032-4DEBE583A4DA}" type="presParOf" srcId="{10C8AA22-9FF0-44AB-AA63-277DCE7A7D3F}" destId="{F9F8B9D3-CD45-4959-9B38-5F66259B4A24}" srcOrd="2" destOrd="0" presId="urn:microsoft.com/office/officeart/2008/layout/NameandTitleOrganizationalChart"/>
    <dgm:cxn modelId="{699DA513-74F6-48D1-9B58-B9FBDA368B3A}" type="presParOf" srcId="{21AC5AE3-32E0-4257-BEEA-68A6824B8105}" destId="{2C3FF9A5-0CEA-4C27-8681-BB12C2A4AC51}" srcOrd="4" destOrd="0" presId="urn:microsoft.com/office/officeart/2008/layout/NameandTitleOrganizationalChart"/>
    <dgm:cxn modelId="{74F832C5-AE9E-4B3A-8890-83B9400A7FB7}" type="presParOf" srcId="{21AC5AE3-32E0-4257-BEEA-68A6824B8105}" destId="{60366893-FA6E-41EA-A29C-92DC84B56C7D}" srcOrd="5" destOrd="0" presId="urn:microsoft.com/office/officeart/2008/layout/NameandTitleOrganizationalChart"/>
    <dgm:cxn modelId="{30BF8D15-273B-4ADB-B123-7A339AD00EBC}" type="presParOf" srcId="{60366893-FA6E-41EA-A29C-92DC84B56C7D}" destId="{D0192215-9CA2-41AD-A244-952FF0FD83C9}" srcOrd="0" destOrd="0" presId="urn:microsoft.com/office/officeart/2008/layout/NameandTitleOrganizationalChart"/>
    <dgm:cxn modelId="{2844F555-F77E-4AFD-9584-5108E223E031}" type="presParOf" srcId="{D0192215-9CA2-41AD-A244-952FF0FD83C9}" destId="{D9F07D51-9350-4664-8B69-BAD3AA2E7974}" srcOrd="0" destOrd="0" presId="urn:microsoft.com/office/officeart/2008/layout/NameandTitleOrganizationalChart"/>
    <dgm:cxn modelId="{7E6C134E-C4BC-4B69-B674-D6949FAED890}" type="presParOf" srcId="{D0192215-9CA2-41AD-A244-952FF0FD83C9}" destId="{91CCA7EB-3CFD-4371-8F0E-CB3B909E6D42}" srcOrd="1" destOrd="0" presId="urn:microsoft.com/office/officeart/2008/layout/NameandTitleOrganizationalChart"/>
    <dgm:cxn modelId="{6A4845FF-544D-4E7F-8B08-74769FFA3381}" type="presParOf" srcId="{D0192215-9CA2-41AD-A244-952FF0FD83C9}" destId="{759DA7DC-0C73-409B-92FD-FB5C42E5FFFC}" srcOrd="2" destOrd="0" presId="urn:microsoft.com/office/officeart/2008/layout/NameandTitleOrganizationalChart"/>
    <dgm:cxn modelId="{5BBB1ED0-0030-44A6-96EF-C6FCF9F6A71E}" type="presParOf" srcId="{60366893-FA6E-41EA-A29C-92DC84B56C7D}" destId="{CD7EC234-E360-44BF-A861-B44182567E29}" srcOrd="1" destOrd="0" presId="urn:microsoft.com/office/officeart/2008/layout/NameandTitleOrganizationalChart"/>
    <dgm:cxn modelId="{109BA25B-63D1-43F7-A54F-2BCFFE1228F3}" type="presParOf" srcId="{CD7EC234-E360-44BF-A861-B44182567E29}" destId="{CDB6631F-50E0-49F4-81E4-25F0656DCC34}" srcOrd="0" destOrd="0" presId="urn:microsoft.com/office/officeart/2008/layout/NameandTitleOrganizationalChart"/>
    <dgm:cxn modelId="{41F760C5-DD95-4B7C-B39B-2A59D9E88756}" type="presParOf" srcId="{CD7EC234-E360-44BF-A861-B44182567E29}" destId="{D60CB143-BD2E-4455-AAB5-AB4FA29B8611}" srcOrd="1" destOrd="0" presId="urn:microsoft.com/office/officeart/2008/layout/NameandTitleOrganizationalChart"/>
    <dgm:cxn modelId="{F585515E-AE9C-4FB6-A4F4-13F92CAD0155}" type="presParOf" srcId="{D60CB143-BD2E-4455-AAB5-AB4FA29B8611}" destId="{3D43E9B1-C634-4108-B0F8-E43875DB7B4F}" srcOrd="0" destOrd="0" presId="urn:microsoft.com/office/officeart/2008/layout/NameandTitleOrganizationalChart"/>
    <dgm:cxn modelId="{C0B49C8F-D90E-4E9D-A891-DECE0EEA57AC}" type="presParOf" srcId="{3D43E9B1-C634-4108-B0F8-E43875DB7B4F}" destId="{DF60F060-96F5-4F15-ACE9-DD9C77812DAF}" srcOrd="0" destOrd="0" presId="urn:microsoft.com/office/officeart/2008/layout/NameandTitleOrganizationalChart"/>
    <dgm:cxn modelId="{02577A73-CBF2-4BCA-AE66-B142249113DA}" type="presParOf" srcId="{3D43E9B1-C634-4108-B0F8-E43875DB7B4F}" destId="{EEFCA180-BB20-4319-A16A-AB9CDC90A964}" srcOrd="1" destOrd="0" presId="urn:microsoft.com/office/officeart/2008/layout/NameandTitleOrganizationalChart"/>
    <dgm:cxn modelId="{71DA35D1-14BC-4DE7-B2EC-B33FA70B2D8E}" type="presParOf" srcId="{3D43E9B1-C634-4108-B0F8-E43875DB7B4F}" destId="{CE14C44B-6284-4F02-8E11-9DB7C8EBDECB}" srcOrd="2" destOrd="0" presId="urn:microsoft.com/office/officeart/2008/layout/NameandTitleOrganizationalChart"/>
    <dgm:cxn modelId="{9195A664-202C-42BE-9DAC-769C3A51221B}" type="presParOf" srcId="{D60CB143-BD2E-4455-AAB5-AB4FA29B8611}" destId="{6ABCB8F6-4B10-4E7E-8F92-1AA52B7FAE61}" srcOrd="1" destOrd="0" presId="urn:microsoft.com/office/officeart/2008/layout/NameandTitleOrganizationalChart"/>
    <dgm:cxn modelId="{8B4A7B6B-3E85-4659-9DC0-0E77588E28B9}" type="presParOf" srcId="{D60CB143-BD2E-4455-AAB5-AB4FA29B8611}" destId="{D2DB2A54-A525-4722-AB5B-9561DAE527AB}" srcOrd="2" destOrd="0" presId="urn:microsoft.com/office/officeart/2008/layout/NameandTitleOrganizationalChart"/>
    <dgm:cxn modelId="{CD90FFD8-B8EC-47DC-B055-04C21D4C6103}" type="presParOf" srcId="{60366893-FA6E-41EA-A29C-92DC84B56C7D}" destId="{8DC320E7-0C74-4655-9E63-C7B763287D9F}" srcOrd="2" destOrd="0" presId="urn:microsoft.com/office/officeart/2008/layout/NameandTitleOrganizationalChart"/>
    <dgm:cxn modelId="{4B080083-C673-42C6-9870-10CE0AEA97C5}" type="presParOf" srcId="{313E8DBC-D2B1-4475-9CF7-66E0524FE644}" destId="{AFE305C2-F251-4435-97C0-A60B7C64DEF8}" srcOrd="2" destOrd="0" presId="urn:microsoft.com/office/officeart/2008/layout/NameandTitleOrganizationalChart"/>
    <dgm:cxn modelId="{26F550C7-EE54-4F89-84B8-FFEC19E9A810}" type="presParOf" srcId="{AFE305C2-F251-4435-97C0-A60B7C64DEF8}" destId="{9A05452D-D8AB-4ADF-9025-C7C72BD52122}" srcOrd="0" destOrd="0" presId="urn:microsoft.com/office/officeart/2008/layout/NameandTitleOrganizationalChart"/>
    <dgm:cxn modelId="{DF298948-7B7C-49CC-83ED-03219CD29114}" type="presParOf" srcId="{AFE305C2-F251-4435-97C0-A60B7C64DEF8}" destId="{2CF68FFF-58A9-4865-ADC4-1225B31C5B80}" srcOrd="1" destOrd="0" presId="urn:microsoft.com/office/officeart/2008/layout/NameandTitleOrganizationalChart"/>
    <dgm:cxn modelId="{3079EFD9-7F95-486E-BF87-517816924456}" type="presParOf" srcId="{2CF68FFF-58A9-4865-ADC4-1225B31C5B80}" destId="{507E4202-ECFD-4EC9-81D7-5DA86A46C3E6}" srcOrd="0" destOrd="0" presId="urn:microsoft.com/office/officeart/2008/layout/NameandTitleOrganizationalChart"/>
    <dgm:cxn modelId="{E5FE6F7F-4B65-4ADF-B461-7081B7E8F846}" type="presParOf" srcId="{507E4202-ECFD-4EC9-81D7-5DA86A46C3E6}" destId="{D37D5D57-56E8-473F-BC23-C04DB9712181}" srcOrd="0" destOrd="0" presId="urn:microsoft.com/office/officeart/2008/layout/NameandTitleOrganizationalChart"/>
    <dgm:cxn modelId="{0A117D69-5359-41A5-B1AE-12F55ECF2B3B}" type="presParOf" srcId="{507E4202-ECFD-4EC9-81D7-5DA86A46C3E6}" destId="{1087B3F0-09EF-4CE1-92E3-FCFA16AFC302}" srcOrd="1" destOrd="0" presId="urn:microsoft.com/office/officeart/2008/layout/NameandTitleOrganizationalChart"/>
    <dgm:cxn modelId="{2C1BF1A2-7F9C-4CB4-93E6-03A974EB8972}" type="presParOf" srcId="{507E4202-ECFD-4EC9-81D7-5DA86A46C3E6}" destId="{C6800A37-21B8-44CF-A770-3CEDD2A05A85}" srcOrd="2" destOrd="0" presId="urn:microsoft.com/office/officeart/2008/layout/NameandTitleOrganizationalChart"/>
    <dgm:cxn modelId="{45A002B4-F0E7-4BB4-8F06-D2702823A938}" type="presParOf" srcId="{2CF68FFF-58A9-4865-ADC4-1225B31C5B80}" destId="{6E0B5B03-CE6F-4A7D-B7AF-41890FFB7933}" srcOrd="1" destOrd="0" presId="urn:microsoft.com/office/officeart/2008/layout/NameandTitleOrganizationalChart"/>
    <dgm:cxn modelId="{91615EA8-86EE-4C96-BF8F-2561D1C7A687}" type="presParOf" srcId="{2CF68FFF-58A9-4865-ADC4-1225B31C5B80}" destId="{9FC591FA-44F8-4E7A-A366-EF9DFC0B3DC6}" srcOrd="2" destOrd="0" presId="urn:microsoft.com/office/officeart/2008/layout/NameandTitleOrganizationalChar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98E333-38C3-43A9-90C0-BB37D69E1190}" type="datetimeFigureOut">
              <a:rPr lang="es-ES" smtClean="0"/>
              <a:pPr/>
              <a:t>10/12/2012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EF57F0-DD32-4DC4-88D0-19A8C46D205D}" type="slidenum">
              <a:rPr lang="es-ES" smtClean="0"/>
              <a:pPr/>
              <a:t>‹Nº›</a:t>
            </a:fld>
            <a:endParaRPr lang="es-ES"/>
          </a:p>
        </p:txBody>
      </p:sp>
    </p:spTree>
    <p:extLst>
      <p:ext uri="{BB962C8B-B14F-4D97-AF65-F5344CB8AC3E}">
        <p14:creationId xmlns:p14="http://schemas.microsoft.com/office/powerpoint/2010/main" xmlns="" val="2554716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CEF57F0-DD32-4DC4-88D0-19A8C46D205D}" type="slidenum">
              <a:rPr lang="es-ES" smtClean="0"/>
              <a:pPr/>
              <a:t>5</a:t>
            </a:fld>
            <a:endParaRPr lang="es-ES"/>
          </a:p>
        </p:txBody>
      </p:sp>
    </p:spTree>
    <p:extLst>
      <p:ext uri="{BB962C8B-B14F-4D97-AF65-F5344CB8AC3E}">
        <p14:creationId xmlns:p14="http://schemas.microsoft.com/office/powerpoint/2010/main" xmlns="" val="2287640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Porcentaje de problemas por categoría:</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De los 7 casos administrados por Gestión de Problemas, se notó que la mayoría fueron por hardware y software.</a:t>
            </a:r>
            <a:endParaRPr lang="en-US" sz="1200" kern="1200" dirty="0" smtClean="0">
              <a:solidFill>
                <a:schemeClr val="tx1"/>
              </a:solidFill>
              <a:effectLst/>
              <a:latin typeface="+mn-lt"/>
              <a:ea typeface="+mn-ea"/>
              <a:cs typeface="+mn-cs"/>
            </a:endParaRPr>
          </a:p>
          <a:p>
            <a:endParaRPr lang="es-EC" dirty="0" smtClean="0"/>
          </a:p>
          <a:p>
            <a:r>
              <a:rPr lang="es-ES" sz="1200" kern="1200" dirty="0" smtClean="0">
                <a:solidFill>
                  <a:schemeClr val="tx1"/>
                </a:solidFill>
                <a:effectLst/>
                <a:latin typeface="+mn-lt"/>
                <a:ea typeface="+mn-ea"/>
                <a:cs typeface="+mn-cs"/>
              </a:rPr>
              <a:t>Porcentajes de problemas por prioridad:</a:t>
            </a:r>
          </a:p>
          <a:p>
            <a:r>
              <a:rPr lang="es-ES" sz="1200" kern="1200" dirty="0" smtClean="0">
                <a:solidFill>
                  <a:schemeClr val="tx1"/>
                </a:solidFill>
                <a:effectLst/>
                <a:latin typeface="+mn-lt"/>
                <a:ea typeface="+mn-ea"/>
                <a:cs typeface="+mn-cs"/>
              </a:rPr>
              <a:t>En los resultados obtenidos se puede notar que casi el 45% de problemas reportados fueron categorizados con prioridad Media, es decir presentan niveles de criticidad e impacto moderados, sin embargo, siempre se deben aplicar las diferentes acciones preventivas o correctivas oportunas, a fin de evitar la generación de incidentes o futuros problemas que repercutan con mayor incidencia sobre los servicios tecnológicos</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Porcentaje de problemas cerrados según el tiempo objetivo del SLA:</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Los tiempos de respuesta expresados en este análisis indican que aproximadamente un 43% de problemas son atendidos a tiempo según lo planteado y un 57.14% fuera de tiempo, lo que indica que no se cumple con lo establecido en los tiempos máximos de respuesta para este proceso; por lo que es necesario verificar los factores que influyeron para este desfase.  Como factor de repercusión se encuentra que en dos de los problemas, los equipos afectados requerían reemplazo de disco duro. Se registró que el proveedor incumplió con el acuerdo de nivel de servicio en el tiempo de entrega de las partes, lo que afectó la oportuna respuesta a los casos.</a:t>
            </a:r>
            <a:endParaRPr lang="en-US" sz="1200" kern="1200" dirty="0" smtClean="0">
              <a:solidFill>
                <a:schemeClr val="tx1"/>
              </a:solidFill>
              <a:effectLst/>
              <a:latin typeface="+mn-lt"/>
              <a:ea typeface="+mn-ea"/>
              <a:cs typeface="+mn-cs"/>
            </a:endParaRPr>
          </a:p>
          <a:p>
            <a:endParaRPr lang="en-US" dirty="0"/>
          </a:p>
        </p:txBody>
      </p:sp>
      <p:sp>
        <p:nvSpPr>
          <p:cNvPr id="4" name="3 Marcador de número de diapositiva"/>
          <p:cNvSpPr>
            <a:spLocks noGrp="1"/>
          </p:cNvSpPr>
          <p:nvPr>
            <p:ph type="sldNum" sz="quarter" idx="10"/>
          </p:nvPr>
        </p:nvSpPr>
        <p:spPr/>
        <p:txBody>
          <a:bodyPr/>
          <a:lstStyle/>
          <a:p>
            <a:fld id="{1CEF57F0-DD32-4DC4-88D0-19A8C46D205D}" type="slidenum">
              <a:rPr lang="es-ES" smtClean="0"/>
              <a:pPr/>
              <a:t>43</a:t>
            </a:fld>
            <a:endParaRPr lang="es-ES"/>
          </a:p>
        </p:txBody>
      </p:sp>
    </p:spTree>
    <p:extLst>
      <p:ext uri="{BB962C8B-B14F-4D97-AF65-F5344CB8AC3E}">
        <p14:creationId xmlns:p14="http://schemas.microsoft.com/office/powerpoint/2010/main" xmlns="" val="1925188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ES_tradnl" sz="1200" b="1" kern="1200" dirty="0" smtClean="0">
                <a:solidFill>
                  <a:schemeClr val="tx1"/>
                </a:solidFill>
                <a:effectLst/>
                <a:latin typeface="+mn-lt"/>
                <a:ea typeface="+mn-ea"/>
                <a:cs typeface="+mn-cs"/>
              </a:rPr>
              <a:t>Análisis.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Teniendo como antecedente que previa a la aplicación de la solución, el área de Tecnología no realizaba evaluaciones del nivel de satisfacción de sus usuarios, se debe destacar que al aplicar la encuesta como sugerencia de mejores prácticas ITIL para la gestión de servicios, se corroboró, mediante los resultados obtenidos, la funcionalidad de la solución, alcanzando uno de los objetivos específicos del proyecto que es iniciar el proceso de mejora continua en la entrega de servicios tecnológicos.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La práctica de evaluar periódicamente a los usuarios permitirá medir el desempeño de la función e ir ajustando el modelo a los requerimientos de la Corporación.</a:t>
            </a:r>
            <a:endParaRPr lang="en-U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1CEF57F0-DD32-4DC4-88D0-19A8C46D205D}" type="slidenum">
              <a:rPr lang="es-ES" smtClean="0"/>
              <a:pPr/>
              <a:t>45</a:t>
            </a:fld>
            <a:endParaRPr lang="es-ES"/>
          </a:p>
        </p:txBody>
      </p:sp>
    </p:spTree>
    <p:extLst>
      <p:ext uri="{BB962C8B-B14F-4D97-AF65-F5344CB8AC3E}">
        <p14:creationId xmlns:p14="http://schemas.microsoft.com/office/powerpoint/2010/main" xmlns="" val="1036996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CEF57F0-DD32-4DC4-88D0-19A8C46D205D}" type="slidenum">
              <a:rPr lang="es-ES" smtClean="0"/>
              <a:pPr/>
              <a:t>6</a:t>
            </a:fld>
            <a:endParaRPr lang="es-ES"/>
          </a:p>
        </p:txBody>
      </p:sp>
    </p:spTree>
    <p:extLst>
      <p:ext uri="{BB962C8B-B14F-4D97-AF65-F5344CB8AC3E}">
        <p14:creationId xmlns:p14="http://schemas.microsoft.com/office/powerpoint/2010/main" xmlns="" val="2287640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CEF57F0-DD32-4DC4-88D0-19A8C46D205D}" type="slidenum">
              <a:rPr lang="es-ES" smtClean="0"/>
              <a:pPr/>
              <a:t>7</a:t>
            </a:fld>
            <a:endParaRPr lang="es-ES"/>
          </a:p>
        </p:txBody>
      </p:sp>
    </p:spTree>
    <p:extLst>
      <p:ext uri="{BB962C8B-B14F-4D97-AF65-F5344CB8AC3E}">
        <p14:creationId xmlns:p14="http://schemas.microsoft.com/office/powerpoint/2010/main" xmlns="" val="2287640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CEF57F0-DD32-4DC4-88D0-19A8C46D205D}" type="slidenum">
              <a:rPr lang="es-ES" smtClean="0"/>
              <a:pPr/>
              <a:t>8</a:t>
            </a:fld>
            <a:endParaRPr lang="es-ES"/>
          </a:p>
        </p:txBody>
      </p:sp>
    </p:spTree>
    <p:extLst>
      <p:ext uri="{BB962C8B-B14F-4D97-AF65-F5344CB8AC3E}">
        <p14:creationId xmlns:p14="http://schemas.microsoft.com/office/powerpoint/2010/main" xmlns="" val="2287640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000" kern="1200" dirty="0" smtClean="0">
                <a:solidFill>
                  <a:schemeClr val="tx1"/>
                </a:solidFill>
                <a:effectLst/>
                <a:latin typeface="Arial" pitchFamily="34" charset="0"/>
                <a:ea typeface="+mn-ea"/>
                <a:cs typeface="Arial" pitchFamily="34" charset="0"/>
              </a:rPr>
              <a:t>Las tecnologías de la información en el ámbito empresarial, representan una herramienta cada vez más importante del negocio, tanto para la gestión así como para la automatización de prácticamente todos los procesos del organismo. Utilizando idóneamente la tecnología de la información en una organización, se pueden obtener grandes ventajas en el incremento de su productividad, que la forjen como una entidad competitiva frente al cambiante mundo actual.</a:t>
            </a:r>
          </a:p>
        </p:txBody>
      </p:sp>
      <p:sp>
        <p:nvSpPr>
          <p:cNvPr id="4" name="3 Marcador de número de diapositiva"/>
          <p:cNvSpPr>
            <a:spLocks noGrp="1"/>
          </p:cNvSpPr>
          <p:nvPr>
            <p:ph type="sldNum" sz="quarter" idx="10"/>
          </p:nvPr>
        </p:nvSpPr>
        <p:spPr/>
        <p:txBody>
          <a:bodyPr/>
          <a:lstStyle/>
          <a:p>
            <a:fld id="{1CEF57F0-DD32-4DC4-88D0-19A8C46D205D}" type="slidenum">
              <a:rPr lang="es-ES" smtClean="0"/>
              <a:pPr/>
              <a:t>10</a:t>
            </a:fld>
            <a:endParaRPr lang="es-ES"/>
          </a:p>
        </p:txBody>
      </p:sp>
    </p:spTree>
    <p:extLst>
      <p:ext uri="{BB962C8B-B14F-4D97-AF65-F5344CB8AC3E}">
        <p14:creationId xmlns:p14="http://schemas.microsoft.com/office/powerpoint/2010/main" xmlns="" val="2287640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CEF57F0-DD32-4DC4-88D0-19A8C46D205D}" type="slidenum">
              <a:rPr lang="es-ES" smtClean="0"/>
              <a:pPr/>
              <a:t>11</a:t>
            </a:fld>
            <a:endParaRPr lang="es-ES"/>
          </a:p>
        </p:txBody>
      </p:sp>
    </p:spTree>
    <p:extLst>
      <p:ext uri="{BB962C8B-B14F-4D97-AF65-F5344CB8AC3E}">
        <p14:creationId xmlns:p14="http://schemas.microsoft.com/office/powerpoint/2010/main" xmlns="" val="623924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r>
              <a:rPr lang="es-ES" sz="1200" b="1" dirty="0" smtClean="0"/>
              <a:t>Específicos:</a:t>
            </a:r>
            <a:r>
              <a:rPr lang="es-ES" sz="1200" dirty="0" smtClean="0"/>
              <a:t> para monitoreo de aspectos particulares en la organización.</a:t>
            </a:r>
            <a:endParaRPr lang="es-EC" sz="1200" dirty="0" smtClean="0"/>
          </a:p>
          <a:p>
            <a:pPr lvl="0"/>
            <a:r>
              <a:rPr lang="es-ES" sz="1200" b="1" dirty="0" smtClean="0"/>
              <a:t>Medibles:</a:t>
            </a:r>
            <a:r>
              <a:rPr lang="es-ES" sz="1200" dirty="0" smtClean="0"/>
              <a:t> aspectos que puedan ser medidos (cantidad, tiempo, porcentajes, etc.)</a:t>
            </a:r>
            <a:endParaRPr lang="es-EC" sz="1200" dirty="0" smtClean="0"/>
          </a:p>
          <a:p>
            <a:pPr lvl="0"/>
            <a:r>
              <a:rPr lang="es-ES" sz="1200" b="1" dirty="0" smtClean="0"/>
              <a:t>Alcanzables:</a:t>
            </a:r>
            <a:r>
              <a:rPr lang="es-ES" sz="1200" dirty="0" smtClean="0"/>
              <a:t> que hagan referencia a objetivos que se puedan lograr.</a:t>
            </a:r>
            <a:endParaRPr lang="es-EC" sz="1200" dirty="0" smtClean="0"/>
          </a:p>
          <a:p>
            <a:pPr lvl="0"/>
            <a:r>
              <a:rPr lang="es-ES" sz="1200" b="1" dirty="0" smtClean="0"/>
              <a:t>Relevantes:</a:t>
            </a:r>
            <a:r>
              <a:rPr lang="es-ES" sz="1200" dirty="0" smtClean="0"/>
              <a:t> Medir aspectos que tengan impacto dentro de la organización.</a:t>
            </a:r>
            <a:endParaRPr lang="es-EC" sz="1200" dirty="0" smtClean="0"/>
          </a:p>
          <a:p>
            <a:pPr lvl="0"/>
            <a:r>
              <a:rPr lang="es-ES" sz="1200" b="1" dirty="0" smtClean="0"/>
              <a:t>A tiempo:</a:t>
            </a:r>
            <a:r>
              <a:rPr lang="es-ES" sz="1200" dirty="0" smtClean="0"/>
              <a:t> que estén estructurados en el tiempo</a:t>
            </a:r>
            <a:endParaRPr lang="es-EC" sz="1200" dirty="0" smtClean="0"/>
          </a:p>
          <a:p>
            <a:endParaRPr lang="es-EC" dirty="0"/>
          </a:p>
        </p:txBody>
      </p:sp>
      <p:sp>
        <p:nvSpPr>
          <p:cNvPr id="4" name="3 Marcador de número de diapositiva"/>
          <p:cNvSpPr>
            <a:spLocks noGrp="1"/>
          </p:cNvSpPr>
          <p:nvPr>
            <p:ph type="sldNum" sz="quarter" idx="10"/>
          </p:nvPr>
        </p:nvSpPr>
        <p:spPr/>
        <p:txBody>
          <a:bodyPr/>
          <a:lstStyle/>
          <a:p>
            <a:fld id="{1CEF57F0-DD32-4DC4-88D0-19A8C46D205D}" type="slidenum">
              <a:rPr lang="es-ES" smtClean="0"/>
              <a:pPr/>
              <a:t>14</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Porcentajes de requerimientos por Categoría:</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Los resultados obtenidos demuestran que la mayor vulnerabilidad en interrupciones de servicios se encuentra en el funcionamiento de hardware y estabilidad en la conectividad de las redes, lo que indica que es importante enfatizar el control en aspectos como: la administración del parque tecnológico (cantidad de intervenciones por mantenimientos al equipo, tiempo de vida útil, garantía de equipos por proveedor, etc.), y monitoreo de acuerdos con los proveedores de enlaces de internet y datos, para asegurar el cumplimiento de acuerdos de servicio contratado.</a:t>
            </a:r>
            <a:endParaRPr lang="en-U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Porcentajes de requerimientos por prioridad:</a:t>
            </a:r>
          </a:p>
          <a:p>
            <a:r>
              <a:rPr lang="es-ES_tradnl" sz="1200" kern="1200" dirty="0" smtClean="0">
                <a:solidFill>
                  <a:schemeClr val="tx1"/>
                </a:solidFill>
                <a:effectLst/>
                <a:latin typeface="+mn-lt"/>
                <a:ea typeface="+mn-ea"/>
                <a:cs typeface="+mn-cs"/>
              </a:rPr>
              <a:t>De los resultados obtenidos, se encuentra que casi el 30% de incidentes fueron clasificados con prioridad alta, por lo que es importante hacer conciencia en el equipo técnico de enfatizar la atención a aquellos casos que deban ser restablecidos urgentemente.</a:t>
            </a:r>
          </a:p>
          <a:p>
            <a:endParaRPr lang="es-ES_tradn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Porcentajes de requerimientos por nivel de soporte:</a:t>
            </a:r>
          </a:p>
          <a:p>
            <a:r>
              <a:rPr lang="es-ES" sz="1200" kern="1200" dirty="0" smtClean="0">
                <a:solidFill>
                  <a:schemeClr val="tx1"/>
                </a:solidFill>
                <a:effectLst/>
                <a:latin typeface="+mn-lt"/>
                <a:ea typeface="+mn-ea"/>
                <a:cs typeface="+mn-cs"/>
              </a:rPr>
              <a:t>El estudio de estos datos indica que entre los niveles 0 y 1 se atendió casi el 80% de incidentes, despejando el flujo de trabajo para los siguientes niveles.  Además, se denotó la ausencia de requerimientos escalados al nivel 3 (proveedores), lo que manifiesta la mínima ocurrencia de petición de servicio a terceros. Sin embargo, siempre se deberán monitorear los niveles de servicio por parte de los proveedores, para controlar su oportuna atención.</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Clasificación de incidentes por área del técnico asignado:</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La mayor cantidad de requerimientos son asignados al </a:t>
            </a:r>
            <a:r>
              <a:rPr lang="es-ES_tradnl" sz="1200" kern="1200" dirty="0" err="1" smtClean="0">
                <a:solidFill>
                  <a:schemeClr val="tx1"/>
                </a:solidFill>
                <a:effectLst/>
                <a:latin typeface="+mn-lt"/>
                <a:ea typeface="+mn-ea"/>
                <a:cs typeface="+mn-cs"/>
              </a:rPr>
              <a:t>Service</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Desk</a:t>
            </a:r>
            <a:r>
              <a:rPr lang="es-ES_tradnl" sz="1200" kern="1200" dirty="0" smtClean="0">
                <a:solidFill>
                  <a:schemeClr val="tx1"/>
                </a:solidFill>
                <a:effectLst/>
                <a:latin typeface="+mn-lt"/>
                <a:ea typeface="+mn-ea"/>
                <a:cs typeface="+mn-cs"/>
              </a:rPr>
              <a:t> (primera línea de soporte), descongestionando la carga de trabajo que recibirán los técnicos y especialistas de las demás áreas y la gestión de petición de atención a los proveedores.</a:t>
            </a:r>
            <a:endParaRPr lang="en-U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1CEF57F0-DD32-4DC4-88D0-19A8C46D205D}" type="slidenum">
              <a:rPr lang="es-ES" smtClean="0"/>
              <a:pPr/>
              <a:t>41</a:t>
            </a:fld>
            <a:endParaRPr lang="es-ES"/>
          </a:p>
        </p:txBody>
      </p:sp>
    </p:spTree>
    <p:extLst>
      <p:ext uri="{BB962C8B-B14F-4D97-AF65-F5344CB8AC3E}">
        <p14:creationId xmlns:p14="http://schemas.microsoft.com/office/powerpoint/2010/main" xmlns="" val="1386616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sz="1200" kern="1200" dirty="0" smtClean="0">
                <a:solidFill>
                  <a:schemeClr val="tx1"/>
                </a:solidFill>
                <a:effectLst/>
                <a:latin typeface="+mn-lt"/>
                <a:ea typeface="+mn-ea"/>
                <a:cs typeface="+mn-cs"/>
              </a:rPr>
              <a:t>De estos datos se puede concluye que los tiempos de respuesta por prioridad a resolución de incidentes y el cierre con éxito de los mismos, cumple con lo planteado en el diseño según lo establecido en los </a:t>
            </a:r>
            <a:r>
              <a:rPr lang="es-ES_tradnl" sz="1200" kern="1200" dirty="0" err="1" smtClean="0">
                <a:solidFill>
                  <a:schemeClr val="tx1"/>
                </a:solidFill>
                <a:effectLst/>
                <a:latin typeface="+mn-lt"/>
                <a:ea typeface="+mn-ea"/>
                <a:cs typeface="+mn-cs"/>
              </a:rPr>
              <a:t>SLA’s</a:t>
            </a:r>
            <a:r>
              <a:rPr lang="es-ES_tradnl" sz="1200" kern="1200" dirty="0" smtClean="0">
                <a:solidFill>
                  <a:schemeClr val="tx1"/>
                </a:solidFill>
                <a:effectLst/>
                <a:latin typeface="+mn-lt"/>
                <a:ea typeface="+mn-ea"/>
                <a:cs typeface="+mn-cs"/>
              </a:rPr>
              <a:t> y ajustados a los valores y límites de Indicadores Clave de Desempeño para  la Gestión de Incidentes, notando que:</a:t>
            </a:r>
            <a:endParaRPr lang="en-US" sz="1200" kern="1200" dirty="0" smtClean="0">
              <a:solidFill>
                <a:schemeClr val="tx1"/>
              </a:solidFill>
              <a:effectLst/>
              <a:latin typeface="+mn-lt"/>
              <a:ea typeface="+mn-ea"/>
              <a:cs typeface="+mn-cs"/>
            </a:endParaRPr>
          </a:p>
          <a:p>
            <a:pPr lvl="0"/>
            <a:r>
              <a:rPr lang="es-ES_tradnl" sz="1200" kern="1200" dirty="0" smtClean="0">
                <a:solidFill>
                  <a:schemeClr val="tx1"/>
                </a:solidFill>
                <a:effectLst/>
                <a:latin typeface="+mn-lt"/>
                <a:ea typeface="+mn-ea"/>
                <a:cs typeface="+mn-cs"/>
              </a:rPr>
              <a:t>Para incidentes de prioridad </a:t>
            </a:r>
            <a:r>
              <a:rPr lang="es-ES_tradnl" sz="1200" b="1" kern="1200" dirty="0" smtClean="0">
                <a:solidFill>
                  <a:schemeClr val="tx1"/>
                </a:solidFill>
                <a:effectLst/>
                <a:latin typeface="+mn-lt"/>
                <a:ea typeface="+mn-ea"/>
                <a:cs typeface="+mn-cs"/>
              </a:rPr>
              <a:t>Alta</a:t>
            </a:r>
            <a:r>
              <a:rPr lang="es-ES_tradnl" sz="1200" kern="1200" dirty="0" smtClean="0">
                <a:solidFill>
                  <a:schemeClr val="tx1"/>
                </a:solidFill>
                <a:effectLst/>
                <a:latin typeface="+mn-lt"/>
                <a:ea typeface="+mn-ea"/>
                <a:cs typeface="+mn-cs"/>
              </a:rPr>
              <a:t>: El tiempo de resolución debe ser entre cero minutos a 1 hora. El resultado promedio obtenido de la muestra es 30 minutos.</a:t>
            </a:r>
            <a:endParaRPr lang="en-US" sz="1200" kern="1200" dirty="0" smtClean="0">
              <a:solidFill>
                <a:schemeClr val="tx1"/>
              </a:solidFill>
              <a:effectLst/>
              <a:latin typeface="+mn-lt"/>
              <a:ea typeface="+mn-ea"/>
              <a:cs typeface="+mn-cs"/>
            </a:endParaRPr>
          </a:p>
          <a:p>
            <a:pPr lvl="0"/>
            <a:r>
              <a:rPr lang="es-ES_tradnl" sz="1200" kern="1200" dirty="0" smtClean="0">
                <a:solidFill>
                  <a:schemeClr val="tx1"/>
                </a:solidFill>
                <a:effectLst/>
                <a:latin typeface="+mn-lt"/>
                <a:ea typeface="+mn-ea"/>
                <a:cs typeface="+mn-cs"/>
              </a:rPr>
              <a:t>Para incidentes de prioridad </a:t>
            </a:r>
            <a:r>
              <a:rPr lang="es-ES_tradnl" sz="1200" b="1" kern="1200" dirty="0" smtClean="0">
                <a:solidFill>
                  <a:schemeClr val="tx1"/>
                </a:solidFill>
                <a:effectLst/>
                <a:latin typeface="+mn-lt"/>
                <a:ea typeface="+mn-ea"/>
                <a:cs typeface="+mn-cs"/>
              </a:rPr>
              <a:t>Media</a:t>
            </a:r>
            <a:r>
              <a:rPr lang="es-ES_tradnl" sz="1200" kern="1200" dirty="0" smtClean="0">
                <a:solidFill>
                  <a:schemeClr val="tx1"/>
                </a:solidFill>
                <a:effectLst/>
                <a:latin typeface="+mn-lt"/>
                <a:ea typeface="+mn-ea"/>
                <a:cs typeface="+mn-cs"/>
              </a:rPr>
              <a:t>: El tiempo de resolución debe ser mayor a 1 hora y menor a dos horas. El resultado promedio obtenido de la muestra es de 1 hora 30 minutos.</a:t>
            </a:r>
            <a:endParaRPr lang="en-US" sz="1200" kern="1200" dirty="0" smtClean="0">
              <a:solidFill>
                <a:schemeClr val="tx1"/>
              </a:solidFill>
              <a:effectLst/>
              <a:latin typeface="+mn-lt"/>
              <a:ea typeface="+mn-ea"/>
              <a:cs typeface="+mn-cs"/>
            </a:endParaRPr>
          </a:p>
          <a:p>
            <a:pPr lvl="0"/>
            <a:r>
              <a:rPr lang="es-ES_tradnl" sz="1200" kern="1200" dirty="0" smtClean="0">
                <a:solidFill>
                  <a:schemeClr val="tx1"/>
                </a:solidFill>
                <a:effectLst/>
                <a:latin typeface="+mn-lt"/>
                <a:ea typeface="+mn-ea"/>
                <a:cs typeface="+mn-cs"/>
              </a:rPr>
              <a:t>Para incidentes de prioridad </a:t>
            </a:r>
            <a:r>
              <a:rPr lang="es-ES_tradnl" sz="1200" b="1" kern="1200" dirty="0" smtClean="0">
                <a:solidFill>
                  <a:schemeClr val="tx1"/>
                </a:solidFill>
                <a:effectLst/>
                <a:latin typeface="+mn-lt"/>
                <a:ea typeface="+mn-ea"/>
                <a:cs typeface="+mn-cs"/>
              </a:rPr>
              <a:t>Baja</a:t>
            </a:r>
            <a:r>
              <a:rPr lang="es-ES_tradnl" sz="1200" kern="1200" dirty="0" smtClean="0">
                <a:solidFill>
                  <a:schemeClr val="tx1"/>
                </a:solidFill>
                <a:effectLst/>
                <a:latin typeface="+mn-lt"/>
                <a:ea typeface="+mn-ea"/>
                <a:cs typeface="+mn-cs"/>
              </a:rPr>
              <a:t>: El tiempo de resolución debe ser entre dos a cinco horas. El resultado promedio obtenido de la muestra es de 3 horas con 41 minutos.</a:t>
            </a:r>
            <a:endParaRPr lang="en-US" sz="1200" kern="1200" dirty="0" smtClean="0">
              <a:solidFill>
                <a:schemeClr val="tx1"/>
              </a:solidFill>
              <a:effectLst/>
              <a:latin typeface="+mn-lt"/>
              <a:ea typeface="+mn-ea"/>
              <a:cs typeface="+mn-cs"/>
            </a:endParaRPr>
          </a:p>
          <a:p>
            <a:pPr lvl="0"/>
            <a:r>
              <a:rPr lang="es-ES_tradnl" sz="1200" kern="1200" dirty="0" smtClean="0">
                <a:solidFill>
                  <a:schemeClr val="tx1"/>
                </a:solidFill>
                <a:effectLst/>
                <a:latin typeface="+mn-lt"/>
                <a:ea typeface="+mn-ea"/>
                <a:cs typeface="+mn-cs"/>
              </a:rPr>
              <a:t>El tiempo de resolución y cierre con éxito de incidentes del 84,09%, cumple con el KPI “</a:t>
            </a:r>
            <a:r>
              <a:rPr lang="es-CO" sz="1200" kern="1200" dirty="0" smtClean="0">
                <a:solidFill>
                  <a:schemeClr val="tx1"/>
                </a:solidFill>
                <a:effectLst/>
                <a:latin typeface="+mn-lt"/>
                <a:ea typeface="+mn-ea"/>
                <a:cs typeface="+mn-cs"/>
              </a:rPr>
              <a:t>Porcentaje de incidentes cerrados dentro del tiempo objetivo del SLA” planteado en el diseño.</a:t>
            </a:r>
            <a:endParaRPr lang="en-U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1CEF57F0-DD32-4DC4-88D0-19A8C46D205D}" type="slidenum">
              <a:rPr lang="es-ES" smtClean="0"/>
              <a:pPr/>
              <a:t>42</a:t>
            </a:fld>
            <a:endParaRPr lang="es-ES"/>
          </a:p>
        </p:txBody>
      </p:sp>
    </p:spTree>
    <p:extLst>
      <p:ext uri="{BB962C8B-B14F-4D97-AF65-F5344CB8AC3E}">
        <p14:creationId xmlns:p14="http://schemas.microsoft.com/office/powerpoint/2010/main" xmlns="" val="935913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xmlns="" val="15929257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xmlns="" val="2238747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xmlns="" val="40557763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xmlns="" val="38119831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xmlns="" val="36188729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xmlns="" val="42869358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xmlns="" val="17623974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xmlns="" val="12854943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024408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xmlns="" val="4008949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xmlns="" val="3984709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powerpointstyles.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Text Box 15"/>
          <p:cNvSpPr txBox="1">
            <a:spLocks noChangeArrowheads="1"/>
          </p:cNvSpPr>
          <p:nvPr userDrawn="1"/>
        </p:nvSpPr>
        <p:spPr bwMode="auto">
          <a:xfrm>
            <a:off x="3348038" y="6237288"/>
            <a:ext cx="24574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fr-FR">
                <a:hlinkClick r:id="rId13"/>
              </a:rPr>
              <a:t>Powerpoint Templates</a:t>
            </a:r>
            <a:endParaRPr lang="fr-FR"/>
          </a:p>
        </p:txBody>
      </p:sp>
      <p:pic>
        <p:nvPicPr>
          <p:cNvPr id="1038" name="Picture 14" descr="Imvcxage1qsazroiudsf"/>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036" name="Rectangle 12"/>
          <p:cNvSpPr>
            <a:spLocks noChangeArrowheads="1"/>
          </p:cNvSpPr>
          <p:nvPr userDrawn="1"/>
        </p:nvSpPr>
        <p:spPr bwMode="auto">
          <a:xfrm>
            <a:off x="323850" y="836613"/>
            <a:ext cx="8569325" cy="5761037"/>
          </a:xfrm>
          <a:prstGeom prst="rect">
            <a:avLst/>
          </a:prstGeom>
          <a:solidFill>
            <a:schemeClr val="bg1">
              <a:alpha val="7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s-ES"/>
          </a:p>
        </p:txBody>
      </p:sp>
      <p:sp>
        <p:nvSpPr>
          <p:cNvPr id="1032" name="Text Box 8"/>
          <p:cNvSpPr txBox="1">
            <a:spLocks noChangeArrowheads="1"/>
          </p:cNvSpPr>
          <p:nvPr userDrawn="1"/>
        </p:nvSpPr>
        <p:spPr bwMode="auto">
          <a:xfrm>
            <a:off x="7812088" y="6302375"/>
            <a:ext cx="1073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fr-FR" b="1">
                <a:solidFill>
                  <a:srgbClr val="336699"/>
                </a:solidFill>
              </a:rPr>
              <a:t>Page </a:t>
            </a:r>
            <a:fld id="{B67FDFA9-32DC-472B-9224-6A6DA9855EC0}" type="slidenum">
              <a:rPr lang="fr-FR" b="1">
                <a:solidFill>
                  <a:srgbClr val="336699"/>
                </a:solidFill>
              </a:rPr>
              <a:pPr/>
              <a:t>‹Nº›</a:t>
            </a:fld>
            <a:endParaRPr lang="fr-FR" b="1">
              <a:solidFill>
                <a:srgbClr val="336699"/>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powerpointstyles.com/"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itnews.ec/marco/000149.asp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gif"/><Relationship Id="rId13" Type="http://schemas.openxmlformats.org/officeDocument/2006/relationships/slide" Target="slide21.xml"/><Relationship Id="rId18" Type="http://schemas.openxmlformats.org/officeDocument/2006/relationships/slide" Target="slide22.xml"/><Relationship Id="rId3" Type="http://schemas.openxmlformats.org/officeDocument/2006/relationships/slide" Target="slide4.xml"/><Relationship Id="rId21" Type="http://schemas.openxmlformats.org/officeDocument/2006/relationships/slide" Target="slide28.xml"/><Relationship Id="rId7" Type="http://schemas.openxmlformats.org/officeDocument/2006/relationships/slide" Target="slide8.xml"/><Relationship Id="rId12" Type="http://schemas.openxmlformats.org/officeDocument/2006/relationships/slide" Target="slide20.xml"/><Relationship Id="rId17" Type="http://schemas.openxmlformats.org/officeDocument/2006/relationships/slide" Target="slide44.xml"/><Relationship Id="rId25" Type="http://schemas.openxmlformats.org/officeDocument/2006/relationships/slide" Target="slide48.xml"/><Relationship Id="rId2" Type="http://schemas.openxmlformats.org/officeDocument/2006/relationships/slide" Target="slide3.xml"/><Relationship Id="rId16" Type="http://schemas.openxmlformats.org/officeDocument/2006/relationships/slide" Target="slide39.xml"/><Relationship Id="rId20"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2.xml"/><Relationship Id="rId24" Type="http://schemas.openxmlformats.org/officeDocument/2006/relationships/slide" Target="slide47.xml"/><Relationship Id="rId5" Type="http://schemas.openxmlformats.org/officeDocument/2006/relationships/slide" Target="slide6.xml"/><Relationship Id="rId15" Type="http://schemas.openxmlformats.org/officeDocument/2006/relationships/slide" Target="slide38.xml"/><Relationship Id="rId23" Type="http://schemas.openxmlformats.org/officeDocument/2006/relationships/slide" Target="slide46.xml"/><Relationship Id="rId10" Type="http://schemas.openxmlformats.org/officeDocument/2006/relationships/slide" Target="slide10.xml"/><Relationship Id="rId19" Type="http://schemas.openxmlformats.org/officeDocument/2006/relationships/slide" Target="slide23.xml"/><Relationship Id="rId4" Type="http://schemas.openxmlformats.org/officeDocument/2006/relationships/slide" Target="slide5.xml"/><Relationship Id="rId9" Type="http://schemas.openxmlformats.org/officeDocument/2006/relationships/slide" Target="slide9.xml"/><Relationship Id="rId14" Type="http://schemas.openxmlformats.org/officeDocument/2006/relationships/slide" Target="slide37.xml"/><Relationship Id="rId22" Type="http://schemas.openxmlformats.org/officeDocument/2006/relationships/slide" Target="slide32.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slide" Target="slide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chart" Target="../charts/chart3.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Text Box 12"/>
          <p:cNvSpPr txBox="1">
            <a:spLocks noChangeArrowheads="1"/>
          </p:cNvSpPr>
          <p:nvPr/>
        </p:nvSpPr>
        <p:spPr bwMode="auto">
          <a:xfrm>
            <a:off x="3348038" y="6237288"/>
            <a:ext cx="24574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fr-FR">
                <a:hlinkClick r:id="rId2"/>
              </a:rPr>
              <a:t>Powerpoint Templates</a:t>
            </a:r>
            <a:endParaRPr lang="fr-FR"/>
          </a:p>
        </p:txBody>
      </p:sp>
      <p:pic>
        <p:nvPicPr>
          <p:cNvPr id="2059" name="Picture 11" descr="Imvcxage1qsazroiuds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3"/>
          <p:cNvSpPr txBox="1"/>
          <p:nvPr/>
        </p:nvSpPr>
        <p:spPr>
          <a:xfrm>
            <a:off x="2051720" y="2132856"/>
            <a:ext cx="6552728" cy="3000821"/>
          </a:xfrm>
          <a:prstGeom prst="rect">
            <a:avLst/>
          </a:prstGeom>
          <a:noFill/>
        </p:spPr>
        <p:txBody>
          <a:bodyPr wrap="square" rtlCol="0">
            <a:spAutoFit/>
          </a:bodyPr>
          <a:lstStyle/>
          <a:p>
            <a:pPr algn="r">
              <a:lnSpc>
                <a:spcPct val="150000"/>
              </a:lnSpc>
            </a:pPr>
            <a:r>
              <a:rPr lang="es-ES" b="1" i="1" dirty="0">
                <a:solidFill>
                  <a:schemeClr val="accent2">
                    <a:lumMod val="75000"/>
                  </a:schemeClr>
                </a:solidFill>
                <a:latin typeface="Verdana" pitchFamily="34" charset="0"/>
              </a:rPr>
              <a:t>ANÁLISIS Y DISEÑO DE LA SOLUCIÓN </a:t>
            </a:r>
            <a:r>
              <a:rPr lang="es-ES" b="1" i="1" dirty="0" smtClean="0">
                <a:solidFill>
                  <a:schemeClr val="accent2">
                    <a:lumMod val="75000"/>
                  </a:schemeClr>
                </a:solidFill>
                <a:latin typeface="Verdana" pitchFamily="34" charset="0"/>
              </a:rPr>
              <a:t>SERVICE DESK, BASADO </a:t>
            </a:r>
            <a:r>
              <a:rPr lang="es-ES" b="1" i="1" dirty="0">
                <a:solidFill>
                  <a:schemeClr val="accent2">
                    <a:lumMod val="75000"/>
                  </a:schemeClr>
                </a:solidFill>
                <a:latin typeface="Verdana" pitchFamily="34" charset="0"/>
              </a:rPr>
              <a:t>EN </a:t>
            </a:r>
            <a:r>
              <a:rPr lang="es-ES" b="1" i="1" dirty="0" smtClean="0">
                <a:solidFill>
                  <a:schemeClr val="accent2">
                    <a:lumMod val="75000"/>
                  </a:schemeClr>
                </a:solidFill>
                <a:latin typeface="Verdana" pitchFamily="34" charset="0"/>
              </a:rPr>
              <a:t>ITIL V3, </a:t>
            </a:r>
            <a:r>
              <a:rPr lang="es-ES" b="1" i="1" dirty="0">
                <a:solidFill>
                  <a:schemeClr val="accent2">
                    <a:lumMod val="75000"/>
                  </a:schemeClr>
                </a:solidFill>
                <a:latin typeface="Verdana" pitchFamily="34" charset="0"/>
              </a:rPr>
              <a:t>PARA EL ÁREA DE TECNOLOGÍA DE LA INFORMACIÓN DE LA CORPORACIÓN HOLDINGDINE S.A.</a:t>
            </a:r>
          </a:p>
        </p:txBody>
      </p:sp>
      <p:sp>
        <p:nvSpPr>
          <p:cNvPr id="9" name="2 Marcador de contenido"/>
          <p:cNvSpPr txBox="1">
            <a:spLocks/>
          </p:cNvSpPr>
          <p:nvPr/>
        </p:nvSpPr>
        <p:spPr>
          <a:xfrm>
            <a:off x="6012160" y="5589240"/>
            <a:ext cx="2600152" cy="870744"/>
          </a:xfrm>
          <a:prstGeom prst="rect">
            <a:avLst/>
          </a:prstGeom>
        </p:spPr>
        <p:txBody>
          <a:bodyPr>
            <a:noAutofit/>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cs typeface="+mn-cs"/>
              </a:defRPr>
            </a:lvl2pPr>
            <a:lvl3pPr marL="914400" indent="0" algn="ctr" rtl="0" fontAlgn="base">
              <a:spcBef>
                <a:spcPct val="20000"/>
              </a:spcBef>
              <a:spcAft>
                <a:spcPct val="0"/>
              </a:spcAft>
              <a:buNone/>
              <a:defRPr sz="2400">
                <a:solidFill>
                  <a:schemeClr val="tx1"/>
                </a:solidFill>
                <a:latin typeface="+mn-lt"/>
                <a:cs typeface="+mn-cs"/>
              </a:defRPr>
            </a:lvl3pPr>
            <a:lvl4pPr marL="1371600" indent="0" algn="ctr" rtl="0" fontAlgn="base">
              <a:spcBef>
                <a:spcPct val="20000"/>
              </a:spcBef>
              <a:spcAft>
                <a:spcPct val="0"/>
              </a:spcAft>
              <a:buNone/>
              <a:defRPr sz="2000">
                <a:solidFill>
                  <a:schemeClr val="tx1"/>
                </a:solidFill>
                <a:latin typeface="+mn-lt"/>
                <a:cs typeface="+mn-cs"/>
              </a:defRPr>
            </a:lvl4pPr>
            <a:lvl5pPr marL="1828800" indent="0" algn="ctr" rtl="0" fontAlgn="base">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lgn="just">
              <a:lnSpc>
                <a:spcPct val="150000"/>
              </a:lnSpc>
            </a:pPr>
            <a:r>
              <a:rPr lang="es-ES" sz="1000" b="1" i="1" dirty="0" smtClean="0">
                <a:solidFill>
                  <a:schemeClr val="accent6">
                    <a:lumMod val="75000"/>
                  </a:schemeClr>
                </a:solidFill>
              </a:rPr>
              <a:t>POR:</a:t>
            </a:r>
          </a:p>
          <a:p>
            <a:pPr algn="just">
              <a:lnSpc>
                <a:spcPct val="150000"/>
              </a:lnSpc>
            </a:pPr>
            <a:r>
              <a:rPr lang="es-ES" sz="1000" b="1" dirty="0" smtClean="0">
                <a:solidFill>
                  <a:schemeClr val="accent6">
                    <a:lumMod val="75000"/>
                  </a:schemeClr>
                </a:solidFill>
              </a:rPr>
              <a:t>SOFÍA P. ROSALES M.</a:t>
            </a:r>
          </a:p>
          <a:p>
            <a:pPr algn="just">
              <a:lnSpc>
                <a:spcPct val="150000"/>
              </a:lnSpc>
            </a:pPr>
            <a:r>
              <a:rPr lang="es-ES" sz="1000" b="1" dirty="0" smtClean="0">
                <a:solidFill>
                  <a:schemeClr val="accent6">
                    <a:lumMod val="75000"/>
                  </a:schemeClr>
                </a:solidFill>
              </a:rPr>
              <a:t>OSCAR O. ERBETTA G.</a:t>
            </a:r>
          </a:p>
          <a:p>
            <a:pPr algn="just">
              <a:lnSpc>
                <a:spcPct val="150000"/>
              </a:lnSpc>
            </a:pPr>
            <a:endParaRPr lang="es-ES" sz="800" b="1" dirty="0">
              <a:solidFill>
                <a:schemeClr val="accent6">
                  <a:lumMod val="75000"/>
                </a:schemeClr>
              </a:solidFill>
            </a:endParaRPr>
          </a:p>
        </p:txBody>
      </p:sp>
      <p:pic>
        <p:nvPicPr>
          <p:cNvPr id="10" name="9 Imagen" descr="ESPE"/>
          <p:cNvPicPr/>
          <p:nvPr/>
        </p:nvPicPr>
        <p:blipFill>
          <a:blip r:embed="rId4" cstate="print"/>
          <a:srcRect/>
          <a:stretch>
            <a:fillRect/>
          </a:stretch>
        </p:blipFill>
        <p:spPr bwMode="auto">
          <a:xfrm>
            <a:off x="6876256" y="404664"/>
            <a:ext cx="1512168" cy="1405447"/>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1268760"/>
            <a:ext cx="3456384" cy="1660174"/>
          </a:xfrm>
          <a:gradFill>
            <a:gsLst>
              <a:gs pos="0">
                <a:srgbClr val="CEE3FC"/>
              </a:gs>
              <a:gs pos="100000">
                <a:schemeClr val="accent2">
                  <a:lumMod val="75000"/>
                  <a:alpha val="20000"/>
                </a:schemeClr>
              </a:gs>
            </a:gsLst>
            <a:lin ang="5400000" scaled="0"/>
          </a:gradFill>
        </p:spPr>
        <p:txBody>
          <a:bodyPr>
            <a:noAutofit/>
          </a:bodyPr>
          <a:lstStyle/>
          <a:p>
            <a:pPr marL="0" indent="0" algn="just">
              <a:lnSpc>
                <a:spcPct val="150000"/>
              </a:lnSpc>
              <a:buNone/>
            </a:pPr>
            <a:r>
              <a:rPr lang="es-ES" sz="1200" dirty="0">
                <a:solidFill>
                  <a:schemeClr val="accent6">
                    <a:lumMod val="75000"/>
                  </a:schemeClr>
                </a:solidFill>
              </a:rPr>
              <a:t>“El estudio, diseño, desarrollo, implementación, soporte o dirección de los sistemas de información computarizados, en particular de software de aplicación y hardware de computadoras.” 1 </a:t>
            </a:r>
          </a:p>
        </p:txBody>
      </p:sp>
      <p:sp>
        <p:nvSpPr>
          <p:cNvPr id="4" name="3 Rectángulo"/>
          <p:cNvSpPr/>
          <p:nvPr/>
        </p:nvSpPr>
        <p:spPr>
          <a:xfrm>
            <a:off x="7812360" y="6237312"/>
            <a:ext cx="1331640" cy="4320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6" name="1 Título"/>
          <p:cNvSpPr txBox="1">
            <a:spLocks/>
          </p:cNvSpPr>
          <p:nvPr/>
        </p:nvSpPr>
        <p:spPr>
          <a:xfrm>
            <a:off x="323528" y="274638"/>
            <a:ext cx="8496000" cy="77809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2000" i="1" dirty="0" smtClean="0">
                <a:solidFill>
                  <a:schemeClr val="accent6">
                    <a:lumMod val="75000"/>
                  </a:schemeClr>
                </a:solidFill>
                <a:effectLst>
                  <a:outerShdw blurRad="38100" dist="38100" dir="2700000" algn="tl">
                    <a:srgbClr val="000000">
                      <a:alpha val="43137"/>
                    </a:srgbClr>
                  </a:outerShdw>
                </a:effectLst>
              </a:rPr>
              <a:t>TECNOLOGÍA DE LA INFORMACIÓN (TI)</a:t>
            </a:r>
            <a:endParaRPr lang="es-ES" sz="2000" i="1" dirty="0">
              <a:solidFill>
                <a:schemeClr val="accent6">
                  <a:lumMod val="75000"/>
                </a:schemeClr>
              </a:solidFill>
              <a:effectLst>
                <a:outerShdw blurRad="38100" dist="38100" dir="2700000" algn="tl">
                  <a:srgbClr val="000000">
                    <a:alpha val="43137"/>
                  </a:srgbClr>
                </a:outerShdw>
              </a:effectLst>
            </a:endParaRPr>
          </a:p>
        </p:txBody>
      </p:sp>
      <p:cxnSp>
        <p:nvCxnSpPr>
          <p:cNvPr id="7" name="6 Conector recto"/>
          <p:cNvCxnSpPr/>
          <p:nvPr/>
        </p:nvCxnSpPr>
        <p:spPr>
          <a:xfrm>
            <a:off x="323528" y="764704"/>
            <a:ext cx="8496000" cy="0"/>
          </a:xfrm>
          <a:prstGeom prst="line">
            <a:avLst/>
          </a:prstGeom>
          <a:effectLst>
            <a:outerShdw blurRad="50800" dist="38100" dir="5400000" algn="t"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8" name="7 Flecha izquierda">
            <a:hlinkClick r:id="rId3" action="ppaction://hlinksldjump"/>
          </p:cNvPr>
          <p:cNvSpPr/>
          <p:nvPr/>
        </p:nvSpPr>
        <p:spPr>
          <a:xfrm>
            <a:off x="8029328" y="6381328"/>
            <a:ext cx="791144" cy="360040"/>
          </a:xfrm>
          <a:prstGeom prst="leftArrow">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es-ES" sz="700" dirty="0" smtClean="0">
                <a:latin typeface="Arial Rounded MT Bold" pitchFamily="34" charset="0"/>
              </a:rPr>
              <a:t>Agenda</a:t>
            </a:r>
            <a:endParaRPr lang="es-ES" sz="700" dirty="0">
              <a:latin typeface="Arial Rounded MT Bold" pitchFamily="34" charset="0"/>
            </a:endParaRPr>
          </a:p>
        </p:txBody>
      </p:sp>
      <p:sp>
        <p:nvSpPr>
          <p:cNvPr id="9" name="2 Marcador de contenido"/>
          <p:cNvSpPr txBox="1">
            <a:spLocks/>
          </p:cNvSpPr>
          <p:nvPr/>
        </p:nvSpPr>
        <p:spPr>
          <a:xfrm>
            <a:off x="624172" y="6237312"/>
            <a:ext cx="7200800" cy="432048"/>
          </a:xfrm>
          <a:prstGeom prst="rect">
            <a:avLst/>
          </a:prstGeom>
          <a:gradFill>
            <a:gsLst>
              <a:gs pos="0">
                <a:srgbClr val="CEE3FC"/>
              </a:gs>
              <a:gs pos="100000">
                <a:schemeClr val="accent2">
                  <a:lumMod val="75000"/>
                  <a:alpha val="20000"/>
                </a:schemeClr>
              </a:gs>
            </a:gsLst>
            <a:lin ang="5400000" scaled="0"/>
          </a:gradFill>
        </p:spPr>
        <p:txBody>
          <a:bodyPr>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228600" indent="-228600">
              <a:buAutoNum type="arabicPlain"/>
            </a:pPr>
            <a:r>
              <a:rPr lang="es-ES" sz="800" dirty="0" smtClean="0">
                <a:hlinkClick r:id="rId4"/>
              </a:rPr>
              <a:t>http://www.itnews.ec/marco/000149.aspx</a:t>
            </a:r>
            <a:endParaRPr lang="es-ES" sz="800" dirty="0" smtClean="0"/>
          </a:p>
          <a:p>
            <a:pPr marL="228600" indent="-228600">
              <a:buFontTx/>
              <a:buAutoNum type="arabicPlain"/>
            </a:pPr>
            <a:r>
              <a:rPr lang="es-ES" sz="800" dirty="0" err="1" smtClean="0">
                <a:solidFill>
                  <a:schemeClr val="accent6">
                    <a:lumMod val="75000"/>
                  </a:schemeClr>
                </a:solidFill>
                <a:latin typeface="+mn-lt"/>
                <a:cs typeface="+mn-cs"/>
              </a:rPr>
              <a:t>Bologna</a:t>
            </a:r>
            <a:r>
              <a:rPr lang="es-ES" sz="800" dirty="0" smtClean="0">
                <a:solidFill>
                  <a:schemeClr val="accent6">
                    <a:lumMod val="75000"/>
                  </a:schemeClr>
                </a:solidFill>
                <a:latin typeface="+mn-lt"/>
                <a:cs typeface="+mn-cs"/>
              </a:rPr>
              <a:t> y </a:t>
            </a:r>
            <a:r>
              <a:rPr lang="es-ES" sz="800" dirty="0" err="1" smtClean="0">
                <a:solidFill>
                  <a:schemeClr val="accent6">
                    <a:lumMod val="75000"/>
                  </a:schemeClr>
                </a:solidFill>
                <a:latin typeface="+mn-lt"/>
                <a:cs typeface="+mn-cs"/>
              </a:rPr>
              <a:t>Walsh</a:t>
            </a:r>
            <a:r>
              <a:rPr lang="es-ES" sz="800" dirty="0" smtClean="0">
                <a:solidFill>
                  <a:schemeClr val="accent6">
                    <a:lumMod val="75000"/>
                  </a:schemeClr>
                </a:solidFill>
                <a:latin typeface="+mn-lt"/>
                <a:cs typeface="+mn-cs"/>
              </a:rPr>
              <a:t>, 1997</a:t>
            </a:r>
            <a:endParaRPr lang="es-ES" sz="800" dirty="0"/>
          </a:p>
        </p:txBody>
      </p:sp>
      <p:sp>
        <p:nvSpPr>
          <p:cNvPr id="5" name="4 Rectángulo"/>
          <p:cNvSpPr/>
          <p:nvPr/>
        </p:nvSpPr>
        <p:spPr>
          <a:xfrm>
            <a:off x="4716016" y="1268760"/>
            <a:ext cx="4104456" cy="1660174"/>
          </a:xfrm>
          <a:prstGeom prst="rect">
            <a:avLst/>
          </a:prstGeom>
          <a:gradFill>
            <a:gsLst>
              <a:gs pos="0">
                <a:srgbClr val="CEE3FC"/>
              </a:gs>
              <a:gs pos="100000">
                <a:schemeClr val="accent2">
                  <a:lumMod val="75000"/>
                  <a:alpha val="20000"/>
                </a:schemeClr>
              </a:gs>
            </a:gsLst>
            <a:lin ang="5400000" scaled="0"/>
          </a:gradFill>
        </p:spPr>
        <p:txBody>
          <a:bodyPr>
            <a:noAutofit/>
          </a:bodyPr>
          <a:lstStyle/>
          <a:p>
            <a:pPr algn="just">
              <a:lnSpc>
                <a:spcPct val="150000"/>
              </a:lnSpc>
              <a:spcBef>
                <a:spcPct val="20000"/>
              </a:spcBef>
            </a:pPr>
            <a:r>
              <a:rPr lang="es-ES" sz="1200" dirty="0">
                <a:solidFill>
                  <a:schemeClr val="accent6">
                    <a:lumMod val="75000"/>
                  </a:schemeClr>
                </a:solidFill>
                <a:latin typeface="+mn-lt"/>
                <a:cs typeface="+mn-cs"/>
              </a:rPr>
              <a:t>“Aquellas herramientas y métodos empleados para recabar, retener, manipular o distribuir información. </a:t>
            </a:r>
            <a:r>
              <a:rPr lang="es-ES" sz="1200" dirty="0" smtClean="0">
                <a:solidFill>
                  <a:schemeClr val="accent6">
                    <a:lumMod val="75000"/>
                  </a:schemeClr>
                </a:solidFill>
                <a:latin typeface="+mn-lt"/>
                <a:cs typeface="+mn-cs"/>
              </a:rPr>
              <a:t>generalmente </a:t>
            </a:r>
            <a:r>
              <a:rPr lang="es-ES" sz="1200" dirty="0">
                <a:solidFill>
                  <a:schemeClr val="accent6">
                    <a:lumMod val="75000"/>
                  </a:schemeClr>
                </a:solidFill>
                <a:latin typeface="+mn-lt"/>
                <a:cs typeface="+mn-cs"/>
              </a:rPr>
              <a:t>asociada con las computadoras y las tecnologías afines aplicadas a la toma de decisiones” 2 </a:t>
            </a:r>
          </a:p>
        </p:txBody>
      </p:sp>
      <p:sp>
        <p:nvSpPr>
          <p:cNvPr id="12" name="11 Rectángulo"/>
          <p:cNvSpPr/>
          <p:nvPr/>
        </p:nvSpPr>
        <p:spPr>
          <a:xfrm>
            <a:off x="611560" y="4581128"/>
            <a:ext cx="8208912" cy="1152128"/>
          </a:xfrm>
          <a:prstGeom prst="rect">
            <a:avLst/>
          </a:prstGeom>
          <a:gradFill>
            <a:gsLst>
              <a:gs pos="0">
                <a:srgbClr val="CEE3FC"/>
              </a:gs>
              <a:gs pos="100000">
                <a:schemeClr val="accent2">
                  <a:lumMod val="75000"/>
                  <a:alpha val="20000"/>
                </a:schemeClr>
              </a:gs>
            </a:gsLst>
            <a:lin ang="5400000" scaled="0"/>
          </a:gradFill>
        </p:spPr>
        <p:txBody>
          <a:bodyPr>
            <a:noAutofit/>
          </a:bodyPr>
          <a:lstStyle/>
          <a:p>
            <a:pPr marL="171450" indent="-171450" algn="just">
              <a:lnSpc>
                <a:spcPct val="150000"/>
              </a:lnSpc>
              <a:spcBef>
                <a:spcPct val="20000"/>
              </a:spcBef>
              <a:buFont typeface="Arial" pitchFamily="34" charset="0"/>
              <a:buChar char="•"/>
            </a:pPr>
            <a:r>
              <a:rPr lang="es-ES" sz="1200" dirty="0" smtClean="0">
                <a:solidFill>
                  <a:schemeClr val="accent6">
                    <a:lumMod val="75000"/>
                  </a:schemeClr>
                </a:solidFill>
                <a:latin typeface="+mn-lt"/>
                <a:cs typeface="+mn-cs"/>
              </a:rPr>
              <a:t>Herramienta del negocio, </a:t>
            </a:r>
          </a:p>
          <a:p>
            <a:pPr marL="171450" indent="-171450" algn="just">
              <a:lnSpc>
                <a:spcPct val="150000"/>
              </a:lnSpc>
              <a:spcBef>
                <a:spcPct val="20000"/>
              </a:spcBef>
              <a:buFont typeface="Arial" pitchFamily="34" charset="0"/>
              <a:buChar char="•"/>
            </a:pPr>
            <a:r>
              <a:rPr lang="es-ES" sz="1200" dirty="0" smtClean="0">
                <a:solidFill>
                  <a:schemeClr val="accent6">
                    <a:lumMod val="75000"/>
                  </a:schemeClr>
                </a:solidFill>
                <a:latin typeface="+mn-lt"/>
                <a:cs typeface="+mn-cs"/>
              </a:rPr>
              <a:t>Incremento </a:t>
            </a:r>
            <a:r>
              <a:rPr lang="es-ES" sz="1200" dirty="0">
                <a:solidFill>
                  <a:schemeClr val="accent6">
                    <a:lumMod val="75000"/>
                  </a:schemeClr>
                </a:solidFill>
                <a:latin typeface="+mn-lt"/>
                <a:cs typeface="+mn-cs"/>
              </a:rPr>
              <a:t>de su productividad, </a:t>
            </a:r>
            <a:endParaRPr lang="es-ES" sz="1200" dirty="0" smtClean="0">
              <a:solidFill>
                <a:schemeClr val="accent6">
                  <a:lumMod val="75000"/>
                </a:schemeClr>
              </a:solidFill>
              <a:latin typeface="+mn-lt"/>
              <a:cs typeface="+mn-cs"/>
            </a:endParaRPr>
          </a:p>
          <a:p>
            <a:pPr marL="171450" indent="-171450" algn="just">
              <a:lnSpc>
                <a:spcPct val="150000"/>
              </a:lnSpc>
              <a:spcBef>
                <a:spcPct val="20000"/>
              </a:spcBef>
              <a:buFont typeface="Arial" pitchFamily="34" charset="0"/>
              <a:buChar char="•"/>
            </a:pPr>
            <a:r>
              <a:rPr lang="es-ES" sz="1200" dirty="0" smtClean="0">
                <a:solidFill>
                  <a:schemeClr val="accent6">
                    <a:lumMod val="75000"/>
                  </a:schemeClr>
                </a:solidFill>
                <a:latin typeface="+mn-lt"/>
                <a:cs typeface="+mn-cs"/>
              </a:rPr>
              <a:t>Entidad </a:t>
            </a:r>
            <a:r>
              <a:rPr lang="es-ES" sz="1200" dirty="0">
                <a:solidFill>
                  <a:schemeClr val="accent6">
                    <a:lumMod val="75000"/>
                  </a:schemeClr>
                </a:solidFill>
                <a:latin typeface="+mn-lt"/>
                <a:cs typeface="+mn-cs"/>
              </a:rPr>
              <a:t>competitiva frente al cambiante mundo actual</a:t>
            </a:r>
            <a:r>
              <a:rPr lang="es-ES" sz="1200" dirty="0" smtClean="0">
                <a:solidFill>
                  <a:schemeClr val="accent6">
                    <a:lumMod val="75000"/>
                  </a:schemeClr>
                </a:solidFill>
                <a:latin typeface="+mn-lt"/>
                <a:cs typeface="+mn-cs"/>
              </a:rPr>
              <a:t>.</a:t>
            </a:r>
          </a:p>
        </p:txBody>
      </p:sp>
      <p:sp>
        <p:nvSpPr>
          <p:cNvPr id="13" name="12 Rectángulo"/>
          <p:cNvSpPr/>
          <p:nvPr/>
        </p:nvSpPr>
        <p:spPr>
          <a:xfrm>
            <a:off x="539552" y="3789040"/>
            <a:ext cx="5400600" cy="461665"/>
          </a:xfrm>
          <a:prstGeom prst="rect">
            <a:avLst/>
          </a:prstGeom>
        </p:spPr>
        <p:txBody>
          <a:bodyPr wrap="square">
            <a:spAutoFit/>
          </a:bodyPr>
          <a:lstStyle/>
          <a:p>
            <a:pPr algn="just">
              <a:lnSpc>
                <a:spcPct val="150000"/>
              </a:lnSpc>
              <a:spcBef>
                <a:spcPct val="20000"/>
              </a:spcBef>
            </a:pPr>
            <a:r>
              <a:rPr lang="es-ES" sz="1600" b="1" u="sng" dirty="0">
                <a:solidFill>
                  <a:schemeClr val="accent6">
                    <a:lumMod val="75000"/>
                  </a:schemeClr>
                </a:solidFill>
                <a:effectLst>
                  <a:outerShdw blurRad="38100" dist="38100" dir="2700000" algn="tl">
                    <a:srgbClr val="000000">
                      <a:alpha val="43137"/>
                    </a:srgbClr>
                  </a:outerShdw>
                </a:effectLst>
              </a:rPr>
              <a:t>TI en el ámbito empresarial: </a:t>
            </a:r>
          </a:p>
        </p:txBody>
      </p:sp>
    </p:spTree>
    <p:extLst>
      <p:ext uri="{BB962C8B-B14F-4D97-AF65-F5344CB8AC3E}">
        <p14:creationId xmlns:p14="http://schemas.microsoft.com/office/powerpoint/2010/main" xmlns="" val="33790503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7848872" y="6309320"/>
            <a:ext cx="1295128" cy="3600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7" name="6 Rectángulo"/>
          <p:cNvSpPr/>
          <p:nvPr/>
        </p:nvSpPr>
        <p:spPr>
          <a:xfrm>
            <a:off x="395536" y="3059668"/>
            <a:ext cx="7856766" cy="369332"/>
          </a:xfrm>
          <a:prstGeom prst="rect">
            <a:avLst/>
          </a:prstGeom>
        </p:spPr>
        <p:txBody>
          <a:bodyPr wrap="none">
            <a:spAutoFit/>
          </a:bodyPr>
          <a:lstStyle/>
          <a:p>
            <a:pPr lvl="1" algn="ctr"/>
            <a:r>
              <a:rPr lang="es-ES" u="sng" dirty="0">
                <a:solidFill>
                  <a:schemeClr val="accent6">
                    <a:lumMod val="75000"/>
                  </a:schemeClr>
                </a:solidFill>
                <a:effectLst>
                  <a:outerShdw blurRad="38100" dist="38100" dir="2700000" algn="tl">
                    <a:srgbClr val="000000">
                      <a:alpha val="43137"/>
                    </a:srgbClr>
                  </a:outerShdw>
                </a:effectLst>
              </a:rPr>
              <a:t>Servicios de Tecnología de la </a:t>
            </a:r>
            <a:r>
              <a:rPr lang="es-ES" u="sng" dirty="0" smtClean="0">
                <a:solidFill>
                  <a:schemeClr val="accent6">
                    <a:lumMod val="75000"/>
                  </a:schemeClr>
                </a:solidFill>
                <a:effectLst>
                  <a:outerShdw blurRad="38100" dist="38100" dir="2700000" algn="tl">
                    <a:srgbClr val="000000">
                      <a:alpha val="43137"/>
                    </a:srgbClr>
                  </a:outerShdw>
                </a:effectLst>
              </a:rPr>
              <a:t>Información:</a:t>
            </a:r>
            <a:endParaRPr lang="es-ES" u="sng" dirty="0">
              <a:solidFill>
                <a:schemeClr val="accent6">
                  <a:lumMod val="75000"/>
                </a:schemeClr>
              </a:solidFill>
              <a:effectLst>
                <a:outerShdw blurRad="38100" dist="38100" dir="2700000" algn="tl">
                  <a:srgbClr val="000000">
                    <a:alpha val="43137"/>
                  </a:srgbClr>
                </a:outerShdw>
              </a:effectLst>
            </a:endParaRPr>
          </a:p>
        </p:txBody>
      </p:sp>
      <p:sp>
        <p:nvSpPr>
          <p:cNvPr id="10" name="9 Rectángulo"/>
          <p:cNvSpPr/>
          <p:nvPr/>
        </p:nvSpPr>
        <p:spPr>
          <a:xfrm>
            <a:off x="683568" y="3646008"/>
            <a:ext cx="8208912" cy="612155"/>
          </a:xfrm>
          <a:prstGeom prst="rect">
            <a:avLst/>
          </a:prstGeom>
        </p:spPr>
        <p:txBody>
          <a:bodyPr wrap="square">
            <a:spAutoFit/>
          </a:bodyPr>
          <a:lstStyle/>
          <a:p>
            <a:pPr marL="171450" indent="-171450" algn="just">
              <a:lnSpc>
                <a:spcPct val="150000"/>
              </a:lnSpc>
              <a:buFont typeface="Arial" pitchFamily="34" charset="0"/>
              <a:buChar char="•"/>
            </a:pPr>
            <a:r>
              <a:rPr lang="es-ES" sz="1200" dirty="0" smtClean="0">
                <a:solidFill>
                  <a:schemeClr val="accent6">
                    <a:lumMod val="75000"/>
                  </a:schemeClr>
                </a:solidFill>
              </a:rPr>
              <a:t>“Medio </a:t>
            </a:r>
            <a:r>
              <a:rPr lang="es-ES" sz="1200" dirty="0">
                <a:solidFill>
                  <a:schemeClr val="accent6">
                    <a:lumMod val="75000"/>
                  </a:schemeClr>
                </a:solidFill>
              </a:rPr>
              <a:t>para </a:t>
            </a:r>
            <a:r>
              <a:rPr lang="es-ES" sz="1200" dirty="0" smtClean="0">
                <a:solidFill>
                  <a:schemeClr val="accent6">
                    <a:lumMod val="75000"/>
                  </a:schemeClr>
                </a:solidFill>
              </a:rPr>
              <a:t>entregar </a:t>
            </a:r>
            <a:r>
              <a:rPr lang="es-ES" sz="1200" dirty="0">
                <a:solidFill>
                  <a:schemeClr val="accent6">
                    <a:lumMod val="75000"/>
                  </a:schemeClr>
                </a:solidFill>
              </a:rPr>
              <a:t>valor a los clientes </a:t>
            </a:r>
            <a:r>
              <a:rPr lang="es-ES" sz="1200" dirty="0" smtClean="0">
                <a:solidFill>
                  <a:schemeClr val="accent6">
                    <a:lumMod val="75000"/>
                  </a:schemeClr>
                </a:solidFill>
              </a:rPr>
              <a:t>alcanzando sus objetivos sin </a:t>
            </a:r>
            <a:r>
              <a:rPr lang="es-ES" sz="1200" dirty="0">
                <a:solidFill>
                  <a:schemeClr val="accent6">
                    <a:lumMod val="75000"/>
                  </a:schemeClr>
                </a:solidFill>
              </a:rPr>
              <a:t>la necesidad de </a:t>
            </a:r>
            <a:r>
              <a:rPr lang="es-ES" sz="1200" dirty="0" smtClean="0">
                <a:solidFill>
                  <a:schemeClr val="accent6">
                    <a:lumMod val="75000"/>
                  </a:schemeClr>
                </a:solidFill>
              </a:rPr>
              <a:t>incrementar costes </a:t>
            </a:r>
            <a:r>
              <a:rPr lang="es-ES" sz="1200" dirty="0">
                <a:solidFill>
                  <a:schemeClr val="accent6">
                    <a:lumMod val="75000"/>
                  </a:schemeClr>
                </a:solidFill>
              </a:rPr>
              <a:t>y riesgos específicos asociados</a:t>
            </a:r>
            <a:r>
              <a:rPr lang="es-ES" sz="1200" dirty="0" smtClean="0">
                <a:solidFill>
                  <a:schemeClr val="accent6">
                    <a:lumMod val="75000"/>
                  </a:schemeClr>
                </a:solidFill>
              </a:rPr>
              <a:t>.” </a:t>
            </a:r>
            <a:r>
              <a:rPr lang="es-ES" sz="1200" baseline="30000" dirty="0" smtClean="0">
                <a:solidFill>
                  <a:schemeClr val="accent6">
                    <a:lumMod val="75000"/>
                  </a:schemeClr>
                </a:solidFill>
              </a:rPr>
              <a:t>3</a:t>
            </a:r>
            <a:endParaRPr lang="es-ES" sz="1200" baseline="30000" dirty="0">
              <a:solidFill>
                <a:schemeClr val="accent6">
                  <a:lumMod val="75000"/>
                </a:schemeClr>
              </a:solidFill>
            </a:endParaRPr>
          </a:p>
        </p:txBody>
      </p:sp>
      <p:sp>
        <p:nvSpPr>
          <p:cNvPr id="12" name="11 Rectángulo"/>
          <p:cNvSpPr/>
          <p:nvPr/>
        </p:nvSpPr>
        <p:spPr>
          <a:xfrm>
            <a:off x="683568" y="4353105"/>
            <a:ext cx="8136904" cy="1166153"/>
          </a:xfrm>
          <a:prstGeom prst="rect">
            <a:avLst/>
          </a:prstGeom>
        </p:spPr>
        <p:txBody>
          <a:bodyPr wrap="square">
            <a:spAutoFit/>
          </a:bodyPr>
          <a:lstStyle/>
          <a:p>
            <a:pPr marL="171450" indent="-171450" algn="just">
              <a:lnSpc>
                <a:spcPct val="150000"/>
              </a:lnSpc>
              <a:buFont typeface="Arial" pitchFamily="34" charset="0"/>
              <a:buChar char="•"/>
            </a:pPr>
            <a:r>
              <a:rPr lang="es-EC" sz="1200" dirty="0" smtClean="0">
                <a:solidFill>
                  <a:schemeClr val="accent6">
                    <a:lumMod val="75000"/>
                  </a:schemeClr>
                </a:solidFill>
              </a:rPr>
              <a:t>Permanecer en un proceso de mejora continua</a:t>
            </a:r>
          </a:p>
          <a:p>
            <a:pPr marL="171450" indent="-171450" algn="just">
              <a:lnSpc>
                <a:spcPct val="150000"/>
              </a:lnSpc>
              <a:buFont typeface="Arial" pitchFamily="34" charset="0"/>
              <a:buChar char="•"/>
            </a:pPr>
            <a:r>
              <a:rPr lang="es-EC" sz="1200" dirty="0" smtClean="0">
                <a:solidFill>
                  <a:schemeClr val="accent6">
                    <a:lumMod val="75000"/>
                  </a:schemeClr>
                </a:solidFill>
              </a:rPr>
              <a:t>Factores: tiempos de entrega, disponibilidad, y estrategia del negocio, ROI. </a:t>
            </a:r>
          </a:p>
          <a:p>
            <a:pPr marL="171450" indent="-171450" algn="just">
              <a:lnSpc>
                <a:spcPct val="150000"/>
              </a:lnSpc>
              <a:buFont typeface="Arial" pitchFamily="34" charset="0"/>
              <a:buChar char="•"/>
            </a:pPr>
            <a:r>
              <a:rPr lang="es-EC" sz="1200" dirty="0" smtClean="0">
                <a:solidFill>
                  <a:schemeClr val="accent6">
                    <a:lumMod val="75000"/>
                  </a:schemeClr>
                </a:solidFill>
              </a:rPr>
              <a:t>Clave para el desarrollo, productividad y competitividad de las empresas. </a:t>
            </a:r>
          </a:p>
          <a:p>
            <a:pPr marL="171450" indent="-171450" algn="just">
              <a:lnSpc>
                <a:spcPct val="150000"/>
              </a:lnSpc>
              <a:buFont typeface="Arial" pitchFamily="34" charset="0"/>
              <a:buChar char="•"/>
            </a:pPr>
            <a:endParaRPr lang="es-EC" sz="1200" dirty="0" smtClean="0">
              <a:solidFill>
                <a:schemeClr val="accent6">
                  <a:lumMod val="75000"/>
                </a:schemeClr>
              </a:solidFill>
            </a:endParaRPr>
          </a:p>
        </p:txBody>
      </p:sp>
      <p:sp>
        <p:nvSpPr>
          <p:cNvPr id="13" name="12 Rectángulo"/>
          <p:cNvSpPr/>
          <p:nvPr/>
        </p:nvSpPr>
        <p:spPr>
          <a:xfrm>
            <a:off x="827584" y="980728"/>
            <a:ext cx="7416824" cy="1720151"/>
          </a:xfrm>
          <a:prstGeom prst="rect">
            <a:avLst/>
          </a:prstGeom>
        </p:spPr>
        <p:txBody>
          <a:bodyPr wrap="square">
            <a:spAutoFit/>
          </a:bodyPr>
          <a:lstStyle/>
          <a:p>
            <a:pPr marL="171450" indent="-171450" algn="just">
              <a:lnSpc>
                <a:spcPct val="150000"/>
              </a:lnSpc>
              <a:buFont typeface="Arial" pitchFamily="34" charset="0"/>
              <a:buChar char="•"/>
            </a:pPr>
            <a:r>
              <a:rPr lang="es-EC" sz="1200" dirty="0" smtClean="0">
                <a:solidFill>
                  <a:schemeClr val="accent6">
                    <a:lumMod val="75000"/>
                  </a:schemeClr>
                </a:solidFill>
              </a:rPr>
              <a:t>Gestión de recursos TI.</a:t>
            </a:r>
          </a:p>
          <a:p>
            <a:pPr marL="171450" indent="-171450" algn="just">
              <a:lnSpc>
                <a:spcPct val="150000"/>
              </a:lnSpc>
              <a:buFont typeface="Arial" pitchFamily="34" charset="0"/>
              <a:buChar char="•"/>
            </a:pPr>
            <a:endParaRPr lang="es-EC" sz="1200" dirty="0" smtClean="0">
              <a:solidFill>
                <a:schemeClr val="accent6">
                  <a:lumMod val="75000"/>
                </a:schemeClr>
              </a:solidFill>
            </a:endParaRPr>
          </a:p>
          <a:p>
            <a:pPr marL="171450" indent="-171450" algn="just">
              <a:lnSpc>
                <a:spcPct val="150000"/>
              </a:lnSpc>
              <a:buFont typeface="Arial" pitchFamily="34" charset="0"/>
              <a:buChar char="•"/>
            </a:pPr>
            <a:r>
              <a:rPr lang="es-EC" sz="1200" dirty="0" smtClean="0">
                <a:solidFill>
                  <a:schemeClr val="accent6">
                    <a:lumMod val="75000"/>
                  </a:schemeClr>
                </a:solidFill>
              </a:rPr>
              <a:t>Aliado estratégico, </a:t>
            </a:r>
            <a:r>
              <a:rPr lang="es-EC" sz="1200" dirty="0">
                <a:solidFill>
                  <a:schemeClr val="accent6">
                    <a:lumMod val="75000"/>
                  </a:schemeClr>
                </a:solidFill>
              </a:rPr>
              <a:t>alineando sus objetivos con </a:t>
            </a:r>
            <a:r>
              <a:rPr lang="es-EC" sz="1200" dirty="0" smtClean="0">
                <a:solidFill>
                  <a:schemeClr val="accent6">
                    <a:lumMod val="75000"/>
                  </a:schemeClr>
                </a:solidFill>
              </a:rPr>
              <a:t>los corporativos.</a:t>
            </a:r>
          </a:p>
          <a:p>
            <a:pPr marL="171450" indent="-171450" algn="just">
              <a:lnSpc>
                <a:spcPct val="150000"/>
              </a:lnSpc>
              <a:buFont typeface="Arial" pitchFamily="34" charset="0"/>
              <a:buChar char="•"/>
            </a:pPr>
            <a:endParaRPr lang="es-ES" sz="1200" dirty="0">
              <a:solidFill>
                <a:schemeClr val="accent6">
                  <a:lumMod val="75000"/>
                </a:schemeClr>
              </a:solidFill>
            </a:endParaRPr>
          </a:p>
          <a:p>
            <a:pPr marL="171450" indent="-171450" algn="just">
              <a:lnSpc>
                <a:spcPct val="150000"/>
              </a:lnSpc>
              <a:buFont typeface="Arial" pitchFamily="34" charset="0"/>
              <a:buChar char="•"/>
            </a:pPr>
            <a:r>
              <a:rPr lang="es-EC" sz="1200" dirty="0" smtClean="0">
                <a:solidFill>
                  <a:schemeClr val="accent6">
                    <a:lumMod val="75000"/>
                  </a:schemeClr>
                </a:solidFill>
              </a:rPr>
              <a:t>Servicios tecnológicos, </a:t>
            </a:r>
            <a:r>
              <a:rPr lang="es-EC" sz="1200" dirty="0">
                <a:solidFill>
                  <a:schemeClr val="accent6">
                    <a:lumMod val="75000"/>
                  </a:schemeClr>
                </a:solidFill>
              </a:rPr>
              <a:t>que apoyen a la organización  en la toma de decisiones oportunas para el crecimiento de la misma.</a:t>
            </a:r>
            <a:endParaRPr lang="es-ES" sz="1200" dirty="0">
              <a:solidFill>
                <a:schemeClr val="accent6">
                  <a:lumMod val="75000"/>
                </a:schemeClr>
              </a:solidFill>
            </a:endParaRPr>
          </a:p>
        </p:txBody>
      </p:sp>
      <p:pic>
        <p:nvPicPr>
          <p:cNvPr id="5124" name="Picture 4" descr="http://mychemicalromance.bligoo.cl/media/users/24/1232340/images/public/363376/home1.jpg?v=1352930178051"/>
          <p:cNvPicPr>
            <a:picLocks noChangeAspect="1" noChangeArrowheads="1"/>
          </p:cNvPicPr>
          <p:nvPr/>
        </p:nvPicPr>
        <p:blipFill>
          <a:blip r:embed="rId3" cstate="print"/>
          <a:srcRect r="46001" b="66507"/>
          <a:stretch>
            <a:fillRect/>
          </a:stretch>
        </p:blipFill>
        <p:spPr bwMode="auto">
          <a:xfrm>
            <a:off x="899592" y="5530984"/>
            <a:ext cx="792088" cy="739282"/>
          </a:xfrm>
          <a:prstGeom prst="rect">
            <a:avLst/>
          </a:prstGeom>
          <a:noFill/>
        </p:spPr>
      </p:pic>
      <p:pic>
        <p:nvPicPr>
          <p:cNvPr id="5126" name="Picture 6" descr="http://mychemicalromance.bligoo.cl/media/users/24/1232340/images/public/363376/home1.jpg?v=1352930178051"/>
          <p:cNvPicPr>
            <a:picLocks noChangeAspect="1" noChangeArrowheads="1"/>
          </p:cNvPicPr>
          <p:nvPr/>
        </p:nvPicPr>
        <p:blipFill>
          <a:blip r:embed="rId3" cstate="print"/>
          <a:srcRect l="53999" t="4785" b="67990"/>
          <a:stretch>
            <a:fillRect/>
          </a:stretch>
        </p:blipFill>
        <p:spPr bwMode="auto">
          <a:xfrm>
            <a:off x="1979712" y="5530984"/>
            <a:ext cx="920130" cy="819472"/>
          </a:xfrm>
          <a:prstGeom prst="rect">
            <a:avLst/>
          </a:prstGeom>
          <a:noFill/>
        </p:spPr>
      </p:pic>
      <p:pic>
        <p:nvPicPr>
          <p:cNvPr id="5128" name="Picture 8" descr="http://mychemicalromance.bligoo.cl/media/users/24/1232340/images/public/363376/home1.jpg?v=1352930178051"/>
          <p:cNvPicPr>
            <a:picLocks noChangeAspect="1" noChangeArrowheads="1"/>
          </p:cNvPicPr>
          <p:nvPr/>
        </p:nvPicPr>
        <p:blipFill>
          <a:blip r:embed="rId3" cstate="print"/>
          <a:srcRect l="53999" t="47847" b="21052"/>
          <a:stretch>
            <a:fillRect/>
          </a:stretch>
        </p:blipFill>
        <p:spPr bwMode="auto">
          <a:xfrm>
            <a:off x="3275856" y="5517232"/>
            <a:ext cx="792088" cy="805839"/>
          </a:xfrm>
          <a:prstGeom prst="rect">
            <a:avLst/>
          </a:prstGeom>
          <a:noFill/>
        </p:spPr>
      </p:pic>
      <p:pic>
        <p:nvPicPr>
          <p:cNvPr id="5130" name="Picture 10" descr="http://mychemicalromance.bligoo.cl/media/users/24/1232340/images/public/363376/home1.jpg?v=1352930178051"/>
          <p:cNvPicPr>
            <a:picLocks noChangeAspect="1" noChangeArrowheads="1"/>
          </p:cNvPicPr>
          <p:nvPr/>
        </p:nvPicPr>
        <p:blipFill>
          <a:blip r:embed="rId3" cstate="print"/>
          <a:srcRect t="43063" r="46001" b="25836"/>
          <a:stretch>
            <a:fillRect/>
          </a:stretch>
        </p:blipFill>
        <p:spPr bwMode="auto">
          <a:xfrm>
            <a:off x="4427984" y="5530984"/>
            <a:ext cx="1080120" cy="792088"/>
          </a:xfrm>
          <a:prstGeom prst="rect">
            <a:avLst/>
          </a:prstGeom>
          <a:noFill/>
        </p:spPr>
      </p:pic>
      <p:pic>
        <p:nvPicPr>
          <p:cNvPr id="5132" name="Picture 12" descr="http://mychemicalromance.bligoo.cl/media/users/24/1232340/images/public/363376/home1.jpg?v=1352930178051"/>
          <p:cNvPicPr>
            <a:picLocks noChangeAspect="1" noChangeArrowheads="1"/>
          </p:cNvPicPr>
          <p:nvPr/>
        </p:nvPicPr>
        <p:blipFill>
          <a:blip r:embed="rId3" cstate="print"/>
          <a:srcRect t="78948" r="46001"/>
          <a:stretch>
            <a:fillRect/>
          </a:stretch>
        </p:blipFill>
        <p:spPr bwMode="auto">
          <a:xfrm>
            <a:off x="5868144" y="5562707"/>
            <a:ext cx="1296145" cy="760365"/>
          </a:xfrm>
          <a:prstGeom prst="rect">
            <a:avLst/>
          </a:prstGeom>
          <a:noFill/>
        </p:spPr>
      </p:pic>
      <p:pic>
        <p:nvPicPr>
          <p:cNvPr id="5134" name="Picture 14" descr="http://mychemicalromance.bligoo.cl/media/users/24/1232340/images/public/363376/home1.jpg?v=1352930178051"/>
          <p:cNvPicPr>
            <a:picLocks noChangeAspect="1" noChangeArrowheads="1"/>
          </p:cNvPicPr>
          <p:nvPr/>
        </p:nvPicPr>
        <p:blipFill>
          <a:blip r:embed="rId3" cstate="print"/>
          <a:srcRect l="53999" t="78948"/>
          <a:stretch>
            <a:fillRect/>
          </a:stretch>
        </p:blipFill>
        <p:spPr bwMode="auto">
          <a:xfrm>
            <a:off x="7380311" y="5530984"/>
            <a:ext cx="1150223" cy="792088"/>
          </a:xfrm>
          <a:prstGeom prst="rect">
            <a:avLst/>
          </a:prstGeom>
          <a:noFill/>
        </p:spPr>
      </p:pic>
      <p:sp>
        <p:nvSpPr>
          <p:cNvPr id="19" name="18 Flecha izquierda">
            <a:hlinkClick r:id="rId4" action="ppaction://hlinksldjump"/>
          </p:cNvPr>
          <p:cNvSpPr/>
          <p:nvPr/>
        </p:nvSpPr>
        <p:spPr>
          <a:xfrm>
            <a:off x="8029328" y="6381328"/>
            <a:ext cx="791144" cy="360040"/>
          </a:xfrm>
          <a:prstGeom prst="leftArrow">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es-ES" sz="700" dirty="0" smtClean="0">
                <a:latin typeface="Arial Rounded MT Bold" pitchFamily="34" charset="0"/>
              </a:rPr>
              <a:t>Agenda</a:t>
            </a:r>
            <a:endParaRPr lang="es-ES" sz="700" dirty="0">
              <a:latin typeface="Arial Rounded MT Bold" pitchFamily="34" charset="0"/>
            </a:endParaRPr>
          </a:p>
        </p:txBody>
      </p:sp>
      <p:sp>
        <p:nvSpPr>
          <p:cNvPr id="20" name="1 Título"/>
          <p:cNvSpPr txBox="1">
            <a:spLocks/>
          </p:cNvSpPr>
          <p:nvPr/>
        </p:nvSpPr>
        <p:spPr>
          <a:xfrm>
            <a:off x="323528" y="274638"/>
            <a:ext cx="8496000" cy="77809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2000" i="1" dirty="0" smtClean="0">
                <a:solidFill>
                  <a:schemeClr val="accent6">
                    <a:lumMod val="75000"/>
                  </a:schemeClr>
                </a:solidFill>
                <a:effectLst>
                  <a:outerShdw blurRad="38100" dist="38100" dir="2700000" algn="tl">
                    <a:srgbClr val="000000">
                      <a:alpha val="43137"/>
                    </a:srgbClr>
                  </a:outerShdw>
                </a:effectLst>
              </a:rPr>
              <a:t>GERENCIA DE TI</a:t>
            </a:r>
            <a:endParaRPr lang="es-ES" sz="2000" i="1" dirty="0">
              <a:solidFill>
                <a:schemeClr val="accent6">
                  <a:lumMod val="75000"/>
                </a:schemeClr>
              </a:solidFill>
              <a:effectLst>
                <a:outerShdw blurRad="38100" dist="38100" dir="2700000" algn="tl">
                  <a:srgbClr val="000000">
                    <a:alpha val="43137"/>
                  </a:srgbClr>
                </a:outerShdw>
              </a:effectLst>
            </a:endParaRPr>
          </a:p>
        </p:txBody>
      </p:sp>
      <p:cxnSp>
        <p:nvCxnSpPr>
          <p:cNvPr id="21" name="20 Conector recto"/>
          <p:cNvCxnSpPr/>
          <p:nvPr/>
        </p:nvCxnSpPr>
        <p:spPr>
          <a:xfrm>
            <a:off x="323528" y="764704"/>
            <a:ext cx="8496000" cy="0"/>
          </a:xfrm>
          <a:prstGeom prst="line">
            <a:avLst/>
          </a:prstGeom>
          <a:effectLst>
            <a:outerShdw blurRad="50800" dist="38100" dir="5400000" algn="t"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18306129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848872" y="6309320"/>
            <a:ext cx="1295128" cy="3600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3" name="1 Título"/>
          <p:cNvSpPr txBox="1">
            <a:spLocks/>
          </p:cNvSpPr>
          <p:nvPr/>
        </p:nvSpPr>
        <p:spPr>
          <a:xfrm>
            <a:off x="323528" y="274638"/>
            <a:ext cx="8496000" cy="77809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lvl="1"/>
            <a:r>
              <a:rPr lang="es-MX" sz="2000" i="1" dirty="0" smtClean="0">
                <a:solidFill>
                  <a:schemeClr val="accent6">
                    <a:lumMod val="75000"/>
                  </a:schemeClr>
                </a:solidFill>
                <a:effectLst>
                  <a:outerShdw blurRad="38100" dist="38100" dir="2700000" algn="tl">
                    <a:srgbClr val="000000">
                      <a:alpha val="43137"/>
                    </a:srgbClr>
                  </a:outerShdw>
                </a:effectLst>
              </a:rPr>
              <a:t>MARCO DE TRABAJO ITIL</a:t>
            </a:r>
            <a:endParaRPr lang="es-EC" sz="2000" i="1" dirty="0" smtClean="0">
              <a:solidFill>
                <a:schemeClr val="accent6">
                  <a:lumMod val="75000"/>
                </a:schemeClr>
              </a:solidFill>
              <a:effectLst>
                <a:outerShdw blurRad="38100" dist="38100" dir="2700000" algn="tl">
                  <a:srgbClr val="000000">
                    <a:alpha val="43137"/>
                  </a:srgbClr>
                </a:outerShdw>
              </a:effectLst>
            </a:endParaRPr>
          </a:p>
        </p:txBody>
      </p:sp>
      <p:cxnSp>
        <p:nvCxnSpPr>
          <p:cNvPr id="4" name="3 Conector recto"/>
          <p:cNvCxnSpPr/>
          <p:nvPr/>
        </p:nvCxnSpPr>
        <p:spPr>
          <a:xfrm>
            <a:off x="309880" y="764704"/>
            <a:ext cx="8496000" cy="0"/>
          </a:xfrm>
          <a:prstGeom prst="line">
            <a:avLst/>
          </a:prstGeom>
          <a:effectLst>
            <a:outerShdw blurRad="50800" dist="38100" dir="5400000" algn="t"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5" name="4 Esquina doblada"/>
          <p:cNvSpPr/>
          <p:nvPr/>
        </p:nvSpPr>
        <p:spPr>
          <a:xfrm>
            <a:off x="691624" y="3596596"/>
            <a:ext cx="3839603" cy="2787357"/>
          </a:xfrm>
          <a:prstGeom prst="foldedCorner">
            <a:avLst/>
          </a:prstGeom>
        </p:spPr>
        <p:style>
          <a:lnRef idx="0">
            <a:schemeClr val="accent3"/>
          </a:lnRef>
          <a:fillRef idx="3">
            <a:schemeClr val="accent3"/>
          </a:fillRef>
          <a:effectRef idx="3">
            <a:schemeClr val="accent3"/>
          </a:effectRef>
          <a:fontRef idx="minor">
            <a:schemeClr val="lt1"/>
          </a:fontRef>
        </p:style>
        <p:txBody>
          <a:bodyPr rtlCol="0" anchor="ctr"/>
          <a:lstStyle/>
          <a:p>
            <a:pPr marL="171450" indent="-171450" algn="just">
              <a:lnSpc>
                <a:spcPct val="150000"/>
              </a:lnSpc>
              <a:buFont typeface="Arial" pitchFamily="34" charset="0"/>
              <a:buChar char="•"/>
            </a:pPr>
            <a:r>
              <a:rPr lang="es-ES" sz="1200" dirty="0" smtClean="0">
                <a:solidFill>
                  <a:schemeClr val="accent6">
                    <a:lumMod val="50000"/>
                  </a:schemeClr>
                </a:solidFill>
              </a:rPr>
              <a:t>Es una colección de las mejores prácticas observadas en la industria de TI, </a:t>
            </a:r>
            <a:r>
              <a:rPr lang="es-MX" sz="1200" dirty="0">
                <a:solidFill>
                  <a:schemeClr val="accent2">
                    <a:lumMod val="50000"/>
                  </a:schemeClr>
                </a:solidFill>
              </a:rPr>
              <a:t>más aceptado y utilizado </a:t>
            </a:r>
            <a:r>
              <a:rPr lang="es-MX" sz="1200" dirty="0" smtClean="0">
                <a:solidFill>
                  <a:schemeClr val="accent2">
                    <a:lumMod val="50000"/>
                  </a:schemeClr>
                </a:solidFill>
              </a:rPr>
              <a:t>a nivel mundial</a:t>
            </a:r>
            <a:r>
              <a:rPr lang="es-ES" sz="1200" dirty="0" smtClean="0">
                <a:solidFill>
                  <a:schemeClr val="accent2">
                    <a:lumMod val="50000"/>
                  </a:schemeClr>
                </a:solidFill>
              </a:rPr>
              <a:t>. </a:t>
            </a:r>
          </a:p>
          <a:p>
            <a:pPr marL="171450" indent="-171450" algn="just">
              <a:lnSpc>
                <a:spcPct val="150000"/>
              </a:lnSpc>
              <a:buFont typeface="Arial" pitchFamily="34" charset="0"/>
              <a:buChar char="•"/>
            </a:pPr>
            <a:endParaRPr lang="es-ES" sz="1200" dirty="0">
              <a:solidFill>
                <a:schemeClr val="accent2">
                  <a:lumMod val="50000"/>
                </a:schemeClr>
              </a:solidFill>
            </a:endParaRPr>
          </a:p>
          <a:p>
            <a:pPr marL="171450" indent="-171450" algn="just">
              <a:lnSpc>
                <a:spcPct val="150000"/>
              </a:lnSpc>
              <a:buFont typeface="Arial" pitchFamily="34" charset="0"/>
              <a:buChar char="•"/>
            </a:pPr>
            <a:r>
              <a:rPr lang="es-ES" sz="1200" dirty="0">
                <a:solidFill>
                  <a:schemeClr val="accent2">
                    <a:lumMod val="50000"/>
                  </a:schemeClr>
                </a:solidFill>
              </a:rPr>
              <a:t>Es el conjunto de libros que describen las buenas/mejores prácticas de la industria y que actualmente se constituye como la guía para lograr la Gestión de Servicios de TI, es decir,  soportan la estrategia de TI. </a:t>
            </a:r>
            <a:endParaRPr lang="es-ES" sz="1200" dirty="0" smtClean="0">
              <a:solidFill>
                <a:schemeClr val="accent6">
                  <a:lumMod val="50000"/>
                </a:schemeClr>
              </a:solidFill>
            </a:endParaRPr>
          </a:p>
        </p:txBody>
      </p:sp>
      <p:sp>
        <p:nvSpPr>
          <p:cNvPr id="7" name="6 CuadroTexto"/>
          <p:cNvSpPr txBox="1"/>
          <p:nvPr/>
        </p:nvSpPr>
        <p:spPr>
          <a:xfrm>
            <a:off x="691624" y="908720"/>
            <a:ext cx="7840816" cy="698717"/>
          </a:xfrm>
          <a:prstGeom prst="rect">
            <a:avLst/>
          </a:prstGeom>
          <a:noFill/>
        </p:spPr>
        <p:txBody>
          <a:bodyPr wrap="square" rtlCol="0">
            <a:spAutoFit/>
          </a:bodyPr>
          <a:lstStyle/>
          <a:p>
            <a:pPr>
              <a:lnSpc>
                <a:spcPct val="150000"/>
              </a:lnSpc>
            </a:pPr>
            <a:r>
              <a:rPr lang="es-ES" sz="1400" b="1" i="1" dirty="0" smtClean="0">
                <a:solidFill>
                  <a:schemeClr val="accent6">
                    <a:lumMod val="50000"/>
                  </a:schemeClr>
                </a:solidFill>
              </a:rPr>
              <a:t>Information </a:t>
            </a:r>
            <a:r>
              <a:rPr lang="es-ES" sz="1400" b="1" i="1" dirty="0" err="1" smtClean="0">
                <a:solidFill>
                  <a:schemeClr val="accent6">
                    <a:lumMod val="50000"/>
                  </a:schemeClr>
                </a:solidFill>
              </a:rPr>
              <a:t>Technology</a:t>
            </a:r>
            <a:r>
              <a:rPr lang="es-ES" sz="1400" b="1" i="1" dirty="0" smtClean="0">
                <a:solidFill>
                  <a:schemeClr val="accent6">
                    <a:lumMod val="50000"/>
                  </a:schemeClr>
                </a:solidFill>
              </a:rPr>
              <a:t> </a:t>
            </a:r>
            <a:r>
              <a:rPr lang="es-ES" sz="1400" b="1" i="1" dirty="0" err="1" smtClean="0">
                <a:solidFill>
                  <a:schemeClr val="accent6">
                    <a:lumMod val="50000"/>
                  </a:schemeClr>
                </a:solidFill>
              </a:rPr>
              <a:t>Infrastructure</a:t>
            </a:r>
            <a:r>
              <a:rPr lang="es-ES" sz="1400" b="1" i="1" dirty="0" smtClean="0">
                <a:solidFill>
                  <a:schemeClr val="accent6">
                    <a:lumMod val="50000"/>
                  </a:schemeClr>
                </a:solidFill>
              </a:rPr>
              <a:t> Library – </a:t>
            </a:r>
          </a:p>
          <a:p>
            <a:pPr>
              <a:lnSpc>
                <a:spcPct val="150000"/>
              </a:lnSpc>
            </a:pPr>
            <a:r>
              <a:rPr lang="es-ES" sz="1400" b="1" i="1" dirty="0" smtClean="0">
                <a:solidFill>
                  <a:schemeClr val="accent6">
                    <a:lumMod val="50000"/>
                  </a:schemeClr>
                </a:solidFill>
              </a:rPr>
              <a:t>Biblioteca </a:t>
            </a:r>
            <a:r>
              <a:rPr lang="es-ES" sz="1400" b="1" i="1" dirty="0">
                <a:solidFill>
                  <a:schemeClr val="accent6">
                    <a:lumMod val="50000"/>
                  </a:schemeClr>
                </a:solidFill>
              </a:rPr>
              <a:t>de Infraestructura de Tecnologías de la Información</a:t>
            </a:r>
          </a:p>
        </p:txBody>
      </p:sp>
      <p:sp>
        <p:nvSpPr>
          <p:cNvPr id="9" name="8 Flecha izquierda">
            <a:hlinkClick r:id="rId2" action="ppaction://hlinksldjump"/>
          </p:cNvPr>
          <p:cNvSpPr/>
          <p:nvPr/>
        </p:nvSpPr>
        <p:spPr>
          <a:xfrm>
            <a:off x="8029328" y="6381328"/>
            <a:ext cx="791144" cy="360040"/>
          </a:xfrm>
          <a:prstGeom prst="leftArrow">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es-ES" sz="700" dirty="0" smtClean="0">
                <a:latin typeface="Arial Rounded MT Bold" pitchFamily="34" charset="0"/>
              </a:rPr>
              <a:t>Agenda</a:t>
            </a:r>
            <a:endParaRPr lang="es-ES" sz="700" dirty="0">
              <a:latin typeface="Arial Rounded MT Bold" pitchFamily="34" charset="0"/>
            </a:endParaRPr>
          </a:p>
        </p:txBody>
      </p:sp>
      <p:sp>
        <p:nvSpPr>
          <p:cNvPr id="11" name="10 Rectángulo"/>
          <p:cNvSpPr/>
          <p:nvPr/>
        </p:nvSpPr>
        <p:spPr>
          <a:xfrm>
            <a:off x="5279101" y="1844824"/>
            <a:ext cx="3380213" cy="1323439"/>
          </a:xfrm>
          <a:prstGeom prst="rect">
            <a:avLst/>
          </a:prstGeom>
          <a:noFill/>
        </p:spPr>
        <p:txBody>
          <a:bodyPr vert="horz"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ITIL V3</a:t>
            </a:r>
          </a:p>
          <a:p>
            <a:pPr algn="ctr"/>
            <a:endParaRPr lang="es-ES" sz="2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s-ES" sz="2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Etapas del Ciclo de Vida del Servicio</a:t>
            </a:r>
          </a:p>
        </p:txBody>
      </p:sp>
      <p:pic>
        <p:nvPicPr>
          <p:cNvPr id="1026" name="Picture 2" descr="http://www.tecnofor.es/descargas/itil-ciclo-de-vid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36096" y="3437614"/>
            <a:ext cx="2844824" cy="2848042"/>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Librería ITIL"/>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36259" y="1834762"/>
            <a:ext cx="3562350" cy="133350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1000" fill="hold"/>
                                        <p:tgtEl>
                                          <p:spTgt spid="1028"/>
                                        </p:tgtEl>
                                        <p:attrNameLst>
                                          <p:attrName>ppt_x</p:attrName>
                                        </p:attrNameLst>
                                      </p:cBhvr>
                                      <p:tavLst>
                                        <p:tav tm="0">
                                          <p:val>
                                            <p:strVal val="0-#ppt_w/2"/>
                                          </p:val>
                                        </p:tav>
                                        <p:tav tm="100000">
                                          <p:val>
                                            <p:strVal val="#ppt_x"/>
                                          </p:val>
                                        </p:tav>
                                      </p:tavLst>
                                    </p:anim>
                                    <p:anim calcmode="lin" valueType="num">
                                      <p:cBhvr additive="base">
                                        <p:cTn id="8" dur="1000" fill="hold"/>
                                        <p:tgtEl>
                                          <p:spTgt spid="1028"/>
                                        </p:tgtEl>
                                        <p:attrNameLst>
                                          <p:attrName>ppt_y</p:attrName>
                                        </p:attrNameLst>
                                      </p:cBhvr>
                                      <p:tavLst>
                                        <p:tav tm="0">
                                          <p:val>
                                            <p:strVal val="#ppt_y"/>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323528" y="274638"/>
            <a:ext cx="8496000" cy="77809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2000" i="1" dirty="0" smtClean="0">
                <a:solidFill>
                  <a:schemeClr val="accent6">
                    <a:lumMod val="75000"/>
                  </a:schemeClr>
                </a:solidFill>
                <a:effectLst>
                  <a:outerShdw blurRad="38100" dist="38100" dir="2700000" algn="tl">
                    <a:srgbClr val="000000">
                      <a:alpha val="43137"/>
                    </a:srgbClr>
                  </a:outerShdw>
                </a:effectLst>
              </a:rPr>
              <a:t>CICLO DE VIDA DEL SERVICIO – ITIL V3</a:t>
            </a:r>
            <a:endParaRPr lang="es-ES" sz="2000" i="1" dirty="0">
              <a:solidFill>
                <a:schemeClr val="accent6">
                  <a:lumMod val="75000"/>
                </a:schemeClr>
              </a:solidFill>
              <a:effectLst>
                <a:outerShdw blurRad="38100" dist="38100" dir="2700000" algn="tl">
                  <a:srgbClr val="000000">
                    <a:alpha val="43137"/>
                  </a:srgbClr>
                </a:outerShdw>
              </a:effectLst>
            </a:endParaRPr>
          </a:p>
        </p:txBody>
      </p:sp>
      <p:cxnSp>
        <p:nvCxnSpPr>
          <p:cNvPr id="4" name="3 Conector recto"/>
          <p:cNvCxnSpPr/>
          <p:nvPr/>
        </p:nvCxnSpPr>
        <p:spPr>
          <a:xfrm>
            <a:off x="323528" y="764704"/>
            <a:ext cx="8496000" cy="0"/>
          </a:xfrm>
          <a:prstGeom prst="line">
            <a:avLst/>
          </a:prstGeom>
          <a:effectLst>
            <a:outerShdw blurRad="50800" dist="38100" dir="5400000" algn="t"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pic>
        <p:nvPicPr>
          <p:cNvPr id="2050" name="Picture 2" descr="http://www.secureit.es/images/itil.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1201740"/>
            <a:ext cx="7581206" cy="511008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2 Marcador de contenido"/>
          <p:cNvSpPr txBox="1">
            <a:spLocks/>
          </p:cNvSpPr>
          <p:nvPr/>
        </p:nvSpPr>
        <p:spPr>
          <a:xfrm>
            <a:off x="323528" y="6597352"/>
            <a:ext cx="7200800" cy="288032"/>
          </a:xfrm>
          <a:prstGeom prst="rect">
            <a:avLst/>
          </a:prstGeom>
          <a:gradFill>
            <a:gsLst>
              <a:gs pos="0">
                <a:srgbClr val="CEE3FC"/>
              </a:gs>
              <a:gs pos="100000">
                <a:schemeClr val="accent2">
                  <a:lumMod val="75000"/>
                  <a:alpha val="20000"/>
                </a:schemeClr>
              </a:gs>
            </a:gsLst>
            <a:lin ang="5400000" scaled="0"/>
          </a:gradFill>
        </p:spPr>
        <p:txBody>
          <a:bodyPr>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s-ES" sz="900" dirty="0"/>
              <a:t>http://www.secureit.es/index.php?page=seguridad&amp;subpage=iso20k</a:t>
            </a:r>
          </a:p>
        </p:txBody>
      </p:sp>
      <p:grpSp>
        <p:nvGrpSpPr>
          <p:cNvPr id="6" name="5 Grupo"/>
          <p:cNvGrpSpPr/>
          <p:nvPr/>
        </p:nvGrpSpPr>
        <p:grpSpPr>
          <a:xfrm>
            <a:off x="6012160" y="2780928"/>
            <a:ext cx="1905442" cy="2304256"/>
            <a:chOff x="6012160" y="2780928"/>
            <a:chExt cx="1905442" cy="2304256"/>
          </a:xfrm>
        </p:grpSpPr>
        <p:pic>
          <p:nvPicPr>
            <p:cNvPr id="8" name="Picture 2" descr="http://www.secureit.es/images/itil.png"/>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rcRect l="67574" t="31723" r="14244" b="59397"/>
            <a:stretch/>
          </p:blipFill>
          <p:spPr bwMode="auto">
            <a:xfrm>
              <a:off x="6012160" y="2780928"/>
              <a:ext cx="1741172" cy="573207"/>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http://www.secureit.es/images/itil.png"/>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rcRect l="67934" t="50000" r="13505" b="42371"/>
            <a:stretch/>
          </p:blipFill>
          <p:spPr bwMode="auto">
            <a:xfrm>
              <a:off x="6012160" y="3717032"/>
              <a:ext cx="1905442" cy="527932"/>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http://www.secureit.es/images/itil.png"/>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rcRect l="68114" t="66176" r="13505" b="25545"/>
            <a:stretch/>
          </p:blipFill>
          <p:spPr bwMode="auto">
            <a:xfrm>
              <a:off x="6012160" y="4533054"/>
              <a:ext cx="1818518" cy="55213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2" name="11 Grupo"/>
          <p:cNvGrpSpPr/>
          <p:nvPr/>
        </p:nvGrpSpPr>
        <p:grpSpPr>
          <a:xfrm>
            <a:off x="7848872" y="6309320"/>
            <a:ext cx="1295128" cy="432048"/>
            <a:chOff x="7848872" y="6309320"/>
            <a:chExt cx="1295128" cy="432048"/>
          </a:xfrm>
        </p:grpSpPr>
        <p:sp>
          <p:nvSpPr>
            <p:cNvPr id="2" name="1 Rectángulo"/>
            <p:cNvSpPr/>
            <p:nvPr/>
          </p:nvSpPr>
          <p:spPr>
            <a:xfrm>
              <a:off x="7848872" y="6309320"/>
              <a:ext cx="1295128" cy="3600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11" name="8 Flecha izquierda">
              <a:hlinkClick r:id="rId3" action="ppaction://hlinksldjump"/>
            </p:cNvPr>
            <p:cNvSpPr/>
            <p:nvPr/>
          </p:nvSpPr>
          <p:spPr>
            <a:xfrm>
              <a:off x="8029328" y="6381328"/>
              <a:ext cx="791144" cy="360040"/>
            </a:xfrm>
            <a:prstGeom prst="leftArrow">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es-ES" sz="700" dirty="0" smtClean="0">
                  <a:latin typeface="Arial Rounded MT Bold" pitchFamily="34" charset="0"/>
                </a:rPr>
                <a:t>Agenda</a:t>
              </a:r>
              <a:endParaRPr lang="es-ES" sz="700" dirty="0">
                <a:latin typeface="Arial Rounded MT Bold" pitchFamily="34" charset="0"/>
              </a:endParaRPr>
            </a:p>
          </p:txBody>
        </p:sp>
      </p:gr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8"/>
            <a:ext cx="8229600" cy="5184576"/>
          </a:xfrm>
        </p:spPr>
        <p:txBody>
          <a:bodyPr/>
          <a:lstStyle/>
          <a:p>
            <a:pPr algn="just">
              <a:buNone/>
            </a:pPr>
            <a:r>
              <a:rPr lang="es-ES" sz="1100" b="1" i="1" dirty="0" smtClean="0">
                <a:solidFill>
                  <a:schemeClr val="accent2">
                    <a:lumMod val="50000"/>
                  </a:schemeClr>
                </a:solidFill>
              </a:rPr>
              <a:t>KPI’S(Key Performance </a:t>
            </a:r>
            <a:r>
              <a:rPr lang="es-ES" sz="1100" b="1" i="1" dirty="0" err="1" smtClean="0">
                <a:solidFill>
                  <a:schemeClr val="accent2">
                    <a:lumMod val="50000"/>
                  </a:schemeClr>
                </a:solidFill>
              </a:rPr>
              <a:t>Indicator</a:t>
            </a:r>
            <a:r>
              <a:rPr lang="es-ES" sz="1100" b="1" i="1" dirty="0" smtClean="0">
                <a:solidFill>
                  <a:schemeClr val="accent2">
                    <a:lumMod val="50000"/>
                  </a:schemeClr>
                </a:solidFill>
              </a:rPr>
              <a:t>): </a:t>
            </a:r>
            <a:r>
              <a:rPr lang="es-ES" sz="1100" dirty="0" smtClean="0">
                <a:solidFill>
                  <a:schemeClr val="accent2">
                    <a:lumMod val="50000"/>
                  </a:schemeClr>
                </a:solidFill>
              </a:rPr>
              <a:t>métricas utilizadas en ITIL para evaluar el desempeño de sus procesos. </a:t>
            </a:r>
          </a:p>
          <a:p>
            <a:pPr algn="just">
              <a:buNone/>
            </a:pPr>
            <a:r>
              <a:rPr lang="es-ES" sz="1100" b="1" dirty="0" smtClean="0">
                <a:solidFill>
                  <a:schemeClr val="accent2">
                    <a:lumMod val="50000"/>
                  </a:schemeClr>
                </a:solidFill>
              </a:rPr>
              <a:t>AYUDAN A:</a:t>
            </a:r>
          </a:p>
          <a:p>
            <a:pPr algn="just"/>
            <a:r>
              <a:rPr lang="es-ES" sz="1100" dirty="0" smtClean="0">
                <a:solidFill>
                  <a:schemeClr val="accent2">
                    <a:lumMod val="50000"/>
                  </a:schemeClr>
                </a:solidFill>
              </a:rPr>
              <a:t>Cumplir expectativas de la organización.  </a:t>
            </a:r>
          </a:p>
          <a:p>
            <a:pPr algn="just"/>
            <a:r>
              <a:rPr lang="es-ES" sz="1100" dirty="0" smtClean="0">
                <a:solidFill>
                  <a:schemeClr val="accent2">
                    <a:lumMod val="50000"/>
                  </a:schemeClr>
                </a:solidFill>
              </a:rPr>
              <a:t>Toma de decisiones según el estado actual del negocio</a:t>
            </a:r>
          </a:p>
          <a:p>
            <a:pPr algn="just"/>
            <a:r>
              <a:rPr lang="es-ES" sz="1100" dirty="0" smtClean="0">
                <a:solidFill>
                  <a:schemeClr val="accent2">
                    <a:lumMod val="50000"/>
                  </a:schemeClr>
                </a:solidFill>
              </a:rPr>
              <a:t>Realizar un plan de acción futuro.</a:t>
            </a:r>
          </a:p>
          <a:p>
            <a:pPr algn="just">
              <a:buNone/>
            </a:pPr>
            <a:endParaRPr lang="es-EC" sz="1100" dirty="0" smtClean="0">
              <a:solidFill>
                <a:schemeClr val="accent2">
                  <a:lumMod val="50000"/>
                </a:schemeClr>
              </a:solidFill>
            </a:endParaRPr>
          </a:p>
          <a:p>
            <a:pPr algn="just">
              <a:buNone/>
            </a:pPr>
            <a:r>
              <a:rPr lang="es-ES" sz="1100" b="1" dirty="0" smtClean="0">
                <a:solidFill>
                  <a:schemeClr val="accent2">
                    <a:lumMod val="50000"/>
                  </a:schemeClr>
                </a:solidFill>
              </a:rPr>
              <a:t>OBJETIVOS:</a:t>
            </a:r>
          </a:p>
          <a:p>
            <a:pPr algn="just"/>
            <a:r>
              <a:rPr lang="es-ES" sz="1100" dirty="0" smtClean="0">
                <a:solidFill>
                  <a:schemeClr val="accent2">
                    <a:lumMod val="50000"/>
                  </a:schemeClr>
                </a:solidFill>
              </a:rPr>
              <a:t>Medir el nivel de servicio </a:t>
            </a:r>
          </a:p>
          <a:p>
            <a:pPr algn="just"/>
            <a:r>
              <a:rPr lang="es-ES" sz="1100" dirty="0" smtClean="0">
                <a:solidFill>
                  <a:schemeClr val="accent2">
                    <a:lumMod val="50000"/>
                  </a:schemeClr>
                </a:solidFill>
              </a:rPr>
              <a:t>Realizar un diagnóstico de la situación</a:t>
            </a:r>
          </a:p>
          <a:p>
            <a:pPr algn="just"/>
            <a:r>
              <a:rPr lang="es-ES" sz="1100" dirty="0" smtClean="0">
                <a:solidFill>
                  <a:schemeClr val="accent2">
                    <a:lumMod val="50000"/>
                  </a:schemeClr>
                </a:solidFill>
              </a:rPr>
              <a:t>Motivar a los equipos responsables del cumplimiento de los objetivos reflejados en el KPI</a:t>
            </a:r>
          </a:p>
          <a:p>
            <a:pPr algn="just"/>
            <a:r>
              <a:rPr lang="es-ES" sz="1100" dirty="0" smtClean="0">
                <a:solidFill>
                  <a:schemeClr val="accent2">
                    <a:lumMod val="50000"/>
                  </a:schemeClr>
                </a:solidFill>
              </a:rPr>
              <a:t>Progresar constantemente.</a:t>
            </a:r>
            <a:endParaRPr lang="es-EC" sz="1100" dirty="0" smtClean="0">
              <a:solidFill>
                <a:schemeClr val="accent2">
                  <a:lumMod val="50000"/>
                </a:schemeClr>
              </a:solidFill>
            </a:endParaRPr>
          </a:p>
          <a:p>
            <a:pPr algn="just"/>
            <a:endParaRPr lang="es-ES" sz="1100" dirty="0" smtClean="0">
              <a:solidFill>
                <a:schemeClr val="accent2">
                  <a:lumMod val="50000"/>
                </a:schemeClr>
              </a:solidFill>
            </a:endParaRPr>
          </a:p>
          <a:p>
            <a:pPr algn="just">
              <a:buNone/>
            </a:pPr>
            <a:r>
              <a:rPr lang="es-ES" sz="1100" b="1" dirty="0" smtClean="0">
                <a:solidFill>
                  <a:schemeClr val="accent2">
                    <a:lumMod val="50000"/>
                  </a:schemeClr>
                </a:solidFill>
              </a:rPr>
              <a:t>DEFINICIÓN DE KPI’S</a:t>
            </a:r>
          </a:p>
          <a:p>
            <a:pPr lvl="0" algn="just"/>
            <a:r>
              <a:rPr lang="es-ES" sz="1100" b="1" dirty="0" smtClean="0">
                <a:solidFill>
                  <a:schemeClr val="accent2">
                    <a:lumMod val="50000"/>
                  </a:schemeClr>
                </a:solidFill>
              </a:rPr>
              <a:t>Específicos: </a:t>
            </a:r>
            <a:r>
              <a:rPr lang="es-ES" sz="1100" dirty="0" smtClean="0">
                <a:solidFill>
                  <a:schemeClr val="accent2">
                    <a:lumMod val="50000"/>
                  </a:schemeClr>
                </a:solidFill>
              </a:rPr>
              <a:t>aspectos particulares.</a:t>
            </a:r>
            <a:endParaRPr lang="es-EC" sz="1100" dirty="0" smtClean="0">
              <a:solidFill>
                <a:schemeClr val="accent2">
                  <a:lumMod val="50000"/>
                </a:schemeClr>
              </a:solidFill>
            </a:endParaRPr>
          </a:p>
          <a:p>
            <a:pPr lvl="0" algn="just"/>
            <a:r>
              <a:rPr lang="es-ES" sz="1100" b="1" dirty="0" smtClean="0">
                <a:solidFill>
                  <a:schemeClr val="accent2">
                    <a:lumMod val="50000"/>
                  </a:schemeClr>
                </a:solidFill>
              </a:rPr>
              <a:t>Medibles: </a:t>
            </a:r>
            <a:r>
              <a:rPr lang="es-ES" sz="1100" dirty="0" smtClean="0">
                <a:solidFill>
                  <a:schemeClr val="accent2">
                    <a:lumMod val="50000"/>
                  </a:schemeClr>
                </a:solidFill>
              </a:rPr>
              <a:t>cantidad, tiempo, porcentajes, </a:t>
            </a:r>
            <a:r>
              <a:rPr lang="es-ES" sz="1100" dirty="0" err="1" smtClean="0">
                <a:solidFill>
                  <a:schemeClr val="accent2">
                    <a:lumMod val="50000"/>
                  </a:schemeClr>
                </a:solidFill>
              </a:rPr>
              <a:t>etc</a:t>
            </a:r>
            <a:endParaRPr lang="es-EC" sz="1100" dirty="0" smtClean="0">
              <a:solidFill>
                <a:schemeClr val="accent2">
                  <a:lumMod val="50000"/>
                </a:schemeClr>
              </a:solidFill>
            </a:endParaRPr>
          </a:p>
          <a:p>
            <a:pPr lvl="0" algn="just"/>
            <a:r>
              <a:rPr lang="es-ES" sz="1100" b="1" dirty="0" smtClean="0">
                <a:solidFill>
                  <a:schemeClr val="accent2">
                    <a:lumMod val="50000"/>
                  </a:schemeClr>
                </a:solidFill>
              </a:rPr>
              <a:t>Alcanzables: </a:t>
            </a:r>
            <a:r>
              <a:rPr lang="es-ES" sz="1100" dirty="0" smtClean="0">
                <a:solidFill>
                  <a:schemeClr val="accent2">
                    <a:lumMod val="50000"/>
                  </a:schemeClr>
                </a:solidFill>
              </a:rPr>
              <a:t>objetivos que se puedan lograr</a:t>
            </a:r>
            <a:endParaRPr lang="es-EC" sz="1100" dirty="0" smtClean="0">
              <a:solidFill>
                <a:schemeClr val="accent2">
                  <a:lumMod val="50000"/>
                </a:schemeClr>
              </a:solidFill>
            </a:endParaRPr>
          </a:p>
          <a:p>
            <a:pPr lvl="0" algn="just"/>
            <a:r>
              <a:rPr lang="es-ES" sz="1100" b="1" dirty="0" smtClean="0">
                <a:solidFill>
                  <a:schemeClr val="accent2">
                    <a:lumMod val="50000"/>
                  </a:schemeClr>
                </a:solidFill>
              </a:rPr>
              <a:t>Relevantes: </a:t>
            </a:r>
            <a:r>
              <a:rPr lang="es-ES" sz="1100" dirty="0" smtClean="0">
                <a:solidFill>
                  <a:schemeClr val="accent2">
                    <a:lumMod val="50000"/>
                  </a:schemeClr>
                </a:solidFill>
              </a:rPr>
              <a:t>Medir aspectos de impacto.</a:t>
            </a:r>
            <a:endParaRPr lang="es-EC" sz="1100" dirty="0" smtClean="0">
              <a:solidFill>
                <a:schemeClr val="accent2">
                  <a:lumMod val="50000"/>
                </a:schemeClr>
              </a:solidFill>
            </a:endParaRPr>
          </a:p>
          <a:p>
            <a:pPr lvl="0" algn="just"/>
            <a:r>
              <a:rPr lang="es-ES" sz="1100" b="1" dirty="0" smtClean="0">
                <a:solidFill>
                  <a:schemeClr val="accent2">
                    <a:lumMod val="50000"/>
                  </a:schemeClr>
                </a:solidFill>
              </a:rPr>
              <a:t>A tiempo: </a:t>
            </a:r>
            <a:r>
              <a:rPr lang="es-ES" sz="1100" dirty="0" smtClean="0">
                <a:solidFill>
                  <a:schemeClr val="accent2">
                    <a:lumMod val="50000"/>
                  </a:schemeClr>
                </a:solidFill>
              </a:rPr>
              <a:t>estructurados en el tiempo</a:t>
            </a:r>
            <a:endParaRPr lang="es-EC" sz="1100" dirty="0" smtClean="0">
              <a:solidFill>
                <a:schemeClr val="accent2">
                  <a:lumMod val="50000"/>
                </a:schemeClr>
              </a:solidFill>
            </a:endParaRPr>
          </a:p>
          <a:p>
            <a:pPr algn="just">
              <a:buNone/>
            </a:pPr>
            <a:r>
              <a:rPr lang="es-ES" sz="1100" dirty="0" smtClean="0">
                <a:solidFill>
                  <a:schemeClr val="accent2">
                    <a:lumMod val="50000"/>
                  </a:schemeClr>
                </a:solidFill>
              </a:rPr>
              <a:t> </a:t>
            </a:r>
            <a:endParaRPr lang="es-EC" sz="1100" dirty="0" smtClean="0">
              <a:solidFill>
                <a:schemeClr val="accent2">
                  <a:lumMod val="50000"/>
                </a:schemeClr>
              </a:solidFill>
            </a:endParaRPr>
          </a:p>
          <a:p>
            <a:pPr algn="just"/>
            <a:r>
              <a:rPr lang="es-ES" sz="1100" dirty="0" smtClean="0">
                <a:solidFill>
                  <a:schemeClr val="accent2">
                    <a:lumMod val="50000"/>
                  </a:schemeClr>
                </a:solidFill>
              </a:rPr>
              <a:t>No metas fijas en primera instancia</a:t>
            </a:r>
          </a:p>
          <a:p>
            <a:pPr algn="just"/>
            <a:r>
              <a:rPr lang="es-ES" sz="1100" dirty="0" smtClean="0">
                <a:solidFill>
                  <a:schemeClr val="accent2">
                    <a:lumMod val="50000"/>
                  </a:schemeClr>
                </a:solidFill>
              </a:rPr>
              <a:t>Seleccionar </a:t>
            </a:r>
            <a:r>
              <a:rPr lang="es-ES" sz="1100" dirty="0" err="1" smtClean="0">
                <a:solidFill>
                  <a:schemeClr val="accent2">
                    <a:lumMod val="50000"/>
                  </a:schemeClr>
                </a:solidFill>
              </a:rPr>
              <a:t>KPI’s</a:t>
            </a:r>
            <a:r>
              <a:rPr lang="es-ES" sz="1100" dirty="0" smtClean="0">
                <a:solidFill>
                  <a:schemeClr val="accent2">
                    <a:lumMod val="50000"/>
                  </a:schemeClr>
                </a:solidFill>
              </a:rPr>
              <a:t> adecuados y comenzar a medir, hasta alcanzar un nivel de madurez considerable. </a:t>
            </a:r>
            <a:endParaRPr lang="es-EC" sz="1100" dirty="0" smtClean="0">
              <a:solidFill>
                <a:schemeClr val="accent2">
                  <a:lumMod val="50000"/>
                </a:schemeClr>
              </a:solidFill>
            </a:endParaRPr>
          </a:p>
          <a:p>
            <a:pPr algn="just">
              <a:buNone/>
            </a:pPr>
            <a:endParaRPr lang="es-EC" sz="1100" dirty="0">
              <a:solidFill>
                <a:schemeClr val="accent2">
                  <a:lumMod val="50000"/>
                </a:schemeClr>
              </a:solidFill>
            </a:endParaRPr>
          </a:p>
        </p:txBody>
      </p:sp>
      <p:grpSp>
        <p:nvGrpSpPr>
          <p:cNvPr id="4" name="3 Grupo"/>
          <p:cNvGrpSpPr/>
          <p:nvPr/>
        </p:nvGrpSpPr>
        <p:grpSpPr>
          <a:xfrm>
            <a:off x="7848872" y="6309320"/>
            <a:ext cx="1295128" cy="432048"/>
            <a:chOff x="7848872" y="6309320"/>
            <a:chExt cx="1295128" cy="432048"/>
          </a:xfrm>
        </p:grpSpPr>
        <p:sp>
          <p:nvSpPr>
            <p:cNvPr id="5" name="4 Rectángulo"/>
            <p:cNvSpPr/>
            <p:nvPr/>
          </p:nvSpPr>
          <p:spPr>
            <a:xfrm>
              <a:off x="7848872" y="6309320"/>
              <a:ext cx="1295128" cy="3600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6" name="8 Flecha izquierda">
              <a:hlinkClick r:id="rId3" action="ppaction://hlinksldjump"/>
            </p:cNvPr>
            <p:cNvSpPr/>
            <p:nvPr/>
          </p:nvSpPr>
          <p:spPr>
            <a:xfrm>
              <a:off x="8029328" y="6381328"/>
              <a:ext cx="791144" cy="360040"/>
            </a:xfrm>
            <a:prstGeom prst="leftArrow">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es-ES" sz="700" dirty="0" smtClean="0">
                  <a:latin typeface="Arial Rounded MT Bold" pitchFamily="34" charset="0"/>
                </a:rPr>
                <a:t>Agenda</a:t>
              </a:r>
              <a:endParaRPr lang="es-ES" sz="700" dirty="0">
                <a:latin typeface="Arial Rounded MT Bold" pitchFamily="34" charset="0"/>
              </a:endParaRPr>
            </a:p>
          </p:txBody>
        </p:sp>
      </p:grpSp>
      <p:sp>
        <p:nvSpPr>
          <p:cNvPr id="7" name="1 Título"/>
          <p:cNvSpPr txBox="1">
            <a:spLocks/>
          </p:cNvSpPr>
          <p:nvPr/>
        </p:nvSpPr>
        <p:spPr>
          <a:xfrm>
            <a:off x="323528" y="274638"/>
            <a:ext cx="8496000" cy="70609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2000" i="1" dirty="0" smtClean="0">
                <a:solidFill>
                  <a:schemeClr val="accent6">
                    <a:lumMod val="75000"/>
                  </a:schemeClr>
                </a:solidFill>
                <a:effectLst>
                  <a:outerShdw blurRad="38100" dist="38100" dir="2700000" algn="tl">
                    <a:srgbClr val="000000">
                      <a:alpha val="43137"/>
                    </a:srgbClr>
                  </a:outerShdw>
                </a:effectLst>
              </a:rPr>
              <a:t>MÉTRICAS – INDICADORES CLAVE DE DESEMPEÑO (KPI)</a:t>
            </a:r>
            <a:endParaRPr lang="es-ES" sz="2000" i="1" dirty="0">
              <a:solidFill>
                <a:schemeClr val="accent6">
                  <a:lumMod val="75000"/>
                </a:schemeClr>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o"/>
          <p:cNvGrpSpPr/>
          <p:nvPr/>
        </p:nvGrpSpPr>
        <p:grpSpPr>
          <a:xfrm>
            <a:off x="7848872" y="6309320"/>
            <a:ext cx="1295128" cy="432048"/>
            <a:chOff x="7848872" y="6309320"/>
            <a:chExt cx="1295128" cy="432048"/>
          </a:xfrm>
        </p:grpSpPr>
        <p:sp>
          <p:nvSpPr>
            <p:cNvPr id="5" name="4 Rectángulo"/>
            <p:cNvSpPr/>
            <p:nvPr/>
          </p:nvSpPr>
          <p:spPr>
            <a:xfrm>
              <a:off x="7848872" y="6309320"/>
              <a:ext cx="1295128" cy="3600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6" name="8 Flecha izquierda">
              <a:hlinkClick r:id="rId2" action="ppaction://hlinksldjump"/>
            </p:cNvPr>
            <p:cNvSpPr/>
            <p:nvPr/>
          </p:nvSpPr>
          <p:spPr>
            <a:xfrm>
              <a:off x="8029328" y="6381328"/>
              <a:ext cx="791144" cy="360040"/>
            </a:xfrm>
            <a:prstGeom prst="leftArrow">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es-ES" sz="700" dirty="0" smtClean="0">
                  <a:latin typeface="Arial Rounded MT Bold" pitchFamily="34" charset="0"/>
                </a:rPr>
                <a:t>Agenda</a:t>
              </a:r>
              <a:endParaRPr lang="es-ES" sz="700" dirty="0">
                <a:latin typeface="Arial Rounded MT Bold" pitchFamily="34" charset="0"/>
              </a:endParaRPr>
            </a:p>
          </p:txBody>
        </p:sp>
      </p:grpSp>
      <p:sp>
        <p:nvSpPr>
          <p:cNvPr id="8" name="7 Rectángulo"/>
          <p:cNvSpPr/>
          <p:nvPr/>
        </p:nvSpPr>
        <p:spPr>
          <a:xfrm>
            <a:off x="467544" y="1268760"/>
            <a:ext cx="8496944" cy="4847481"/>
          </a:xfrm>
          <a:prstGeom prst="rect">
            <a:avLst/>
          </a:prstGeom>
        </p:spPr>
        <p:txBody>
          <a:bodyPr wrap="square">
            <a:spAutoFit/>
          </a:bodyPr>
          <a:lstStyle/>
          <a:p>
            <a:pPr lvl="0" algn="just">
              <a:lnSpc>
                <a:spcPct val="150000"/>
              </a:lnSpc>
            </a:pPr>
            <a:r>
              <a:rPr lang="es-EC" sz="1400" b="1" i="1" u="sng" dirty="0" smtClean="0">
                <a:solidFill>
                  <a:schemeClr val="accent2">
                    <a:lumMod val="50000"/>
                  </a:schemeClr>
                </a:solidFill>
              </a:rPr>
              <a:t>BENEFICIOS DE IMPLEMENTAR UN SERVICE DESK:</a:t>
            </a:r>
          </a:p>
          <a:p>
            <a:pPr lvl="0" algn="just">
              <a:lnSpc>
                <a:spcPct val="150000"/>
              </a:lnSpc>
            </a:pPr>
            <a:endParaRPr lang="es-EC" sz="1200" i="1" u="sng" dirty="0" smtClean="0">
              <a:solidFill>
                <a:schemeClr val="accent2">
                  <a:lumMod val="50000"/>
                </a:schemeClr>
              </a:solidFill>
            </a:endParaRPr>
          </a:p>
          <a:p>
            <a:pPr marL="628650" lvl="1" indent="-171450" algn="just">
              <a:lnSpc>
                <a:spcPct val="150000"/>
              </a:lnSpc>
              <a:buFont typeface="Arial" pitchFamily="34" charset="0"/>
              <a:buChar char="•"/>
            </a:pPr>
            <a:r>
              <a:rPr lang="es-EC" sz="1200" dirty="0">
                <a:solidFill>
                  <a:schemeClr val="accent2">
                    <a:lumMod val="50000"/>
                  </a:schemeClr>
                </a:solidFill>
                <a:latin typeface="+mn-lt"/>
              </a:rPr>
              <a:t>Involucra al cliente o usuario</a:t>
            </a:r>
          </a:p>
          <a:p>
            <a:pPr marL="628650" lvl="1" indent="-171450" algn="just">
              <a:lnSpc>
                <a:spcPct val="150000"/>
              </a:lnSpc>
              <a:buFont typeface="Arial" pitchFamily="34" charset="0"/>
              <a:buChar char="•"/>
            </a:pPr>
            <a:r>
              <a:rPr lang="es-EC" sz="1200" dirty="0">
                <a:solidFill>
                  <a:schemeClr val="accent2">
                    <a:lumMod val="50000"/>
                  </a:schemeClr>
                </a:solidFill>
                <a:latin typeface="+mn-lt"/>
              </a:rPr>
              <a:t>soluciones más rápidas (prioridades)</a:t>
            </a:r>
          </a:p>
          <a:p>
            <a:pPr marL="628650" lvl="1" indent="-171450" algn="just">
              <a:lnSpc>
                <a:spcPct val="150000"/>
              </a:lnSpc>
              <a:buFont typeface="Arial" pitchFamily="34" charset="0"/>
              <a:buChar char="•"/>
            </a:pPr>
            <a:r>
              <a:rPr lang="es-EC" sz="1200" dirty="0">
                <a:solidFill>
                  <a:schemeClr val="accent2">
                    <a:lumMod val="50000"/>
                  </a:schemeClr>
                </a:solidFill>
                <a:latin typeface="+mn-lt"/>
              </a:rPr>
              <a:t>Restaura los servicios de TI lo más rápido posible </a:t>
            </a:r>
          </a:p>
          <a:p>
            <a:pPr marL="628650" lvl="1" indent="-171450" algn="just">
              <a:lnSpc>
                <a:spcPct val="150000"/>
              </a:lnSpc>
              <a:buFont typeface="Arial" pitchFamily="34" charset="0"/>
              <a:buChar char="•"/>
            </a:pPr>
            <a:r>
              <a:rPr lang="es-EC" sz="1200" dirty="0">
                <a:solidFill>
                  <a:schemeClr val="accent2">
                    <a:lumMod val="50000"/>
                  </a:schemeClr>
                </a:solidFill>
                <a:latin typeface="+mn-lt"/>
              </a:rPr>
              <a:t>Minimiza el impacto</a:t>
            </a:r>
          </a:p>
          <a:p>
            <a:pPr marL="628650" lvl="1" indent="-171450" algn="just">
              <a:lnSpc>
                <a:spcPct val="150000"/>
              </a:lnSpc>
              <a:buFont typeface="Arial" pitchFamily="34" charset="0"/>
              <a:buChar char="•"/>
            </a:pPr>
            <a:r>
              <a:rPr lang="es-EC" sz="1200" dirty="0">
                <a:solidFill>
                  <a:schemeClr val="accent2">
                    <a:lumMod val="50000"/>
                  </a:schemeClr>
                </a:solidFill>
                <a:latin typeface="+mn-lt"/>
              </a:rPr>
              <a:t>Elementos para automatización de tareas de soporte (reasignar personal).</a:t>
            </a:r>
          </a:p>
          <a:p>
            <a:pPr marL="628650" lvl="1" indent="-171450" algn="just">
              <a:lnSpc>
                <a:spcPct val="150000"/>
              </a:lnSpc>
              <a:buFont typeface="Arial" pitchFamily="34" charset="0"/>
              <a:buChar char="•"/>
            </a:pPr>
            <a:r>
              <a:rPr lang="es-ES" sz="1200" dirty="0">
                <a:solidFill>
                  <a:schemeClr val="accent2">
                    <a:lumMod val="50000"/>
                  </a:schemeClr>
                </a:solidFill>
                <a:latin typeface="+mn-lt"/>
              </a:rPr>
              <a:t>Fuente de información de fácil acceso al usuario.</a:t>
            </a:r>
            <a:endParaRPr lang="es-EC" sz="1200" dirty="0">
              <a:solidFill>
                <a:schemeClr val="accent2">
                  <a:lumMod val="50000"/>
                </a:schemeClr>
              </a:solidFill>
              <a:latin typeface="+mn-lt"/>
            </a:endParaRPr>
          </a:p>
          <a:p>
            <a:pPr marL="628650" lvl="1" indent="-171450" algn="just">
              <a:lnSpc>
                <a:spcPct val="150000"/>
              </a:lnSpc>
              <a:buFont typeface="Arial" pitchFamily="34" charset="0"/>
              <a:buChar char="•"/>
            </a:pPr>
            <a:r>
              <a:rPr lang="es-EC" sz="1200" dirty="0">
                <a:solidFill>
                  <a:schemeClr val="accent2">
                    <a:lumMod val="50000"/>
                  </a:schemeClr>
                </a:solidFill>
                <a:latin typeface="+mn-lt"/>
              </a:rPr>
              <a:t>Mejora la gestión de atención.</a:t>
            </a:r>
          </a:p>
          <a:p>
            <a:pPr marL="628650" lvl="1" indent="-171450" algn="just">
              <a:lnSpc>
                <a:spcPct val="150000"/>
              </a:lnSpc>
              <a:buFont typeface="Arial" pitchFamily="34" charset="0"/>
              <a:buChar char="•"/>
            </a:pPr>
            <a:r>
              <a:rPr lang="es-EC" sz="1200" dirty="0">
                <a:solidFill>
                  <a:schemeClr val="accent2">
                    <a:lumMod val="50000"/>
                  </a:schemeClr>
                </a:solidFill>
                <a:latin typeface="+mn-lt"/>
              </a:rPr>
              <a:t>Genera reportes (toma de decisiones gerencia TI).</a:t>
            </a:r>
          </a:p>
          <a:p>
            <a:pPr marL="628650" lvl="1" indent="-171450" algn="just">
              <a:lnSpc>
                <a:spcPct val="150000"/>
              </a:lnSpc>
              <a:buFont typeface="Arial" pitchFamily="34" charset="0"/>
              <a:buChar char="•"/>
            </a:pPr>
            <a:r>
              <a:rPr lang="es-EC" sz="1200" dirty="0">
                <a:solidFill>
                  <a:schemeClr val="accent2">
                    <a:lumMod val="50000"/>
                  </a:schemeClr>
                </a:solidFill>
                <a:latin typeface="+mn-lt"/>
              </a:rPr>
              <a:t>Implanta procedimientos estandarizados.</a:t>
            </a:r>
          </a:p>
          <a:p>
            <a:pPr marL="628650" lvl="1" indent="-171450" algn="just">
              <a:lnSpc>
                <a:spcPct val="150000"/>
              </a:lnSpc>
              <a:buFont typeface="Arial" pitchFamily="34" charset="0"/>
              <a:buChar char="•"/>
            </a:pPr>
            <a:r>
              <a:rPr lang="es-EC" sz="1200" dirty="0">
                <a:solidFill>
                  <a:schemeClr val="accent2">
                    <a:lumMod val="50000"/>
                  </a:schemeClr>
                </a:solidFill>
                <a:latin typeface="+mn-lt"/>
              </a:rPr>
              <a:t>Participa personal capacitado.</a:t>
            </a:r>
          </a:p>
          <a:p>
            <a:pPr marL="628650" lvl="1" indent="-171450" algn="just">
              <a:lnSpc>
                <a:spcPct val="150000"/>
              </a:lnSpc>
              <a:buFont typeface="Arial" pitchFamily="34" charset="0"/>
              <a:buChar char="•"/>
            </a:pPr>
            <a:r>
              <a:rPr lang="es-EC" sz="1200" dirty="0">
                <a:solidFill>
                  <a:schemeClr val="accent2">
                    <a:lumMod val="50000"/>
                  </a:schemeClr>
                </a:solidFill>
                <a:latin typeface="+mn-lt"/>
              </a:rPr>
              <a:t>Gestiona relaciones con proveedores.</a:t>
            </a:r>
          </a:p>
          <a:p>
            <a:pPr marL="628650" lvl="1" indent="-171450" algn="just">
              <a:lnSpc>
                <a:spcPct val="150000"/>
              </a:lnSpc>
              <a:buFont typeface="Arial" pitchFamily="34" charset="0"/>
              <a:buChar char="•"/>
            </a:pPr>
            <a:r>
              <a:rPr lang="es-EC" sz="1200" dirty="0">
                <a:solidFill>
                  <a:schemeClr val="accent2">
                    <a:lumMod val="50000"/>
                  </a:schemeClr>
                </a:solidFill>
                <a:latin typeface="+mn-lt"/>
              </a:rPr>
              <a:t>Mejora la calidad de los servicios.</a:t>
            </a:r>
          </a:p>
          <a:p>
            <a:pPr marL="628650" lvl="1" indent="-171450" algn="just">
              <a:lnSpc>
                <a:spcPct val="150000"/>
              </a:lnSpc>
              <a:buFont typeface="Arial" pitchFamily="34" charset="0"/>
              <a:buChar char="•"/>
            </a:pPr>
            <a:r>
              <a:rPr lang="es-EC" sz="1200" dirty="0">
                <a:solidFill>
                  <a:schemeClr val="accent2">
                    <a:lumMod val="50000"/>
                  </a:schemeClr>
                </a:solidFill>
                <a:latin typeface="+mn-lt"/>
              </a:rPr>
              <a:t>Satisfacción del cliente a corto plazo.</a:t>
            </a:r>
          </a:p>
          <a:p>
            <a:pPr marL="628650" lvl="1" indent="-171450" algn="just">
              <a:lnSpc>
                <a:spcPct val="150000"/>
              </a:lnSpc>
              <a:buFont typeface="Arial" pitchFamily="34" charset="0"/>
              <a:buChar char="•"/>
            </a:pPr>
            <a:r>
              <a:rPr lang="es-EC" sz="1200" dirty="0">
                <a:solidFill>
                  <a:schemeClr val="accent2">
                    <a:lumMod val="50000"/>
                  </a:schemeClr>
                </a:solidFill>
                <a:latin typeface="+mn-lt"/>
              </a:rPr>
              <a:t>Permite identificar oportunidades de mejora.</a:t>
            </a:r>
          </a:p>
          <a:p>
            <a:pPr marL="628650" lvl="1" indent="-171450" algn="just">
              <a:lnSpc>
                <a:spcPct val="150000"/>
              </a:lnSpc>
              <a:buFont typeface="Arial" pitchFamily="34" charset="0"/>
              <a:buChar char="•"/>
            </a:pPr>
            <a:r>
              <a:rPr lang="es-EC" sz="1200" dirty="0">
                <a:solidFill>
                  <a:schemeClr val="accent2">
                    <a:lumMod val="50000"/>
                  </a:schemeClr>
                </a:solidFill>
                <a:latin typeface="+mn-lt"/>
              </a:rPr>
              <a:t>Función estratégica para identificar y reducir los costos de </a:t>
            </a:r>
            <a:r>
              <a:rPr lang="es-EC" sz="1200" dirty="0" smtClean="0">
                <a:solidFill>
                  <a:schemeClr val="accent2">
                    <a:lumMod val="50000"/>
                  </a:schemeClr>
                </a:solidFill>
                <a:latin typeface="+mn-lt"/>
              </a:rPr>
              <a:t>soporte</a:t>
            </a:r>
            <a:r>
              <a:rPr lang="es-MX" sz="1200" dirty="0" smtClean="0">
                <a:solidFill>
                  <a:schemeClr val="accent2">
                    <a:lumMod val="50000"/>
                  </a:schemeClr>
                </a:solidFill>
                <a:latin typeface="+mn-lt"/>
              </a:rPr>
              <a:t>.</a:t>
            </a:r>
            <a:endParaRPr lang="es-EC" sz="1200" dirty="0">
              <a:solidFill>
                <a:schemeClr val="accent2">
                  <a:lumMod val="50000"/>
                </a:schemeClr>
              </a:solidFill>
              <a:latin typeface="+mn-lt"/>
            </a:endParaRPr>
          </a:p>
        </p:txBody>
      </p:sp>
      <p:sp>
        <p:nvSpPr>
          <p:cNvPr id="10" name="1 Título"/>
          <p:cNvSpPr txBox="1">
            <a:spLocks/>
          </p:cNvSpPr>
          <p:nvPr/>
        </p:nvSpPr>
        <p:spPr>
          <a:xfrm>
            <a:off x="323528" y="274638"/>
            <a:ext cx="8496000" cy="70609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2000" i="1" dirty="0" smtClean="0">
                <a:solidFill>
                  <a:schemeClr val="accent6">
                    <a:lumMod val="75000"/>
                  </a:schemeClr>
                </a:solidFill>
                <a:effectLst>
                  <a:outerShdw blurRad="38100" dist="38100" dir="2700000" algn="tl">
                    <a:srgbClr val="000000">
                      <a:alpha val="43137"/>
                    </a:srgbClr>
                  </a:outerShdw>
                </a:effectLst>
              </a:rPr>
              <a:t>FUNCIÓN CENTRO DE SERVICIOS(SERVICE DESK - SD)</a:t>
            </a:r>
            <a:endParaRPr lang="es-ES" sz="2000" i="1" dirty="0">
              <a:solidFill>
                <a:schemeClr val="accent6">
                  <a:lumMod val="75000"/>
                </a:schemeClr>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o"/>
          <p:cNvGrpSpPr/>
          <p:nvPr/>
        </p:nvGrpSpPr>
        <p:grpSpPr>
          <a:xfrm>
            <a:off x="7848872" y="6309320"/>
            <a:ext cx="1295128" cy="432048"/>
            <a:chOff x="7848872" y="6309320"/>
            <a:chExt cx="1295128" cy="432048"/>
          </a:xfrm>
        </p:grpSpPr>
        <p:sp>
          <p:nvSpPr>
            <p:cNvPr id="5" name="4 Rectángulo"/>
            <p:cNvSpPr/>
            <p:nvPr/>
          </p:nvSpPr>
          <p:spPr>
            <a:xfrm>
              <a:off x="7848872" y="6309320"/>
              <a:ext cx="1295128" cy="3600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6" name="8 Flecha izquierda">
              <a:hlinkClick r:id="rId2" action="ppaction://hlinksldjump"/>
            </p:cNvPr>
            <p:cNvSpPr/>
            <p:nvPr/>
          </p:nvSpPr>
          <p:spPr>
            <a:xfrm>
              <a:off x="8029328" y="6381328"/>
              <a:ext cx="791144" cy="360040"/>
            </a:xfrm>
            <a:prstGeom prst="leftArrow">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es-ES" sz="700" dirty="0" smtClean="0">
                  <a:latin typeface="Arial Rounded MT Bold" pitchFamily="34" charset="0"/>
                </a:rPr>
                <a:t>Agenda</a:t>
              </a:r>
              <a:endParaRPr lang="es-ES" sz="700" dirty="0">
                <a:latin typeface="Arial Rounded MT Bold" pitchFamily="34" charset="0"/>
              </a:endParaRPr>
            </a:p>
          </p:txBody>
        </p:sp>
      </p:grpSp>
      <p:sp>
        <p:nvSpPr>
          <p:cNvPr id="8" name="7 Rectángulo"/>
          <p:cNvSpPr/>
          <p:nvPr/>
        </p:nvSpPr>
        <p:spPr>
          <a:xfrm>
            <a:off x="467544" y="1268760"/>
            <a:ext cx="8496944" cy="5078313"/>
          </a:xfrm>
          <a:prstGeom prst="rect">
            <a:avLst/>
          </a:prstGeom>
        </p:spPr>
        <p:txBody>
          <a:bodyPr wrap="square">
            <a:spAutoFit/>
          </a:bodyPr>
          <a:lstStyle/>
          <a:p>
            <a:pPr lvl="0" algn="just">
              <a:lnSpc>
                <a:spcPct val="150000"/>
              </a:lnSpc>
            </a:pPr>
            <a:r>
              <a:rPr lang="es-EC" sz="1200" b="1" i="1" u="sng" dirty="0" smtClean="0">
                <a:solidFill>
                  <a:schemeClr val="accent2">
                    <a:lumMod val="50000"/>
                  </a:schemeClr>
                </a:solidFill>
              </a:rPr>
              <a:t>TERMINOLOGÍA:</a:t>
            </a:r>
          </a:p>
          <a:p>
            <a:pPr lvl="0" algn="just">
              <a:lnSpc>
                <a:spcPct val="150000"/>
              </a:lnSpc>
            </a:pPr>
            <a:endParaRPr lang="es-EC" sz="1200" i="1" u="sng" dirty="0" smtClean="0">
              <a:solidFill>
                <a:schemeClr val="accent2">
                  <a:lumMod val="50000"/>
                </a:schemeClr>
              </a:solidFill>
            </a:endParaRPr>
          </a:p>
          <a:p>
            <a:pPr lvl="0" algn="just">
              <a:lnSpc>
                <a:spcPct val="150000"/>
              </a:lnSpc>
              <a:buFont typeface="Arial" pitchFamily="34" charset="0"/>
              <a:buChar char="•"/>
            </a:pPr>
            <a:r>
              <a:rPr lang="es-ES" sz="1200" b="1" dirty="0" smtClean="0">
                <a:solidFill>
                  <a:schemeClr val="accent2">
                    <a:lumMod val="50000"/>
                  </a:schemeClr>
                </a:solidFill>
              </a:rPr>
              <a:t>Acuerdo de nivel de servicio (SLA o ANS)</a:t>
            </a:r>
          </a:p>
          <a:p>
            <a:pPr lvl="0" algn="just">
              <a:lnSpc>
                <a:spcPct val="150000"/>
              </a:lnSpc>
              <a:buFont typeface="Arial" pitchFamily="34" charset="0"/>
              <a:buChar char="•"/>
            </a:pPr>
            <a:r>
              <a:rPr lang="es-MX" sz="1200" b="1" dirty="0" smtClean="0">
                <a:solidFill>
                  <a:schemeClr val="accent2">
                    <a:lumMod val="50000"/>
                  </a:schemeClr>
                </a:solidFill>
              </a:rPr>
              <a:t>Base de datos de conocimiento</a:t>
            </a:r>
          </a:p>
          <a:p>
            <a:pPr lvl="0" algn="just">
              <a:lnSpc>
                <a:spcPct val="150000"/>
              </a:lnSpc>
              <a:buFont typeface="Arial" pitchFamily="34" charset="0"/>
              <a:buChar char="•"/>
            </a:pPr>
            <a:r>
              <a:rPr lang="es-ES" sz="1200" b="1" dirty="0" smtClean="0">
                <a:solidFill>
                  <a:schemeClr val="accent2">
                    <a:lumMod val="50000"/>
                  </a:schemeClr>
                </a:solidFill>
              </a:rPr>
              <a:t>Catálogo </a:t>
            </a:r>
            <a:r>
              <a:rPr lang="es-EC" sz="1200" b="1" dirty="0" smtClean="0">
                <a:solidFill>
                  <a:schemeClr val="accent2">
                    <a:lumMod val="50000"/>
                  </a:schemeClr>
                </a:solidFill>
              </a:rPr>
              <a:t>de </a:t>
            </a:r>
            <a:r>
              <a:rPr lang="es-ES" sz="1200" b="1" dirty="0" smtClean="0">
                <a:solidFill>
                  <a:schemeClr val="accent2">
                    <a:lumMod val="50000"/>
                  </a:schemeClr>
                </a:solidFill>
              </a:rPr>
              <a:t>Servicios</a:t>
            </a:r>
          </a:p>
          <a:p>
            <a:pPr lvl="0" algn="just">
              <a:lnSpc>
                <a:spcPct val="150000"/>
              </a:lnSpc>
              <a:buFont typeface="Arial" pitchFamily="34" charset="0"/>
              <a:buChar char="•"/>
            </a:pPr>
            <a:r>
              <a:rPr lang="es-MX" sz="1200" b="1" dirty="0" smtClean="0">
                <a:solidFill>
                  <a:schemeClr val="accent2">
                    <a:lumMod val="50000"/>
                  </a:schemeClr>
                </a:solidFill>
              </a:rPr>
              <a:t>CI (</a:t>
            </a:r>
            <a:r>
              <a:rPr lang="es-EC" sz="1200" b="1" dirty="0" err="1" smtClean="0">
                <a:solidFill>
                  <a:schemeClr val="accent2">
                    <a:lumMod val="50000"/>
                  </a:schemeClr>
                </a:solidFill>
              </a:rPr>
              <a:t>Configuration</a:t>
            </a:r>
            <a:r>
              <a:rPr lang="es-EC" sz="1200" b="1" dirty="0" smtClean="0">
                <a:solidFill>
                  <a:schemeClr val="accent2">
                    <a:lumMod val="50000"/>
                  </a:schemeClr>
                </a:solidFill>
              </a:rPr>
              <a:t> </a:t>
            </a:r>
            <a:r>
              <a:rPr lang="es-EC" sz="1200" b="1" dirty="0" err="1" smtClean="0">
                <a:solidFill>
                  <a:schemeClr val="accent2">
                    <a:lumMod val="50000"/>
                  </a:schemeClr>
                </a:solidFill>
              </a:rPr>
              <a:t>Item</a:t>
            </a:r>
            <a:r>
              <a:rPr lang="es-MX" sz="1200" b="1" dirty="0" smtClean="0">
                <a:solidFill>
                  <a:schemeClr val="accent2">
                    <a:lumMod val="50000"/>
                  </a:schemeClr>
                </a:solidFill>
              </a:rPr>
              <a:t>)</a:t>
            </a:r>
          </a:p>
          <a:p>
            <a:pPr lvl="0" algn="just">
              <a:lnSpc>
                <a:spcPct val="150000"/>
              </a:lnSpc>
              <a:buFont typeface="Arial" pitchFamily="34" charset="0"/>
              <a:buChar char="•"/>
            </a:pPr>
            <a:r>
              <a:rPr lang="es-MX" sz="1200" b="1" dirty="0" smtClean="0">
                <a:solidFill>
                  <a:schemeClr val="accent2">
                    <a:lumMod val="50000"/>
                  </a:schemeClr>
                </a:solidFill>
              </a:rPr>
              <a:t>Base de Datos de Configuración (CMDB –</a:t>
            </a:r>
            <a:r>
              <a:rPr lang="es-EC" sz="1200" b="1" dirty="0" err="1" smtClean="0">
                <a:solidFill>
                  <a:schemeClr val="accent2">
                    <a:lumMod val="50000"/>
                  </a:schemeClr>
                </a:solidFill>
              </a:rPr>
              <a:t>Configuration</a:t>
            </a:r>
            <a:r>
              <a:rPr lang="es-EC" sz="1200" b="1" dirty="0" smtClean="0">
                <a:solidFill>
                  <a:schemeClr val="accent2">
                    <a:lumMod val="50000"/>
                  </a:schemeClr>
                </a:solidFill>
              </a:rPr>
              <a:t> </a:t>
            </a:r>
            <a:r>
              <a:rPr lang="es-MX" sz="1200" b="1" dirty="0" smtClean="0">
                <a:solidFill>
                  <a:schemeClr val="accent2">
                    <a:lumMod val="50000"/>
                  </a:schemeClr>
                </a:solidFill>
              </a:rPr>
              <a:t>Data Base</a:t>
            </a:r>
            <a:r>
              <a:rPr lang="es-MX" sz="1200" dirty="0" smtClean="0">
                <a:solidFill>
                  <a:schemeClr val="accent2">
                    <a:lumMod val="50000"/>
                  </a:schemeClr>
                </a:solidFill>
              </a:rPr>
              <a:t>):</a:t>
            </a:r>
          </a:p>
          <a:p>
            <a:pPr lvl="0" algn="just">
              <a:lnSpc>
                <a:spcPct val="150000"/>
              </a:lnSpc>
              <a:buFont typeface="Arial" pitchFamily="34" charset="0"/>
              <a:buChar char="•"/>
            </a:pPr>
            <a:r>
              <a:rPr lang="es-MX" sz="1200" b="1" dirty="0" smtClean="0">
                <a:solidFill>
                  <a:schemeClr val="accent2">
                    <a:lumMod val="50000"/>
                  </a:schemeClr>
                </a:solidFill>
              </a:rPr>
              <a:t>Error conocido (KE)</a:t>
            </a:r>
            <a:endParaRPr lang="es-MX" sz="1200" dirty="0" smtClean="0">
              <a:solidFill>
                <a:schemeClr val="accent2">
                  <a:lumMod val="50000"/>
                </a:schemeClr>
              </a:solidFill>
            </a:endParaRPr>
          </a:p>
          <a:p>
            <a:pPr lvl="0" algn="just">
              <a:lnSpc>
                <a:spcPct val="150000"/>
              </a:lnSpc>
              <a:buFont typeface="Arial" pitchFamily="34" charset="0"/>
              <a:buChar char="•"/>
            </a:pPr>
            <a:r>
              <a:rPr lang="es-MX" sz="1200" b="1" dirty="0" smtClean="0">
                <a:solidFill>
                  <a:schemeClr val="accent2">
                    <a:lumMod val="50000"/>
                  </a:schemeClr>
                </a:solidFill>
              </a:rPr>
              <a:t>Gestión de Incidentes</a:t>
            </a:r>
          </a:p>
          <a:p>
            <a:pPr lvl="0" algn="just">
              <a:lnSpc>
                <a:spcPct val="150000"/>
              </a:lnSpc>
              <a:buFont typeface="Arial" pitchFamily="34" charset="0"/>
              <a:buChar char="•"/>
            </a:pPr>
            <a:r>
              <a:rPr lang="es-MX" sz="1200" b="1" dirty="0" smtClean="0">
                <a:solidFill>
                  <a:schemeClr val="accent2">
                    <a:lumMod val="50000"/>
                  </a:schemeClr>
                </a:solidFill>
              </a:rPr>
              <a:t>Incidente</a:t>
            </a:r>
            <a:endParaRPr lang="es-MX" sz="1200" dirty="0" smtClean="0">
              <a:solidFill>
                <a:schemeClr val="accent2">
                  <a:lumMod val="50000"/>
                </a:schemeClr>
              </a:solidFill>
            </a:endParaRPr>
          </a:p>
          <a:p>
            <a:pPr lvl="0" algn="just">
              <a:lnSpc>
                <a:spcPct val="150000"/>
              </a:lnSpc>
              <a:buFont typeface="Arial" pitchFamily="34" charset="0"/>
              <a:buChar char="•"/>
            </a:pPr>
            <a:r>
              <a:rPr lang="es-MX" sz="1200" b="1" dirty="0" smtClean="0">
                <a:solidFill>
                  <a:schemeClr val="accent2">
                    <a:lumMod val="50000"/>
                  </a:schemeClr>
                </a:solidFill>
              </a:rPr>
              <a:t>Petición de Servicio:</a:t>
            </a:r>
          </a:p>
          <a:p>
            <a:pPr lvl="0" algn="just">
              <a:lnSpc>
                <a:spcPct val="150000"/>
              </a:lnSpc>
              <a:buFont typeface="Arial" pitchFamily="34" charset="0"/>
              <a:buChar char="•"/>
            </a:pPr>
            <a:r>
              <a:rPr lang="es-MX" sz="1200" b="1" dirty="0" smtClean="0">
                <a:solidFill>
                  <a:schemeClr val="accent2">
                    <a:lumMod val="50000"/>
                  </a:schemeClr>
                </a:solidFill>
              </a:rPr>
              <a:t>Servicios de TI</a:t>
            </a:r>
          </a:p>
          <a:p>
            <a:pPr lvl="0" algn="just">
              <a:lnSpc>
                <a:spcPct val="150000"/>
              </a:lnSpc>
              <a:buFont typeface="Arial" pitchFamily="34" charset="0"/>
              <a:buChar char="•"/>
            </a:pPr>
            <a:r>
              <a:rPr lang="es-MX" sz="1200" b="1" dirty="0" smtClean="0">
                <a:solidFill>
                  <a:schemeClr val="accent2">
                    <a:lumMod val="50000"/>
                  </a:schemeClr>
                </a:solidFill>
              </a:rPr>
              <a:t>Solución provisional (workaround)</a:t>
            </a:r>
            <a:endParaRPr lang="es-MX" sz="1200" dirty="0" smtClean="0">
              <a:solidFill>
                <a:schemeClr val="accent2">
                  <a:lumMod val="50000"/>
                </a:schemeClr>
              </a:solidFill>
            </a:endParaRPr>
          </a:p>
          <a:p>
            <a:pPr lvl="0" algn="just">
              <a:lnSpc>
                <a:spcPct val="150000"/>
              </a:lnSpc>
              <a:buFont typeface="Arial" pitchFamily="34" charset="0"/>
              <a:buChar char="•"/>
            </a:pPr>
            <a:r>
              <a:rPr lang="es-MX" sz="1200" b="1" dirty="0" smtClean="0">
                <a:solidFill>
                  <a:schemeClr val="accent2">
                    <a:lumMod val="50000"/>
                  </a:schemeClr>
                </a:solidFill>
              </a:rPr>
              <a:t>Roles</a:t>
            </a:r>
          </a:p>
          <a:p>
            <a:pPr lvl="0" algn="just">
              <a:lnSpc>
                <a:spcPct val="150000"/>
              </a:lnSpc>
              <a:buFont typeface="Arial" pitchFamily="34" charset="0"/>
              <a:buChar char="•"/>
            </a:pPr>
            <a:r>
              <a:rPr lang="es-MX" sz="1200" b="1" dirty="0" smtClean="0">
                <a:solidFill>
                  <a:schemeClr val="accent2">
                    <a:lumMod val="50000"/>
                  </a:schemeClr>
                </a:solidFill>
              </a:rPr>
              <a:t>Urgencia</a:t>
            </a:r>
          </a:p>
          <a:p>
            <a:pPr lvl="0" algn="just">
              <a:lnSpc>
                <a:spcPct val="150000"/>
              </a:lnSpc>
              <a:buFont typeface="Arial" pitchFamily="34" charset="0"/>
              <a:buChar char="•"/>
            </a:pPr>
            <a:r>
              <a:rPr lang="es-MX" sz="1200" b="1" dirty="0" smtClean="0">
                <a:solidFill>
                  <a:schemeClr val="accent2">
                    <a:lumMod val="50000"/>
                  </a:schemeClr>
                </a:solidFill>
              </a:rPr>
              <a:t>Impacto</a:t>
            </a:r>
          </a:p>
          <a:p>
            <a:pPr lvl="0" algn="just">
              <a:lnSpc>
                <a:spcPct val="150000"/>
              </a:lnSpc>
              <a:buFont typeface="Arial" pitchFamily="34" charset="0"/>
              <a:buChar char="•"/>
            </a:pPr>
            <a:r>
              <a:rPr lang="es-MX" sz="1200" b="1" dirty="0" smtClean="0">
                <a:solidFill>
                  <a:schemeClr val="accent2">
                    <a:lumMod val="50000"/>
                  </a:schemeClr>
                </a:solidFill>
              </a:rPr>
              <a:t>Prioridad</a:t>
            </a:r>
          </a:p>
          <a:p>
            <a:pPr lvl="0" algn="just">
              <a:lnSpc>
                <a:spcPct val="150000"/>
              </a:lnSpc>
              <a:buFont typeface="Arial" pitchFamily="34" charset="0"/>
              <a:buChar char="•"/>
            </a:pPr>
            <a:r>
              <a:rPr lang="es-MX" sz="1200" b="1" dirty="0" smtClean="0">
                <a:solidFill>
                  <a:schemeClr val="accent2">
                    <a:lumMod val="50000"/>
                  </a:schemeClr>
                </a:solidFill>
              </a:rPr>
              <a:t>Escalamiento</a:t>
            </a:r>
            <a:endParaRPr lang="es-MX" sz="1200" dirty="0" smtClean="0">
              <a:solidFill>
                <a:schemeClr val="accent2">
                  <a:lumMod val="50000"/>
                </a:schemeClr>
              </a:solidFill>
            </a:endParaRPr>
          </a:p>
        </p:txBody>
      </p:sp>
      <p:sp>
        <p:nvSpPr>
          <p:cNvPr id="10" name="1 Título"/>
          <p:cNvSpPr txBox="1">
            <a:spLocks/>
          </p:cNvSpPr>
          <p:nvPr/>
        </p:nvSpPr>
        <p:spPr>
          <a:xfrm>
            <a:off x="323528" y="274638"/>
            <a:ext cx="8496000" cy="70609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2000" i="1" dirty="0" smtClean="0">
                <a:solidFill>
                  <a:schemeClr val="accent6">
                    <a:lumMod val="75000"/>
                  </a:schemeClr>
                </a:solidFill>
                <a:effectLst>
                  <a:outerShdw blurRad="38100" dist="38100" dir="2700000" algn="tl">
                    <a:srgbClr val="000000">
                      <a:alpha val="43137"/>
                    </a:srgbClr>
                  </a:outerShdw>
                </a:effectLst>
              </a:rPr>
              <a:t>FUNCIÓN CENTRO DE SERVICIOS(SERVICE DESK - SD)</a:t>
            </a:r>
            <a:endParaRPr lang="es-ES" sz="2000" i="1" dirty="0">
              <a:solidFill>
                <a:schemeClr val="accent6">
                  <a:lumMod val="75000"/>
                </a:schemeClr>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o"/>
          <p:cNvGrpSpPr/>
          <p:nvPr/>
        </p:nvGrpSpPr>
        <p:grpSpPr>
          <a:xfrm>
            <a:off x="7848872" y="6309320"/>
            <a:ext cx="1295128" cy="432048"/>
            <a:chOff x="7848872" y="6309320"/>
            <a:chExt cx="1295128" cy="432048"/>
          </a:xfrm>
        </p:grpSpPr>
        <p:sp>
          <p:nvSpPr>
            <p:cNvPr id="5" name="4 Rectángulo"/>
            <p:cNvSpPr/>
            <p:nvPr/>
          </p:nvSpPr>
          <p:spPr>
            <a:xfrm>
              <a:off x="7848872" y="6309320"/>
              <a:ext cx="1295128" cy="3600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6" name="8 Flecha izquierda">
              <a:hlinkClick r:id="rId2" action="ppaction://hlinksldjump"/>
            </p:cNvPr>
            <p:cNvSpPr/>
            <p:nvPr/>
          </p:nvSpPr>
          <p:spPr>
            <a:xfrm>
              <a:off x="8029328" y="6381328"/>
              <a:ext cx="791144" cy="360040"/>
            </a:xfrm>
            <a:prstGeom prst="leftArrow">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es-ES" sz="700" dirty="0" smtClean="0">
                  <a:latin typeface="Arial Rounded MT Bold" pitchFamily="34" charset="0"/>
                </a:rPr>
                <a:t>Agenda</a:t>
              </a:r>
              <a:endParaRPr lang="es-ES" sz="700" dirty="0">
                <a:latin typeface="Arial Rounded MT Bold" pitchFamily="34" charset="0"/>
              </a:endParaRPr>
            </a:p>
          </p:txBody>
        </p:sp>
      </p:grpSp>
      <p:sp>
        <p:nvSpPr>
          <p:cNvPr id="10" name="1 Título"/>
          <p:cNvSpPr txBox="1">
            <a:spLocks/>
          </p:cNvSpPr>
          <p:nvPr/>
        </p:nvSpPr>
        <p:spPr>
          <a:xfrm>
            <a:off x="323528" y="274638"/>
            <a:ext cx="8496000" cy="70609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2000" i="1" dirty="0" smtClean="0">
                <a:solidFill>
                  <a:schemeClr val="accent6">
                    <a:lumMod val="75000"/>
                  </a:schemeClr>
                </a:solidFill>
                <a:effectLst>
                  <a:outerShdw blurRad="38100" dist="38100" dir="2700000" algn="tl">
                    <a:srgbClr val="000000">
                      <a:alpha val="43137"/>
                    </a:srgbClr>
                  </a:outerShdw>
                </a:effectLst>
              </a:rPr>
              <a:t>ESTRUCTURA DEL CENTRO DE SERVICIOS</a:t>
            </a:r>
            <a:endParaRPr lang="es-ES" sz="2000" i="1" dirty="0">
              <a:solidFill>
                <a:schemeClr val="accent6">
                  <a:lumMod val="75000"/>
                </a:schemeClr>
              </a:solidFill>
              <a:effectLst>
                <a:outerShdw blurRad="38100" dist="38100" dir="2700000" algn="tl">
                  <a:srgbClr val="000000">
                    <a:alpha val="43137"/>
                  </a:srgbClr>
                </a:outerShdw>
              </a:effectLst>
            </a:endParaRPr>
          </a:p>
        </p:txBody>
      </p:sp>
      <p:sp>
        <p:nvSpPr>
          <p:cNvPr id="9" name="Rectangle 5"/>
          <p:cNvSpPr>
            <a:spLocks noChangeArrowheads="1"/>
          </p:cNvSpPr>
          <p:nvPr/>
        </p:nvSpPr>
        <p:spPr bwMode="auto">
          <a:xfrm>
            <a:off x="3311860" y="1124744"/>
            <a:ext cx="252028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180975" algn="l"/>
              </a:tabLst>
            </a:pPr>
            <a:r>
              <a:rPr kumimoji="0" lang="es-EC" sz="1200" b="1"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Centro de Servicios Centralizado:</a:t>
            </a:r>
            <a:endParaRPr kumimoji="0" lang="es-EC" sz="1800" b="0" i="0" u="none" strike="noStrike" cap="none" normalizeH="0" baseline="0" dirty="0" smtClean="0">
              <a:ln>
                <a:noFill/>
              </a:ln>
              <a:solidFill>
                <a:schemeClr val="accent2">
                  <a:lumMod val="50000"/>
                </a:schemeClr>
              </a:solidFill>
              <a:effectLst/>
              <a:latin typeface="Arial" pitchFamily="34" charset="0"/>
              <a:cs typeface="Arial" pitchFamily="34" charset="0"/>
            </a:endParaRPr>
          </a:p>
        </p:txBody>
      </p:sp>
      <p:pic>
        <p:nvPicPr>
          <p:cNvPr id="11" name="Picture 1"/>
          <p:cNvPicPr>
            <a:picLocks noChangeAspect="1" noChangeArrowheads="1"/>
          </p:cNvPicPr>
          <p:nvPr/>
        </p:nvPicPr>
        <p:blipFill>
          <a:blip r:embed="rId3" cstate="print"/>
          <a:srcRect/>
          <a:stretch>
            <a:fillRect/>
          </a:stretch>
        </p:blipFill>
        <p:spPr bwMode="auto">
          <a:xfrm>
            <a:off x="2555776" y="1556792"/>
            <a:ext cx="3600400" cy="3339501"/>
          </a:xfrm>
          <a:prstGeom prst="rect">
            <a:avLst/>
          </a:prstGeom>
          <a:noFill/>
        </p:spPr>
      </p:pic>
      <p:sp>
        <p:nvSpPr>
          <p:cNvPr id="13" name="12 Rectángulo"/>
          <p:cNvSpPr/>
          <p:nvPr/>
        </p:nvSpPr>
        <p:spPr>
          <a:xfrm>
            <a:off x="683568" y="5085184"/>
            <a:ext cx="8064896" cy="1443152"/>
          </a:xfrm>
          <a:prstGeom prst="rect">
            <a:avLst/>
          </a:prstGeom>
        </p:spPr>
        <p:txBody>
          <a:bodyPr wrap="square">
            <a:spAutoFit/>
          </a:bodyPr>
          <a:lstStyle/>
          <a:p>
            <a:pPr algn="just">
              <a:lnSpc>
                <a:spcPct val="150000"/>
              </a:lnSpc>
              <a:buFont typeface="Arial" pitchFamily="34" charset="0"/>
              <a:buChar char="•"/>
            </a:pPr>
            <a:r>
              <a:rPr lang="es-EC" sz="1200" dirty="0" smtClean="0">
                <a:solidFill>
                  <a:schemeClr val="accent2">
                    <a:lumMod val="50000"/>
                  </a:schemeClr>
                </a:solidFill>
              </a:rPr>
              <a:t>Un solo nodo central </a:t>
            </a:r>
          </a:p>
          <a:p>
            <a:pPr algn="just">
              <a:lnSpc>
                <a:spcPct val="150000"/>
              </a:lnSpc>
              <a:buFont typeface="Arial" pitchFamily="34" charset="0"/>
              <a:buChar char="•"/>
            </a:pPr>
            <a:r>
              <a:rPr lang="es-EC" sz="1200" b="1" dirty="0" smtClean="0">
                <a:solidFill>
                  <a:schemeClr val="accent2">
                    <a:lumMod val="50000"/>
                  </a:schemeClr>
                </a:solidFill>
              </a:rPr>
              <a:t>Ventajas: </a:t>
            </a:r>
            <a:r>
              <a:rPr lang="es-EC" sz="1200" dirty="0" smtClean="0">
                <a:solidFill>
                  <a:schemeClr val="accent2">
                    <a:lumMod val="50000"/>
                  </a:schemeClr>
                </a:solidFill>
              </a:rPr>
              <a:t>reducción de costos, optimización de recursos, y simplificación de la gestión. </a:t>
            </a:r>
          </a:p>
          <a:p>
            <a:pPr algn="just">
              <a:lnSpc>
                <a:spcPct val="150000"/>
              </a:lnSpc>
              <a:buFont typeface="Arial" pitchFamily="34" charset="0"/>
              <a:buChar char="•"/>
            </a:pPr>
            <a:r>
              <a:rPr lang="es-EC" sz="1200" b="1" dirty="0" smtClean="0">
                <a:solidFill>
                  <a:schemeClr val="accent2">
                    <a:lumMod val="50000"/>
                  </a:schemeClr>
                </a:solidFill>
              </a:rPr>
              <a:t>Desventajas: </a:t>
            </a:r>
            <a:r>
              <a:rPr lang="es-EC" sz="1200" dirty="0" smtClean="0">
                <a:solidFill>
                  <a:schemeClr val="accent2">
                    <a:lumMod val="50000"/>
                  </a:schemeClr>
                </a:solidFill>
              </a:rPr>
              <a:t>el tiempo de respuesta de un cliente fuera de la situación geográfica del Centro de Servicios, en mayor tiempo</a:t>
            </a:r>
            <a:endParaRPr lang="es-EC" sz="1200" dirty="0">
              <a:solidFill>
                <a:schemeClr val="accent2">
                  <a:lumMod val="50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o"/>
          <p:cNvGrpSpPr/>
          <p:nvPr/>
        </p:nvGrpSpPr>
        <p:grpSpPr>
          <a:xfrm>
            <a:off x="7848872" y="6309320"/>
            <a:ext cx="1295128" cy="432048"/>
            <a:chOff x="7848872" y="6309320"/>
            <a:chExt cx="1295128" cy="432048"/>
          </a:xfrm>
        </p:grpSpPr>
        <p:sp>
          <p:nvSpPr>
            <p:cNvPr id="5" name="4 Rectángulo"/>
            <p:cNvSpPr/>
            <p:nvPr/>
          </p:nvSpPr>
          <p:spPr>
            <a:xfrm>
              <a:off x="7848872" y="6309320"/>
              <a:ext cx="1295128" cy="3600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6" name="8 Flecha izquierda">
              <a:hlinkClick r:id="rId2" action="ppaction://hlinksldjump"/>
            </p:cNvPr>
            <p:cNvSpPr/>
            <p:nvPr/>
          </p:nvSpPr>
          <p:spPr>
            <a:xfrm>
              <a:off x="8029328" y="6381328"/>
              <a:ext cx="791144" cy="360040"/>
            </a:xfrm>
            <a:prstGeom prst="leftArrow">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es-ES" sz="700" dirty="0" smtClean="0">
                  <a:latin typeface="Arial Rounded MT Bold" pitchFamily="34" charset="0"/>
                </a:rPr>
                <a:t>Agenda</a:t>
              </a:r>
              <a:endParaRPr lang="es-ES" sz="700" dirty="0">
                <a:latin typeface="Arial Rounded MT Bold" pitchFamily="34" charset="0"/>
              </a:endParaRPr>
            </a:p>
          </p:txBody>
        </p:sp>
      </p:grpSp>
      <p:sp>
        <p:nvSpPr>
          <p:cNvPr id="12295" name="Rectangle 7"/>
          <p:cNvSpPr>
            <a:spLocks noChangeArrowheads="1"/>
          </p:cNvSpPr>
          <p:nvPr/>
        </p:nvSpPr>
        <p:spPr bwMode="auto">
          <a:xfrm>
            <a:off x="683568" y="1196752"/>
            <a:ext cx="799288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ES" sz="1400" dirty="0" smtClean="0">
                <a:solidFill>
                  <a:schemeClr val="accent2">
                    <a:lumMod val="50000"/>
                  </a:schemeClr>
                </a:solidFill>
              </a:rPr>
              <a:t>Forma parte de la fase  Operación del Servicio (ITIL v3).</a:t>
            </a:r>
            <a:endParaRPr lang="es-EC" sz="1400" dirty="0" smtClean="0">
              <a:solidFill>
                <a:schemeClr val="accent2">
                  <a:lumMod val="50000"/>
                </a:schemeClr>
              </a:solidFill>
            </a:endParaRPr>
          </a:p>
          <a:p>
            <a:pPr algn="just"/>
            <a:endParaRPr lang="es-ES" sz="1400" dirty="0" smtClean="0">
              <a:solidFill>
                <a:schemeClr val="accent2">
                  <a:lumMod val="50000"/>
                </a:schemeClr>
              </a:solidFill>
            </a:endParaRPr>
          </a:p>
          <a:p>
            <a:pPr algn="just"/>
            <a:r>
              <a:rPr lang="es-ES" sz="1400" dirty="0" smtClean="0">
                <a:solidFill>
                  <a:schemeClr val="accent2">
                    <a:lumMod val="50000"/>
                  </a:schemeClr>
                </a:solidFill>
              </a:rPr>
              <a:t>“Un incidente es todo evento que no forma parte de la operación estándar de un servicio y que causa, o puede causar, una interrupción o una reducción del nivel de calidad del servicio”.</a:t>
            </a:r>
            <a:endParaRPr lang="es-EC" sz="1400" dirty="0" smtClean="0">
              <a:solidFill>
                <a:schemeClr val="accent2">
                  <a:lumMod val="50000"/>
                </a:schemeClr>
              </a:solidFill>
            </a:endParaRPr>
          </a:p>
        </p:txBody>
      </p:sp>
      <p:sp>
        <p:nvSpPr>
          <p:cNvPr id="7" name="1 Título"/>
          <p:cNvSpPr txBox="1">
            <a:spLocks/>
          </p:cNvSpPr>
          <p:nvPr/>
        </p:nvSpPr>
        <p:spPr>
          <a:xfrm>
            <a:off x="323528" y="274638"/>
            <a:ext cx="8496000" cy="41805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2000" i="1" dirty="0" smtClean="0">
                <a:solidFill>
                  <a:schemeClr val="accent6">
                    <a:lumMod val="75000"/>
                  </a:schemeClr>
                </a:solidFill>
                <a:effectLst>
                  <a:outerShdw blurRad="38100" dist="38100" dir="2700000" algn="tl">
                    <a:srgbClr val="000000">
                      <a:alpha val="43137"/>
                    </a:srgbClr>
                  </a:outerShdw>
                </a:effectLst>
              </a:rPr>
              <a:t>GESTIÓN DE INCIDENTES</a:t>
            </a:r>
            <a:endParaRPr lang="es-ES" sz="2000" i="1" dirty="0">
              <a:solidFill>
                <a:schemeClr val="accent6">
                  <a:lumMod val="75000"/>
                </a:schemeClr>
              </a:solidFill>
              <a:effectLst>
                <a:outerShdw blurRad="38100" dist="38100" dir="2700000" algn="tl">
                  <a:srgbClr val="000000">
                    <a:alpha val="43137"/>
                  </a:srgbClr>
                </a:outerShdw>
              </a:effectLst>
            </a:endParaRPr>
          </a:p>
        </p:txBody>
      </p:sp>
      <p:pic>
        <p:nvPicPr>
          <p:cNvPr id="8" name="Picture 37"/>
          <p:cNvPicPr/>
          <p:nvPr/>
        </p:nvPicPr>
        <p:blipFill>
          <a:blip r:embed="rId3" cstate="print"/>
          <a:srcRect/>
          <a:stretch>
            <a:fillRect/>
          </a:stretch>
        </p:blipFill>
        <p:spPr bwMode="auto">
          <a:xfrm>
            <a:off x="2339752" y="2636912"/>
            <a:ext cx="4536504" cy="3452014"/>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323528" y="274638"/>
            <a:ext cx="8496000" cy="41805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2000" i="1" dirty="0" smtClean="0">
                <a:solidFill>
                  <a:schemeClr val="accent6">
                    <a:lumMod val="75000"/>
                  </a:schemeClr>
                </a:solidFill>
                <a:effectLst>
                  <a:outerShdw blurRad="38100" dist="38100" dir="2700000" algn="tl">
                    <a:srgbClr val="000000">
                      <a:alpha val="43137"/>
                    </a:srgbClr>
                  </a:outerShdw>
                </a:effectLst>
              </a:rPr>
              <a:t>GESTIÓN DE PROBLEMAS</a:t>
            </a:r>
            <a:endParaRPr lang="es-ES" sz="2000" i="1" dirty="0">
              <a:solidFill>
                <a:schemeClr val="accent6">
                  <a:lumMod val="75000"/>
                </a:schemeClr>
              </a:solidFill>
              <a:effectLst>
                <a:outerShdw blurRad="38100" dist="38100" dir="2700000" algn="tl">
                  <a:srgbClr val="000000">
                    <a:alpha val="43137"/>
                  </a:srgbClr>
                </a:outerShdw>
              </a:effectLst>
            </a:endParaRPr>
          </a:p>
        </p:txBody>
      </p:sp>
      <p:pic>
        <p:nvPicPr>
          <p:cNvPr id="6" name="5 Imagen"/>
          <p:cNvPicPr/>
          <p:nvPr/>
        </p:nvPicPr>
        <p:blipFill>
          <a:blip r:embed="rId2" cstate="print"/>
          <a:srcRect l="17734" t="36510" r="39249" b="19188"/>
          <a:stretch>
            <a:fillRect/>
          </a:stretch>
        </p:blipFill>
        <p:spPr bwMode="auto">
          <a:xfrm>
            <a:off x="2198775" y="2383293"/>
            <a:ext cx="4746450" cy="3998035"/>
          </a:xfrm>
          <a:prstGeom prst="rect">
            <a:avLst/>
          </a:prstGeom>
          <a:noFill/>
          <a:ln w="9525">
            <a:noFill/>
            <a:miter lim="800000"/>
            <a:headEnd/>
            <a:tailEnd/>
          </a:ln>
        </p:spPr>
      </p:pic>
      <p:grpSp>
        <p:nvGrpSpPr>
          <p:cNvPr id="7" name="3 Grupo"/>
          <p:cNvGrpSpPr/>
          <p:nvPr/>
        </p:nvGrpSpPr>
        <p:grpSpPr>
          <a:xfrm>
            <a:off x="7848872" y="6309320"/>
            <a:ext cx="1295128" cy="432048"/>
            <a:chOff x="7848872" y="6309320"/>
            <a:chExt cx="1295128" cy="432048"/>
          </a:xfrm>
        </p:grpSpPr>
        <p:sp>
          <p:nvSpPr>
            <p:cNvPr id="8" name="7 Rectángulo"/>
            <p:cNvSpPr/>
            <p:nvPr/>
          </p:nvSpPr>
          <p:spPr>
            <a:xfrm>
              <a:off x="7848872" y="6309320"/>
              <a:ext cx="1295128" cy="3600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9" name="8 Flecha izquierda">
              <a:hlinkClick r:id="rId3" action="ppaction://hlinksldjump"/>
            </p:cNvPr>
            <p:cNvSpPr/>
            <p:nvPr/>
          </p:nvSpPr>
          <p:spPr>
            <a:xfrm>
              <a:off x="8029328" y="6381328"/>
              <a:ext cx="791144" cy="360040"/>
            </a:xfrm>
            <a:prstGeom prst="leftArrow">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es-ES" sz="700" dirty="0" smtClean="0">
                  <a:latin typeface="Arial Rounded MT Bold" pitchFamily="34" charset="0"/>
                </a:rPr>
                <a:t>Agenda</a:t>
              </a:r>
              <a:endParaRPr lang="es-ES" sz="700" dirty="0">
                <a:latin typeface="Arial Rounded MT Bold" pitchFamily="34" charset="0"/>
              </a:endParaRPr>
            </a:p>
          </p:txBody>
        </p:sp>
      </p:grpSp>
      <p:sp>
        <p:nvSpPr>
          <p:cNvPr id="10" name="12 Rectángulo"/>
          <p:cNvSpPr/>
          <p:nvPr/>
        </p:nvSpPr>
        <p:spPr>
          <a:xfrm>
            <a:off x="971600" y="1052736"/>
            <a:ext cx="7200800" cy="1330557"/>
          </a:xfrm>
          <a:prstGeom prst="rect">
            <a:avLst/>
          </a:prstGeom>
        </p:spPr>
        <p:txBody>
          <a:bodyPr wrap="square">
            <a:spAutoFit/>
          </a:bodyPr>
          <a:lstStyle/>
          <a:p>
            <a:pPr algn="just">
              <a:lnSpc>
                <a:spcPct val="150000"/>
              </a:lnSpc>
            </a:pPr>
            <a:r>
              <a:rPr lang="es-ES" sz="1100" i="1" dirty="0" smtClean="0">
                <a:solidFill>
                  <a:schemeClr val="accent2">
                    <a:lumMod val="50000"/>
                  </a:schemeClr>
                </a:solidFill>
              </a:rPr>
              <a:t>“Investiga las causas subyacentes a toda alteración, real o potencial del servicio de TI. Permite encontrar las posibles soluciones a las mismas, propone las peticiones de cambio (RFC – requerimiento de cambio), necesarias para restablecer la calidad del servicio y realiza revisiones Post Implementación (PIR – Post </a:t>
            </a:r>
            <a:r>
              <a:rPr lang="es-ES" sz="1100" i="1" dirty="0" err="1" smtClean="0">
                <a:solidFill>
                  <a:schemeClr val="accent2">
                    <a:lumMod val="50000"/>
                  </a:schemeClr>
                </a:solidFill>
              </a:rPr>
              <a:t>Implementation</a:t>
            </a:r>
            <a:r>
              <a:rPr lang="es-ES" sz="1100" i="1" dirty="0" smtClean="0">
                <a:solidFill>
                  <a:schemeClr val="accent2">
                    <a:lumMod val="50000"/>
                  </a:schemeClr>
                </a:solidFill>
              </a:rPr>
              <a:t> </a:t>
            </a:r>
            <a:r>
              <a:rPr lang="es-ES" sz="1100" i="1" dirty="0" err="1" smtClean="0">
                <a:solidFill>
                  <a:schemeClr val="accent2">
                    <a:lumMod val="50000"/>
                  </a:schemeClr>
                </a:solidFill>
              </a:rPr>
              <a:t>Review</a:t>
            </a:r>
            <a:r>
              <a:rPr lang="es-ES" sz="1100" i="1" dirty="0" smtClean="0">
                <a:solidFill>
                  <a:schemeClr val="accent2">
                    <a:lumMod val="50000"/>
                  </a:schemeClr>
                </a:solidFill>
              </a:rPr>
              <a:t>), para asegurar que los cambios han surtido los efectos buscados sin crear problemas de carácter secundario.”</a:t>
            </a:r>
            <a:endParaRPr lang="es-EC" sz="1100" i="1" dirty="0">
              <a:solidFill>
                <a:schemeClr val="accent2">
                  <a:lumMod val="50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138749"/>
            <a:ext cx="3708882" cy="778098"/>
          </a:xfrm>
        </p:spPr>
        <p:txBody>
          <a:bodyPr/>
          <a:lstStyle/>
          <a:p>
            <a:r>
              <a:rPr lang="es-ES" sz="3600" i="1" dirty="0" smtClean="0">
                <a:solidFill>
                  <a:schemeClr val="accent6">
                    <a:lumMod val="75000"/>
                  </a:schemeClr>
                </a:solidFill>
                <a:effectLst>
                  <a:outerShdw blurRad="38100" dist="38100" dir="2700000" algn="tl">
                    <a:srgbClr val="000000">
                      <a:alpha val="43137"/>
                    </a:srgbClr>
                  </a:outerShdw>
                </a:effectLst>
              </a:rPr>
              <a:t>AGENDA</a:t>
            </a:r>
            <a:endParaRPr lang="es-ES" sz="3600" i="1" dirty="0">
              <a:solidFill>
                <a:schemeClr val="accent6">
                  <a:lumMod val="75000"/>
                </a:schemeClr>
              </a:solidFill>
              <a:effectLst>
                <a:outerShdw blurRad="38100" dist="38100" dir="2700000" algn="tl">
                  <a:srgbClr val="000000">
                    <a:alpha val="43137"/>
                  </a:srgbClr>
                </a:outerShdw>
              </a:effectLst>
            </a:endParaRPr>
          </a:p>
        </p:txBody>
      </p:sp>
      <p:sp>
        <p:nvSpPr>
          <p:cNvPr id="4" name="3 Rectángulo"/>
          <p:cNvSpPr/>
          <p:nvPr/>
        </p:nvSpPr>
        <p:spPr>
          <a:xfrm>
            <a:off x="7812360" y="6381328"/>
            <a:ext cx="1296144" cy="28803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grpSp>
        <p:nvGrpSpPr>
          <p:cNvPr id="18" name="17 Grupo"/>
          <p:cNvGrpSpPr/>
          <p:nvPr/>
        </p:nvGrpSpPr>
        <p:grpSpPr>
          <a:xfrm>
            <a:off x="323529" y="1052736"/>
            <a:ext cx="3600399" cy="1805716"/>
            <a:chOff x="580153" y="916420"/>
            <a:chExt cx="2748822" cy="1805716"/>
          </a:xfrm>
        </p:grpSpPr>
        <p:sp>
          <p:nvSpPr>
            <p:cNvPr id="5" name="Rectangle 1"/>
            <p:cNvSpPr>
              <a:spLocks noChangeArrowheads="1"/>
            </p:cNvSpPr>
            <p:nvPr/>
          </p:nvSpPr>
          <p:spPr bwMode="auto">
            <a:xfrm>
              <a:off x="899592" y="967810"/>
              <a:ext cx="2429383" cy="1754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tab pos="5418138" algn="r"/>
                </a:tabLst>
              </a:pPr>
              <a:r>
                <a:rPr kumimoji="0" lang="es-MX" sz="1200" b="1" i="0" u="sng" strike="noStrike" cap="none" normalizeH="0" baseline="0" dirty="0" smtClean="0">
                  <a:ln>
                    <a:noFill/>
                  </a:ln>
                  <a:solidFill>
                    <a:schemeClr val="accent6">
                      <a:lumMod val="75000"/>
                    </a:schemeClr>
                  </a:solidFill>
                  <a:effectLst>
                    <a:outerShdw blurRad="38100" dist="38100" dir="2700000" algn="tl">
                      <a:srgbClr val="000000">
                        <a:alpha val="43137"/>
                      </a:srgbClr>
                    </a:outerShdw>
                  </a:effectLst>
                  <a:latin typeface="Arial Narrow" pitchFamily="34" charset="0"/>
                  <a:ea typeface="Times New Roman" pitchFamily="18" charset="0"/>
                  <a:cs typeface="Arial" pitchFamily="34" charset="0"/>
                  <a:hlinkClick r:id="rId2" action="ppaction://hlinksldjump"/>
                </a:rPr>
                <a:t>INTRODUCCIÓN</a:t>
              </a:r>
              <a:endParaRPr lang="es-ES" sz="1200" b="1" u="sng" dirty="0">
                <a:solidFill>
                  <a:schemeClr val="accent6">
                    <a:lumMod val="75000"/>
                  </a:schemeClr>
                </a:solidFill>
                <a:effectLst>
                  <a:outerShdw blurRad="38100" dist="38100" dir="2700000" algn="tl">
                    <a:srgbClr val="000000">
                      <a:alpha val="43137"/>
                    </a:srgbClr>
                  </a:outerShdw>
                </a:effectLst>
                <a:latin typeface="Arial Narrow" pitchFamily="34" charset="0"/>
                <a:cs typeface="Arial" pitchFamily="34" charset="0"/>
              </a:endParaRPr>
            </a:p>
            <a:p>
              <a:pPr marL="171450" marR="0" lvl="0" indent="-171450" algn="l" defTabSz="914400" rtl="0" eaLnBrk="1" fontAlgn="base" latinLnBrk="0" hangingPunct="1">
                <a:lnSpc>
                  <a:spcPct val="150000"/>
                </a:lnSpc>
                <a:spcBef>
                  <a:spcPct val="0"/>
                </a:spcBef>
                <a:spcAft>
                  <a:spcPct val="0"/>
                </a:spcAft>
                <a:buClrTx/>
                <a:buSzTx/>
                <a:buFont typeface="Arial" pitchFamily="34" charset="0"/>
                <a:buChar char="•"/>
                <a:tabLst>
                  <a:tab pos="5418138" algn="r"/>
                </a:tabLst>
              </a:pPr>
              <a:r>
                <a:rPr kumimoji="0" lang="es-MX" sz="1200" b="1" i="0" u="none" strike="noStrike" cap="none" normalizeH="0" baseline="0" dirty="0" smtClean="0">
                  <a:ln>
                    <a:noFill/>
                  </a:ln>
                  <a:solidFill>
                    <a:schemeClr val="accent6">
                      <a:lumMod val="75000"/>
                    </a:schemeClr>
                  </a:solidFill>
                  <a:effectLst/>
                  <a:latin typeface="Arial Narrow" pitchFamily="34" charset="0"/>
                  <a:ea typeface="Times New Roman" pitchFamily="18" charset="0"/>
                  <a:cs typeface="Arial" pitchFamily="34" charset="0"/>
                  <a:hlinkClick r:id="rId3" action="ppaction://hlinksldjump"/>
                </a:rPr>
                <a:t>Tema</a:t>
              </a:r>
              <a:endParaRPr kumimoji="0" lang="es-ES" sz="1200" b="1" i="0" u="none" strike="noStrike" cap="none" normalizeH="0" baseline="0" dirty="0" smtClean="0">
                <a:ln>
                  <a:noFill/>
                </a:ln>
                <a:solidFill>
                  <a:schemeClr val="accent6">
                    <a:lumMod val="75000"/>
                  </a:schemeClr>
                </a:solidFill>
                <a:effectLst/>
                <a:latin typeface="Arial Narrow" pitchFamily="34" charset="0"/>
                <a:cs typeface="Arial" pitchFamily="34" charset="0"/>
              </a:endParaRPr>
            </a:p>
            <a:p>
              <a:pPr marL="171450" marR="0" lvl="0" indent="-171450" algn="l" defTabSz="914400" rtl="0" eaLnBrk="0" fontAlgn="base" latinLnBrk="0" hangingPunct="0">
                <a:lnSpc>
                  <a:spcPct val="150000"/>
                </a:lnSpc>
                <a:spcBef>
                  <a:spcPct val="0"/>
                </a:spcBef>
                <a:spcAft>
                  <a:spcPct val="0"/>
                </a:spcAft>
                <a:buClrTx/>
                <a:buSzTx/>
                <a:buFont typeface="Arial" pitchFamily="34" charset="0"/>
                <a:buChar char="•"/>
                <a:tabLst>
                  <a:tab pos="5418138" algn="r"/>
                </a:tabLst>
              </a:pPr>
              <a:r>
                <a:rPr kumimoji="0" lang="es-MX" sz="1200" b="1" i="0" u="none" strike="noStrike" cap="none" normalizeH="0" baseline="0" dirty="0" smtClean="0">
                  <a:ln>
                    <a:noFill/>
                  </a:ln>
                  <a:solidFill>
                    <a:schemeClr val="accent6">
                      <a:lumMod val="75000"/>
                    </a:schemeClr>
                  </a:solidFill>
                  <a:effectLst/>
                  <a:latin typeface="Arial Narrow" pitchFamily="34" charset="0"/>
                  <a:ea typeface="Times New Roman" pitchFamily="18" charset="0"/>
                  <a:cs typeface="Arial" pitchFamily="34" charset="0"/>
                  <a:hlinkClick r:id="rId4" action="ppaction://hlinksldjump"/>
                </a:rPr>
                <a:t>Antecedentes</a:t>
              </a:r>
              <a:endParaRPr kumimoji="0" lang="es-ES" sz="1200" b="1" i="0" u="none" strike="noStrike" cap="none" normalizeH="0" baseline="0" dirty="0" smtClean="0">
                <a:ln>
                  <a:noFill/>
                </a:ln>
                <a:solidFill>
                  <a:schemeClr val="accent6">
                    <a:lumMod val="75000"/>
                  </a:schemeClr>
                </a:solidFill>
                <a:effectLst/>
                <a:latin typeface="Arial Narrow" pitchFamily="34" charset="0"/>
                <a:cs typeface="Arial" pitchFamily="34" charset="0"/>
              </a:endParaRPr>
            </a:p>
            <a:p>
              <a:pPr marL="171450" marR="0" lvl="0" indent="-171450" algn="l" defTabSz="914400" rtl="0" eaLnBrk="0" fontAlgn="base" latinLnBrk="0" hangingPunct="0">
                <a:lnSpc>
                  <a:spcPct val="150000"/>
                </a:lnSpc>
                <a:spcBef>
                  <a:spcPct val="0"/>
                </a:spcBef>
                <a:spcAft>
                  <a:spcPct val="0"/>
                </a:spcAft>
                <a:buClrTx/>
                <a:buSzTx/>
                <a:buFont typeface="Arial" pitchFamily="34" charset="0"/>
                <a:buChar char="•"/>
                <a:tabLst>
                  <a:tab pos="5418138" algn="r"/>
                </a:tabLst>
              </a:pPr>
              <a:r>
                <a:rPr kumimoji="0" lang="es-MX" sz="1200" b="1" i="0" u="none" strike="noStrike" cap="none" normalizeH="0" baseline="0" dirty="0" smtClean="0">
                  <a:ln>
                    <a:noFill/>
                  </a:ln>
                  <a:solidFill>
                    <a:schemeClr val="accent6">
                      <a:lumMod val="75000"/>
                    </a:schemeClr>
                  </a:solidFill>
                  <a:effectLst/>
                  <a:latin typeface="Arial Narrow" pitchFamily="34" charset="0"/>
                  <a:ea typeface="Times New Roman" pitchFamily="18" charset="0"/>
                  <a:cs typeface="Arial" pitchFamily="34" charset="0"/>
                  <a:hlinkClick r:id="rId5" action="ppaction://hlinksldjump"/>
                </a:rPr>
                <a:t>Justificación</a:t>
              </a:r>
              <a:endParaRPr kumimoji="0" lang="es-ES" sz="1200" b="1" i="0" u="none" strike="noStrike" cap="none" normalizeH="0" baseline="0" dirty="0" smtClean="0">
                <a:ln>
                  <a:noFill/>
                </a:ln>
                <a:solidFill>
                  <a:schemeClr val="accent6">
                    <a:lumMod val="75000"/>
                  </a:schemeClr>
                </a:solidFill>
                <a:effectLst/>
                <a:latin typeface="Arial Narrow" pitchFamily="34" charset="0"/>
                <a:cs typeface="Arial" pitchFamily="34" charset="0"/>
              </a:endParaRPr>
            </a:p>
            <a:p>
              <a:pPr marL="171450" marR="0" lvl="0" indent="-171450" algn="l" defTabSz="914400" rtl="0" eaLnBrk="0" fontAlgn="base" latinLnBrk="0" hangingPunct="0">
                <a:lnSpc>
                  <a:spcPct val="150000"/>
                </a:lnSpc>
                <a:spcBef>
                  <a:spcPct val="0"/>
                </a:spcBef>
                <a:spcAft>
                  <a:spcPct val="0"/>
                </a:spcAft>
                <a:buClrTx/>
                <a:buSzTx/>
                <a:buFont typeface="Arial" pitchFamily="34" charset="0"/>
                <a:buChar char="•"/>
                <a:tabLst>
                  <a:tab pos="5418138" algn="r"/>
                </a:tabLst>
              </a:pPr>
              <a:r>
                <a:rPr kumimoji="0" lang="es-MX" sz="1200" b="1" i="0" u="none" strike="noStrike" cap="none" normalizeH="0" baseline="0" dirty="0" smtClean="0">
                  <a:ln>
                    <a:noFill/>
                  </a:ln>
                  <a:solidFill>
                    <a:schemeClr val="accent6">
                      <a:lumMod val="75000"/>
                    </a:schemeClr>
                  </a:solidFill>
                  <a:effectLst/>
                  <a:latin typeface="Arial Narrow" pitchFamily="34" charset="0"/>
                  <a:ea typeface="Times New Roman" pitchFamily="18" charset="0"/>
                  <a:cs typeface="Arial" pitchFamily="34" charset="0"/>
                  <a:hlinkClick r:id="rId6" action="ppaction://hlinksldjump"/>
                </a:rPr>
                <a:t>Objetivos: General y Específicos</a:t>
              </a:r>
              <a:endParaRPr kumimoji="0" lang="es-ES" sz="1200" b="1" i="0" u="none" strike="noStrike" cap="none" normalizeH="0" baseline="0" dirty="0" smtClean="0">
                <a:ln>
                  <a:noFill/>
                </a:ln>
                <a:solidFill>
                  <a:schemeClr val="accent6">
                    <a:lumMod val="75000"/>
                  </a:schemeClr>
                </a:solidFill>
                <a:effectLst/>
                <a:latin typeface="Arial Narrow" pitchFamily="34" charset="0"/>
                <a:cs typeface="Arial" pitchFamily="34" charset="0"/>
              </a:endParaRPr>
            </a:p>
            <a:p>
              <a:pPr marL="171450" marR="0" lvl="0" indent="-171450" algn="l" defTabSz="914400" rtl="0" eaLnBrk="0" fontAlgn="base" latinLnBrk="0" hangingPunct="0">
                <a:lnSpc>
                  <a:spcPct val="150000"/>
                </a:lnSpc>
                <a:spcBef>
                  <a:spcPct val="0"/>
                </a:spcBef>
                <a:spcAft>
                  <a:spcPct val="0"/>
                </a:spcAft>
                <a:buClrTx/>
                <a:buSzTx/>
                <a:buFont typeface="Arial" pitchFamily="34" charset="0"/>
                <a:buChar char="•"/>
                <a:tabLst>
                  <a:tab pos="5418138" algn="r"/>
                </a:tabLst>
              </a:pPr>
              <a:r>
                <a:rPr kumimoji="0" lang="es-MX" sz="1200" b="1" i="0" u="none" strike="noStrike" cap="none" normalizeH="0" baseline="0" dirty="0" smtClean="0">
                  <a:ln>
                    <a:noFill/>
                  </a:ln>
                  <a:solidFill>
                    <a:schemeClr val="accent6">
                      <a:lumMod val="75000"/>
                    </a:schemeClr>
                  </a:solidFill>
                  <a:effectLst/>
                  <a:latin typeface="Arial Narrow" pitchFamily="34" charset="0"/>
                  <a:ea typeface="Times New Roman" pitchFamily="18" charset="0"/>
                  <a:cs typeface="Arial" pitchFamily="34" charset="0"/>
                  <a:hlinkClick r:id="rId7" action="ppaction://hlinksldjump"/>
                </a:rPr>
                <a:t>Alcance del Proyecto</a:t>
              </a:r>
              <a:endParaRPr kumimoji="0" lang="es-MX" sz="1200" b="1" i="0" u="none" strike="noStrike" cap="none" normalizeH="0" baseline="0" dirty="0" smtClean="0">
                <a:ln>
                  <a:noFill/>
                </a:ln>
                <a:solidFill>
                  <a:schemeClr val="accent6">
                    <a:lumMod val="75000"/>
                  </a:schemeClr>
                </a:solidFill>
                <a:effectLst/>
                <a:latin typeface="Arial Narrow" pitchFamily="34" charset="0"/>
                <a:cs typeface="Arial" pitchFamily="34" charset="0"/>
              </a:endParaRPr>
            </a:p>
          </p:txBody>
        </p:sp>
        <p:pic>
          <p:nvPicPr>
            <p:cNvPr id="9220" name="Picture 4" descr="9right.gif (3443 bytes)"/>
            <p:cNvPicPr>
              <a:picLocks noChangeAspect="1" noChangeArrowheads="1" noCrop="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80153" y="916420"/>
              <a:ext cx="312135" cy="208091"/>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9" name="18 Grupo"/>
          <p:cNvGrpSpPr/>
          <p:nvPr/>
        </p:nvGrpSpPr>
        <p:grpSpPr>
          <a:xfrm>
            <a:off x="323528" y="3995428"/>
            <a:ext cx="3919839" cy="1754378"/>
            <a:chOff x="619166" y="3760841"/>
            <a:chExt cx="3919839" cy="1754378"/>
          </a:xfrm>
        </p:grpSpPr>
        <p:sp>
          <p:nvSpPr>
            <p:cNvPr id="6" name="Rectangle 2"/>
            <p:cNvSpPr>
              <a:spLocks noChangeArrowheads="1"/>
            </p:cNvSpPr>
            <p:nvPr/>
          </p:nvSpPr>
          <p:spPr bwMode="auto">
            <a:xfrm>
              <a:off x="892288" y="4037891"/>
              <a:ext cx="3646717" cy="1477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tab pos="5418138" algn="r"/>
                </a:tabLst>
              </a:pPr>
              <a:r>
                <a:rPr kumimoji="0" lang="es-MX" sz="1200" b="1" i="0" u="sng" strike="noStrike" cap="none" normalizeH="0" baseline="0" dirty="0" smtClean="0">
                  <a:ln>
                    <a:noFill/>
                  </a:ln>
                  <a:solidFill>
                    <a:schemeClr val="accent6">
                      <a:lumMod val="75000"/>
                    </a:schemeClr>
                  </a:solidFill>
                  <a:effectLst>
                    <a:outerShdw blurRad="38100" dist="38100" dir="2700000" algn="tl">
                      <a:srgbClr val="000000">
                        <a:alpha val="43137"/>
                      </a:srgbClr>
                    </a:outerShdw>
                  </a:effectLst>
                  <a:latin typeface="Arial Narrow" pitchFamily="34" charset="0"/>
                  <a:ea typeface="Times New Roman" pitchFamily="18" charset="0"/>
                  <a:cs typeface="Arial" pitchFamily="34" charset="0"/>
                  <a:hlinkClick r:id="rId9" action="ppaction://hlinksldjump"/>
                </a:rPr>
                <a:t>MARCO TEÓRICO</a:t>
              </a:r>
              <a:endParaRPr kumimoji="0" lang="es-MX" sz="1200" b="1" i="0" u="sng" strike="noStrike" cap="none" normalizeH="0" baseline="0" dirty="0" smtClean="0">
                <a:ln>
                  <a:noFill/>
                </a:ln>
                <a:solidFill>
                  <a:schemeClr val="accent6">
                    <a:lumMod val="75000"/>
                  </a:schemeClr>
                </a:solidFill>
                <a:effectLst>
                  <a:outerShdw blurRad="38100" dist="38100" dir="2700000" algn="tl">
                    <a:srgbClr val="000000">
                      <a:alpha val="43137"/>
                    </a:srgbClr>
                  </a:outerShdw>
                </a:effectLst>
                <a:latin typeface="Arial Narrow" pitchFamily="34" charset="0"/>
                <a:ea typeface="Times New Roman" pitchFamily="18" charset="0"/>
                <a:cs typeface="Arial" pitchFamily="34" charset="0"/>
              </a:endParaRPr>
            </a:p>
            <a:p>
              <a:pPr marL="171450" marR="0" lvl="0" indent="-171450" algn="just" defTabSz="914400" rtl="0" eaLnBrk="1" fontAlgn="base" latinLnBrk="0" hangingPunct="1">
                <a:lnSpc>
                  <a:spcPct val="150000"/>
                </a:lnSpc>
                <a:spcBef>
                  <a:spcPct val="0"/>
                </a:spcBef>
                <a:spcAft>
                  <a:spcPct val="0"/>
                </a:spcAft>
                <a:buClrTx/>
                <a:buSzTx/>
                <a:buFont typeface="Arial" pitchFamily="34" charset="0"/>
                <a:buChar char="•"/>
                <a:tabLst>
                  <a:tab pos="5418138" algn="r"/>
                </a:tabLst>
              </a:pPr>
              <a:r>
                <a:rPr kumimoji="0" lang="es-MX" sz="1200" b="1" i="0" u="none" strike="noStrike" cap="none" normalizeH="0" baseline="0" dirty="0" smtClean="0">
                  <a:ln>
                    <a:noFill/>
                  </a:ln>
                  <a:solidFill>
                    <a:schemeClr val="accent6">
                      <a:lumMod val="75000"/>
                    </a:schemeClr>
                  </a:solidFill>
                  <a:effectLst/>
                  <a:latin typeface="Arial Narrow" pitchFamily="34" charset="0"/>
                  <a:ea typeface="Times New Roman" pitchFamily="18" charset="0"/>
                  <a:cs typeface="Arial" pitchFamily="34" charset="0"/>
                  <a:hlinkClick r:id="rId10" action="ppaction://hlinksldjump"/>
                </a:rPr>
                <a:t>Tecnología de la Información</a:t>
              </a:r>
              <a:endParaRPr kumimoji="0" lang="es-ES" sz="1200" b="1" i="0" u="none" strike="noStrike" cap="none" normalizeH="0" baseline="0" dirty="0" smtClean="0">
                <a:ln>
                  <a:noFill/>
                </a:ln>
                <a:solidFill>
                  <a:schemeClr val="accent6">
                    <a:lumMod val="75000"/>
                  </a:schemeClr>
                </a:solidFill>
                <a:effectLst/>
                <a:latin typeface="Arial Narrow" pitchFamily="34" charset="0"/>
                <a:cs typeface="Arial" pitchFamily="34" charset="0"/>
              </a:endParaRPr>
            </a:p>
            <a:p>
              <a:pPr marL="171450" indent="-171450" algn="just">
                <a:lnSpc>
                  <a:spcPct val="150000"/>
                </a:lnSpc>
                <a:buFont typeface="Arial" pitchFamily="34" charset="0"/>
                <a:buChar char="•"/>
              </a:pPr>
              <a:r>
                <a:rPr lang="es-MX" sz="1200" b="1" dirty="0" smtClean="0">
                  <a:solidFill>
                    <a:schemeClr val="accent6">
                      <a:lumMod val="75000"/>
                    </a:schemeClr>
                  </a:solidFill>
                  <a:latin typeface="Arial Narrow" pitchFamily="34" charset="0"/>
                  <a:hlinkClick r:id="rId11" action="ppaction://hlinksldjump"/>
                </a:rPr>
                <a:t>Descripción de ITIL </a:t>
              </a:r>
              <a:endParaRPr lang="es-MX" sz="1200" b="1" dirty="0" smtClean="0">
                <a:solidFill>
                  <a:schemeClr val="accent6">
                    <a:lumMod val="75000"/>
                  </a:schemeClr>
                </a:solidFill>
                <a:latin typeface="Arial Narrow" pitchFamily="34" charset="0"/>
              </a:endParaRPr>
            </a:p>
            <a:p>
              <a:pPr marL="171450" indent="-171450" algn="just">
                <a:lnSpc>
                  <a:spcPct val="150000"/>
                </a:lnSpc>
                <a:buFont typeface="Arial" pitchFamily="34" charset="0"/>
                <a:buChar char="•"/>
              </a:pPr>
              <a:r>
                <a:rPr lang="es-MX" sz="1200" b="1" dirty="0" smtClean="0">
                  <a:solidFill>
                    <a:schemeClr val="accent6">
                      <a:lumMod val="75000"/>
                    </a:schemeClr>
                  </a:solidFill>
                  <a:latin typeface="Arial Narrow" pitchFamily="34" charset="0"/>
                  <a:hlinkClick r:id="rId12" action="ppaction://hlinksldjump"/>
                </a:rPr>
                <a:t>Matriz </a:t>
              </a:r>
              <a:r>
                <a:rPr lang="es-MX" sz="1200" b="1" i="1" dirty="0" smtClean="0">
                  <a:solidFill>
                    <a:schemeClr val="accent6">
                      <a:lumMod val="75000"/>
                    </a:schemeClr>
                  </a:solidFill>
                  <a:latin typeface="Arial Narrow" pitchFamily="34" charset="0"/>
                  <a:hlinkClick r:id="rId12" action="ppaction://hlinksldjump"/>
                </a:rPr>
                <a:t>RACI</a:t>
              </a:r>
              <a:endParaRPr lang="es-ES" sz="1200" b="1" dirty="0">
                <a:solidFill>
                  <a:schemeClr val="accent6">
                    <a:lumMod val="75000"/>
                  </a:schemeClr>
                </a:solidFill>
                <a:latin typeface="Arial Narrow" pitchFamily="34" charset="0"/>
              </a:endParaRPr>
            </a:p>
            <a:p>
              <a:pPr marL="171450" indent="-171450" algn="just">
                <a:lnSpc>
                  <a:spcPct val="150000"/>
                </a:lnSpc>
                <a:buFont typeface="Arial" pitchFamily="34" charset="0"/>
                <a:buChar char="•"/>
              </a:pPr>
              <a:r>
                <a:rPr lang="es-MX" sz="1200" b="1" dirty="0" smtClean="0">
                  <a:solidFill>
                    <a:schemeClr val="accent6">
                      <a:lumMod val="75000"/>
                    </a:schemeClr>
                  </a:solidFill>
                  <a:latin typeface="Arial Narrow" pitchFamily="34" charset="0"/>
                  <a:hlinkClick r:id="rId13" action="ppaction://hlinksldjump"/>
                </a:rPr>
                <a:t>Modelado </a:t>
              </a:r>
              <a:r>
                <a:rPr lang="es-MX" sz="1200" b="1" dirty="0">
                  <a:solidFill>
                    <a:schemeClr val="accent6">
                      <a:lumMod val="75000"/>
                    </a:schemeClr>
                  </a:solidFill>
                  <a:latin typeface="Arial Narrow" pitchFamily="34" charset="0"/>
                  <a:hlinkClick r:id="rId13" action="ppaction://hlinksldjump"/>
                </a:rPr>
                <a:t>de </a:t>
              </a:r>
              <a:r>
                <a:rPr lang="es-MX" sz="1200" b="1" dirty="0" smtClean="0">
                  <a:solidFill>
                    <a:schemeClr val="accent6">
                      <a:lumMod val="75000"/>
                    </a:schemeClr>
                  </a:solidFill>
                  <a:latin typeface="Arial Narrow" pitchFamily="34" charset="0"/>
                  <a:hlinkClick r:id="rId13" action="ppaction://hlinksldjump"/>
                </a:rPr>
                <a:t>Procesos </a:t>
              </a:r>
              <a:endParaRPr lang="es-ES" sz="1200" b="1" dirty="0" smtClean="0">
                <a:solidFill>
                  <a:schemeClr val="accent6">
                    <a:lumMod val="75000"/>
                  </a:schemeClr>
                </a:solidFill>
                <a:latin typeface="Arial Narrow" pitchFamily="34" charset="0"/>
              </a:endParaRPr>
            </a:p>
          </p:txBody>
        </p:sp>
        <p:pic>
          <p:nvPicPr>
            <p:cNvPr id="12" name="Picture 4" descr="9right.gif (3443 bytes)"/>
            <p:cNvPicPr>
              <a:picLocks noChangeAspect="1" noChangeArrowheads="1" noCrop="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19166" y="3760841"/>
              <a:ext cx="312135" cy="208091"/>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0" name="19 Grupo"/>
          <p:cNvGrpSpPr/>
          <p:nvPr/>
        </p:nvGrpSpPr>
        <p:grpSpPr>
          <a:xfrm>
            <a:off x="4572000" y="3208908"/>
            <a:ext cx="4188515" cy="2308324"/>
            <a:chOff x="5099318" y="1611515"/>
            <a:chExt cx="3756467" cy="2308324"/>
          </a:xfrm>
        </p:grpSpPr>
        <p:sp>
          <p:nvSpPr>
            <p:cNvPr id="8" name="7 Rectángulo"/>
            <p:cNvSpPr/>
            <p:nvPr/>
          </p:nvSpPr>
          <p:spPr>
            <a:xfrm>
              <a:off x="5399401" y="1611515"/>
              <a:ext cx="3456384" cy="2308324"/>
            </a:xfrm>
            <a:prstGeom prst="rect">
              <a:avLst/>
            </a:prstGeom>
          </p:spPr>
          <p:txBody>
            <a:bodyPr wrap="square">
              <a:spAutoFit/>
            </a:bodyPr>
            <a:lstStyle/>
            <a:p>
              <a:pPr algn="just">
                <a:lnSpc>
                  <a:spcPct val="150000"/>
                </a:lnSpc>
              </a:pPr>
              <a:r>
                <a:rPr lang="es-ES" sz="1200" b="1" u="sng" dirty="0">
                  <a:solidFill>
                    <a:schemeClr val="accent6">
                      <a:lumMod val="75000"/>
                    </a:schemeClr>
                  </a:solidFill>
                  <a:effectLst>
                    <a:outerShdw blurRad="38100" dist="38100" dir="2700000" algn="tl">
                      <a:srgbClr val="000000">
                        <a:alpha val="43137"/>
                      </a:srgbClr>
                    </a:outerShdw>
                  </a:effectLst>
                  <a:latin typeface="Arial Narrow" pitchFamily="34" charset="0"/>
                  <a:hlinkClick r:id="rId14" action="ppaction://hlinksldjump"/>
                </a:rPr>
                <a:t>VALIDACIÓN </a:t>
              </a:r>
              <a:r>
                <a:rPr lang="es-ES" sz="1200" b="1" u="sng" dirty="0" smtClean="0">
                  <a:solidFill>
                    <a:schemeClr val="accent6">
                      <a:lumMod val="75000"/>
                    </a:schemeClr>
                  </a:solidFill>
                  <a:effectLst>
                    <a:outerShdw blurRad="38100" dist="38100" dir="2700000" algn="tl">
                      <a:srgbClr val="000000">
                        <a:alpha val="43137"/>
                      </a:srgbClr>
                    </a:outerShdw>
                  </a:effectLst>
                  <a:latin typeface="Arial Narrow" pitchFamily="34" charset="0"/>
                  <a:hlinkClick r:id="rId14" action="ppaction://hlinksldjump"/>
                </a:rPr>
                <a:t>DE LA SOLUCIÓN CENTRO DE SERVICIOS</a:t>
              </a:r>
              <a:endParaRPr lang="es-ES" sz="1200" b="1" u="sng" dirty="0" smtClean="0">
                <a:solidFill>
                  <a:schemeClr val="accent6">
                    <a:lumMod val="75000"/>
                  </a:schemeClr>
                </a:solidFill>
                <a:effectLst>
                  <a:outerShdw blurRad="38100" dist="38100" dir="2700000" algn="tl">
                    <a:srgbClr val="000000">
                      <a:alpha val="43137"/>
                    </a:srgbClr>
                  </a:outerShdw>
                </a:effectLst>
                <a:latin typeface="Arial Narrow" pitchFamily="34" charset="0"/>
              </a:endParaRPr>
            </a:p>
            <a:p>
              <a:pPr marL="171450" indent="-171450" algn="just">
                <a:lnSpc>
                  <a:spcPct val="150000"/>
                </a:lnSpc>
                <a:buFont typeface="Arial" pitchFamily="34" charset="0"/>
                <a:buChar char="•"/>
              </a:pPr>
              <a:r>
                <a:rPr lang="es-MX" sz="1200" b="1" dirty="0" smtClean="0">
                  <a:solidFill>
                    <a:schemeClr val="accent6">
                      <a:lumMod val="75000"/>
                    </a:schemeClr>
                  </a:solidFill>
                  <a:latin typeface="Arial Narrow" pitchFamily="34" charset="0"/>
                  <a:hlinkClick r:id="rId15" action="ppaction://hlinksldjump"/>
                </a:rPr>
                <a:t>Condiciones Iniciales del Centro de Servicios</a:t>
              </a:r>
              <a:endParaRPr lang="es-ES" sz="1200" b="1" dirty="0">
                <a:solidFill>
                  <a:schemeClr val="accent6">
                    <a:lumMod val="75000"/>
                  </a:schemeClr>
                </a:solidFill>
                <a:latin typeface="Arial Narrow" pitchFamily="34" charset="0"/>
              </a:endParaRPr>
            </a:p>
            <a:p>
              <a:pPr marL="171450" indent="-171450" algn="just">
                <a:lnSpc>
                  <a:spcPct val="150000"/>
                </a:lnSpc>
                <a:buFont typeface="Arial" pitchFamily="34" charset="0"/>
                <a:buChar char="•"/>
              </a:pPr>
              <a:r>
                <a:rPr lang="es-MX" sz="1200" b="1" dirty="0" smtClean="0">
                  <a:solidFill>
                    <a:schemeClr val="accent6">
                      <a:lumMod val="75000"/>
                    </a:schemeClr>
                  </a:solidFill>
                  <a:latin typeface="Arial Narrow" pitchFamily="34" charset="0"/>
                  <a:hlinkClick r:id="rId16" action="ppaction://hlinksldjump"/>
                </a:rPr>
                <a:t>Validación </a:t>
              </a:r>
              <a:r>
                <a:rPr lang="es-MX" sz="1200" b="1" dirty="0">
                  <a:solidFill>
                    <a:schemeClr val="accent6">
                      <a:lumMod val="75000"/>
                    </a:schemeClr>
                  </a:solidFill>
                  <a:latin typeface="Arial Narrow" pitchFamily="34" charset="0"/>
                  <a:hlinkClick r:id="rId16" action="ppaction://hlinksldjump"/>
                </a:rPr>
                <a:t>de la función Centro de </a:t>
              </a:r>
              <a:r>
                <a:rPr lang="es-MX" sz="1200" b="1" dirty="0" smtClean="0">
                  <a:solidFill>
                    <a:schemeClr val="accent6">
                      <a:lumMod val="75000"/>
                    </a:schemeClr>
                  </a:solidFill>
                  <a:latin typeface="Arial Narrow" pitchFamily="34" charset="0"/>
                  <a:hlinkClick r:id="rId16" action="ppaction://hlinksldjump"/>
                </a:rPr>
                <a:t>Servicios</a:t>
              </a:r>
              <a:endParaRPr lang="es-MX" sz="1200" b="1" dirty="0" smtClean="0">
                <a:solidFill>
                  <a:schemeClr val="accent6">
                    <a:lumMod val="75000"/>
                  </a:schemeClr>
                </a:solidFill>
                <a:latin typeface="Arial Narrow" pitchFamily="34" charset="0"/>
              </a:endParaRPr>
            </a:p>
            <a:p>
              <a:pPr marL="171450" indent="-171450" algn="just">
                <a:lnSpc>
                  <a:spcPct val="150000"/>
                </a:lnSpc>
                <a:buFont typeface="Arial" pitchFamily="34" charset="0"/>
                <a:buChar char="•"/>
              </a:pPr>
              <a:r>
                <a:rPr lang="es-ES" sz="1200" b="1" dirty="0" smtClean="0">
                  <a:solidFill>
                    <a:schemeClr val="accent6">
                      <a:lumMod val="75000"/>
                    </a:schemeClr>
                  </a:solidFill>
                  <a:latin typeface="Arial Narrow" pitchFamily="34" charset="0"/>
                  <a:hlinkClick r:id="" action="ppaction://noaction"/>
                </a:rPr>
                <a:t>Validación de procesos: GI y GP</a:t>
              </a:r>
              <a:endParaRPr lang="es-ES" sz="1200" b="1" dirty="0" smtClean="0">
                <a:solidFill>
                  <a:schemeClr val="accent6">
                    <a:lumMod val="75000"/>
                  </a:schemeClr>
                </a:solidFill>
                <a:latin typeface="Arial Narrow" pitchFamily="34" charset="0"/>
              </a:endParaRPr>
            </a:p>
            <a:p>
              <a:pPr marL="171450" indent="-171450" algn="just">
                <a:lnSpc>
                  <a:spcPct val="150000"/>
                </a:lnSpc>
                <a:buFont typeface="Arial" pitchFamily="34" charset="0"/>
                <a:buChar char="•"/>
              </a:pPr>
              <a:r>
                <a:rPr lang="es-ES" sz="1200" b="1" dirty="0" smtClean="0">
                  <a:solidFill>
                    <a:schemeClr val="accent6">
                      <a:lumMod val="75000"/>
                    </a:schemeClr>
                  </a:solidFill>
                  <a:latin typeface="Arial Narrow" pitchFamily="34" charset="0"/>
                  <a:hlinkClick r:id="rId17" action="ppaction://hlinksldjump"/>
                </a:rPr>
                <a:t>Encuesta Satisfacción </a:t>
              </a:r>
              <a:r>
                <a:rPr lang="es-ES" sz="1200" b="1" dirty="0">
                  <a:solidFill>
                    <a:schemeClr val="accent6">
                      <a:lumMod val="75000"/>
                    </a:schemeClr>
                  </a:solidFill>
                  <a:latin typeface="Arial Narrow" pitchFamily="34" charset="0"/>
                  <a:hlinkClick r:id="rId17" action="ppaction://hlinksldjump"/>
                </a:rPr>
                <a:t>del </a:t>
              </a:r>
              <a:r>
                <a:rPr lang="es-ES" sz="1200" b="1" dirty="0" smtClean="0">
                  <a:solidFill>
                    <a:schemeClr val="accent6">
                      <a:lumMod val="75000"/>
                    </a:schemeClr>
                  </a:solidFill>
                  <a:latin typeface="Arial Narrow" pitchFamily="34" charset="0"/>
                  <a:hlinkClick r:id="rId17" action="ppaction://hlinksldjump"/>
                </a:rPr>
                <a:t>Usuario</a:t>
              </a:r>
              <a:endParaRPr lang="es-ES" sz="1200" b="1" dirty="0" smtClean="0">
                <a:solidFill>
                  <a:schemeClr val="accent6">
                    <a:lumMod val="75000"/>
                  </a:schemeClr>
                </a:solidFill>
                <a:latin typeface="Arial Narrow" pitchFamily="34" charset="0"/>
              </a:endParaRPr>
            </a:p>
          </p:txBody>
        </p:sp>
        <p:pic>
          <p:nvPicPr>
            <p:cNvPr id="14" name="Picture 4" descr="9right.gif (3443 bytes)"/>
            <p:cNvPicPr>
              <a:picLocks noChangeAspect="1" noChangeArrowheads="1" noCrop="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099318" y="1759599"/>
              <a:ext cx="312135" cy="208091"/>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1" name="20 Grupo"/>
          <p:cNvGrpSpPr/>
          <p:nvPr/>
        </p:nvGrpSpPr>
        <p:grpSpPr>
          <a:xfrm>
            <a:off x="4572000" y="980728"/>
            <a:ext cx="4464496" cy="1754326"/>
            <a:chOff x="4919988" y="1029088"/>
            <a:chExt cx="3828476" cy="1754326"/>
          </a:xfrm>
        </p:grpSpPr>
        <p:sp>
          <p:nvSpPr>
            <p:cNvPr id="7" name="6 Rectángulo"/>
            <p:cNvSpPr/>
            <p:nvPr/>
          </p:nvSpPr>
          <p:spPr>
            <a:xfrm>
              <a:off x="5220072" y="1029088"/>
              <a:ext cx="3528392" cy="1754326"/>
            </a:xfrm>
            <a:prstGeom prst="rect">
              <a:avLst/>
            </a:prstGeom>
          </p:spPr>
          <p:txBody>
            <a:bodyPr wrap="square">
              <a:spAutoFit/>
            </a:bodyPr>
            <a:lstStyle/>
            <a:p>
              <a:pPr algn="just">
                <a:lnSpc>
                  <a:spcPct val="150000"/>
                </a:lnSpc>
              </a:pPr>
              <a:r>
                <a:rPr lang="es-ES" sz="1200" b="1" u="sng" dirty="0">
                  <a:solidFill>
                    <a:schemeClr val="accent6">
                      <a:lumMod val="75000"/>
                    </a:schemeClr>
                  </a:solidFill>
                  <a:effectLst>
                    <a:outerShdw blurRad="38100" dist="38100" dir="2700000" algn="tl">
                      <a:srgbClr val="000000">
                        <a:alpha val="43137"/>
                      </a:srgbClr>
                    </a:outerShdw>
                  </a:effectLst>
                  <a:latin typeface="Arial Narrow" pitchFamily="34" charset="0"/>
                  <a:hlinkClick r:id="rId18" action="ppaction://hlinksldjump"/>
                </a:rPr>
                <a:t>DISEÑO DEL CENTRO DE SERVICIOS </a:t>
              </a:r>
              <a:endParaRPr lang="es-ES" sz="1200" b="1" u="sng" dirty="0" smtClean="0">
                <a:solidFill>
                  <a:schemeClr val="accent6">
                    <a:lumMod val="75000"/>
                  </a:schemeClr>
                </a:solidFill>
                <a:effectLst>
                  <a:outerShdw blurRad="38100" dist="38100" dir="2700000" algn="tl">
                    <a:srgbClr val="000000">
                      <a:alpha val="43137"/>
                    </a:srgbClr>
                  </a:outerShdw>
                </a:effectLst>
                <a:latin typeface="Arial Narrow" pitchFamily="34" charset="0"/>
              </a:endParaRPr>
            </a:p>
            <a:p>
              <a:pPr marL="171450" indent="-171450" algn="just">
                <a:lnSpc>
                  <a:spcPct val="150000"/>
                </a:lnSpc>
                <a:buFont typeface="Arial" pitchFamily="34" charset="0"/>
                <a:buChar char="•"/>
              </a:pPr>
              <a:r>
                <a:rPr lang="es-ES" sz="1200" b="1" dirty="0" smtClean="0">
                  <a:solidFill>
                    <a:schemeClr val="accent6">
                      <a:lumMod val="75000"/>
                    </a:schemeClr>
                  </a:solidFill>
                  <a:latin typeface="Arial Narrow" pitchFamily="34" charset="0"/>
                  <a:hlinkClick r:id="rId19" action="ppaction://hlinksldjump"/>
                </a:rPr>
                <a:t>Corporación </a:t>
              </a:r>
              <a:r>
                <a:rPr lang="es-ES" sz="1200" b="1" dirty="0">
                  <a:solidFill>
                    <a:schemeClr val="accent6">
                      <a:lumMod val="75000"/>
                    </a:schemeClr>
                  </a:solidFill>
                  <a:latin typeface="Arial Narrow" pitchFamily="34" charset="0"/>
                  <a:hlinkClick r:id="rId19" action="ppaction://hlinksldjump"/>
                </a:rPr>
                <a:t>HOLDINGDINE S.A</a:t>
              </a:r>
              <a:r>
                <a:rPr lang="es-ES" sz="1200" b="1" dirty="0" smtClean="0">
                  <a:solidFill>
                    <a:schemeClr val="accent6">
                      <a:lumMod val="75000"/>
                    </a:schemeClr>
                  </a:solidFill>
                  <a:latin typeface="Arial Narrow" pitchFamily="34" charset="0"/>
                </a:rPr>
                <a:t>.</a:t>
              </a:r>
            </a:p>
            <a:p>
              <a:pPr marL="171450" indent="-171450" algn="just">
                <a:lnSpc>
                  <a:spcPct val="150000"/>
                </a:lnSpc>
                <a:buFont typeface="Arial" pitchFamily="34" charset="0"/>
                <a:buChar char="•"/>
              </a:pPr>
              <a:r>
                <a:rPr lang="es-ES" sz="1200" b="1" dirty="0">
                  <a:solidFill>
                    <a:schemeClr val="accent6">
                      <a:lumMod val="75000"/>
                    </a:schemeClr>
                  </a:solidFill>
                  <a:latin typeface="Arial Narrow" pitchFamily="34" charset="0"/>
                  <a:hlinkClick r:id="rId19" action="ppaction://hlinksldjump"/>
                </a:rPr>
                <a:t>Gerencia de </a:t>
              </a:r>
              <a:r>
                <a:rPr lang="es-ES" sz="1200" b="1" dirty="0" smtClean="0">
                  <a:solidFill>
                    <a:schemeClr val="accent6">
                      <a:lumMod val="75000"/>
                    </a:schemeClr>
                  </a:solidFill>
                  <a:latin typeface="Arial Narrow" pitchFamily="34" charset="0"/>
                  <a:hlinkClick r:id="rId19" action="ppaction://hlinksldjump"/>
                </a:rPr>
                <a:t>TI</a:t>
              </a:r>
              <a:endParaRPr lang="es-ES" sz="1200" b="1" dirty="0" smtClean="0">
                <a:solidFill>
                  <a:schemeClr val="accent6">
                    <a:lumMod val="75000"/>
                  </a:schemeClr>
                </a:solidFill>
                <a:latin typeface="Arial Narrow" pitchFamily="34" charset="0"/>
              </a:endParaRPr>
            </a:p>
            <a:p>
              <a:pPr marL="171450" indent="-171450" algn="just">
                <a:lnSpc>
                  <a:spcPct val="150000"/>
                </a:lnSpc>
                <a:buFont typeface="Arial" pitchFamily="34" charset="0"/>
                <a:buChar char="•"/>
              </a:pPr>
              <a:r>
                <a:rPr lang="es-ES" sz="1200" b="1" dirty="0">
                  <a:solidFill>
                    <a:schemeClr val="accent6">
                      <a:lumMod val="75000"/>
                    </a:schemeClr>
                  </a:solidFill>
                  <a:latin typeface="Arial Narrow" pitchFamily="34" charset="0"/>
                  <a:hlinkClick r:id="rId20" action="ppaction://hlinksldjump"/>
                </a:rPr>
                <a:t>Diseño </a:t>
              </a:r>
              <a:r>
                <a:rPr lang="es-ES" sz="1200" b="1" dirty="0" smtClean="0">
                  <a:solidFill>
                    <a:schemeClr val="accent6">
                      <a:lumMod val="75000"/>
                    </a:schemeClr>
                  </a:solidFill>
                  <a:latin typeface="Arial Narrow" pitchFamily="34" charset="0"/>
                  <a:hlinkClick r:id="rId20" action="ppaction://hlinksldjump"/>
                </a:rPr>
                <a:t>del proceso GI </a:t>
              </a:r>
              <a:endParaRPr lang="es-ES" sz="1200" b="1" dirty="0" smtClean="0">
                <a:solidFill>
                  <a:schemeClr val="accent6">
                    <a:lumMod val="75000"/>
                  </a:schemeClr>
                </a:solidFill>
                <a:latin typeface="Arial Narrow" pitchFamily="34" charset="0"/>
              </a:endParaRPr>
            </a:p>
            <a:p>
              <a:pPr marL="171450" indent="-171450" algn="just">
                <a:lnSpc>
                  <a:spcPct val="150000"/>
                </a:lnSpc>
                <a:buFont typeface="Arial" pitchFamily="34" charset="0"/>
                <a:buChar char="•"/>
              </a:pPr>
              <a:r>
                <a:rPr lang="es-ES" sz="1200" b="1" dirty="0" smtClean="0">
                  <a:solidFill>
                    <a:schemeClr val="accent6">
                      <a:lumMod val="75000"/>
                    </a:schemeClr>
                  </a:solidFill>
                  <a:latin typeface="Arial Narrow" pitchFamily="34" charset="0"/>
                  <a:hlinkClick r:id="rId21" action="ppaction://hlinksldjump"/>
                </a:rPr>
                <a:t>Diseño del proceso GP</a:t>
              </a:r>
              <a:endParaRPr lang="es-ES" sz="1200" b="1" dirty="0" smtClean="0">
                <a:solidFill>
                  <a:schemeClr val="accent6">
                    <a:lumMod val="75000"/>
                  </a:schemeClr>
                </a:solidFill>
                <a:latin typeface="Arial Narrow" pitchFamily="34" charset="0"/>
              </a:endParaRPr>
            </a:p>
            <a:p>
              <a:pPr marL="171450" indent="-171450" algn="just">
                <a:lnSpc>
                  <a:spcPct val="150000"/>
                </a:lnSpc>
                <a:buFont typeface="Arial" pitchFamily="34" charset="0"/>
                <a:buChar char="•"/>
              </a:pPr>
              <a:r>
                <a:rPr lang="es-ES" sz="1200" b="1" dirty="0" smtClean="0">
                  <a:solidFill>
                    <a:schemeClr val="accent6">
                      <a:lumMod val="75000"/>
                    </a:schemeClr>
                  </a:solidFill>
                  <a:latin typeface="Arial Narrow" pitchFamily="34" charset="0"/>
                  <a:hlinkClick r:id="rId22" action="ppaction://hlinksldjump"/>
                </a:rPr>
                <a:t>Diseño </a:t>
              </a:r>
              <a:r>
                <a:rPr lang="es-ES" sz="1200" b="1" dirty="0">
                  <a:solidFill>
                    <a:schemeClr val="accent6">
                      <a:lumMod val="75000"/>
                    </a:schemeClr>
                  </a:solidFill>
                  <a:latin typeface="Arial Narrow" pitchFamily="34" charset="0"/>
                  <a:hlinkClick r:id="rId22" action="ppaction://hlinksldjump"/>
                </a:rPr>
                <a:t>de la función: Centro de </a:t>
              </a:r>
              <a:r>
                <a:rPr lang="es-ES" sz="1200" b="1" dirty="0" smtClean="0">
                  <a:solidFill>
                    <a:schemeClr val="accent6">
                      <a:lumMod val="75000"/>
                    </a:schemeClr>
                  </a:solidFill>
                  <a:latin typeface="Arial Narrow" pitchFamily="34" charset="0"/>
                  <a:hlinkClick r:id="rId22" action="ppaction://hlinksldjump"/>
                </a:rPr>
                <a:t>Servicios</a:t>
              </a:r>
              <a:endParaRPr lang="es-ES" sz="1200" b="1" dirty="0">
                <a:solidFill>
                  <a:schemeClr val="accent6">
                    <a:lumMod val="75000"/>
                  </a:schemeClr>
                </a:solidFill>
                <a:latin typeface="Arial Narrow" pitchFamily="34" charset="0"/>
              </a:endParaRPr>
            </a:p>
          </p:txBody>
        </p:sp>
        <p:pic>
          <p:nvPicPr>
            <p:cNvPr id="16" name="Picture 4" descr="9right.gif (3443 bytes)"/>
            <p:cNvPicPr>
              <a:picLocks noChangeAspect="1" noChangeArrowheads="1" noCrop="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919988" y="1142258"/>
              <a:ext cx="312135" cy="208091"/>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2" name="21 Grupo"/>
          <p:cNvGrpSpPr/>
          <p:nvPr/>
        </p:nvGrpSpPr>
        <p:grpSpPr>
          <a:xfrm>
            <a:off x="4631956" y="4797152"/>
            <a:ext cx="3612452" cy="1200329"/>
            <a:chOff x="5498275" y="5142516"/>
            <a:chExt cx="3612452" cy="1200329"/>
          </a:xfrm>
        </p:grpSpPr>
        <p:pic>
          <p:nvPicPr>
            <p:cNvPr id="13" name="Picture 4" descr="9right.gif (3443 bytes)"/>
            <p:cNvPicPr>
              <a:picLocks noChangeAspect="1" noChangeArrowheads="1" noCrop="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498275" y="5650398"/>
              <a:ext cx="312135" cy="20809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10 Grupo"/>
            <p:cNvGrpSpPr/>
            <p:nvPr/>
          </p:nvGrpSpPr>
          <p:grpSpPr>
            <a:xfrm>
              <a:off x="5498275" y="5142516"/>
              <a:ext cx="3612452" cy="1200329"/>
              <a:chOff x="5087266" y="3196712"/>
              <a:chExt cx="3612452" cy="1200329"/>
            </a:xfrm>
          </p:grpSpPr>
          <p:sp>
            <p:nvSpPr>
              <p:cNvPr id="10" name="9 Rectángulo"/>
              <p:cNvSpPr/>
              <p:nvPr/>
            </p:nvSpPr>
            <p:spPr>
              <a:xfrm>
                <a:off x="5508104" y="3196712"/>
                <a:ext cx="3191614" cy="1200329"/>
              </a:xfrm>
              <a:prstGeom prst="rect">
                <a:avLst/>
              </a:prstGeom>
            </p:spPr>
            <p:txBody>
              <a:bodyPr wrap="square">
                <a:spAutoFit/>
              </a:bodyPr>
              <a:lstStyle/>
              <a:p>
                <a:pPr algn="just">
                  <a:lnSpc>
                    <a:spcPct val="200000"/>
                  </a:lnSpc>
                </a:pPr>
                <a:r>
                  <a:rPr lang="es-ES" sz="1200" b="1" u="sng" dirty="0" smtClean="0">
                    <a:solidFill>
                      <a:schemeClr val="accent6">
                        <a:lumMod val="75000"/>
                      </a:schemeClr>
                    </a:solidFill>
                    <a:effectLst>
                      <a:outerShdw blurRad="38100" dist="38100" dir="2700000" algn="tl">
                        <a:srgbClr val="000000">
                          <a:alpha val="43137"/>
                        </a:srgbClr>
                      </a:outerShdw>
                    </a:effectLst>
                    <a:latin typeface="Arial Narrow" pitchFamily="34" charset="0"/>
                    <a:hlinkClick r:id="rId23" action="ppaction://hlinksldjump"/>
                  </a:rPr>
                  <a:t>CONCLUSIONES</a:t>
                </a:r>
                <a:endParaRPr lang="es-ES" sz="1200" b="1" u="sng" dirty="0" smtClean="0">
                  <a:solidFill>
                    <a:schemeClr val="accent6">
                      <a:lumMod val="75000"/>
                    </a:schemeClr>
                  </a:solidFill>
                  <a:effectLst>
                    <a:outerShdw blurRad="38100" dist="38100" dir="2700000" algn="tl">
                      <a:srgbClr val="000000">
                        <a:alpha val="43137"/>
                      </a:srgbClr>
                    </a:outerShdw>
                  </a:effectLst>
                  <a:latin typeface="Arial Narrow" pitchFamily="34" charset="0"/>
                </a:endParaRPr>
              </a:p>
              <a:p>
                <a:pPr algn="just">
                  <a:lnSpc>
                    <a:spcPct val="200000"/>
                  </a:lnSpc>
                </a:pPr>
                <a:r>
                  <a:rPr lang="es-ES" sz="1200" b="1" u="sng" dirty="0" smtClean="0">
                    <a:solidFill>
                      <a:schemeClr val="accent6">
                        <a:lumMod val="75000"/>
                      </a:schemeClr>
                    </a:solidFill>
                    <a:effectLst>
                      <a:outerShdw blurRad="38100" dist="38100" dir="2700000" algn="tl">
                        <a:srgbClr val="000000">
                          <a:alpha val="43137"/>
                        </a:srgbClr>
                      </a:outerShdw>
                    </a:effectLst>
                    <a:latin typeface="Arial Narrow" pitchFamily="34" charset="0"/>
                    <a:hlinkClick r:id="rId24" action="ppaction://hlinksldjump"/>
                  </a:rPr>
                  <a:t>RECOMENDACIONES</a:t>
                </a:r>
                <a:endParaRPr lang="es-ES" sz="1200" b="1" u="sng" dirty="0" smtClean="0">
                  <a:solidFill>
                    <a:schemeClr val="accent6">
                      <a:lumMod val="75000"/>
                    </a:schemeClr>
                  </a:solidFill>
                  <a:effectLst>
                    <a:outerShdw blurRad="38100" dist="38100" dir="2700000" algn="tl">
                      <a:srgbClr val="000000">
                        <a:alpha val="43137"/>
                      </a:srgbClr>
                    </a:outerShdw>
                  </a:effectLst>
                  <a:latin typeface="Arial Narrow" pitchFamily="34" charset="0"/>
                </a:endParaRPr>
              </a:p>
              <a:p>
                <a:pPr algn="just">
                  <a:lnSpc>
                    <a:spcPct val="200000"/>
                  </a:lnSpc>
                </a:pPr>
                <a:r>
                  <a:rPr lang="es-ES" sz="1200" b="1" u="sng" dirty="0" smtClean="0">
                    <a:solidFill>
                      <a:schemeClr val="accent6">
                        <a:lumMod val="75000"/>
                      </a:schemeClr>
                    </a:solidFill>
                    <a:effectLst>
                      <a:outerShdw blurRad="38100" dist="38100" dir="2700000" algn="tl">
                        <a:srgbClr val="000000">
                          <a:alpha val="43137"/>
                        </a:srgbClr>
                      </a:outerShdw>
                    </a:effectLst>
                    <a:latin typeface="Arial Narrow" pitchFamily="34" charset="0"/>
                    <a:hlinkClick r:id="rId25" action="ppaction://hlinksldjump"/>
                  </a:rPr>
                  <a:t>BIBILIOGRAFÍA</a:t>
                </a:r>
                <a:endParaRPr lang="es-ES" sz="1200" b="1" u="sng" dirty="0" smtClean="0">
                  <a:solidFill>
                    <a:schemeClr val="accent6">
                      <a:lumMod val="75000"/>
                    </a:schemeClr>
                  </a:solidFill>
                  <a:effectLst>
                    <a:outerShdw blurRad="38100" dist="38100" dir="2700000" algn="tl">
                      <a:srgbClr val="000000">
                        <a:alpha val="43137"/>
                      </a:srgbClr>
                    </a:outerShdw>
                  </a:effectLst>
                  <a:latin typeface="Arial Narrow" pitchFamily="34" charset="0"/>
                </a:endParaRPr>
              </a:p>
            </p:txBody>
          </p:sp>
          <p:pic>
            <p:nvPicPr>
              <p:cNvPr id="15" name="Picture 4" descr="9right.gif (3443 bytes)"/>
              <p:cNvPicPr>
                <a:picLocks noChangeAspect="1" noChangeArrowheads="1" noCrop="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087266" y="3324954"/>
                <a:ext cx="312135" cy="208091"/>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4" descr="9right.gif (3443 bytes)"/>
              <p:cNvPicPr>
                <a:picLocks noChangeAspect="1" noChangeArrowheads="1" noCrop="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087266" y="4146494"/>
                <a:ext cx="312135" cy="208091"/>
              </a:xfrm>
              <a:prstGeom prst="rect">
                <a:avLst/>
              </a:prstGeom>
              <a:noFill/>
              <a:extLst>
                <a:ext uri="{909E8E84-426E-40DD-AFC4-6F175D3DCCD1}">
                  <a14:hiddenFill xmlns:a14="http://schemas.microsoft.com/office/drawing/2010/main" xmlns="">
                    <a:solidFill>
                      <a:srgbClr val="FFFFFF"/>
                    </a:solidFill>
                  </a14:hiddenFill>
                </a:ext>
              </a:extLst>
            </p:spPr>
          </p:pic>
        </p:grpSp>
      </p:grpSp>
      <p:cxnSp>
        <p:nvCxnSpPr>
          <p:cNvPr id="24" name="23 Conector recto"/>
          <p:cNvCxnSpPr/>
          <p:nvPr/>
        </p:nvCxnSpPr>
        <p:spPr>
          <a:xfrm>
            <a:off x="323528" y="764704"/>
            <a:ext cx="8496000" cy="0"/>
          </a:xfrm>
          <a:prstGeom prst="line">
            <a:avLst/>
          </a:prstGeom>
          <a:effectLst>
            <a:outerShdw blurRad="50800" dist="38100" dir="5400000" algn="t"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41423184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2" cstate="print"/>
          <a:srcRect l="27759" t="29531" r="24992" b="18298"/>
          <a:stretch>
            <a:fillRect/>
          </a:stretch>
        </p:blipFill>
        <p:spPr bwMode="auto">
          <a:xfrm>
            <a:off x="1907704" y="2924944"/>
            <a:ext cx="5328592" cy="3530192"/>
          </a:xfrm>
          <a:prstGeom prst="rect">
            <a:avLst/>
          </a:prstGeom>
          <a:noFill/>
          <a:ln w="9525">
            <a:noFill/>
            <a:miter lim="800000"/>
            <a:headEnd/>
            <a:tailEnd/>
          </a:ln>
        </p:spPr>
      </p:pic>
      <p:sp>
        <p:nvSpPr>
          <p:cNvPr id="8" name="1 Título"/>
          <p:cNvSpPr txBox="1">
            <a:spLocks/>
          </p:cNvSpPr>
          <p:nvPr/>
        </p:nvSpPr>
        <p:spPr>
          <a:xfrm>
            <a:off x="323528" y="274638"/>
            <a:ext cx="8496000" cy="634082"/>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2000" i="1" dirty="0" smtClean="0">
                <a:solidFill>
                  <a:schemeClr val="accent6">
                    <a:lumMod val="75000"/>
                  </a:schemeClr>
                </a:solidFill>
                <a:effectLst>
                  <a:outerShdw blurRad="38100" dist="38100" dir="2700000" algn="tl">
                    <a:srgbClr val="000000">
                      <a:alpha val="43137"/>
                    </a:srgbClr>
                  </a:outerShdw>
                </a:effectLst>
              </a:rPr>
              <a:t>MATRIZ DE ASIGNACIÓN DE RESPONSABILIDADES (RACI)</a:t>
            </a:r>
            <a:endParaRPr lang="es-ES" sz="2000" i="1" dirty="0">
              <a:solidFill>
                <a:schemeClr val="accent6">
                  <a:lumMod val="75000"/>
                </a:schemeClr>
              </a:solidFill>
              <a:effectLst>
                <a:outerShdw blurRad="38100" dist="38100" dir="2700000" algn="tl">
                  <a:srgbClr val="000000">
                    <a:alpha val="43137"/>
                  </a:srgbClr>
                </a:outerShdw>
              </a:effectLst>
            </a:endParaRPr>
          </a:p>
        </p:txBody>
      </p:sp>
      <p:grpSp>
        <p:nvGrpSpPr>
          <p:cNvPr id="9" name="3 Grupo"/>
          <p:cNvGrpSpPr/>
          <p:nvPr/>
        </p:nvGrpSpPr>
        <p:grpSpPr>
          <a:xfrm>
            <a:off x="7848872" y="6309320"/>
            <a:ext cx="1295128" cy="432048"/>
            <a:chOff x="7848872" y="6309320"/>
            <a:chExt cx="1295128" cy="432048"/>
          </a:xfrm>
        </p:grpSpPr>
        <p:sp>
          <p:nvSpPr>
            <p:cNvPr id="10" name="9 Rectángulo"/>
            <p:cNvSpPr/>
            <p:nvPr/>
          </p:nvSpPr>
          <p:spPr>
            <a:xfrm>
              <a:off x="7848872" y="6309320"/>
              <a:ext cx="1295128" cy="3600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11" name="10 Flecha izquierda">
              <a:hlinkClick r:id="rId3" action="ppaction://hlinksldjump"/>
            </p:cNvPr>
            <p:cNvSpPr/>
            <p:nvPr/>
          </p:nvSpPr>
          <p:spPr>
            <a:xfrm>
              <a:off x="8029328" y="6381328"/>
              <a:ext cx="791144" cy="360040"/>
            </a:xfrm>
            <a:prstGeom prst="leftArrow">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es-ES" sz="700" dirty="0" smtClean="0">
                  <a:latin typeface="Arial Rounded MT Bold" pitchFamily="34" charset="0"/>
                </a:rPr>
                <a:t>Agenda</a:t>
              </a:r>
              <a:endParaRPr lang="es-ES" sz="700" dirty="0">
                <a:latin typeface="Arial Rounded MT Bold" pitchFamily="34" charset="0"/>
              </a:endParaRPr>
            </a:p>
          </p:txBody>
        </p:sp>
      </p:grpSp>
      <p:sp>
        <p:nvSpPr>
          <p:cNvPr id="12" name="11 Rectángulo"/>
          <p:cNvSpPr/>
          <p:nvPr/>
        </p:nvSpPr>
        <p:spPr>
          <a:xfrm>
            <a:off x="611560" y="1196752"/>
            <a:ext cx="7992888" cy="1200329"/>
          </a:xfrm>
          <a:prstGeom prst="rect">
            <a:avLst/>
          </a:prstGeom>
        </p:spPr>
        <p:txBody>
          <a:bodyPr wrap="square">
            <a:spAutoFit/>
          </a:bodyPr>
          <a:lstStyle/>
          <a:p>
            <a:pPr marL="171450" indent="-171450" algn="just">
              <a:lnSpc>
                <a:spcPct val="150000"/>
              </a:lnSpc>
              <a:buFont typeface="Arial" pitchFamily="34" charset="0"/>
              <a:buChar char="•"/>
            </a:pPr>
            <a:r>
              <a:rPr lang="es-ES" sz="1200" dirty="0" smtClean="0">
                <a:solidFill>
                  <a:schemeClr val="accent2">
                    <a:lumMod val="50000"/>
                  </a:schemeClr>
                </a:solidFill>
              </a:rPr>
              <a:t>Es utilizada en proyectos para la asignación de actividades a los diferentes roles de diversas unidades o personas que se hayan determinado. </a:t>
            </a:r>
          </a:p>
          <a:p>
            <a:pPr marL="171450" indent="-171450" algn="just">
              <a:lnSpc>
                <a:spcPct val="150000"/>
              </a:lnSpc>
              <a:buFont typeface="Arial" pitchFamily="34" charset="0"/>
              <a:buChar char="•"/>
            </a:pPr>
            <a:r>
              <a:rPr lang="es-ES" sz="1200" dirty="0" smtClean="0">
                <a:solidFill>
                  <a:schemeClr val="accent2">
                    <a:lumMod val="50000"/>
                  </a:schemeClr>
                </a:solidFill>
              </a:rPr>
              <a:t>Con este modelo se logra garantizar que cada una de las actividades a ser realizadas cuente con un responsable encargado.</a:t>
            </a:r>
            <a:endParaRPr lang="es-EC" sz="1200" dirty="0">
              <a:solidFill>
                <a:schemeClr val="accent2">
                  <a:lumMod val="50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p:nvPr/>
        </p:nvPicPr>
        <p:blipFill>
          <a:blip r:embed="rId2" cstate="print"/>
          <a:srcRect/>
          <a:stretch>
            <a:fillRect/>
          </a:stretch>
        </p:blipFill>
        <p:spPr bwMode="auto">
          <a:xfrm>
            <a:off x="1763688" y="1556792"/>
            <a:ext cx="6311850" cy="3902169"/>
          </a:xfrm>
          <a:prstGeom prst="rect">
            <a:avLst/>
          </a:prstGeom>
          <a:noFill/>
          <a:ln w="9525">
            <a:noFill/>
            <a:miter lim="800000"/>
            <a:headEnd/>
            <a:tailEnd/>
          </a:ln>
        </p:spPr>
      </p:pic>
      <p:grpSp>
        <p:nvGrpSpPr>
          <p:cNvPr id="5" name="3 Grupo"/>
          <p:cNvGrpSpPr/>
          <p:nvPr/>
        </p:nvGrpSpPr>
        <p:grpSpPr>
          <a:xfrm>
            <a:off x="7848872" y="6309320"/>
            <a:ext cx="1295128" cy="432048"/>
            <a:chOff x="7848872" y="6309320"/>
            <a:chExt cx="1295128" cy="432048"/>
          </a:xfrm>
        </p:grpSpPr>
        <p:sp>
          <p:nvSpPr>
            <p:cNvPr id="6" name="5 Rectángulo"/>
            <p:cNvSpPr/>
            <p:nvPr/>
          </p:nvSpPr>
          <p:spPr>
            <a:xfrm>
              <a:off x="7848872" y="6309320"/>
              <a:ext cx="1295128" cy="3600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7" name="6 Flecha izquierda">
              <a:hlinkClick r:id="rId3" action="ppaction://hlinksldjump"/>
            </p:cNvPr>
            <p:cNvSpPr/>
            <p:nvPr/>
          </p:nvSpPr>
          <p:spPr>
            <a:xfrm>
              <a:off x="8029328" y="6381328"/>
              <a:ext cx="791144" cy="360040"/>
            </a:xfrm>
            <a:prstGeom prst="leftArrow">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es-ES" sz="700" dirty="0" smtClean="0">
                  <a:latin typeface="Arial Rounded MT Bold" pitchFamily="34" charset="0"/>
                </a:rPr>
                <a:t>Agenda</a:t>
              </a:r>
              <a:endParaRPr lang="es-ES" sz="700" dirty="0">
                <a:latin typeface="Arial Rounded MT Bold" pitchFamily="34" charset="0"/>
              </a:endParaRPr>
            </a:p>
          </p:txBody>
        </p:sp>
      </p:grpSp>
      <p:sp>
        <p:nvSpPr>
          <p:cNvPr id="8" name="1 Título"/>
          <p:cNvSpPr txBox="1">
            <a:spLocks/>
          </p:cNvSpPr>
          <p:nvPr/>
        </p:nvSpPr>
        <p:spPr>
          <a:xfrm>
            <a:off x="323528" y="274638"/>
            <a:ext cx="8496000" cy="634082"/>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2000" i="1" dirty="0" smtClean="0">
                <a:solidFill>
                  <a:schemeClr val="accent6">
                    <a:lumMod val="75000"/>
                  </a:schemeClr>
                </a:solidFill>
                <a:effectLst>
                  <a:outerShdw blurRad="38100" dist="38100" dir="2700000" algn="tl">
                    <a:srgbClr val="000000">
                      <a:alpha val="43137"/>
                    </a:srgbClr>
                  </a:outerShdw>
                </a:effectLst>
              </a:rPr>
              <a:t>MODELADO DE PROCESOS</a:t>
            </a:r>
          </a:p>
          <a:p>
            <a:r>
              <a:rPr lang="es-ES" sz="2000" i="1" dirty="0" smtClean="0">
                <a:solidFill>
                  <a:schemeClr val="accent6">
                    <a:lumMod val="75000"/>
                  </a:schemeClr>
                </a:solidFill>
                <a:effectLst>
                  <a:outerShdw blurRad="38100" dist="38100" dir="2700000" algn="tl">
                    <a:srgbClr val="000000">
                      <a:alpha val="43137"/>
                    </a:srgbClr>
                  </a:outerShdw>
                </a:effectLst>
              </a:rPr>
              <a:t>DIAGRAMAS DE FLUJO </a:t>
            </a:r>
            <a:endParaRPr lang="es-ES" sz="2000" i="1" dirty="0">
              <a:solidFill>
                <a:schemeClr val="accent6">
                  <a:lumMod val="75000"/>
                </a:schemeClr>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812360" y="6309320"/>
            <a:ext cx="1008112" cy="3600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5" name="4 Rectángulo"/>
          <p:cNvSpPr/>
          <p:nvPr/>
        </p:nvSpPr>
        <p:spPr>
          <a:xfrm>
            <a:off x="1888029" y="2689791"/>
            <a:ext cx="5367943" cy="1478418"/>
          </a:xfrm>
          <a:prstGeom prst="rect">
            <a:avLst/>
          </a:prstGeom>
        </p:spPr>
        <p:txBody>
          <a:bodyPr wrap="none">
            <a:spAutoFit/>
          </a:bodyPr>
          <a:lstStyle/>
          <a:p>
            <a:pPr lvl="0" algn="ctr">
              <a:lnSpc>
                <a:spcPct val="150000"/>
              </a:lnSpc>
              <a:tabLst>
                <a:tab pos="5418138" algn="r"/>
              </a:tabLst>
            </a:pPr>
            <a:r>
              <a:rPr lang="es-MX" sz="3200" b="1" u="sng" dirty="0" smtClean="0">
                <a:solidFill>
                  <a:schemeClr val="accent6">
                    <a:lumMod val="7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DISEÑO DE LA SOLUCIÓN</a:t>
            </a:r>
          </a:p>
          <a:p>
            <a:pPr lvl="0" algn="ctr">
              <a:lnSpc>
                <a:spcPct val="150000"/>
              </a:lnSpc>
              <a:tabLst>
                <a:tab pos="5418138" algn="r"/>
              </a:tabLst>
            </a:pPr>
            <a:r>
              <a:rPr kumimoji="0" lang="es-MX" sz="3200" b="1" i="0" u="sng" strike="noStrike" cap="none" normalizeH="0" baseline="0" dirty="0" smtClean="0">
                <a:ln>
                  <a:noFill/>
                </a:ln>
                <a:solidFill>
                  <a:schemeClr val="accent6">
                    <a:lumMod val="7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CENTRO</a:t>
            </a:r>
            <a:r>
              <a:rPr kumimoji="0" lang="es-MX" sz="3200" b="1" i="0" u="sng" strike="noStrike" cap="none" normalizeH="0" dirty="0" smtClean="0">
                <a:ln>
                  <a:noFill/>
                </a:ln>
                <a:solidFill>
                  <a:schemeClr val="accent6">
                    <a:lumMod val="7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DE SERVICIOS</a:t>
            </a:r>
            <a:endParaRPr lang="es-ES" sz="3200" b="1" u="sng" dirty="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6" name="3 Grupo"/>
          <p:cNvGrpSpPr/>
          <p:nvPr/>
        </p:nvGrpSpPr>
        <p:grpSpPr>
          <a:xfrm>
            <a:off x="7848872" y="6309320"/>
            <a:ext cx="1295128" cy="432048"/>
            <a:chOff x="7848872" y="6309320"/>
            <a:chExt cx="1295128" cy="432048"/>
          </a:xfrm>
        </p:grpSpPr>
        <p:sp>
          <p:nvSpPr>
            <p:cNvPr id="7" name="6 Rectángulo"/>
            <p:cNvSpPr/>
            <p:nvPr/>
          </p:nvSpPr>
          <p:spPr>
            <a:xfrm>
              <a:off x="7848872" y="6309320"/>
              <a:ext cx="1295128" cy="3600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8" name="7 Flecha izquierda">
              <a:hlinkClick r:id="rId2" action="ppaction://hlinksldjump"/>
            </p:cNvPr>
            <p:cNvSpPr/>
            <p:nvPr/>
          </p:nvSpPr>
          <p:spPr>
            <a:xfrm>
              <a:off x="8029328" y="6381328"/>
              <a:ext cx="791144" cy="360040"/>
            </a:xfrm>
            <a:prstGeom prst="leftArrow">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es-ES" sz="700" dirty="0" smtClean="0">
                  <a:latin typeface="Arial Rounded MT Bold" pitchFamily="34" charset="0"/>
                </a:rPr>
                <a:t>Agenda</a:t>
              </a:r>
              <a:endParaRPr lang="es-ES" sz="700" dirty="0">
                <a:latin typeface="Arial Rounded MT Bold" pitchFamily="34" charset="0"/>
              </a:endParaRPr>
            </a:p>
          </p:txBody>
        </p:sp>
      </p:grpSp>
    </p:spTree>
    <p:extLst>
      <p:ext uri="{BB962C8B-B14F-4D97-AF65-F5344CB8AC3E}">
        <p14:creationId xmlns:p14="http://schemas.microsoft.com/office/powerpoint/2010/main" xmlns="" val="21696551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lstStyle/>
          <a:p>
            <a:r>
              <a:rPr lang="es-MX" sz="2000" i="1" kern="1200" dirty="0">
                <a:solidFill>
                  <a:schemeClr val="accent6">
                    <a:lumMod val="75000"/>
                  </a:schemeClr>
                </a:solidFill>
                <a:effectLst>
                  <a:outerShdw blurRad="38100" dist="38100" dir="2700000" algn="tl">
                    <a:srgbClr val="000000">
                      <a:alpha val="43137"/>
                    </a:srgbClr>
                  </a:outerShdw>
                </a:effectLst>
              </a:rPr>
              <a:t>Composición funcional de la Gerencia de Tecnología de la Información</a:t>
            </a:r>
            <a:r>
              <a:rPr lang="en-US" sz="2000" i="1" kern="1200" dirty="0">
                <a:solidFill>
                  <a:schemeClr val="accent6">
                    <a:lumMod val="75000"/>
                  </a:schemeClr>
                </a:solidFill>
                <a:effectLst>
                  <a:outerShdw blurRad="38100" dist="38100" dir="2700000" algn="tl">
                    <a:srgbClr val="000000">
                      <a:alpha val="43137"/>
                    </a:srgbClr>
                  </a:outerShdw>
                </a:effectLst>
              </a:rPr>
              <a:t/>
            </a:r>
            <a:br>
              <a:rPr lang="en-US" sz="2000" i="1" kern="1200" dirty="0">
                <a:solidFill>
                  <a:schemeClr val="accent6">
                    <a:lumMod val="75000"/>
                  </a:schemeClr>
                </a:solidFill>
                <a:effectLst>
                  <a:outerShdw blurRad="38100" dist="38100" dir="2700000" algn="tl">
                    <a:srgbClr val="000000">
                      <a:alpha val="43137"/>
                    </a:srgbClr>
                  </a:outerShdw>
                </a:effectLst>
              </a:rPr>
            </a:br>
            <a:endParaRPr lang="en-US" sz="2000" i="1" kern="1200" dirty="0">
              <a:solidFill>
                <a:schemeClr val="accent6">
                  <a:lumMod val="75000"/>
                </a:schemeClr>
              </a:solidFill>
              <a:effectLst>
                <a:outerShdw blurRad="38100" dist="38100" dir="2700000" algn="tl">
                  <a:srgbClr val="000000">
                    <a:alpha val="43137"/>
                  </a:srgbClr>
                </a:outerShdw>
              </a:effectLst>
            </a:endParaRPr>
          </a:p>
        </p:txBody>
      </p:sp>
      <p:graphicFrame>
        <p:nvGraphicFramePr>
          <p:cNvPr id="5" name="Diagrama 1"/>
          <p:cNvGraphicFramePr/>
          <p:nvPr>
            <p:extLst>
              <p:ext uri="{D42A27DB-BD31-4B8C-83A1-F6EECF244321}">
                <p14:modId xmlns:p14="http://schemas.microsoft.com/office/powerpoint/2010/main" xmlns="" val="566079656"/>
              </p:ext>
            </p:extLst>
          </p:nvPr>
        </p:nvGraphicFramePr>
        <p:xfrm>
          <a:off x="1426030" y="1698174"/>
          <a:ext cx="6291940" cy="4588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3 Rectángulo"/>
          <p:cNvSpPr/>
          <p:nvPr/>
        </p:nvSpPr>
        <p:spPr>
          <a:xfrm>
            <a:off x="7704856" y="6237312"/>
            <a:ext cx="1331640" cy="4320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8" name="7 Flecha izquierda">
            <a:hlinkClick r:id="rId7" action="ppaction://hlinksldjump"/>
          </p:cNvPr>
          <p:cNvSpPr/>
          <p:nvPr/>
        </p:nvSpPr>
        <p:spPr>
          <a:xfrm>
            <a:off x="8029328" y="6381328"/>
            <a:ext cx="791144" cy="360040"/>
          </a:xfrm>
          <a:prstGeom prst="leftArrow">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es-ES" sz="700" dirty="0" smtClean="0">
                <a:latin typeface="Arial Rounded MT Bold" pitchFamily="34" charset="0"/>
              </a:rPr>
              <a:t>Agenda</a:t>
            </a:r>
            <a:endParaRPr lang="es-ES" sz="700" dirty="0">
              <a:latin typeface="Arial Rounded MT Bold" pitchFamily="34" charset="0"/>
            </a:endParaRPr>
          </a:p>
        </p:txBody>
      </p:sp>
    </p:spTree>
    <p:extLst>
      <p:ext uri="{BB962C8B-B14F-4D97-AF65-F5344CB8AC3E}">
        <p14:creationId xmlns:p14="http://schemas.microsoft.com/office/powerpoint/2010/main" xmlns="" val="42607391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graphicEl>
                                              <a:dgm id="{87C76F56-D98E-4119-9B09-69FA490869AB}"/>
                                            </p:graphicEl>
                                          </p:spTgt>
                                        </p:tgtEl>
                                        <p:attrNameLst>
                                          <p:attrName>style.visibility</p:attrName>
                                        </p:attrNameLst>
                                      </p:cBhvr>
                                      <p:to>
                                        <p:strVal val="visible"/>
                                      </p:to>
                                    </p:set>
                                    <p:animEffect transition="in" filter="fade">
                                      <p:cBhvr>
                                        <p:cTn id="7" dur="500"/>
                                        <p:tgtEl>
                                          <p:spTgt spid="5">
                                            <p:graphicEl>
                                              <a:dgm id="{87C76F56-D98E-4119-9B09-69FA490869AB}"/>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graphicEl>
                                              <a:dgm id="{8528D9ED-7850-4D18-9D58-58AB66A95BF0}"/>
                                            </p:graphicEl>
                                          </p:spTgt>
                                        </p:tgtEl>
                                        <p:attrNameLst>
                                          <p:attrName>style.visibility</p:attrName>
                                        </p:attrNameLst>
                                      </p:cBhvr>
                                      <p:to>
                                        <p:strVal val="visible"/>
                                      </p:to>
                                    </p:set>
                                    <p:animEffect transition="in" filter="fade">
                                      <p:cBhvr>
                                        <p:cTn id="11" dur="500"/>
                                        <p:tgtEl>
                                          <p:spTgt spid="5">
                                            <p:graphicEl>
                                              <a:dgm id="{8528D9ED-7850-4D18-9D58-58AB66A95BF0}"/>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graphicEl>
                                              <a:dgm id="{9A05452D-D8AB-4ADF-9025-C7C72BD52122}"/>
                                            </p:graphicEl>
                                          </p:spTgt>
                                        </p:tgtEl>
                                        <p:attrNameLst>
                                          <p:attrName>style.visibility</p:attrName>
                                        </p:attrNameLst>
                                      </p:cBhvr>
                                      <p:to>
                                        <p:strVal val="visible"/>
                                      </p:to>
                                    </p:set>
                                    <p:animEffect transition="in" filter="fade">
                                      <p:cBhvr>
                                        <p:cTn id="15" dur="500"/>
                                        <p:tgtEl>
                                          <p:spTgt spid="5">
                                            <p:graphicEl>
                                              <a:dgm id="{9A05452D-D8AB-4ADF-9025-C7C72BD52122}"/>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graphicEl>
                                              <a:dgm id="{D37D5D57-56E8-473F-BC23-C04DB9712181}"/>
                                            </p:graphicEl>
                                          </p:spTgt>
                                        </p:tgtEl>
                                        <p:attrNameLst>
                                          <p:attrName>style.visibility</p:attrName>
                                        </p:attrNameLst>
                                      </p:cBhvr>
                                      <p:to>
                                        <p:strVal val="visible"/>
                                      </p:to>
                                    </p:set>
                                    <p:animEffect transition="in" filter="fade">
                                      <p:cBhvr>
                                        <p:cTn id="19" dur="500"/>
                                        <p:tgtEl>
                                          <p:spTgt spid="5">
                                            <p:graphicEl>
                                              <a:dgm id="{D37D5D57-56E8-473F-BC23-C04DB9712181}"/>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graphicEl>
                                              <a:dgm id="{1087B3F0-09EF-4CE1-92E3-FCFA16AFC302}"/>
                                            </p:graphicEl>
                                          </p:spTgt>
                                        </p:tgtEl>
                                        <p:attrNameLst>
                                          <p:attrName>style.visibility</p:attrName>
                                        </p:attrNameLst>
                                      </p:cBhvr>
                                      <p:to>
                                        <p:strVal val="visible"/>
                                      </p:to>
                                    </p:set>
                                    <p:animEffect transition="in" filter="fade">
                                      <p:cBhvr>
                                        <p:cTn id="23" dur="500"/>
                                        <p:tgtEl>
                                          <p:spTgt spid="5">
                                            <p:graphicEl>
                                              <a:dgm id="{1087B3F0-09EF-4CE1-92E3-FCFA16AFC302}"/>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
                                            <p:graphicEl>
                                              <a:dgm id="{E3444C8A-9F1E-41F1-A307-B93EFB9ECBD1}"/>
                                            </p:graphicEl>
                                          </p:spTgt>
                                        </p:tgtEl>
                                        <p:attrNameLst>
                                          <p:attrName>style.visibility</p:attrName>
                                        </p:attrNameLst>
                                      </p:cBhvr>
                                      <p:to>
                                        <p:strVal val="visible"/>
                                      </p:to>
                                    </p:set>
                                    <p:animEffect transition="in" filter="fade">
                                      <p:cBhvr>
                                        <p:cTn id="27" dur="500"/>
                                        <p:tgtEl>
                                          <p:spTgt spid="5">
                                            <p:graphicEl>
                                              <a:dgm id="{E3444C8A-9F1E-41F1-A307-B93EFB9ECBD1}"/>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
                                            <p:graphicEl>
                                              <a:dgm id="{6B782D97-9C3D-4FBA-8A36-8E5F3F4E806A}"/>
                                            </p:graphicEl>
                                          </p:spTgt>
                                        </p:tgtEl>
                                        <p:attrNameLst>
                                          <p:attrName>style.visibility</p:attrName>
                                        </p:attrNameLst>
                                      </p:cBhvr>
                                      <p:to>
                                        <p:strVal val="visible"/>
                                      </p:to>
                                    </p:set>
                                    <p:animEffect transition="in" filter="fade">
                                      <p:cBhvr>
                                        <p:cTn id="31" dur="500"/>
                                        <p:tgtEl>
                                          <p:spTgt spid="5">
                                            <p:graphicEl>
                                              <a:dgm id="{6B782D97-9C3D-4FBA-8A36-8E5F3F4E806A}"/>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
                                            <p:graphicEl>
                                              <a:dgm id="{66149BB2-F718-4750-AD54-85348362CEA4}"/>
                                            </p:graphicEl>
                                          </p:spTgt>
                                        </p:tgtEl>
                                        <p:attrNameLst>
                                          <p:attrName>style.visibility</p:attrName>
                                        </p:attrNameLst>
                                      </p:cBhvr>
                                      <p:to>
                                        <p:strVal val="visible"/>
                                      </p:to>
                                    </p:set>
                                    <p:animEffect transition="in" filter="fade">
                                      <p:cBhvr>
                                        <p:cTn id="35" dur="500"/>
                                        <p:tgtEl>
                                          <p:spTgt spid="5">
                                            <p:graphicEl>
                                              <a:dgm id="{66149BB2-F718-4750-AD54-85348362CEA4}"/>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
                                            <p:graphicEl>
                                              <a:dgm id="{2E761CE1-7191-4EFA-90B7-C0E37DE392C3}"/>
                                            </p:graphicEl>
                                          </p:spTgt>
                                        </p:tgtEl>
                                        <p:attrNameLst>
                                          <p:attrName>style.visibility</p:attrName>
                                        </p:attrNameLst>
                                      </p:cBhvr>
                                      <p:to>
                                        <p:strVal val="visible"/>
                                      </p:to>
                                    </p:set>
                                    <p:animEffect transition="in" filter="fade">
                                      <p:cBhvr>
                                        <p:cTn id="39" dur="500"/>
                                        <p:tgtEl>
                                          <p:spTgt spid="5">
                                            <p:graphicEl>
                                              <a:dgm id="{2E761CE1-7191-4EFA-90B7-C0E37DE392C3}"/>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
                                            <p:graphicEl>
                                              <a:dgm id="{5C51F201-2F94-46B7-9EEF-31A2D76C9B48}"/>
                                            </p:graphicEl>
                                          </p:spTgt>
                                        </p:tgtEl>
                                        <p:attrNameLst>
                                          <p:attrName>style.visibility</p:attrName>
                                        </p:attrNameLst>
                                      </p:cBhvr>
                                      <p:to>
                                        <p:strVal val="visible"/>
                                      </p:to>
                                    </p:set>
                                    <p:animEffect transition="in" filter="fade">
                                      <p:cBhvr>
                                        <p:cTn id="43" dur="500"/>
                                        <p:tgtEl>
                                          <p:spTgt spid="5">
                                            <p:graphicEl>
                                              <a:dgm id="{5C51F201-2F94-46B7-9EEF-31A2D76C9B48}"/>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5">
                                            <p:graphicEl>
                                              <a:dgm id="{F5C0EFAF-17FF-4E44-A5A2-43AC25780CA6}"/>
                                            </p:graphicEl>
                                          </p:spTgt>
                                        </p:tgtEl>
                                        <p:attrNameLst>
                                          <p:attrName>style.visibility</p:attrName>
                                        </p:attrNameLst>
                                      </p:cBhvr>
                                      <p:to>
                                        <p:strVal val="visible"/>
                                      </p:to>
                                    </p:set>
                                    <p:animEffect transition="in" filter="fade">
                                      <p:cBhvr>
                                        <p:cTn id="47" dur="500"/>
                                        <p:tgtEl>
                                          <p:spTgt spid="5">
                                            <p:graphicEl>
                                              <a:dgm id="{F5C0EFAF-17FF-4E44-A5A2-43AC25780CA6}"/>
                                            </p:graphic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5">
                                            <p:graphicEl>
                                              <a:dgm id="{F2824352-C568-437A-AC47-05EFB9268709}"/>
                                            </p:graphicEl>
                                          </p:spTgt>
                                        </p:tgtEl>
                                        <p:attrNameLst>
                                          <p:attrName>style.visibility</p:attrName>
                                        </p:attrNameLst>
                                      </p:cBhvr>
                                      <p:to>
                                        <p:strVal val="visible"/>
                                      </p:to>
                                    </p:set>
                                    <p:animEffect transition="in" filter="fade">
                                      <p:cBhvr>
                                        <p:cTn id="51" dur="500"/>
                                        <p:tgtEl>
                                          <p:spTgt spid="5">
                                            <p:graphicEl>
                                              <a:dgm id="{F2824352-C568-437A-AC47-05EFB9268709}"/>
                                            </p:graphic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5">
                                            <p:graphicEl>
                                              <a:dgm id="{9A8A70EA-230E-4E56-997F-04178CA9C42D}"/>
                                            </p:graphicEl>
                                          </p:spTgt>
                                        </p:tgtEl>
                                        <p:attrNameLst>
                                          <p:attrName>style.visibility</p:attrName>
                                        </p:attrNameLst>
                                      </p:cBhvr>
                                      <p:to>
                                        <p:strVal val="visible"/>
                                      </p:to>
                                    </p:set>
                                    <p:animEffect transition="in" filter="fade">
                                      <p:cBhvr>
                                        <p:cTn id="55" dur="500"/>
                                        <p:tgtEl>
                                          <p:spTgt spid="5">
                                            <p:graphicEl>
                                              <a:dgm id="{9A8A70EA-230E-4E56-997F-04178CA9C42D}"/>
                                            </p:graphic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5">
                                            <p:graphicEl>
                                              <a:dgm id="{96872155-D92E-4DB3-9924-544477362124}"/>
                                            </p:graphicEl>
                                          </p:spTgt>
                                        </p:tgtEl>
                                        <p:attrNameLst>
                                          <p:attrName>style.visibility</p:attrName>
                                        </p:attrNameLst>
                                      </p:cBhvr>
                                      <p:to>
                                        <p:strVal val="visible"/>
                                      </p:to>
                                    </p:set>
                                    <p:animEffect transition="in" filter="fade">
                                      <p:cBhvr>
                                        <p:cTn id="59" dur="500"/>
                                        <p:tgtEl>
                                          <p:spTgt spid="5">
                                            <p:graphicEl>
                                              <a:dgm id="{96872155-D92E-4DB3-9924-544477362124}"/>
                                            </p:graphic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5">
                                            <p:graphicEl>
                                              <a:dgm id="{2B63E181-4A99-4B64-B638-4604D393A55D}"/>
                                            </p:graphicEl>
                                          </p:spTgt>
                                        </p:tgtEl>
                                        <p:attrNameLst>
                                          <p:attrName>style.visibility</p:attrName>
                                        </p:attrNameLst>
                                      </p:cBhvr>
                                      <p:to>
                                        <p:strVal val="visible"/>
                                      </p:to>
                                    </p:set>
                                    <p:animEffect transition="in" filter="fade">
                                      <p:cBhvr>
                                        <p:cTn id="63" dur="500"/>
                                        <p:tgtEl>
                                          <p:spTgt spid="5">
                                            <p:graphicEl>
                                              <a:dgm id="{2B63E181-4A99-4B64-B638-4604D393A55D}"/>
                                            </p:graphicEl>
                                          </p:spTgt>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5">
                                            <p:graphicEl>
                                              <a:dgm id="{4D611693-A4ED-4771-8C68-D1A7146CE1F0}"/>
                                            </p:graphicEl>
                                          </p:spTgt>
                                        </p:tgtEl>
                                        <p:attrNameLst>
                                          <p:attrName>style.visibility</p:attrName>
                                        </p:attrNameLst>
                                      </p:cBhvr>
                                      <p:to>
                                        <p:strVal val="visible"/>
                                      </p:to>
                                    </p:set>
                                    <p:animEffect transition="in" filter="fade">
                                      <p:cBhvr>
                                        <p:cTn id="67" dur="500"/>
                                        <p:tgtEl>
                                          <p:spTgt spid="5">
                                            <p:graphicEl>
                                              <a:dgm id="{4D611693-A4ED-4771-8C68-D1A7146CE1F0}"/>
                                            </p:graphicEl>
                                          </p:spTgt>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5">
                                            <p:graphicEl>
                                              <a:dgm id="{75EDD77F-3E16-4856-B2E4-AF3F92F24E61}"/>
                                            </p:graphicEl>
                                          </p:spTgt>
                                        </p:tgtEl>
                                        <p:attrNameLst>
                                          <p:attrName>style.visibility</p:attrName>
                                        </p:attrNameLst>
                                      </p:cBhvr>
                                      <p:to>
                                        <p:strVal val="visible"/>
                                      </p:to>
                                    </p:set>
                                    <p:animEffect transition="in" filter="fade">
                                      <p:cBhvr>
                                        <p:cTn id="71" dur="500"/>
                                        <p:tgtEl>
                                          <p:spTgt spid="5">
                                            <p:graphicEl>
                                              <a:dgm id="{75EDD77F-3E16-4856-B2E4-AF3F92F24E61}"/>
                                            </p:graphicEl>
                                          </p:spTgt>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5">
                                            <p:graphicEl>
                                              <a:dgm id="{757F6D31-5403-4D5D-BDE3-738372110E1E}"/>
                                            </p:graphicEl>
                                          </p:spTgt>
                                        </p:tgtEl>
                                        <p:attrNameLst>
                                          <p:attrName>style.visibility</p:attrName>
                                        </p:attrNameLst>
                                      </p:cBhvr>
                                      <p:to>
                                        <p:strVal val="visible"/>
                                      </p:to>
                                    </p:set>
                                    <p:animEffect transition="in" filter="fade">
                                      <p:cBhvr>
                                        <p:cTn id="75" dur="500"/>
                                        <p:tgtEl>
                                          <p:spTgt spid="5">
                                            <p:graphicEl>
                                              <a:dgm id="{757F6D31-5403-4D5D-BDE3-738372110E1E}"/>
                                            </p:graphicEl>
                                          </p:spTgt>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5">
                                            <p:graphicEl>
                                              <a:dgm id="{57BCD094-5516-4295-9AD0-1E89C4C271C1}"/>
                                            </p:graphicEl>
                                          </p:spTgt>
                                        </p:tgtEl>
                                        <p:attrNameLst>
                                          <p:attrName>style.visibility</p:attrName>
                                        </p:attrNameLst>
                                      </p:cBhvr>
                                      <p:to>
                                        <p:strVal val="visible"/>
                                      </p:to>
                                    </p:set>
                                    <p:animEffect transition="in" filter="fade">
                                      <p:cBhvr>
                                        <p:cTn id="79" dur="500"/>
                                        <p:tgtEl>
                                          <p:spTgt spid="5">
                                            <p:graphicEl>
                                              <a:dgm id="{57BCD094-5516-4295-9AD0-1E89C4C271C1}"/>
                                            </p:graphicEl>
                                          </p:spTgt>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5">
                                            <p:graphicEl>
                                              <a:dgm id="{FD570610-CD5A-4048-AB2A-146E0E4E2B75}"/>
                                            </p:graphicEl>
                                          </p:spTgt>
                                        </p:tgtEl>
                                        <p:attrNameLst>
                                          <p:attrName>style.visibility</p:attrName>
                                        </p:attrNameLst>
                                      </p:cBhvr>
                                      <p:to>
                                        <p:strVal val="visible"/>
                                      </p:to>
                                    </p:set>
                                    <p:animEffect transition="in" filter="fade">
                                      <p:cBhvr>
                                        <p:cTn id="83" dur="500"/>
                                        <p:tgtEl>
                                          <p:spTgt spid="5">
                                            <p:graphicEl>
                                              <a:dgm id="{FD570610-CD5A-4048-AB2A-146E0E4E2B75}"/>
                                            </p:graphicEl>
                                          </p:spTgt>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5">
                                            <p:graphicEl>
                                              <a:dgm id="{2C3FF9A5-0CEA-4C27-8681-BB12C2A4AC51}"/>
                                            </p:graphicEl>
                                          </p:spTgt>
                                        </p:tgtEl>
                                        <p:attrNameLst>
                                          <p:attrName>style.visibility</p:attrName>
                                        </p:attrNameLst>
                                      </p:cBhvr>
                                      <p:to>
                                        <p:strVal val="visible"/>
                                      </p:to>
                                    </p:set>
                                    <p:animEffect transition="in" filter="fade">
                                      <p:cBhvr>
                                        <p:cTn id="87" dur="500"/>
                                        <p:tgtEl>
                                          <p:spTgt spid="5">
                                            <p:graphicEl>
                                              <a:dgm id="{2C3FF9A5-0CEA-4C27-8681-BB12C2A4AC51}"/>
                                            </p:graphicEl>
                                          </p:spTgt>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5">
                                            <p:graphicEl>
                                              <a:dgm id="{D9F07D51-9350-4664-8B69-BAD3AA2E7974}"/>
                                            </p:graphicEl>
                                          </p:spTgt>
                                        </p:tgtEl>
                                        <p:attrNameLst>
                                          <p:attrName>style.visibility</p:attrName>
                                        </p:attrNameLst>
                                      </p:cBhvr>
                                      <p:to>
                                        <p:strVal val="visible"/>
                                      </p:to>
                                    </p:set>
                                    <p:animEffect transition="in" filter="fade">
                                      <p:cBhvr>
                                        <p:cTn id="91" dur="500"/>
                                        <p:tgtEl>
                                          <p:spTgt spid="5">
                                            <p:graphicEl>
                                              <a:dgm id="{D9F07D51-9350-4664-8B69-BAD3AA2E7974}"/>
                                            </p:graphicEl>
                                          </p:spTgt>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5">
                                            <p:graphicEl>
                                              <a:dgm id="{91CCA7EB-3CFD-4371-8F0E-CB3B909E6D42}"/>
                                            </p:graphicEl>
                                          </p:spTgt>
                                        </p:tgtEl>
                                        <p:attrNameLst>
                                          <p:attrName>style.visibility</p:attrName>
                                        </p:attrNameLst>
                                      </p:cBhvr>
                                      <p:to>
                                        <p:strVal val="visible"/>
                                      </p:to>
                                    </p:set>
                                    <p:animEffect transition="in" filter="fade">
                                      <p:cBhvr>
                                        <p:cTn id="95" dur="500"/>
                                        <p:tgtEl>
                                          <p:spTgt spid="5">
                                            <p:graphicEl>
                                              <a:dgm id="{91CCA7EB-3CFD-4371-8F0E-CB3B909E6D42}"/>
                                            </p:graphicEl>
                                          </p:spTgt>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5">
                                            <p:graphicEl>
                                              <a:dgm id="{CDB6631F-50E0-49F4-81E4-25F0656DCC34}"/>
                                            </p:graphicEl>
                                          </p:spTgt>
                                        </p:tgtEl>
                                        <p:attrNameLst>
                                          <p:attrName>style.visibility</p:attrName>
                                        </p:attrNameLst>
                                      </p:cBhvr>
                                      <p:to>
                                        <p:strVal val="visible"/>
                                      </p:to>
                                    </p:set>
                                    <p:animEffect transition="in" filter="fade">
                                      <p:cBhvr>
                                        <p:cTn id="99" dur="500"/>
                                        <p:tgtEl>
                                          <p:spTgt spid="5">
                                            <p:graphicEl>
                                              <a:dgm id="{CDB6631F-50E0-49F4-81E4-25F0656DCC34}"/>
                                            </p:graphicEl>
                                          </p:spTgt>
                                        </p:tgtEl>
                                      </p:cBhvr>
                                    </p:animEffect>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5">
                                            <p:graphicEl>
                                              <a:dgm id="{DF60F060-96F5-4F15-ACE9-DD9C77812DAF}"/>
                                            </p:graphicEl>
                                          </p:spTgt>
                                        </p:tgtEl>
                                        <p:attrNameLst>
                                          <p:attrName>style.visibility</p:attrName>
                                        </p:attrNameLst>
                                      </p:cBhvr>
                                      <p:to>
                                        <p:strVal val="visible"/>
                                      </p:to>
                                    </p:set>
                                    <p:animEffect transition="in" filter="fade">
                                      <p:cBhvr>
                                        <p:cTn id="103" dur="500"/>
                                        <p:tgtEl>
                                          <p:spTgt spid="5">
                                            <p:graphicEl>
                                              <a:dgm id="{DF60F060-96F5-4F15-ACE9-DD9C77812DAF}"/>
                                            </p:graphicEl>
                                          </p:spTgt>
                                        </p:tgtEl>
                                      </p:cBhvr>
                                    </p:animEffect>
                                  </p:childTnLst>
                                </p:cTn>
                              </p:par>
                            </p:childTnLst>
                          </p:cTn>
                        </p:par>
                        <p:par>
                          <p:cTn id="104" fill="hold">
                            <p:stCondLst>
                              <p:cond delay="12500"/>
                            </p:stCondLst>
                            <p:childTnLst>
                              <p:par>
                                <p:cTn id="105" presetID="10" presetClass="entr" presetSubtype="0" fill="hold" grpId="0" nodeType="afterEffect">
                                  <p:stCondLst>
                                    <p:cond delay="0"/>
                                  </p:stCondLst>
                                  <p:childTnLst>
                                    <p:set>
                                      <p:cBhvr>
                                        <p:cTn id="106" dur="1" fill="hold">
                                          <p:stCondLst>
                                            <p:cond delay="0"/>
                                          </p:stCondLst>
                                        </p:cTn>
                                        <p:tgtEl>
                                          <p:spTgt spid="5">
                                            <p:graphicEl>
                                              <a:dgm id="{EEFCA180-BB20-4319-A16A-AB9CDC90A964}"/>
                                            </p:graphicEl>
                                          </p:spTgt>
                                        </p:tgtEl>
                                        <p:attrNameLst>
                                          <p:attrName>style.visibility</p:attrName>
                                        </p:attrNameLst>
                                      </p:cBhvr>
                                      <p:to>
                                        <p:strVal val="visible"/>
                                      </p:to>
                                    </p:set>
                                    <p:animEffect transition="in" filter="fade">
                                      <p:cBhvr>
                                        <p:cTn id="107" dur="500"/>
                                        <p:tgtEl>
                                          <p:spTgt spid="5">
                                            <p:graphicEl>
                                              <a:dgm id="{EEFCA180-BB20-4319-A16A-AB9CDC90A96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lstStyle/>
          <a:p>
            <a:r>
              <a:rPr lang="es-MX" sz="2000" i="1" kern="1200" dirty="0">
                <a:solidFill>
                  <a:schemeClr val="accent6">
                    <a:lumMod val="75000"/>
                  </a:schemeClr>
                </a:solidFill>
                <a:effectLst>
                  <a:outerShdw blurRad="38100" dist="38100" dir="2700000" algn="tl">
                    <a:srgbClr val="000000">
                      <a:alpha val="43137"/>
                    </a:srgbClr>
                  </a:outerShdw>
                </a:effectLst>
              </a:rPr>
              <a:t>Diseño de proceso: Gestión de Incidentes</a:t>
            </a:r>
            <a:endParaRPr lang="en-US" sz="2000" i="1" kern="1200"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00808"/>
            <a:ext cx="8229600" cy="3991174"/>
          </a:xfrm>
        </p:spPr>
        <p:txBody>
          <a:bodyPr/>
          <a:lstStyle/>
          <a:p>
            <a:pPr marL="0" indent="0" algn="ctr">
              <a:buNone/>
            </a:pPr>
            <a:r>
              <a:rPr lang="es-ES" sz="1400" kern="1200" dirty="0">
                <a:solidFill>
                  <a:schemeClr val="accent6">
                    <a:lumMod val="50000"/>
                  </a:schemeClr>
                </a:solidFill>
                <a:latin typeface="Arial" charset="0"/>
                <a:cs typeface="Arial" charset="0"/>
              </a:rPr>
              <a:t>Matriz RACI para Gestión de Incidentes</a:t>
            </a:r>
            <a:endParaRPr lang="en-US" sz="1400" kern="1200" dirty="0">
              <a:solidFill>
                <a:schemeClr val="accent6">
                  <a:lumMod val="50000"/>
                </a:schemeClr>
              </a:solidFill>
              <a:latin typeface="Arial" charset="0"/>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3973386727"/>
              </p:ext>
            </p:extLst>
          </p:nvPr>
        </p:nvGraphicFramePr>
        <p:xfrm>
          <a:off x="1511661" y="2204864"/>
          <a:ext cx="6120679" cy="2874897"/>
        </p:xfrm>
        <a:graphic>
          <a:graphicData uri="http://schemas.openxmlformats.org/drawingml/2006/table">
            <a:tbl>
              <a:tblPr firstRow="1" firstCol="1" bandRow="1"/>
              <a:tblGrid>
                <a:gridCol w="3050577"/>
                <a:gridCol w="624888"/>
                <a:gridCol w="624888"/>
                <a:gridCol w="624888"/>
                <a:gridCol w="624888"/>
                <a:gridCol w="570550"/>
              </a:tblGrid>
              <a:tr h="1472817">
                <a:tc>
                  <a:txBody>
                    <a:bodyPr/>
                    <a:lstStyle/>
                    <a:p>
                      <a:pPr algn="ctr">
                        <a:lnSpc>
                          <a:spcPct val="100000"/>
                        </a:lnSpc>
                        <a:spcAft>
                          <a:spcPts val="0"/>
                        </a:spcAft>
                        <a:tabLst>
                          <a:tab pos="180340" algn="l"/>
                        </a:tabLst>
                      </a:pPr>
                      <a:r>
                        <a:rPr lang="es-CO" sz="1400" b="1" dirty="0">
                          <a:solidFill>
                            <a:srgbClr val="FFFFFF"/>
                          </a:solidFill>
                          <a:effectLst/>
                          <a:latin typeface="Times New Roman"/>
                          <a:ea typeface="Times New Roman"/>
                          <a:cs typeface="Times New Roman"/>
                        </a:rPr>
                        <a:t>Procedimiento</a:t>
                      </a:r>
                      <a:endParaRPr lang="en-US" sz="1600" dirty="0">
                        <a:effectLst/>
                        <a:latin typeface="Calibri"/>
                        <a:ea typeface="Times New Roman"/>
                        <a:cs typeface="Times New Roman"/>
                      </a:endParaRPr>
                    </a:p>
                  </a:txBody>
                  <a:tcPr marL="85809" marR="858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lnSpc>
                          <a:spcPct val="100000"/>
                        </a:lnSpc>
                        <a:spcAft>
                          <a:spcPts val="0"/>
                        </a:spcAft>
                        <a:tabLst>
                          <a:tab pos="180340" algn="l"/>
                        </a:tabLst>
                      </a:pPr>
                      <a:r>
                        <a:rPr lang="es-CO" sz="1600" dirty="0">
                          <a:solidFill>
                            <a:srgbClr val="FFFFFF"/>
                          </a:solidFill>
                          <a:effectLst/>
                          <a:latin typeface="Times New Roman"/>
                          <a:ea typeface="Times New Roman"/>
                          <a:cs typeface="Times New Roman"/>
                        </a:rPr>
                        <a:t>Gestor de Incidente</a:t>
                      </a:r>
                      <a:endParaRPr lang="en-US" sz="1600" dirty="0">
                        <a:effectLst/>
                        <a:latin typeface="Calibri"/>
                        <a:ea typeface="Times New Roman"/>
                        <a:cs typeface="Times New Roman"/>
                      </a:endParaRPr>
                    </a:p>
                  </a:txBody>
                  <a:tcPr marL="85809" marR="8580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00000"/>
                        </a:lnSpc>
                        <a:spcAft>
                          <a:spcPts val="0"/>
                        </a:spcAft>
                        <a:tabLst>
                          <a:tab pos="180340" algn="l"/>
                        </a:tabLst>
                      </a:pPr>
                      <a:r>
                        <a:rPr lang="es-CO" sz="1600" dirty="0">
                          <a:solidFill>
                            <a:srgbClr val="FFFFFF"/>
                          </a:solidFill>
                          <a:effectLst/>
                          <a:latin typeface="Times New Roman"/>
                          <a:ea typeface="Times New Roman"/>
                          <a:cs typeface="Times New Roman"/>
                        </a:rPr>
                        <a:t>Coordinador</a:t>
                      </a:r>
                      <a:endParaRPr lang="en-US" sz="1600" dirty="0">
                        <a:effectLst/>
                        <a:latin typeface="Calibri"/>
                        <a:ea typeface="Times New Roman"/>
                        <a:cs typeface="Times New Roman"/>
                      </a:endParaRPr>
                    </a:p>
                    <a:p>
                      <a:pPr algn="ctr">
                        <a:lnSpc>
                          <a:spcPct val="100000"/>
                        </a:lnSpc>
                        <a:spcAft>
                          <a:spcPts val="0"/>
                        </a:spcAft>
                        <a:tabLst>
                          <a:tab pos="180340" algn="l"/>
                        </a:tabLst>
                      </a:pPr>
                      <a:r>
                        <a:rPr lang="es-CO" sz="1600" dirty="0">
                          <a:solidFill>
                            <a:srgbClr val="FFFFFF"/>
                          </a:solidFill>
                          <a:effectLst/>
                          <a:latin typeface="Times New Roman"/>
                          <a:ea typeface="Times New Roman"/>
                          <a:cs typeface="Times New Roman"/>
                        </a:rPr>
                        <a:t>de Incidente</a:t>
                      </a:r>
                      <a:endParaRPr lang="en-US" sz="1600" dirty="0">
                        <a:effectLst/>
                        <a:latin typeface="Calibri"/>
                        <a:ea typeface="Times New Roman"/>
                        <a:cs typeface="Times New Roman"/>
                      </a:endParaRPr>
                    </a:p>
                  </a:txBody>
                  <a:tcPr marL="85809" marR="8580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00000"/>
                        </a:lnSpc>
                        <a:spcAft>
                          <a:spcPts val="0"/>
                        </a:spcAft>
                        <a:tabLst>
                          <a:tab pos="180340" algn="l"/>
                        </a:tabLst>
                      </a:pPr>
                      <a:r>
                        <a:rPr lang="es-CO" sz="1600" dirty="0">
                          <a:solidFill>
                            <a:srgbClr val="FFFFFF"/>
                          </a:solidFill>
                          <a:effectLst/>
                          <a:latin typeface="Times New Roman"/>
                          <a:ea typeface="Times New Roman"/>
                          <a:cs typeface="Times New Roman"/>
                        </a:rPr>
                        <a:t>Analista de Incidente</a:t>
                      </a:r>
                      <a:endParaRPr lang="en-US" sz="1600" dirty="0">
                        <a:effectLst/>
                        <a:latin typeface="Calibri"/>
                        <a:ea typeface="Times New Roman"/>
                        <a:cs typeface="Times New Roman"/>
                      </a:endParaRPr>
                    </a:p>
                  </a:txBody>
                  <a:tcPr marL="85809" marR="8580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00000"/>
                        </a:lnSpc>
                        <a:spcAft>
                          <a:spcPts val="0"/>
                        </a:spcAft>
                        <a:tabLst>
                          <a:tab pos="180340" algn="l"/>
                        </a:tabLst>
                      </a:pPr>
                      <a:r>
                        <a:rPr lang="es-CO" sz="1400" dirty="0">
                          <a:solidFill>
                            <a:srgbClr val="FFFFFF"/>
                          </a:solidFill>
                          <a:effectLst/>
                          <a:latin typeface="Times New Roman"/>
                          <a:ea typeface="Times New Roman"/>
                          <a:cs typeface="Times New Roman"/>
                        </a:rPr>
                        <a:t>Operador de Centro de Servicios</a:t>
                      </a:r>
                      <a:endParaRPr lang="en-US" sz="1400" dirty="0">
                        <a:effectLst/>
                        <a:latin typeface="Calibri"/>
                        <a:ea typeface="Times New Roman"/>
                        <a:cs typeface="Times New Roman"/>
                      </a:endParaRPr>
                    </a:p>
                  </a:txBody>
                  <a:tcPr marL="85809" marR="8580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00000"/>
                        </a:lnSpc>
                        <a:spcAft>
                          <a:spcPts val="0"/>
                        </a:spcAft>
                        <a:tabLst>
                          <a:tab pos="180340" algn="l"/>
                        </a:tabLst>
                      </a:pPr>
                      <a:r>
                        <a:rPr lang="es-CO" sz="1600" dirty="0">
                          <a:solidFill>
                            <a:srgbClr val="FFFFFF"/>
                          </a:solidFill>
                          <a:effectLst/>
                          <a:latin typeface="Times New Roman"/>
                          <a:ea typeface="Times New Roman"/>
                          <a:cs typeface="Times New Roman"/>
                        </a:rPr>
                        <a:t>Usuario</a:t>
                      </a:r>
                      <a:endParaRPr lang="en-US" sz="1600" dirty="0">
                        <a:effectLst/>
                        <a:latin typeface="Calibri"/>
                        <a:ea typeface="Times New Roman"/>
                        <a:cs typeface="Times New Roman"/>
                      </a:endParaRPr>
                    </a:p>
                  </a:txBody>
                  <a:tcPr marL="85809" marR="8580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r>
              <a:tr h="484520">
                <a:tc>
                  <a:txBody>
                    <a:bodyPr/>
                    <a:lstStyle/>
                    <a:p>
                      <a:pPr algn="ctr">
                        <a:lnSpc>
                          <a:spcPct val="200000"/>
                        </a:lnSpc>
                        <a:spcAft>
                          <a:spcPts val="0"/>
                        </a:spcAft>
                        <a:tabLst>
                          <a:tab pos="180340" algn="l"/>
                        </a:tabLst>
                      </a:pPr>
                      <a:r>
                        <a:rPr lang="es-CO" sz="1400" dirty="0">
                          <a:effectLst/>
                          <a:latin typeface="Times New Roman"/>
                          <a:ea typeface="Times New Roman"/>
                          <a:cs typeface="Times New Roman"/>
                        </a:rPr>
                        <a:t>Investigación y diagnóstico de incidente</a:t>
                      </a:r>
                      <a:endParaRPr lang="en-US" sz="1600" dirty="0">
                        <a:effectLst/>
                        <a:latin typeface="Calibri"/>
                        <a:ea typeface="Times New Roman"/>
                        <a:cs typeface="Times New Roman"/>
                      </a:endParaRPr>
                    </a:p>
                  </a:txBody>
                  <a:tcPr marL="85809" marR="858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200000"/>
                        </a:lnSpc>
                        <a:spcAft>
                          <a:spcPts val="0"/>
                        </a:spcAft>
                        <a:tabLst>
                          <a:tab pos="180340" algn="l"/>
                        </a:tabLst>
                      </a:pPr>
                      <a:r>
                        <a:rPr lang="es-CO" sz="1400">
                          <a:effectLst/>
                          <a:latin typeface="Times New Roman"/>
                          <a:ea typeface="Times New Roman"/>
                          <a:cs typeface="Times New Roman"/>
                        </a:rPr>
                        <a:t>A</a:t>
                      </a:r>
                      <a:endParaRPr lang="en-US" sz="1600">
                        <a:effectLst/>
                        <a:latin typeface="Calibri"/>
                        <a:ea typeface="Times New Roman"/>
                        <a:cs typeface="Times New Roman"/>
                      </a:endParaRPr>
                    </a:p>
                  </a:txBody>
                  <a:tcPr marL="85809" marR="858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200000"/>
                        </a:lnSpc>
                        <a:spcAft>
                          <a:spcPts val="0"/>
                        </a:spcAft>
                        <a:tabLst>
                          <a:tab pos="180340" algn="l"/>
                        </a:tabLst>
                      </a:pPr>
                      <a:r>
                        <a:rPr lang="es-CO" sz="1400" dirty="0">
                          <a:effectLst/>
                          <a:latin typeface="Times New Roman"/>
                          <a:ea typeface="Times New Roman"/>
                          <a:cs typeface="Times New Roman"/>
                        </a:rPr>
                        <a:t>C / I</a:t>
                      </a:r>
                      <a:endParaRPr lang="en-US" sz="1600" dirty="0">
                        <a:effectLst/>
                        <a:latin typeface="Calibri"/>
                        <a:ea typeface="Times New Roman"/>
                        <a:cs typeface="Times New Roman"/>
                      </a:endParaRPr>
                    </a:p>
                  </a:txBody>
                  <a:tcPr marL="85809" marR="858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200000"/>
                        </a:lnSpc>
                        <a:spcAft>
                          <a:spcPts val="0"/>
                        </a:spcAft>
                        <a:tabLst>
                          <a:tab pos="180340" algn="l"/>
                        </a:tabLst>
                      </a:pPr>
                      <a:r>
                        <a:rPr lang="es-CO" sz="1400" dirty="0">
                          <a:effectLst/>
                          <a:latin typeface="Times New Roman"/>
                          <a:ea typeface="Times New Roman"/>
                          <a:cs typeface="Times New Roman"/>
                        </a:rPr>
                        <a:t>R</a:t>
                      </a:r>
                      <a:endParaRPr lang="en-US" sz="1600" dirty="0">
                        <a:effectLst/>
                        <a:latin typeface="Calibri"/>
                        <a:ea typeface="Times New Roman"/>
                        <a:cs typeface="Times New Roman"/>
                      </a:endParaRPr>
                    </a:p>
                  </a:txBody>
                  <a:tcPr marL="85809" marR="858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200000"/>
                        </a:lnSpc>
                      </a:pPr>
                      <a:endParaRPr lang="en-US" sz="1600">
                        <a:effectLst/>
                        <a:latin typeface="Calibri"/>
                        <a:cs typeface="Times New Roman"/>
                      </a:endParaRPr>
                    </a:p>
                  </a:txBody>
                  <a:tcPr marL="85809" marR="858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200000"/>
                        </a:lnSpc>
                        <a:spcAft>
                          <a:spcPts val="0"/>
                        </a:spcAft>
                        <a:tabLst>
                          <a:tab pos="180340" algn="l"/>
                        </a:tabLst>
                      </a:pPr>
                      <a:r>
                        <a:rPr lang="es-CO" sz="1400">
                          <a:effectLst/>
                          <a:latin typeface="Times New Roman"/>
                          <a:ea typeface="Times New Roman"/>
                          <a:cs typeface="Times New Roman"/>
                        </a:rPr>
                        <a:t>C / I</a:t>
                      </a:r>
                      <a:endParaRPr lang="en-US" sz="1600">
                        <a:effectLst/>
                        <a:latin typeface="Calibri"/>
                        <a:ea typeface="Times New Roman"/>
                        <a:cs typeface="Times New Roman"/>
                      </a:endParaRPr>
                    </a:p>
                  </a:txBody>
                  <a:tcPr marL="85809" marR="858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484520">
                <a:tc>
                  <a:txBody>
                    <a:bodyPr/>
                    <a:lstStyle/>
                    <a:p>
                      <a:pPr algn="ctr">
                        <a:lnSpc>
                          <a:spcPct val="200000"/>
                        </a:lnSpc>
                        <a:spcAft>
                          <a:spcPts val="0"/>
                        </a:spcAft>
                        <a:tabLst>
                          <a:tab pos="180340" algn="l"/>
                        </a:tabLst>
                      </a:pPr>
                      <a:r>
                        <a:rPr lang="es-CO" sz="1400" dirty="0">
                          <a:effectLst/>
                          <a:latin typeface="Times New Roman"/>
                          <a:ea typeface="Times New Roman"/>
                          <a:cs typeface="Times New Roman"/>
                        </a:rPr>
                        <a:t>Resolución y recuperación de incidente</a:t>
                      </a:r>
                      <a:endParaRPr lang="en-US" sz="1600" dirty="0">
                        <a:effectLst/>
                        <a:latin typeface="Calibri"/>
                        <a:ea typeface="Times New Roman"/>
                        <a:cs typeface="Times New Roman"/>
                      </a:endParaRPr>
                    </a:p>
                  </a:txBody>
                  <a:tcPr marL="85809" marR="858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200000"/>
                        </a:lnSpc>
                        <a:spcAft>
                          <a:spcPts val="0"/>
                        </a:spcAft>
                        <a:tabLst>
                          <a:tab pos="180340" algn="l"/>
                        </a:tabLst>
                      </a:pPr>
                      <a:r>
                        <a:rPr lang="es-CO" sz="1400" dirty="0">
                          <a:effectLst/>
                          <a:latin typeface="Times New Roman"/>
                          <a:ea typeface="Times New Roman"/>
                          <a:cs typeface="Times New Roman"/>
                        </a:rPr>
                        <a:t>A</a:t>
                      </a:r>
                      <a:endParaRPr lang="en-US" sz="1600" dirty="0">
                        <a:effectLst/>
                        <a:latin typeface="Calibri"/>
                        <a:ea typeface="Times New Roman"/>
                        <a:cs typeface="Times New Roman"/>
                      </a:endParaRPr>
                    </a:p>
                  </a:txBody>
                  <a:tcPr marL="85809" marR="858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200000"/>
                        </a:lnSpc>
                        <a:spcAft>
                          <a:spcPts val="0"/>
                        </a:spcAft>
                        <a:tabLst>
                          <a:tab pos="180340" algn="l"/>
                        </a:tabLst>
                      </a:pPr>
                      <a:r>
                        <a:rPr lang="es-CO" sz="1400" dirty="0">
                          <a:effectLst/>
                          <a:latin typeface="Times New Roman"/>
                          <a:ea typeface="Times New Roman"/>
                          <a:cs typeface="Times New Roman"/>
                        </a:rPr>
                        <a:t>C / I</a:t>
                      </a:r>
                      <a:endParaRPr lang="en-US" sz="1600" dirty="0">
                        <a:effectLst/>
                        <a:latin typeface="Calibri"/>
                        <a:ea typeface="Times New Roman"/>
                        <a:cs typeface="Times New Roman"/>
                      </a:endParaRPr>
                    </a:p>
                  </a:txBody>
                  <a:tcPr marL="85809" marR="858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200000"/>
                        </a:lnSpc>
                        <a:spcAft>
                          <a:spcPts val="0"/>
                        </a:spcAft>
                        <a:tabLst>
                          <a:tab pos="180340" algn="l"/>
                        </a:tabLst>
                      </a:pPr>
                      <a:r>
                        <a:rPr lang="es-CO" sz="1400" dirty="0">
                          <a:effectLst/>
                          <a:latin typeface="Times New Roman"/>
                          <a:ea typeface="Times New Roman"/>
                          <a:cs typeface="Times New Roman"/>
                        </a:rPr>
                        <a:t>R</a:t>
                      </a:r>
                      <a:endParaRPr lang="en-US" sz="1600" dirty="0">
                        <a:effectLst/>
                        <a:latin typeface="Calibri"/>
                        <a:ea typeface="Times New Roman"/>
                        <a:cs typeface="Times New Roman"/>
                      </a:endParaRPr>
                    </a:p>
                  </a:txBody>
                  <a:tcPr marL="85809" marR="858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200000"/>
                        </a:lnSpc>
                      </a:pPr>
                      <a:endParaRPr lang="en-US" sz="1600">
                        <a:effectLst/>
                        <a:latin typeface="Calibri"/>
                        <a:cs typeface="Times New Roman"/>
                      </a:endParaRPr>
                    </a:p>
                  </a:txBody>
                  <a:tcPr marL="85809" marR="858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200000"/>
                        </a:lnSpc>
                        <a:spcAft>
                          <a:spcPts val="0"/>
                        </a:spcAft>
                        <a:tabLst>
                          <a:tab pos="180340" algn="l"/>
                        </a:tabLst>
                      </a:pPr>
                      <a:r>
                        <a:rPr lang="es-CO" sz="1400">
                          <a:effectLst/>
                          <a:latin typeface="Times New Roman"/>
                          <a:ea typeface="Times New Roman"/>
                          <a:cs typeface="Times New Roman"/>
                        </a:rPr>
                        <a:t>C / I</a:t>
                      </a:r>
                      <a:endParaRPr lang="en-US" sz="1600">
                        <a:effectLst/>
                        <a:latin typeface="Calibri"/>
                        <a:ea typeface="Times New Roman"/>
                        <a:cs typeface="Times New Roman"/>
                      </a:endParaRPr>
                    </a:p>
                  </a:txBody>
                  <a:tcPr marL="85809" marR="858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377825">
                <a:tc>
                  <a:txBody>
                    <a:bodyPr/>
                    <a:lstStyle/>
                    <a:p>
                      <a:pPr algn="ctr">
                        <a:lnSpc>
                          <a:spcPct val="200000"/>
                        </a:lnSpc>
                        <a:spcAft>
                          <a:spcPts val="0"/>
                        </a:spcAft>
                        <a:tabLst>
                          <a:tab pos="180340" algn="l"/>
                        </a:tabLst>
                      </a:pPr>
                      <a:r>
                        <a:rPr lang="es-CO" sz="1400" dirty="0">
                          <a:effectLst/>
                          <a:latin typeface="Times New Roman"/>
                          <a:ea typeface="Times New Roman"/>
                          <a:cs typeface="Times New Roman"/>
                        </a:rPr>
                        <a:t>Cierre de incidente</a:t>
                      </a:r>
                      <a:endParaRPr lang="en-US" sz="1600" dirty="0">
                        <a:effectLst/>
                        <a:latin typeface="Calibri"/>
                        <a:ea typeface="Times New Roman"/>
                        <a:cs typeface="Times New Roman"/>
                      </a:endParaRPr>
                    </a:p>
                  </a:txBody>
                  <a:tcPr marL="85809" marR="858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200000"/>
                        </a:lnSpc>
                        <a:spcAft>
                          <a:spcPts val="0"/>
                        </a:spcAft>
                        <a:tabLst>
                          <a:tab pos="180340" algn="l"/>
                        </a:tabLst>
                      </a:pPr>
                      <a:r>
                        <a:rPr lang="es-CO" sz="1400">
                          <a:effectLst/>
                          <a:latin typeface="Times New Roman"/>
                          <a:ea typeface="Times New Roman"/>
                          <a:cs typeface="Times New Roman"/>
                        </a:rPr>
                        <a:t>A</a:t>
                      </a:r>
                      <a:endParaRPr lang="en-US" sz="1600">
                        <a:effectLst/>
                        <a:latin typeface="Calibri"/>
                        <a:ea typeface="Times New Roman"/>
                        <a:cs typeface="Times New Roman"/>
                      </a:endParaRPr>
                    </a:p>
                  </a:txBody>
                  <a:tcPr marL="85809" marR="858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200000"/>
                        </a:lnSpc>
                        <a:spcAft>
                          <a:spcPts val="0"/>
                        </a:spcAft>
                        <a:tabLst>
                          <a:tab pos="180340" algn="l"/>
                        </a:tabLst>
                      </a:pPr>
                      <a:r>
                        <a:rPr lang="es-CO" sz="1400">
                          <a:effectLst/>
                          <a:latin typeface="Times New Roman"/>
                          <a:ea typeface="Times New Roman"/>
                          <a:cs typeface="Times New Roman"/>
                        </a:rPr>
                        <a:t>C / I</a:t>
                      </a:r>
                      <a:endParaRPr lang="en-US" sz="1600">
                        <a:effectLst/>
                        <a:latin typeface="Calibri"/>
                        <a:ea typeface="Times New Roman"/>
                        <a:cs typeface="Times New Roman"/>
                      </a:endParaRPr>
                    </a:p>
                  </a:txBody>
                  <a:tcPr marL="85809" marR="858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200000"/>
                        </a:lnSpc>
                        <a:spcAft>
                          <a:spcPts val="0"/>
                        </a:spcAft>
                        <a:tabLst>
                          <a:tab pos="180340" algn="l"/>
                        </a:tabLst>
                      </a:pPr>
                      <a:r>
                        <a:rPr lang="es-CO" sz="1400" dirty="0">
                          <a:effectLst/>
                          <a:latin typeface="Times New Roman"/>
                          <a:ea typeface="Times New Roman"/>
                          <a:cs typeface="Times New Roman"/>
                        </a:rPr>
                        <a:t>R</a:t>
                      </a:r>
                      <a:endParaRPr lang="en-US" sz="1600" dirty="0">
                        <a:effectLst/>
                        <a:latin typeface="Calibri"/>
                        <a:ea typeface="Times New Roman"/>
                        <a:cs typeface="Times New Roman"/>
                      </a:endParaRPr>
                    </a:p>
                  </a:txBody>
                  <a:tcPr marL="85809" marR="858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200000"/>
                        </a:lnSpc>
                        <a:spcAft>
                          <a:spcPts val="0"/>
                        </a:spcAft>
                        <a:tabLst>
                          <a:tab pos="180340" algn="l"/>
                        </a:tabLst>
                      </a:pPr>
                      <a:r>
                        <a:rPr lang="es-ES" sz="1400" dirty="0">
                          <a:effectLst/>
                          <a:latin typeface="Times New Roman"/>
                          <a:ea typeface="Times New Roman"/>
                          <a:cs typeface="Times New Roman"/>
                        </a:rPr>
                        <a:t>I</a:t>
                      </a:r>
                      <a:endParaRPr lang="en-US" sz="1600" dirty="0">
                        <a:effectLst/>
                        <a:latin typeface="Calibri"/>
                        <a:ea typeface="Times New Roman"/>
                        <a:cs typeface="Times New Roman"/>
                      </a:endParaRPr>
                    </a:p>
                  </a:txBody>
                  <a:tcPr marL="85809" marR="858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200000"/>
                        </a:lnSpc>
                        <a:spcAft>
                          <a:spcPts val="0"/>
                        </a:spcAft>
                        <a:tabLst>
                          <a:tab pos="180340" algn="l"/>
                        </a:tabLst>
                      </a:pPr>
                      <a:r>
                        <a:rPr lang="es-CO" sz="1400" dirty="0">
                          <a:effectLst/>
                          <a:latin typeface="Times New Roman"/>
                          <a:ea typeface="Times New Roman"/>
                          <a:cs typeface="Times New Roman"/>
                        </a:rPr>
                        <a:t>I</a:t>
                      </a:r>
                      <a:endParaRPr lang="en-US" sz="1600" dirty="0">
                        <a:effectLst/>
                        <a:latin typeface="Calibri"/>
                        <a:ea typeface="Times New Roman"/>
                        <a:cs typeface="Times New Roman"/>
                      </a:endParaRPr>
                    </a:p>
                  </a:txBody>
                  <a:tcPr marL="85809" marR="858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bl>
          </a:graphicData>
        </a:graphic>
      </p:graphicFrame>
      <p:sp>
        <p:nvSpPr>
          <p:cNvPr id="6" name="3 Rectángulo"/>
          <p:cNvSpPr/>
          <p:nvPr/>
        </p:nvSpPr>
        <p:spPr>
          <a:xfrm>
            <a:off x="7740352" y="6237312"/>
            <a:ext cx="1331640" cy="4320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7" name="7 Flecha izquierda">
            <a:hlinkClick r:id="rId3" action="ppaction://hlinksldjump"/>
          </p:cNvPr>
          <p:cNvSpPr/>
          <p:nvPr/>
        </p:nvSpPr>
        <p:spPr>
          <a:xfrm>
            <a:off x="8029328" y="6381328"/>
            <a:ext cx="791144" cy="360040"/>
          </a:xfrm>
          <a:prstGeom prst="leftArrow">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es-ES" sz="700" dirty="0" smtClean="0">
                <a:latin typeface="Arial Rounded MT Bold" pitchFamily="34" charset="0"/>
              </a:rPr>
              <a:t>Agenda</a:t>
            </a:r>
            <a:endParaRPr lang="es-ES" sz="700" dirty="0">
              <a:latin typeface="Arial Rounded MT Bold" pitchFamily="34" charset="0"/>
            </a:endParaRPr>
          </a:p>
        </p:txBody>
      </p:sp>
    </p:spTree>
    <p:extLst>
      <p:ext uri="{BB962C8B-B14F-4D97-AF65-F5344CB8AC3E}">
        <p14:creationId xmlns:p14="http://schemas.microsoft.com/office/powerpoint/2010/main" xmlns="" val="38164976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418058"/>
          </a:xfrm>
        </p:spPr>
        <p:txBody>
          <a:bodyPr/>
          <a:lstStyle/>
          <a:p>
            <a:r>
              <a:rPr lang="es-ES" sz="2000" i="1" kern="1200" dirty="0">
                <a:solidFill>
                  <a:schemeClr val="accent6">
                    <a:lumMod val="75000"/>
                  </a:schemeClr>
                </a:solidFill>
                <a:effectLst>
                  <a:outerShdw blurRad="38100" dist="38100" dir="2700000" algn="tl">
                    <a:srgbClr val="000000">
                      <a:alpha val="43137"/>
                    </a:srgbClr>
                  </a:outerShdw>
                </a:effectLst>
              </a:rPr>
              <a:t>Procedimiento para el cierre de incidentes</a:t>
            </a:r>
            <a:endParaRPr lang="en-US" sz="2000" i="1" kern="1200" dirty="0">
              <a:solidFill>
                <a:schemeClr val="accent6">
                  <a:lumMod val="75000"/>
                </a:schemeClr>
              </a:solidFill>
              <a:effectLst>
                <a:outerShdw blurRad="38100" dist="38100" dir="2700000" algn="tl">
                  <a:srgbClr val="000000">
                    <a:alpha val="43137"/>
                  </a:srgbClr>
                </a:outerShdw>
              </a:effectLst>
            </a:endParaRPr>
          </a:p>
        </p:txBody>
      </p:sp>
      <p:graphicFrame>
        <p:nvGraphicFramePr>
          <p:cNvPr id="6" name="Table 5"/>
          <p:cNvGraphicFramePr>
            <a:graphicFrameLocks noGrp="1"/>
          </p:cNvGraphicFramePr>
          <p:nvPr>
            <p:extLst>
              <p:ext uri="{D42A27DB-BD31-4B8C-83A1-F6EECF244321}">
                <p14:modId xmlns:p14="http://schemas.microsoft.com/office/powerpoint/2010/main" xmlns="" val="1238865334"/>
              </p:ext>
            </p:extLst>
          </p:nvPr>
        </p:nvGraphicFramePr>
        <p:xfrm>
          <a:off x="457200" y="1591040"/>
          <a:ext cx="8229600" cy="3720992"/>
        </p:xfrm>
        <a:graphic>
          <a:graphicData uri="http://schemas.openxmlformats.org/drawingml/2006/table">
            <a:tbl>
              <a:tblPr/>
              <a:tblGrid>
                <a:gridCol w="1018824"/>
                <a:gridCol w="1710111"/>
                <a:gridCol w="3630899"/>
                <a:gridCol w="1869766"/>
              </a:tblGrid>
              <a:tr h="450266">
                <a:tc>
                  <a:txBody>
                    <a:bodyPr/>
                    <a:lstStyle/>
                    <a:p>
                      <a:pPr algn="ctr">
                        <a:lnSpc>
                          <a:spcPct val="150000"/>
                        </a:lnSpc>
                        <a:spcAft>
                          <a:spcPts val="0"/>
                        </a:spcAft>
                        <a:tabLst>
                          <a:tab pos="180340" algn="l"/>
                        </a:tabLst>
                      </a:pPr>
                      <a:r>
                        <a:rPr lang="es-ES" sz="1000" b="1">
                          <a:solidFill>
                            <a:srgbClr val="FFFFFF"/>
                          </a:solidFill>
                          <a:effectLst/>
                          <a:latin typeface="Times New Roman"/>
                          <a:ea typeface="Times New Roman"/>
                          <a:cs typeface="Times New Roman"/>
                        </a:rPr>
                        <a:t>ID del</a:t>
                      </a:r>
                      <a:endParaRPr lang="en-US" sz="800">
                        <a:effectLst/>
                        <a:latin typeface="Arial"/>
                        <a:ea typeface="Times New Roman"/>
                        <a:cs typeface="Times New Roman"/>
                      </a:endParaRPr>
                    </a:p>
                    <a:p>
                      <a:pPr algn="ctr">
                        <a:lnSpc>
                          <a:spcPct val="150000"/>
                        </a:lnSpc>
                        <a:spcAft>
                          <a:spcPts val="0"/>
                        </a:spcAft>
                        <a:tabLst>
                          <a:tab pos="180340" algn="l"/>
                        </a:tabLst>
                      </a:pPr>
                      <a:r>
                        <a:rPr lang="es-ES" sz="1000" b="1">
                          <a:solidFill>
                            <a:srgbClr val="FFFFFF"/>
                          </a:solidFill>
                          <a:effectLst/>
                          <a:latin typeface="Times New Roman"/>
                          <a:ea typeface="Times New Roman"/>
                          <a:cs typeface="Times New Roman"/>
                        </a:rPr>
                        <a:t>Proceso</a:t>
                      </a:r>
                      <a:endParaRPr lang="en-US" sz="800">
                        <a:effectLst/>
                        <a:latin typeface="Arial"/>
                        <a:ea typeface="Times New Roman"/>
                        <a:cs typeface="Times New Roman"/>
                      </a:endParaRPr>
                    </a:p>
                  </a:txBody>
                  <a:tcPr marL="43776" marR="43776" marT="0" marB="0" anchor="ctr">
                    <a:lnL w="12700" cap="flat" cmpd="sng" algn="ctr">
                      <a:solidFill>
                        <a:srgbClr val="00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50000"/>
                        </a:lnSpc>
                        <a:spcAft>
                          <a:spcPts val="0"/>
                        </a:spcAft>
                        <a:tabLst>
                          <a:tab pos="180340" algn="l"/>
                        </a:tabLst>
                      </a:pPr>
                      <a:r>
                        <a:rPr lang="es-ES" sz="1000" b="1">
                          <a:solidFill>
                            <a:srgbClr val="FFFFFF"/>
                          </a:solidFill>
                          <a:effectLst/>
                          <a:latin typeface="Times New Roman"/>
                          <a:ea typeface="Times New Roman"/>
                          <a:cs typeface="Times New Roman"/>
                        </a:rPr>
                        <a:t>Procedimiento</a:t>
                      </a:r>
                      <a:endParaRPr lang="en-US" sz="800">
                        <a:effectLst/>
                        <a:latin typeface="Arial"/>
                        <a:ea typeface="Times New Roman"/>
                        <a:cs typeface="Times New Roman"/>
                      </a:endParaRPr>
                    </a:p>
                    <a:p>
                      <a:pPr algn="ctr">
                        <a:lnSpc>
                          <a:spcPct val="150000"/>
                        </a:lnSpc>
                        <a:spcAft>
                          <a:spcPts val="0"/>
                        </a:spcAft>
                        <a:tabLst>
                          <a:tab pos="180340" algn="l"/>
                        </a:tabLst>
                      </a:pPr>
                      <a:r>
                        <a:rPr lang="es-ES" sz="1000" b="1">
                          <a:solidFill>
                            <a:srgbClr val="FFFFFF"/>
                          </a:solidFill>
                          <a:effectLst/>
                          <a:latin typeface="Times New Roman"/>
                          <a:ea typeface="Times New Roman"/>
                          <a:cs typeface="Times New Roman"/>
                        </a:rPr>
                        <a:t>o Decisión</a:t>
                      </a:r>
                      <a:endParaRPr lang="en-US" sz="800">
                        <a:effectLst/>
                        <a:latin typeface="Arial"/>
                        <a:ea typeface="Times New Roman"/>
                        <a:cs typeface="Times New Roman"/>
                      </a:endParaRPr>
                    </a:p>
                  </a:txBody>
                  <a:tcPr marL="43776" marR="4377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50000"/>
                        </a:lnSpc>
                        <a:spcAft>
                          <a:spcPts val="0"/>
                        </a:spcAft>
                        <a:tabLst>
                          <a:tab pos="180340" algn="l"/>
                          <a:tab pos="647700" algn="l"/>
                        </a:tabLst>
                      </a:pPr>
                      <a:r>
                        <a:rPr lang="es-ES" sz="1000" b="1">
                          <a:solidFill>
                            <a:srgbClr val="FFFFFF"/>
                          </a:solidFill>
                          <a:effectLst/>
                          <a:latin typeface="Times New Roman"/>
                          <a:ea typeface="Times New Roman"/>
                          <a:cs typeface="Times New Roman"/>
                        </a:rPr>
                        <a:t>Descripción</a:t>
                      </a:r>
                      <a:endParaRPr lang="en-US" sz="800">
                        <a:effectLst/>
                        <a:latin typeface="Arial"/>
                        <a:ea typeface="Times New Roman"/>
                        <a:cs typeface="Times New Roman"/>
                      </a:endParaRPr>
                    </a:p>
                  </a:txBody>
                  <a:tcPr marL="43776" marR="4377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50000"/>
                        </a:lnSpc>
                        <a:spcAft>
                          <a:spcPts val="0"/>
                        </a:spcAft>
                        <a:tabLst>
                          <a:tab pos="180340" algn="l"/>
                          <a:tab pos="647700" algn="l"/>
                        </a:tabLst>
                      </a:pPr>
                      <a:r>
                        <a:rPr lang="es-ES" sz="1000" b="1">
                          <a:solidFill>
                            <a:srgbClr val="FFFFFF"/>
                          </a:solidFill>
                          <a:effectLst/>
                          <a:latin typeface="Times New Roman"/>
                          <a:ea typeface="Times New Roman"/>
                          <a:cs typeface="Times New Roman"/>
                        </a:rPr>
                        <a:t>Rol</a:t>
                      </a:r>
                      <a:endParaRPr lang="en-US" sz="800">
                        <a:effectLst/>
                        <a:latin typeface="Arial"/>
                        <a:ea typeface="Times New Roman"/>
                        <a:cs typeface="Times New Roman"/>
                      </a:endParaRPr>
                    </a:p>
                  </a:txBody>
                  <a:tcPr marL="43776" marR="43776" marT="0" marB="0" anchor="ctr">
                    <a:lnL w="1270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r>
              <a:tr h="450266">
                <a:tc>
                  <a:txBody>
                    <a:bodyPr/>
                    <a:lstStyle/>
                    <a:p>
                      <a:pPr algn="ctr">
                        <a:lnSpc>
                          <a:spcPct val="150000"/>
                        </a:lnSpc>
                        <a:spcAft>
                          <a:spcPts val="0"/>
                        </a:spcAft>
                        <a:tabLst>
                          <a:tab pos="180340" algn="l"/>
                        </a:tabLst>
                      </a:pPr>
                      <a:r>
                        <a:rPr lang="es-ES" sz="1000">
                          <a:effectLst/>
                          <a:latin typeface="Times New Roman"/>
                          <a:ea typeface="Times New Roman"/>
                          <a:cs typeface="Times New Roman"/>
                        </a:rPr>
                        <a:t>IN3.1</a:t>
                      </a:r>
                      <a:endParaRPr lang="en-US" sz="800">
                        <a:effectLst/>
                        <a:latin typeface="Arial"/>
                        <a:ea typeface="Times New Roman"/>
                        <a:cs typeface="Times New Roman"/>
                      </a:endParaRPr>
                    </a:p>
                  </a:txBody>
                  <a:tcPr marL="43776" marR="43776" marT="0" marB="0" anchor="ctr">
                    <a:lnL w="12700" cap="flat" cmpd="sng" algn="ctr">
                      <a:solidFill>
                        <a:srgbClr val="00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50000"/>
                        </a:lnSpc>
                        <a:spcAft>
                          <a:spcPts val="0"/>
                        </a:spcAft>
                        <a:tabLst>
                          <a:tab pos="180340" algn="l"/>
                        </a:tabLst>
                      </a:pPr>
                      <a:r>
                        <a:rPr lang="es-ES" sz="1000">
                          <a:effectLst/>
                          <a:latin typeface="Times New Roman"/>
                          <a:ea typeface="Times New Roman"/>
                          <a:cs typeface="Times New Roman"/>
                        </a:rPr>
                        <a:t>Revisar Incidente</a:t>
                      </a:r>
                      <a:endParaRPr lang="en-US" sz="800">
                        <a:effectLst/>
                        <a:latin typeface="Arial"/>
                        <a:ea typeface="Times New Roman"/>
                        <a:cs typeface="Times New Roman"/>
                      </a:endParaRPr>
                    </a:p>
                  </a:txBody>
                  <a:tcPr marL="43776" marR="4377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just">
                        <a:lnSpc>
                          <a:spcPct val="150000"/>
                        </a:lnSpc>
                        <a:spcAft>
                          <a:spcPts val="0"/>
                        </a:spcAft>
                        <a:tabLst>
                          <a:tab pos="180340" algn="l"/>
                        </a:tabLst>
                      </a:pPr>
                      <a:r>
                        <a:rPr lang="es-ES" sz="1000">
                          <a:solidFill>
                            <a:srgbClr val="000000"/>
                          </a:solidFill>
                          <a:effectLst/>
                          <a:latin typeface="Times New Roman"/>
                          <a:ea typeface="Times New Roman"/>
                          <a:cs typeface="Times New Roman"/>
                        </a:rPr>
                        <a:t>El Analista de Incidentes revisa la descripción de la solución del incidente.</a:t>
                      </a:r>
                      <a:endParaRPr lang="en-US" sz="1100">
                        <a:effectLst/>
                        <a:latin typeface="Calibri"/>
                        <a:ea typeface="Times New Roman"/>
                        <a:cs typeface="Times New Roman"/>
                      </a:endParaRPr>
                    </a:p>
                  </a:txBody>
                  <a:tcPr marL="43776" marR="4377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50000"/>
                        </a:lnSpc>
                        <a:spcAft>
                          <a:spcPts val="0"/>
                        </a:spcAft>
                        <a:tabLst>
                          <a:tab pos="180340" algn="l"/>
                          <a:tab pos="647700" algn="l"/>
                        </a:tabLst>
                      </a:pPr>
                      <a:r>
                        <a:rPr lang="es-ES" sz="1000">
                          <a:effectLst/>
                          <a:latin typeface="Times New Roman"/>
                          <a:ea typeface="Times New Roman"/>
                          <a:cs typeface="Times New Roman"/>
                        </a:rPr>
                        <a:t>Analista de incidentes</a:t>
                      </a:r>
                      <a:endParaRPr lang="en-US" sz="800">
                        <a:effectLst/>
                        <a:latin typeface="Arial"/>
                        <a:ea typeface="Times New Roman"/>
                        <a:cs typeface="Times New Roman"/>
                      </a:endParaRPr>
                    </a:p>
                  </a:txBody>
                  <a:tcPr marL="43776" marR="43776" marT="0" marB="0" anchor="ctr">
                    <a:lnL w="1270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900532">
                <a:tc>
                  <a:txBody>
                    <a:bodyPr/>
                    <a:lstStyle/>
                    <a:p>
                      <a:pPr algn="ctr">
                        <a:lnSpc>
                          <a:spcPct val="150000"/>
                        </a:lnSpc>
                        <a:spcAft>
                          <a:spcPts val="0"/>
                        </a:spcAft>
                        <a:tabLst>
                          <a:tab pos="180340" algn="l"/>
                        </a:tabLst>
                      </a:pPr>
                      <a:r>
                        <a:rPr lang="es-ES" sz="1000">
                          <a:effectLst/>
                          <a:latin typeface="Times New Roman"/>
                          <a:ea typeface="Times New Roman"/>
                          <a:cs typeface="Times New Roman"/>
                        </a:rPr>
                        <a:t>IN3.2</a:t>
                      </a:r>
                      <a:endParaRPr lang="en-US" sz="800">
                        <a:effectLst/>
                        <a:latin typeface="Arial"/>
                        <a:ea typeface="Times New Roman"/>
                        <a:cs typeface="Times New Roman"/>
                      </a:endParaRPr>
                    </a:p>
                  </a:txBody>
                  <a:tcPr marL="43776" marR="43776" marT="0" marB="0" anchor="ctr">
                    <a:lnL w="12700" cap="flat" cmpd="sng" algn="ctr">
                      <a:solidFill>
                        <a:srgbClr val="00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50000"/>
                        </a:lnSpc>
                        <a:spcAft>
                          <a:spcPts val="0"/>
                        </a:spcAft>
                        <a:tabLst>
                          <a:tab pos="180340" algn="l"/>
                        </a:tabLst>
                      </a:pPr>
                      <a:r>
                        <a:rPr lang="es-ES" sz="1000">
                          <a:effectLst/>
                          <a:latin typeface="Times New Roman"/>
                          <a:ea typeface="Times New Roman"/>
                          <a:cs typeface="Times New Roman"/>
                        </a:rPr>
                        <a:t>Verificación y confirmación de resolución</a:t>
                      </a:r>
                      <a:endParaRPr lang="en-US" sz="800">
                        <a:effectLst/>
                        <a:latin typeface="Arial"/>
                        <a:ea typeface="Times New Roman"/>
                        <a:cs typeface="Times New Roman"/>
                      </a:endParaRPr>
                    </a:p>
                  </a:txBody>
                  <a:tcPr marL="43776" marR="4377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just">
                        <a:lnSpc>
                          <a:spcPct val="150000"/>
                        </a:lnSpc>
                        <a:spcAft>
                          <a:spcPts val="0"/>
                        </a:spcAft>
                        <a:tabLst>
                          <a:tab pos="180340" algn="l"/>
                        </a:tabLst>
                      </a:pPr>
                      <a:r>
                        <a:rPr lang="es-ES" sz="1000">
                          <a:solidFill>
                            <a:srgbClr val="000000"/>
                          </a:solidFill>
                          <a:effectLst/>
                          <a:latin typeface="Times New Roman"/>
                          <a:ea typeface="Times New Roman"/>
                          <a:cs typeface="Times New Roman"/>
                        </a:rPr>
                        <a:t>El Analista de Incidentes verifica que la resolución es correcta y completa, y confirma la resolución. Si es necesario, el Analista de Incidentes es el encargado de contactar al usuario para validar la resolución.</a:t>
                      </a:r>
                      <a:endParaRPr lang="en-US" sz="1100">
                        <a:effectLst/>
                        <a:latin typeface="Calibri"/>
                        <a:ea typeface="Times New Roman"/>
                        <a:cs typeface="Times New Roman"/>
                      </a:endParaRPr>
                    </a:p>
                  </a:txBody>
                  <a:tcPr marL="43776" marR="4377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50000"/>
                        </a:lnSpc>
                        <a:spcAft>
                          <a:spcPts val="0"/>
                        </a:spcAft>
                        <a:tabLst>
                          <a:tab pos="180340" algn="l"/>
                          <a:tab pos="647700" algn="l"/>
                        </a:tabLst>
                      </a:pPr>
                      <a:r>
                        <a:rPr lang="es-ES" sz="1000">
                          <a:effectLst/>
                          <a:latin typeface="Times New Roman"/>
                          <a:ea typeface="Times New Roman"/>
                          <a:cs typeface="Times New Roman"/>
                        </a:rPr>
                        <a:t>Analista de incidentes</a:t>
                      </a:r>
                      <a:endParaRPr lang="en-US" sz="800">
                        <a:effectLst/>
                        <a:latin typeface="Arial"/>
                        <a:ea typeface="Times New Roman"/>
                        <a:cs typeface="Times New Roman"/>
                      </a:endParaRPr>
                    </a:p>
                  </a:txBody>
                  <a:tcPr marL="43776" marR="43776" marT="0" marB="0" anchor="ctr">
                    <a:lnL w="1270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450266">
                <a:tc>
                  <a:txBody>
                    <a:bodyPr/>
                    <a:lstStyle/>
                    <a:p>
                      <a:pPr algn="ctr">
                        <a:lnSpc>
                          <a:spcPct val="150000"/>
                        </a:lnSpc>
                        <a:spcAft>
                          <a:spcPts val="0"/>
                        </a:spcAft>
                        <a:tabLst>
                          <a:tab pos="180340" algn="l"/>
                        </a:tabLst>
                      </a:pPr>
                      <a:r>
                        <a:rPr lang="es-ES" sz="1000">
                          <a:effectLst/>
                          <a:latin typeface="Times New Roman"/>
                          <a:ea typeface="Times New Roman"/>
                          <a:cs typeface="Times New Roman"/>
                        </a:rPr>
                        <a:t>IN3.3</a:t>
                      </a:r>
                      <a:endParaRPr lang="en-US" sz="800">
                        <a:effectLst/>
                        <a:latin typeface="Arial"/>
                        <a:ea typeface="Times New Roman"/>
                        <a:cs typeface="Times New Roman"/>
                      </a:endParaRPr>
                    </a:p>
                  </a:txBody>
                  <a:tcPr marL="43776" marR="43776" marT="0" marB="0" anchor="ctr">
                    <a:lnL w="12700" cap="flat" cmpd="sng" algn="ctr">
                      <a:solidFill>
                        <a:srgbClr val="00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50000"/>
                        </a:lnSpc>
                        <a:spcAft>
                          <a:spcPts val="0"/>
                        </a:spcAft>
                        <a:tabLst>
                          <a:tab pos="180340" algn="l"/>
                        </a:tabLst>
                      </a:pPr>
                      <a:r>
                        <a:rPr lang="es-ES" sz="1000">
                          <a:effectLst/>
                          <a:latin typeface="Times New Roman"/>
                          <a:ea typeface="Times New Roman"/>
                          <a:cs typeface="Times New Roman"/>
                        </a:rPr>
                        <a:t>¿El incidente está resuelto?</a:t>
                      </a:r>
                      <a:endParaRPr lang="en-US" sz="800">
                        <a:effectLst/>
                        <a:latin typeface="Arial"/>
                        <a:ea typeface="Times New Roman"/>
                        <a:cs typeface="Times New Roman"/>
                      </a:endParaRPr>
                    </a:p>
                  </a:txBody>
                  <a:tcPr marL="43776" marR="4377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just">
                        <a:lnSpc>
                          <a:spcPct val="150000"/>
                        </a:lnSpc>
                        <a:spcAft>
                          <a:spcPts val="0"/>
                        </a:spcAft>
                        <a:tabLst>
                          <a:tab pos="180340" algn="l"/>
                        </a:tabLst>
                      </a:pPr>
                      <a:r>
                        <a:rPr lang="es-ES" sz="1000">
                          <a:solidFill>
                            <a:srgbClr val="000000"/>
                          </a:solidFill>
                          <a:effectLst/>
                          <a:latin typeface="Times New Roman"/>
                          <a:ea typeface="Times New Roman"/>
                          <a:cs typeface="Times New Roman"/>
                        </a:rPr>
                        <a:t>¿Se resuelve el incidente con la solución ofrecida? Caso afirmativo, vaya a IN3.4. Caso contrario, vaya a IN3.5.</a:t>
                      </a:r>
                      <a:endParaRPr lang="en-US" sz="1100">
                        <a:effectLst/>
                        <a:latin typeface="Calibri"/>
                        <a:ea typeface="Times New Roman"/>
                        <a:cs typeface="Times New Roman"/>
                      </a:endParaRPr>
                    </a:p>
                  </a:txBody>
                  <a:tcPr marL="43776" marR="4377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50000"/>
                        </a:lnSpc>
                        <a:spcAft>
                          <a:spcPts val="0"/>
                        </a:spcAft>
                        <a:tabLst>
                          <a:tab pos="180340" algn="l"/>
                          <a:tab pos="647700" algn="l"/>
                        </a:tabLst>
                      </a:pPr>
                      <a:r>
                        <a:rPr lang="es-ES" sz="1000">
                          <a:effectLst/>
                          <a:latin typeface="Times New Roman"/>
                          <a:ea typeface="Times New Roman"/>
                          <a:cs typeface="Times New Roman"/>
                        </a:rPr>
                        <a:t>Analista de incidentes</a:t>
                      </a:r>
                      <a:endParaRPr lang="en-US" sz="800">
                        <a:effectLst/>
                        <a:latin typeface="Arial"/>
                        <a:ea typeface="Times New Roman"/>
                        <a:cs typeface="Times New Roman"/>
                      </a:endParaRPr>
                    </a:p>
                  </a:txBody>
                  <a:tcPr marL="43776" marR="43776" marT="0" marB="0" anchor="ctr">
                    <a:lnL w="1270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749192">
                <a:tc>
                  <a:txBody>
                    <a:bodyPr/>
                    <a:lstStyle/>
                    <a:p>
                      <a:pPr algn="ctr">
                        <a:lnSpc>
                          <a:spcPct val="150000"/>
                        </a:lnSpc>
                        <a:spcAft>
                          <a:spcPts val="0"/>
                        </a:spcAft>
                        <a:tabLst>
                          <a:tab pos="180340" algn="l"/>
                        </a:tabLst>
                      </a:pPr>
                      <a:r>
                        <a:rPr lang="es-ES" sz="1000">
                          <a:effectLst/>
                          <a:latin typeface="Times New Roman"/>
                          <a:ea typeface="Times New Roman"/>
                          <a:cs typeface="Times New Roman"/>
                        </a:rPr>
                        <a:t>IN3.4</a:t>
                      </a:r>
                      <a:endParaRPr lang="en-US" sz="800">
                        <a:effectLst/>
                        <a:latin typeface="Arial"/>
                        <a:ea typeface="Times New Roman"/>
                        <a:cs typeface="Times New Roman"/>
                      </a:endParaRPr>
                    </a:p>
                  </a:txBody>
                  <a:tcPr marL="43776" marR="43776" marT="0" marB="0" anchor="ctr">
                    <a:lnL w="12700" cap="flat" cmpd="sng" algn="ctr">
                      <a:solidFill>
                        <a:srgbClr val="00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50000"/>
                        </a:lnSpc>
                        <a:spcAft>
                          <a:spcPts val="0"/>
                        </a:spcAft>
                        <a:tabLst>
                          <a:tab pos="180340" algn="l"/>
                        </a:tabLst>
                      </a:pPr>
                      <a:r>
                        <a:rPr lang="es-ES" sz="1000">
                          <a:effectLst/>
                          <a:latin typeface="Times New Roman"/>
                          <a:ea typeface="Times New Roman"/>
                          <a:cs typeface="Times New Roman"/>
                        </a:rPr>
                        <a:t>Cierre de ticket de incidente</a:t>
                      </a:r>
                      <a:endParaRPr lang="en-US" sz="800">
                        <a:effectLst/>
                        <a:latin typeface="Arial"/>
                        <a:ea typeface="Times New Roman"/>
                        <a:cs typeface="Times New Roman"/>
                      </a:endParaRPr>
                    </a:p>
                  </a:txBody>
                  <a:tcPr marL="43776" marR="4377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just">
                        <a:lnSpc>
                          <a:spcPct val="150000"/>
                        </a:lnSpc>
                        <a:spcAft>
                          <a:spcPts val="0"/>
                        </a:spcAft>
                        <a:tabLst>
                          <a:tab pos="180340" algn="l"/>
                        </a:tabLst>
                      </a:pPr>
                      <a:r>
                        <a:rPr lang="es-ES" sz="1000">
                          <a:solidFill>
                            <a:srgbClr val="000000"/>
                          </a:solidFill>
                          <a:effectLst/>
                          <a:latin typeface="Times New Roman"/>
                          <a:ea typeface="Times New Roman"/>
                          <a:cs typeface="Times New Roman"/>
                        </a:rPr>
                        <a:t>El Analista de Incidentes cierra el ticket del incidente y selecciona el código de resolución aplicable.</a:t>
                      </a:r>
                      <a:endParaRPr lang="en-US" sz="1100">
                        <a:effectLst/>
                        <a:latin typeface="Calibri"/>
                        <a:ea typeface="Times New Roman"/>
                        <a:cs typeface="Times New Roman"/>
                      </a:endParaRPr>
                    </a:p>
                  </a:txBody>
                  <a:tcPr marL="43776" marR="4377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50000"/>
                        </a:lnSpc>
                        <a:spcAft>
                          <a:spcPts val="0"/>
                        </a:spcAft>
                        <a:tabLst>
                          <a:tab pos="180340" algn="l"/>
                          <a:tab pos="647700" algn="l"/>
                        </a:tabLst>
                      </a:pPr>
                      <a:r>
                        <a:rPr lang="es-ES" sz="1000">
                          <a:effectLst/>
                          <a:latin typeface="Times New Roman"/>
                          <a:ea typeface="Times New Roman"/>
                          <a:cs typeface="Times New Roman"/>
                        </a:rPr>
                        <a:t>Analista de incidentes</a:t>
                      </a:r>
                      <a:endParaRPr lang="en-US" sz="800">
                        <a:effectLst/>
                        <a:latin typeface="Arial"/>
                        <a:ea typeface="Times New Roman"/>
                        <a:cs typeface="Times New Roman"/>
                      </a:endParaRPr>
                    </a:p>
                  </a:txBody>
                  <a:tcPr marL="43776" marR="43776" marT="0" marB="0" anchor="ctr">
                    <a:lnL w="1270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675399">
                <a:tc>
                  <a:txBody>
                    <a:bodyPr/>
                    <a:lstStyle/>
                    <a:p>
                      <a:pPr algn="ctr">
                        <a:lnSpc>
                          <a:spcPct val="150000"/>
                        </a:lnSpc>
                        <a:spcAft>
                          <a:spcPts val="0"/>
                        </a:spcAft>
                        <a:tabLst>
                          <a:tab pos="180340" algn="l"/>
                        </a:tabLst>
                      </a:pPr>
                      <a:r>
                        <a:rPr lang="es-ES" sz="1000">
                          <a:effectLst/>
                          <a:latin typeface="Times New Roman"/>
                          <a:ea typeface="Times New Roman"/>
                          <a:cs typeface="Times New Roman"/>
                        </a:rPr>
                        <a:t>IN3.5</a:t>
                      </a:r>
                      <a:endParaRPr lang="en-US" sz="800">
                        <a:effectLst/>
                        <a:latin typeface="Arial"/>
                        <a:ea typeface="Times New Roman"/>
                        <a:cs typeface="Times New Roman"/>
                      </a:endParaRPr>
                    </a:p>
                  </a:txBody>
                  <a:tcPr marL="43776" marR="43776" marT="0" marB="0" anchor="ctr">
                    <a:lnL w="12700" cap="flat" cmpd="sng" algn="ctr">
                      <a:solidFill>
                        <a:srgbClr val="00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50000"/>
                        </a:lnSpc>
                        <a:spcAft>
                          <a:spcPts val="0"/>
                        </a:spcAft>
                        <a:tabLst>
                          <a:tab pos="180340" algn="l"/>
                        </a:tabLst>
                      </a:pPr>
                      <a:r>
                        <a:rPr lang="es-ES" sz="1000">
                          <a:effectLst/>
                          <a:latin typeface="Times New Roman"/>
                          <a:ea typeface="Times New Roman"/>
                          <a:cs typeface="Times New Roman"/>
                        </a:rPr>
                        <a:t>Reabrir el incidente</a:t>
                      </a:r>
                      <a:endParaRPr lang="en-US" sz="800">
                        <a:effectLst/>
                        <a:latin typeface="Arial"/>
                        <a:ea typeface="Times New Roman"/>
                        <a:cs typeface="Times New Roman"/>
                      </a:endParaRPr>
                    </a:p>
                  </a:txBody>
                  <a:tcPr marL="43776" marR="4377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just">
                        <a:lnSpc>
                          <a:spcPct val="150000"/>
                        </a:lnSpc>
                        <a:spcAft>
                          <a:spcPts val="0"/>
                        </a:spcAft>
                      </a:pPr>
                      <a:r>
                        <a:rPr lang="es-ES" sz="1000">
                          <a:solidFill>
                            <a:srgbClr val="000000"/>
                          </a:solidFill>
                          <a:effectLst/>
                          <a:latin typeface="Times New Roman"/>
                          <a:ea typeface="Times New Roman"/>
                          <a:cs typeface="Times New Roman"/>
                        </a:rPr>
                        <a:t>Si la solución entregada no resuelve el incidente, se reabre el incidente devolviéndolo al procedimiento resolución y recuperación de incidentes IN 2.1.</a:t>
                      </a:r>
                      <a:endParaRPr lang="en-US" sz="1100">
                        <a:effectLst/>
                        <a:latin typeface="Calibri"/>
                        <a:ea typeface="Times New Roman"/>
                        <a:cs typeface="Times New Roman"/>
                      </a:endParaRPr>
                    </a:p>
                  </a:txBody>
                  <a:tcPr marL="43776" marR="4377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50000"/>
                        </a:lnSpc>
                        <a:spcAft>
                          <a:spcPts val="0"/>
                        </a:spcAft>
                        <a:tabLst>
                          <a:tab pos="180340" algn="l"/>
                          <a:tab pos="647700" algn="l"/>
                        </a:tabLst>
                      </a:pPr>
                      <a:r>
                        <a:rPr lang="es-ES" sz="1000" dirty="0">
                          <a:effectLst/>
                          <a:latin typeface="Times New Roman"/>
                          <a:ea typeface="Times New Roman"/>
                          <a:cs typeface="Times New Roman"/>
                        </a:rPr>
                        <a:t>Analista de incidentes</a:t>
                      </a:r>
                      <a:endParaRPr lang="en-US" sz="800" dirty="0">
                        <a:effectLst/>
                        <a:latin typeface="Arial"/>
                        <a:ea typeface="Times New Roman"/>
                        <a:cs typeface="Times New Roman"/>
                      </a:endParaRPr>
                    </a:p>
                  </a:txBody>
                  <a:tcPr marL="43776" marR="43776" marT="0" marB="0" anchor="ctr">
                    <a:lnL w="1270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bl>
          </a:graphicData>
        </a:graphic>
      </p:graphicFrame>
      <p:sp>
        <p:nvSpPr>
          <p:cNvPr id="7" name="3 Rectángulo"/>
          <p:cNvSpPr/>
          <p:nvPr/>
        </p:nvSpPr>
        <p:spPr>
          <a:xfrm>
            <a:off x="7740352" y="6237312"/>
            <a:ext cx="1331640" cy="4320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8" name="7 Flecha izquierda">
            <a:hlinkClick r:id="rId2" action="ppaction://hlinksldjump"/>
          </p:cNvPr>
          <p:cNvSpPr/>
          <p:nvPr/>
        </p:nvSpPr>
        <p:spPr>
          <a:xfrm>
            <a:off x="8029328" y="6381328"/>
            <a:ext cx="791144" cy="360040"/>
          </a:xfrm>
          <a:prstGeom prst="leftArrow">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es-ES" sz="700" dirty="0" smtClean="0">
                <a:latin typeface="Arial Rounded MT Bold" pitchFamily="34" charset="0"/>
              </a:rPr>
              <a:t>Agenda</a:t>
            </a:r>
            <a:endParaRPr lang="es-ES" sz="700" dirty="0">
              <a:latin typeface="Arial Rounded MT Bold" pitchFamily="34" charset="0"/>
            </a:endParaRPr>
          </a:p>
        </p:txBody>
      </p:sp>
    </p:spTree>
    <p:extLst>
      <p:ext uri="{BB962C8B-B14F-4D97-AF65-F5344CB8AC3E}">
        <p14:creationId xmlns:p14="http://schemas.microsoft.com/office/powerpoint/2010/main" xmlns="" val="25721939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418058"/>
          </a:xfrm>
        </p:spPr>
        <p:txBody>
          <a:bodyPr/>
          <a:lstStyle/>
          <a:p>
            <a:r>
              <a:rPr lang="es-ES" sz="2000" i="1" kern="1200" dirty="0">
                <a:solidFill>
                  <a:schemeClr val="accent6">
                    <a:lumMod val="75000"/>
                  </a:schemeClr>
                </a:solidFill>
                <a:effectLst>
                  <a:outerShdw blurRad="38100" dist="38100" dir="2700000" algn="tl">
                    <a:srgbClr val="000000">
                      <a:alpha val="43137"/>
                    </a:srgbClr>
                  </a:outerShdw>
                </a:effectLst>
              </a:rPr>
              <a:t>Procedimiento para el cierre de incidentes</a:t>
            </a:r>
            <a:endParaRPr lang="en-US" sz="2000" i="1" kern="1200" dirty="0">
              <a:solidFill>
                <a:schemeClr val="accent6">
                  <a:lumMod val="75000"/>
                </a:schemeClr>
              </a:solidFill>
              <a:effectLst>
                <a:outerShdw blurRad="38100" dist="38100" dir="2700000" algn="tl">
                  <a:srgbClr val="000000">
                    <a:alpha val="43137"/>
                  </a:srgbClr>
                </a:outerShdw>
              </a:effectLst>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xmlns="" val="3975493962"/>
              </p:ext>
            </p:extLst>
          </p:nvPr>
        </p:nvGraphicFramePr>
        <p:xfrm>
          <a:off x="2590800" y="1857375"/>
          <a:ext cx="3962400" cy="3143250"/>
        </p:xfrm>
        <a:graphic>
          <a:graphicData uri="http://schemas.openxmlformats.org/presentationml/2006/ole">
            <p:oleObj spid="_x0000_s3135" name="Visio" r:id="rId3" imgW="3949775" imgH="3130690" progId="Visio.Drawing.11">
              <p:embed/>
            </p:oleObj>
          </a:graphicData>
        </a:graphic>
      </p:graphicFrame>
      <p:sp>
        <p:nvSpPr>
          <p:cNvPr id="8" name="3 Rectángulo"/>
          <p:cNvSpPr/>
          <p:nvPr/>
        </p:nvSpPr>
        <p:spPr>
          <a:xfrm>
            <a:off x="7740352" y="6237312"/>
            <a:ext cx="1331640" cy="4320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9" name="7 Flecha izquierda">
            <a:hlinkClick r:id="rId4" action="ppaction://hlinksldjump"/>
          </p:cNvPr>
          <p:cNvSpPr/>
          <p:nvPr/>
        </p:nvSpPr>
        <p:spPr>
          <a:xfrm>
            <a:off x="8029328" y="6381328"/>
            <a:ext cx="791144" cy="360040"/>
          </a:xfrm>
          <a:prstGeom prst="leftArrow">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es-ES" sz="700" dirty="0" smtClean="0">
                <a:latin typeface="Arial Rounded MT Bold" pitchFamily="34" charset="0"/>
              </a:rPr>
              <a:t>Agenda</a:t>
            </a:r>
            <a:endParaRPr lang="es-ES" sz="700" dirty="0">
              <a:latin typeface="Arial Rounded MT Bold" pitchFamily="34" charset="0"/>
            </a:endParaRPr>
          </a:p>
        </p:txBody>
      </p:sp>
    </p:spTree>
    <p:extLst>
      <p:ext uri="{BB962C8B-B14F-4D97-AF65-F5344CB8AC3E}">
        <p14:creationId xmlns:p14="http://schemas.microsoft.com/office/powerpoint/2010/main" xmlns="" val="17470788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41805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MX" sz="2000" i="1" kern="1200" smtClean="0">
                <a:solidFill>
                  <a:schemeClr val="accent6">
                    <a:lumMod val="75000"/>
                  </a:schemeClr>
                </a:solidFill>
                <a:effectLst>
                  <a:outerShdw blurRad="38100" dist="38100" dir="2700000" algn="tl">
                    <a:srgbClr val="000000">
                      <a:alpha val="43137"/>
                    </a:srgbClr>
                  </a:outerShdw>
                </a:effectLst>
              </a:rPr>
              <a:t>KPI’s en Gestión de Incidentes</a:t>
            </a:r>
            <a:endParaRPr lang="en-US" sz="2000" i="1" kern="1200" dirty="0">
              <a:solidFill>
                <a:schemeClr val="accent6">
                  <a:lumMod val="75000"/>
                </a:schemeClr>
              </a:solidFill>
              <a:effectLst>
                <a:outerShdw blurRad="38100" dist="38100" dir="2700000" algn="tl">
                  <a:srgbClr val="000000">
                    <a:alpha val="43137"/>
                  </a:srgbClr>
                </a:outerShdw>
              </a:effectLst>
            </a:endParaRPr>
          </a:p>
        </p:txBody>
      </p:sp>
      <p:sp>
        <p:nvSpPr>
          <p:cNvPr id="5" name="Rectangle 2"/>
          <p:cNvSpPr>
            <a:spLocks noChangeArrowheads="1"/>
          </p:cNvSpPr>
          <p:nvPr/>
        </p:nvSpPr>
        <p:spPr bwMode="auto">
          <a:xfrm>
            <a:off x="654326" y="1305055"/>
            <a:ext cx="7920880" cy="31085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a:buFont typeface="+mj-lt"/>
              <a:buAutoNum type="alphaLcParenR"/>
              <a:tabLst>
                <a:tab pos="180975" algn="l"/>
              </a:tabLst>
            </a:pPr>
            <a:r>
              <a:rPr lang="es-CO" sz="1400" dirty="0" bmk="_Toc341895512">
                <a:solidFill>
                  <a:schemeClr val="accent6">
                    <a:lumMod val="50000"/>
                  </a:schemeClr>
                </a:solidFill>
              </a:rPr>
              <a:t>Porcentaje promedio de incidentes cerrados dentro del tiempo objetivo del </a:t>
            </a:r>
            <a:r>
              <a:rPr lang="es-CO" sz="1400" dirty="0" smtClean="0" bmk="_Toc341895512">
                <a:solidFill>
                  <a:schemeClr val="accent6">
                    <a:lumMod val="50000"/>
                  </a:schemeClr>
                </a:solidFill>
              </a:rPr>
              <a:t>SLA:</a:t>
            </a:r>
          </a:p>
          <a:p>
            <a:pPr marL="342900" lvl="0" indent="-342900">
              <a:buFont typeface="+mj-lt"/>
              <a:buAutoNum type="alphaLcParenR"/>
              <a:tabLst>
                <a:tab pos="180975" algn="l"/>
              </a:tabLst>
            </a:pPr>
            <a:endParaRPr lang="es-CO" sz="1400" dirty="0" bmk="_Toc341895512">
              <a:solidFill>
                <a:schemeClr val="accent6">
                  <a:lumMod val="50000"/>
                </a:schemeClr>
              </a:solidFill>
            </a:endParaRPr>
          </a:p>
          <a:p>
            <a:pPr marL="628650" lvl="1" indent="-171450">
              <a:buFont typeface="Arial" pitchFamily="34" charset="0"/>
              <a:buChar char="•"/>
              <a:tabLst>
                <a:tab pos="180975" algn="l"/>
              </a:tabLst>
            </a:pPr>
            <a:r>
              <a:rPr lang="es-ES" sz="1400" dirty="0" bmk="_Toc341895512">
                <a:solidFill>
                  <a:schemeClr val="accent6">
                    <a:lumMod val="50000"/>
                  </a:schemeClr>
                </a:solidFill>
              </a:rPr>
              <a:t>Objetivo: </a:t>
            </a:r>
            <a:r>
              <a:rPr lang="es-CO" sz="1400" dirty="0" bmk="_Toc341895512">
                <a:solidFill>
                  <a:schemeClr val="accent6">
                    <a:lumMod val="50000"/>
                  </a:schemeClr>
                </a:solidFill>
              </a:rPr>
              <a:t>Verificar si los casos están siendo atendidos dentro de los rangos de tiempo por niveles de servicio de acuerdo a los </a:t>
            </a:r>
            <a:r>
              <a:rPr lang="es-CO" sz="1400" dirty="0" smtClean="0" bmk="_Toc341895512">
                <a:solidFill>
                  <a:schemeClr val="accent6">
                    <a:lumMod val="50000"/>
                  </a:schemeClr>
                </a:solidFill>
              </a:rPr>
              <a:t>preestablecidos.</a:t>
            </a:r>
          </a:p>
          <a:p>
            <a:pPr lvl="1">
              <a:tabLst>
                <a:tab pos="180975" algn="l"/>
              </a:tabLst>
            </a:pPr>
            <a:endParaRPr lang="es-CO" sz="1400" dirty="0" smtClean="0" bmk="_Toc341895512">
              <a:solidFill>
                <a:schemeClr val="accent6">
                  <a:lumMod val="50000"/>
                </a:schemeClr>
              </a:solidFill>
            </a:endParaRPr>
          </a:p>
          <a:p>
            <a:pPr marL="628650" lvl="1" indent="-171450">
              <a:buFont typeface="Arial" pitchFamily="34" charset="0"/>
              <a:buChar char="•"/>
              <a:tabLst>
                <a:tab pos="180975" algn="l"/>
              </a:tabLst>
            </a:pPr>
            <a:r>
              <a:rPr lang="es-ES" sz="1400" dirty="0" smtClean="0" bmk="_Toc341895512">
                <a:solidFill>
                  <a:schemeClr val="accent6">
                    <a:lumMod val="50000"/>
                  </a:schemeClr>
                </a:solidFill>
              </a:rPr>
              <a:t>Fórmula</a:t>
            </a:r>
            <a:r>
              <a:rPr lang="es-ES" sz="1400" dirty="0" bmk="_Toc341895512">
                <a:solidFill>
                  <a:schemeClr val="accent6">
                    <a:lumMod val="50000"/>
                  </a:schemeClr>
                </a:solidFill>
              </a:rPr>
              <a:t>: 	PICT = (ICT  / IR) * 100</a:t>
            </a:r>
            <a:endParaRPr lang="en-US" sz="1400" dirty="0" bmk="_Toc341895512">
              <a:solidFill>
                <a:schemeClr val="accent6">
                  <a:lumMod val="50000"/>
                </a:schemeClr>
              </a:solidFill>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endParaRPr lang="es-CO" sz="1400" dirty="0" smtClean="0" bmk="_Toc341895512">
              <a:solidFill>
                <a:schemeClr val="accent6">
                  <a:lumMod val="50000"/>
                </a:schemeClr>
              </a:solidFill>
            </a:endParaRPr>
          </a:p>
          <a:p>
            <a:pPr eaLnBrk="0" hangingPunct="0">
              <a:tabLst>
                <a:tab pos="180975" algn="l"/>
              </a:tabLst>
            </a:pPr>
            <a:r>
              <a:rPr lang="es-ES" sz="1400" dirty="0" bmk="_Toc341895512">
                <a:solidFill>
                  <a:schemeClr val="accent6">
                    <a:lumMod val="50000"/>
                  </a:schemeClr>
                </a:solidFill>
              </a:rPr>
              <a:t>Dónde:</a:t>
            </a:r>
            <a:endParaRPr lang="en-US" sz="1400" dirty="0" bmk="_Toc341895512">
              <a:solidFill>
                <a:schemeClr val="accent6">
                  <a:lumMod val="50000"/>
                </a:schemeClr>
              </a:solidFill>
            </a:endParaRPr>
          </a:p>
          <a:p>
            <a:pPr eaLnBrk="0" hangingPunct="0">
              <a:tabLst>
                <a:tab pos="180975" algn="l"/>
              </a:tabLst>
            </a:pPr>
            <a:r>
              <a:rPr lang="es-ES" sz="1400" dirty="0" bmk="_Toc341895512">
                <a:solidFill>
                  <a:schemeClr val="accent6">
                    <a:lumMod val="50000"/>
                  </a:schemeClr>
                </a:solidFill>
              </a:rPr>
              <a:t>PICT: Porcentaje promedio de incidentes cerrados dentro del tiempo establecido en el SLA.</a:t>
            </a:r>
            <a:endParaRPr lang="en-US" sz="1400" dirty="0" bmk="_Toc341895512">
              <a:solidFill>
                <a:schemeClr val="accent6">
                  <a:lumMod val="50000"/>
                </a:schemeClr>
              </a:solidFill>
            </a:endParaRPr>
          </a:p>
          <a:p>
            <a:pPr eaLnBrk="0" hangingPunct="0">
              <a:tabLst>
                <a:tab pos="180975" algn="l"/>
              </a:tabLst>
            </a:pPr>
            <a:r>
              <a:rPr lang="es-ES" sz="1400" dirty="0" bmk="_Toc341895512">
                <a:solidFill>
                  <a:schemeClr val="accent6">
                    <a:lumMod val="50000"/>
                  </a:schemeClr>
                </a:solidFill>
              </a:rPr>
              <a:t>ICT: Sumatoria de incidentes cerrados dentro del tiempo establecido en el SLA.</a:t>
            </a:r>
            <a:endParaRPr lang="en-US" sz="1400" dirty="0" bmk="_Toc341895512">
              <a:solidFill>
                <a:schemeClr val="accent6">
                  <a:lumMod val="50000"/>
                </a:schemeClr>
              </a:solidFill>
            </a:endParaRPr>
          </a:p>
          <a:p>
            <a:pPr eaLnBrk="0" hangingPunct="0">
              <a:tabLst>
                <a:tab pos="180975" algn="l"/>
              </a:tabLst>
            </a:pPr>
            <a:r>
              <a:rPr lang="es-ES" sz="1400" dirty="0" bmk="_Toc341895512">
                <a:solidFill>
                  <a:schemeClr val="accent6">
                    <a:lumMod val="50000"/>
                  </a:schemeClr>
                </a:solidFill>
              </a:rPr>
              <a:t>IR: Sumatoria de </a:t>
            </a:r>
            <a:r>
              <a:rPr lang="es-CO" sz="1400" dirty="0" bmk="_Toc341895512">
                <a:solidFill>
                  <a:schemeClr val="accent6">
                    <a:lumMod val="50000"/>
                  </a:schemeClr>
                </a:solidFill>
              </a:rPr>
              <a:t>incidentes receptados</a:t>
            </a:r>
            <a:r>
              <a:rPr lang="es-CO" sz="1400" dirty="0" smtClean="0" bmk="_Toc341895512">
                <a:solidFill>
                  <a:schemeClr val="accent6">
                    <a:lumMod val="50000"/>
                  </a:schemeClr>
                </a:solidFill>
              </a:rPr>
              <a:t>.</a:t>
            </a:r>
          </a:p>
          <a:p>
            <a:pPr eaLnBrk="0" hangingPunct="0">
              <a:tabLst>
                <a:tab pos="180975" algn="l"/>
              </a:tabLst>
            </a:pPr>
            <a:endParaRPr lang="es-CO" sz="1400" dirty="0" bmk="_Toc341895512">
              <a:solidFill>
                <a:schemeClr val="accent6">
                  <a:lumMod val="50000"/>
                </a:schemeClr>
              </a:solidFill>
            </a:endParaRPr>
          </a:p>
          <a:p>
            <a:pPr marL="285750" lvl="0" indent="-285750" eaLnBrk="0" hangingPunct="0">
              <a:buFont typeface="Arial" pitchFamily="34" charset="0"/>
              <a:buChar char="•"/>
              <a:tabLst>
                <a:tab pos="180975" algn="l"/>
              </a:tabLst>
            </a:pPr>
            <a:r>
              <a:rPr lang="es-CO" sz="1400" dirty="0" bmk="_Toc341895512">
                <a:solidFill>
                  <a:schemeClr val="accent6">
                    <a:lumMod val="50000"/>
                  </a:schemeClr>
                </a:solidFill>
              </a:rPr>
              <a:t>Límites por prioridad:</a:t>
            </a:r>
            <a:endParaRPr lang="en-US" sz="1400" dirty="0" bmk="_Toc341895512">
              <a:solidFill>
                <a:schemeClr val="accent6">
                  <a:lumMod val="50000"/>
                </a:schemeClr>
              </a:solidFill>
            </a:endParaRPr>
          </a:p>
          <a:p>
            <a:pPr eaLnBrk="0" hangingPunct="0">
              <a:tabLst>
                <a:tab pos="180975" algn="l"/>
              </a:tabLst>
            </a:pPr>
            <a:endParaRPr lang="en-US" sz="1400" dirty="0" bmk="_Toc341895512">
              <a:solidFill>
                <a:schemeClr val="accent6">
                  <a:lumMod val="50000"/>
                </a:schemeClr>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xmlns="" val="3564535481"/>
              </p:ext>
            </p:extLst>
          </p:nvPr>
        </p:nvGraphicFramePr>
        <p:xfrm>
          <a:off x="3142297" y="4509120"/>
          <a:ext cx="2859405" cy="961644"/>
        </p:xfrm>
        <a:graphic>
          <a:graphicData uri="http://schemas.openxmlformats.org/drawingml/2006/table">
            <a:tbl>
              <a:tblPr firstRow="1" firstCol="1" bandRow="1"/>
              <a:tblGrid>
                <a:gridCol w="1238885"/>
                <a:gridCol w="1620520"/>
              </a:tblGrid>
              <a:tr h="0">
                <a:tc>
                  <a:txBody>
                    <a:bodyPr/>
                    <a:lstStyle/>
                    <a:p>
                      <a:pPr algn="ctr">
                        <a:lnSpc>
                          <a:spcPct val="115000"/>
                        </a:lnSpc>
                        <a:spcAft>
                          <a:spcPts val="0"/>
                        </a:spcAft>
                      </a:pPr>
                      <a:r>
                        <a:rPr lang="es-ES" sz="1200" b="1" i="1" dirty="0">
                          <a:solidFill>
                            <a:srgbClr val="FFFFFF"/>
                          </a:solidFill>
                          <a:effectLst/>
                          <a:latin typeface="Times New Roman"/>
                          <a:ea typeface="Times New Roman"/>
                          <a:cs typeface="Times New Roman"/>
                        </a:rPr>
                        <a:t>Límites</a:t>
                      </a:r>
                      <a:endParaRPr lang="en-US" sz="11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ctr">
                        <a:lnSpc>
                          <a:spcPct val="115000"/>
                        </a:lnSpc>
                        <a:spcAft>
                          <a:spcPts val="0"/>
                        </a:spcAft>
                      </a:pPr>
                      <a:r>
                        <a:rPr lang="es-ES" sz="1200" b="1" i="1">
                          <a:solidFill>
                            <a:srgbClr val="FFFFFF"/>
                          </a:solidFill>
                          <a:effectLst/>
                          <a:latin typeface="Times New Roman"/>
                          <a:ea typeface="Times New Roman"/>
                          <a:cs typeface="Times New Roman"/>
                        </a:rPr>
                        <a:t>Estatus del semáforo</a:t>
                      </a:r>
                      <a:endParaRPr lang="en-US"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r>
              <a:tr h="257175">
                <a:tc>
                  <a:txBody>
                    <a:bodyPr/>
                    <a:lstStyle/>
                    <a:p>
                      <a:pPr algn="ctr">
                        <a:lnSpc>
                          <a:spcPct val="115000"/>
                        </a:lnSpc>
                        <a:spcAft>
                          <a:spcPts val="600"/>
                        </a:spcAft>
                        <a:tabLst>
                          <a:tab pos="180340" algn="l"/>
                        </a:tabLst>
                      </a:pPr>
                      <a:r>
                        <a:rPr lang="es-ES" sz="1200">
                          <a:solidFill>
                            <a:srgbClr val="2A2A2A"/>
                          </a:solidFill>
                          <a:effectLst/>
                          <a:latin typeface="Times New Roman"/>
                          <a:ea typeface="Times New Roman"/>
                          <a:cs typeface="Times New Roman"/>
                        </a:rPr>
                        <a:t>&lt;= 70%</a:t>
                      </a:r>
                      <a:endParaRPr lang="en-US" sz="8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15000"/>
                        </a:lnSpc>
                        <a:spcAft>
                          <a:spcPts val="600"/>
                        </a:spcAft>
                        <a:tabLst>
                          <a:tab pos="180340" algn="l"/>
                        </a:tabLst>
                      </a:pPr>
                      <a:endParaRPr lang="es-ES" sz="1200">
                        <a:solidFill>
                          <a:srgbClr val="2A2A2A"/>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70180">
                <a:tc>
                  <a:txBody>
                    <a:bodyPr/>
                    <a:lstStyle/>
                    <a:p>
                      <a:pPr algn="ctr">
                        <a:lnSpc>
                          <a:spcPct val="115000"/>
                        </a:lnSpc>
                        <a:spcAft>
                          <a:spcPts val="600"/>
                        </a:spcAft>
                        <a:tabLst>
                          <a:tab pos="180340" algn="l"/>
                        </a:tabLst>
                      </a:pPr>
                      <a:r>
                        <a:rPr lang="es-ES" sz="1200">
                          <a:effectLst/>
                          <a:latin typeface="Times New Roman"/>
                          <a:ea typeface="Times New Roman"/>
                          <a:cs typeface="Times New Roman"/>
                        </a:rPr>
                        <a:t>&gt;70% &lt; 80%</a:t>
                      </a:r>
                      <a:endParaRPr lang="en-US" sz="8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600"/>
                        </a:spcAft>
                        <a:tabLst>
                          <a:tab pos="180340" algn="l"/>
                        </a:tabLst>
                      </a:pPr>
                      <a:endParaRPr lang="es-ES" sz="1200">
                        <a:solidFill>
                          <a:srgbClr val="2A2A2A"/>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83845">
                <a:tc>
                  <a:txBody>
                    <a:bodyPr/>
                    <a:lstStyle/>
                    <a:p>
                      <a:pPr algn="ctr">
                        <a:lnSpc>
                          <a:spcPct val="115000"/>
                        </a:lnSpc>
                        <a:spcBef>
                          <a:spcPts val="600"/>
                        </a:spcBef>
                        <a:spcAft>
                          <a:spcPts val="600"/>
                        </a:spcAft>
                      </a:pPr>
                      <a:r>
                        <a:rPr lang="es-ES" sz="1200">
                          <a:effectLst/>
                          <a:latin typeface="Times New Roman"/>
                          <a:ea typeface="Times New Roman"/>
                          <a:cs typeface="Times New Roman"/>
                        </a:rPr>
                        <a:t>&gt;= 80%</a:t>
                      </a:r>
                      <a:endParaRPr lang="en-US" sz="8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600"/>
                        </a:spcAft>
                        <a:tabLst>
                          <a:tab pos="180340" algn="l"/>
                        </a:tabLst>
                      </a:pPr>
                      <a:endParaRPr lang="es-ES" sz="1200" dirty="0">
                        <a:solidFill>
                          <a:srgbClr val="2A2A2A"/>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bl>
          </a:graphicData>
        </a:graphic>
      </p:graphicFrame>
      <p:sp>
        <p:nvSpPr>
          <p:cNvPr id="16" name="Oval 15"/>
          <p:cNvSpPr>
            <a:spLocks noChangeArrowheads="1"/>
          </p:cNvSpPr>
          <p:nvPr/>
        </p:nvSpPr>
        <p:spPr bwMode="auto">
          <a:xfrm>
            <a:off x="7637463" y="12726988"/>
            <a:ext cx="142875" cy="142875"/>
          </a:xfrm>
          <a:prstGeom prst="ellipse">
            <a:avLst/>
          </a:prstGeom>
          <a:solidFill>
            <a:srgbClr val="FFC000"/>
          </a:solidFill>
          <a:ln w="38100">
            <a:solidFill>
              <a:schemeClr val="lt1">
                <a:lumMod val="95000"/>
                <a:lumOff val="0"/>
              </a:schemeClr>
            </a:solidFill>
            <a:round/>
            <a:headEnd/>
            <a:tailEnd/>
          </a:ln>
          <a:effectLst>
            <a:outerShdw dist="28398" dir="3806097" algn="ctr" rotWithShape="0">
              <a:schemeClr val="accent3">
                <a:lumMod val="50000"/>
                <a:lumOff val="0"/>
                <a:alpha val="50000"/>
              </a:schemeClr>
            </a:outerShdw>
          </a:effectLst>
        </p:spPr>
        <p:txBody>
          <a:bodyPr rot="0" vert="horz" wrap="square" lIns="91440" tIns="45720" rIns="91440" bIns="45720" anchor="t" anchorCtr="0" upright="1">
            <a:noAutofit/>
          </a:bodyPr>
          <a:lstStyle/>
          <a:p>
            <a:endParaRPr lang="en-US"/>
          </a:p>
        </p:txBody>
      </p:sp>
      <p:sp>
        <p:nvSpPr>
          <p:cNvPr id="18" name="Oval 17"/>
          <p:cNvSpPr>
            <a:spLocks noChangeArrowheads="1"/>
          </p:cNvSpPr>
          <p:nvPr/>
        </p:nvSpPr>
        <p:spPr bwMode="auto">
          <a:xfrm>
            <a:off x="7640638" y="12434888"/>
            <a:ext cx="136525" cy="136525"/>
          </a:xfrm>
          <a:prstGeom prst="ellipse">
            <a:avLst/>
          </a:prstGeom>
          <a:solidFill>
            <a:schemeClr val="accent2">
              <a:lumMod val="100000"/>
              <a:lumOff val="0"/>
            </a:schemeClr>
          </a:solidFill>
          <a:ln w="38100">
            <a:solidFill>
              <a:schemeClr val="lt1">
                <a:lumMod val="95000"/>
                <a:lumOff val="0"/>
              </a:schemeClr>
            </a:solidFill>
            <a:round/>
            <a:headEnd/>
            <a:tailEnd/>
          </a:ln>
          <a:effectLst>
            <a:outerShdw dist="28398" dir="3806097"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en-US"/>
          </a:p>
        </p:txBody>
      </p:sp>
      <p:sp>
        <p:nvSpPr>
          <p:cNvPr id="19" name="Oval 18"/>
          <p:cNvSpPr>
            <a:spLocks noChangeArrowheads="1"/>
          </p:cNvSpPr>
          <p:nvPr/>
        </p:nvSpPr>
        <p:spPr bwMode="auto">
          <a:xfrm>
            <a:off x="5132436" y="4761507"/>
            <a:ext cx="136525" cy="136525"/>
          </a:xfrm>
          <a:prstGeom prst="ellipse">
            <a:avLst/>
          </a:prstGeom>
          <a:solidFill>
            <a:srgbClr val="FF0000"/>
          </a:solidFill>
          <a:ln w="38100">
            <a:solidFill>
              <a:schemeClr val="lt1">
                <a:lumMod val="95000"/>
                <a:lumOff val="0"/>
              </a:schemeClr>
            </a:solidFill>
            <a:round/>
            <a:headEnd/>
            <a:tailEnd/>
          </a:ln>
          <a:effectLst>
            <a:outerShdw dist="28398" dir="3806097"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en-US"/>
          </a:p>
        </p:txBody>
      </p:sp>
      <p:sp>
        <p:nvSpPr>
          <p:cNvPr id="20" name="Oval 19"/>
          <p:cNvSpPr>
            <a:spLocks noChangeArrowheads="1"/>
          </p:cNvSpPr>
          <p:nvPr/>
        </p:nvSpPr>
        <p:spPr bwMode="auto">
          <a:xfrm>
            <a:off x="5132436" y="5013176"/>
            <a:ext cx="136525" cy="136525"/>
          </a:xfrm>
          <a:prstGeom prst="ellipse">
            <a:avLst/>
          </a:prstGeom>
          <a:solidFill>
            <a:srgbClr val="FFFF00"/>
          </a:solidFill>
          <a:ln w="38100">
            <a:solidFill>
              <a:schemeClr val="lt1">
                <a:lumMod val="95000"/>
                <a:lumOff val="0"/>
              </a:schemeClr>
            </a:solidFill>
            <a:round/>
            <a:headEnd/>
            <a:tailEnd/>
          </a:ln>
          <a:effectLst>
            <a:outerShdw dist="28398" dir="3806097"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en-US"/>
          </a:p>
        </p:txBody>
      </p:sp>
      <p:sp>
        <p:nvSpPr>
          <p:cNvPr id="21" name="Oval 20"/>
          <p:cNvSpPr>
            <a:spLocks noChangeArrowheads="1"/>
          </p:cNvSpPr>
          <p:nvPr/>
        </p:nvSpPr>
        <p:spPr bwMode="auto">
          <a:xfrm>
            <a:off x="5132436" y="5229200"/>
            <a:ext cx="136525" cy="136525"/>
          </a:xfrm>
          <a:prstGeom prst="ellipse">
            <a:avLst/>
          </a:prstGeom>
          <a:solidFill>
            <a:srgbClr val="00B050"/>
          </a:solidFill>
          <a:ln w="38100">
            <a:solidFill>
              <a:schemeClr val="lt1">
                <a:lumMod val="95000"/>
                <a:lumOff val="0"/>
              </a:schemeClr>
            </a:solidFill>
            <a:round/>
            <a:headEnd/>
            <a:tailEnd/>
          </a:ln>
          <a:effectLst>
            <a:outerShdw dist="28398" dir="3806097"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en-US"/>
          </a:p>
        </p:txBody>
      </p:sp>
      <p:sp>
        <p:nvSpPr>
          <p:cNvPr id="22" name="3 Rectángulo"/>
          <p:cNvSpPr/>
          <p:nvPr/>
        </p:nvSpPr>
        <p:spPr>
          <a:xfrm>
            <a:off x="7740352" y="6237312"/>
            <a:ext cx="1331640" cy="4320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23" name="7 Flecha izquierda">
            <a:hlinkClick r:id="rId2" action="ppaction://hlinksldjump"/>
          </p:cNvPr>
          <p:cNvSpPr/>
          <p:nvPr/>
        </p:nvSpPr>
        <p:spPr>
          <a:xfrm>
            <a:off x="8029328" y="6381328"/>
            <a:ext cx="791144" cy="360040"/>
          </a:xfrm>
          <a:prstGeom prst="leftArrow">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es-ES" sz="700" dirty="0" smtClean="0">
                <a:latin typeface="Arial Rounded MT Bold" pitchFamily="34" charset="0"/>
              </a:rPr>
              <a:t>Agenda</a:t>
            </a:r>
            <a:endParaRPr lang="es-ES" sz="700" dirty="0">
              <a:latin typeface="Arial Rounded MT Bold" pitchFamily="34" charset="0"/>
            </a:endParaRPr>
          </a:p>
        </p:txBody>
      </p:sp>
    </p:spTree>
    <p:extLst>
      <p:ext uri="{BB962C8B-B14F-4D97-AF65-F5344CB8AC3E}">
        <p14:creationId xmlns:p14="http://schemas.microsoft.com/office/powerpoint/2010/main" xmlns="" val="41957791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41805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MX" sz="2000" i="1" kern="1200" dirty="0" smtClean="0">
                <a:solidFill>
                  <a:schemeClr val="accent6">
                    <a:lumMod val="75000"/>
                  </a:schemeClr>
                </a:solidFill>
                <a:effectLst>
                  <a:outerShdw blurRad="38100" dist="38100" dir="2700000" algn="tl">
                    <a:srgbClr val="000000">
                      <a:alpha val="43137"/>
                    </a:srgbClr>
                  </a:outerShdw>
                </a:effectLst>
              </a:rPr>
              <a:t>Diseño de proceso: Gestión de Problemas</a:t>
            </a:r>
            <a:endParaRPr lang="en-US" sz="2000" i="1" kern="1200" dirty="0">
              <a:solidFill>
                <a:schemeClr val="accent6">
                  <a:lumMod val="75000"/>
                </a:schemeClr>
              </a:solidFill>
              <a:effectLst>
                <a:outerShdw blurRad="38100" dist="38100" dir="2700000" algn="tl">
                  <a:srgbClr val="000000">
                    <a:alpha val="43137"/>
                  </a:srgbClr>
                </a:outerShdw>
              </a:effectLst>
            </a:endParaRPr>
          </a:p>
        </p:txBody>
      </p:sp>
      <p:sp>
        <p:nvSpPr>
          <p:cNvPr id="5" name="Content Placeholder 2"/>
          <p:cNvSpPr>
            <a:spLocks noGrp="1"/>
          </p:cNvSpPr>
          <p:nvPr>
            <p:ph idx="1"/>
          </p:nvPr>
        </p:nvSpPr>
        <p:spPr>
          <a:xfrm>
            <a:off x="457200" y="1700808"/>
            <a:ext cx="8229600" cy="288032"/>
          </a:xfrm>
        </p:spPr>
        <p:txBody>
          <a:bodyPr/>
          <a:lstStyle/>
          <a:p>
            <a:pPr marL="0" indent="0" algn="ctr">
              <a:buNone/>
            </a:pPr>
            <a:r>
              <a:rPr lang="es-ES" sz="1400" kern="1200" dirty="0">
                <a:solidFill>
                  <a:schemeClr val="accent6">
                    <a:lumMod val="50000"/>
                  </a:schemeClr>
                </a:solidFill>
                <a:latin typeface="Arial" charset="0"/>
                <a:cs typeface="Arial" charset="0"/>
              </a:rPr>
              <a:t>Matriz RACI para Gestión de </a:t>
            </a:r>
            <a:r>
              <a:rPr lang="es-ES" sz="1400" kern="1200" dirty="0" smtClean="0">
                <a:solidFill>
                  <a:schemeClr val="accent6">
                    <a:lumMod val="50000"/>
                  </a:schemeClr>
                </a:solidFill>
                <a:latin typeface="Arial" charset="0"/>
                <a:cs typeface="Arial" charset="0"/>
              </a:rPr>
              <a:t>Problemas</a:t>
            </a:r>
            <a:endParaRPr lang="en-US" sz="1400" kern="1200" dirty="0">
              <a:solidFill>
                <a:schemeClr val="accent6">
                  <a:lumMod val="50000"/>
                </a:schemeClr>
              </a:solidFill>
              <a:latin typeface="Arial" charset="0"/>
              <a:cs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887870380"/>
              </p:ext>
            </p:extLst>
          </p:nvPr>
        </p:nvGraphicFramePr>
        <p:xfrm>
          <a:off x="719572" y="2204864"/>
          <a:ext cx="7704856" cy="2987040"/>
        </p:xfrm>
        <a:graphic>
          <a:graphicData uri="http://schemas.openxmlformats.org/drawingml/2006/table">
            <a:tbl>
              <a:tblPr firstRow="1" firstCol="1" bandRow="1"/>
              <a:tblGrid>
                <a:gridCol w="3400920"/>
                <a:gridCol w="1434355"/>
                <a:gridCol w="1518985"/>
                <a:gridCol w="1350596"/>
              </a:tblGrid>
              <a:tr h="0">
                <a:tc>
                  <a:txBody>
                    <a:bodyPr/>
                    <a:lstStyle/>
                    <a:p>
                      <a:pPr marL="0" algn="ctr" defTabSz="914400" rtl="0" eaLnBrk="1" latinLnBrk="0" hangingPunct="1">
                        <a:lnSpc>
                          <a:spcPct val="200000"/>
                        </a:lnSpc>
                        <a:spcAft>
                          <a:spcPts val="0"/>
                        </a:spcAft>
                        <a:tabLst>
                          <a:tab pos="180340" algn="l"/>
                        </a:tabLst>
                      </a:pPr>
                      <a:r>
                        <a:rPr lang="es-ES" sz="1400" kern="1200" dirty="0">
                          <a:solidFill>
                            <a:schemeClr val="bg1"/>
                          </a:solidFill>
                          <a:effectLst/>
                          <a:latin typeface="Times New Roman"/>
                          <a:ea typeface="Times New Roman"/>
                          <a:cs typeface="Times New Roman"/>
                        </a:rPr>
                        <a:t>Procedimiento</a:t>
                      </a:r>
                      <a:endParaRPr lang="en-US" sz="1400" kern="1200" dirty="0">
                        <a:solidFill>
                          <a:schemeClr val="bg1"/>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marL="0" algn="ctr" defTabSz="914400" rtl="0" eaLnBrk="1" latinLnBrk="0" hangingPunct="1">
                        <a:lnSpc>
                          <a:spcPct val="200000"/>
                        </a:lnSpc>
                        <a:spcAft>
                          <a:spcPts val="0"/>
                        </a:spcAft>
                        <a:tabLst>
                          <a:tab pos="180340" algn="l"/>
                        </a:tabLst>
                      </a:pPr>
                      <a:r>
                        <a:rPr lang="es-ES" sz="1400" kern="1200" dirty="0">
                          <a:solidFill>
                            <a:schemeClr val="bg1"/>
                          </a:solidFill>
                          <a:effectLst/>
                          <a:latin typeface="Times New Roman"/>
                          <a:ea typeface="Times New Roman"/>
                          <a:cs typeface="Times New Roman"/>
                        </a:rPr>
                        <a:t>Gestor de problema</a:t>
                      </a:r>
                      <a:endParaRPr lang="en-US" sz="1400" kern="1200" dirty="0">
                        <a:solidFill>
                          <a:schemeClr val="bg1"/>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marL="0" algn="ctr" defTabSz="914400" rtl="0" eaLnBrk="1" latinLnBrk="0" hangingPunct="1">
                        <a:lnSpc>
                          <a:spcPct val="200000"/>
                        </a:lnSpc>
                        <a:spcAft>
                          <a:spcPts val="0"/>
                        </a:spcAft>
                        <a:tabLst>
                          <a:tab pos="180340" algn="l"/>
                        </a:tabLst>
                      </a:pPr>
                      <a:r>
                        <a:rPr lang="es-ES" sz="1400" kern="1200" dirty="0">
                          <a:solidFill>
                            <a:schemeClr val="bg1"/>
                          </a:solidFill>
                          <a:effectLst/>
                          <a:latin typeface="Times New Roman"/>
                          <a:ea typeface="Times New Roman"/>
                          <a:cs typeface="Times New Roman"/>
                        </a:rPr>
                        <a:t>Coordinador de problema</a:t>
                      </a:r>
                      <a:endParaRPr lang="en-US" sz="1400" kern="1200" dirty="0">
                        <a:solidFill>
                          <a:schemeClr val="bg1"/>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marL="0" algn="ctr" defTabSz="914400" rtl="0" eaLnBrk="1" latinLnBrk="0" hangingPunct="1">
                        <a:lnSpc>
                          <a:spcPct val="200000"/>
                        </a:lnSpc>
                        <a:spcAft>
                          <a:spcPts val="0"/>
                        </a:spcAft>
                        <a:tabLst>
                          <a:tab pos="180340" algn="l"/>
                        </a:tabLst>
                      </a:pPr>
                      <a:r>
                        <a:rPr lang="es-ES" sz="1400" kern="1200" dirty="0">
                          <a:solidFill>
                            <a:schemeClr val="bg1"/>
                          </a:solidFill>
                          <a:effectLst/>
                          <a:latin typeface="Times New Roman"/>
                          <a:ea typeface="Times New Roman"/>
                          <a:cs typeface="Times New Roman"/>
                        </a:rPr>
                        <a:t>Analista de problema</a:t>
                      </a:r>
                      <a:endParaRPr lang="en-US" sz="1400" kern="1200" dirty="0">
                        <a:solidFill>
                          <a:schemeClr val="bg1"/>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r h="48895">
                <a:tc>
                  <a:txBody>
                    <a:bodyPr/>
                    <a:lstStyle/>
                    <a:p>
                      <a:pPr marL="0" algn="ctr" defTabSz="914400" rtl="0" eaLnBrk="1" latinLnBrk="0" hangingPunct="1">
                        <a:lnSpc>
                          <a:spcPct val="200000"/>
                        </a:lnSpc>
                        <a:spcAft>
                          <a:spcPts val="0"/>
                        </a:spcAft>
                        <a:tabLst>
                          <a:tab pos="180340" algn="l"/>
                        </a:tabLst>
                      </a:pPr>
                      <a:r>
                        <a:rPr lang="es-CO" sz="1400" kern="1200" dirty="0">
                          <a:solidFill>
                            <a:schemeClr val="tx1"/>
                          </a:solidFill>
                          <a:effectLst/>
                          <a:latin typeface="Times New Roman"/>
                          <a:ea typeface="Times New Roman"/>
                          <a:cs typeface="Times New Roman"/>
                        </a:rPr>
                        <a:t>Detectar, registrar y categorizar el problema.</a:t>
                      </a:r>
                      <a:endParaRPr lang="en-US" sz="1400" kern="1200" dirty="0">
                        <a:solidFill>
                          <a:schemeClr val="tx1"/>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algn="ctr" defTabSz="914400" rtl="0" eaLnBrk="1" latinLnBrk="0" hangingPunct="1">
                        <a:lnSpc>
                          <a:spcPct val="200000"/>
                        </a:lnSpc>
                        <a:spcAft>
                          <a:spcPts val="0"/>
                        </a:spcAft>
                        <a:tabLst>
                          <a:tab pos="180340" algn="l"/>
                        </a:tabLst>
                      </a:pPr>
                      <a:r>
                        <a:rPr lang="es-CO" sz="1400" kern="1200" dirty="0">
                          <a:solidFill>
                            <a:schemeClr val="tx1"/>
                          </a:solidFill>
                          <a:effectLst/>
                          <a:latin typeface="Times New Roman"/>
                          <a:ea typeface="Times New Roman"/>
                          <a:cs typeface="Times New Roman"/>
                        </a:rPr>
                        <a:t>A / I</a:t>
                      </a:r>
                      <a:endParaRPr lang="en-US" sz="1400" kern="1200" dirty="0">
                        <a:solidFill>
                          <a:schemeClr val="tx1"/>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algn="ctr" defTabSz="914400" rtl="0" eaLnBrk="1" latinLnBrk="0" hangingPunct="1">
                        <a:lnSpc>
                          <a:spcPct val="200000"/>
                        </a:lnSpc>
                        <a:spcAft>
                          <a:spcPts val="0"/>
                        </a:spcAft>
                        <a:tabLst>
                          <a:tab pos="180340" algn="l"/>
                        </a:tabLst>
                      </a:pPr>
                      <a:r>
                        <a:rPr lang="es-CO" sz="1400" kern="1200">
                          <a:solidFill>
                            <a:schemeClr val="tx1"/>
                          </a:solidFill>
                          <a:effectLst/>
                          <a:latin typeface="Times New Roman"/>
                          <a:ea typeface="Times New Roman"/>
                          <a:cs typeface="Times New Roman"/>
                        </a:rPr>
                        <a:t>R</a:t>
                      </a:r>
                      <a:endParaRPr lang="en-US" sz="1400" kern="1200">
                        <a:solidFill>
                          <a:schemeClr val="tx1"/>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algn="ctr" defTabSz="914400" rtl="0" eaLnBrk="1" latinLnBrk="0" hangingPunct="1">
                        <a:lnSpc>
                          <a:spcPct val="200000"/>
                        </a:lnSpc>
                        <a:spcAft>
                          <a:spcPts val="0"/>
                        </a:spcAft>
                        <a:tabLst>
                          <a:tab pos="180340" algn="l"/>
                        </a:tabLst>
                      </a:pPr>
                      <a:endParaRPr lang="en-US" sz="1400" kern="1200">
                        <a:solidFill>
                          <a:schemeClr val="tx1"/>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48895">
                <a:tc>
                  <a:txBody>
                    <a:bodyPr/>
                    <a:lstStyle/>
                    <a:p>
                      <a:pPr marL="0" algn="ctr" defTabSz="914400" rtl="0" eaLnBrk="1" latinLnBrk="0" hangingPunct="1">
                        <a:lnSpc>
                          <a:spcPct val="200000"/>
                        </a:lnSpc>
                        <a:spcAft>
                          <a:spcPts val="0"/>
                        </a:spcAft>
                        <a:tabLst>
                          <a:tab pos="180340" algn="l"/>
                        </a:tabLst>
                      </a:pPr>
                      <a:r>
                        <a:rPr lang="es-CO" sz="1400" kern="1200">
                          <a:solidFill>
                            <a:schemeClr val="tx1"/>
                          </a:solidFill>
                          <a:effectLst/>
                          <a:latin typeface="Times New Roman"/>
                          <a:ea typeface="Times New Roman"/>
                          <a:cs typeface="Times New Roman"/>
                        </a:rPr>
                        <a:t>Planificar y priorizar problemas.</a:t>
                      </a:r>
                      <a:endParaRPr lang="en-US" sz="1400" kern="1200">
                        <a:solidFill>
                          <a:schemeClr val="tx1"/>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algn="ctr" defTabSz="914400" rtl="0" eaLnBrk="1" latinLnBrk="0" hangingPunct="1">
                        <a:lnSpc>
                          <a:spcPct val="200000"/>
                        </a:lnSpc>
                        <a:spcAft>
                          <a:spcPts val="0"/>
                        </a:spcAft>
                        <a:tabLst>
                          <a:tab pos="180340" algn="l"/>
                        </a:tabLst>
                      </a:pPr>
                      <a:r>
                        <a:rPr lang="es-CO" sz="1400" kern="1200" dirty="0">
                          <a:solidFill>
                            <a:schemeClr val="tx1"/>
                          </a:solidFill>
                          <a:effectLst/>
                          <a:latin typeface="Times New Roman"/>
                          <a:ea typeface="Times New Roman"/>
                          <a:cs typeface="Times New Roman"/>
                        </a:rPr>
                        <a:t>A / R</a:t>
                      </a:r>
                      <a:endParaRPr lang="en-US" sz="1400" kern="1200" dirty="0">
                        <a:solidFill>
                          <a:schemeClr val="tx1"/>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algn="ctr" defTabSz="914400" rtl="0" eaLnBrk="1" latinLnBrk="0" hangingPunct="1">
                        <a:lnSpc>
                          <a:spcPct val="200000"/>
                        </a:lnSpc>
                        <a:spcAft>
                          <a:spcPts val="0"/>
                        </a:spcAft>
                        <a:tabLst>
                          <a:tab pos="180340" algn="l"/>
                        </a:tabLst>
                      </a:pPr>
                      <a:r>
                        <a:rPr lang="es-CO" sz="1400" kern="1200" dirty="0">
                          <a:solidFill>
                            <a:schemeClr val="tx1"/>
                          </a:solidFill>
                          <a:effectLst/>
                          <a:latin typeface="Times New Roman"/>
                          <a:ea typeface="Times New Roman"/>
                          <a:cs typeface="Times New Roman"/>
                        </a:rPr>
                        <a:t>C</a:t>
                      </a:r>
                      <a:endParaRPr lang="en-US" sz="1400" kern="1200" dirty="0">
                        <a:solidFill>
                          <a:schemeClr val="tx1"/>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algn="ctr" defTabSz="914400" rtl="0" eaLnBrk="1" latinLnBrk="0" hangingPunct="1">
                        <a:lnSpc>
                          <a:spcPct val="200000"/>
                        </a:lnSpc>
                        <a:spcAft>
                          <a:spcPts val="0"/>
                        </a:spcAft>
                        <a:tabLst>
                          <a:tab pos="180340" algn="l"/>
                        </a:tabLst>
                      </a:pPr>
                      <a:endParaRPr lang="en-US" sz="1400" kern="1200">
                        <a:solidFill>
                          <a:schemeClr val="tx1"/>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59055">
                <a:tc>
                  <a:txBody>
                    <a:bodyPr/>
                    <a:lstStyle/>
                    <a:p>
                      <a:pPr marL="0" algn="ctr" defTabSz="914400" rtl="0" eaLnBrk="1" latinLnBrk="0" hangingPunct="1">
                        <a:lnSpc>
                          <a:spcPct val="200000"/>
                        </a:lnSpc>
                        <a:spcAft>
                          <a:spcPts val="0"/>
                        </a:spcAft>
                        <a:tabLst>
                          <a:tab pos="180340" algn="l"/>
                        </a:tabLst>
                      </a:pPr>
                      <a:r>
                        <a:rPr lang="es-CO" sz="1400" kern="1200">
                          <a:solidFill>
                            <a:schemeClr val="tx1"/>
                          </a:solidFill>
                          <a:effectLst/>
                          <a:latin typeface="Times New Roman"/>
                          <a:ea typeface="Times New Roman"/>
                          <a:cs typeface="Times New Roman"/>
                        </a:rPr>
                        <a:t>Investigar y diagnosticar el problema.</a:t>
                      </a:r>
                      <a:endParaRPr lang="en-US" sz="1400" kern="1200">
                        <a:solidFill>
                          <a:schemeClr val="tx1"/>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algn="ctr" defTabSz="914400" rtl="0" eaLnBrk="1" latinLnBrk="0" hangingPunct="1">
                        <a:lnSpc>
                          <a:spcPct val="200000"/>
                        </a:lnSpc>
                        <a:spcAft>
                          <a:spcPts val="0"/>
                        </a:spcAft>
                        <a:tabLst>
                          <a:tab pos="180340" algn="l"/>
                        </a:tabLst>
                      </a:pPr>
                      <a:r>
                        <a:rPr lang="es-CO" sz="1400" kern="1200">
                          <a:solidFill>
                            <a:schemeClr val="tx1"/>
                          </a:solidFill>
                          <a:effectLst/>
                          <a:latin typeface="Times New Roman"/>
                          <a:ea typeface="Times New Roman"/>
                          <a:cs typeface="Times New Roman"/>
                        </a:rPr>
                        <a:t>A</a:t>
                      </a:r>
                      <a:endParaRPr lang="en-US" sz="1400" kern="1200">
                        <a:solidFill>
                          <a:schemeClr val="tx1"/>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algn="ctr" defTabSz="914400" rtl="0" eaLnBrk="1" latinLnBrk="0" hangingPunct="1">
                        <a:lnSpc>
                          <a:spcPct val="200000"/>
                        </a:lnSpc>
                        <a:spcAft>
                          <a:spcPts val="0"/>
                        </a:spcAft>
                        <a:tabLst>
                          <a:tab pos="180340" algn="l"/>
                        </a:tabLst>
                      </a:pPr>
                      <a:r>
                        <a:rPr lang="es-CO" sz="1400" kern="1200" dirty="0">
                          <a:solidFill>
                            <a:schemeClr val="tx1"/>
                          </a:solidFill>
                          <a:effectLst/>
                          <a:latin typeface="Times New Roman"/>
                          <a:ea typeface="Times New Roman"/>
                          <a:cs typeface="Times New Roman"/>
                        </a:rPr>
                        <a:t>R</a:t>
                      </a:r>
                      <a:endParaRPr lang="en-US" sz="1400" kern="1200" dirty="0">
                        <a:solidFill>
                          <a:schemeClr val="tx1"/>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algn="ctr" defTabSz="914400" rtl="0" eaLnBrk="1" latinLnBrk="0" hangingPunct="1">
                        <a:lnSpc>
                          <a:spcPct val="200000"/>
                        </a:lnSpc>
                        <a:spcAft>
                          <a:spcPts val="0"/>
                        </a:spcAft>
                        <a:tabLst>
                          <a:tab pos="180340" algn="l"/>
                        </a:tabLst>
                      </a:pPr>
                      <a:r>
                        <a:rPr lang="es-CO" sz="1400" kern="1200">
                          <a:solidFill>
                            <a:schemeClr val="tx1"/>
                          </a:solidFill>
                          <a:effectLst/>
                          <a:latin typeface="Times New Roman"/>
                          <a:ea typeface="Times New Roman"/>
                          <a:cs typeface="Times New Roman"/>
                        </a:rPr>
                        <a:t>I</a:t>
                      </a:r>
                      <a:endParaRPr lang="en-US" sz="1400" kern="1200">
                        <a:solidFill>
                          <a:schemeClr val="tx1"/>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44450">
                <a:tc>
                  <a:txBody>
                    <a:bodyPr/>
                    <a:lstStyle/>
                    <a:p>
                      <a:pPr marL="0" algn="ctr" defTabSz="914400" rtl="0" eaLnBrk="1" latinLnBrk="0" hangingPunct="1">
                        <a:lnSpc>
                          <a:spcPct val="200000"/>
                        </a:lnSpc>
                        <a:spcAft>
                          <a:spcPts val="0"/>
                        </a:spcAft>
                        <a:tabLst>
                          <a:tab pos="180340" algn="l"/>
                        </a:tabLst>
                      </a:pPr>
                      <a:r>
                        <a:rPr lang="es-CO" sz="1400" kern="1200">
                          <a:solidFill>
                            <a:schemeClr val="tx1"/>
                          </a:solidFill>
                          <a:effectLst/>
                          <a:latin typeface="Times New Roman"/>
                          <a:ea typeface="Times New Roman"/>
                          <a:cs typeface="Times New Roman"/>
                        </a:rPr>
                        <a:t>Registrar y categorizar Error Conocido.</a:t>
                      </a:r>
                      <a:endParaRPr lang="en-US" sz="1400" kern="1200">
                        <a:solidFill>
                          <a:schemeClr val="tx1"/>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algn="ctr" defTabSz="914400" rtl="0" eaLnBrk="1" latinLnBrk="0" hangingPunct="1">
                        <a:lnSpc>
                          <a:spcPct val="200000"/>
                        </a:lnSpc>
                        <a:spcAft>
                          <a:spcPts val="0"/>
                        </a:spcAft>
                        <a:tabLst>
                          <a:tab pos="180340" algn="l"/>
                        </a:tabLst>
                      </a:pPr>
                      <a:r>
                        <a:rPr lang="es-CO" sz="1400" kern="1200">
                          <a:solidFill>
                            <a:schemeClr val="tx1"/>
                          </a:solidFill>
                          <a:effectLst/>
                          <a:latin typeface="Times New Roman"/>
                          <a:ea typeface="Times New Roman"/>
                          <a:cs typeface="Times New Roman"/>
                        </a:rPr>
                        <a:t>A</a:t>
                      </a:r>
                      <a:endParaRPr lang="en-US" sz="1400" kern="1200">
                        <a:solidFill>
                          <a:schemeClr val="tx1"/>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algn="ctr" defTabSz="914400" rtl="0" eaLnBrk="1" latinLnBrk="0" hangingPunct="1">
                        <a:lnSpc>
                          <a:spcPct val="200000"/>
                        </a:lnSpc>
                        <a:spcAft>
                          <a:spcPts val="0"/>
                        </a:spcAft>
                        <a:tabLst>
                          <a:tab pos="180340" algn="l"/>
                        </a:tabLst>
                      </a:pPr>
                      <a:r>
                        <a:rPr lang="es-CO" sz="1400" kern="1200" dirty="0">
                          <a:solidFill>
                            <a:schemeClr val="tx1"/>
                          </a:solidFill>
                          <a:effectLst/>
                          <a:latin typeface="Times New Roman"/>
                          <a:ea typeface="Times New Roman"/>
                          <a:cs typeface="Times New Roman"/>
                        </a:rPr>
                        <a:t>R</a:t>
                      </a:r>
                      <a:endParaRPr lang="en-US" sz="1400" kern="1200" dirty="0">
                        <a:solidFill>
                          <a:schemeClr val="tx1"/>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algn="ctr" defTabSz="914400" rtl="0" eaLnBrk="1" latinLnBrk="0" hangingPunct="1">
                        <a:lnSpc>
                          <a:spcPct val="200000"/>
                        </a:lnSpc>
                        <a:spcAft>
                          <a:spcPts val="0"/>
                        </a:spcAft>
                        <a:tabLst>
                          <a:tab pos="180340" algn="l"/>
                        </a:tabLst>
                      </a:pPr>
                      <a:endParaRPr lang="en-US" sz="1400" kern="1200" dirty="0">
                        <a:solidFill>
                          <a:schemeClr val="tx1"/>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48895">
                <a:tc>
                  <a:txBody>
                    <a:bodyPr/>
                    <a:lstStyle/>
                    <a:p>
                      <a:pPr marL="0" algn="ctr" defTabSz="914400" rtl="0" eaLnBrk="1" latinLnBrk="0" hangingPunct="1">
                        <a:lnSpc>
                          <a:spcPct val="200000"/>
                        </a:lnSpc>
                        <a:spcAft>
                          <a:spcPts val="0"/>
                        </a:spcAft>
                        <a:tabLst>
                          <a:tab pos="180340" algn="l"/>
                        </a:tabLst>
                      </a:pPr>
                      <a:r>
                        <a:rPr lang="es-CO" sz="1400" kern="1200">
                          <a:solidFill>
                            <a:schemeClr val="tx1"/>
                          </a:solidFill>
                          <a:effectLst/>
                          <a:latin typeface="Times New Roman"/>
                          <a:ea typeface="Times New Roman"/>
                          <a:cs typeface="Times New Roman"/>
                        </a:rPr>
                        <a:t>Investigar Error Conocido.</a:t>
                      </a:r>
                      <a:endParaRPr lang="en-US" sz="1400" kern="1200">
                        <a:solidFill>
                          <a:schemeClr val="tx1"/>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algn="ctr" defTabSz="914400" rtl="0" eaLnBrk="1" latinLnBrk="0" hangingPunct="1">
                        <a:lnSpc>
                          <a:spcPct val="200000"/>
                        </a:lnSpc>
                        <a:spcAft>
                          <a:spcPts val="0"/>
                        </a:spcAft>
                        <a:tabLst>
                          <a:tab pos="180340" algn="l"/>
                        </a:tabLst>
                      </a:pPr>
                      <a:r>
                        <a:rPr lang="es-CO" sz="1400" kern="1200">
                          <a:solidFill>
                            <a:schemeClr val="tx1"/>
                          </a:solidFill>
                          <a:effectLst/>
                          <a:latin typeface="Times New Roman"/>
                          <a:ea typeface="Times New Roman"/>
                          <a:cs typeface="Times New Roman"/>
                        </a:rPr>
                        <a:t>A</a:t>
                      </a:r>
                      <a:endParaRPr lang="en-US" sz="1400" kern="1200">
                        <a:solidFill>
                          <a:schemeClr val="tx1"/>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algn="ctr" defTabSz="914400" rtl="0" eaLnBrk="1" latinLnBrk="0" hangingPunct="1">
                        <a:lnSpc>
                          <a:spcPct val="200000"/>
                        </a:lnSpc>
                        <a:spcAft>
                          <a:spcPts val="0"/>
                        </a:spcAft>
                        <a:tabLst>
                          <a:tab pos="180340" algn="l"/>
                        </a:tabLst>
                      </a:pPr>
                      <a:r>
                        <a:rPr lang="es-CO" sz="1400" kern="1200">
                          <a:solidFill>
                            <a:schemeClr val="tx1"/>
                          </a:solidFill>
                          <a:effectLst/>
                          <a:latin typeface="Times New Roman"/>
                          <a:ea typeface="Times New Roman"/>
                          <a:cs typeface="Times New Roman"/>
                        </a:rPr>
                        <a:t>R</a:t>
                      </a:r>
                      <a:endParaRPr lang="en-US" sz="1400" kern="1200">
                        <a:solidFill>
                          <a:schemeClr val="tx1"/>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algn="ctr" defTabSz="914400" rtl="0" eaLnBrk="1" latinLnBrk="0" hangingPunct="1">
                        <a:lnSpc>
                          <a:spcPct val="200000"/>
                        </a:lnSpc>
                        <a:spcAft>
                          <a:spcPts val="0"/>
                        </a:spcAft>
                        <a:tabLst>
                          <a:tab pos="180340" algn="l"/>
                        </a:tabLst>
                      </a:pPr>
                      <a:endParaRPr lang="en-US" sz="1400" kern="1200" dirty="0">
                        <a:solidFill>
                          <a:schemeClr val="tx1"/>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
        <p:nvSpPr>
          <p:cNvPr id="8" name="3 Rectángulo"/>
          <p:cNvSpPr/>
          <p:nvPr/>
        </p:nvSpPr>
        <p:spPr>
          <a:xfrm>
            <a:off x="7740352" y="6237312"/>
            <a:ext cx="1331640" cy="4320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9" name="7 Flecha izquierda">
            <a:hlinkClick r:id="rId2" action="ppaction://hlinksldjump"/>
          </p:cNvPr>
          <p:cNvSpPr/>
          <p:nvPr/>
        </p:nvSpPr>
        <p:spPr>
          <a:xfrm>
            <a:off x="8029328" y="6381328"/>
            <a:ext cx="791144" cy="360040"/>
          </a:xfrm>
          <a:prstGeom prst="leftArrow">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es-ES" sz="700" dirty="0" smtClean="0">
                <a:latin typeface="Arial Rounded MT Bold" pitchFamily="34" charset="0"/>
              </a:rPr>
              <a:t>Agenda</a:t>
            </a:r>
            <a:endParaRPr lang="es-ES" sz="700" dirty="0">
              <a:latin typeface="Arial Rounded MT Bold" pitchFamily="34" charset="0"/>
            </a:endParaRPr>
          </a:p>
        </p:txBody>
      </p:sp>
    </p:spTree>
    <p:extLst>
      <p:ext uri="{BB962C8B-B14F-4D97-AF65-F5344CB8AC3E}">
        <p14:creationId xmlns:p14="http://schemas.microsoft.com/office/powerpoint/2010/main" xmlns="" val="18054035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41805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PE" sz="2000" i="1" dirty="0">
                <a:solidFill>
                  <a:schemeClr val="accent6">
                    <a:lumMod val="75000"/>
                  </a:schemeClr>
                </a:solidFill>
                <a:effectLst>
                  <a:outerShdw blurRad="38100" dist="38100" dir="2700000" algn="tl">
                    <a:srgbClr val="000000">
                      <a:alpha val="43137"/>
                    </a:srgbClr>
                  </a:outerShdw>
                </a:effectLst>
              </a:rPr>
              <a:t>Procedimiento para investigar un Error Conocido</a:t>
            </a:r>
            <a:endParaRPr lang="en-US" sz="2000" i="1" dirty="0">
              <a:solidFill>
                <a:schemeClr val="accent6">
                  <a:lumMod val="75000"/>
                </a:schemeClr>
              </a:solidFill>
              <a:effectLst>
                <a:outerShdw blurRad="38100" dist="38100" dir="2700000" algn="tl">
                  <a:srgbClr val="000000">
                    <a:alpha val="43137"/>
                  </a:srgbClr>
                </a:outerShdw>
              </a:effectLst>
            </a:endParaRPr>
          </a:p>
        </p:txBody>
      </p:sp>
      <p:graphicFrame>
        <p:nvGraphicFramePr>
          <p:cNvPr id="5" name="Table 4"/>
          <p:cNvGraphicFramePr>
            <a:graphicFrameLocks noGrp="1"/>
          </p:cNvGraphicFramePr>
          <p:nvPr>
            <p:extLst>
              <p:ext uri="{D42A27DB-BD31-4B8C-83A1-F6EECF244321}">
                <p14:modId xmlns:p14="http://schemas.microsoft.com/office/powerpoint/2010/main" xmlns="" val="2194137743"/>
              </p:ext>
            </p:extLst>
          </p:nvPr>
        </p:nvGraphicFramePr>
        <p:xfrm>
          <a:off x="534380" y="918822"/>
          <a:ext cx="8075240" cy="4995834"/>
        </p:xfrm>
        <a:graphic>
          <a:graphicData uri="http://schemas.openxmlformats.org/drawingml/2006/table">
            <a:tbl>
              <a:tblPr/>
              <a:tblGrid>
                <a:gridCol w="906043"/>
                <a:gridCol w="1403385"/>
                <a:gridCol w="4456008"/>
                <a:gridCol w="1309804"/>
              </a:tblGrid>
              <a:tr h="231095">
                <a:tc>
                  <a:txBody>
                    <a:bodyPr/>
                    <a:lstStyle/>
                    <a:p>
                      <a:pPr algn="ctr">
                        <a:lnSpc>
                          <a:spcPct val="150000"/>
                        </a:lnSpc>
                        <a:spcAft>
                          <a:spcPts val="0"/>
                        </a:spcAft>
                        <a:tabLst>
                          <a:tab pos="180340" algn="l"/>
                        </a:tabLst>
                      </a:pPr>
                      <a:r>
                        <a:rPr lang="es-ES" sz="700" b="1" dirty="0">
                          <a:solidFill>
                            <a:srgbClr val="FFFFFF"/>
                          </a:solidFill>
                          <a:effectLst/>
                          <a:latin typeface="Times New Roman"/>
                          <a:ea typeface="Times New Roman"/>
                          <a:cs typeface="Times New Roman"/>
                        </a:rPr>
                        <a:t>ID del</a:t>
                      </a:r>
                      <a:endParaRPr lang="en-US" sz="600" dirty="0">
                        <a:effectLst/>
                        <a:latin typeface="Arial"/>
                        <a:ea typeface="Times New Roman"/>
                        <a:cs typeface="Times New Roman"/>
                      </a:endParaRPr>
                    </a:p>
                    <a:p>
                      <a:pPr algn="ctr">
                        <a:lnSpc>
                          <a:spcPct val="150000"/>
                        </a:lnSpc>
                        <a:spcAft>
                          <a:spcPts val="0"/>
                        </a:spcAft>
                        <a:tabLst>
                          <a:tab pos="180340" algn="l"/>
                        </a:tabLst>
                      </a:pPr>
                      <a:r>
                        <a:rPr lang="es-ES" sz="700" b="1" dirty="0">
                          <a:solidFill>
                            <a:srgbClr val="FFFFFF"/>
                          </a:solidFill>
                          <a:effectLst/>
                          <a:latin typeface="Times New Roman"/>
                          <a:ea typeface="Times New Roman"/>
                          <a:cs typeface="Times New Roman"/>
                        </a:rPr>
                        <a:t>Proceso</a:t>
                      </a:r>
                      <a:endParaRPr lang="en-US" sz="600" dirty="0">
                        <a:effectLst/>
                        <a:latin typeface="Arial"/>
                        <a:ea typeface="Times New Roman"/>
                        <a:cs typeface="Times New Roman"/>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lnSpc>
                          <a:spcPct val="150000"/>
                        </a:lnSpc>
                        <a:spcAft>
                          <a:spcPts val="0"/>
                        </a:spcAft>
                        <a:tabLst>
                          <a:tab pos="180340" algn="l"/>
                        </a:tabLst>
                      </a:pPr>
                      <a:r>
                        <a:rPr lang="es-ES" sz="700" b="1">
                          <a:solidFill>
                            <a:srgbClr val="FFFFFF"/>
                          </a:solidFill>
                          <a:effectLst/>
                          <a:latin typeface="Times New Roman"/>
                          <a:ea typeface="Times New Roman"/>
                          <a:cs typeface="Times New Roman"/>
                        </a:rPr>
                        <a:t>Procedimiento</a:t>
                      </a:r>
                      <a:endParaRPr lang="en-US" sz="600">
                        <a:effectLst/>
                        <a:latin typeface="Arial"/>
                        <a:ea typeface="Times New Roman"/>
                        <a:cs typeface="Times New Roman"/>
                      </a:endParaRPr>
                    </a:p>
                    <a:p>
                      <a:pPr algn="ctr">
                        <a:lnSpc>
                          <a:spcPct val="150000"/>
                        </a:lnSpc>
                        <a:spcAft>
                          <a:spcPts val="0"/>
                        </a:spcAft>
                        <a:tabLst>
                          <a:tab pos="180340" algn="l"/>
                        </a:tabLst>
                      </a:pPr>
                      <a:r>
                        <a:rPr lang="es-ES" sz="700" b="1">
                          <a:solidFill>
                            <a:srgbClr val="FFFFFF"/>
                          </a:solidFill>
                          <a:effectLst/>
                          <a:latin typeface="Times New Roman"/>
                          <a:ea typeface="Times New Roman"/>
                          <a:cs typeface="Times New Roman"/>
                        </a:rPr>
                        <a:t>o Decisión</a:t>
                      </a:r>
                      <a:endParaRPr lang="en-US" sz="600">
                        <a:effectLst/>
                        <a:latin typeface="Arial"/>
                        <a:ea typeface="Times New Roman"/>
                        <a:cs typeface="Times New Roman"/>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lnSpc>
                          <a:spcPct val="150000"/>
                        </a:lnSpc>
                        <a:spcAft>
                          <a:spcPts val="0"/>
                        </a:spcAft>
                        <a:tabLst>
                          <a:tab pos="180340" algn="l"/>
                        </a:tabLst>
                      </a:pPr>
                      <a:r>
                        <a:rPr lang="es-ES" sz="700" b="1">
                          <a:solidFill>
                            <a:srgbClr val="FFFFFF"/>
                          </a:solidFill>
                          <a:effectLst/>
                          <a:latin typeface="Times New Roman"/>
                          <a:ea typeface="Times New Roman"/>
                          <a:cs typeface="Times New Roman"/>
                        </a:rPr>
                        <a:t>Descripción</a:t>
                      </a:r>
                      <a:endParaRPr lang="en-US" sz="600">
                        <a:effectLst/>
                        <a:latin typeface="Arial"/>
                        <a:ea typeface="Times New Roman"/>
                        <a:cs typeface="Times New Roman"/>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lnSpc>
                          <a:spcPct val="150000"/>
                        </a:lnSpc>
                        <a:spcAft>
                          <a:spcPts val="0"/>
                        </a:spcAft>
                        <a:tabLst>
                          <a:tab pos="180340" algn="l"/>
                        </a:tabLst>
                      </a:pPr>
                      <a:r>
                        <a:rPr lang="es-ES" sz="700" b="1">
                          <a:solidFill>
                            <a:srgbClr val="FFFFFF"/>
                          </a:solidFill>
                          <a:effectLst/>
                          <a:latin typeface="Times New Roman"/>
                          <a:ea typeface="Times New Roman"/>
                          <a:cs typeface="Times New Roman"/>
                        </a:rPr>
                        <a:t>Rol</a:t>
                      </a:r>
                      <a:endParaRPr lang="en-US" sz="600">
                        <a:effectLst/>
                        <a:latin typeface="Arial"/>
                        <a:ea typeface="Times New Roman"/>
                        <a:cs typeface="Times New Roman"/>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r h="346643">
                <a:tc>
                  <a:txBody>
                    <a:bodyPr/>
                    <a:lstStyle/>
                    <a:p>
                      <a:pPr algn="ctr">
                        <a:lnSpc>
                          <a:spcPct val="150000"/>
                        </a:lnSpc>
                        <a:spcAft>
                          <a:spcPts val="0"/>
                        </a:spcAft>
                        <a:tabLst>
                          <a:tab pos="180340" algn="l"/>
                        </a:tabLst>
                      </a:pPr>
                      <a:r>
                        <a:rPr lang="es-ES" sz="700">
                          <a:effectLst/>
                          <a:latin typeface="Times New Roman"/>
                          <a:ea typeface="Times New Roman"/>
                          <a:cs typeface="Times New Roman"/>
                        </a:rPr>
                        <a:t>GP5.1</a:t>
                      </a:r>
                      <a:endParaRPr lang="en-US" sz="600">
                        <a:effectLst/>
                        <a:latin typeface="Arial"/>
                        <a:ea typeface="Times New Roman"/>
                        <a:cs typeface="Times New Roman"/>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50000"/>
                        </a:lnSpc>
                        <a:spcAft>
                          <a:spcPts val="0"/>
                        </a:spcAft>
                        <a:tabLst>
                          <a:tab pos="180340" algn="l"/>
                        </a:tabLst>
                      </a:pPr>
                      <a:r>
                        <a:rPr lang="es-ES" sz="700">
                          <a:effectLst/>
                          <a:latin typeface="Times New Roman"/>
                          <a:ea typeface="Times New Roman"/>
                          <a:cs typeface="Times New Roman"/>
                        </a:rPr>
                        <a:t>Coordinar la investigación del Error Conocido</a:t>
                      </a:r>
                      <a:endParaRPr lang="en-US" sz="600">
                        <a:effectLst/>
                        <a:latin typeface="Arial"/>
                        <a:ea typeface="Times New Roman"/>
                        <a:cs typeface="Times New Roman"/>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just">
                        <a:lnSpc>
                          <a:spcPct val="150000"/>
                        </a:lnSpc>
                        <a:spcAft>
                          <a:spcPts val="0"/>
                        </a:spcAft>
                        <a:tabLst>
                          <a:tab pos="180340" algn="l"/>
                        </a:tabLst>
                      </a:pPr>
                      <a:r>
                        <a:rPr lang="es-ES" sz="700">
                          <a:effectLst/>
                          <a:latin typeface="Times New Roman"/>
                          <a:ea typeface="Times New Roman"/>
                          <a:cs typeface="Times New Roman"/>
                        </a:rPr>
                        <a:t>El Coordinador  de Problemas asigna una o más tareas a los analistas de problemas para investigar y determinar las soluciones apropiadas o reparaciones para el Error Conocido.</a:t>
                      </a:r>
                      <a:endParaRPr lang="en-US" sz="700">
                        <a:effectLst/>
                        <a:latin typeface="Calibri"/>
                        <a:ea typeface="Times New Roman"/>
                        <a:cs typeface="Times New Roman"/>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50000"/>
                        </a:lnSpc>
                        <a:spcAft>
                          <a:spcPts val="0"/>
                        </a:spcAft>
                        <a:tabLst>
                          <a:tab pos="180340" algn="l"/>
                          <a:tab pos="647700" algn="l"/>
                        </a:tabLst>
                      </a:pPr>
                      <a:r>
                        <a:rPr lang="es-ES" sz="700">
                          <a:effectLst/>
                          <a:latin typeface="Times New Roman"/>
                          <a:ea typeface="Times New Roman"/>
                          <a:cs typeface="Times New Roman"/>
                        </a:rPr>
                        <a:t>Coordinador de Problemas</a:t>
                      </a:r>
                      <a:endParaRPr lang="en-US" sz="600">
                        <a:effectLst/>
                        <a:latin typeface="Arial"/>
                        <a:ea typeface="Times New Roman"/>
                        <a:cs typeface="Times New Roman"/>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924382">
                <a:tc>
                  <a:txBody>
                    <a:bodyPr/>
                    <a:lstStyle/>
                    <a:p>
                      <a:pPr algn="ctr">
                        <a:lnSpc>
                          <a:spcPct val="150000"/>
                        </a:lnSpc>
                        <a:spcAft>
                          <a:spcPts val="0"/>
                        </a:spcAft>
                        <a:tabLst>
                          <a:tab pos="180340" algn="l"/>
                        </a:tabLst>
                      </a:pPr>
                      <a:r>
                        <a:rPr lang="es-ES" sz="700">
                          <a:effectLst/>
                          <a:latin typeface="Times New Roman"/>
                          <a:ea typeface="Times New Roman"/>
                          <a:cs typeface="Times New Roman"/>
                        </a:rPr>
                        <a:t>GP5.2</a:t>
                      </a:r>
                      <a:endParaRPr lang="en-US" sz="600">
                        <a:effectLst/>
                        <a:latin typeface="Arial"/>
                        <a:ea typeface="Times New Roman"/>
                        <a:cs typeface="Times New Roman"/>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50000"/>
                        </a:lnSpc>
                        <a:spcAft>
                          <a:spcPts val="0"/>
                        </a:spcAft>
                        <a:tabLst>
                          <a:tab pos="180340" algn="l"/>
                        </a:tabLst>
                      </a:pPr>
                      <a:r>
                        <a:rPr lang="es-ES" sz="700">
                          <a:effectLst/>
                          <a:latin typeface="Times New Roman"/>
                          <a:ea typeface="Times New Roman"/>
                          <a:cs typeface="Times New Roman"/>
                        </a:rPr>
                        <a:t>Investigar y diagnosticar</a:t>
                      </a:r>
                      <a:endParaRPr lang="en-US" sz="600">
                        <a:effectLst/>
                        <a:latin typeface="Arial"/>
                        <a:ea typeface="Times New Roman"/>
                        <a:cs typeface="Times New Roman"/>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lvl="0" indent="0" algn="just">
                        <a:lnSpc>
                          <a:spcPct val="150000"/>
                        </a:lnSpc>
                        <a:spcAft>
                          <a:spcPts val="0"/>
                        </a:spcAft>
                        <a:buFont typeface="Symbol"/>
                        <a:buNone/>
                        <a:tabLst>
                          <a:tab pos="180340" algn="l"/>
                        </a:tabLst>
                      </a:pPr>
                      <a:r>
                        <a:rPr lang="es-ES" sz="700" dirty="0">
                          <a:effectLst/>
                          <a:latin typeface="Times New Roman"/>
                          <a:ea typeface="Times New Roman"/>
                          <a:cs typeface="Times New Roman"/>
                        </a:rPr>
                        <a:t>Determine las posibles soluciones o reparaciones temporales para el Error Conocido. Dependiendo de la prioridad e impacto del error conocido, enfóquese en definir una solución temporal que pueda ser propuesta o implementada dentro de un corto plazo de tiempo. Determine las soluciones candidatas para resolver el Error Conocido. El analista de problemas determina si está en condiciones de resolver el error, o si se requiere de recursos adicionales (esto es, habilidades y tiempo).</a:t>
                      </a:r>
                      <a:endParaRPr lang="en-US" sz="700" dirty="0">
                        <a:effectLst/>
                        <a:latin typeface="Calibri"/>
                        <a:ea typeface="Times New Roman"/>
                        <a:cs typeface="Times New Roman"/>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50000"/>
                        </a:lnSpc>
                        <a:spcAft>
                          <a:spcPts val="0"/>
                        </a:spcAft>
                        <a:tabLst>
                          <a:tab pos="180340" algn="l"/>
                          <a:tab pos="647700" algn="l"/>
                        </a:tabLst>
                      </a:pPr>
                      <a:r>
                        <a:rPr lang="es-ES" sz="700">
                          <a:effectLst/>
                          <a:latin typeface="Times New Roman"/>
                          <a:ea typeface="Times New Roman"/>
                          <a:cs typeface="Times New Roman"/>
                        </a:rPr>
                        <a:t>Analista del Problema</a:t>
                      </a:r>
                      <a:endParaRPr lang="en-US" sz="600">
                        <a:effectLst/>
                        <a:latin typeface="Arial"/>
                        <a:ea typeface="Times New Roman"/>
                        <a:cs typeface="Times New Roman"/>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31095">
                <a:tc>
                  <a:txBody>
                    <a:bodyPr/>
                    <a:lstStyle/>
                    <a:p>
                      <a:pPr algn="ctr">
                        <a:lnSpc>
                          <a:spcPct val="150000"/>
                        </a:lnSpc>
                        <a:spcAft>
                          <a:spcPts val="0"/>
                        </a:spcAft>
                        <a:tabLst>
                          <a:tab pos="180340" algn="l"/>
                        </a:tabLst>
                      </a:pPr>
                      <a:r>
                        <a:rPr lang="es-ES" sz="700">
                          <a:effectLst/>
                          <a:latin typeface="Times New Roman"/>
                          <a:ea typeface="Times New Roman"/>
                          <a:cs typeface="Times New Roman"/>
                        </a:rPr>
                        <a:t>GP5.3</a:t>
                      </a:r>
                      <a:endParaRPr lang="en-US" sz="600">
                        <a:effectLst/>
                        <a:latin typeface="Arial"/>
                        <a:ea typeface="Times New Roman"/>
                        <a:cs typeface="Times New Roman"/>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50000"/>
                        </a:lnSpc>
                        <a:spcAft>
                          <a:spcPts val="0"/>
                        </a:spcAft>
                        <a:tabLst>
                          <a:tab pos="180340" algn="l"/>
                        </a:tabLst>
                      </a:pPr>
                      <a:r>
                        <a:rPr lang="es-ES" sz="700">
                          <a:effectLst/>
                          <a:latin typeface="Times New Roman"/>
                          <a:ea typeface="Times New Roman"/>
                          <a:cs typeface="Times New Roman"/>
                        </a:rPr>
                        <a:t>¿Solución identificada?</a:t>
                      </a:r>
                      <a:endParaRPr lang="en-US" sz="600">
                        <a:effectLst/>
                        <a:latin typeface="Arial"/>
                        <a:ea typeface="Times New Roman"/>
                        <a:cs typeface="Times New Roman"/>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just">
                        <a:lnSpc>
                          <a:spcPct val="150000"/>
                        </a:lnSpc>
                        <a:spcAft>
                          <a:spcPts val="0"/>
                        </a:spcAft>
                        <a:tabLst>
                          <a:tab pos="180340" algn="l"/>
                        </a:tabLst>
                      </a:pPr>
                      <a:r>
                        <a:rPr lang="es-ES" sz="700">
                          <a:effectLst/>
                          <a:latin typeface="Times New Roman"/>
                          <a:ea typeface="Times New Roman"/>
                          <a:cs typeface="Times New Roman"/>
                        </a:rPr>
                        <a:t>Si una solución candidata es encontrada, continúe con GP5.4. Si no, continúe con GP5.5.</a:t>
                      </a:r>
                      <a:endParaRPr lang="en-US" sz="700">
                        <a:effectLst/>
                        <a:latin typeface="Calibri"/>
                        <a:ea typeface="Times New Roman"/>
                        <a:cs typeface="Times New Roman"/>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50000"/>
                        </a:lnSpc>
                        <a:spcAft>
                          <a:spcPts val="0"/>
                        </a:spcAft>
                        <a:tabLst>
                          <a:tab pos="180340" algn="l"/>
                          <a:tab pos="647700" algn="l"/>
                        </a:tabLst>
                      </a:pPr>
                      <a:r>
                        <a:rPr lang="es-ES" sz="700">
                          <a:effectLst/>
                          <a:latin typeface="Times New Roman"/>
                          <a:ea typeface="Times New Roman"/>
                          <a:cs typeface="Times New Roman"/>
                        </a:rPr>
                        <a:t>Coordinador de Problemas</a:t>
                      </a:r>
                      <a:endParaRPr lang="en-US" sz="600">
                        <a:effectLst/>
                        <a:latin typeface="Arial"/>
                        <a:ea typeface="Times New Roman"/>
                        <a:cs typeface="Times New Roman"/>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31095">
                <a:tc>
                  <a:txBody>
                    <a:bodyPr/>
                    <a:lstStyle/>
                    <a:p>
                      <a:pPr algn="ctr">
                        <a:lnSpc>
                          <a:spcPct val="150000"/>
                        </a:lnSpc>
                        <a:spcAft>
                          <a:spcPts val="0"/>
                        </a:spcAft>
                        <a:tabLst>
                          <a:tab pos="180340" algn="l"/>
                        </a:tabLst>
                      </a:pPr>
                      <a:r>
                        <a:rPr lang="es-ES" sz="700">
                          <a:effectLst/>
                          <a:latin typeface="Times New Roman"/>
                          <a:ea typeface="Times New Roman"/>
                          <a:cs typeface="Times New Roman"/>
                        </a:rPr>
                        <a:t>GP5.4</a:t>
                      </a:r>
                      <a:endParaRPr lang="en-US" sz="600">
                        <a:effectLst/>
                        <a:latin typeface="Arial"/>
                        <a:ea typeface="Times New Roman"/>
                        <a:cs typeface="Times New Roman"/>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50000"/>
                        </a:lnSpc>
                        <a:spcAft>
                          <a:spcPts val="0"/>
                        </a:spcAft>
                        <a:tabLst>
                          <a:tab pos="180340" algn="l"/>
                        </a:tabLst>
                      </a:pPr>
                      <a:r>
                        <a:rPr lang="es-ES" sz="700">
                          <a:effectLst/>
                          <a:latin typeface="Times New Roman"/>
                          <a:ea typeface="Times New Roman"/>
                          <a:cs typeface="Times New Roman"/>
                        </a:rPr>
                        <a:t>Documento propuesto de solución</a:t>
                      </a:r>
                      <a:endParaRPr lang="en-US" sz="600">
                        <a:effectLst/>
                        <a:latin typeface="Arial"/>
                        <a:ea typeface="Times New Roman"/>
                        <a:cs typeface="Times New Roman"/>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just">
                        <a:lnSpc>
                          <a:spcPct val="150000"/>
                        </a:lnSpc>
                        <a:spcAft>
                          <a:spcPts val="0"/>
                        </a:spcAft>
                        <a:tabLst>
                          <a:tab pos="180340" algn="l"/>
                          <a:tab pos="647700" algn="l"/>
                        </a:tabLst>
                      </a:pPr>
                      <a:r>
                        <a:rPr lang="es-ES" sz="700">
                          <a:effectLst/>
                          <a:latin typeface="Times New Roman"/>
                          <a:ea typeface="Times New Roman"/>
                          <a:cs typeface="Times New Roman"/>
                        </a:rPr>
                        <a:t>Finalice la documentación de la solución en la tarea de Error Conocido. Asegúrese de incluir las acciones necesarias para implementar la solución.</a:t>
                      </a:r>
                      <a:endParaRPr lang="en-US" sz="600">
                        <a:effectLst/>
                        <a:latin typeface="Arial"/>
                        <a:ea typeface="Times New Roman"/>
                        <a:cs typeface="Times New Roman"/>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50000"/>
                        </a:lnSpc>
                        <a:spcAft>
                          <a:spcPts val="0"/>
                        </a:spcAft>
                        <a:tabLst>
                          <a:tab pos="180340" algn="l"/>
                          <a:tab pos="647700" algn="l"/>
                        </a:tabLst>
                      </a:pPr>
                      <a:r>
                        <a:rPr lang="es-ES" sz="700">
                          <a:effectLst/>
                          <a:latin typeface="Times New Roman"/>
                          <a:ea typeface="Times New Roman"/>
                          <a:cs typeface="Times New Roman"/>
                        </a:rPr>
                        <a:t>Coordinador de Problemas</a:t>
                      </a:r>
                      <a:endParaRPr lang="en-US" sz="600">
                        <a:effectLst/>
                        <a:latin typeface="Arial"/>
                        <a:ea typeface="Times New Roman"/>
                        <a:cs typeface="Times New Roman"/>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346643">
                <a:tc>
                  <a:txBody>
                    <a:bodyPr/>
                    <a:lstStyle/>
                    <a:p>
                      <a:pPr algn="ctr">
                        <a:lnSpc>
                          <a:spcPct val="150000"/>
                        </a:lnSpc>
                        <a:spcAft>
                          <a:spcPts val="0"/>
                        </a:spcAft>
                        <a:tabLst>
                          <a:tab pos="180340" algn="l"/>
                        </a:tabLst>
                      </a:pPr>
                      <a:r>
                        <a:rPr lang="es-ES" sz="700">
                          <a:effectLst/>
                          <a:latin typeface="Times New Roman"/>
                          <a:ea typeface="Times New Roman"/>
                          <a:cs typeface="Times New Roman"/>
                        </a:rPr>
                        <a:t>GP5.5</a:t>
                      </a:r>
                      <a:endParaRPr lang="en-US" sz="600">
                        <a:effectLst/>
                        <a:latin typeface="Arial"/>
                        <a:ea typeface="Times New Roman"/>
                        <a:cs typeface="Times New Roman"/>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50000"/>
                        </a:lnSpc>
                        <a:spcAft>
                          <a:spcPts val="0"/>
                        </a:spcAft>
                        <a:tabLst>
                          <a:tab pos="180340" algn="l"/>
                        </a:tabLst>
                      </a:pPr>
                      <a:r>
                        <a:rPr lang="es-ES" sz="700">
                          <a:effectLst/>
                          <a:latin typeface="Times New Roman"/>
                          <a:ea typeface="Times New Roman"/>
                          <a:cs typeface="Times New Roman"/>
                        </a:rPr>
                        <a:t>Cerrar tarea de Error Conocido</a:t>
                      </a:r>
                      <a:endParaRPr lang="en-US" sz="600">
                        <a:effectLst/>
                        <a:latin typeface="Arial"/>
                        <a:ea typeface="Times New Roman"/>
                        <a:cs typeface="Times New Roman"/>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just">
                        <a:lnSpc>
                          <a:spcPct val="150000"/>
                        </a:lnSpc>
                        <a:spcAft>
                          <a:spcPts val="0"/>
                        </a:spcAft>
                        <a:tabLst>
                          <a:tab pos="180340" algn="l"/>
                          <a:tab pos="647700" algn="l"/>
                        </a:tabLst>
                      </a:pPr>
                      <a:r>
                        <a:rPr lang="es-ES" sz="700">
                          <a:effectLst/>
                          <a:latin typeface="Times New Roman"/>
                          <a:ea typeface="Times New Roman"/>
                          <a:cs typeface="Times New Roman"/>
                        </a:rPr>
                        <a:t>Después de terminar, el Analista de Problemas cierra la tarea. El estado de cierre marca la tarea como completada con éxito, o no. El Coordinador de Problemas es notificado de este evento.</a:t>
                      </a:r>
                      <a:endParaRPr lang="en-US" sz="600">
                        <a:effectLst/>
                        <a:latin typeface="Arial"/>
                        <a:ea typeface="Times New Roman"/>
                        <a:cs typeface="Times New Roman"/>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50000"/>
                        </a:lnSpc>
                        <a:spcAft>
                          <a:spcPts val="0"/>
                        </a:spcAft>
                        <a:tabLst>
                          <a:tab pos="180340" algn="l"/>
                          <a:tab pos="647700" algn="l"/>
                        </a:tabLst>
                      </a:pPr>
                      <a:r>
                        <a:rPr lang="es-ES" sz="700">
                          <a:effectLst/>
                          <a:latin typeface="Times New Roman"/>
                          <a:ea typeface="Times New Roman"/>
                          <a:cs typeface="Times New Roman"/>
                        </a:rPr>
                        <a:t>Coordinador de Problemas</a:t>
                      </a:r>
                      <a:endParaRPr lang="en-US" sz="600">
                        <a:effectLst/>
                        <a:latin typeface="Arial"/>
                        <a:ea typeface="Times New Roman"/>
                        <a:cs typeface="Times New Roman"/>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039929">
                <a:tc>
                  <a:txBody>
                    <a:bodyPr/>
                    <a:lstStyle/>
                    <a:p>
                      <a:pPr algn="ctr">
                        <a:lnSpc>
                          <a:spcPct val="150000"/>
                        </a:lnSpc>
                        <a:spcAft>
                          <a:spcPts val="0"/>
                        </a:spcAft>
                        <a:tabLst>
                          <a:tab pos="180340" algn="l"/>
                        </a:tabLst>
                      </a:pPr>
                      <a:r>
                        <a:rPr lang="es-ES" sz="700">
                          <a:effectLst/>
                          <a:latin typeface="Times New Roman"/>
                          <a:ea typeface="Times New Roman"/>
                          <a:cs typeface="Times New Roman"/>
                        </a:rPr>
                        <a:t>GP5.6</a:t>
                      </a:r>
                      <a:endParaRPr lang="en-US" sz="600">
                        <a:effectLst/>
                        <a:latin typeface="Arial"/>
                        <a:ea typeface="Times New Roman"/>
                        <a:cs typeface="Times New Roman"/>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50000"/>
                        </a:lnSpc>
                        <a:spcAft>
                          <a:spcPts val="0"/>
                        </a:spcAft>
                        <a:tabLst>
                          <a:tab pos="180340" algn="l"/>
                        </a:tabLst>
                      </a:pPr>
                      <a:r>
                        <a:rPr lang="es-ES" sz="700" dirty="0">
                          <a:effectLst/>
                          <a:latin typeface="Times New Roman"/>
                          <a:ea typeface="Times New Roman"/>
                          <a:cs typeface="Times New Roman"/>
                        </a:rPr>
                        <a:t>Verificar y validar el resultado de las tareas</a:t>
                      </a:r>
                      <a:endParaRPr lang="en-US" sz="600" dirty="0">
                        <a:effectLst/>
                        <a:latin typeface="Arial"/>
                        <a:ea typeface="Times New Roman"/>
                        <a:cs typeface="Times New Roman"/>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just">
                        <a:lnSpc>
                          <a:spcPct val="150000"/>
                        </a:lnSpc>
                        <a:spcAft>
                          <a:spcPts val="0"/>
                        </a:spcAft>
                        <a:tabLst>
                          <a:tab pos="180340" algn="l"/>
                        </a:tabLst>
                      </a:pPr>
                      <a:r>
                        <a:rPr lang="es-ES" sz="700">
                          <a:effectLst/>
                          <a:latin typeface="Times New Roman"/>
                          <a:ea typeface="Times New Roman"/>
                          <a:cs typeface="Times New Roman"/>
                        </a:rPr>
                        <a:t>Revise la solución propuesta, según lo indicado por el Analista de Problemas. La solución se define en la tarea. Ponga al día el Error Conocido con las actualizaciones de la tarea. Determine si la solución propuesta es aceptable (por ejemplo, mediante pruebas o discusiones con otros especialistas técnicos).  Si hay varias soluciones que están definidas, seleccione la mejor solución. Asegúrese de que la validación del proceso incluye las siguientes consideraciones:</a:t>
                      </a:r>
                      <a:endParaRPr lang="en-US" sz="700">
                        <a:effectLst/>
                        <a:latin typeface="Calibri"/>
                        <a:ea typeface="Times New Roman"/>
                        <a:cs typeface="Times New Roman"/>
                      </a:endParaRPr>
                    </a:p>
                    <a:p>
                      <a:pPr marL="342900" lvl="0" indent="-342900" algn="just">
                        <a:lnSpc>
                          <a:spcPct val="150000"/>
                        </a:lnSpc>
                        <a:spcAft>
                          <a:spcPts val="0"/>
                        </a:spcAft>
                        <a:buFont typeface="Symbol"/>
                        <a:buChar char=""/>
                        <a:tabLst>
                          <a:tab pos="180340" algn="l"/>
                        </a:tabLst>
                      </a:pPr>
                      <a:r>
                        <a:rPr lang="es-ES" sz="700">
                          <a:effectLst/>
                          <a:latin typeface="Times New Roman"/>
                          <a:ea typeface="Times New Roman"/>
                          <a:cs typeface="Times New Roman"/>
                        </a:rPr>
                        <a:t>Los costos y los recursos necesarios para implementar la solución.</a:t>
                      </a:r>
                      <a:endParaRPr lang="en-US" sz="700">
                        <a:effectLst/>
                        <a:latin typeface="Calibri"/>
                        <a:ea typeface="Times New Roman"/>
                        <a:cs typeface="Times New Roman"/>
                      </a:endParaRPr>
                    </a:p>
                    <a:p>
                      <a:pPr marL="342900" lvl="0" indent="-342900" algn="just">
                        <a:lnSpc>
                          <a:spcPct val="150000"/>
                        </a:lnSpc>
                        <a:spcAft>
                          <a:spcPts val="0"/>
                        </a:spcAft>
                        <a:buFont typeface="Symbol"/>
                        <a:buChar char=""/>
                        <a:tabLst>
                          <a:tab pos="180340" algn="l"/>
                        </a:tabLst>
                      </a:pPr>
                      <a:r>
                        <a:rPr lang="es-ES" sz="700">
                          <a:effectLst/>
                          <a:latin typeface="Times New Roman"/>
                          <a:ea typeface="Times New Roman"/>
                          <a:cs typeface="Times New Roman"/>
                        </a:rPr>
                        <a:t>Riesgos para implementar la solución.</a:t>
                      </a:r>
                      <a:endParaRPr lang="en-US" sz="700">
                        <a:effectLst/>
                        <a:latin typeface="Calibri"/>
                        <a:ea typeface="Times New Roman"/>
                        <a:cs typeface="Times New Roman"/>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50000"/>
                        </a:lnSpc>
                        <a:spcAft>
                          <a:spcPts val="0"/>
                        </a:spcAft>
                        <a:tabLst>
                          <a:tab pos="180340" algn="l"/>
                          <a:tab pos="647700" algn="l"/>
                        </a:tabLst>
                      </a:pPr>
                      <a:r>
                        <a:rPr lang="es-ES" sz="700">
                          <a:effectLst/>
                          <a:latin typeface="Times New Roman"/>
                          <a:ea typeface="Times New Roman"/>
                          <a:cs typeface="Times New Roman"/>
                        </a:rPr>
                        <a:t>Coordinador de Problemas</a:t>
                      </a:r>
                      <a:endParaRPr lang="en-US" sz="600">
                        <a:effectLst/>
                        <a:latin typeface="Arial"/>
                        <a:ea typeface="Times New Roman"/>
                        <a:cs typeface="Times New Roman"/>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120419">
                <a:tc>
                  <a:txBody>
                    <a:bodyPr/>
                    <a:lstStyle/>
                    <a:p>
                      <a:pPr algn="ctr">
                        <a:lnSpc>
                          <a:spcPct val="150000"/>
                        </a:lnSpc>
                        <a:spcAft>
                          <a:spcPts val="0"/>
                        </a:spcAft>
                        <a:tabLst>
                          <a:tab pos="180340" algn="l"/>
                        </a:tabLst>
                      </a:pPr>
                      <a:r>
                        <a:rPr lang="es-ES" sz="700">
                          <a:effectLst/>
                          <a:latin typeface="Times New Roman"/>
                          <a:ea typeface="Times New Roman"/>
                          <a:cs typeface="Times New Roman"/>
                        </a:rPr>
                        <a:t>GP5.7</a:t>
                      </a:r>
                      <a:endParaRPr lang="en-US" sz="600">
                        <a:effectLst/>
                        <a:latin typeface="Arial"/>
                        <a:ea typeface="Times New Roman"/>
                        <a:cs typeface="Times New Roman"/>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50000"/>
                        </a:lnSpc>
                        <a:spcAft>
                          <a:spcPts val="0"/>
                        </a:spcAft>
                        <a:tabLst>
                          <a:tab pos="180340" algn="l"/>
                        </a:tabLst>
                      </a:pPr>
                      <a:r>
                        <a:rPr lang="es-ES" sz="700">
                          <a:effectLst/>
                          <a:latin typeface="Times New Roman"/>
                          <a:ea typeface="Times New Roman"/>
                          <a:cs typeface="Times New Roman"/>
                        </a:rPr>
                        <a:t>¿La  investigación del Error Conocido ha sido completada?</a:t>
                      </a:r>
                      <a:endParaRPr lang="en-US" sz="600">
                        <a:effectLst/>
                        <a:latin typeface="Arial"/>
                        <a:ea typeface="Times New Roman"/>
                        <a:cs typeface="Times New Roman"/>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just">
                        <a:lnSpc>
                          <a:spcPct val="150000"/>
                        </a:lnSpc>
                        <a:spcAft>
                          <a:spcPts val="0"/>
                        </a:spcAft>
                        <a:tabLst>
                          <a:tab pos="180340" algn="l"/>
                          <a:tab pos="647700" algn="l"/>
                        </a:tabLst>
                      </a:pPr>
                      <a:r>
                        <a:rPr lang="es-ES" sz="700">
                          <a:effectLst/>
                          <a:latin typeface="Times New Roman"/>
                          <a:ea typeface="Times New Roman"/>
                          <a:cs typeface="Times New Roman"/>
                        </a:rPr>
                        <a:t>Determine si se termina la investigación y si hay una solución identificada y documentada.  Si una solución adecuada es identificada (incluido el costo y las limitaciones de recursos), continúe con el GP5.8, si no, continuar con GP5.1. Si una solución es determinada satisfactoriamente, y si no hay un workaround todavía, el Coordinador de Problemas (junto con el Gestor de Problemas), debe determinar si todavía hay una necesidad de encontrar una solución. Si una resolución permanente se puede implementar rápidamente, puede que no haya necesidad de continuar trabajando en la definición de soluciones. Si la planificación y ejecución de una solución permanente toma mucho tiempo o es demasiada costosa, entonces el trabajo para identificar una solución efectiva debe continuar.</a:t>
                      </a:r>
                      <a:endParaRPr lang="en-US" sz="600">
                        <a:effectLst/>
                        <a:latin typeface="Arial"/>
                        <a:ea typeface="Times New Roman"/>
                        <a:cs typeface="Times New Roman"/>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50000"/>
                        </a:lnSpc>
                        <a:spcAft>
                          <a:spcPts val="0"/>
                        </a:spcAft>
                        <a:tabLst>
                          <a:tab pos="180340" algn="l"/>
                          <a:tab pos="647700" algn="l"/>
                        </a:tabLst>
                      </a:pPr>
                      <a:r>
                        <a:rPr lang="es-ES" sz="700">
                          <a:effectLst/>
                          <a:latin typeface="Times New Roman"/>
                          <a:ea typeface="Times New Roman"/>
                          <a:cs typeface="Times New Roman"/>
                        </a:rPr>
                        <a:t>Coordinador de Problemas</a:t>
                      </a:r>
                      <a:endParaRPr lang="en-US" sz="600">
                        <a:effectLst/>
                        <a:latin typeface="Arial"/>
                        <a:ea typeface="Times New Roman"/>
                        <a:cs typeface="Times New Roman"/>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346643">
                <a:tc>
                  <a:txBody>
                    <a:bodyPr/>
                    <a:lstStyle/>
                    <a:p>
                      <a:pPr algn="ctr">
                        <a:lnSpc>
                          <a:spcPct val="150000"/>
                        </a:lnSpc>
                        <a:spcAft>
                          <a:spcPts val="0"/>
                        </a:spcAft>
                        <a:tabLst>
                          <a:tab pos="180340" algn="l"/>
                        </a:tabLst>
                      </a:pPr>
                      <a:r>
                        <a:rPr lang="es-ES" sz="700">
                          <a:effectLst/>
                          <a:latin typeface="Times New Roman"/>
                          <a:ea typeface="Times New Roman"/>
                          <a:cs typeface="Times New Roman"/>
                        </a:rPr>
                        <a:t>GP5.8</a:t>
                      </a:r>
                      <a:endParaRPr lang="en-US" sz="600">
                        <a:effectLst/>
                        <a:latin typeface="Arial"/>
                        <a:ea typeface="Times New Roman"/>
                        <a:cs typeface="Times New Roman"/>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50000"/>
                        </a:lnSpc>
                        <a:spcAft>
                          <a:spcPts val="0"/>
                        </a:spcAft>
                        <a:tabLst>
                          <a:tab pos="180340" algn="l"/>
                        </a:tabLst>
                      </a:pPr>
                      <a:r>
                        <a:rPr lang="es-ES" sz="700">
                          <a:effectLst/>
                          <a:latin typeface="Times New Roman"/>
                          <a:ea typeface="Times New Roman"/>
                          <a:cs typeface="Times New Roman"/>
                        </a:rPr>
                        <a:t>Finalizar el caso</a:t>
                      </a:r>
                      <a:endParaRPr lang="en-US" sz="600">
                        <a:effectLst/>
                        <a:latin typeface="Arial"/>
                        <a:ea typeface="Times New Roman"/>
                        <a:cs typeface="Times New Roman"/>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just">
                        <a:lnSpc>
                          <a:spcPct val="150000"/>
                        </a:lnSpc>
                        <a:spcAft>
                          <a:spcPts val="0"/>
                        </a:spcAft>
                        <a:tabLst>
                          <a:tab pos="180340" algn="l"/>
                        </a:tabLst>
                      </a:pPr>
                      <a:r>
                        <a:rPr lang="es-ES" sz="700">
                          <a:effectLst/>
                          <a:latin typeface="Times New Roman"/>
                          <a:ea typeface="Times New Roman"/>
                          <a:cs typeface="Times New Roman"/>
                        </a:rPr>
                        <a:t>Documente la solución, de poseer, incluyendo el impacto y relevancia del problema.  Si es el caso, detalle una estimación de los costos y los recursos requeridos para implementar la solución.</a:t>
                      </a:r>
                      <a:endParaRPr lang="en-US" sz="700">
                        <a:effectLst/>
                        <a:latin typeface="Calibri"/>
                        <a:ea typeface="Times New Roman"/>
                        <a:cs typeface="Times New Roman"/>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50000"/>
                        </a:lnSpc>
                        <a:spcAft>
                          <a:spcPts val="0"/>
                        </a:spcAft>
                        <a:tabLst>
                          <a:tab pos="180340" algn="l"/>
                          <a:tab pos="647700" algn="l"/>
                        </a:tabLst>
                      </a:pPr>
                      <a:r>
                        <a:rPr lang="es-ES" sz="700" dirty="0">
                          <a:effectLst/>
                          <a:latin typeface="Times New Roman"/>
                          <a:ea typeface="Times New Roman"/>
                          <a:cs typeface="Times New Roman"/>
                        </a:rPr>
                        <a:t>Coordinador de Problemas</a:t>
                      </a:r>
                      <a:endParaRPr lang="en-US" sz="600" dirty="0">
                        <a:effectLst/>
                        <a:latin typeface="Arial"/>
                        <a:ea typeface="Times New Roman"/>
                        <a:cs typeface="Times New Roman"/>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
        <p:nvSpPr>
          <p:cNvPr id="6" name="3 Rectángulo"/>
          <p:cNvSpPr/>
          <p:nvPr/>
        </p:nvSpPr>
        <p:spPr>
          <a:xfrm>
            <a:off x="7740352" y="6237312"/>
            <a:ext cx="1331640" cy="4320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7" name="7 Flecha izquierda">
            <a:hlinkClick r:id="rId2" action="ppaction://hlinksldjump"/>
          </p:cNvPr>
          <p:cNvSpPr/>
          <p:nvPr/>
        </p:nvSpPr>
        <p:spPr>
          <a:xfrm>
            <a:off x="8029328" y="6381328"/>
            <a:ext cx="791144" cy="360040"/>
          </a:xfrm>
          <a:prstGeom prst="leftArrow">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es-ES" sz="700" dirty="0" smtClean="0">
                <a:latin typeface="Arial Rounded MT Bold" pitchFamily="34" charset="0"/>
              </a:rPr>
              <a:t>Agenda</a:t>
            </a:r>
            <a:endParaRPr lang="es-ES" sz="700" dirty="0">
              <a:latin typeface="Arial Rounded MT Bold" pitchFamily="34" charset="0"/>
            </a:endParaRPr>
          </a:p>
        </p:txBody>
      </p:sp>
    </p:spTree>
    <p:extLst>
      <p:ext uri="{BB962C8B-B14F-4D97-AF65-F5344CB8AC3E}">
        <p14:creationId xmlns:p14="http://schemas.microsoft.com/office/powerpoint/2010/main" xmlns="" val="34407950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61810" y="3013502"/>
            <a:ext cx="3420380" cy="830997"/>
          </a:xfrm>
          <a:prstGeom prst="rect">
            <a:avLst/>
          </a:prstGeom>
        </p:spPr>
        <p:txBody>
          <a:bodyPr wrap="square">
            <a:spAutoFit/>
          </a:bodyPr>
          <a:lstStyle/>
          <a:p>
            <a:pPr lvl="0">
              <a:lnSpc>
                <a:spcPct val="150000"/>
              </a:lnSpc>
              <a:tabLst>
                <a:tab pos="5418138" algn="r"/>
              </a:tabLst>
            </a:pPr>
            <a:r>
              <a:rPr kumimoji="0" lang="es-MX" sz="3200" b="1" i="0" u="sng" strike="noStrike" cap="none" normalizeH="0" baseline="0" dirty="0" smtClean="0">
                <a:ln>
                  <a:noFill/>
                </a:ln>
                <a:solidFill>
                  <a:schemeClr val="accent6">
                    <a:lumMod val="7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INTRODUCCIÓN</a:t>
            </a:r>
            <a:endParaRPr lang="es-ES" sz="3200" b="1" u="sng" dirty="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4 Rectángulo"/>
          <p:cNvSpPr/>
          <p:nvPr/>
        </p:nvSpPr>
        <p:spPr>
          <a:xfrm>
            <a:off x="7812360" y="6393092"/>
            <a:ext cx="1008112" cy="27626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xmlns="" val="10280886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41805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PE" sz="2000" i="1" dirty="0">
                <a:solidFill>
                  <a:schemeClr val="accent6">
                    <a:lumMod val="75000"/>
                  </a:schemeClr>
                </a:solidFill>
                <a:effectLst>
                  <a:outerShdw blurRad="38100" dist="38100" dir="2700000" algn="tl">
                    <a:srgbClr val="000000">
                      <a:alpha val="43137"/>
                    </a:srgbClr>
                  </a:outerShdw>
                </a:effectLst>
              </a:rPr>
              <a:t>Procedimiento para investigar un Error Conocido</a:t>
            </a:r>
            <a:endParaRPr lang="en-US" sz="2000" i="1" dirty="0">
              <a:solidFill>
                <a:schemeClr val="accent6">
                  <a:lumMod val="75000"/>
                </a:schemeClr>
              </a:solidFill>
              <a:effectLst>
                <a:outerShdw blurRad="38100" dist="38100" dir="2700000" algn="tl">
                  <a:srgbClr val="000000">
                    <a:alpha val="43137"/>
                  </a:srgbClr>
                </a:outerShdw>
              </a:effectLst>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xmlns="" val="240889763"/>
              </p:ext>
            </p:extLst>
          </p:nvPr>
        </p:nvGraphicFramePr>
        <p:xfrm>
          <a:off x="1290724" y="1771092"/>
          <a:ext cx="6562553" cy="3315816"/>
        </p:xfrm>
        <a:graphic>
          <a:graphicData uri="http://schemas.openxmlformats.org/presentationml/2006/ole">
            <p:oleObj spid="_x0000_s8237" name="Visio" r:id="rId3" imgW="6482360" imgH="3284012" progId="Visio.Drawing.11">
              <p:embed/>
            </p:oleObj>
          </a:graphicData>
        </a:graphic>
      </p:graphicFrame>
      <p:sp>
        <p:nvSpPr>
          <p:cNvPr id="7" name="3 Rectángulo"/>
          <p:cNvSpPr/>
          <p:nvPr/>
        </p:nvSpPr>
        <p:spPr>
          <a:xfrm>
            <a:off x="7740352" y="6237312"/>
            <a:ext cx="1331640" cy="4320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8" name="7 Flecha izquierda">
            <a:hlinkClick r:id="rId4" action="ppaction://hlinksldjump"/>
          </p:cNvPr>
          <p:cNvSpPr/>
          <p:nvPr/>
        </p:nvSpPr>
        <p:spPr>
          <a:xfrm>
            <a:off x="8029328" y="6381328"/>
            <a:ext cx="791144" cy="360040"/>
          </a:xfrm>
          <a:prstGeom prst="leftArrow">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es-ES" sz="700" dirty="0" smtClean="0">
                <a:latin typeface="Arial Rounded MT Bold" pitchFamily="34" charset="0"/>
              </a:rPr>
              <a:t>Agenda</a:t>
            </a:r>
            <a:endParaRPr lang="es-ES" sz="700" dirty="0">
              <a:latin typeface="Arial Rounded MT Bold" pitchFamily="34" charset="0"/>
            </a:endParaRPr>
          </a:p>
        </p:txBody>
      </p:sp>
    </p:spTree>
    <p:extLst>
      <p:ext uri="{BB962C8B-B14F-4D97-AF65-F5344CB8AC3E}">
        <p14:creationId xmlns:p14="http://schemas.microsoft.com/office/powerpoint/2010/main" xmlns="" val="36244826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41805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MX" sz="2000" i="1" kern="1200" dirty="0" smtClean="0">
                <a:solidFill>
                  <a:schemeClr val="accent6">
                    <a:lumMod val="75000"/>
                  </a:schemeClr>
                </a:solidFill>
                <a:effectLst>
                  <a:outerShdw blurRad="38100" dist="38100" dir="2700000" algn="tl">
                    <a:srgbClr val="000000">
                      <a:alpha val="43137"/>
                    </a:srgbClr>
                  </a:outerShdw>
                </a:effectLst>
              </a:rPr>
              <a:t>KPI’s en Gestión de Problemas</a:t>
            </a:r>
            <a:endParaRPr lang="en-US" sz="2000" i="1" kern="1200" dirty="0">
              <a:solidFill>
                <a:schemeClr val="accent6">
                  <a:lumMod val="75000"/>
                </a:schemeClr>
              </a:solidFill>
              <a:effectLst>
                <a:outerShdw blurRad="38100" dist="38100" dir="2700000" algn="tl">
                  <a:srgbClr val="000000">
                    <a:alpha val="43137"/>
                  </a:srgbClr>
                </a:outerShdw>
              </a:effectLst>
            </a:endParaRPr>
          </a:p>
        </p:txBody>
      </p:sp>
      <p:sp>
        <p:nvSpPr>
          <p:cNvPr id="5" name="Rectangle 2"/>
          <p:cNvSpPr>
            <a:spLocks noChangeArrowheads="1"/>
          </p:cNvSpPr>
          <p:nvPr/>
        </p:nvSpPr>
        <p:spPr bwMode="auto">
          <a:xfrm>
            <a:off x="683568" y="1479848"/>
            <a:ext cx="7920880" cy="2893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a:buFont typeface="+mj-lt"/>
              <a:buAutoNum type="alphaLcParenR"/>
              <a:tabLst>
                <a:tab pos="180975" algn="l"/>
              </a:tabLst>
            </a:pPr>
            <a:r>
              <a:rPr lang="es-ES" sz="1400" dirty="0" bmk="_Toc341895512">
                <a:solidFill>
                  <a:schemeClr val="accent6">
                    <a:lumMod val="50000"/>
                  </a:schemeClr>
                </a:solidFill>
              </a:rPr>
              <a:t>Tiempo promedio de resolución de problemas por </a:t>
            </a:r>
            <a:r>
              <a:rPr lang="es-ES" sz="1400" dirty="0" smtClean="0" bmk="_Toc341895512">
                <a:solidFill>
                  <a:schemeClr val="accent6">
                    <a:lumMod val="50000"/>
                  </a:schemeClr>
                </a:solidFill>
              </a:rPr>
              <a:t>prioridad:</a:t>
            </a:r>
          </a:p>
          <a:p>
            <a:pPr lvl="0">
              <a:tabLst>
                <a:tab pos="180975" algn="l"/>
              </a:tabLst>
            </a:pPr>
            <a:endParaRPr lang="en-US" sz="1400" dirty="0" bmk="_Toc341895512">
              <a:solidFill>
                <a:schemeClr val="accent6">
                  <a:lumMod val="50000"/>
                </a:schemeClr>
              </a:solidFill>
            </a:endParaRPr>
          </a:p>
          <a:p>
            <a:pPr marL="742950" lvl="1" indent="-285750">
              <a:buFont typeface="Arial" pitchFamily="34" charset="0"/>
              <a:buChar char="•"/>
              <a:tabLst>
                <a:tab pos="180975" algn="l"/>
              </a:tabLst>
            </a:pPr>
            <a:r>
              <a:rPr lang="es-ES" sz="1400" dirty="0" smtClean="0" bmk="_Toc341895512">
                <a:solidFill>
                  <a:schemeClr val="accent6">
                    <a:lumMod val="50000"/>
                  </a:schemeClr>
                </a:solidFill>
              </a:rPr>
              <a:t>Objetivo</a:t>
            </a:r>
            <a:r>
              <a:rPr lang="es-ES" sz="1400" dirty="0" bmk="_Toc341895512">
                <a:solidFill>
                  <a:schemeClr val="accent6">
                    <a:lumMod val="50000"/>
                  </a:schemeClr>
                </a:solidFill>
              </a:rPr>
              <a:t>: Evaluar si los problemas están siendo gestionados y resueltos dentro de los rangos de tiempo establecidos según la prioridad: alta, media y </a:t>
            </a:r>
            <a:r>
              <a:rPr lang="es-ES" sz="1400" dirty="0" smtClean="0" bmk="_Toc341895512">
                <a:solidFill>
                  <a:schemeClr val="accent6">
                    <a:lumMod val="50000"/>
                  </a:schemeClr>
                </a:solidFill>
              </a:rPr>
              <a:t>baja.</a:t>
            </a:r>
            <a:endParaRPr lang="en-US" sz="1400" dirty="0" bmk="_Toc341895512">
              <a:solidFill>
                <a:schemeClr val="accent6">
                  <a:lumMod val="50000"/>
                </a:schemeClr>
              </a:solidFill>
            </a:endParaRPr>
          </a:p>
          <a:p>
            <a:pPr marL="742950" lvl="1" indent="-285750">
              <a:buFont typeface="Arial" pitchFamily="34" charset="0"/>
              <a:buChar char="•"/>
              <a:tabLst>
                <a:tab pos="180975" algn="l"/>
              </a:tabLst>
            </a:pPr>
            <a:endParaRPr lang="en-US" sz="1400" dirty="0" bmk="_Toc341895512">
              <a:solidFill>
                <a:schemeClr val="accent6">
                  <a:lumMod val="50000"/>
                </a:schemeClr>
              </a:solidFill>
            </a:endParaRPr>
          </a:p>
          <a:p>
            <a:pPr marL="742950" lvl="1" indent="-285750">
              <a:buFont typeface="Arial" pitchFamily="34" charset="0"/>
              <a:buChar char="•"/>
              <a:tabLst>
                <a:tab pos="180975" algn="l"/>
              </a:tabLst>
            </a:pPr>
            <a:r>
              <a:rPr lang="es-ES" sz="1400" dirty="0" smtClean="0" bmk="_Toc341895512">
                <a:solidFill>
                  <a:schemeClr val="accent6">
                    <a:lumMod val="50000"/>
                  </a:schemeClr>
                </a:solidFill>
              </a:rPr>
              <a:t>Fórmula</a:t>
            </a:r>
            <a:r>
              <a:rPr lang="es-ES" sz="1400" dirty="0" bmk="_Toc341895512">
                <a:solidFill>
                  <a:schemeClr val="accent6">
                    <a:lumMod val="50000"/>
                  </a:schemeClr>
                </a:solidFill>
              </a:rPr>
              <a:t>:	TPRP =  TRP / </a:t>
            </a:r>
            <a:r>
              <a:rPr lang="es-ES" sz="1400" dirty="0" smtClean="0" bmk="_Toc341895512">
                <a:solidFill>
                  <a:schemeClr val="accent6">
                    <a:lumMod val="50000"/>
                  </a:schemeClr>
                </a:solidFill>
              </a:rPr>
              <a:t>PR</a:t>
            </a:r>
          </a:p>
          <a:p>
            <a:pPr lvl="1">
              <a:tabLst>
                <a:tab pos="180975" algn="l"/>
              </a:tabLst>
            </a:pPr>
            <a:endParaRPr lang="en-US" sz="1400" dirty="0" bmk="_Toc341895512">
              <a:solidFill>
                <a:schemeClr val="accent6">
                  <a:lumMod val="50000"/>
                </a:schemeClr>
              </a:solidFill>
            </a:endParaRPr>
          </a:p>
          <a:p>
            <a:pPr>
              <a:tabLst>
                <a:tab pos="180975" algn="l"/>
              </a:tabLst>
            </a:pPr>
            <a:r>
              <a:rPr lang="es-ES" sz="1400" dirty="0" bmk="_Toc341895512">
                <a:solidFill>
                  <a:schemeClr val="accent6">
                    <a:lumMod val="50000"/>
                  </a:schemeClr>
                </a:solidFill>
              </a:rPr>
              <a:t>Dónde:</a:t>
            </a:r>
            <a:endParaRPr lang="en-US" sz="1400" dirty="0" bmk="_Toc341895512">
              <a:solidFill>
                <a:schemeClr val="accent6">
                  <a:lumMod val="50000"/>
                </a:schemeClr>
              </a:solidFill>
            </a:endParaRPr>
          </a:p>
          <a:p>
            <a:pPr>
              <a:tabLst>
                <a:tab pos="180975" algn="l"/>
              </a:tabLst>
            </a:pPr>
            <a:r>
              <a:rPr lang="es-ES" sz="1400" dirty="0" bmk="_Toc341895512">
                <a:solidFill>
                  <a:schemeClr val="accent6">
                    <a:lumMod val="50000"/>
                  </a:schemeClr>
                </a:solidFill>
              </a:rPr>
              <a:t>TPRP: Tiempo promedio para resolver un problema.</a:t>
            </a:r>
            <a:endParaRPr lang="en-US" sz="1400" dirty="0" bmk="_Toc341895512">
              <a:solidFill>
                <a:schemeClr val="accent6">
                  <a:lumMod val="50000"/>
                </a:schemeClr>
              </a:solidFill>
            </a:endParaRPr>
          </a:p>
          <a:p>
            <a:pPr>
              <a:tabLst>
                <a:tab pos="180975" algn="l"/>
              </a:tabLst>
            </a:pPr>
            <a:r>
              <a:rPr lang="es-ES" sz="1400" dirty="0" bmk="_Toc341895512">
                <a:solidFill>
                  <a:schemeClr val="accent6">
                    <a:lumMod val="50000"/>
                  </a:schemeClr>
                </a:solidFill>
              </a:rPr>
              <a:t>PR: Sumatoria de problemas resueltos.</a:t>
            </a:r>
            <a:endParaRPr lang="en-US" sz="1400" dirty="0" bmk="_Toc341895512">
              <a:solidFill>
                <a:schemeClr val="accent6">
                  <a:lumMod val="50000"/>
                </a:schemeClr>
              </a:solidFill>
            </a:endParaRPr>
          </a:p>
          <a:p>
            <a:pPr>
              <a:tabLst>
                <a:tab pos="180975" algn="l"/>
              </a:tabLst>
            </a:pPr>
            <a:r>
              <a:rPr lang="es-ES" sz="1400" dirty="0" bmk="_Toc341895512">
                <a:solidFill>
                  <a:schemeClr val="accent6">
                    <a:lumMod val="50000"/>
                  </a:schemeClr>
                </a:solidFill>
              </a:rPr>
              <a:t>TRP: Sumatoria del tiempo empleado en resolución de problemas</a:t>
            </a:r>
            <a:r>
              <a:rPr lang="es-ES" sz="1400" dirty="0" smtClean="0" bmk="_Toc341895512">
                <a:solidFill>
                  <a:schemeClr val="accent6">
                    <a:lumMod val="50000"/>
                  </a:schemeClr>
                </a:solidFill>
              </a:rPr>
              <a:t>.</a:t>
            </a:r>
          </a:p>
          <a:p>
            <a:pPr>
              <a:tabLst>
                <a:tab pos="180975" algn="l"/>
              </a:tabLst>
            </a:pPr>
            <a:endParaRPr lang="en-US" sz="1400" dirty="0" bmk="_Toc341895512">
              <a:solidFill>
                <a:schemeClr val="accent6">
                  <a:lumMod val="50000"/>
                </a:schemeClr>
              </a:solidFill>
            </a:endParaRPr>
          </a:p>
          <a:p>
            <a:pPr marL="285750" lvl="0" indent="-285750">
              <a:buFont typeface="Arial" pitchFamily="34" charset="0"/>
              <a:buChar char="•"/>
              <a:tabLst>
                <a:tab pos="180975" algn="l"/>
              </a:tabLst>
            </a:pPr>
            <a:r>
              <a:rPr lang="es-ES" sz="1400" dirty="0" bmk="_Toc341895512">
                <a:solidFill>
                  <a:schemeClr val="accent6">
                    <a:lumMod val="50000"/>
                  </a:schemeClr>
                </a:solidFill>
              </a:rPr>
              <a:t>Límites</a:t>
            </a:r>
            <a:r>
              <a:rPr lang="es-ES" sz="1400" dirty="0" smtClean="0" bmk="_Toc341895512">
                <a:solidFill>
                  <a:schemeClr val="accent6">
                    <a:lumMod val="50000"/>
                  </a:schemeClr>
                </a:solidFill>
              </a:rPr>
              <a:t>:</a:t>
            </a:r>
            <a:endParaRPr lang="en-US" sz="1400" dirty="0" bmk="_Toc341895512">
              <a:solidFill>
                <a:schemeClr val="accent6">
                  <a:lumMod val="50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297061429"/>
              </p:ext>
            </p:extLst>
          </p:nvPr>
        </p:nvGraphicFramePr>
        <p:xfrm>
          <a:off x="1895274" y="4437112"/>
          <a:ext cx="5353452" cy="640080"/>
        </p:xfrm>
        <a:graphic>
          <a:graphicData uri="http://schemas.openxmlformats.org/drawingml/2006/table">
            <a:tbl>
              <a:tblPr firstRow="1" firstCol="1" bandRow="1"/>
              <a:tblGrid>
                <a:gridCol w="1683073"/>
                <a:gridCol w="1748588"/>
                <a:gridCol w="1921791"/>
              </a:tblGrid>
              <a:tr h="0">
                <a:tc>
                  <a:txBody>
                    <a:bodyPr/>
                    <a:lstStyle/>
                    <a:p>
                      <a:pPr marL="0" algn="ctr" defTabSz="914400" rtl="0" eaLnBrk="1" latinLnBrk="0" hangingPunct="1">
                        <a:lnSpc>
                          <a:spcPct val="150000"/>
                        </a:lnSpc>
                        <a:spcBef>
                          <a:spcPts val="600"/>
                        </a:spcBef>
                        <a:spcAft>
                          <a:spcPts val="0"/>
                        </a:spcAft>
                        <a:tabLst>
                          <a:tab pos="180340" algn="l"/>
                        </a:tabLst>
                      </a:pPr>
                      <a:r>
                        <a:rPr lang="es-CO" sz="1400" b="1" i="1" kern="1200" dirty="0">
                          <a:solidFill>
                            <a:srgbClr val="FFFFFF"/>
                          </a:solidFill>
                          <a:effectLst/>
                          <a:latin typeface="Times New Roman"/>
                          <a:ea typeface="Times New Roman"/>
                          <a:cs typeface="Times New Roman"/>
                        </a:rPr>
                        <a:t>Prioridad Alta</a:t>
                      </a:r>
                      <a:endParaRPr lang="en-US" sz="1400" b="1" i="1" kern="1200" dirty="0">
                        <a:solidFill>
                          <a:srgbClr val="FFFFFF"/>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marL="0" algn="ctr" defTabSz="914400" rtl="0" eaLnBrk="1" latinLnBrk="0" hangingPunct="1">
                        <a:lnSpc>
                          <a:spcPct val="150000"/>
                        </a:lnSpc>
                        <a:spcBef>
                          <a:spcPts val="600"/>
                        </a:spcBef>
                        <a:spcAft>
                          <a:spcPts val="0"/>
                        </a:spcAft>
                        <a:tabLst>
                          <a:tab pos="180340" algn="l"/>
                        </a:tabLst>
                      </a:pPr>
                      <a:r>
                        <a:rPr lang="es-CO" sz="1400" b="1" i="1" kern="1200" dirty="0">
                          <a:solidFill>
                            <a:srgbClr val="FFFFFF"/>
                          </a:solidFill>
                          <a:effectLst/>
                          <a:latin typeface="Times New Roman"/>
                          <a:ea typeface="Times New Roman"/>
                          <a:cs typeface="Times New Roman"/>
                        </a:rPr>
                        <a:t>Prioridad Media</a:t>
                      </a:r>
                      <a:endParaRPr lang="en-US" sz="1400" b="1" i="1" kern="1200" dirty="0">
                        <a:solidFill>
                          <a:srgbClr val="FFFFFF"/>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marL="0" algn="ctr" defTabSz="914400" rtl="0" eaLnBrk="1" latinLnBrk="0" hangingPunct="1">
                        <a:lnSpc>
                          <a:spcPct val="150000"/>
                        </a:lnSpc>
                        <a:spcBef>
                          <a:spcPts val="600"/>
                        </a:spcBef>
                        <a:spcAft>
                          <a:spcPts val="0"/>
                        </a:spcAft>
                        <a:tabLst>
                          <a:tab pos="180340" algn="l"/>
                        </a:tabLst>
                      </a:pPr>
                      <a:r>
                        <a:rPr lang="es-CO" sz="1400" b="1" i="1" kern="1200" dirty="0">
                          <a:solidFill>
                            <a:srgbClr val="FFFFFF"/>
                          </a:solidFill>
                          <a:effectLst/>
                          <a:latin typeface="Times New Roman"/>
                          <a:ea typeface="Times New Roman"/>
                          <a:cs typeface="Times New Roman"/>
                        </a:rPr>
                        <a:t>Prioridad Baja</a:t>
                      </a:r>
                      <a:endParaRPr lang="en-US" sz="1400" b="1" i="1" kern="1200" dirty="0">
                        <a:solidFill>
                          <a:srgbClr val="FFFFFF"/>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r>
              <a:tr h="0">
                <a:tc>
                  <a:txBody>
                    <a:bodyPr/>
                    <a:lstStyle/>
                    <a:p>
                      <a:pPr marL="0" algn="ctr" defTabSz="914400" rtl="0" eaLnBrk="1" latinLnBrk="0" hangingPunct="1">
                        <a:lnSpc>
                          <a:spcPct val="150000"/>
                        </a:lnSpc>
                        <a:spcBef>
                          <a:spcPts val="600"/>
                        </a:spcBef>
                        <a:spcAft>
                          <a:spcPts val="0"/>
                        </a:spcAft>
                        <a:tabLst>
                          <a:tab pos="180340" algn="l"/>
                        </a:tabLst>
                      </a:pPr>
                      <a:r>
                        <a:rPr lang="es-ES" sz="1400" kern="1200" dirty="0">
                          <a:solidFill>
                            <a:schemeClr val="tx1"/>
                          </a:solidFill>
                          <a:effectLst/>
                          <a:latin typeface="Times New Roman"/>
                          <a:ea typeface="Times New Roman"/>
                          <a:cs typeface="Times New Roman"/>
                        </a:rPr>
                        <a:t>&gt;= 1 min &lt;= 2 horas</a:t>
                      </a:r>
                      <a:endParaRPr lang="en-US" sz="1400" kern="1200" dirty="0">
                        <a:solidFill>
                          <a:schemeClr val="tx1"/>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algn="ctr" defTabSz="914400" rtl="0" eaLnBrk="1" latinLnBrk="0" hangingPunct="1">
                        <a:lnSpc>
                          <a:spcPct val="150000"/>
                        </a:lnSpc>
                        <a:spcBef>
                          <a:spcPts val="600"/>
                        </a:spcBef>
                        <a:spcAft>
                          <a:spcPts val="0"/>
                        </a:spcAft>
                        <a:tabLst>
                          <a:tab pos="180340" algn="l"/>
                        </a:tabLst>
                      </a:pPr>
                      <a:r>
                        <a:rPr lang="es-ES" sz="1400" kern="1200" dirty="0">
                          <a:solidFill>
                            <a:schemeClr val="tx1"/>
                          </a:solidFill>
                          <a:effectLst/>
                          <a:latin typeface="Times New Roman"/>
                          <a:ea typeface="Times New Roman"/>
                          <a:cs typeface="Times New Roman"/>
                        </a:rPr>
                        <a:t>&gt; 2 horas &lt; 4 horas</a:t>
                      </a:r>
                      <a:endParaRPr lang="en-US" sz="1400" kern="1200" dirty="0">
                        <a:solidFill>
                          <a:schemeClr val="tx1"/>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algn="ctr" defTabSz="914400" rtl="0" eaLnBrk="1" latinLnBrk="0" hangingPunct="1">
                        <a:lnSpc>
                          <a:spcPct val="150000"/>
                        </a:lnSpc>
                        <a:spcBef>
                          <a:spcPts val="600"/>
                        </a:spcBef>
                        <a:spcAft>
                          <a:spcPts val="0"/>
                        </a:spcAft>
                        <a:tabLst>
                          <a:tab pos="180340" algn="l"/>
                        </a:tabLst>
                      </a:pPr>
                      <a:r>
                        <a:rPr lang="es-ES" sz="1400" kern="1200" dirty="0">
                          <a:solidFill>
                            <a:schemeClr val="tx1"/>
                          </a:solidFill>
                          <a:effectLst/>
                          <a:latin typeface="Times New Roman"/>
                          <a:ea typeface="Times New Roman"/>
                          <a:cs typeface="Times New Roman"/>
                        </a:rPr>
                        <a:t>&gt;= 4 horas &lt;= 6 horas</a:t>
                      </a:r>
                      <a:endParaRPr lang="en-US" sz="1400" kern="1200" dirty="0">
                        <a:solidFill>
                          <a:schemeClr val="tx1"/>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bl>
          </a:graphicData>
        </a:graphic>
      </p:graphicFrame>
      <p:sp>
        <p:nvSpPr>
          <p:cNvPr id="7" name="3 Rectángulo"/>
          <p:cNvSpPr/>
          <p:nvPr/>
        </p:nvSpPr>
        <p:spPr>
          <a:xfrm>
            <a:off x="7740352" y="6237312"/>
            <a:ext cx="1331640" cy="4320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8" name="7 Flecha izquierda">
            <a:hlinkClick r:id="rId2" action="ppaction://hlinksldjump"/>
          </p:cNvPr>
          <p:cNvSpPr/>
          <p:nvPr/>
        </p:nvSpPr>
        <p:spPr>
          <a:xfrm>
            <a:off x="8029328" y="6381328"/>
            <a:ext cx="791144" cy="360040"/>
          </a:xfrm>
          <a:prstGeom prst="leftArrow">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es-ES" sz="700" dirty="0" smtClean="0">
                <a:latin typeface="Arial Rounded MT Bold" pitchFamily="34" charset="0"/>
              </a:rPr>
              <a:t>Agenda</a:t>
            </a:r>
            <a:endParaRPr lang="es-ES" sz="700" dirty="0">
              <a:latin typeface="Arial Rounded MT Bold" pitchFamily="34" charset="0"/>
            </a:endParaRPr>
          </a:p>
        </p:txBody>
      </p:sp>
    </p:spTree>
    <p:extLst>
      <p:ext uri="{BB962C8B-B14F-4D97-AF65-F5344CB8AC3E}">
        <p14:creationId xmlns:p14="http://schemas.microsoft.com/office/powerpoint/2010/main" xmlns="" val="36687560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41805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MX" sz="2000" i="1" kern="1200" dirty="0" smtClean="0">
                <a:solidFill>
                  <a:schemeClr val="accent6">
                    <a:lumMod val="75000"/>
                  </a:schemeClr>
                </a:solidFill>
                <a:effectLst>
                  <a:outerShdw blurRad="38100" dist="38100" dir="2700000" algn="tl">
                    <a:srgbClr val="000000">
                      <a:alpha val="43137"/>
                    </a:srgbClr>
                  </a:outerShdw>
                </a:effectLst>
              </a:rPr>
              <a:t>Diseño de función: Centro de Servicios</a:t>
            </a:r>
            <a:endParaRPr lang="en-US" sz="2000" i="1" kern="1200" dirty="0">
              <a:solidFill>
                <a:schemeClr val="accent6">
                  <a:lumMod val="75000"/>
                </a:schemeClr>
              </a:solidFill>
              <a:effectLst>
                <a:outerShdw blurRad="38100" dist="38100" dir="2700000" algn="tl">
                  <a:srgbClr val="000000">
                    <a:alpha val="43137"/>
                  </a:srgbClr>
                </a:outerShdw>
              </a:effectLst>
            </a:endParaRPr>
          </a:p>
        </p:txBody>
      </p:sp>
      <p:sp>
        <p:nvSpPr>
          <p:cNvPr id="5" name="3 Rectángulo"/>
          <p:cNvSpPr/>
          <p:nvPr/>
        </p:nvSpPr>
        <p:spPr>
          <a:xfrm>
            <a:off x="7740352" y="6237312"/>
            <a:ext cx="1331640" cy="4320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6" name="7 Flecha izquierda">
            <a:hlinkClick r:id="rId2" action="ppaction://hlinksldjump"/>
          </p:cNvPr>
          <p:cNvSpPr/>
          <p:nvPr/>
        </p:nvSpPr>
        <p:spPr>
          <a:xfrm>
            <a:off x="8029328" y="6381328"/>
            <a:ext cx="791144" cy="360040"/>
          </a:xfrm>
          <a:prstGeom prst="leftArrow">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es-ES" sz="700" dirty="0" smtClean="0">
                <a:latin typeface="Arial Rounded MT Bold" pitchFamily="34" charset="0"/>
              </a:rPr>
              <a:t>Agenda</a:t>
            </a:r>
            <a:endParaRPr lang="es-ES" sz="700" dirty="0">
              <a:latin typeface="Arial Rounded MT Bold" pitchFamily="34" charset="0"/>
            </a:endParaRPr>
          </a:p>
        </p:txBody>
      </p:sp>
      <p:sp>
        <p:nvSpPr>
          <p:cNvPr id="7" name="Content Placeholder 2"/>
          <p:cNvSpPr txBox="1">
            <a:spLocks/>
          </p:cNvSpPr>
          <p:nvPr/>
        </p:nvSpPr>
        <p:spPr>
          <a:xfrm>
            <a:off x="457200" y="1700808"/>
            <a:ext cx="8229600" cy="288032"/>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s-MX" sz="1400" dirty="0" bmk="_Toc341895512">
                <a:solidFill>
                  <a:schemeClr val="accent6">
                    <a:lumMod val="50000"/>
                  </a:schemeClr>
                </a:solidFill>
                <a:latin typeface="Arial" charset="0"/>
                <a:cs typeface="Arial" charset="0"/>
              </a:rPr>
              <a:t>Estructura del Centro de Servicios</a:t>
            </a:r>
            <a:endParaRPr lang="en-US" sz="1400" dirty="0" bmk="_Toc341895512">
              <a:solidFill>
                <a:schemeClr val="accent6">
                  <a:lumMod val="50000"/>
                </a:schemeClr>
              </a:solidFill>
              <a:latin typeface="Arial" charset="0"/>
              <a:cs typeface="Arial" charset="0"/>
            </a:endParaRPr>
          </a:p>
        </p:txBody>
      </p:sp>
      <p:pic>
        <p:nvPicPr>
          <p:cNvPr id="8" name="Imagen 25"/>
          <p:cNvPicPr/>
          <p:nvPr/>
        </p:nvPicPr>
        <p:blipFill>
          <a:blip r:embed="rId3" cstate="print"/>
          <a:srcRect l="20436" t="28102" r="5516" b="16788"/>
          <a:stretch>
            <a:fillRect/>
          </a:stretch>
        </p:blipFill>
        <p:spPr bwMode="auto">
          <a:xfrm>
            <a:off x="1583668" y="2330931"/>
            <a:ext cx="5976664" cy="3042285"/>
          </a:xfrm>
          <a:prstGeom prst="rect">
            <a:avLst/>
          </a:prstGeom>
          <a:noFill/>
          <a:ln w="9525">
            <a:noFill/>
            <a:miter lim="800000"/>
            <a:headEnd/>
            <a:tailEnd/>
          </a:ln>
        </p:spPr>
      </p:pic>
    </p:spTree>
    <p:extLst>
      <p:ext uri="{BB962C8B-B14F-4D97-AF65-F5344CB8AC3E}">
        <p14:creationId xmlns:p14="http://schemas.microsoft.com/office/powerpoint/2010/main" xmlns="" val="27993694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12776"/>
            <a:ext cx="8229600" cy="288032"/>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s-ES" sz="1400" kern="1200" dirty="0" smtClean="0">
                <a:solidFill>
                  <a:schemeClr val="accent6">
                    <a:lumMod val="50000"/>
                  </a:schemeClr>
                </a:solidFill>
                <a:latin typeface="Arial" charset="0"/>
                <a:cs typeface="Arial" charset="0"/>
              </a:rPr>
              <a:t>Matriz RACI para el Centro de Servicios</a:t>
            </a:r>
            <a:endParaRPr lang="en-US" sz="1400" kern="1200" dirty="0">
              <a:solidFill>
                <a:schemeClr val="accent6">
                  <a:lumMod val="50000"/>
                </a:schemeClr>
              </a:solidFill>
              <a:latin typeface="Arial" charset="0"/>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564470472"/>
              </p:ext>
            </p:extLst>
          </p:nvPr>
        </p:nvGraphicFramePr>
        <p:xfrm>
          <a:off x="2010271" y="1844824"/>
          <a:ext cx="5123458" cy="4282952"/>
        </p:xfrm>
        <a:graphic>
          <a:graphicData uri="http://schemas.openxmlformats.org/drawingml/2006/table">
            <a:tbl>
              <a:tblPr firstRow="1" firstCol="1" bandRow="1"/>
              <a:tblGrid>
                <a:gridCol w="2758283"/>
                <a:gridCol w="617222"/>
                <a:gridCol w="514232"/>
                <a:gridCol w="719489"/>
                <a:gridCol w="514232"/>
              </a:tblGrid>
              <a:tr h="1295912">
                <a:tc>
                  <a:txBody>
                    <a:bodyPr/>
                    <a:lstStyle/>
                    <a:p>
                      <a:pPr algn="ctr">
                        <a:lnSpc>
                          <a:spcPct val="200000"/>
                        </a:lnSpc>
                        <a:spcAft>
                          <a:spcPts val="0"/>
                        </a:spcAft>
                        <a:tabLst>
                          <a:tab pos="180340" algn="l"/>
                        </a:tabLst>
                      </a:pPr>
                      <a:r>
                        <a:rPr lang="es-ES" sz="1400" b="1" dirty="0">
                          <a:solidFill>
                            <a:srgbClr val="FFFFFF"/>
                          </a:solidFill>
                          <a:effectLst/>
                          <a:latin typeface="Times New Roman"/>
                          <a:ea typeface="Times New Roman"/>
                          <a:cs typeface="Times New Roman"/>
                        </a:rPr>
                        <a:t>Procedimiento</a:t>
                      </a:r>
                      <a:endParaRPr lang="en-US" sz="1200" dirty="0">
                        <a:effectLst/>
                        <a:latin typeface="Calibri"/>
                        <a:ea typeface="Times New Roman"/>
                        <a:cs typeface="Times New Roman"/>
                      </a:endParaRPr>
                    </a:p>
                  </a:txBody>
                  <a:tcPr marL="78320" marR="78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c>
                  <a:txBody>
                    <a:bodyPr/>
                    <a:lstStyle/>
                    <a:p>
                      <a:pPr algn="ctr">
                        <a:lnSpc>
                          <a:spcPct val="200000"/>
                        </a:lnSpc>
                        <a:spcAft>
                          <a:spcPts val="0"/>
                        </a:spcAft>
                        <a:tabLst>
                          <a:tab pos="180340" algn="l"/>
                        </a:tabLst>
                      </a:pPr>
                      <a:r>
                        <a:rPr lang="es-CO" sz="1200" dirty="0">
                          <a:solidFill>
                            <a:srgbClr val="FFFFFF"/>
                          </a:solidFill>
                          <a:effectLst/>
                          <a:latin typeface="Times New Roman"/>
                          <a:ea typeface="Times New Roman"/>
                          <a:cs typeface="Times New Roman"/>
                        </a:rPr>
                        <a:t>Gestor de Casos</a:t>
                      </a:r>
                      <a:endParaRPr lang="en-US" sz="1200" dirty="0">
                        <a:effectLst/>
                        <a:latin typeface="Calibri"/>
                        <a:ea typeface="Times New Roman"/>
                        <a:cs typeface="Times New Roman"/>
                      </a:endParaRPr>
                    </a:p>
                  </a:txBody>
                  <a:tcPr marL="78320" marR="7832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3152"/>
                    </a:solidFill>
                  </a:tcPr>
                </a:tc>
                <a:tc>
                  <a:txBody>
                    <a:bodyPr/>
                    <a:lstStyle/>
                    <a:p>
                      <a:pPr algn="ctr">
                        <a:lnSpc>
                          <a:spcPct val="200000"/>
                        </a:lnSpc>
                        <a:spcAft>
                          <a:spcPts val="0"/>
                        </a:spcAft>
                        <a:tabLst>
                          <a:tab pos="180340" algn="l"/>
                        </a:tabLst>
                      </a:pPr>
                      <a:r>
                        <a:rPr lang="es-CO" sz="1200" dirty="0">
                          <a:solidFill>
                            <a:srgbClr val="FFFFFF"/>
                          </a:solidFill>
                          <a:effectLst/>
                          <a:latin typeface="Times New Roman"/>
                          <a:ea typeface="Times New Roman"/>
                          <a:cs typeface="Times New Roman"/>
                        </a:rPr>
                        <a:t>Analista de Casos</a:t>
                      </a:r>
                      <a:endParaRPr lang="en-US" sz="1200" dirty="0">
                        <a:effectLst/>
                        <a:latin typeface="Calibri"/>
                        <a:ea typeface="Times New Roman"/>
                        <a:cs typeface="Times New Roman"/>
                      </a:endParaRPr>
                    </a:p>
                  </a:txBody>
                  <a:tcPr marL="78320" marR="7832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3152"/>
                    </a:solidFill>
                  </a:tcPr>
                </a:tc>
                <a:tc>
                  <a:txBody>
                    <a:bodyPr/>
                    <a:lstStyle/>
                    <a:p>
                      <a:pPr algn="ctr">
                        <a:lnSpc>
                          <a:spcPct val="200000"/>
                        </a:lnSpc>
                        <a:spcAft>
                          <a:spcPts val="0"/>
                        </a:spcAft>
                        <a:tabLst>
                          <a:tab pos="180340" algn="l"/>
                        </a:tabLst>
                      </a:pPr>
                      <a:r>
                        <a:rPr lang="es-CO" sz="1200" dirty="0">
                          <a:solidFill>
                            <a:srgbClr val="FFFFFF"/>
                          </a:solidFill>
                          <a:effectLst/>
                          <a:latin typeface="Times New Roman"/>
                          <a:ea typeface="Times New Roman"/>
                          <a:cs typeface="Times New Roman"/>
                        </a:rPr>
                        <a:t>Operador de Centro de Servicios</a:t>
                      </a:r>
                      <a:endParaRPr lang="en-US" sz="1200" dirty="0">
                        <a:effectLst/>
                        <a:latin typeface="Calibri"/>
                        <a:ea typeface="Times New Roman"/>
                        <a:cs typeface="Times New Roman"/>
                      </a:endParaRPr>
                    </a:p>
                  </a:txBody>
                  <a:tcPr marL="78320" marR="7832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3152"/>
                    </a:solidFill>
                  </a:tcPr>
                </a:tc>
                <a:tc>
                  <a:txBody>
                    <a:bodyPr/>
                    <a:lstStyle/>
                    <a:p>
                      <a:pPr algn="ctr">
                        <a:lnSpc>
                          <a:spcPct val="200000"/>
                        </a:lnSpc>
                        <a:spcAft>
                          <a:spcPts val="0"/>
                        </a:spcAft>
                        <a:tabLst>
                          <a:tab pos="180340" algn="l"/>
                        </a:tabLst>
                      </a:pPr>
                      <a:r>
                        <a:rPr lang="es-CO" sz="1200" dirty="0">
                          <a:solidFill>
                            <a:srgbClr val="FFFFFF"/>
                          </a:solidFill>
                          <a:effectLst/>
                          <a:latin typeface="Times New Roman"/>
                          <a:ea typeface="Times New Roman"/>
                          <a:cs typeface="Times New Roman"/>
                        </a:rPr>
                        <a:t>Usuario</a:t>
                      </a:r>
                      <a:endParaRPr lang="en-US" sz="1200" dirty="0">
                        <a:effectLst/>
                        <a:latin typeface="Calibri"/>
                        <a:ea typeface="Times New Roman"/>
                        <a:cs typeface="Times New Roman"/>
                      </a:endParaRPr>
                    </a:p>
                  </a:txBody>
                  <a:tcPr marL="78320" marR="7832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3152"/>
                    </a:solidFill>
                  </a:tcPr>
                </a:tc>
              </a:tr>
              <a:tr h="358171">
                <a:tc>
                  <a:txBody>
                    <a:bodyPr/>
                    <a:lstStyle/>
                    <a:p>
                      <a:pPr algn="ctr">
                        <a:lnSpc>
                          <a:spcPct val="200000"/>
                        </a:lnSpc>
                        <a:spcAft>
                          <a:spcPts val="0"/>
                        </a:spcAft>
                        <a:tabLst>
                          <a:tab pos="180340" algn="l"/>
                        </a:tabLst>
                      </a:pPr>
                      <a:r>
                        <a:rPr lang="es-CO" sz="1400">
                          <a:effectLst/>
                          <a:latin typeface="Times New Roman"/>
                          <a:ea typeface="Times New Roman"/>
                          <a:cs typeface="Times New Roman"/>
                        </a:rPr>
                        <a:t>Recepción y registro de caso</a:t>
                      </a:r>
                      <a:endParaRPr lang="en-US" sz="1800">
                        <a:effectLst/>
                        <a:latin typeface="Calibri"/>
                        <a:ea typeface="Times New Roman"/>
                        <a:cs typeface="Times New Roman"/>
                      </a:endParaRPr>
                    </a:p>
                  </a:txBody>
                  <a:tcPr marL="78320" marR="78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200000"/>
                        </a:lnSpc>
                        <a:spcAft>
                          <a:spcPts val="0"/>
                        </a:spcAft>
                        <a:tabLst>
                          <a:tab pos="180340" algn="l"/>
                        </a:tabLst>
                      </a:pPr>
                      <a:r>
                        <a:rPr lang="es-ES" sz="1400">
                          <a:effectLst/>
                          <a:latin typeface="Times New Roman"/>
                          <a:ea typeface="Times New Roman"/>
                          <a:cs typeface="Times New Roman"/>
                        </a:rPr>
                        <a:t>I</a:t>
                      </a:r>
                      <a:endParaRPr lang="en-US" sz="1800">
                        <a:effectLst/>
                        <a:latin typeface="Calibri"/>
                        <a:ea typeface="Times New Roman"/>
                        <a:cs typeface="Times New Roman"/>
                      </a:endParaRPr>
                    </a:p>
                  </a:txBody>
                  <a:tcPr marL="78320" marR="78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200000"/>
                        </a:lnSpc>
                        <a:spcAft>
                          <a:spcPts val="0"/>
                        </a:spcAft>
                        <a:tabLst>
                          <a:tab pos="180340" algn="l"/>
                        </a:tabLst>
                      </a:pPr>
                      <a:r>
                        <a:rPr lang="es-ES" sz="1400">
                          <a:effectLst/>
                          <a:latin typeface="Times New Roman"/>
                          <a:ea typeface="Times New Roman"/>
                          <a:cs typeface="Times New Roman"/>
                        </a:rPr>
                        <a:t> </a:t>
                      </a:r>
                      <a:endParaRPr lang="en-US" sz="1800">
                        <a:effectLst/>
                        <a:latin typeface="Calibri"/>
                        <a:ea typeface="Times New Roman"/>
                        <a:cs typeface="Times New Roman"/>
                      </a:endParaRPr>
                    </a:p>
                  </a:txBody>
                  <a:tcPr marL="78320" marR="78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200000"/>
                        </a:lnSpc>
                        <a:spcAft>
                          <a:spcPts val="0"/>
                        </a:spcAft>
                        <a:tabLst>
                          <a:tab pos="180340" algn="l"/>
                        </a:tabLst>
                      </a:pPr>
                      <a:r>
                        <a:rPr lang="es-ES" sz="1400">
                          <a:effectLst/>
                          <a:latin typeface="Times New Roman"/>
                          <a:ea typeface="Times New Roman"/>
                          <a:cs typeface="Times New Roman"/>
                        </a:rPr>
                        <a:t>R/A</a:t>
                      </a:r>
                      <a:endParaRPr lang="en-US" sz="1800">
                        <a:effectLst/>
                        <a:latin typeface="Calibri"/>
                        <a:ea typeface="Times New Roman"/>
                        <a:cs typeface="Times New Roman"/>
                      </a:endParaRPr>
                    </a:p>
                  </a:txBody>
                  <a:tcPr marL="78320" marR="78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200000"/>
                        </a:lnSpc>
                        <a:spcAft>
                          <a:spcPts val="0"/>
                        </a:spcAft>
                        <a:tabLst>
                          <a:tab pos="180340" algn="l"/>
                        </a:tabLst>
                      </a:pPr>
                      <a:r>
                        <a:rPr lang="es-ES" sz="1400">
                          <a:effectLst/>
                          <a:latin typeface="Times New Roman"/>
                          <a:ea typeface="Times New Roman"/>
                          <a:cs typeface="Times New Roman"/>
                        </a:rPr>
                        <a:t>C</a:t>
                      </a:r>
                      <a:endParaRPr lang="en-US" sz="1800">
                        <a:effectLst/>
                        <a:latin typeface="Calibri"/>
                        <a:ea typeface="Times New Roman"/>
                        <a:cs typeface="Times New Roman"/>
                      </a:endParaRPr>
                    </a:p>
                  </a:txBody>
                  <a:tcPr marL="78320" marR="78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r>
              <a:tr h="358171">
                <a:tc>
                  <a:txBody>
                    <a:bodyPr/>
                    <a:lstStyle/>
                    <a:p>
                      <a:pPr algn="ctr">
                        <a:lnSpc>
                          <a:spcPct val="200000"/>
                        </a:lnSpc>
                        <a:spcAft>
                          <a:spcPts val="0"/>
                        </a:spcAft>
                        <a:tabLst>
                          <a:tab pos="180340" algn="l"/>
                        </a:tabLst>
                      </a:pPr>
                      <a:r>
                        <a:rPr lang="es-CO" sz="1400">
                          <a:effectLst/>
                          <a:latin typeface="Times New Roman"/>
                          <a:ea typeface="Times New Roman"/>
                          <a:cs typeface="Times New Roman"/>
                        </a:rPr>
                        <a:t>Asignación de caso</a:t>
                      </a:r>
                      <a:endParaRPr lang="en-US" sz="1800">
                        <a:effectLst/>
                        <a:latin typeface="Calibri"/>
                        <a:ea typeface="Times New Roman"/>
                        <a:cs typeface="Times New Roman"/>
                      </a:endParaRPr>
                    </a:p>
                  </a:txBody>
                  <a:tcPr marL="78320" marR="78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200000"/>
                        </a:lnSpc>
                        <a:spcAft>
                          <a:spcPts val="0"/>
                        </a:spcAft>
                        <a:tabLst>
                          <a:tab pos="180340" algn="l"/>
                        </a:tabLst>
                      </a:pPr>
                      <a:r>
                        <a:rPr lang="es-ES" sz="1400">
                          <a:effectLst/>
                          <a:latin typeface="Times New Roman"/>
                          <a:ea typeface="Times New Roman"/>
                          <a:cs typeface="Times New Roman"/>
                        </a:rPr>
                        <a:t>A/I</a:t>
                      </a:r>
                      <a:endParaRPr lang="en-US" sz="1800">
                        <a:effectLst/>
                        <a:latin typeface="Calibri"/>
                        <a:ea typeface="Times New Roman"/>
                        <a:cs typeface="Times New Roman"/>
                      </a:endParaRPr>
                    </a:p>
                  </a:txBody>
                  <a:tcPr marL="78320" marR="78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200000"/>
                        </a:lnSpc>
                        <a:spcAft>
                          <a:spcPts val="0"/>
                        </a:spcAft>
                        <a:tabLst>
                          <a:tab pos="180340" algn="l"/>
                        </a:tabLst>
                      </a:pPr>
                      <a:r>
                        <a:rPr lang="es-ES" sz="1400">
                          <a:effectLst/>
                          <a:latin typeface="Times New Roman"/>
                          <a:ea typeface="Times New Roman"/>
                          <a:cs typeface="Times New Roman"/>
                        </a:rPr>
                        <a:t>C</a:t>
                      </a:r>
                      <a:endParaRPr lang="en-US" sz="1800">
                        <a:effectLst/>
                        <a:latin typeface="Calibri"/>
                        <a:ea typeface="Times New Roman"/>
                        <a:cs typeface="Times New Roman"/>
                      </a:endParaRPr>
                    </a:p>
                  </a:txBody>
                  <a:tcPr marL="78320" marR="78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200000"/>
                        </a:lnSpc>
                        <a:spcAft>
                          <a:spcPts val="0"/>
                        </a:spcAft>
                        <a:tabLst>
                          <a:tab pos="180340" algn="l"/>
                        </a:tabLst>
                      </a:pPr>
                      <a:r>
                        <a:rPr lang="es-ES" sz="1400">
                          <a:effectLst/>
                          <a:latin typeface="Times New Roman"/>
                          <a:ea typeface="Times New Roman"/>
                          <a:cs typeface="Times New Roman"/>
                        </a:rPr>
                        <a:t>R</a:t>
                      </a:r>
                      <a:endParaRPr lang="en-US" sz="1800">
                        <a:effectLst/>
                        <a:latin typeface="Calibri"/>
                        <a:ea typeface="Times New Roman"/>
                        <a:cs typeface="Times New Roman"/>
                      </a:endParaRPr>
                    </a:p>
                  </a:txBody>
                  <a:tcPr marL="78320" marR="78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200000"/>
                        </a:lnSpc>
                        <a:spcAft>
                          <a:spcPts val="0"/>
                        </a:spcAft>
                        <a:tabLst>
                          <a:tab pos="180340" algn="l"/>
                        </a:tabLst>
                      </a:pPr>
                      <a:r>
                        <a:rPr lang="es-ES" sz="1400">
                          <a:effectLst/>
                          <a:latin typeface="Times New Roman"/>
                          <a:ea typeface="Times New Roman"/>
                          <a:cs typeface="Times New Roman"/>
                        </a:rPr>
                        <a:t> </a:t>
                      </a:r>
                      <a:endParaRPr lang="en-US" sz="1800">
                        <a:effectLst/>
                        <a:latin typeface="Calibri"/>
                        <a:ea typeface="Times New Roman"/>
                        <a:cs typeface="Times New Roman"/>
                      </a:endParaRPr>
                    </a:p>
                  </a:txBody>
                  <a:tcPr marL="78320" marR="78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r>
              <a:tr h="358171">
                <a:tc>
                  <a:txBody>
                    <a:bodyPr/>
                    <a:lstStyle/>
                    <a:p>
                      <a:pPr algn="ctr">
                        <a:lnSpc>
                          <a:spcPct val="200000"/>
                        </a:lnSpc>
                        <a:spcAft>
                          <a:spcPts val="0"/>
                        </a:spcAft>
                        <a:tabLst>
                          <a:tab pos="180340" algn="l"/>
                        </a:tabLst>
                      </a:pPr>
                      <a:r>
                        <a:rPr lang="es-CO" sz="1400">
                          <a:effectLst/>
                          <a:latin typeface="Times New Roman"/>
                          <a:ea typeface="Times New Roman"/>
                          <a:cs typeface="Times New Roman"/>
                        </a:rPr>
                        <a:t>Escalamiento de casos</a:t>
                      </a:r>
                      <a:endParaRPr lang="en-US" sz="1800">
                        <a:effectLst/>
                        <a:latin typeface="Calibri"/>
                        <a:ea typeface="Times New Roman"/>
                        <a:cs typeface="Times New Roman"/>
                      </a:endParaRPr>
                    </a:p>
                  </a:txBody>
                  <a:tcPr marL="78320" marR="78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200000"/>
                        </a:lnSpc>
                        <a:spcAft>
                          <a:spcPts val="0"/>
                        </a:spcAft>
                        <a:tabLst>
                          <a:tab pos="180340" algn="l"/>
                        </a:tabLst>
                      </a:pPr>
                      <a:r>
                        <a:rPr lang="es-ES" sz="1400">
                          <a:effectLst/>
                          <a:latin typeface="Times New Roman"/>
                          <a:ea typeface="Times New Roman"/>
                          <a:cs typeface="Times New Roman"/>
                        </a:rPr>
                        <a:t>R/A</a:t>
                      </a:r>
                      <a:endParaRPr lang="en-US" sz="1800">
                        <a:effectLst/>
                        <a:latin typeface="Calibri"/>
                        <a:ea typeface="Times New Roman"/>
                        <a:cs typeface="Times New Roman"/>
                      </a:endParaRPr>
                    </a:p>
                  </a:txBody>
                  <a:tcPr marL="78320" marR="78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200000"/>
                        </a:lnSpc>
                        <a:spcAft>
                          <a:spcPts val="0"/>
                        </a:spcAft>
                        <a:tabLst>
                          <a:tab pos="180340" algn="l"/>
                        </a:tabLst>
                      </a:pPr>
                      <a:r>
                        <a:rPr lang="es-ES" sz="1400">
                          <a:effectLst/>
                          <a:latin typeface="Times New Roman"/>
                          <a:ea typeface="Times New Roman"/>
                          <a:cs typeface="Times New Roman"/>
                        </a:rPr>
                        <a:t>C</a:t>
                      </a:r>
                      <a:endParaRPr lang="en-US" sz="1800">
                        <a:effectLst/>
                        <a:latin typeface="Calibri"/>
                        <a:ea typeface="Times New Roman"/>
                        <a:cs typeface="Times New Roman"/>
                      </a:endParaRPr>
                    </a:p>
                  </a:txBody>
                  <a:tcPr marL="78320" marR="78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200000"/>
                        </a:lnSpc>
                        <a:spcAft>
                          <a:spcPts val="0"/>
                        </a:spcAft>
                        <a:tabLst>
                          <a:tab pos="180340" algn="l"/>
                        </a:tabLst>
                      </a:pPr>
                      <a:r>
                        <a:rPr lang="es-ES" sz="1400">
                          <a:effectLst/>
                          <a:latin typeface="Times New Roman"/>
                          <a:ea typeface="Times New Roman"/>
                          <a:cs typeface="Times New Roman"/>
                        </a:rPr>
                        <a:t>I</a:t>
                      </a:r>
                      <a:endParaRPr lang="en-US" sz="1800">
                        <a:effectLst/>
                        <a:latin typeface="Calibri"/>
                        <a:ea typeface="Times New Roman"/>
                        <a:cs typeface="Times New Roman"/>
                      </a:endParaRPr>
                    </a:p>
                  </a:txBody>
                  <a:tcPr marL="78320" marR="78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200000"/>
                        </a:lnSpc>
                        <a:spcAft>
                          <a:spcPts val="0"/>
                        </a:spcAft>
                        <a:tabLst>
                          <a:tab pos="180340" algn="l"/>
                        </a:tabLst>
                      </a:pPr>
                      <a:r>
                        <a:rPr lang="es-ES" sz="1400">
                          <a:effectLst/>
                          <a:latin typeface="Times New Roman"/>
                          <a:ea typeface="Times New Roman"/>
                          <a:cs typeface="Times New Roman"/>
                        </a:rPr>
                        <a:t> </a:t>
                      </a:r>
                      <a:endParaRPr lang="en-US" sz="1800">
                        <a:effectLst/>
                        <a:latin typeface="Calibri"/>
                        <a:ea typeface="Times New Roman"/>
                        <a:cs typeface="Times New Roman"/>
                      </a:endParaRPr>
                    </a:p>
                  </a:txBody>
                  <a:tcPr marL="78320" marR="78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r>
              <a:tr h="358171">
                <a:tc>
                  <a:txBody>
                    <a:bodyPr/>
                    <a:lstStyle/>
                    <a:p>
                      <a:pPr algn="ctr">
                        <a:lnSpc>
                          <a:spcPct val="200000"/>
                        </a:lnSpc>
                        <a:spcAft>
                          <a:spcPts val="0"/>
                        </a:spcAft>
                        <a:tabLst>
                          <a:tab pos="180340" algn="l"/>
                        </a:tabLst>
                      </a:pPr>
                      <a:r>
                        <a:rPr lang="es-CO" sz="1400">
                          <a:effectLst/>
                          <a:latin typeface="Times New Roman"/>
                          <a:ea typeface="Times New Roman"/>
                          <a:cs typeface="Times New Roman"/>
                        </a:rPr>
                        <a:t>Monitoreo SLA</a:t>
                      </a:r>
                      <a:endParaRPr lang="en-US" sz="1800">
                        <a:effectLst/>
                        <a:latin typeface="Calibri"/>
                        <a:ea typeface="Times New Roman"/>
                        <a:cs typeface="Times New Roman"/>
                      </a:endParaRPr>
                    </a:p>
                  </a:txBody>
                  <a:tcPr marL="78320" marR="78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200000"/>
                        </a:lnSpc>
                        <a:spcAft>
                          <a:spcPts val="0"/>
                        </a:spcAft>
                        <a:tabLst>
                          <a:tab pos="180340" algn="l"/>
                        </a:tabLst>
                      </a:pPr>
                      <a:r>
                        <a:rPr lang="es-ES" sz="1400">
                          <a:effectLst/>
                          <a:latin typeface="Times New Roman"/>
                          <a:ea typeface="Times New Roman"/>
                          <a:cs typeface="Times New Roman"/>
                        </a:rPr>
                        <a:t>C</a:t>
                      </a:r>
                      <a:endParaRPr lang="en-US" sz="1800">
                        <a:effectLst/>
                        <a:latin typeface="Calibri"/>
                        <a:ea typeface="Times New Roman"/>
                        <a:cs typeface="Times New Roman"/>
                      </a:endParaRPr>
                    </a:p>
                  </a:txBody>
                  <a:tcPr marL="78320" marR="78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200000"/>
                        </a:lnSpc>
                        <a:spcAft>
                          <a:spcPts val="0"/>
                        </a:spcAft>
                        <a:tabLst>
                          <a:tab pos="180340" algn="l"/>
                        </a:tabLst>
                      </a:pPr>
                      <a:r>
                        <a:rPr lang="es-ES" sz="1400">
                          <a:effectLst/>
                          <a:latin typeface="Times New Roman"/>
                          <a:ea typeface="Times New Roman"/>
                          <a:cs typeface="Times New Roman"/>
                        </a:rPr>
                        <a:t>I</a:t>
                      </a:r>
                      <a:endParaRPr lang="en-US" sz="1800">
                        <a:effectLst/>
                        <a:latin typeface="Calibri"/>
                        <a:ea typeface="Times New Roman"/>
                        <a:cs typeface="Times New Roman"/>
                      </a:endParaRPr>
                    </a:p>
                  </a:txBody>
                  <a:tcPr marL="78320" marR="78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200000"/>
                        </a:lnSpc>
                        <a:spcAft>
                          <a:spcPts val="0"/>
                        </a:spcAft>
                        <a:tabLst>
                          <a:tab pos="180340" algn="l"/>
                        </a:tabLst>
                      </a:pPr>
                      <a:r>
                        <a:rPr lang="es-ES" sz="1400">
                          <a:effectLst/>
                          <a:latin typeface="Times New Roman"/>
                          <a:ea typeface="Times New Roman"/>
                          <a:cs typeface="Times New Roman"/>
                        </a:rPr>
                        <a:t>R/A</a:t>
                      </a:r>
                      <a:endParaRPr lang="en-US" sz="1800">
                        <a:effectLst/>
                        <a:latin typeface="Calibri"/>
                        <a:ea typeface="Times New Roman"/>
                        <a:cs typeface="Times New Roman"/>
                      </a:endParaRPr>
                    </a:p>
                  </a:txBody>
                  <a:tcPr marL="78320" marR="78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200000"/>
                        </a:lnSpc>
                        <a:spcAft>
                          <a:spcPts val="0"/>
                        </a:spcAft>
                        <a:tabLst>
                          <a:tab pos="180340" algn="l"/>
                        </a:tabLst>
                      </a:pPr>
                      <a:r>
                        <a:rPr lang="es-ES" sz="1400">
                          <a:effectLst/>
                          <a:latin typeface="Times New Roman"/>
                          <a:ea typeface="Times New Roman"/>
                          <a:cs typeface="Times New Roman"/>
                        </a:rPr>
                        <a:t>I</a:t>
                      </a:r>
                      <a:endParaRPr lang="en-US" sz="1800">
                        <a:effectLst/>
                        <a:latin typeface="Calibri"/>
                        <a:ea typeface="Times New Roman"/>
                        <a:cs typeface="Times New Roman"/>
                      </a:endParaRPr>
                    </a:p>
                  </a:txBody>
                  <a:tcPr marL="78320" marR="78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r>
              <a:tr h="358171">
                <a:tc>
                  <a:txBody>
                    <a:bodyPr/>
                    <a:lstStyle/>
                    <a:p>
                      <a:pPr algn="ctr">
                        <a:lnSpc>
                          <a:spcPct val="200000"/>
                        </a:lnSpc>
                        <a:spcAft>
                          <a:spcPts val="0"/>
                        </a:spcAft>
                        <a:tabLst>
                          <a:tab pos="180340" algn="l"/>
                        </a:tabLst>
                      </a:pPr>
                      <a:r>
                        <a:rPr lang="es-CO" sz="1400">
                          <a:effectLst/>
                          <a:latin typeface="Times New Roman"/>
                          <a:ea typeface="Times New Roman"/>
                          <a:cs typeface="Times New Roman"/>
                        </a:rPr>
                        <a:t>Monitoreo de OLA y UC</a:t>
                      </a:r>
                      <a:endParaRPr lang="en-US" sz="1800">
                        <a:effectLst/>
                        <a:latin typeface="Calibri"/>
                        <a:ea typeface="Times New Roman"/>
                        <a:cs typeface="Times New Roman"/>
                      </a:endParaRPr>
                    </a:p>
                  </a:txBody>
                  <a:tcPr marL="78320" marR="78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200000"/>
                        </a:lnSpc>
                        <a:spcAft>
                          <a:spcPts val="0"/>
                        </a:spcAft>
                        <a:tabLst>
                          <a:tab pos="180340" algn="l"/>
                        </a:tabLst>
                      </a:pPr>
                      <a:r>
                        <a:rPr lang="es-ES" sz="1400">
                          <a:effectLst/>
                          <a:latin typeface="Times New Roman"/>
                          <a:ea typeface="Times New Roman"/>
                          <a:cs typeface="Times New Roman"/>
                        </a:rPr>
                        <a:t>C</a:t>
                      </a:r>
                      <a:endParaRPr lang="en-US" sz="1800">
                        <a:effectLst/>
                        <a:latin typeface="Calibri"/>
                        <a:ea typeface="Times New Roman"/>
                        <a:cs typeface="Times New Roman"/>
                      </a:endParaRPr>
                    </a:p>
                  </a:txBody>
                  <a:tcPr marL="78320" marR="78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200000"/>
                        </a:lnSpc>
                        <a:spcAft>
                          <a:spcPts val="0"/>
                        </a:spcAft>
                        <a:tabLst>
                          <a:tab pos="180340" algn="l"/>
                        </a:tabLst>
                      </a:pPr>
                      <a:r>
                        <a:rPr lang="es-ES" sz="1400">
                          <a:effectLst/>
                          <a:latin typeface="Times New Roman"/>
                          <a:ea typeface="Times New Roman"/>
                          <a:cs typeface="Times New Roman"/>
                        </a:rPr>
                        <a:t>I</a:t>
                      </a:r>
                      <a:endParaRPr lang="en-US" sz="1800">
                        <a:effectLst/>
                        <a:latin typeface="Calibri"/>
                        <a:ea typeface="Times New Roman"/>
                        <a:cs typeface="Times New Roman"/>
                      </a:endParaRPr>
                    </a:p>
                  </a:txBody>
                  <a:tcPr marL="78320" marR="78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200000"/>
                        </a:lnSpc>
                        <a:spcAft>
                          <a:spcPts val="0"/>
                        </a:spcAft>
                        <a:tabLst>
                          <a:tab pos="180340" algn="l"/>
                        </a:tabLst>
                      </a:pPr>
                      <a:r>
                        <a:rPr lang="es-ES" sz="1400">
                          <a:effectLst/>
                          <a:latin typeface="Times New Roman"/>
                          <a:ea typeface="Times New Roman"/>
                          <a:cs typeface="Times New Roman"/>
                        </a:rPr>
                        <a:t>R/A</a:t>
                      </a:r>
                      <a:endParaRPr lang="en-US" sz="1800">
                        <a:effectLst/>
                        <a:latin typeface="Calibri"/>
                        <a:ea typeface="Times New Roman"/>
                        <a:cs typeface="Times New Roman"/>
                      </a:endParaRPr>
                    </a:p>
                  </a:txBody>
                  <a:tcPr marL="78320" marR="78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200000"/>
                        </a:lnSpc>
                        <a:spcAft>
                          <a:spcPts val="0"/>
                        </a:spcAft>
                        <a:tabLst>
                          <a:tab pos="180340" algn="l"/>
                        </a:tabLst>
                      </a:pPr>
                      <a:r>
                        <a:rPr lang="es-ES" sz="1400">
                          <a:effectLst/>
                          <a:latin typeface="Times New Roman"/>
                          <a:ea typeface="Times New Roman"/>
                          <a:cs typeface="Times New Roman"/>
                        </a:rPr>
                        <a:t>I</a:t>
                      </a:r>
                      <a:endParaRPr lang="en-US" sz="1800">
                        <a:effectLst/>
                        <a:latin typeface="Calibri"/>
                        <a:ea typeface="Times New Roman"/>
                        <a:cs typeface="Times New Roman"/>
                      </a:endParaRPr>
                    </a:p>
                  </a:txBody>
                  <a:tcPr marL="78320" marR="78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r>
              <a:tr h="358171">
                <a:tc>
                  <a:txBody>
                    <a:bodyPr/>
                    <a:lstStyle/>
                    <a:p>
                      <a:pPr algn="ctr">
                        <a:lnSpc>
                          <a:spcPct val="200000"/>
                        </a:lnSpc>
                        <a:spcAft>
                          <a:spcPts val="0"/>
                        </a:spcAft>
                        <a:tabLst>
                          <a:tab pos="180340" algn="l"/>
                        </a:tabLst>
                      </a:pPr>
                      <a:r>
                        <a:rPr lang="es-CO" sz="1400">
                          <a:effectLst/>
                          <a:latin typeface="Times New Roman"/>
                          <a:ea typeface="Times New Roman"/>
                          <a:cs typeface="Times New Roman"/>
                        </a:rPr>
                        <a:t>Manejo de quejas</a:t>
                      </a:r>
                      <a:endParaRPr lang="en-US" sz="1800">
                        <a:effectLst/>
                        <a:latin typeface="Calibri"/>
                        <a:ea typeface="Times New Roman"/>
                        <a:cs typeface="Times New Roman"/>
                      </a:endParaRPr>
                    </a:p>
                  </a:txBody>
                  <a:tcPr marL="78320" marR="78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200000"/>
                        </a:lnSpc>
                        <a:spcAft>
                          <a:spcPts val="0"/>
                        </a:spcAft>
                        <a:tabLst>
                          <a:tab pos="180340" algn="l"/>
                        </a:tabLst>
                      </a:pPr>
                      <a:r>
                        <a:rPr lang="es-ES" sz="1400">
                          <a:effectLst/>
                          <a:latin typeface="Times New Roman"/>
                          <a:ea typeface="Times New Roman"/>
                          <a:cs typeface="Times New Roman"/>
                        </a:rPr>
                        <a:t>C</a:t>
                      </a:r>
                      <a:endParaRPr lang="en-US" sz="1800">
                        <a:effectLst/>
                        <a:latin typeface="Calibri"/>
                        <a:ea typeface="Times New Roman"/>
                        <a:cs typeface="Times New Roman"/>
                      </a:endParaRPr>
                    </a:p>
                  </a:txBody>
                  <a:tcPr marL="78320" marR="78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200000"/>
                        </a:lnSpc>
                        <a:spcAft>
                          <a:spcPts val="0"/>
                        </a:spcAft>
                        <a:tabLst>
                          <a:tab pos="180340" algn="l"/>
                        </a:tabLst>
                      </a:pPr>
                      <a:r>
                        <a:rPr lang="es-ES" sz="1400">
                          <a:effectLst/>
                          <a:latin typeface="Times New Roman"/>
                          <a:ea typeface="Times New Roman"/>
                          <a:cs typeface="Times New Roman"/>
                        </a:rPr>
                        <a:t>C</a:t>
                      </a:r>
                      <a:endParaRPr lang="en-US" sz="1800">
                        <a:effectLst/>
                        <a:latin typeface="Calibri"/>
                        <a:ea typeface="Times New Roman"/>
                        <a:cs typeface="Times New Roman"/>
                      </a:endParaRPr>
                    </a:p>
                  </a:txBody>
                  <a:tcPr marL="78320" marR="78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200000"/>
                        </a:lnSpc>
                        <a:spcAft>
                          <a:spcPts val="0"/>
                        </a:spcAft>
                        <a:tabLst>
                          <a:tab pos="180340" algn="l"/>
                        </a:tabLst>
                      </a:pPr>
                      <a:r>
                        <a:rPr lang="es-ES" sz="1400">
                          <a:effectLst/>
                          <a:latin typeface="Times New Roman"/>
                          <a:ea typeface="Times New Roman"/>
                          <a:cs typeface="Times New Roman"/>
                        </a:rPr>
                        <a:t>R/A</a:t>
                      </a:r>
                      <a:endParaRPr lang="en-US" sz="1800">
                        <a:effectLst/>
                        <a:latin typeface="Calibri"/>
                        <a:ea typeface="Times New Roman"/>
                        <a:cs typeface="Times New Roman"/>
                      </a:endParaRPr>
                    </a:p>
                  </a:txBody>
                  <a:tcPr marL="78320" marR="78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200000"/>
                        </a:lnSpc>
                        <a:spcAft>
                          <a:spcPts val="0"/>
                        </a:spcAft>
                        <a:tabLst>
                          <a:tab pos="180340" algn="l"/>
                        </a:tabLst>
                      </a:pPr>
                      <a:r>
                        <a:rPr lang="es-ES" sz="1400">
                          <a:effectLst/>
                          <a:latin typeface="Times New Roman"/>
                          <a:ea typeface="Times New Roman"/>
                          <a:cs typeface="Times New Roman"/>
                        </a:rPr>
                        <a:t>C</a:t>
                      </a:r>
                      <a:endParaRPr lang="en-US" sz="1800">
                        <a:effectLst/>
                        <a:latin typeface="Calibri"/>
                        <a:ea typeface="Times New Roman"/>
                        <a:cs typeface="Times New Roman"/>
                      </a:endParaRPr>
                    </a:p>
                  </a:txBody>
                  <a:tcPr marL="78320" marR="78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r>
              <a:tr h="358171">
                <a:tc>
                  <a:txBody>
                    <a:bodyPr/>
                    <a:lstStyle/>
                    <a:p>
                      <a:pPr algn="ctr">
                        <a:lnSpc>
                          <a:spcPct val="200000"/>
                        </a:lnSpc>
                        <a:spcAft>
                          <a:spcPts val="0"/>
                        </a:spcAft>
                        <a:tabLst>
                          <a:tab pos="180340" algn="l"/>
                        </a:tabLst>
                      </a:pPr>
                      <a:r>
                        <a:rPr lang="es-CO" sz="1400">
                          <a:effectLst/>
                          <a:latin typeface="Times New Roman"/>
                          <a:ea typeface="Times New Roman"/>
                          <a:cs typeface="Times New Roman"/>
                        </a:rPr>
                        <a:t>Cierre de caso</a:t>
                      </a:r>
                      <a:endParaRPr lang="en-US" sz="1800">
                        <a:effectLst/>
                        <a:latin typeface="Calibri"/>
                        <a:ea typeface="Times New Roman"/>
                        <a:cs typeface="Times New Roman"/>
                      </a:endParaRPr>
                    </a:p>
                  </a:txBody>
                  <a:tcPr marL="78320" marR="78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200000"/>
                        </a:lnSpc>
                        <a:spcAft>
                          <a:spcPts val="0"/>
                        </a:spcAft>
                        <a:tabLst>
                          <a:tab pos="180340" algn="l"/>
                        </a:tabLst>
                      </a:pPr>
                      <a:r>
                        <a:rPr lang="es-CO" sz="1400">
                          <a:effectLst/>
                          <a:latin typeface="Times New Roman"/>
                          <a:ea typeface="Times New Roman"/>
                          <a:cs typeface="Times New Roman"/>
                        </a:rPr>
                        <a:t>C</a:t>
                      </a:r>
                      <a:endParaRPr lang="en-US" sz="1800">
                        <a:effectLst/>
                        <a:latin typeface="Calibri"/>
                        <a:ea typeface="Times New Roman"/>
                        <a:cs typeface="Times New Roman"/>
                      </a:endParaRPr>
                    </a:p>
                  </a:txBody>
                  <a:tcPr marL="78320" marR="78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200000"/>
                        </a:lnSpc>
                        <a:spcAft>
                          <a:spcPts val="0"/>
                        </a:spcAft>
                        <a:tabLst>
                          <a:tab pos="180340" algn="l"/>
                        </a:tabLst>
                      </a:pPr>
                      <a:r>
                        <a:rPr lang="es-ES" sz="1400">
                          <a:effectLst/>
                          <a:latin typeface="Times New Roman"/>
                          <a:ea typeface="Times New Roman"/>
                          <a:cs typeface="Times New Roman"/>
                        </a:rPr>
                        <a:t>C</a:t>
                      </a:r>
                      <a:endParaRPr lang="en-US" sz="1800">
                        <a:effectLst/>
                        <a:latin typeface="Calibri"/>
                        <a:ea typeface="Times New Roman"/>
                        <a:cs typeface="Times New Roman"/>
                      </a:endParaRPr>
                    </a:p>
                  </a:txBody>
                  <a:tcPr marL="78320" marR="78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200000"/>
                        </a:lnSpc>
                        <a:spcAft>
                          <a:spcPts val="0"/>
                        </a:spcAft>
                        <a:tabLst>
                          <a:tab pos="180340" algn="l"/>
                        </a:tabLst>
                      </a:pPr>
                      <a:r>
                        <a:rPr lang="es-ES" sz="1400">
                          <a:effectLst/>
                          <a:latin typeface="Times New Roman"/>
                          <a:ea typeface="Times New Roman"/>
                          <a:cs typeface="Times New Roman"/>
                        </a:rPr>
                        <a:t>R/A</a:t>
                      </a:r>
                      <a:endParaRPr lang="en-US" sz="1800">
                        <a:effectLst/>
                        <a:latin typeface="Calibri"/>
                        <a:ea typeface="Times New Roman"/>
                        <a:cs typeface="Times New Roman"/>
                      </a:endParaRPr>
                    </a:p>
                  </a:txBody>
                  <a:tcPr marL="78320" marR="78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200000"/>
                        </a:lnSpc>
                        <a:spcAft>
                          <a:spcPts val="0"/>
                        </a:spcAft>
                        <a:tabLst>
                          <a:tab pos="180340" algn="l"/>
                        </a:tabLst>
                      </a:pPr>
                      <a:r>
                        <a:rPr lang="es-CO" sz="1400" dirty="0">
                          <a:effectLst/>
                          <a:latin typeface="Times New Roman"/>
                          <a:ea typeface="Times New Roman"/>
                          <a:cs typeface="Times New Roman"/>
                        </a:rPr>
                        <a:t>C</a:t>
                      </a:r>
                      <a:endParaRPr lang="en-US" sz="1800" dirty="0">
                        <a:effectLst/>
                        <a:latin typeface="Calibri"/>
                        <a:ea typeface="Times New Roman"/>
                        <a:cs typeface="Times New Roman"/>
                      </a:endParaRPr>
                    </a:p>
                  </a:txBody>
                  <a:tcPr marL="78320" marR="78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r>
            </a:tbl>
          </a:graphicData>
        </a:graphic>
      </p:graphicFrame>
      <p:sp>
        <p:nvSpPr>
          <p:cNvPr id="7" name="3 Rectángulo"/>
          <p:cNvSpPr/>
          <p:nvPr/>
        </p:nvSpPr>
        <p:spPr>
          <a:xfrm>
            <a:off x="7740352" y="6237312"/>
            <a:ext cx="1331640" cy="4320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8" name="7 Flecha izquierda">
            <a:hlinkClick r:id="rId2" action="ppaction://hlinksldjump"/>
          </p:cNvPr>
          <p:cNvSpPr/>
          <p:nvPr/>
        </p:nvSpPr>
        <p:spPr>
          <a:xfrm>
            <a:off x="8029328" y="6381328"/>
            <a:ext cx="791144" cy="360040"/>
          </a:xfrm>
          <a:prstGeom prst="leftArrow">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es-ES" sz="700" dirty="0" smtClean="0">
                <a:latin typeface="Arial Rounded MT Bold" pitchFamily="34" charset="0"/>
              </a:rPr>
              <a:t>Agenda</a:t>
            </a:r>
            <a:endParaRPr lang="es-ES" sz="700" dirty="0">
              <a:latin typeface="Arial Rounded MT Bold" pitchFamily="34" charset="0"/>
            </a:endParaRPr>
          </a:p>
        </p:txBody>
      </p:sp>
      <p:sp>
        <p:nvSpPr>
          <p:cNvPr id="9" name="Title 1"/>
          <p:cNvSpPr txBox="1">
            <a:spLocks/>
          </p:cNvSpPr>
          <p:nvPr/>
        </p:nvSpPr>
        <p:spPr>
          <a:xfrm>
            <a:off x="457200" y="274638"/>
            <a:ext cx="8229600" cy="41805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MX" sz="2000" i="1" kern="1200" dirty="0" smtClean="0">
                <a:solidFill>
                  <a:schemeClr val="accent6">
                    <a:lumMod val="75000"/>
                  </a:schemeClr>
                </a:solidFill>
                <a:effectLst>
                  <a:outerShdw blurRad="38100" dist="38100" dir="2700000" algn="tl">
                    <a:srgbClr val="000000">
                      <a:alpha val="43137"/>
                    </a:srgbClr>
                  </a:outerShdw>
                </a:effectLst>
              </a:rPr>
              <a:t>Diseño de función: Centro de Servicios</a:t>
            </a:r>
            <a:endParaRPr lang="en-US" sz="2000" i="1" kern="1200"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7767450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41805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2000" i="1" dirty="0">
                <a:solidFill>
                  <a:schemeClr val="accent6">
                    <a:lumMod val="75000"/>
                  </a:schemeClr>
                </a:solidFill>
                <a:effectLst>
                  <a:outerShdw blurRad="38100" dist="38100" dir="2700000" algn="tl">
                    <a:srgbClr val="000000">
                      <a:alpha val="43137"/>
                    </a:srgbClr>
                  </a:outerShdw>
                </a:effectLst>
              </a:rPr>
              <a:t>Procedimiento para el escalamiento de casos</a:t>
            </a:r>
            <a:endParaRPr lang="en-US" sz="2000" i="1" dirty="0">
              <a:solidFill>
                <a:schemeClr val="accent6">
                  <a:lumMod val="75000"/>
                </a:schemeClr>
              </a:solidFill>
              <a:effectLst>
                <a:outerShdw blurRad="38100" dist="38100" dir="2700000" algn="tl">
                  <a:srgbClr val="000000">
                    <a:alpha val="43137"/>
                  </a:srgbClr>
                </a:outerShdw>
              </a:effectLst>
            </a:endParaRPr>
          </a:p>
        </p:txBody>
      </p:sp>
      <p:graphicFrame>
        <p:nvGraphicFramePr>
          <p:cNvPr id="5" name="Table 4"/>
          <p:cNvGraphicFramePr>
            <a:graphicFrameLocks noGrp="1"/>
          </p:cNvGraphicFramePr>
          <p:nvPr>
            <p:extLst>
              <p:ext uri="{D42A27DB-BD31-4B8C-83A1-F6EECF244321}">
                <p14:modId xmlns:p14="http://schemas.microsoft.com/office/powerpoint/2010/main" xmlns="" val="2207167028"/>
              </p:ext>
            </p:extLst>
          </p:nvPr>
        </p:nvGraphicFramePr>
        <p:xfrm>
          <a:off x="457200" y="1828800"/>
          <a:ext cx="8229600" cy="3200400"/>
        </p:xfrm>
        <a:graphic>
          <a:graphicData uri="http://schemas.openxmlformats.org/drawingml/2006/table">
            <a:tbl>
              <a:tblPr/>
              <a:tblGrid>
                <a:gridCol w="860816"/>
                <a:gridCol w="1769364"/>
                <a:gridCol w="4259641"/>
                <a:gridCol w="1339779"/>
              </a:tblGrid>
              <a:tr h="418465">
                <a:tc>
                  <a:txBody>
                    <a:bodyPr/>
                    <a:lstStyle/>
                    <a:p>
                      <a:pPr algn="ctr">
                        <a:lnSpc>
                          <a:spcPct val="150000"/>
                        </a:lnSpc>
                        <a:spcAft>
                          <a:spcPts val="0"/>
                        </a:spcAft>
                        <a:tabLst>
                          <a:tab pos="180340" algn="l"/>
                        </a:tabLst>
                      </a:pPr>
                      <a:r>
                        <a:rPr lang="es-ES" sz="1000" b="1">
                          <a:solidFill>
                            <a:srgbClr val="FFFFFF"/>
                          </a:solidFill>
                          <a:effectLst/>
                          <a:latin typeface="Times New Roman"/>
                          <a:ea typeface="Times New Roman"/>
                          <a:cs typeface="Times New Roman"/>
                        </a:rPr>
                        <a:t>ID del</a:t>
                      </a:r>
                      <a:endParaRPr lang="en-US" sz="800">
                        <a:effectLst/>
                        <a:latin typeface="Arial"/>
                        <a:ea typeface="Times New Roman"/>
                        <a:cs typeface="Times New Roman"/>
                      </a:endParaRPr>
                    </a:p>
                    <a:p>
                      <a:pPr algn="ctr">
                        <a:lnSpc>
                          <a:spcPct val="150000"/>
                        </a:lnSpc>
                        <a:spcAft>
                          <a:spcPts val="0"/>
                        </a:spcAft>
                        <a:tabLst>
                          <a:tab pos="180340" algn="l"/>
                        </a:tabLst>
                      </a:pPr>
                      <a:r>
                        <a:rPr lang="es-ES" sz="1000" b="1">
                          <a:solidFill>
                            <a:srgbClr val="FFFFFF"/>
                          </a:solidFill>
                          <a:effectLst/>
                          <a:latin typeface="Times New Roman"/>
                          <a:ea typeface="Times New Roman"/>
                          <a:cs typeface="Times New Roman"/>
                        </a:rPr>
                        <a:t>Proceso</a:t>
                      </a:r>
                      <a:endParaRPr lang="en-US" sz="800">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c>
                  <a:txBody>
                    <a:bodyPr/>
                    <a:lstStyle/>
                    <a:p>
                      <a:pPr algn="ctr">
                        <a:lnSpc>
                          <a:spcPct val="150000"/>
                        </a:lnSpc>
                        <a:spcAft>
                          <a:spcPts val="0"/>
                        </a:spcAft>
                        <a:tabLst>
                          <a:tab pos="180340" algn="l"/>
                        </a:tabLst>
                      </a:pPr>
                      <a:r>
                        <a:rPr lang="es-ES" sz="1000" b="1">
                          <a:solidFill>
                            <a:srgbClr val="FFFFFF"/>
                          </a:solidFill>
                          <a:effectLst/>
                          <a:latin typeface="Times New Roman"/>
                          <a:ea typeface="Times New Roman"/>
                          <a:cs typeface="Times New Roman"/>
                        </a:rPr>
                        <a:t>Procedimiento</a:t>
                      </a:r>
                      <a:endParaRPr lang="en-US" sz="800">
                        <a:effectLst/>
                        <a:latin typeface="Arial"/>
                        <a:ea typeface="Times New Roman"/>
                        <a:cs typeface="Times New Roman"/>
                      </a:endParaRPr>
                    </a:p>
                    <a:p>
                      <a:pPr algn="ctr">
                        <a:lnSpc>
                          <a:spcPct val="150000"/>
                        </a:lnSpc>
                        <a:spcAft>
                          <a:spcPts val="0"/>
                        </a:spcAft>
                        <a:tabLst>
                          <a:tab pos="180340" algn="l"/>
                        </a:tabLst>
                      </a:pPr>
                      <a:r>
                        <a:rPr lang="es-ES" sz="1000" b="1">
                          <a:solidFill>
                            <a:srgbClr val="FFFFFF"/>
                          </a:solidFill>
                          <a:effectLst/>
                          <a:latin typeface="Times New Roman"/>
                          <a:ea typeface="Times New Roman"/>
                          <a:cs typeface="Times New Roman"/>
                        </a:rPr>
                        <a:t>o Decisión</a:t>
                      </a:r>
                      <a:endParaRPr lang="en-US" sz="800">
                        <a:effectLst/>
                        <a:latin typeface="Arial"/>
                        <a:ea typeface="Times New Roman"/>
                        <a:cs typeface="Times New Roman"/>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c>
                  <a:txBody>
                    <a:bodyPr/>
                    <a:lstStyle/>
                    <a:p>
                      <a:pPr algn="ctr">
                        <a:lnSpc>
                          <a:spcPct val="150000"/>
                        </a:lnSpc>
                        <a:spcAft>
                          <a:spcPts val="0"/>
                        </a:spcAft>
                        <a:tabLst>
                          <a:tab pos="180340" algn="l"/>
                          <a:tab pos="647700" algn="l"/>
                        </a:tabLst>
                      </a:pPr>
                      <a:r>
                        <a:rPr lang="es-ES" sz="1000" b="1">
                          <a:solidFill>
                            <a:srgbClr val="FFFFFF"/>
                          </a:solidFill>
                          <a:effectLst/>
                          <a:latin typeface="Times New Roman"/>
                          <a:ea typeface="Times New Roman"/>
                          <a:cs typeface="Times New Roman"/>
                        </a:rPr>
                        <a:t>Descripción</a:t>
                      </a:r>
                      <a:endParaRPr lang="en-US" sz="800">
                        <a:effectLst/>
                        <a:latin typeface="Arial"/>
                        <a:ea typeface="Times New Roman"/>
                        <a:cs typeface="Times New Roman"/>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c>
                  <a:txBody>
                    <a:bodyPr/>
                    <a:lstStyle/>
                    <a:p>
                      <a:pPr algn="ctr">
                        <a:lnSpc>
                          <a:spcPct val="150000"/>
                        </a:lnSpc>
                        <a:spcAft>
                          <a:spcPts val="0"/>
                        </a:spcAft>
                        <a:tabLst>
                          <a:tab pos="180340" algn="l"/>
                          <a:tab pos="647700" algn="l"/>
                        </a:tabLst>
                      </a:pPr>
                      <a:r>
                        <a:rPr lang="es-ES" sz="1000" b="1">
                          <a:solidFill>
                            <a:srgbClr val="FFFFFF"/>
                          </a:solidFill>
                          <a:effectLst/>
                          <a:latin typeface="Times New Roman"/>
                          <a:ea typeface="Times New Roman"/>
                          <a:cs typeface="Times New Roman"/>
                        </a:rPr>
                        <a:t>Rol</a:t>
                      </a:r>
                      <a:endParaRPr lang="en-US" sz="800">
                        <a:effectLst/>
                        <a:latin typeface="Arial"/>
                        <a:ea typeface="Times New Roman"/>
                        <a:cs typeface="Times New Roman"/>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r>
              <a:tr h="558800">
                <a:tc>
                  <a:txBody>
                    <a:bodyPr/>
                    <a:lstStyle/>
                    <a:p>
                      <a:pPr algn="ctr">
                        <a:lnSpc>
                          <a:spcPct val="150000"/>
                        </a:lnSpc>
                        <a:spcAft>
                          <a:spcPts val="0"/>
                        </a:spcAft>
                        <a:tabLst>
                          <a:tab pos="180340" algn="l"/>
                        </a:tabLst>
                      </a:pPr>
                      <a:r>
                        <a:rPr lang="es-ES" sz="1000">
                          <a:effectLst/>
                          <a:latin typeface="Times New Roman"/>
                          <a:ea typeface="Times New Roman"/>
                          <a:cs typeface="Times New Roman"/>
                        </a:rPr>
                        <a:t>SD3.1</a:t>
                      </a:r>
                      <a:endParaRPr lang="en-US" sz="800">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50000"/>
                        </a:lnSpc>
                        <a:spcAft>
                          <a:spcPts val="0"/>
                        </a:spcAft>
                        <a:tabLst>
                          <a:tab pos="180340" algn="l"/>
                        </a:tabLst>
                      </a:pPr>
                      <a:r>
                        <a:rPr lang="es-ES" sz="1000">
                          <a:effectLst/>
                          <a:latin typeface="Times New Roman"/>
                          <a:ea typeface="Times New Roman"/>
                          <a:cs typeface="Times New Roman"/>
                        </a:rPr>
                        <a:t>¿Resolución de caso a tiempo?</a:t>
                      </a:r>
                      <a:endParaRPr lang="en-US" sz="800">
                        <a:effectLst/>
                        <a:latin typeface="Arial"/>
                        <a:ea typeface="Times New Roman"/>
                        <a:cs typeface="Times New Roman"/>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just">
                        <a:lnSpc>
                          <a:spcPct val="150000"/>
                        </a:lnSpc>
                        <a:spcAft>
                          <a:spcPts val="0"/>
                        </a:spcAft>
                        <a:tabLst>
                          <a:tab pos="180340" algn="l"/>
                        </a:tabLst>
                      </a:pPr>
                      <a:r>
                        <a:rPr lang="es-ES" sz="1000">
                          <a:effectLst/>
                          <a:latin typeface="Times New Roman"/>
                          <a:ea typeface="Times New Roman"/>
                          <a:cs typeface="Times New Roman"/>
                        </a:rPr>
                        <a:t>El Gestor de Casos verifica que la resolución esperada coincide con el SLA objetivo. Si la resolución del caso está cumpliendo con lo estipulado en el SLA, se continúa con la resolución del caso, procedimiento resolución y recuperación de un incidente IN2.1.  Caso contrario vaya a SD 3.2.</a:t>
                      </a:r>
                      <a:endParaRPr lang="en-US" sz="1100">
                        <a:effectLst/>
                        <a:latin typeface="Calibri"/>
                        <a:ea typeface="Times New Roman"/>
                        <a:cs typeface="Times New Roman"/>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50000"/>
                        </a:lnSpc>
                        <a:spcAft>
                          <a:spcPts val="0"/>
                        </a:spcAft>
                        <a:tabLst>
                          <a:tab pos="180340" algn="l"/>
                          <a:tab pos="647700" algn="l"/>
                        </a:tabLst>
                      </a:pPr>
                      <a:r>
                        <a:rPr lang="es-ES" sz="1000">
                          <a:effectLst/>
                          <a:latin typeface="Times New Roman"/>
                          <a:ea typeface="Times New Roman"/>
                          <a:cs typeface="Times New Roman"/>
                        </a:rPr>
                        <a:t>Gestor de Casos </a:t>
                      </a:r>
                      <a:endParaRPr lang="en-US" sz="800">
                        <a:effectLst/>
                        <a:latin typeface="Arial"/>
                        <a:ea typeface="Times New Roman"/>
                        <a:cs typeface="Times New Roman"/>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r>
              <a:tr h="558800">
                <a:tc>
                  <a:txBody>
                    <a:bodyPr/>
                    <a:lstStyle/>
                    <a:p>
                      <a:pPr algn="ctr">
                        <a:lnSpc>
                          <a:spcPct val="150000"/>
                        </a:lnSpc>
                        <a:spcAft>
                          <a:spcPts val="0"/>
                        </a:spcAft>
                        <a:tabLst>
                          <a:tab pos="180340" algn="l"/>
                        </a:tabLst>
                      </a:pPr>
                      <a:r>
                        <a:rPr lang="es-ES" sz="1000">
                          <a:effectLst/>
                          <a:latin typeface="Times New Roman"/>
                          <a:ea typeface="Times New Roman"/>
                          <a:cs typeface="Times New Roman"/>
                        </a:rPr>
                        <a:t>SD3.2</a:t>
                      </a:r>
                      <a:endParaRPr lang="en-US" sz="800">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50000"/>
                        </a:lnSpc>
                        <a:spcAft>
                          <a:spcPts val="0"/>
                        </a:spcAft>
                        <a:tabLst>
                          <a:tab pos="180340" algn="l"/>
                        </a:tabLst>
                      </a:pPr>
                      <a:r>
                        <a:rPr lang="es-ES" sz="1000">
                          <a:effectLst/>
                          <a:latin typeface="Times New Roman"/>
                          <a:ea typeface="Times New Roman"/>
                          <a:cs typeface="Times New Roman"/>
                        </a:rPr>
                        <a:t>¿Requiere escalamiento de nivel?</a:t>
                      </a:r>
                      <a:endParaRPr lang="en-US" sz="800">
                        <a:effectLst/>
                        <a:latin typeface="Arial"/>
                        <a:ea typeface="Times New Roman"/>
                        <a:cs typeface="Times New Roman"/>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nSpc>
                          <a:spcPct val="150000"/>
                        </a:lnSpc>
                        <a:spcAft>
                          <a:spcPts val="0"/>
                        </a:spcAft>
                        <a:tabLst>
                          <a:tab pos="180340" algn="l"/>
                        </a:tabLst>
                      </a:pPr>
                      <a:r>
                        <a:rPr lang="es-ES" sz="1000">
                          <a:effectLst/>
                          <a:latin typeface="Times New Roman"/>
                          <a:ea typeface="Times New Roman"/>
                          <a:cs typeface="Times New Roman"/>
                        </a:rPr>
                        <a:t>¿Es necesario reasignar el caso a un grupo diferente  de soporte con mayor conocimiento o se requiere que un nivel superior jerárquico autorice la asignación de un mayor número de recursos (personal, equipo, cambios en el CI, etc.)? Caso afirmativo vaya a SD3.3. Caso contario volver a SD 3.1.</a:t>
                      </a:r>
                      <a:endParaRPr lang="en-US" sz="1100">
                        <a:effectLst/>
                        <a:latin typeface="Calibri"/>
                        <a:ea typeface="Times New Roman"/>
                        <a:cs typeface="Times New Roman"/>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50000"/>
                        </a:lnSpc>
                        <a:spcAft>
                          <a:spcPts val="0"/>
                        </a:spcAft>
                        <a:tabLst>
                          <a:tab pos="180340" algn="l"/>
                          <a:tab pos="647700" algn="l"/>
                        </a:tabLst>
                      </a:pPr>
                      <a:r>
                        <a:rPr lang="es-ES" sz="1000">
                          <a:effectLst/>
                          <a:latin typeface="Times New Roman"/>
                          <a:ea typeface="Times New Roman"/>
                          <a:cs typeface="Times New Roman"/>
                        </a:rPr>
                        <a:t>Analista de Casos</a:t>
                      </a:r>
                      <a:endParaRPr lang="en-US" sz="800">
                        <a:effectLst/>
                        <a:latin typeface="Arial"/>
                        <a:ea typeface="Times New Roman"/>
                        <a:cs typeface="Times New Roman"/>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r>
              <a:tr h="558800">
                <a:tc>
                  <a:txBody>
                    <a:bodyPr/>
                    <a:lstStyle/>
                    <a:p>
                      <a:pPr algn="ctr">
                        <a:lnSpc>
                          <a:spcPct val="150000"/>
                        </a:lnSpc>
                        <a:spcAft>
                          <a:spcPts val="0"/>
                        </a:spcAft>
                        <a:tabLst>
                          <a:tab pos="180340" algn="l"/>
                        </a:tabLst>
                      </a:pPr>
                      <a:r>
                        <a:rPr lang="es-ES" sz="1000">
                          <a:effectLst/>
                          <a:latin typeface="Times New Roman"/>
                          <a:ea typeface="Times New Roman"/>
                          <a:cs typeface="Times New Roman"/>
                        </a:rPr>
                        <a:t>SD 3.3</a:t>
                      </a:r>
                      <a:endParaRPr lang="en-US" sz="800">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50000"/>
                        </a:lnSpc>
                        <a:spcAft>
                          <a:spcPts val="0"/>
                        </a:spcAft>
                        <a:tabLst>
                          <a:tab pos="180340" algn="l"/>
                        </a:tabLst>
                      </a:pPr>
                      <a:r>
                        <a:rPr lang="es-ES" sz="1000">
                          <a:effectLst/>
                          <a:latin typeface="Times New Roman"/>
                          <a:ea typeface="Times New Roman"/>
                          <a:cs typeface="Times New Roman"/>
                        </a:rPr>
                        <a:t>Escalamiento de nivel</a:t>
                      </a:r>
                      <a:endParaRPr lang="en-US" sz="800">
                        <a:effectLst/>
                        <a:latin typeface="Arial"/>
                        <a:ea typeface="Times New Roman"/>
                        <a:cs typeface="Times New Roman"/>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just">
                        <a:lnSpc>
                          <a:spcPct val="150000"/>
                        </a:lnSpc>
                        <a:spcAft>
                          <a:spcPts val="0"/>
                        </a:spcAft>
                        <a:tabLst>
                          <a:tab pos="180340" algn="l"/>
                        </a:tabLst>
                      </a:pPr>
                      <a:r>
                        <a:rPr lang="es-ES" sz="1000">
                          <a:effectLst/>
                          <a:latin typeface="Times New Roman"/>
                          <a:ea typeface="Times New Roman"/>
                          <a:cs typeface="Times New Roman"/>
                        </a:rPr>
                        <a:t>El Analista de Casos registra las acciones que se han tomado hasta el momento e informa al Gestor de Casos quien procede a reasignar el caso a un siguiente nivel (vertical u horizontal), para agilizar el proceso de resolución. Esta actividad es notificada al Operador del Centro de Servicios.</a:t>
                      </a:r>
                      <a:endParaRPr lang="en-US" sz="1100">
                        <a:effectLst/>
                        <a:latin typeface="Calibri"/>
                        <a:ea typeface="Times New Roman"/>
                        <a:cs typeface="Times New Roman"/>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50000"/>
                        </a:lnSpc>
                        <a:spcAft>
                          <a:spcPts val="0"/>
                        </a:spcAft>
                        <a:tabLst>
                          <a:tab pos="180340" algn="l"/>
                          <a:tab pos="647700" algn="l"/>
                        </a:tabLst>
                      </a:pPr>
                      <a:r>
                        <a:rPr lang="es-ES" sz="1000" dirty="0">
                          <a:effectLst/>
                          <a:latin typeface="Times New Roman"/>
                          <a:ea typeface="Times New Roman"/>
                          <a:cs typeface="Times New Roman"/>
                        </a:rPr>
                        <a:t>Gestor de Casos</a:t>
                      </a:r>
                      <a:endParaRPr lang="en-US" sz="800" dirty="0">
                        <a:effectLst/>
                        <a:latin typeface="Arial"/>
                        <a:ea typeface="Times New Roman"/>
                        <a:cs typeface="Times New Roman"/>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r>
            </a:tbl>
          </a:graphicData>
        </a:graphic>
      </p:graphicFrame>
      <p:sp>
        <p:nvSpPr>
          <p:cNvPr id="8" name="3 Rectángulo"/>
          <p:cNvSpPr/>
          <p:nvPr/>
        </p:nvSpPr>
        <p:spPr>
          <a:xfrm>
            <a:off x="7740352" y="6237312"/>
            <a:ext cx="1331640" cy="4320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9" name="7 Flecha izquierda">
            <a:hlinkClick r:id="rId2" action="ppaction://hlinksldjump"/>
          </p:cNvPr>
          <p:cNvSpPr/>
          <p:nvPr/>
        </p:nvSpPr>
        <p:spPr>
          <a:xfrm>
            <a:off x="8029328" y="6381328"/>
            <a:ext cx="791144" cy="360040"/>
          </a:xfrm>
          <a:prstGeom prst="leftArrow">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es-ES" sz="700" dirty="0" smtClean="0">
                <a:latin typeface="Arial Rounded MT Bold" pitchFamily="34" charset="0"/>
              </a:rPr>
              <a:t>Agenda</a:t>
            </a:r>
            <a:endParaRPr lang="es-ES" sz="700" dirty="0">
              <a:latin typeface="Arial Rounded MT Bold" pitchFamily="34" charset="0"/>
            </a:endParaRPr>
          </a:p>
        </p:txBody>
      </p:sp>
    </p:spTree>
    <p:extLst>
      <p:ext uri="{BB962C8B-B14F-4D97-AF65-F5344CB8AC3E}">
        <p14:creationId xmlns:p14="http://schemas.microsoft.com/office/powerpoint/2010/main" xmlns="" val="25247822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41805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2000" i="1" dirty="0">
                <a:solidFill>
                  <a:schemeClr val="accent6">
                    <a:lumMod val="75000"/>
                  </a:schemeClr>
                </a:solidFill>
                <a:effectLst>
                  <a:outerShdw blurRad="38100" dist="38100" dir="2700000" algn="tl">
                    <a:srgbClr val="000000">
                      <a:alpha val="43137"/>
                    </a:srgbClr>
                  </a:outerShdw>
                </a:effectLst>
              </a:rPr>
              <a:t>Procedimiento para el escalamiento de casos</a:t>
            </a:r>
            <a:endParaRPr lang="en-US" sz="2000" i="1" dirty="0">
              <a:solidFill>
                <a:schemeClr val="accent6">
                  <a:lumMod val="75000"/>
                </a:schemeClr>
              </a:solidFill>
              <a:effectLst>
                <a:outerShdw blurRad="38100" dist="38100" dir="2700000" algn="tl">
                  <a:srgbClr val="000000">
                    <a:alpha val="43137"/>
                  </a:srgbClr>
                </a:outerShdw>
              </a:effectLst>
            </a:endParaRPr>
          </a:p>
        </p:txBody>
      </p:sp>
      <p:pic>
        <p:nvPicPr>
          <p:cNvPr id="15365"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6569" y="2201714"/>
            <a:ext cx="7190862" cy="24545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3 Rectángulo"/>
          <p:cNvSpPr/>
          <p:nvPr/>
        </p:nvSpPr>
        <p:spPr>
          <a:xfrm>
            <a:off x="7740352" y="6237312"/>
            <a:ext cx="1331640" cy="4320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11" name="7 Flecha izquierda">
            <a:hlinkClick r:id="rId3" action="ppaction://hlinksldjump"/>
          </p:cNvPr>
          <p:cNvSpPr/>
          <p:nvPr/>
        </p:nvSpPr>
        <p:spPr>
          <a:xfrm>
            <a:off x="8029328" y="6381328"/>
            <a:ext cx="791144" cy="360040"/>
          </a:xfrm>
          <a:prstGeom prst="leftArrow">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es-ES" sz="700" dirty="0" smtClean="0">
                <a:latin typeface="Arial Rounded MT Bold" pitchFamily="34" charset="0"/>
              </a:rPr>
              <a:t>Agenda</a:t>
            </a:r>
            <a:endParaRPr lang="es-ES" sz="700" dirty="0">
              <a:latin typeface="Arial Rounded MT Bold" pitchFamily="34" charset="0"/>
            </a:endParaRPr>
          </a:p>
        </p:txBody>
      </p:sp>
    </p:spTree>
    <p:extLst>
      <p:ext uri="{BB962C8B-B14F-4D97-AF65-F5344CB8AC3E}">
        <p14:creationId xmlns:p14="http://schemas.microsoft.com/office/powerpoint/2010/main" xmlns="" val="29791312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41805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MX" sz="2000" i="1" kern="1200" dirty="0" smtClean="0">
                <a:solidFill>
                  <a:schemeClr val="accent6">
                    <a:lumMod val="75000"/>
                  </a:schemeClr>
                </a:solidFill>
                <a:effectLst>
                  <a:outerShdw blurRad="38100" dist="38100" dir="2700000" algn="tl">
                    <a:srgbClr val="000000">
                      <a:alpha val="43137"/>
                    </a:srgbClr>
                  </a:outerShdw>
                </a:effectLst>
              </a:rPr>
              <a:t>KPI’s para el Centro de Servicios</a:t>
            </a:r>
            <a:endParaRPr lang="en-US" sz="2000" i="1" kern="1200" dirty="0">
              <a:solidFill>
                <a:schemeClr val="accent6">
                  <a:lumMod val="75000"/>
                </a:schemeClr>
              </a:solidFill>
              <a:effectLst>
                <a:outerShdw blurRad="38100" dist="38100" dir="2700000" algn="tl">
                  <a:srgbClr val="000000">
                    <a:alpha val="43137"/>
                  </a:srgbClr>
                </a:outerShdw>
              </a:effectLst>
            </a:endParaRPr>
          </a:p>
        </p:txBody>
      </p:sp>
      <p:sp>
        <p:nvSpPr>
          <p:cNvPr id="5" name="Rectangle 2"/>
          <p:cNvSpPr>
            <a:spLocks noChangeArrowheads="1"/>
          </p:cNvSpPr>
          <p:nvPr/>
        </p:nvSpPr>
        <p:spPr bwMode="auto">
          <a:xfrm>
            <a:off x="683568" y="1372127"/>
            <a:ext cx="7920880" cy="31085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a:buFont typeface="+mj-lt"/>
              <a:buAutoNum type="alphaLcParenR"/>
            </a:pPr>
            <a:r>
              <a:rPr lang="es-CO" sz="1400" dirty="0" bmk="_Toc341895512">
                <a:solidFill>
                  <a:schemeClr val="accent6">
                    <a:lumMod val="50000"/>
                  </a:schemeClr>
                </a:solidFill>
              </a:rPr>
              <a:t>Porcentaje de casos resueltos en el primer contacto con el </a:t>
            </a:r>
            <a:r>
              <a:rPr lang="es-CO" sz="1400" dirty="0" err="1" bmk="_Toc341895512">
                <a:solidFill>
                  <a:schemeClr val="accent6">
                    <a:lumMod val="50000"/>
                  </a:schemeClr>
                </a:solidFill>
              </a:rPr>
              <a:t>Service</a:t>
            </a:r>
            <a:r>
              <a:rPr lang="es-CO" sz="1400" dirty="0" bmk="_Toc341895512">
                <a:solidFill>
                  <a:schemeClr val="accent6">
                    <a:lumMod val="50000"/>
                  </a:schemeClr>
                </a:solidFill>
              </a:rPr>
              <a:t> </a:t>
            </a:r>
            <a:r>
              <a:rPr lang="es-CO" sz="1400" dirty="0" err="1" bmk="_Toc341895512">
                <a:solidFill>
                  <a:schemeClr val="accent6">
                    <a:lumMod val="50000"/>
                  </a:schemeClr>
                </a:solidFill>
              </a:rPr>
              <a:t>Desk</a:t>
            </a:r>
            <a:r>
              <a:rPr lang="es-CO" sz="1400" dirty="0" bmk="_Toc341895512">
                <a:solidFill>
                  <a:schemeClr val="accent6">
                    <a:lumMod val="50000"/>
                  </a:schemeClr>
                </a:solidFill>
              </a:rPr>
              <a:t>: </a:t>
            </a:r>
            <a:endParaRPr lang="es-CO" sz="1400" dirty="0" smtClean="0" bmk="_Toc341895512">
              <a:solidFill>
                <a:schemeClr val="accent6">
                  <a:lumMod val="50000"/>
                </a:schemeClr>
              </a:solidFill>
            </a:endParaRPr>
          </a:p>
          <a:p>
            <a:pPr marL="342900" lvl="0" indent="-342900">
              <a:buFont typeface="+mj-lt"/>
              <a:buAutoNum type="alphaLcParenR"/>
            </a:pPr>
            <a:endParaRPr lang="en-US" sz="1400" dirty="0" bmk="_Toc341895512">
              <a:solidFill>
                <a:schemeClr val="accent6">
                  <a:lumMod val="50000"/>
                </a:schemeClr>
              </a:solidFill>
            </a:endParaRPr>
          </a:p>
          <a:p>
            <a:pPr marL="742950" lvl="1" indent="-285750">
              <a:buFont typeface="Arial" pitchFamily="34" charset="0"/>
              <a:buChar char="•"/>
            </a:pPr>
            <a:r>
              <a:rPr lang="es-ES" sz="1400" dirty="0" bmk="_Toc341895512">
                <a:solidFill>
                  <a:schemeClr val="accent6">
                    <a:lumMod val="50000"/>
                  </a:schemeClr>
                </a:solidFill>
              </a:rPr>
              <a:t>Objetivo: Determinar y evaluar e</a:t>
            </a:r>
            <a:r>
              <a:rPr lang="es-CO" sz="1400" dirty="0" bmk="_Toc341895512">
                <a:solidFill>
                  <a:schemeClr val="accent6">
                    <a:lumMod val="50000"/>
                  </a:schemeClr>
                </a:solidFill>
              </a:rPr>
              <a:t>l número de casos registrados que fueron resueltos en primera instancia por el Operador del Centro de Servicios  mediante la asociación del incidente con un error conocido</a:t>
            </a:r>
            <a:r>
              <a:rPr lang="es-CO" sz="1400" dirty="0" smtClean="0" bmk="_Toc341895512">
                <a:solidFill>
                  <a:schemeClr val="accent6">
                    <a:lumMod val="50000"/>
                  </a:schemeClr>
                </a:solidFill>
              </a:rPr>
              <a:t>.</a:t>
            </a:r>
          </a:p>
          <a:p>
            <a:pPr marL="742950" lvl="1" indent="-285750">
              <a:buFont typeface="Arial" pitchFamily="34" charset="0"/>
              <a:buChar char="•"/>
            </a:pPr>
            <a:endParaRPr lang="en-US" sz="1400" dirty="0" bmk="_Toc341895512">
              <a:solidFill>
                <a:schemeClr val="accent6">
                  <a:lumMod val="50000"/>
                </a:schemeClr>
              </a:solidFill>
            </a:endParaRPr>
          </a:p>
          <a:p>
            <a:pPr marL="742950" lvl="1" indent="-285750">
              <a:buFont typeface="Arial" pitchFamily="34" charset="0"/>
              <a:buChar char="•"/>
            </a:pPr>
            <a:r>
              <a:rPr lang="es-ES" sz="1400" dirty="0" bmk="_Toc341895512">
                <a:solidFill>
                  <a:schemeClr val="accent6">
                    <a:lumMod val="50000"/>
                  </a:schemeClr>
                </a:solidFill>
              </a:rPr>
              <a:t>Fórmula:	PCPN = (CPN / CR) * </a:t>
            </a:r>
            <a:r>
              <a:rPr lang="es-ES" sz="1400" dirty="0" smtClean="0" bmk="_Toc341895512">
                <a:solidFill>
                  <a:schemeClr val="accent6">
                    <a:lumMod val="50000"/>
                  </a:schemeClr>
                </a:solidFill>
              </a:rPr>
              <a:t>100</a:t>
            </a:r>
          </a:p>
          <a:p>
            <a:pPr marL="742950" lvl="1" indent="-285750">
              <a:buFont typeface="Arial" pitchFamily="34" charset="0"/>
              <a:buChar char="•"/>
            </a:pPr>
            <a:endParaRPr lang="en-US" sz="1400" dirty="0" bmk="_Toc341895512">
              <a:solidFill>
                <a:schemeClr val="accent6">
                  <a:lumMod val="50000"/>
                </a:schemeClr>
              </a:solidFill>
            </a:endParaRPr>
          </a:p>
          <a:p>
            <a:r>
              <a:rPr lang="es-ES" sz="1400" dirty="0" bmk="_Toc341895512">
                <a:solidFill>
                  <a:schemeClr val="accent6">
                    <a:lumMod val="50000"/>
                  </a:schemeClr>
                </a:solidFill>
              </a:rPr>
              <a:t>Dónde:</a:t>
            </a:r>
            <a:endParaRPr lang="en-US" sz="1400" dirty="0" bmk="_Toc341895512">
              <a:solidFill>
                <a:schemeClr val="accent6">
                  <a:lumMod val="50000"/>
                </a:schemeClr>
              </a:solidFill>
            </a:endParaRPr>
          </a:p>
          <a:p>
            <a:r>
              <a:rPr lang="es-ES" sz="1400" dirty="0" bmk="_Toc341895512">
                <a:solidFill>
                  <a:schemeClr val="accent6">
                    <a:lumMod val="50000"/>
                  </a:schemeClr>
                </a:solidFill>
              </a:rPr>
              <a:t>PCPN: Porcentaje promedio de casos resueltos en primer nivel de soporte.</a:t>
            </a:r>
            <a:endParaRPr lang="en-US" sz="1400" dirty="0" bmk="_Toc341895512">
              <a:solidFill>
                <a:schemeClr val="accent6">
                  <a:lumMod val="50000"/>
                </a:schemeClr>
              </a:solidFill>
            </a:endParaRPr>
          </a:p>
          <a:p>
            <a:r>
              <a:rPr lang="es-ES" sz="1400" dirty="0" bmk="_Toc341895512">
                <a:solidFill>
                  <a:schemeClr val="accent6">
                    <a:lumMod val="50000"/>
                  </a:schemeClr>
                </a:solidFill>
              </a:rPr>
              <a:t>CPN: Sumatoria de casos resueltos en el primer nivel de soporte.</a:t>
            </a:r>
            <a:endParaRPr lang="en-US" sz="1400" dirty="0" bmk="_Toc341895512">
              <a:solidFill>
                <a:schemeClr val="accent6">
                  <a:lumMod val="50000"/>
                </a:schemeClr>
              </a:solidFill>
            </a:endParaRPr>
          </a:p>
          <a:p>
            <a:r>
              <a:rPr lang="es-ES" sz="1400" dirty="0" bmk="_Toc341895512">
                <a:solidFill>
                  <a:schemeClr val="accent6">
                    <a:lumMod val="50000"/>
                  </a:schemeClr>
                </a:solidFill>
              </a:rPr>
              <a:t>CR: Sumatoria de casos registrados</a:t>
            </a:r>
            <a:r>
              <a:rPr lang="es-ES" sz="1400" dirty="0" smtClean="0" bmk="_Toc341895512">
                <a:solidFill>
                  <a:schemeClr val="accent6">
                    <a:lumMod val="50000"/>
                  </a:schemeClr>
                </a:solidFill>
              </a:rPr>
              <a:t>.</a:t>
            </a:r>
          </a:p>
          <a:p>
            <a:endParaRPr lang="en-US" sz="1400" dirty="0" bmk="_Toc341895512">
              <a:solidFill>
                <a:schemeClr val="accent6">
                  <a:lumMod val="50000"/>
                </a:schemeClr>
              </a:solidFill>
            </a:endParaRPr>
          </a:p>
          <a:p>
            <a:pPr marL="285750" lvl="0" indent="-285750">
              <a:buFont typeface="Arial" pitchFamily="34" charset="0"/>
              <a:buChar char="•"/>
            </a:pPr>
            <a:r>
              <a:rPr lang="es-ES" sz="1400" dirty="0" bmk="_Toc341895512">
                <a:solidFill>
                  <a:schemeClr val="accent6">
                    <a:lumMod val="50000"/>
                  </a:schemeClr>
                </a:solidFill>
              </a:rPr>
              <a:t>Límites:</a:t>
            </a:r>
            <a:endParaRPr lang="en-US" sz="1400" dirty="0" bmk="_Toc341895512">
              <a:solidFill>
                <a:schemeClr val="accent6">
                  <a:lumMod val="50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2860538065"/>
              </p:ext>
            </p:extLst>
          </p:nvPr>
        </p:nvGraphicFramePr>
        <p:xfrm>
          <a:off x="3142297" y="4509120"/>
          <a:ext cx="2859405" cy="961644"/>
        </p:xfrm>
        <a:graphic>
          <a:graphicData uri="http://schemas.openxmlformats.org/drawingml/2006/table">
            <a:tbl>
              <a:tblPr firstRow="1" firstCol="1" bandRow="1"/>
              <a:tblGrid>
                <a:gridCol w="1238885"/>
                <a:gridCol w="1620520"/>
              </a:tblGrid>
              <a:tr h="0">
                <a:tc>
                  <a:txBody>
                    <a:bodyPr/>
                    <a:lstStyle/>
                    <a:p>
                      <a:pPr algn="ctr">
                        <a:lnSpc>
                          <a:spcPct val="115000"/>
                        </a:lnSpc>
                        <a:spcAft>
                          <a:spcPts val="0"/>
                        </a:spcAft>
                      </a:pPr>
                      <a:r>
                        <a:rPr lang="es-ES" sz="1200" b="1" i="1" dirty="0">
                          <a:solidFill>
                            <a:srgbClr val="FFFFFF"/>
                          </a:solidFill>
                          <a:effectLst/>
                          <a:latin typeface="Times New Roman"/>
                          <a:ea typeface="Times New Roman"/>
                          <a:cs typeface="Times New Roman"/>
                        </a:rPr>
                        <a:t>Límites</a:t>
                      </a:r>
                      <a:endParaRPr lang="en-US" sz="11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ctr">
                        <a:lnSpc>
                          <a:spcPct val="115000"/>
                        </a:lnSpc>
                        <a:spcAft>
                          <a:spcPts val="0"/>
                        </a:spcAft>
                      </a:pPr>
                      <a:r>
                        <a:rPr lang="es-ES" sz="1200" b="1" i="1">
                          <a:solidFill>
                            <a:srgbClr val="FFFFFF"/>
                          </a:solidFill>
                          <a:effectLst/>
                          <a:latin typeface="Times New Roman"/>
                          <a:ea typeface="Times New Roman"/>
                          <a:cs typeface="Times New Roman"/>
                        </a:rPr>
                        <a:t>Estatus del semáforo</a:t>
                      </a:r>
                      <a:endParaRPr lang="en-US"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r>
              <a:tr h="257175">
                <a:tc>
                  <a:txBody>
                    <a:bodyPr/>
                    <a:lstStyle/>
                    <a:p>
                      <a:pPr algn="ctr">
                        <a:lnSpc>
                          <a:spcPct val="115000"/>
                        </a:lnSpc>
                        <a:spcAft>
                          <a:spcPts val="600"/>
                        </a:spcAft>
                        <a:tabLst>
                          <a:tab pos="180340" algn="l"/>
                        </a:tabLst>
                      </a:pPr>
                      <a:r>
                        <a:rPr lang="es-ES" sz="1200" dirty="0">
                          <a:solidFill>
                            <a:srgbClr val="2A2A2A"/>
                          </a:solidFill>
                          <a:effectLst/>
                          <a:latin typeface="Times New Roman"/>
                          <a:ea typeface="Times New Roman"/>
                          <a:cs typeface="Times New Roman"/>
                        </a:rPr>
                        <a:t>&lt;= </a:t>
                      </a:r>
                      <a:r>
                        <a:rPr lang="es-ES" sz="1200" dirty="0" smtClean="0">
                          <a:solidFill>
                            <a:srgbClr val="2A2A2A"/>
                          </a:solidFill>
                          <a:effectLst/>
                          <a:latin typeface="Times New Roman"/>
                          <a:ea typeface="Times New Roman"/>
                          <a:cs typeface="Times New Roman"/>
                        </a:rPr>
                        <a:t>60</a:t>
                      </a:r>
                      <a:r>
                        <a:rPr lang="es-ES" sz="1200" dirty="0">
                          <a:solidFill>
                            <a:srgbClr val="2A2A2A"/>
                          </a:solidFill>
                          <a:effectLst/>
                          <a:latin typeface="Times New Roman"/>
                          <a:ea typeface="Times New Roman"/>
                          <a:cs typeface="Times New Roman"/>
                        </a:rPr>
                        <a:t>%</a:t>
                      </a:r>
                      <a:endParaRPr lang="en-US" sz="800"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15000"/>
                        </a:lnSpc>
                        <a:spcAft>
                          <a:spcPts val="600"/>
                        </a:spcAft>
                        <a:tabLst>
                          <a:tab pos="180340" algn="l"/>
                        </a:tabLst>
                      </a:pPr>
                      <a:endParaRPr lang="es-ES" sz="1200">
                        <a:solidFill>
                          <a:srgbClr val="2A2A2A"/>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70180">
                <a:tc>
                  <a:txBody>
                    <a:bodyPr/>
                    <a:lstStyle/>
                    <a:p>
                      <a:pPr algn="ctr">
                        <a:lnSpc>
                          <a:spcPct val="115000"/>
                        </a:lnSpc>
                        <a:spcAft>
                          <a:spcPts val="600"/>
                        </a:spcAft>
                        <a:tabLst>
                          <a:tab pos="180340" algn="l"/>
                        </a:tabLst>
                      </a:pPr>
                      <a:r>
                        <a:rPr lang="es-ES" sz="1200" dirty="0" smtClean="0">
                          <a:effectLst/>
                          <a:latin typeface="Times New Roman"/>
                          <a:ea typeface="Times New Roman"/>
                          <a:cs typeface="Times New Roman"/>
                        </a:rPr>
                        <a:t>&gt;60</a:t>
                      </a:r>
                      <a:r>
                        <a:rPr lang="es-ES" sz="1200" dirty="0">
                          <a:effectLst/>
                          <a:latin typeface="Times New Roman"/>
                          <a:ea typeface="Times New Roman"/>
                          <a:cs typeface="Times New Roman"/>
                        </a:rPr>
                        <a:t>% </a:t>
                      </a:r>
                      <a:r>
                        <a:rPr lang="es-ES" sz="1200" dirty="0" smtClean="0">
                          <a:effectLst/>
                          <a:latin typeface="Times New Roman"/>
                          <a:ea typeface="Times New Roman"/>
                          <a:cs typeface="Times New Roman"/>
                        </a:rPr>
                        <a:t>&lt;70</a:t>
                      </a:r>
                      <a:r>
                        <a:rPr lang="es-ES" sz="1200" dirty="0">
                          <a:effectLst/>
                          <a:latin typeface="Times New Roman"/>
                          <a:ea typeface="Times New Roman"/>
                          <a:cs typeface="Times New Roman"/>
                        </a:rPr>
                        <a:t>%</a:t>
                      </a:r>
                      <a:endParaRPr lang="en-US" sz="800"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600"/>
                        </a:spcAft>
                        <a:tabLst>
                          <a:tab pos="180340" algn="l"/>
                        </a:tabLst>
                      </a:pPr>
                      <a:endParaRPr lang="es-ES" sz="1200">
                        <a:solidFill>
                          <a:srgbClr val="2A2A2A"/>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83845">
                <a:tc>
                  <a:txBody>
                    <a:bodyPr/>
                    <a:lstStyle/>
                    <a:p>
                      <a:pPr algn="ctr">
                        <a:lnSpc>
                          <a:spcPct val="115000"/>
                        </a:lnSpc>
                        <a:spcBef>
                          <a:spcPts val="600"/>
                        </a:spcBef>
                        <a:spcAft>
                          <a:spcPts val="600"/>
                        </a:spcAft>
                      </a:pPr>
                      <a:r>
                        <a:rPr lang="es-ES" sz="1200" dirty="0">
                          <a:effectLst/>
                          <a:latin typeface="Times New Roman"/>
                          <a:ea typeface="Times New Roman"/>
                          <a:cs typeface="Times New Roman"/>
                        </a:rPr>
                        <a:t>&gt;= </a:t>
                      </a:r>
                      <a:r>
                        <a:rPr lang="es-ES" sz="1200" dirty="0" smtClean="0">
                          <a:effectLst/>
                          <a:latin typeface="Times New Roman"/>
                          <a:ea typeface="Times New Roman"/>
                          <a:cs typeface="Times New Roman"/>
                        </a:rPr>
                        <a:t>70</a:t>
                      </a:r>
                      <a:r>
                        <a:rPr lang="es-ES" sz="1200" dirty="0">
                          <a:effectLst/>
                          <a:latin typeface="Times New Roman"/>
                          <a:ea typeface="Times New Roman"/>
                          <a:cs typeface="Times New Roman"/>
                        </a:rPr>
                        <a:t>%</a:t>
                      </a:r>
                      <a:endParaRPr lang="en-US" sz="800"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600"/>
                        </a:spcAft>
                        <a:tabLst>
                          <a:tab pos="180340" algn="l"/>
                        </a:tabLst>
                      </a:pPr>
                      <a:endParaRPr lang="es-ES" sz="1200" dirty="0">
                        <a:solidFill>
                          <a:srgbClr val="2A2A2A"/>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bl>
          </a:graphicData>
        </a:graphic>
      </p:graphicFrame>
      <p:sp>
        <p:nvSpPr>
          <p:cNvPr id="7" name="Oval 6"/>
          <p:cNvSpPr>
            <a:spLocks noChangeArrowheads="1"/>
          </p:cNvSpPr>
          <p:nvPr/>
        </p:nvSpPr>
        <p:spPr bwMode="auto">
          <a:xfrm>
            <a:off x="5132436" y="4761507"/>
            <a:ext cx="136525" cy="136525"/>
          </a:xfrm>
          <a:prstGeom prst="ellipse">
            <a:avLst/>
          </a:prstGeom>
          <a:solidFill>
            <a:srgbClr val="FF0000"/>
          </a:solidFill>
          <a:ln w="38100">
            <a:solidFill>
              <a:schemeClr val="lt1">
                <a:lumMod val="95000"/>
                <a:lumOff val="0"/>
              </a:schemeClr>
            </a:solidFill>
            <a:round/>
            <a:headEnd/>
            <a:tailEnd/>
          </a:ln>
          <a:effectLst>
            <a:outerShdw dist="28398" dir="3806097"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en-US"/>
          </a:p>
        </p:txBody>
      </p:sp>
      <p:sp>
        <p:nvSpPr>
          <p:cNvPr id="8" name="Oval 7"/>
          <p:cNvSpPr>
            <a:spLocks noChangeArrowheads="1"/>
          </p:cNvSpPr>
          <p:nvPr/>
        </p:nvSpPr>
        <p:spPr bwMode="auto">
          <a:xfrm>
            <a:off x="5128674" y="5011021"/>
            <a:ext cx="136525" cy="136525"/>
          </a:xfrm>
          <a:prstGeom prst="ellipse">
            <a:avLst/>
          </a:prstGeom>
          <a:solidFill>
            <a:srgbClr val="FFFF00"/>
          </a:solidFill>
          <a:ln w="38100">
            <a:solidFill>
              <a:schemeClr val="lt1">
                <a:lumMod val="95000"/>
                <a:lumOff val="0"/>
              </a:schemeClr>
            </a:solidFill>
            <a:round/>
            <a:headEnd/>
            <a:tailEnd/>
          </a:ln>
          <a:effectLst>
            <a:outerShdw dist="28398" dir="3806097"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en-US"/>
          </a:p>
        </p:txBody>
      </p:sp>
      <p:sp>
        <p:nvSpPr>
          <p:cNvPr id="9" name="Oval 8"/>
          <p:cNvSpPr>
            <a:spLocks noChangeArrowheads="1"/>
          </p:cNvSpPr>
          <p:nvPr/>
        </p:nvSpPr>
        <p:spPr bwMode="auto">
          <a:xfrm>
            <a:off x="5128673" y="5268544"/>
            <a:ext cx="136525" cy="136525"/>
          </a:xfrm>
          <a:prstGeom prst="ellipse">
            <a:avLst/>
          </a:prstGeom>
          <a:solidFill>
            <a:srgbClr val="00B050"/>
          </a:solidFill>
          <a:ln w="38100">
            <a:solidFill>
              <a:schemeClr val="lt1">
                <a:lumMod val="95000"/>
                <a:lumOff val="0"/>
              </a:schemeClr>
            </a:solidFill>
            <a:round/>
            <a:headEnd/>
            <a:tailEnd/>
          </a:ln>
          <a:effectLst>
            <a:outerShdw dist="28398" dir="3806097"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en-US"/>
          </a:p>
        </p:txBody>
      </p:sp>
      <p:sp>
        <p:nvSpPr>
          <p:cNvPr id="10" name="3 Rectángulo"/>
          <p:cNvSpPr/>
          <p:nvPr/>
        </p:nvSpPr>
        <p:spPr>
          <a:xfrm>
            <a:off x="7740352" y="6237312"/>
            <a:ext cx="1331640" cy="4320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11" name="7 Flecha izquierda">
            <a:hlinkClick r:id="rId2" action="ppaction://hlinksldjump"/>
          </p:cNvPr>
          <p:cNvSpPr/>
          <p:nvPr/>
        </p:nvSpPr>
        <p:spPr>
          <a:xfrm>
            <a:off x="8029328" y="6381328"/>
            <a:ext cx="791144" cy="360040"/>
          </a:xfrm>
          <a:prstGeom prst="leftArrow">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es-ES" sz="700" dirty="0" smtClean="0">
                <a:latin typeface="Arial Rounded MT Bold" pitchFamily="34" charset="0"/>
              </a:rPr>
              <a:t>Agenda</a:t>
            </a:r>
            <a:endParaRPr lang="es-ES" sz="700" dirty="0">
              <a:latin typeface="Arial Rounded MT Bold" pitchFamily="34" charset="0"/>
            </a:endParaRPr>
          </a:p>
        </p:txBody>
      </p:sp>
    </p:spTree>
    <p:extLst>
      <p:ext uri="{BB962C8B-B14F-4D97-AF65-F5344CB8AC3E}">
        <p14:creationId xmlns:p14="http://schemas.microsoft.com/office/powerpoint/2010/main" xmlns="" val="33700197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812360" y="6309320"/>
            <a:ext cx="1008112" cy="3600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5" name="4 Rectángulo"/>
          <p:cNvSpPr/>
          <p:nvPr/>
        </p:nvSpPr>
        <p:spPr>
          <a:xfrm>
            <a:off x="1517510" y="1720840"/>
            <a:ext cx="6108980" cy="3416320"/>
          </a:xfrm>
          <a:prstGeom prst="rect">
            <a:avLst/>
          </a:prstGeom>
        </p:spPr>
        <p:txBody>
          <a:bodyPr wrap="none">
            <a:spAutoFit/>
          </a:bodyPr>
          <a:lstStyle/>
          <a:p>
            <a:pPr algn="ctr">
              <a:tabLst>
                <a:tab pos="5418138" algn="r"/>
              </a:tabLst>
            </a:pPr>
            <a:r>
              <a:rPr lang="es-MX" sz="2400" b="1" u="sng" dirty="0">
                <a:solidFill>
                  <a:schemeClr val="accent6">
                    <a:lumMod val="7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VALIDACIÓN DEL </a:t>
            </a:r>
            <a:r>
              <a:rPr lang="es-ES_tradnl" sz="2400" b="1" u="sng" dirty="0">
                <a:solidFill>
                  <a:schemeClr val="accent6">
                    <a:lumMod val="7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DISEÑO </a:t>
            </a:r>
          </a:p>
          <a:p>
            <a:pPr algn="ctr">
              <a:tabLst>
                <a:tab pos="5418138" algn="r"/>
              </a:tabLst>
            </a:pPr>
            <a:r>
              <a:rPr lang="es-ES_tradnl" sz="2400" b="1" u="sng" dirty="0">
                <a:solidFill>
                  <a:schemeClr val="accent6">
                    <a:lumMod val="7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DEL CENTRO DE SERVICIOS</a:t>
            </a:r>
          </a:p>
          <a:p>
            <a:pPr algn="ctr">
              <a:tabLst>
                <a:tab pos="5418138" algn="r"/>
              </a:tabLst>
            </a:pPr>
            <a:r>
              <a:rPr lang="es-ES_tradnl" sz="2400" b="1" u="sng" dirty="0">
                <a:solidFill>
                  <a:schemeClr val="accent6">
                    <a:lumMod val="7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(SERVICE DESK) Y LOS </a:t>
            </a:r>
          </a:p>
          <a:p>
            <a:pPr algn="ctr">
              <a:tabLst>
                <a:tab pos="5418138" algn="r"/>
              </a:tabLst>
            </a:pPr>
            <a:r>
              <a:rPr lang="es-ES_tradnl" sz="2400" b="1" u="sng" dirty="0">
                <a:solidFill>
                  <a:schemeClr val="accent6">
                    <a:lumMod val="7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PROCESOS PARA LA GESTIÓN</a:t>
            </a:r>
          </a:p>
          <a:p>
            <a:pPr algn="ctr">
              <a:tabLst>
                <a:tab pos="5418138" algn="r"/>
              </a:tabLst>
            </a:pPr>
            <a:r>
              <a:rPr lang="es-ES_tradnl" sz="2400" b="1" u="sng" dirty="0">
                <a:solidFill>
                  <a:schemeClr val="accent6">
                    <a:lumMod val="7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DE INCIDENTES Y GESTIÓN DE </a:t>
            </a:r>
          </a:p>
          <a:p>
            <a:pPr algn="ctr">
              <a:tabLst>
                <a:tab pos="5418138" algn="r"/>
              </a:tabLst>
            </a:pPr>
            <a:r>
              <a:rPr lang="es-ES_tradnl" sz="2400" b="1" u="sng" dirty="0">
                <a:solidFill>
                  <a:schemeClr val="accent6">
                    <a:lumMod val="7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PROBLEMAS, EN EL ÁREA DE </a:t>
            </a:r>
          </a:p>
          <a:p>
            <a:pPr algn="ctr">
              <a:tabLst>
                <a:tab pos="5418138" algn="r"/>
              </a:tabLst>
            </a:pPr>
            <a:r>
              <a:rPr lang="es-ES_tradnl" sz="2400" b="1" u="sng" dirty="0">
                <a:solidFill>
                  <a:schemeClr val="accent6">
                    <a:lumMod val="7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TECNOLOGÍA DE LA INFORMACIÓN DE </a:t>
            </a:r>
          </a:p>
          <a:p>
            <a:pPr algn="ctr">
              <a:tabLst>
                <a:tab pos="5418138" algn="r"/>
              </a:tabLst>
            </a:pPr>
            <a:r>
              <a:rPr lang="es-ES_tradnl" sz="2400" b="1" u="sng" dirty="0">
                <a:solidFill>
                  <a:schemeClr val="accent6">
                    <a:lumMod val="7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LA CORPORACIÓN HOLDINGDINE S.A. </a:t>
            </a:r>
          </a:p>
          <a:p>
            <a:pPr algn="ctr">
              <a:tabLst>
                <a:tab pos="5418138" algn="r"/>
              </a:tabLst>
            </a:pPr>
            <a:r>
              <a:rPr lang="es-ES_tradnl" sz="2400" b="1" u="sng" dirty="0">
                <a:solidFill>
                  <a:schemeClr val="accent6">
                    <a:lumMod val="7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(MATRIZ).</a:t>
            </a:r>
            <a:endParaRPr lang="en-US" sz="2400" b="1" u="sng" dirty="0">
              <a:solidFill>
                <a:schemeClr val="accent6">
                  <a:lumMod val="7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xmlns="" val="5890696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90066"/>
          </a:xfrm>
        </p:spPr>
        <p:txBody>
          <a:bodyPr/>
          <a:lstStyle/>
          <a:p>
            <a:r>
              <a:rPr lang="es-ES" sz="2000" i="1" kern="1200" dirty="0">
                <a:solidFill>
                  <a:schemeClr val="accent6">
                    <a:lumMod val="75000"/>
                  </a:schemeClr>
                </a:solidFill>
                <a:effectLst>
                  <a:outerShdw blurRad="38100" dist="38100" dir="2700000" algn="tl">
                    <a:srgbClr val="000000">
                      <a:alpha val="43137"/>
                    </a:srgbClr>
                  </a:outerShdw>
                </a:effectLst>
              </a:rPr>
              <a:t>Condiciones Iniciales</a:t>
            </a:r>
            <a:endParaRPr lang="en-US" sz="2000" i="1" kern="1200" dirty="0">
              <a:solidFill>
                <a:schemeClr val="accent6">
                  <a:lumMod val="75000"/>
                </a:schemeClr>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755576" y="980728"/>
            <a:ext cx="7488832" cy="4896544"/>
          </a:xfrm>
        </p:spPr>
        <p:txBody>
          <a:bodyPr/>
          <a:lstStyle/>
          <a:p>
            <a:r>
              <a:rPr lang="es-ES" sz="1100" dirty="0">
                <a:solidFill>
                  <a:schemeClr val="accent6">
                    <a:lumMod val="75000"/>
                  </a:schemeClr>
                </a:solidFill>
              </a:rPr>
              <a:t>Número de </a:t>
            </a:r>
            <a:r>
              <a:rPr lang="es-ES" sz="1100" dirty="0" smtClean="0">
                <a:solidFill>
                  <a:schemeClr val="accent6">
                    <a:lumMod val="75000"/>
                  </a:schemeClr>
                </a:solidFill>
              </a:rPr>
              <a:t>usuarios</a:t>
            </a:r>
            <a:r>
              <a:rPr lang="es-ES" sz="1100" dirty="0">
                <a:solidFill>
                  <a:schemeClr val="accent6">
                    <a:lumMod val="75000"/>
                  </a:schemeClr>
                </a:solidFill>
              </a:rPr>
              <a:t>: </a:t>
            </a:r>
            <a:r>
              <a:rPr lang="es-ES" sz="1100" dirty="0" smtClean="0">
                <a:solidFill>
                  <a:schemeClr val="accent6">
                    <a:lumMod val="75000"/>
                  </a:schemeClr>
                </a:solidFill>
              </a:rPr>
              <a:t>76.</a:t>
            </a:r>
          </a:p>
          <a:p>
            <a:pPr marL="0" indent="0">
              <a:buNone/>
            </a:pPr>
            <a:endParaRPr lang="es-ES" sz="1100" dirty="0" smtClean="0">
              <a:solidFill>
                <a:schemeClr val="accent6">
                  <a:lumMod val="75000"/>
                </a:schemeClr>
              </a:solidFill>
            </a:endParaRPr>
          </a:p>
          <a:p>
            <a:r>
              <a:rPr lang="es-ES" sz="1100" dirty="0" smtClean="0">
                <a:solidFill>
                  <a:schemeClr val="accent6">
                    <a:lumMod val="75000"/>
                  </a:schemeClr>
                </a:solidFill>
              </a:rPr>
              <a:t>Indicadores </a:t>
            </a:r>
            <a:r>
              <a:rPr lang="es-ES" sz="1100" dirty="0">
                <a:solidFill>
                  <a:schemeClr val="accent6">
                    <a:lumMod val="75000"/>
                  </a:schemeClr>
                </a:solidFill>
              </a:rPr>
              <a:t>Clave de </a:t>
            </a:r>
            <a:r>
              <a:rPr lang="es-ES" sz="1100" dirty="0" smtClean="0">
                <a:solidFill>
                  <a:schemeClr val="accent6">
                    <a:lumMod val="75000"/>
                  </a:schemeClr>
                </a:solidFill>
              </a:rPr>
              <a:t>Desempeño (KPI</a:t>
            </a:r>
            <a:r>
              <a:rPr lang="es-ES" sz="1100" dirty="0">
                <a:solidFill>
                  <a:schemeClr val="accent6">
                    <a:lumMod val="75000"/>
                  </a:schemeClr>
                </a:solidFill>
              </a:rPr>
              <a:t>):</a:t>
            </a:r>
            <a:endParaRPr lang="en-US" sz="1100" dirty="0">
              <a:solidFill>
                <a:schemeClr val="accent6">
                  <a:lumMod val="75000"/>
                </a:schemeClr>
              </a:solidFill>
            </a:endParaRPr>
          </a:p>
          <a:p>
            <a:pPr lvl="1"/>
            <a:r>
              <a:rPr lang="es-ES" sz="1100" dirty="0">
                <a:solidFill>
                  <a:schemeClr val="accent6">
                    <a:lumMod val="75000"/>
                  </a:schemeClr>
                </a:solidFill>
                <a:ea typeface="+mn-ea"/>
              </a:rPr>
              <a:t>Tiempo de respuesta a soportes críticos: </a:t>
            </a:r>
            <a:endParaRPr lang="en-US" sz="1100" dirty="0">
              <a:solidFill>
                <a:schemeClr val="accent6">
                  <a:lumMod val="75000"/>
                </a:schemeClr>
              </a:solidFill>
              <a:ea typeface="+mn-ea"/>
            </a:endParaRPr>
          </a:p>
          <a:p>
            <a:pPr lvl="2"/>
            <a:r>
              <a:rPr lang="es-ES" sz="1100" dirty="0">
                <a:solidFill>
                  <a:schemeClr val="accent6">
                    <a:lumMod val="75000"/>
                  </a:schemeClr>
                </a:solidFill>
                <a:ea typeface="+mn-ea"/>
              </a:rPr>
              <a:t>Límite inferior: 2 horas.</a:t>
            </a:r>
            <a:endParaRPr lang="en-US" sz="1100" dirty="0">
              <a:solidFill>
                <a:schemeClr val="accent6">
                  <a:lumMod val="75000"/>
                </a:schemeClr>
              </a:solidFill>
              <a:ea typeface="+mn-ea"/>
            </a:endParaRPr>
          </a:p>
          <a:p>
            <a:pPr lvl="2"/>
            <a:r>
              <a:rPr lang="es-ES" sz="1100" dirty="0">
                <a:solidFill>
                  <a:schemeClr val="accent6">
                    <a:lumMod val="75000"/>
                  </a:schemeClr>
                </a:solidFill>
                <a:ea typeface="+mn-ea"/>
              </a:rPr>
              <a:t>Límite superior: 4 horas</a:t>
            </a:r>
            <a:r>
              <a:rPr lang="es-ES" sz="1100" dirty="0" smtClean="0">
                <a:solidFill>
                  <a:schemeClr val="accent6">
                    <a:lumMod val="75000"/>
                  </a:schemeClr>
                </a:solidFill>
                <a:ea typeface="+mn-ea"/>
              </a:rPr>
              <a:t>.</a:t>
            </a:r>
          </a:p>
          <a:p>
            <a:pPr lvl="2"/>
            <a:r>
              <a:rPr lang="es-ES" sz="1100" dirty="0" smtClean="0">
                <a:solidFill>
                  <a:schemeClr val="accent6">
                    <a:lumMod val="75000"/>
                  </a:schemeClr>
                </a:solidFill>
                <a:ea typeface="+mn-ea"/>
              </a:rPr>
              <a:t>Promedio tiempo de respuesta: 2.01 horas.</a:t>
            </a:r>
            <a:endParaRPr lang="en-US" sz="1100" dirty="0">
              <a:solidFill>
                <a:schemeClr val="accent6">
                  <a:lumMod val="75000"/>
                </a:schemeClr>
              </a:solidFill>
              <a:ea typeface="+mn-ea"/>
            </a:endParaRPr>
          </a:p>
          <a:p>
            <a:pPr lvl="1"/>
            <a:r>
              <a:rPr lang="es-ES" sz="1100" dirty="0">
                <a:solidFill>
                  <a:schemeClr val="accent6">
                    <a:lumMod val="75000"/>
                  </a:schemeClr>
                </a:solidFill>
                <a:ea typeface="+mn-ea"/>
              </a:rPr>
              <a:t>Tiempo de respuesta a soportes no críticos: </a:t>
            </a:r>
            <a:endParaRPr lang="en-US" sz="1100" dirty="0">
              <a:solidFill>
                <a:schemeClr val="accent6">
                  <a:lumMod val="75000"/>
                </a:schemeClr>
              </a:solidFill>
              <a:ea typeface="+mn-ea"/>
            </a:endParaRPr>
          </a:p>
          <a:p>
            <a:pPr lvl="2"/>
            <a:r>
              <a:rPr lang="es-ES" sz="1100" dirty="0">
                <a:solidFill>
                  <a:schemeClr val="accent6">
                    <a:lumMod val="75000"/>
                  </a:schemeClr>
                </a:solidFill>
                <a:ea typeface="+mn-ea"/>
              </a:rPr>
              <a:t>Límite inferior: 8 horas.</a:t>
            </a:r>
            <a:endParaRPr lang="en-US" sz="1100" dirty="0">
              <a:solidFill>
                <a:schemeClr val="accent6">
                  <a:lumMod val="75000"/>
                </a:schemeClr>
              </a:solidFill>
              <a:ea typeface="+mn-ea"/>
            </a:endParaRPr>
          </a:p>
          <a:p>
            <a:pPr lvl="2"/>
            <a:r>
              <a:rPr lang="es-ES" sz="1100" dirty="0">
                <a:solidFill>
                  <a:schemeClr val="accent6">
                    <a:lumMod val="75000"/>
                  </a:schemeClr>
                </a:solidFill>
                <a:ea typeface="+mn-ea"/>
              </a:rPr>
              <a:t>Límite superior: 10 horas</a:t>
            </a:r>
            <a:r>
              <a:rPr lang="es-ES" sz="1100" dirty="0" smtClean="0">
                <a:solidFill>
                  <a:schemeClr val="accent6">
                    <a:lumMod val="75000"/>
                  </a:schemeClr>
                </a:solidFill>
                <a:ea typeface="+mn-ea"/>
              </a:rPr>
              <a:t>.</a:t>
            </a:r>
          </a:p>
          <a:p>
            <a:pPr lvl="2"/>
            <a:r>
              <a:rPr lang="es-ES" sz="1100" dirty="0" smtClean="0">
                <a:solidFill>
                  <a:schemeClr val="accent6">
                    <a:lumMod val="75000"/>
                  </a:schemeClr>
                </a:solidFill>
                <a:ea typeface="+mn-ea"/>
              </a:rPr>
              <a:t>Promedio tiempo de respuesta: 2.89 horas.</a:t>
            </a:r>
          </a:p>
          <a:p>
            <a:pPr marL="914400" lvl="2" indent="0">
              <a:buNone/>
            </a:pPr>
            <a:endParaRPr lang="en-US" sz="1100" dirty="0">
              <a:solidFill>
                <a:schemeClr val="accent6">
                  <a:lumMod val="75000"/>
                </a:schemeClr>
              </a:solidFill>
              <a:ea typeface="+mn-ea"/>
            </a:endParaRPr>
          </a:p>
          <a:p>
            <a:r>
              <a:rPr lang="es-ES" sz="1100" dirty="0">
                <a:solidFill>
                  <a:schemeClr val="accent6">
                    <a:lumMod val="75000"/>
                  </a:schemeClr>
                </a:solidFill>
              </a:rPr>
              <a:t>Porcentaje de incidencias atendidas: </a:t>
            </a:r>
            <a:endParaRPr lang="en-US" sz="1100" dirty="0">
              <a:solidFill>
                <a:schemeClr val="accent6">
                  <a:lumMod val="75000"/>
                </a:schemeClr>
              </a:solidFill>
            </a:endParaRPr>
          </a:p>
          <a:p>
            <a:pPr lvl="1"/>
            <a:r>
              <a:rPr lang="es-ES" sz="1100" dirty="0">
                <a:solidFill>
                  <a:schemeClr val="accent6">
                    <a:lumMod val="75000"/>
                  </a:schemeClr>
                </a:solidFill>
                <a:ea typeface="+mn-ea"/>
              </a:rPr>
              <a:t>Límite inferior: 90</a:t>
            </a:r>
            <a:r>
              <a:rPr lang="es-ES" sz="1100" dirty="0" smtClean="0">
                <a:solidFill>
                  <a:schemeClr val="accent6">
                    <a:lumMod val="75000"/>
                  </a:schemeClr>
                </a:solidFill>
                <a:ea typeface="+mn-ea"/>
              </a:rPr>
              <a:t>%</a:t>
            </a:r>
            <a:endParaRPr lang="en-US" sz="1100" dirty="0">
              <a:solidFill>
                <a:schemeClr val="accent6">
                  <a:lumMod val="75000"/>
                </a:schemeClr>
              </a:solidFill>
              <a:ea typeface="+mn-ea"/>
            </a:endParaRPr>
          </a:p>
          <a:p>
            <a:pPr lvl="1"/>
            <a:r>
              <a:rPr lang="es-ES" sz="1100" dirty="0">
                <a:solidFill>
                  <a:schemeClr val="accent6">
                    <a:lumMod val="75000"/>
                  </a:schemeClr>
                </a:solidFill>
                <a:ea typeface="+mn-ea"/>
              </a:rPr>
              <a:t>Límite superior: 95</a:t>
            </a:r>
            <a:r>
              <a:rPr lang="es-ES" sz="1100" dirty="0" smtClean="0">
                <a:solidFill>
                  <a:schemeClr val="accent6">
                    <a:lumMod val="75000"/>
                  </a:schemeClr>
                </a:solidFill>
                <a:ea typeface="+mn-ea"/>
              </a:rPr>
              <a:t>%</a:t>
            </a:r>
          </a:p>
          <a:p>
            <a:pPr lvl="1"/>
            <a:r>
              <a:rPr lang="es-ES" sz="1100" dirty="0" smtClean="0">
                <a:solidFill>
                  <a:schemeClr val="accent6">
                    <a:lumMod val="75000"/>
                  </a:schemeClr>
                </a:solidFill>
                <a:ea typeface="+mn-ea"/>
              </a:rPr>
              <a:t>Promedio incidencias atendidas: 92.12%</a:t>
            </a:r>
          </a:p>
          <a:p>
            <a:pPr marL="457200" lvl="1" indent="0">
              <a:buNone/>
            </a:pPr>
            <a:endParaRPr lang="en-US" sz="1100" dirty="0">
              <a:solidFill>
                <a:schemeClr val="accent6">
                  <a:lumMod val="75000"/>
                </a:schemeClr>
              </a:solidFill>
              <a:ea typeface="+mn-ea"/>
            </a:endParaRPr>
          </a:p>
          <a:p>
            <a:r>
              <a:rPr lang="es-ES" sz="1100" dirty="0" smtClean="0">
                <a:solidFill>
                  <a:schemeClr val="accent6">
                    <a:lumMod val="75000"/>
                  </a:schemeClr>
                </a:solidFill>
              </a:rPr>
              <a:t>Estadísticas</a:t>
            </a:r>
            <a:r>
              <a:rPr lang="es-ES" sz="1100" dirty="0">
                <a:solidFill>
                  <a:schemeClr val="accent6">
                    <a:lumMod val="75000"/>
                  </a:schemeClr>
                </a:solidFill>
              </a:rPr>
              <a:t>:</a:t>
            </a:r>
            <a:endParaRPr lang="en-US" sz="1100" dirty="0">
              <a:solidFill>
                <a:schemeClr val="accent6">
                  <a:lumMod val="75000"/>
                </a:schemeClr>
              </a:solidFill>
            </a:endParaRPr>
          </a:p>
          <a:p>
            <a:pPr marL="0" indent="0">
              <a:buNone/>
            </a:pPr>
            <a:r>
              <a:rPr lang="en-US" sz="1100" dirty="0">
                <a:solidFill>
                  <a:schemeClr val="accent6">
                    <a:lumMod val="75000"/>
                  </a:schemeClr>
                </a:solidFill>
              </a:rPr>
              <a:t>         </a:t>
            </a:r>
            <a:r>
              <a:rPr lang="es-ES" sz="1100" dirty="0">
                <a:solidFill>
                  <a:schemeClr val="accent6">
                    <a:lumMod val="75000"/>
                  </a:schemeClr>
                </a:solidFill>
              </a:rPr>
              <a:t>Aproximadamente, 80 solicitudes de servicio semanalmente.</a:t>
            </a:r>
          </a:p>
          <a:p>
            <a:pPr lvl="1"/>
            <a:r>
              <a:rPr lang="es-ES" sz="1100" dirty="0" smtClean="0">
                <a:solidFill>
                  <a:schemeClr val="accent6">
                    <a:lumMod val="75000"/>
                  </a:schemeClr>
                </a:solidFill>
                <a:ea typeface="+mn-ea"/>
              </a:rPr>
              <a:t>5</a:t>
            </a:r>
            <a:r>
              <a:rPr lang="es-ES" sz="1100" dirty="0">
                <a:solidFill>
                  <a:schemeClr val="accent6">
                    <a:lumMod val="75000"/>
                  </a:schemeClr>
                </a:solidFill>
                <a:ea typeface="+mn-ea"/>
              </a:rPr>
              <a:t>% </a:t>
            </a:r>
            <a:r>
              <a:rPr lang="es-ES" sz="1100" dirty="0" smtClean="0">
                <a:solidFill>
                  <a:schemeClr val="accent6">
                    <a:lumMod val="75000"/>
                  </a:schemeClr>
                </a:solidFill>
                <a:ea typeface="+mn-ea"/>
              </a:rPr>
              <a:t>resueltas </a:t>
            </a:r>
            <a:r>
              <a:rPr lang="es-ES" sz="1100" dirty="0">
                <a:solidFill>
                  <a:schemeClr val="accent6">
                    <a:lumMod val="75000"/>
                  </a:schemeClr>
                </a:solidFill>
                <a:ea typeface="+mn-ea"/>
              </a:rPr>
              <a:t>en </a:t>
            </a:r>
            <a:r>
              <a:rPr lang="es-ES" sz="1100" dirty="0" smtClean="0">
                <a:solidFill>
                  <a:schemeClr val="accent6">
                    <a:lumMod val="75000"/>
                  </a:schemeClr>
                </a:solidFill>
                <a:ea typeface="+mn-ea"/>
              </a:rPr>
              <a:t>nivel </a:t>
            </a:r>
            <a:r>
              <a:rPr lang="es-ES" sz="1100" dirty="0">
                <a:solidFill>
                  <a:schemeClr val="accent6">
                    <a:lumMod val="75000"/>
                  </a:schemeClr>
                </a:solidFill>
                <a:ea typeface="+mn-ea"/>
              </a:rPr>
              <a:t>de soporte </a:t>
            </a:r>
            <a:r>
              <a:rPr lang="es-ES" sz="1100" dirty="0" smtClean="0">
                <a:solidFill>
                  <a:schemeClr val="accent6">
                    <a:lumMod val="75000"/>
                  </a:schemeClr>
                </a:solidFill>
                <a:ea typeface="+mn-ea"/>
              </a:rPr>
              <a:t>0.</a:t>
            </a:r>
          </a:p>
          <a:p>
            <a:pPr lvl="1"/>
            <a:r>
              <a:rPr lang="es-ES" sz="1100" dirty="0" smtClean="0">
                <a:solidFill>
                  <a:schemeClr val="accent6">
                    <a:lumMod val="75000"/>
                  </a:schemeClr>
                </a:solidFill>
                <a:ea typeface="+mn-ea"/>
              </a:rPr>
              <a:t>50</a:t>
            </a:r>
            <a:r>
              <a:rPr lang="es-ES" sz="1100" dirty="0">
                <a:solidFill>
                  <a:schemeClr val="accent6">
                    <a:lumMod val="75000"/>
                  </a:schemeClr>
                </a:solidFill>
                <a:ea typeface="+mn-ea"/>
              </a:rPr>
              <a:t>% </a:t>
            </a:r>
            <a:r>
              <a:rPr lang="es-ES" sz="1100" dirty="0" smtClean="0">
                <a:solidFill>
                  <a:schemeClr val="accent6">
                    <a:lumMod val="75000"/>
                  </a:schemeClr>
                </a:solidFill>
                <a:ea typeface="+mn-ea"/>
              </a:rPr>
              <a:t>resueltas </a:t>
            </a:r>
            <a:r>
              <a:rPr lang="es-ES" sz="1100" dirty="0">
                <a:solidFill>
                  <a:schemeClr val="accent6">
                    <a:lumMod val="75000"/>
                  </a:schemeClr>
                </a:solidFill>
                <a:ea typeface="+mn-ea"/>
              </a:rPr>
              <a:t>en el </a:t>
            </a:r>
            <a:r>
              <a:rPr lang="es-ES" sz="1100" dirty="0" smtClean="0">
                <a:solidFill>
                  <a:schemeClr val="accent6">
                    <a:lumMod val="75000"/>
                  </a:schemeClr>
                </a:solidFill>
                <a:ea typeface="+mn-ea"/>
              </a:rPr>
              <a:t>nivel </a:t>
            </a:r>
            <a:r>
              <a:rPr lang="es-ES" sz="1100" dirty="0">
                <a:solidFill>
                  <a:schemeClr val="accent6">
                    <a:lumMod val="75000"/>
                  </a:schemeClr>
                </a:solidFill>
                <a:ea typeface="+mn-ea"/>
              </a:rPr>
              <a:t>1 (Servicio de Soporte Técnico en Sitio – </a:t>
            </a:r>
            <a:r>
              <a:rPr lang="es-ES" sz="1100" dirty="0" err="1">
                <a:solidFill>
                  <a:schemeClr val="accent6">
                    <a:lumMod val="75000"/>
                  </a:schemeClr>
                </a:solidFill>
                <a:ea typeface="+mn-ea"/>
              </a:rPr>
              <a:t>Akros</a:t>
            </a:r>
            <a:r>
              <a:rPr lang="es-ES" sz="1100" dirty="0">
                <a:solidFill>
                  <a:schemeClr val="accent6">
                    <a:lumMod val="75000"/>
                  </a:schemeClr>
                </a:solidFill>
                <a:ea typeface="+mn-ea"/>
              </a:rPr>
              <a:t>).</a:t>
            </a:r>
            <a:endParaRPr lang="en-US" sz="1100" dirty="0">
              <a:solidFill>
                <a:schemeClr val="accent6">
                  <a:lumMod val="75000"/>
                </a:schemeClr>
              </a:solidFill>
              <a:ea typeface="+mn-ea"/>
            </a:endParaRPr>
          </a:p>
          <a:p>
            <a:pPr lvl="1"/>
            <a:r>
              <a:rPr lang="es-ES" sz="1100" dirty="0" smtClean="0">
                <a:solidFill>
                  <a:schemeClr val="accent6">
                    <a:lumMod val="75000"/>
                  </a:schemeClr>
                </a:solidFill>
                <a:ea typeface="+mn-ea"/>
              </a:rPr>
              <a:t>40</a:t>
            </a:r>
            <a:r>
              <a:rPr lang="es-ES" sz="1100" dirty="0">
                <a:solidFill>
                  <a:schemeClr val="accent6">
                    <a:lumMod val="75000"/>
                  </a:schemeClr>
                </a:solidFill>
                <a:ea typeface="+mn-ea"/>
              </a:rPr>
              <a:t>% </a:t>
            </a:r>
            <a:r>
              <a:rPr lang="es-ES" sz="1100" dirty="0" smtClean="0">
                <a:solidFill>
                  <a:schemeClr val="accent6">
                    <a:lumMod val="75000"/>
                  </a:schemeClr>
                </a:solidFill>
                <a:ea typeface="+mn-ea"/>
              </a:rPr>
              <a:t>resueltas </a:t>
            </a:r>
            <a:r>
              <a:rPr lang="es-ES" sz="1100" dirty="0">
                <a:solidFill>
                  <a:schemeClr val="accent6">
                    <a:lumMod val="75000"/>
                  </a:schemeClr>
                </a:solidFill>
                <a:ea typeface="+mn-ea"/>
              </a:rPr>
              <a:t>en el </a:t>
            </a:r>
            <a:r>
              <a:rPr lang="es-ES" sz="1100" dirty="0" smtClean="0">
                <a:solidFill>
                  <a:schemeClr val="accent6">
                    <a:lumMod val="75000"/>
                  </a:schemeClr>
                </a:solidFill>
                <a:ea typeface="+mn-ea"/>
              </a:rPr>
              <a:t>nivel </a:t>
            </a:r>
            <a:r>
              <a:rPr lang="es-ES" sz="1100" dirty="0">
                <a:solidFill>
                  <a:schemeClr val="accent6">
                    <a:lumMod val="75000"/>
                  </a:schemeClr>
                </a:solidFill>
                <a:ea typeface="+mn-ea"/>
              </a:rPr>
              <a:t>2 (técnicos y especialistas).</a:t>
            </a:r>
            <a:endParaRPr lang="en-US" sz="1100" dirty="0">
              <a:solidFill>
                <a:schemeClr val="accent6">
                  <a:lumMod val="75000"/>
                </a:schemeClr>
              </a:solidFill>
              <a:ea typeface="+mn-ea"/>
            </a:endParaRPr>
          </a:p>
          <a:p>
            <a:pPr lvl="1"/>
            <a:r>
              <a:rPr lang="es-ES" sz="1100" dirty="0" smtClean="0">
                <a:solidFill>
                  <a:schemeClr val="accent6">
                    <a:lumMod val="75000"/>
                  </a:schemeClr>
                </a:solidFill>
                <a:ea typeface="+mn-ea"/>
              </a:rPr>
              <a:t>5</a:t>
            </a:r>
            <a:r>
              <a:rPr lang="es-ES" sz="1100" dirty="0">
                <a:solidFill>
                  <a:schemeClr val="accent6">
                    <a:lumMod val="75000"/>
                  </a:schemeClr>
                </a:solidFill>
                <a:ea typeface="+mn-ea"/>
              </a:rPr>
              <a:t>% </a:t>
            </a:r>
            <a:r>
              <a:rPr lang="es-ES" sz="1100" dirty="0" smtClean="0">
                <a:solidFill>
                  <a:schemeClr val="accent6">
                    <a:lumMod val="75000"/>
                  </a:schemeClr>
                </a:solidFill>
                <a:ea typeface="+mn-ea"/>
              </a:rPr>
              <a:t>resueltas </a:t>
            </a:r>
            <a:r>
              <a:rPr lang="es-ES" sz="1100" dirty="0">
                <a:solidFill>
                  <a:schemeClr val="accent6">
                    <a:lumMod val="75000"/>
                  </a:schemeClr>
                </a:solidFill>
                <a:ea typeface="+mn-ea"/>
              </a:rPr>
              <a:t>en el </a:t>
            </a:r>
            <a:r>
              <a:rPr lang="es-ES" sz="1100" dirty="0" smtClean="0">
                <a:solidFill>
                  <a:schemeClr val="accent6">
                    <a:lumMod val="75000"/>
                  </a:schemeClr>
                </a:solidFill>
                <a:ea typeface="+mn-ea"/>
              </a:rPr>
              <a:t>nivel </a:t>
            </a:r>
            <a:r>
              <a:rPr lang="es-ES" sz="1100" dirty="0">
                <a:solidFill>
                  <a:schemeClr val="accent6">
                    <a:lumMod val="75000"/>
                  </a:schemeClr>
                </a:solidFill>
                <a:ea typeface="+mn-ea"/>
              </a:rPr>
              <a:t>3 (</a:t>
            </a:r>
            <a:r>
              <a:rPr lang="es-ES" sz="1100" dirty="0" smtClean="0">
                <a:solidFill>
                  <a:schemeClr val="accent6">
                    <a:lumMod val="75000"/>
                  </a:schemeClr>
                </a:solidFill>
                <a:ea typeface="+mn-ea"/>
              </a:rPr>
              <a:t>proveedores).</a:t>
            </a:r>
            <a:endParaRPr lang="en-US" sz="1100" dirty="0">
              <a:solidFill>
                <a:schemeClr val="accent6">
                  <a:lumMod val="75000"/>
                </a:schemeClr>
              </a:solidFill>
              <a:ea typeface="+mn-ea"/>
            </a:endParaRPr>
          </a:p>
        </p:txBody>
      </p:sp>
      <p:sp>
        <p:nvSpPr>
          <p:cNvPr id="4" name="3 Rectángulo"/>
          <p:cNvSpPr/>
          <p:nvPr/>
        </p:nvSpPr>
        <p:spPr>
          <a:xfrm>
            <a:off x="7740352" y="6237312"/>
            <a:ext cx="1331640" cy="4320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5" name="7 Flecha izquierda">
            <a:hlinkClick r:id="rId2" action="ppaction://hlinksldjump"/>
          </p:cNvPr>
          <p:cNvSpPr/>
          <p:nvPr/>
        </p:nvSpPr>
        <p:spPr>
          <a:xfrm>
            <a:off x="8029328" y="6381328"/>
            <a:ext cx="791144" cy="360040"/>
          </a:xfrm>
          <a:prstGeom prst="leftArrow">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es-ES" sz="700" dirty="0" smtClean="0">
                <a:latin typeface="Arial Rounded MT Bold" pitchFamily="34" charset="0"/>
              </a:rPr>
              <a:t>Agenda</a:t>
            </a:r>
            <a:endParaRPr lang="es-ES" sz="700" dirty="0">
              <a:latin typeface="Arial Rounded MT Bold" pitchFamily="34" charset="0"/>
            </a:endParaRPr>
          </a:p>
        </p:txBody>
      </p:sp>
    </p:spTree>
    <p:extLst>
      <p:ext uri="{BB962C8B-B14F-4D97-AF65-F5344CB8AC3E}">
        <p14:creationId xmlns:p14="http://schemas.microsoft.com/office/powerpoint/2010/main" xmlns="" val="7517130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18058"/>
          </a:xfrm>
        </p:spPr>
        <p:txBody>
          <a:bodyPr/>
          <a:lstStyle/>
          <a:p>
            <a:r>
              <a:rPr lang="es-ES" sz="2000" i="1" kern="1200" dirty="0">
                <a:solidFill>
                  <a:schemeClr val="accent6">
                    <a:lumMod val="75000"/>
                  </a:schemeClr>
                </a:solidFill>
                <a:effectLst>
                  <a:outerShdw blurRad="38100" dist="38100" dir="2700000" algn="tl">
                    <a:srgbClr val="000000">
                      <a:alpha val="43137"/>
                    </a:srgbClr>
                  </a:outerShdw>
                </a:effectLst>
              </a:rPr>
              <a:t>Validación de la función Centro de Servicios </a:t>
            </a:r>
            <a:endParaRPr lang="en-US" sz="2000" i="1" kern="1200" dirty="0">
              <a:solidFill>
                <a:schemeClr val="accent6">
                  <a:lumMod val="75000"/>
                </a:schemeClr>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57200" y="1304764"/>
            <a:ext cx="6635080" cy="4248472"/>
          </a:xfrm>
        </p:spPr>
        <p:txBody>
          <a:bodyPr/>
          <a:lstStyle/>
          <a:p>
            <a:r>
              <a:rPr lang="es-EC" sz="1100" dirty="0">
                <a:solidFill>
                  <a:schemeClr val="accent6">
                    <a:lumMod val="75000"/>
                  </a:schemeClr>
                </a:solidFill>
              </a:rPr>
              <a:t>Muestra: </a:t>
            </a:r>
            <a:r>
              <a:rPr lang="es-ES" sz="1100" dirty="0">
                <a:solidFill>
                  <a:schemeClr val="accent6">
                    <a:lumMod val="75000"/>
                  </a:schemeClr>
                </a:solidFill>
              </a:rPr>
              <a:t>02 al 06 de Noviembre de 2011.</a:t>
            </a:r>
          </a:p>
          <a:p>
            <a:r>
              <a:rPr lang="es-ES" sz="1100" dirty="0">
                <a:solidFill>
                  <a:schemeClr val="accent6">
                    <a:lumMod val="75000"/>
                  </a:schemeClr>
                </a:solidFill>
              </a:rPr>
              <a:t>Datos registrados:</a:t>
            </a:r>
          </a:p>
          <a:p>
            <a:pPr lvl="1"/>
            <a:r>
              <a:rPr lang="es-ES" sz="1100" dirty="0" smtClean="0">
                <a:solidFill>
                  <a:schemeClr val="accent6">
                    <a:lumMod val="75000"/>
                  </a:schemeClr>
                </a:solidFill>
                <a:ea typeface="+mn-ea"/>
              </a:rPr>
              <a:t>77 casos receptados.</a:t>
            </a:r>
            <a:endParaRPr lang="en-US" sz="1100" dirty="0">
              <a:solidFill>
                <a:schemeClr val="accent6">
                  <a:lumMod val="75000"/>
                </a:schemeClr>
              </a:solidFill>
              <a:ea typeface="+mn-ea"/>
            </a:endParaRPr>
          </a:p>
          <a:p>
            <a:pPr lvl="1"/>
            <a:r>
              <a:rPr lang="es-ES" sz="1100" dirty="0">
                <a:solidFill>
                  <a:schemeClr val="accent6">
                    <a:lumMod val="75000"/>
                  </a:schemeClr>
                </a:solidFill>
                <a:ea typeface="+mn-ea"/>
              </a:rPr>
              <a:t>Estado del caso.</a:t>
            </a:r>
            <a:endParaRPr lang="en-US" sz="1100" dirty="0">
              <a:solidFill>
                <a:schemeClr val="accent6">
                  <a:lumMod val="75000"/>
                </a:schemeClr>
              </a:solidFill>
              <a:ea typeface="+mn-ea"/>
            </a:endParaRPr>
          </a:p>
          <a:p>
            <a:pPr lvl="1"/>
            <a:r>
              <a:rPr lang="es-ES" sz="1100" dirty="0">
                <a:solidFill>
                  <a:schemeClr val="accent6">
                    <a:lumMod val="75000"/>
                  </a:schemeClr>
                </a:solidFill>
                <a:ea typeface="+mn-ea"/>
              </a:rPr>
              <a:t>Medio de atención al requerimiento.</a:t>
            </a:r>
            <a:endParaRPr lang="en-US" sz="1100" dirty="0">
              <a:solidFill>
                <a:schemeClr val="accent6">
                  <a:lumMod val="75000"/>
                </a:schemeClr>
              </a:solidFill>
              <a:ea typeface="+mn-ea"/>
            </a:endParaRPr>
          </a:p>
          <a:p>
            <a:pPr lvl="1"/>
            <a:r>
              <a:rPr lang="es-ES" sz="1100" dirty="0">
                <a:solidFill>
                  <a:schemeClr val="accent6">
                    <a:lumMod val="75000"/>
                  </a:schemeClr>
                </a:solidFill>
                <a:ea typeface="+mn-ea"/>
              </a:rPr>
              <a:t>Casos que se cierran en primera línea de soporte.</a:t>
            </a:r>
            <a:endParaRPr lang="en-US" sz="1100" dirty="0">
              <a:solidFill>
                <a:schemeClr val="accent6">
                  <a:lumMod val="75000"/>
                </a:schemeClr>
              </a:solidFill>
              <a:ea typeface="+mn-ea"/>
            </a:endParaRPr>
          </a:p>
          <a:p>
            <a:pPr lvl="1"/>
            <a:r>
              <a:rPr lang="es-ES" sz="1100" dirty="0">
                <a:solidFill>
                  <a:schemeClr val="accent6">
                    <a:lumMod val="75000"/>
                  </a:schemeClr>
                </a:solidFill>
                <a:ea typeface="+mn-ea"/>
              </a:rPr>
              <a:t>Tiempo de resolución de casos organizados según su prioridad (urgencia e impacto).</a:t>
            </a:r>
            <a:endParaRPr lang="en-US" sz="1100" dirty="0">
              <a:solidFill>
                <a:schemeClr val="accent6">
                  <a:lumMod val="75000"/>
                </a:schemeClr>
              </a:solidFill>
              <a:ea typeface="+mn-ea"/>
            </a:endParaRPr>
          </a:p>
          <a:p>
            <a:pPr lvl="1"/>
            <a:r>
              <a:rPr lang="es-ES" sz="1100" dirty="0">
                <a:solidFill>
                  <a:schemeClr val="accent6">
                    <a:lumMod val="75000"/>
                  </a:schemeClr>
                </a:solidFill>
                <a:ea typeface="+mn-ea"/>
              </a:rPr>
              <a:t>Casos cerrados dentro del tiempo objetivo del SLA.</a:t>
            </a:r>
            <a:endParaRPr lang="en-US" sz="1100" dirty="0">
              <a:solidFill>
                <a:schemeClr val="accent6">
                  <a:lumMod val="75000"/>
                </a:schemeClr>
              </a:solidFill>
              <a:ea typeface="+mn-ea"/>
            </a:endParaRPr>
          </a:p>
          <a:p>
            <a:pPr lvl="1"/>
            <a:r>
              <a:rPr lang="es-ES" sz="1100" dirty="0">
                <a:solidFill>
                  <a:schemeClr val="accent6">
                    <a:lumMod val="75000"/>
                  </a:schemeClr>
                </a:solidFill>
                <a:ea typeface="+mn-ea"/>
              </a:rPr>
              <a:t>Encuesta de </a:t>
            </a:r>
            <a:r>
              <a:rPr lang="es-ES" sz="1100" dirty="0" smtClean="0">
                <a:solidFill>
                  <a:schemeClr val="accent6">
                    <a:lumMod val="75000"/>
                  </a:schemeClr>
                </a:solidFill>
                <a:ea typeface="+mn-ea"/>
              </a:rPr>
              <a:t>satisfacción </a:t>
            </a:r>
            <a:r>
              <a:rPr lang="es-ES" sz="1100" dirty="0">
                <a:solidFill>
                  <a:schemeClr val="accent6">
                    <a:lumMod val="75000"/>
                  </a:schemeClr>
                </a:solidFill>
                <a:ea typeface="+mn-ea"/>
              </a:rPr>
              <a:t>del cliente por caso atendido</a:t>
            </a:r>
            <a:r>
              <a:rPr lang="es-ES" sz="1100" dirty="0" smtClean="0">
                <a:solidFill>
                  <a:schemeClr val="accent6">
                    <a:lumMod val="75000"/>
                  </a:schemeClr>
                </a:solidFill>
                <a:ea typeface="+mn-ea"/>
              </a:rPr>
              <a:t>.</a:t>
            </a:r>
          </a:p>
          <a:p>
            <a:pPr lvl="1"/>
            <a:endParaRPr lang="es-EC" sz="1100" dirty="0">
              <a:solidFill>
                <a:schemeClr val="accent6">
                  <a:lumMod val="75000"/>
                </a:schemeClr>
              </a:solidFill>
              <a:ea typeface="+mn-ea"/>
            </a:endParaRPr>
          </a:p>
          <a:p>
            <a:pPr marL="457200" lvl="1" indent="0">
              <a:buNone/>
            </a:pPr>
            <a:endParaRPr lang="es-ES" sz="1100" dirty="0">
              <a:solidFill>
                <a:schemeClr val="accent6">
                  <a:lumMod val="75000"/>
                </a:schemeClr>
              </a:solidFill>
              <a:ea typeface="+mn-ea"/>
            </a:endParaRPr>
          </a:p>
        </p:txBody>
      </p:sp>
      <p:graphicFrame>
        <p:nvGraphicFramePr>
          <p:cNvPr id="4" name="3 Gráfico"/>
          <p:cNvGraphicFramePr/>
          <p:nvPr>
            <p:extLst>
              <p:ext uri="{D42A27DB-BD31-4B8C-83A1-F6EECF244321}">
                <p14:modId xmlns:p14="http://schemas.microsoft.com/office/powerpoint/2010/main" xmlns="" val="3654146109"/>
              </p:ext>
            </p:extLst>
          </p:nvPr>
        </p:nvGraphicFramePr>
        <p:xfrm>
          <a:off x="2411760" y="3356992"/>
          <a:ext cx="4493751" cy="2616572"/>
        </p:xfrm>
        <a:graphic>
          <a:graphicData uri="http://schemas.openxmlformats.org/drawingml/2006/chart">
            <c:chart xmlns:c="http://schemas.openxmlformats.org/drawingml/2006/chart" xmlns:r="http://schemas.openxmlformats.org/officeDocument/2006/relationships" r:id="rId2"/>
          </a:graphicData>
        </a:graphic>
      </p:graphicFrame>
      <p:sp>
        <p:nvSpPr>
          <p:cNvPr id="5" name="3 Rectángulo"/>
          <p:cNvSpPr/>
          <p:nvPr/>
        </p:nvSpPr>
        <p:spPr>
          <a:xfrm>
            <a:off x="7740352" y="6237312"/>
            <a:ext cx="1331640" cy="4320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6" name="7 Flecha izquierda">
            <a:hlinkClick r:id="rId3" action="ppaction://hlinksldjump"/>
          </p:cNvPr>
          <p:cNvSpPr/>
          <p:nvPr/>
        </p:nvSpPr>
        <p:spPr>
          <a:xfrm>
            <a:off x="8029328" y="6381328"/>
            <a:ext cx="791144" cy="360040"/>
          </a:xfrm>
          <a:prstGeom prst="leftArrow">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es-ES" sz="700" dirty="0" smtClean="0">
                <a:latin typeface="Arial Rounded MT Bold" pitchFamily="34" charset="0"/>
              </a:rPr>
              <a:t>Agenda</a:t>
            </a:r>
            <a:endParaRPr lang="es-ES" sz="700" dirty="0">
              <a:latin typeface="Arial Rounded MT Bold" pitchFamily="34" charset="0"/>
            </a:endParaRPr>
          </a:p>
        </p:txBody>
      </p:sp>
    </p:spTree>
    <p:extLst>
      <p:ext uri="{BB962C8B-B14F-4D97-AF65-F5344CB8AC3E}">
        <p14:creationId xmlns:p14="http://schemas.microsoft.com/office/powerpoint/2010/main" xmlns="" val="19163730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824062" y="1988840"/>
            <a:ext cx="6248400" cy="2880320"/>
          </a:xfrm>
        </p:spPr>
        <p:txBody>
          <a:bodyPr>
            <a:normAutofit fontScale="62500" lnSpcReduction="20000"/>
          </a:bodyPr>
          <a:lstStyle/>
          <a:p>
            <a:pPr marL="0" indent="0" algn="just">
              <a:lnSpc>
                <a:spcPct val="200000"/>
              </a:lnSpc>
              <a:buNone/>
            </a:pPr>
            <a:r>
              <a:rPr lang="es-ES" b="1" dirty="0">
                <a:solidFill>
                  <a:schemeClr val="accent6">
                    <a:lumMod val="75000"/>
                  </a:schemeClr>
                </a:solidFill>
              </a:rPr>
              <a:t>ANÁLISIS Y DISEÑO DE LA SOLUCIÓN </a:t>
            </a:r>
            <a:r>
              <a:rPr lang="es-ES" b="1" dirty="0" smtClean="0">
                <a:solidFill>
                  <a:schemeClr val="accent6">
                    <a:lumMod val="75000"/>
                  </a:schemeClr>
                </a:solidFill>
              </a:rPr>
              <a:t>“CENTRO DE </a:t>
            </a:r>
            <a:r>
              <a:rPr lang="es-ES" b="1" dirty="0">
                <a:solidFill>
                  <a:schemeClr val="accent6">
                    <a:lumMod val="75000"/>
                  </a:schemeClr>
                </a:solidFill>
              </a:rPr>
              <a:t>SERVICIOS” (SERVICE DESK), BASADOS EN EL MARCO DE TRABAJO ITIL VERSIÓN 3, PARA EL ÁREA DE TECNOLOGÍA DE LA INFORMACIÓN DE LA CORPORACIÓN HOLDINGDINE S.A</a:t>
            </a:r>
            <a:r>
              <a:rPr lang="es-ES" b="1" dirty="0" smtClean="0">
                <a:solidFill>
                  <a:schemeClr val="accent6">
                    <a:lumMod val="75000"/>
                  </a:schemeClr>
                </a:solidFill>
              </a:rPr>
              <a:t>.</a:t>
            </a:r>
            <a:endParaRPr lang="es-ES" b="1" dirty="0">
              <a:solidFill>
                <a:schemeClr val="accent6">
                  <a:lumMod val="75000"/>
                </a:schemeClr>
              </a:solidFill>
            </a:endParaRPr>
          </a:p>
        </p:txBody>
      </p:sp>
      <p:sp>
        <p:nvSpPr>
          <p:cNvPr id="4" name="3 Rectángulo"/>
          <p:cNvSpPr/>
          <p:nvPr/>
        </p:nvSpPr>
        <p:spPr>
          <a:xfrm>
            <a:off x="7740352" y="6309320"/>
            <a:ext cx="1296144" cy="47667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6" name="1 Título"/>
          <p:cNvSpPr txBox="1">
            <a:spLocks/>
          </p:cNvSpPr>
          <p:nvPr/>
        </p:nvSpPr>
        <p:spPr>
          <a:xfrm>
            <a:off x="3130901" y="138749"/>
            <a:ext cx="2953267" cy="77809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3600" i="1" dirty="0" smtClean="0">
                <a:solidFill>
                  <a:schemeClr val="accent6">
                    <a:lumMod val="75000"/>
                  </a:schemeClr>
                </a:solidFill>
                <a:effectLst>
                  <a:outerShdw blurRad="38100" dist="38100" dir="2700000" algn="tl">
                    <a:srgbClr val="000000">
                      <a:alpha val="43137"/>
                    </a:srgbClr>
                  </a:outerShdw>
                </a:effectLst>
              </a:rPr>
              <a:t>TEMA</a:t>
            </a:r>
            <a:endParaRPr lang="es-ES" sz="3600" i="1" dirty="0">
              <a:solidFill>
                <a:schemeClr val="accent6">
                  <a:lumMod val="75000"/>
                </a:schemeClr>
              </a:solidFill>
              <a:effectLst>
                <a:outerShdw blurRad="38100" dist="38100" dir="2700000" algn="tl">
                  <a:srgbClr val="000000">
                    <a:alpha val="43137"/>
                  </a:srgbClr>
                </a:outerShdw>
              </a:effectLst>
            </a:endParaRPr>
          </a:p>
        </p:txBody>
      </p:sp>
      <p:cxnSp>
        <p:nvCxnSpPr>
          <p:cNvPr id="7" name="6 Conector recto"/>
          <p:cNvCxnSpPr/>
          <p:nvPr/>
        </p:nvCxnSpPr>
        <p:spPr>
          <a:xfrm>
            <a:off x="323528" y="764704"/>
            <a:ext cx="8496000" cy="0"/>
          </a:xfrm>
          <a:prstGeom prst="line">
            <a:avLst/>
          </a:prstGeom>
          <a:effectLst>
            <a:outerShdw blurRad="50800" dist="38100" dir="5400000" algn="t"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9" name="8 Flecha izquierda">
            <a:hlinkClick r:id="rId2" action="ppaction://hlinksldjump"/>
          </p:cNvPr>
          <p:cNvSpPr/>
          <p:nvPr/>
        </p:nvSpPr>
        <p:spPr>
          <a:xfrm>
            <a:off x="8029328" y="6381328"/>
            <a:ext cx="791144" cy="360040"/>
          </a:xfrm>
          <a:prstGeom prst="leftArrow">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es-ES" sz="700" dirty="0" smtClean="0">
                <a:latin typeface="Arial Rounded MT Bold" pitchFamily="34" charset="0"/>
              </a:rPr>
              <a:t>Agenda</a:t>
            </a:r>
            <a:endParaRPr lang="es-ES" sz="700" dirty="0">
              <a:latin typeface="Arial Rounded MT Bold" pitchFamily="34" charset="0"/>
            </a:endParaRPr>
          </a:p>
        </p:txBody>
      </p:sp>
    </p:spTree>
    <p:extLst>
      <p:ext uri="{BB962C8B-B14F-4D97-AF65-F5344CB8AC3E}">
        <p14:creationId xmlns:p14="http://schemas.microsoft.com/office/powerpoint/2010/main" xmlns="" val="22228824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18058"/>
          </a:xfrm>
        </p:spPr>
        <p:txBody>
          <a:bodyPr/>
          <a:lstStyle/>
          <a:p>
            <a:r>
              <a:rPr lang="es-ES" sz="2000" i="1" kern="1200" dirty="0">
                <a:solidFill>
                  <a:schemeClr val="accent6">
                    <a:lumMod val="75000"/>
                  </a:schemeClr>
                </a:solidFill>
                <a:effectLst>
                  <a:outerShdw blurRad="38100" dist="38100" dir="2700000" algn="tl">
                    <a:srgbClr val="000000">
                      <a:alpha val="43137"/>
                    </a:srgbClr>
                  </a:outerShdw>
                </a:effectLst>
              </a:rPr>
              <a:t>Clasificación de casos resueltos por nivel de soporte</a:t>
            </a:r>
            <a:endParaRPr lang="en-US" sz="2000" i="1" kern="1200" dirty="0">
              <a:solidFill>
                <a:schemeClr val="accent6">
                  <a:lumMod val="75000"/>
                </a:schemeClr>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964884607"/>
              </p:ext>
            </p:extLst>
          </p:nvPr>
        </p:nvGraphicFramePr>
        <p:xfrm>
          <a:off x="1259632" y="1616322"/>
          <a:ext cx="6347048" cy="3490632"/>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2879812" y="5373216"/>
            <a:ext cx="3384376" cy="261610"/>
          </a:xfrm>
          <a:prstGeom prst="rect">
            <a:avLst/>
          </a:prstGeom>
          <a:noFill/>
        </p:spPr>
        <p:txBody>
          <a:bodyPr wrap="square" rtlCol="0">
            <a:spAutoFit/>
          </a:bodyPr>
          <a:lstStyle/>
          <a:p>
            <a:r>
              <a:rPr lang="es-ES" sz="1100" dirty="0">
                <a:solidFill>
                  <a:schemeClr val="accent6">
                    <a:lumMod val="75000"/>
                  </a:schemeClr>
                </a:solidFill>
                <a:latin typeface="+mn-lt"/>
                <a:cs typeface="+mn-cs"/>
              </a:rPr>
              <a:t>KPI = 70% de solicitudes resueltos en niveles 0 y 1.</a:t>
            </a:r>
            <a:endParaRPr lang="en-US" sz="1100" dirty="0">
              <a:solidFill>
                <a:schemeClr val="accent6">
                  <a:lumMod val="75000"/>
                </a:schemeClr>
              </a:solidFill>
              <a:latin typeface="+mn-lt"/>
              <a:cs typeface="+mn-cs"/>
            </a:endParaRPr>
          </a:p>
        </p:txBody>
      </p:sp>
      <p:sp>
        <p:nvSpPr>
          <p:cNvPr id="6" name="3 Rectángulo"/>
          <p:cNvSpPr/>
          <p:nvPr/>
        </p:nvSpPr>
        <p:spPr>
          <a:xfrm>
            <a:off x="7740352" y="6237312"/>
            <a:ext cx="1331640" cy="4320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7" name="7 Flecha izquierda">
            <a:hlinkClick r:id="rId3" action="ppaction://hlinksldjump"/>
          </p:cNvPr>
          <p:cNvSpPr/>
          <p:nvPr/>
        </p:nvSpPr>
        <p:spPr>
          <a:xfrm>
            <a:off x="8029328" y="6381328"/>
            <a:ext cx="791144" cy="360040"/>
          </a:xfrm>
          <a:prstGeom prst="leftArrow">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es-ES" sz="700" dirty="0" smtClean="0">
                <a:latin typeface="Arial Rounded MT Bold" pitchFamily="34" charset="0"/>
              </a:rPr>
              <a:t>Agenda</a:t>
            </a:r>
            <a:endParaRPr lang="es-ES" sz="700" dirty="0">
              <a:latin typeface="Arial Rounded MT Bold" pitchFamily="34" charset="0"/>
            </a:endParaRPr>
          </a:p>
        </p:txBody>
      </p:sp>
    </p:spTree>
    <p:extLst>
      <p:ext uri="{BB962C8B-B14F-4D97-AF65-F5344CB8AC3E}">
        <p14:creationId xmlns:p14="http://schemas.microsoft.com/office/powerpoint/2010/main" xmlns="" val="20519846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18058"/>
          </a:xfrm>
        </p:spPr>
        <p:txBody>
          <a:bodyPr/>
          <a:lstStyle/>
          <a:p>
            <a:r>
              <a:rPr lang="es-ES" sz="2000" i="1" kern="1200" dirty="0" smtClean="0">
                <a:solidFill>
                  <a:schemeClr val="accent6">
                    <a:lumMod val="75000"/>
                  </a:schemeClr>
                </a:solidFill>
                <a:effectLst>
                  <a:outerShdw blurRad="38100" dist="38100" dir="2700000" algn="tl">
                    <a:srgbClr val="000000">
                      <a:alpha val="43137"/>
                    </a:srgbClr>
                  </a:outerShdw>
                </a:effectLst>
              </a:rPr>
              <a:t>Gestión </a:t>
            </a:r>
            <a:r>
              <a:rPr lang="es-ES" sz="2000" i="1" kern="1200" dirty="0">
                <a:solidFill>
                  <a:schemeClr val="accent6">
                    <a:lumMod val="75000"/>
                  </a:schemeClr>
                </a:solidFill>
                <a:effectLst>
                  <a:outerShdw blurRad="38100" dist="38100" dir="2700000" algn="tl">
                    <a:srgbClr val="000000">
                      <a:alpha val="43137"/>
                    </a:srgbClr>
                  </a:outerShdw>
                </a:effectLst>
              </a:rPr>
              <a:t>de </a:t>
            </a:r>
            <a:r>
              <a:rPr lang="es-ES" sz="2000" i="1" kern="1200" dirty="0" smtClean="0">
                <a:solidFill>
                  <a:schemeClr val="accent6">
                    <a:lumMod val="75000"/>
                  </a:schemeClr>
                </a:solidFill>
                <a:effectLst>
                  <a:outerShdw blurRad="38100" dist="38100" dir="2700000" algn="tl">
                    <a:srgbClr val="000000">
                      <a:alpha val="43137"/>
                    </a:srgbClr>
                  </a:outerShdw>
                </a:effectLst>
              </a:rPr>
              <a:t>Incidentes - Resultados</a:t>
            </a:r>
            <a:endParaRPr lang="en-US" sz="2000" i="1" kern="1200" dirty="0">
              <a:solidFill>
                <a:schemeClr val="accent6">
                  <a:lumMod val="75000"/>
                </a:schemeClr>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09575" y="908721"/>
            <a:ext cx="3730377" cy="288031"/>
          </a:xfrm>
        </p:spPr>
        <p:txBody>
          <a:bodyPr/>
          <a:lstStyle/>
          <a:p>
            <a:r>
              <a:rPr lang="es-ES_tradnl" sz="1100" dirty="0">
                <a:solidFill>
                  <a:schemeClr val="accent6">
                    <a:lumMod val="75000"/>
                  </a:schemeClr>
                </a:solidFill>
              </a:rPr>
              <a:t>44 solicitudes clasificadas como </a:t>
            </a:r>
            <a:r>
              <a:rPr lang="es-ES_tradnl" sz="1100" dirty="0" smtClean="0">
                <a:solidFill>
                  <a:schemeClr val="accent6">
                    <a:lumMod val="75000"/>
                  </a:schemeClr>
                </a:solidFill>
              </a:rPr>
              <a:t>incidentes.</a:t>
            </a:r>
            <a:endParaRPr lang="en-US" sz="1100" dirty="0">
              <a:solidFill>
                <a:schemeClr val="accent6">
                  <a:lumMod val="75000"/>
                </a:schemeClr>
              </a:solidFill>
            </a:endParaRPr>
          </a:p>
        </p:txBody>
      </p:sp>
      <p:pic>
        <p:nvPicPr>
          <p:cNvPr id="4" name="3 Imagen"/>
          <p:cNvPicPr/>
          <p:nvPr/>
        </p:nvPicPr>
        <p:blipFill rotWithShape="1">
          <a:blip r:embed="rId3" cstate="print">
            <a:extLst>
              <a:ext uri="{28A0092B-C50C-407E-A947-70E740481C1C}">
                <a14:useLocalDpi xmlns:a14="http://schemas.microsoft.com/office/drawing/2010/main" xmlns="" val="0"/>
              </a:ext>
            </a:extLst>
          </a:blip>
          <a:srcRect l="911" t="1878" r="996" b="2222"/>
          <a:stretch/>
        </p:blipFill>
        <p:spPr bwMode="auto">
          <a:xfrm>
            <a:off x="576263" y="1340768"/>
            <a:ext cx="3948112" cy="2071687"/>
          </a:xfrm>
          <a:prstGeom prst="rect">
            <a:avLst/>
          </a:prstGeom>
          <a:noFill/>
        </p:spPr>
      </p:pic>
      <p:graphicFrame>
        <p:nvGraphicFramePr>
          <p:cNvPr id="5" name="4 Gráfico"/>
          <p:cNvGraphicFramePr/>
          <p:nvPr>
            <p:extLst>
              <p:ext uri="{D42A27DB-BD31-4B8C-83A1-F6EECF244321}">
                <p14:modId xmlns:p14="http://schemas.microsoft.com/office/powerpoint/2010/main" xmlns="" val="2778053650"/>
              </p:ext>
            </p:extLst>
          </p:nvPr>
        </p:nvGraphicFramePr>
        <p:xfrm>
          <a:off x="5212482" y="1234933"/>
          <a:ext cx="3024336" cy="2177522"/>
        </p:xfrm>
        <a:graphic>
          <a:graphicData uri="http://schemas.openxmlformats.org/drawingml/2006/chart">
            <c:chart xmlns:c="http://schemas.openxmlformats.org/drawingml/2006/chart" xmlns:r="http://schemas.openxmlformats.org/officeDocument/2006/relationships" r:id="rId4"/>
          </a:graphicData>
        </a:graphic>
      </p:graphicFrame>
      <p:pic>
        <p:nvPicPr>
          <p:cNvPr id="6" name="5 Imagen"/>
          <p:cNvPicPr/>
          <p:nvPr/>
        </p:nvPicPr>
        <p:blipFill rotWithShape="1">
          <a:blip r:embed="rId5" cstate="print">
            <a:extLst>
              <a:ext uri="{28A0092B-C50C-407E-A947-70E740481C1C}">
                <a14:useLocalDpi xmlns:a14="http://schemas.microsoft.com/office/drawing/2010/main" xmlns="" val="0"/>
              </a:ext>
            </a:extLst>
          </a:blip>
          <a:srcRect l="968" t="1857" r="1064" b="1641"/>
          <a:stretch/>
        </p:blipFill>
        <p:spPr bwMode="auto">
          <a:xfrm>
            <a:off x="709375" y="3861048"/>
            <a:ext cx="3681887" cy="2255504"/>
          </a:xfrm>
          <a:prstGeom prst="rect">
            <a:avLst/>
          </a:prstGeom>
          <a:noFill/>
        </p:spPr>
      </p:pic>
      <p:pic>
        <p:nvPicPr>
          <p:cNvPr id="7" name="6 Imagen"/>
          <p:cNvPicPr/>
          <p:nvPr/>
        </p:nvPicPr>
        <p:blipFill rotWithShape="1">
          <a:blip r:embed="rId6" cstate="print">
            <a:extLst>
              <a:ext uri="{28A0092B-C50C-407E-A947-70E740481C1C}">
                <a14:useLocalDpi xmlns:a14="http://schemas.microsoft.com/office/drawing/2010/main" xmlns="" val="0"/>
              </a:ext>
            </a:extLst>
          </a:blip>
          <a:srcRect l="982" t="1897" r="1148" b="1888"/>
          <a:stretch/>
        </p:blipFill>
        <p:spPr bwMode="auto">
          <a:xfrm>
            <a:off x="4644008" y="3861048"/>
            <a:ext cx="3817803" cy="2255504"/>
          </a:xfrm>
          <a:prstGeom prst="rect">
            <a:avLst/>
          </a:prstGeom>
          <a:noFill/>
        </p:spPr>
      </p:pic>
      <p:sp>
        <p:nvSpPr>
          <p:cNvPr id="8" name="3 Rectángulo"/>
          <p:cNvSpPr/>
          <p:nvPr/>
        </p:nvSpPr>
        <p:spPr>
          <a:xfrm>
            <a:off x="7740352" y="6237312"/>
            <a:ext cx="1331640" cy="4320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9" name="7 Flecha izquierda">
            <a:hlinkClick r:id="rId7" action="ppaction://hlinksldjump"/>
          </p:cNvPr>
          <p:cNvSpPr/>
          <p:nvPr/>
        </p:nvSpPr>
        <p:spPr>
          <a:xfrm>
            <a:off x="8029328" y="6381328"/>
            <a:ext cx="791144" cy="360040"/>
          </a:xfrm>
          <a:prstGeom prst="leftArrow">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es-ES" sz="700" dirty="0" smtClean="0">
                <a:latin typeface="Arial Rounded MT Bold" pitchFamily="34" charset="0"/>
              </a:rPr>
              <a:t>Agenda</a:t>
            </a:r>
            <a:endParaRPr lang="es-ES" sz="700" dirty="0">
              <a:latin typeface="Arial Rounded MT Bold" pitchFamily="34" charset="0"/>
            </a:endParaRPr>
          </a:p>
        </p:txBody>
      </p:sp>
    </p:spTree>
    <p:extLst>
      <p:ext uri="{BB962C8B-B14F-4D97-AF65-F5344CB8AC3E}">
        <p14:creationId xmlns:p14="http://schemas.microsoft.com/office/powerpoint/2010/main" xmlns="" val="39244291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18058"/>
          </a:xfrm>
        </p:spPr>
        <p:txBody>
          <a:bodyPr/>
          <a:lstStyle/>
          <a:p>
            <a:r>
              <a:rPr lang="es-ES" sz="2000" i="1" kern="1200" dirty="0" smtClean="0">
                <a:solidFill>
                  <a:schemeClr val="accent6">
                    <a:lumMod val="75000"/>
                  </a:schemeClr>
                </a:solidFill>
                <a:effectLst>
                  <a:outerShdw blurRad="38100" dist="38100" dir="2700000" algn="tl">
                    <a:srgbClr val="000000">
                      <a:alpha val="43137"/>
                    </a:srgbClr>
                  </a:outerShdw>
                </a:effectLst>
              </a:rPr>
              <a:t>Gestión </a:t>
            </a:r>
            <a:r>
              <a:rPr lang="es-ES" sz="2000" i="1" kern="1200" dirty="0">
                <a:solidFill>
                  <a:schemeClr val="accent6">
                    <a:lumMod val="75000"/>
                  </a:schemeClr>
                </a:solidFill>
                <a:effectLst>
                  <a:outerShdw blurRad="38100" dist="38100" dir="2700000" algn="tl">
                    <a:srgbClr val="000000">
                      <a:alpha val="43137"/>
                    </a:srgbClr>
                  </a:outerShdw>
                </a:effectLst>
              </a:rPr>
              <a:t>de </a:t>
            </a:r>
            <a:r>
              <a:rPr lang="es-ES" sz="2000" i="1" kern="1200" dirty="0" smtClean="0">
                <a:solidFill>
                  <a:schemeClr val="accent6">
                    <a:lumMod val="75000"/>
                  </a:schemeClr>
                </a:solidFill>
                <a:effectLst>
                  <a:outerShdw blurRad="38100" dist="38100" dir="2700000" algn="tl">
                    <a:srgbClr val="000000">
                      <a:alpha val="43137"/>
                    </a:srgbClr>
                  </a:outerShdw>
                </a:effectLst>
              </a:rPr>
              <a:t>Incidentes - Resultados</a:t>
            </a:r>
            <a:endParaRPr lang="en-US" sz="2000" i="1" kern="1200" dirty="0">
              <a:solidFill>
                <a:schemeClr val="accent6">
                  <a:lumMod val="75000"/>
                </a:schemeClr>
              </a:solidFill>
              <a:effectLst>
                <a:outerShdw blurRad="38100" dist="38100" dir="2700000" algn="tl">
                  <a:srgbClr val="000000">
                    <a:alpha val="43137"/>
                  </a:srgbClr>
                </a:outerShdw>
              </a:effectLst>
            </a:endParaRPr>
          </a:p>
        </p:txBody>
      </p:sp>
      <p:pic>
        <p:nvPicPr>
          <p:cNvPr id="4" name="3 Marcador de contenido"/>
          <p:cNvPicPr>
            <a:picLocks noGrp="1"/>
          </p:cNvPicPr>
          <p:nvPr>
            <p:ph idx="1"/>
          </p:nvPr>
        </p:nvPicPr>
        <p:blipFill rotWithShape="1">
          <a:blip r:embed="rId3" cstate="print">
            <a:extLst>
              <a:ext uri="{28A0092B-C50C-407E-A947-70E740481C1C}">
                <a14:useLocalDpi xmlns:a14="http://schemas.microsoft.com/office/drawing/2010/main" xmlns="" val="0"/>
              </a:ext>
            </a:extLst>
          </a:blip>
          <a:srcRect l="1636" t="1668" r="1507" b="2137"/>
          <a:stretch/>
        </p:blipFill>
        <p:spPr bwMode="auto">
          <a:xfrm>
            <a:off x="2918637" y="2996952"/>
            <a:ext cx="3306726" cy="2445490"/>
          </a:xfrm>
          <a:prstGeom prst="rect">
            <a:avLst/>
          </a:prstGeom>
          <a:noFill/>
        </p:spPr>
      </p:pic>
      <p:sp>
        <p:nvSpPr>
          <p:cNvPr id="6" name="5 CuadroTexto"/>
          <p:cNvSpPr txBox="1"/>
          <p:nvPr/>
        </p:nvSpPr>
        <p:spPr>
          <a:xfrm>
            <a:off x="2447764" y="1251516"/>
            <a:ext cx="4248472" cy="261610"/>
          </a:xfrm>
          <a:prstGeom prst="rect">
            <a:avLst/>
          </a:prstGeom>
          <a:noFill/>
        </p:spPr>
        <p:txBody>
          <a:bodyPr wrap="square" rtlCol="0">
            <a:spAutoFit/>
          </a:bodyPr>
          <a:lstStyle/>
          <a:p>
            <a:r>
              <a:rPr lang="es-ES_tradnl" sz="1100" dirty="0">
                <a:solidFill>
                  <a:schemeClr val="accent6">
                    <a:lumMod val="75000"/>
                  </a:schemeClr>
                </a:solidFill>
                <a:latin typeface="+mn-lt"/>
                <a:cs typeface="+mn-cs"/>
              </a:rPr>
              <a:t>Clasificación de incidentes por tiempo  de resolución </a:t>
            </a:r>
            <a:r>
              <a:rPr lang="es-ES_tradnl" sz="1100" dirty="0" smtClean="0">
                <a:solidFill>
                  <a:schemeClr val="accent6">
                    <a:lumMod val="75000"/>
                  </a:schemeClr>
                </a:solidFill>
                <a:latin typeface="+mn-lt"/>
                <a:cs typeface="+mn-cs"/>
              </a:rPr>
              <a:t>promedio:</a:t>
            </a:r>
            <a:endParaRPr lang="en-US" sz="1100" dirty="0">
              <a:solidFill>
                <a:schemeClr val="accent6">
                  <a:lumMod val="75000"/>
                </a:schemeClr>
              </a:solidFill>
              <a:latin typeface="+mn-lt"/>
              <a:cs typeface="+mn-cs"/>
            </a:endParaRPr>
          </a:p>
        </p:txBody>
      </p:sp>
      <p:pic>
        <p:nvPicPr>
          <p:cNvPr id="1025" name="Picture 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57400" y="1726530"/>
            <a:ext cx="5029200" cy="771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3 Rectángulo"/>
          <p:cNvSpPr/>
          <p:nvPr/>
        </p:nvSpPr>
        <p:spPr>
          <a:xfrm>
            <a:off x="7740352" y="6237312"/>
            <a:ext cx="1331640" cy="4320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8" name="7 Flecha izquierda">
            <a:hlinkClick r:id="rId5" action="ppaction://hlinksldjump"/>
          </p:cNvPr>
          <p:cNvSpPr/>
          <p:nvPr/>
        </p:nvSpPr>
        <p:spPr>
          <a:xfrm>
            <a:off x="8029328" y="6381328"/>
            <a:ext cx="791144" cy="360040"/>
          </a:xfrm>
          <a:prstGeom prst="leftArrow">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es-ES" sz="700" dirty="0" smtClean="0">
                <a:latin typeface="Arial Rounded MT Bold" pitchFamily="34" charset="0"/>
              </a:rPr>
              <a:t>Agenda</a:t>
            </a:r>
            <a:endParaRPr lang="es-ES" sz="700" dirty="0">
              <a:latin typeface="Arial Rounded MT Bold" pitchFamily="34" charset="0"/>
            </a:endParaRPr>
          </a:p>
        </p:txBody>
      </p:sp>
    </p:spTree>
    <p:extLst>
      <p:ext uri="{BB962C8B-B14F-4D97-AF65-F5344CB8AC3E}">
        <p14:creationId xmlns:p14="http://schemas.microsoft.com/office/powerpoint/2010/main" xmlns="" val="23421645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346050"/>
          </a:xfrm>
        </p:spPr>
        <p:txBody>
          <a:bodyPr/>
          <a:lstStyle/>
          <a:p>
            <a:r>
              <a:rPr lang="es-ES" sz="2000" i="1" kern="1200" dirty="0" smtClean="0">
                <a:solidFill>
                  <a:schemeClr val="accent6">
                    <a:lumMod val="75000"/>
                  </a:schemeClr>
                </a:solidFill>
                <a:effectLst>
                  <a:outerShdw blurRad="38100" dist="38100" dir="2700000" algn="tl">
                    <a:srgbClr val="000000">
                      <a:alpha val="43137"/>
                    </a:srgbClr>
                  </a:outerShdw>
                </a:effectLst>
              </a:rPr>
              <a:t>Gestión </a:t>
            </a:r>
            <a:r>
              <a:rPr lang="es-ES" sz="2000" i="1" kern="1200" dirty="0">
                <a:solidFill>
                  <a:schemeClr val="accent6">
                    <a:lumMod val="75000"/>
                  </a:schemeClr>
                </a:solidFill>
                <a:effectLst>
                  <a:outerShdw blurRad="38100" dist="38100" dir="2700000" algn="tl">
                    <a:srgbClr val="000000">
                      <a:alpha val="43137"/>
                    </a:srgbClr>
                  </a:outerShdw>
                </a:effectLst>
              </a:rPr>
              <a:t>de </a:t>
            </a:r>
            <a:r>
              <a:rPr lang="es-ES" sz="2000" i="1" kern="1200" dirty="0" smtClean="0">
                <a:solidFill>
                  <a:schemeClr val="accent6">
                    <a:lumMod val="75000"/>
                  </a:schemeClr>
                </a:solidFill>
                <a:effectLst>
                  <a:outerShdw blurRad="38100" dist="38100" dir="2700000" algn="tl">
                    <a:srgbClr val="000000">
                      <a:alpha val="43137"/>
                    </a:srgbClr>
                  </a:outerShdw>
                </a:effectLst>
              </a:rPr>
              <a:t>Problemas - Resultados</a:t>
            </a:r>
            <a:endParaRPr lang="en-US" sz="2000" i="1" kern="1200" dirty="0">
              <a:solidFill>
                <a:schemeClr val="accent6">
                  <a:lumMod val="75000"/>
                </a:schemeClr>
              </a:solidFill>
              <a:effectLst>
                <a:outerShdw blurRad="38100" dist="38100" dir="2700000" algn="tl">
                  <a:srgbClr val="000000">
                    <a:alpha val="43137"/>
                  </a:srgbClr>
                </a:outerShdw>
              </a:effectLst>
            </a:endParaRPr>
          </a:p>
        </p:txBody>
      </p:sp>
      <p:sp>
        <p:nvSpPr>
          <p:cNvPr id="4" name="2 Marcador de contenido"/>
          <p:cNvSpPr txBox="1">
            <a:spLocks/>
          </p:cNvSpPr>
          <p:nvPr/>
        </p:nvSpPr>
        <p:spPr>
          <a:xfrm>
            <a:off x="409575" y="908721"/>
            <a:ext cx="3730377" cy="288031"/>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s-ES_tradnl" sz="1100" dirty="0" smtClean="0">
                <a:solidFill>
                  <a:schemeClr val="accent6">
                    <a:lumMod val="75000"/>
                  </a:schemeClr>
                </a:solidFill>
              </a:rPr>
              <a:t>7 solicitudes clasificadas como problemas.</a:t>
            </a:r>
            <a:endParaRPr lang="en-US" sz="1100" dirty="0">
              <a:solidFill>
                <a:schemeClr val="accent6">
                  <a:lumMod val="75000"/>
                </a:schemeClr>
              </a:solidFill>
            </a:endParaRPr>
          </a:p>
        </p:txBody>
      </p:sp>
      <p:pic>
        <p:nvPicPr>
          <p:cNvPr id="6" name="5 Imagen"/>
          <p:cNvPicPr/>
          <p:nvPr/>
        </p:nvPicPr>
        <p:blipFill rotWithShape="1">
          <a:blip r:embed="rId3" cstate="print">
            <a:extLst>
              <a:ext uri="{28A0092B-C50C-407E-A947-70E740481C1C}">
                <a14:useLocalDpi xmlns:a14="http://schemas.microsoft.com/office/drawing/2010/main" xmlns="" val="0"/>
              </a:ext>
            </a:extLst>
          </a:blip>
          <a:srcRect l="1517" t="2710" r="1533" b="2308"/>
          <a:stretch/>
        </p:blipFill>
        <p:spPr bwMode="auto">
          <a:xfrm>
            <a:off x="1047180" y="1221532"/>
            <a:ext cx="3168352" cy="1984916"/>
          </a:xfrm>
          <a:prstGeom prst="rect">
            <a:avLst/>
          </a:prstGeom>
          <a:noFill/>
        </p:spPr>
      </p:pic>
      <p:pic>
        <p:nvPicPr>
          <p:cNvPr id="7" name="6 Imagen"/>
          <p:cNvPicPr/>
          <p:nvPr/>
        </p:nvPicPr>
        <p:blipFill rotWithShape="1">
          <a:blip r:embed="rId4" cstate="print">
            <a:extLst>
              <a:ext uri="{28A0092B-C50C-407E-A947-70E740481C1C}">
                <a14:useLocalDpi xmlns:a14="http://schemas.microsoft.com/office/drawing/2010/main" xmlns="" val="0"/>
              </a:ext>
            </a:extLst>
          </a:blip>
          <a:srcRect l="2228" t="2502" r="2348" b="2453"/>
          <a:stretch/>
        </p:blipFill>
        <p:spPr bwMode="auto">
          <a:xfrm>
            <a:off x="5076056" y="1258248"/>
            <a:ext cx="2203419" cy="1911483"/>
          </a:xfrm>
          <a:prstGeom prst="rect">
            <a:avLst/>
          </a:prstGeom>
          <a:noFill/>
        </p:spPr>
      </p:pic>
      <p:sp>
        <p:nvSpPr>
          <p:cNvPr id="8" name="2 Marcador de contenido"/>
          <p:cNvSpPr txBox="1">
            <a:spLocks/>
          </p:cNvSpPr>
          <p:nvPr/>
        </p:nvSpPr>
        <p:spPr>
          <a:xfrm>
            <a:off x="409575" y="3284984"/>
            <a:ext cx="4057706" cy="288031"/>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s-ES" sz="1100" dirty="0">
                <a:solidFill>
                  <a:schemeClr val="accent6">
                    <a:lumMod val="75000"/>
                  </a:schemeClr>
                </a:solidFill>
              </a:rPr>
              <a:t>Clasificación</a:t>
            </a:r>
            <a:r>
              <a:rPr lang="es-ES_tradnl" sz="1100" dirty="0">
                <a:solidFill>
                  <a:schemeClr val="accent6">
                    <a:lumMod val="75000"/>
                  </a:schemeClr>
                </a:solidFill>
              </a:rPr>
              <a:t> de problemas por tiempo de </a:t>
            </a:r>
            <a:r>
              <a:rPr lang="es-ES_tradnl" sz="1100" dirty="0" smtClean="0">
                <a:solidFill>
                  <a:schemeClr val="accent6">
                    <a:lumMod val="75000"/>
                  </a:schemeClr>
                </a:solidFill>
              </a:rPr>
              <a:t>resolución:</a:t>
            </a:r>
            <a:endParaRPr lang="en-US" sz="1100" dirty="0">
              <a:solidFill>
                <a:schemeClr val="accent6">
                  <a:lumMod val="75000"/>
                </a:schemeClr>
              </a:solidFill>
            </a:endParaRP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781499" y="3573016"/>
            <a:ext cx="3581003" cy="9268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9 Imagen"/>
          <p:cNvPicPr/>
          <p:nvPr/>
        </p:nvPicPr>
        <p:blipFill rotWithShape="1">
          <a:blip r:embed="rId6" cstate="print">
            <a:extLst>
              <a:ext uri="{28A0092B-C50C-407E-A947-70E740481C1C}">
                <a14:useLocalDpi xmlns:a14="http://schemas.microsoft.com/office/drawing/2010/main" xmlns="" val="0"/>
              </a:ext>
            </a:extLst>
          </a:blip>
          <a:srcRect l="1911" t="2359" r="1801" b="2589"/>
          <a:stretch/>
        </p:blipFill>
        <p:spPr bwMode="auto">
          <a:xfrm>
            <a:off x="3289300" y="4624536"/>
            <a:ext cx="2565400" cy="1828800"/>
          </a:xfrm>
          <a:prstGeom prst="rect">
            <a:avLst/>
          </a:prstGeom>
          <a:noFill/>
        </p:spPr>
      </p:pic>
      <p:sp>
        <p:nvSpPr>
          <p:cNvPr id="9" name="3 Rectángulo"/>
          <p:cNvSpPr/>
          <p:nvPr/>
        </p:nvSpPr>
        <p:spPr>
          <a:xfrm>
            <a:off x="7740352" y="6237312"/>
            <a:ext cx="1331640" cy="4320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11" name="7 Flecha izquierda">
            <a:hlinkClick r:id="rId7" action="ppaction://hlinksldjump"/>
          </p:cNvPr>
          <p:cNvSpPr/>
          <p:nvPr/>
        </p:nvSpPr>
        <p:spPr>
          <a:xfrm>
            <a:off x="8029328" y="6381328"/>
            <a:ext cx="791144" cy="360040"/>
          </a:xfrm>
          <a:prstGeom prst="leftArrow">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es-ES" sz="700" dirty="0" smtClean="0">
                <a:latin typeface="Arial Rounded MT Bold" pitchFamily="34" charset="0"/>
              </a:rPr>
              <a:t>Agenda</a:t>
            </a:r>
            <a:endParaRPr lang="es-ES" sz="700" dirty="0">
              <a:latin typeface="Arial Rounded MT Bold" pitchFamily="34" charset="0"/>
            </a:endParaRPr>
          </a:p>
        </p:txBody>
      </p:sp>
    </p:spTree>
    <p:extLst>
      <p:ext uri="{BB962C8B-B14F-4D97-AF65-F5344CB8AC3E}">
        <p14:creationId xmlns:p14="http://schemas.microsoft.com/office/powerpoint/2010/main" xmlns="" val="6960112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18058"/>
          </a:xfrm>
        </p:spPr>
        <p:txBody>
          <a:bodyPr/>
          <a:lstStyle/>
          <a:p>
            <a:r>
              <a:rPr lang="es-ES" sz="2000" i="1" kern="1200" dirty="0">
                <a:solidFill>
                  <a:schemeClr val="accent6">
                    <a:lumMod val="75000"/>
                  </a:schemeClr>
                </a:solidFill>
                <a:effectLst>
                  <a:outerShdw blurRad="38100" dist="38100" dir="2700000" algn="tl">
                    <a:srgbClr val="000000">
                      <a:alpha val="43137"/>
                    </a:srgbClr>
                  </a:outerShdw>
                </a:effectLst>
              </a:rPr>
              <a:t>Evaluación de Satisfacción del Usuario </a:t>
            </a:r>
            <a:endParaRPr lang="en-US" sz="2000" i="1" kern="1200" dirty="0">
              <a:solidFill>
                <a:schemeClr val="accent6">
                  <a:lumMod val="75000"/>
                </a:schemeClr>
              </a:solidFill>
              <a:effectLst>
                <a:outerShdw blurRad="38100" dist="38100" dir="2700000" algn="tl">
                  <a:srgbClr val="000000">
                    <a:alpha val="43137"/>
                  </a:srgbClr>
                </a:outerShdw>
              </a:effectLst>
            </a:endParaRPr>
          </a:p>
        </p:txBody>
      </p:sp>
      <p:graphicFrame>
        <p:nvGraphicFramePr>
          <p:cNvPr id="8" name="7 Marcador de contenido"/>
          <p:cNvGraphicFramePr>
            <a:graphicFrameLocks noGrp="1"/>
          </p:cNvGraphicFramePr>
          <p:nvPr>
            <p:ph idx="1"/>
            <p:extLst>
              <p:ext uri="{D42A27DB-BD31-4B8C-83A1-F6EECF244321}">
                <p14:modId xmlns:p14="http://schemas.microsoft.com/office/powerpoint/2010/main" xmlns="" val="3058372933"/>
              </p:ext>
            </p:extLst>
          </p:nvPr>
        </p:nvGraphicFramePr>
        <p:xfrm>
          <a:off x="1907704" y="2996952"/>
          <a:ext cx="5476876" cy="3505200"/>
        </p:xfrm>
        <a:graphic>
          <a:graphicData uri="http://schemas.openxmlformats.org/drawingml/2006/table">
            <a:tbl>
              <a:tblPr firstRow="1" firstCol="1" bandRow="1"/>
              <a:tblGrid>
                <a:gridCol w="3671158"/>
                <a:gridCol w="278927"/>
                <a:gridCol w="278927"/>
                <a:gridCol w="270032"/>
                <a:gridCol w="278927"/>
                <a:gridCol w="278927"/>
                <a:gridCol w="419978"/>
              </a:tblGrid>
              <a:tr h="0">
                <a:tc>
                  <a:txBody>
                    <a:bodyPr/>
                    <a:lstStyle/>
                    <a:p>
                      <a:pPr marL="0" marR="0" algn="ctr">
                        <a:lnSpc>
                          <a:spcPct val="115000"/>
                        </a:lnSpc>
                        <a:spcBef>
                          <a:spcPts val="0"/>
                        </a:spcBef>
                        <a:spcAft>
                          <a:spcPts val="0"/>
                        </a:spcAft>
                      </a:pPr>
                      <a:r>
                        <a:rPr lang="es-EC" sz="1000" b="1" dirty="0">
                          <a:solidFill>
                            <a:srgbClr val="000000"/>
                          </a:solidFill>
                          <a:effectLst/>
                          <a:latin typeface="Times New Roman"/>
                          <a:ea typeface="Times New Roman"/>
                          <a:cs typeface="Times New Roman"/>
                        </a:rPr>
                        <a:t>Pregunta</a:t>
                      </a:r>
                      <a:endParaRPr lang="en-US" sz="1100" dirty="0">
                        <a:solidFill>
                          <a:srgbClr val="000000"/>
                        </a:solidFill>
                        <a:effectLst/>
                        <a:latin typeface="Calibri"/>
                        <a:ea typeface="Times New Roman"/>
                        <a:cs typeface="Times New Roman"/>
                      </a:endParaRPr>
                    </a:p>
                  </a:txBody>
                  <a:tcPr marL="68580" marR="68580" marT="0" marB="0" anchor="ctr">
                    <a:lnL>
                      <a:noFill/>
                    </a:lnL>
                    <a:lnR w="12700" cap="flat" cmpd="sng" algn="ctr">
                      <a:solidFill>
                        <a:srgbClr val="4BACC6"/>
                      </a:solidFill>
                      <a:prstDash val="solid"/>
                      <a:round/>
                      <a:headEnd type="none" w="med" len="med"/>
                      <a:tailEnd type="none" w="med" len="med"/>
                    </a:lnR>
                    <a:lnT>
                      <a:noFill/>
                    </a:lnT>
                    <a:lnB w="12700" cap="flat" cmpd="sng" algn="ctr">
                      <a:solidFill>
                        <a:srgbClr val="4BACC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s-EC" sz="1000" b="1">
                          <a:solidFill>
                            <a:srgbClr val="000000"/>
                          </a:solidFill>
                          <a:effectLst/>
                          <a:latin typeface="Times New Roman"/>
                          <a:ea typeface="Times New Roman"/>
                          <a:cs typeface="Times New Roman"/>
                        </a:rPr>
                        <a:t>1</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DF6F9"/>
                    </a:solidFill>
                  </a:tcPr>
                </a:tc>
                <a:tc>
                  <a:txBody>
                    <a:bodyPr/>
                    <a:lstStyle/>
                    <a:p>
                      <a:pPr marL="0" marR="0" algn="ctr">
                        <a:lnSpc>
                          <a:spcPct val="115000"/>
                        </a:lnSpc>
                        <a:spcBef>
                          <a:spcPts val="0"/>
                        </a:spcBef>
                        <a:spcAft>
                          <a:spcPts val="0"/>
                        </a:spcAft>
                      </a:pPr>
                      <a:r>
                        <a:rPr lang="es-EC" sz="1000" b="1">
                          <a:solidFill>
                            <a:srgbClr val="000000"/>
                          </a:solidFill>
                          <a:effectLst/>
                          <a:latin typeface="Times New Roman"/>
                          <a:ea typeface="Times New Roman"/>
                          <a:cs typeface="Times New Roman"/>
                        </a:rPr>
                        <a:t>2</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DF6F9"/>
                    </a:solidFill>
                  </a:tcPr>
                </a:tc>
                <a:tc>
                  <a:txBody>
                    <a:bodyPr/>
                    <a:lstStyle/>
                    <a:p>
                      <a:pPr marL="0" marR="0" algn="ctr">
                        <a:lnSpc>
                          <a:spcPct val="115000"/>
                        </a:lnSpc>
                        <a:spcBef>
                          <a:spcPts val="0"/>
                        </a:spcBef>
                        <a:spcAft>
                          <a:spcPts val="0"/>
                        </a:spcAft>
                      </a:pPr>
                      <a:r>
                        <a:rPr lang="es-EC" sz="1000" b="1">
                          <a:solidFill>
                            <a:srgbClr val="000000"/>
                          </a:solidFill>
                          <a:effectLst/>
                          <a:latin typeface="Times New Roman"/>
                          <a:ea typeface="Times New Roman"/>
                          <a:cs typeface="Times New Roman"/>
                        </a:rPr>
                        <a:t>3</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DF6F9"/>
                    </a:solidFill>
                  </a:tcPr>
                </a:tc>
                <a:tc>
                  <a:txBody>
                    <a:bodyPr/>
                    <a:lstStyle/>
                    <a:p>
                      <a:pPr marL="0" marR="0" algn="ctr">
                        <a:lnSpc>
                          <a:spcPct val="115000"/>
                        </a:lnSpc>
                        <a:spcBef>
                          <a:spcPts val="0"/>
                        </a:spcBef>
                        <a:spcAft>
                          <a:spcPts val="0"/>
                        </a:spcAft>
                      </a:pPr>
                      <a:r>
                        <a:rPr lang="es-EC" sz="1000" b="1">
                          <a:solidFill>
                            <a:srgbClr val="000000"/>
                          </a:solidFill>
                          <a:effectLst/>
                          <a:latin typeface="Times New Roman"/>
                          <a:ea typeface="Times New Roman"/>
                          <a:cs typeface="Times New Roman"/>
                        </a:rPr>
                        <a:t>4</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DF6F9"/>
                    </a:solidFill>
                  </a:tcPr>
                </a:tc>
                <a:tc>
                  <a:txBody>
                    <a:bodyPr/>
                    <a:lstStyle/>
                    <a:p>
                      <a:pPr marL="0" marR="0" algn="ctr">
                        <a:lnSpc>
                          <a:spcPct val="115000"/>
                        </a:lnSpc>
                        <a:spcBef>
                          <a:spcPts val="0"/>
                        </a:spcBef>
                        <a:spcAft>
                          <a:spcPts val="0"/>
                        </a:spcAft>
                      </a:pPr>
                      <a:r>
                        <a:rPr lang="es-EC" sz="1000" b="1">
                          <a:solidFill>
                            <a:srgbClr val="000000"/>
                          </a:solidFill>
                          <a:effectLst/>
                          <a:latin typeface="Times New Roman"/>
                          <a:ea typeface="Times New Roman"/>
                          <a:cs typeface="Times New Roman"/>
                        </a:rPr>
                        <a:t>5</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DF6F9"/>
                    </a:solidFill>
                  </a:tcPr>
                </a:tc>
                <a:tc>
                  <a:txBody>
                    <a:bodyPr/>
                    <a:lstStyle/>
                    <a:p>
                      <a:pPr marL="0" marR="0" algn="ctr">
                        <a:lnSpc>
                          <a:spcPct val="115000"/>
                        </a:lnSpc>
                        <a:spcBef>
                          <a:spcPts val="0"/>
                        </a:spcBef>
                        <a:spcAft>
                          <a:spcPts val="0"/>
                        </a:spcAft>
                      </a:pPr>
                      <a:r>
                        <a:rPr lang="es-EC" sz="1000" b="1">
                          <a:solidFill>
                            <a:srgbClr val="000000"/>
                          </a:solidFill>
                          <a:effectLst/>
                          <a:latin typeface="Times New Roman"/>
                          <a:ea typeface="Times New Roman"/>
                          <a:cs typeface="Times New Roman"/>
                        </a:rPr>
                        <a:t>NS/</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DF6F9"/>
                    </a:solidFill>
                  </a:tcPr>
                </a:tc>
              </a:tr>
              <a:tr h="38100">
                <a:tc>
                  <a:txBody>
                    <a:bodyPr/>
                    <a:lstStyle/>
                    <a:p>
                      <a:pPr marL="0" marR="0">
                        <a:lnSpc>
                          <a:spcPct val="115000"/>
                        </a:lnSpc>
                        <a:spcBef>
                          <a:spcPts val="0"/>
                        </a:spcBef>
                        <a:spcAft>
                          <a:spcPts val="0"/>
                        </a:spcAft>
                      </a:pPr>
                      <a:r>
                        <a:rPr lang="es-EC" sz="1000" b="1">
                          <a:solidFill>
                            <a:srgbClr val="000000"/>
                          </a:solidFill>
                          <a:effectLst/>
                          <a:latin typeface="Times New Roman"/>
                          <a:ea typeface="Times New Roman"/>
                          <a:cs typeface="Times New Roman"/>
                        </a:rPr>
                        <a:t>1.</a:t>
                      </a:r>
                      <a:r>
                        <a:rPr lang="es-EC" sz="1000">
                          <a:solidFill>
                            <a:srgbClr val="000000"/>
                          </a:solidFill>
                          <a:effectLst/>
                          <a:latin typeface="Times New Roman"/>
                          <a:ea typeface="Times New Roman"/>
                          <a:cs typeface="Times New Roman"/>
                        </a:rPr>
                        <a:t> ¿La solución entregada por el Centro de Servicios solventó su solicitud de atención a incidente / requerimiento?</a:t>
                      </a:r>
                      <a:endParaRPr lang="en-US" sz="1100">
                        <a:solidFill>
                          <a:srgbClr val="000000"/>
                        </a:solidFill>
                        <a:effectLst/>
                        <a:latin typeface="Calibri"/>
                        <a:ea typeface="Times New Roman"/>
                        <a:cs typeface="Times New Roman"/>
                      </a:endParaRPr>
                    </a:p>
                  </a:txBody>
                  <a:tcPr marL="68580" marR="6858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s-EC" sz="1000">
                          <a:solidFill>
                            <a:srgbClr val="000000"/>
                          </a:solidFill>
                          <a:effectLst/>
                          <a:latin typeface="Times New Roman"/>
                          <a:ea typeface="Times New Roman"/>
                          <a:cs typeface="Times New Roman"/>
                        </a:rPr>
                        <a:t> </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s-EC" sz="1000">
                          <a:solidFill>
                            <a:srgbClr val="000000"/>
                          </a:solidFill>
                          <a:effectLst/>
                          <a:latin typeface="Times New Roman"/>
                          <a:ea typeface="Times New Roman"/>
                          <a:cs typeface="Times New Roman"/>
                        </a:rPr>
                        <a:t> </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s-EC" sz="1000">
                          <a:solidFill>
                            <a:srgbClr val="000000"/>
                          </a:solidFill>
                          <a:effectLst/>
                          <a:latin typeface="Times New Roman"/>
                          <a:ea typeface="Times New Roman"/>
                          <a:cs typeface="Times New Roman"/>
                        </a:rPr>
                        <a:t> </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s-EC" sz="1000">
                          <a:solidFill>
                            <a:srgbClr val="000000"/>
                          </a:solidFill>
                          <a:effectLst/>
                          <a:latin typeface="Times New Roman"/>
                          <a:ea typeface="Times New Roman"/>
                          <a:cs typeface="Times New Roman"/>
                        </a:rPr>
                        <a:t> </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s-EC" sz="1000">
                          <a:solidFill>
                            <a:srgbClr val="000000"/>
                          </a:solidFill>
                          <a:effectLst/>
                          <a:latin typeface="Times New Roman"/>
                          <a:ea typeface="Times New Roman"/>
                          <a:cs typeface="Times New Roman"/>
                        </a:rPr>
                        <a:t> </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s-EC" sz="1000">
                          <a:solidFill>
                            <a:srgbClr val="000000"/>
                          </a:solidFill>
                          <a:effectLst/>
                          <a:latin typeface="Times New Roman"/>
                          <a:ea typeface="Times New Roman"/>
                          <a:cs typeface="Times New Roman"/>
                        </a:rPr>
                        <a:t> </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r>
              <a:tr h="38100">
                <a:tc>
                  <a:txBody>
                    <a:bodyPr/>
                    <a:lstStyle/>
                    <a:p>
                      <a:pPr marL="0" marR="0">
                        <a:lnSpc>
                          <a:spcPct val="115000"/>
                        </a:lnSpc>
                        <a:spcBef>
                          <a:spcPts val="0"/>
                        </a:spcBef>
                        <a:spcAft>
                          <a:spcPts val="0"/>
                        </a:spcAft>
                      </a:pPr>
                      <a:r>
                        <a:rPr lang="es-EC" sz="1000" b="1">
                          <a:solidFill>
                            <a:srgbClr val="000000"/>
                          </a:solidFill>
                          <a:effectLst/>
                          <a:latin typeface="Times New Roman"/>
                          <a:ea typeface="Times New Roman"/>
                          <a:cs typeface="Times New Roman"/>
                        </a:rPr>
                        <a:t>2.</a:t>
                      </a:r>
                      <a:r>
                        <a:rPr lang="es-EC" sz="1000">
                          <a:solidFill>
                            <a:srgbClr val="000000"/>
                          </a:solidFill>
                          <a:effectLst/>
                          <a:latin typeface="Times New Roman"/>
                          <a:ea typeface="Times New Roman"/>
                          <a:cs typeface="Times New Roman"/>
                        </a:rPr>
                        <a:t> ¿La solución a su requerimiento fue entregada en un tiempo satisfactorio?</a:t>
                      </a:r>
                      <a:endParaRPr lang="en-US" sz="1100">
                        <a:solidFill>
                          <a:srgbClr val="000000"/>
                        </a:solidFill>
                        <a:effectLst/>
                        <a:latin typeface="Calibri"/>
                        <a:ea typeface="Times New Roman"/>
                        <a:cs typeface="Times New Roman"/>
                      </a:endParaRPr>
                    </a:p>
                  </a:txBody>
                  <a:tcPr marL="68580" marR="6858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s-EC" sz="1000">
                          <a:solidFill>
                            <a:srgbClr val="000000"/>
                          </a:solidFill>
                          <a:effectLst/>
                          <a:latin typeface="Times New Roman"/>
                          <a:ea typeface="Times New Roman"/>
                          <a:cs typeface="Times New Roman"/>
                        </a:rPr>
                        <a:t> </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s-EC" sz="1000">
                          <a:solidFill>
                            <a:srgbClr val="000000"/>
                          </a:solidFill>
                          <a:effectLst/>
                          <a:latin typeface="Times New Roman"/>
                          <a:ea typeface="Times New Roman"/>
                          <a:cs typeface="Times New Roman"/>
                        </a:rPr>
                        <a:t> </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s-EC" sz="1000">
                          <a:solidFill>
                            <a:srgbClr val="000000"/>
                          </a:solidFill>
                          <a:effectLst/>
                          <a:latin typeface="Times New Roman"/>
                          <a:ea typeface="Times New Roman"/>
                          <a:cs typeface="Times New Roman"/>
                        </a:rPr>
                        <a:t> </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s-EC" sz="1000">
                          <a:solidFill>
                            <a:srgbClr val="000000"/>
                          </a:solidFill>
                          <a:effectLst/>
                          <a:latin typeface="Times New Roman"/>
                          <a:ea typeface="Times New Roman"/>
                          <a:cs typeface="Times New Roman"/>
                        </a:rPr>
                        <a:t> </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s-EC" sz="1000">
                          <a:solidFill>
                            <a:srgbClr val="000000"/>
                          </a:solidFill>
                          <a:effectLst/>
                          <a:latin typeface="Times New Roman"/>
                          <a:ea typeface="Times New Roman"/>
                          <a:cs typeface="Times New Roman"/>
                        </a:rPr>
                        <a:t> </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s-EC" sz="1000">
                          <a:solidFill>
                            <a:srgbClr val="000000"/>
                          </a:solidFill>
                          <a:effectLst/>
                          <a:latin typeface="Times New Roman"/>
                          <a:ea typeface="Times New Roman"/>
                          <a:cs typeface="Times New Roman"/>
                        </a:rPr>
                        <a:t> </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38100">
                <a:tc>
                  <a:txBody>
                    <a:bodyPr/>
                    <a:lstStyle/>
                    <a:p>
                      <a:pPr marL="0" marR="0">
                        <a:lnSpc>
                          <a:spcPct val="115000"/>
                        </a:lnSpc>
                        <a:spcBef>
                          <a:spcPts val="0"/>
                        </a:spcBef>
                        <a:spcAft>
                          <a:spcPts val="0"/>
                        </a:spcAft>
                      </a:pPr>
                      <a:r>
                        <a:rPr lang="es-EC" sz="1000" b="1">
                          <a:solidFill>
                            <a:srgbClr val="000000"/>
                          </a:solidFill>
                          <a:effectLst/>
                          <a:latin typeface="Times New Roman"/>
                          <a:ea typeface="Times New Roman"/>
                          <a:cs typeface="Times New Roman"/>
                        </a:rPr>
                        <a:t>3.</a:t>
                      </a:r>
                      <a:r>
                        <a:rPr lang="es-EC" sz="1000">
                          <a:solidFill>
                            <a:srgbClr val="000000"/>
                          </a:solidFill>
                          <a:effectLst/>
                          <a:latin typeface="Times New Roman"/>
                          <a:ea typeface="Times New Roman"/>
                          <a:cs typeface="Times New Roman"/>
                        </a:rPr>
                        <a:t>  ¿El personal del Centro de Servicios posee una comunicación correcta, informa de forma clara  y comprensible a los usuarios?</a:t>
                      </a:r>
                      <a:endParaRPr lang="en-US" sz="1100">
                        <a:solidFill>
                          <a:srgbClr val="000000"/>
                        </a:solidFill>
                        <a:effectLst/>
                        <a:latin typeface="Calibri"/>
                        <a:ea typeface="Times New Roman"/>
                        <a:cs typeface="Times New Roman"/>
                      </a:endParaRPr>
                    </a:p>
                  </a:txBody>
                  <a:tcPr marL="68580" marR="6858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s-EC" sz="1000">
                          <a:solidFill>
                            <a:srgbClr val="000000"/>
                          </a:solidFill>
                          <a:effectLst/>
                          <a:latin typeface="Times New Roman"/>
                          <a:ea typeface="Times New Roman"/>
                          <a:cs typeface="Times New Roman"/>
                        </a:rPr>
                        <a:t> </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s-EC" sz="1000">
                          <a:solidFill>
                            <a:srgbClr val="000000"/>
                          </a:solidFill>
                          <a:effectLst/>
                          <a:latin typeface="Times New Roman"/>
                          <a:ea typeface="Times New Roman"/>
                          <a:cs typeface="Times New Roman"/>
                        </a:rPr>
                        <a:t> </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s-EC" sz="1000">
                          <a:solidFill>
                            <a:srgbClr val="000000"/>
                          </a:solidFill>
                          <a:effectLst/>
                          <a:latin typeface="Times New Roman"/>
                          <a:ea typeface="Times New Roman"/>
                          <a:cs typeface="Times New Roman"/>
                        </a:rPr>
                        <a:t> </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s-EC" sz="1000">
                          <a:solidFill>
                            <a:srgbClr val="000000"/>
                          </a:solidFill>
                          <a:effectLst/>
                          <a:latin typeface="Times New Roman"/>
                          <a:ea typeface="Times New Roman"/>
                          <a:cs typeface="Times New Roman"/>
                        </a:rPr>
                        <a:t> </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s-EC" sz="1000">
                          <a:solidFill>
                            <a:srgbClr val="000000"/>
                          </a:solidFill>
                          <a:effectLst/>
                          <a:latin typeface="Times New Roman"/>
                          <a:ea typeface="Times New Roman"/>
                          <a:cs typeface="Times New Roman"/>
                        </a:rPr>
                        <a:t> </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s-EC" sz="1000">
                          <a:solidFill>
                            <a:srgbClr val="000000"/>
                          </a:solidFill>
                          <a:effectLst/>
                          <a:latin typeface="Times New Roman"/>
                          <a:ea typeface="Times New Roman"/>
                          <a:cs typeface="Times New Roman"/>
                        </a:rPr>
                        <a:t> </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r>
              <a:tr h="38100">
                <a:tc>
                  <a:txBody>
                    <a:bodyPr/>
                    <a:lstStyle/>
                    <a:p>
                      <a:pPr marL="0" marR="0">
                        <a:lnSpc>
                          <a:spcPct val="115000"/>
                        </a:lnSpc>
                        <a:spcBef>
                          <a:spcPts val="0"/>
                        </a:spcBef>
                        <a:spcAft>
                          <a:spcPts val="0"/>
                        </a:spcAft>
                      </a:pPr>
                      <a:r>
                        <a:rPr lang="es-EC" sz="1000" b="1">
                          <a:solidFill>
                            <a:srgbClr val="000000"/>
                          </a:solidFill>
                          <a:effectLst/>
                          <a:latin typeface="Times New Roman"/>
                          <a:ea typeface="Times New Roman"/>
                          <a:cs typeface="Times New Roman"/>
                        </a:rPr>
                        <a:t>4.</a:t>
                      </a:r>
                      <a:r>
                        <a:rPr lang="es-EC" sz="1000">
                          <a:solidFill>
                            <a:srgbClr val="000000"/>
                          </a:solidFill>
                          <a:effectLst/>
                          <a:latin typeface="Times New Roman"/>
                          <a:ea typeface="Times New Roman"/>
                          <a:cs typeface="Times New Roman"/>
                        </a:rPr>
                        <a:t>  ¿El personal técnico y de Centro de Servicios muestra una imagen de honestidad y confianza, es considerado y amable, se muestra dispuesto a ayudar a los usuarios?</a:t>
                      </a:r>
                      <a:endParaRPr lang="en-US" sz="1100">
                        <a:solidFill>
                          <a:srgbClr val="000000"/>
                        </a:solidFill>
                        <a:effectLst/>
                        <a:latin typeface="Calibri"/>
                        <a:ea typeface="Times New Roman"/>
                        <a:cs typeface="Times New Roman"/>
                      </a:endParaRPr>
                    </a:p>
                  </a:txBody>
                  <a:tcPr marL="68580" marR="6858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s-EC" sz="1000">
                          <a:solidFill>
                            <a:srgbClr val="000000"/>
                          </a:solidFill>
                          <a:effectLst/>
                          <a:latin typeface="Times New Roman"/>
                          <a:ea typeface="Times New Roman"/>
                          <a:cs typeface="Times New Roman"/>
                        </a:rPr>
                        <a:t> </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s-EC" sz="1000">
                          <a:solidFill>
                            <a:srgbClr val="000000"/>
                          </a:solidFill>
                          <a:effectLst/>
                          <a:latin typeface="Times New Roman"/>
                          <a:ea typeface="Times New Roman"/>
                          <a:cs typeface="Times New Roman"/>
                        </a:rPr>
                        <a:t> </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s-EC" sz="1000">
                          <a:solidFill>
                            <a:srgbClr val="000000"/>
                          </a:solidFill>
                          <a:effectLst/>
                          <a:latin typeface="Times New Roman"/>
                          <a:ea typeface="Times New Roman"/>
                          <a:cs typeface="Times New Roman"/>
                        </a:rPr>
                        <a:t> </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s-EC" sz="1000">
                          <a:solidFill>
                            <a:srgbClr val="000000"/>
                          </a:solidFill>
                          <a:effectLst/>
                          <a:latin typeface="Times New Roman"/>
                          <a:ea typeface="Times New Roman"/>
                          <a:cs typeface="Times New Roman"/>
                        </a:rPr>
                        <a:t> </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s-EC" sz="1000">
                          <a:solidFill>
                            <a:srgbClr val="000000"/>
                          </a:solidFill>
                          <a:effectLst/>
                          <a:latin typeface="Times New Roman"/>
                          <a:ea typeface="Times New Roman"/>
                          <a:cs typeface="Times New Roman"/>
                        </a:rPr>
                        <a:t> </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s-EC" sz="1000">
                          <a:solidFill>
                            <a:srgbClr val="000000"/>
                          </a:solidFill>
                          <a:effectLst/>
                          <a:latin typeface="Times New Roman"/>
                          <a:ea typeface="Times New Roman"/>
                          <a:cs typeface="Times New Roman"/>
                        </a:rPr>
                        <a:t> </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38100">
                <a:tc>
                  <a:txBody>
                    <a:bodyPr/>
                    <a:lstStyle/>
                    <a:p>
                      <a:pPr marL="0" marR="0">
                        <a:lnSpc>
                          <a:spcPct val="115000"/>
                        </a:lnSpc>
                        <a:spcBef>
                          <a:spcPts val="0"/>
                        </a:spcBef>
                        <a:spcAft>
                          <a:spcPts val="0"/>
                        </a:spcAft>
                      </a:pPr>
                      <a:r>
                        <a:rPr lang="es-EC" sz="1000" b="1">
                          <a:solidFill>
                            <a:srgbClr val="000000"/>
                          </a:solidFill>
                          <a:effectLst/>
                          <a:latin typeface="Times New Roman"/>
                          <a:ea typeface="Times New Roman"/>
                          <a:cs typeface="Times New Roman"/>
                        </a:rPr>
                        <a:t>5.</a:t>
                      </a:r>
                      <a:r>
                        <a:rPr lang="es-EC" sz="1000">
                          <a:solidFill>
                            <a:srgbClr val="000000"/>
                          </a:solidFill>
                          <a:effectLst/>
                          <a:latin typeface="Times New Roman"/>
                          <a:ea typeface="Times New Roman"/>
                          <a:cs typeface="Times New Roman"/>
                        </a:rPr>
                        <a:t>  ¿El personal técnico y de Centro de Servicios muestra un perfil de experiencia y conocimiento elevado, cualificado  para  las tareas  que tiene que  realizar?</a:t>
                      </a:r>
                      <a:endParaRPr lang="en-US" sz="1100">
                        <a:solidFill>
                          <a:srgbClr val="000000"/>
                        </a:solidFill>
                        <a:effectLst/>
                        <a:latin typeface="Calibri"/>
                        <a:ea typeface="Times New Roman"/>
                        <a:cs typeface="Times New Roman"/>
                      </a:endParaRPr>
                    </a:p>
                  </a:txBody>
                  <a:tcPr marL="68580" marR="6858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s-EC" sz="1000">
                          <a:solidFill>
                            <a:srgbClr val="000000"/>
                          </a:solidFill>
                          <a:effectLst/>
                          <a:latin typeface="Times New Roman"/>
                          <a:ea typeface="Times New Roman"/>
                          <a:cs typeface="Times New Roman"/>
                        </a:rPr>
                        <a:t> </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s-EC" sz="1000">
                          <a:solidFill>
                            <a:srgbClr val="000000"/>
                          </a:solidFill>
                          <a:effectLst/>
                          <a:latin typeface="Times New Roman"/>
                          <a:ea typeface="Times New Roman"/>
                          <a:cs typeface="Times New Roman"/>
                        </a:rPr>
                        <a:t> </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s-EC" sz="1000">
                          <a:solidFill>
                            <a:srgbClr val="000000"/>
                          </a:solidFill>
                          <a:effectLst/>
                          <a:latin typeface="Times New Roman"/>
                          <a:ea typeface="Times New Roman"/>
                          <a:cs typeface="Times New Roman"/>
                        </a:rPr>
                        <a:t> </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s-EC" sz="1000">
                          <a:solidFill>
                            <a:srgbClr val="000000"/>
                          </a:solidFill>
                          <a:effectLst/>
                          <a:latin typeface="Times New Roman"/>
                          <a:ea typeface="Times New Roman"/>
                          <a:cs typeface="Times New Roman"/>
                        </a:rPr>
                        <a:t> </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s-EC" sz="1000">
                          <a:solidFill>
                            <a:srgbClr val="000000"/>
                          </a:solidFill>
                          <a:effectLst/>
                          <a:latin typeface="Times New Roman"/>
                          <a:ea typeface="Times New Roman"/>
                          <a:cs typeface="Times New Roman"/>
                        </a:rPr>
                        <a:t> </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s-EC" sz="1000">
                          <a:solidFill>
                            <a:srgbClr val="000000"/>
                          </a:solidFill>
                          <a:effectLst/>
                          <a:latin typeface="Times New Roman"/>
                          <a:ea typeface="Times New Roman"/>
                          <a:cs typeface="Times New Roman"/>
                        </a:rPr>
                        <a:t> </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r>
              <a:tr h="372110">
                <a:tc>
                  <a:txBody>
                    <a:bodyPr/>
                    <a:lstStyle/>
                    <a:p>
                      <a:pPr marL="0" marR="0">
                        <a:lnSpc>
                          <a:spcPct val="115000"/>
                        </a:lnSpc>
                        <a:spcBef>
                          <a:spcPts val="0"/>
                        </a:spcBef>
                        <a:spcAft>
                          <a:spcPts val="0"/>
                        </a:spcAft>
                      </a:pPr>
                      <a:r>
                        <a:rPr lang="es-EC" sz="1000" b="1">
                          <a:solidFill>
                            <a:srgbClr val="000000"/>
                          </a:solidFill>
                          <a:effectLst/>
                          <a:latin typeface="Times New Roman"/>
                          <a:ea typeface="Times New Roman"/>
                          <a:cs typeface="Times New Roman"/>
                        </a:rPr>
                        <a:t>6.</a:t>
                      </a:r>
                      <a:r>
                        <a:rPr lang="es-EC" sz="1000">
                          <a:solidFill>
                            <a:srgbClr val="000000"/>
                          </a:solidFill>
                          <a:effectLst/>
                          <a:latin typeface="Times New Roman"/>
                          <a:ea typeface="Times New Roman"/>
                          <a:cs typeface="Times New Roman"/>
                        </a:rPr>
                        <a:t>  ¿Considera usted que el personal técnico cuenta con recursos materiales, programas  y  equipos informáticos adecuados y suficientes para llevar a cabo su trabajo?</a:t>
                      </a:r>
                      <a:endParaRPr lang="en-US" sz="1100">
                        <a:solidFill>
                          <a:srgbClr val="000000"/>
                        </a:solidFill>
                        <a:effectLst/>
                        <a:latin typeface="Calibri"/>
                        <a:ea typeface="Times New Roman"/>
                        <a:cs typeface="Times New Roman"/>
                      </a:endParaRPr>
                    </a:p>
                  </a:txBody>
                  <a:tcPr marL="68580" marR="6858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s-EC" sz="1000">
                          <a:solidFill>
                            <a:srgbClr val="000000"/>
                          </a:solidFill>
                          <a:effectLst/>
                          <a:latin typeface="Times New Roman"/>
                          <a:ea typeface="Times New Roman"/>
                          <a:cs typeface="Times New Roman"/>
                        </a:rPr>
                        <a:t> </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s-EC" sz="1000">
                          <a:solidFill>
                            <a:srgbClr val="000000"/>
                          </a:solidFill>
                          <a:effectLst/>
                          <a:latin typeface="Times New Roman"/>
                          <a:ea typeface="Times New Roman"/>
                          <a:cs typeface="Times New Roman"/>
                        </a:rPr>
                        <a:t> </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s-EC" sz="1000">
                          <a:solidFill>
                            <a:srgbClr val="000000"/>
                          </a:solidFill>
                          <a:effectLst/>
                          <a:latin typeface="Times New Roman"/>
                          <a:ea typeface="Times New Roman"/>
                          <a:cs typeface="Times New Roman"/>
                        </a:rPr>
                        <a:t> </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s-EC" sz="1000">
                          <a:solidFill>
                            <a:srgbClr val="000000"/>
                          </a:solidFill>
                          <a:effectLst/>
                          <a:latin typeface="Times New Roman"/>
                          <a:ea typeface="Times New Roman"/>
                          <a:cs typeface="Times New Roman"/>
                        </a:rPr>
                        <a:t> </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s-EC" sz="1000">
                          <a:solidFill>
                            <a:srgbClr val="000000"/>
                          </a:solidFill>
                          <a:effectLst/>
                          <a:latin typeface="Times New Roman"/>
                          <a:ea typeface="Times New Roman"/>
                          <a:cs typeface="Times New Roman"/>
                        </a:rPr>
                        <a:t> </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s-EC" sz="1000" dirty="0">
                          <a:solidFill>
                            <a:srgbClr val="000000"/>
                          </a:solidFill>
                          <a:effectLst/>
                          <a:latin typeface="Times New Roman"/>
                          <a:ea typeface="Times New Roman"/>
                          <a:cs typeface="Times New Roman"/>
                        </a:rPr>
                        <a:t> </a:t>
                      </a:r>
                      <a:endParaRPr lang="en-US" sz="1100" dirty="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38100">
                <a:tc>
                  <a:txBody>
                    <a:bodyPr/>
                    <a:lstStyle/>
                    <a:p>
                      <a:pPr marL="0" marR="0">
                        <a:lnSpc>
                          <a:spcPct val="115000"/>
                        </a:lnSpc>
                        <a:spcBef>
                          <a:spcPts val="0"/>
                        </a:spcBef>
                        <a:spcAft>
                          <a:spcPts val="0"/>
                        </a:spcAft>
                      </a:pPr>
                      <a:r>
                        <a:rPr lang="es-EC" sz="1000" b="1">
                          <a:solidFill>
                            <a:srgbClr val="000000"/>
                          </a:solidFill>
                          <a:effectLst/>
                          <a:latin typeface="Times New Roman"/>
                          <a:ea typeface="Times New Roman"/>
                          <a:cs typeface="Times New Roman"/>
                        </a:rPr>
                        <a:t>7.</a:t>
                      </a:r>
                      <a:r>
                        <a:rPr lang="es-EC" sz="1000">
                          <a:solidFill>
                            <a:srgbClr val="000000"/>
                          </a:solidFill>
                          <a:effectLst/>
                          <a:latin typeface="Times New Roman"/>
                          <a:ea typeface="Times New Roman"/>
                          <a:cs typeface="Times New Roman"/>
                        </a:rPr>
                        <a:t>  ¿Los medios para contactar al Centro de Servicios, le parecen adecuados?</a:t>
                      </a:r>
                      <a:endParaRPr lang="en-US" sz="1100">
                        <a:solidFill>
                          <a:srgbClr val="000000"/>
                        </a:solidFill>
                        <a:effectLst/>
                        <a:latin typeface="Calibri"/>
                        <a:ea typeface="Times New Roman"/>
                        <a:cs typeface="Times New Roman"/>
                      </a:endParaRPr>
                    </a:p>
                  </a:txBody>
                  <a:tcPr marL="68580" marR="6858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s-EC" sz="1000">
                          <a:solidFill>
                            <a:srgbClr val="000000"/>
                          </a:solidFill>
                          <a:effectLst/>
                          <a:latin typeface="Times New Roman"/>
                          <a:ea typeface="Times New Roman"/>
                          <a:cs typeface="Times New Roman"/>
                        </a:rPr>
                        <a:t> </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s-EC" sz="1000">
                          <a:solidFill>
                            <a:srgbClr val="000000"/>
                          </a:solidFill>
                          <a:effectLst/>
                          <a:latin typeface="Times New Roman"/>
                          <a:ea typeface="Times New Roman"/>
                          <a:cs typeface="Times New Roman"/>
                        </a:rPr>
                        <a:t> </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s-EC" sz="1000">
                          <a:solidFill>
                            <a:srgbClr val="000000"/>
                          </a:solidFill>
                          <a:effectLst/>
                          <a:latin typeface="Times New Roman"/>
                          <a:ea typeface="Times New Roman"/>
                          <a:cs typeface="Times New Roman"/>
                        </a:rPr>
                        <a:t> </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s-EC" sz="1000">
                          <a:solidFill>
                            <a:srgbClr val="000000"/>
                          </a:solidFill>
                          <a:effectLst/>
                          <a:latin typeface="Times New Roman"/>
                          <a:ea typeface="Times New Roman"/>
                          <a:cs typeface="Times New Roman"/>
                        </a:rPr>
                        <a:t> </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s-EC" sz="1000">
                          <a:solidFill>
                            <a:srgbClr val="000000"/>
                          </a:solidFill>
                          <a:effectLst/>
                          <a:latin typeface="Times New Roman"/>
                          <a:ea typeface="Times New Roman"/>
                          <a:cs typeface="Times New Roman"/>
                        </a:rPr>
                        <a:t> </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s-EC" sz="1000">
                          <a:solidFill>
                            <a:srgbClr val="000000"/>
                          </a:solidFill>
                          <a:effectLst/>
                          <a:latin typeface="Times New Roman"/>
                          <a:ea typeface="Times New Roman"/>
                          <a:cs typeface="Times New Roman"/>
                        </a:rPr>
                        <a:t> </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r>
              <a:tr h="38100">
                <a:tc>
                  <a:txBody>
                    <a:bodyPr/>
                    <a:lstStyle/>
                    <a:p>
                      <a:pPr marL="0" marR="0">
                        <a:lnSpc>
                          <a:spcPct val="115000"/>
                        </a:lnSpc>
                        <a:spcBef>
                          <a:spcPts val="0"/>
                        </a:spcBef>
                        <a:spcAft>
                          <a:spcPts val="0"/>
                        </a:spcAft>
                      </a:pPr>
                      <a:r>
                        <a:rPr lang="es-EC" sz="1000" b="1" dirty="0">
                          <a:solidFill>
                            <a:srgbClr val="000000"/>
                          </a:solidFill>
                          <a:effectLst/>
                          <a:latin typeface="Times New Roman"/>
                          <a:ea typeface="Times New Roman"/>
                          <a:cs typeface="Times New Roman"/>
                        </a:rPr>
                        <a:t>8.</a:t>
                      </a:r>
                      <a:r>
                        <a:rPr lang="es-EC" sz="1000" dirty="0">
                          <a:solidFill>
                            <a:srgbClr val="000000"/>
                          </a:solidFill>
                          <a:effectLst/>
                          <a:latin typeface="Times New Roman"/>
                          <a:ea typeface="Times New Roman"/>
                          <a:cs typeface="Times New Roman"/>
                        </a:rPr>
                        <a:t>  ¿Está de acuerdo que al contactarse con el Centro de Servicios encontrará una solución más pronta a su inconveniente?</a:t>
                      </a:r>
                      <a:endParaRPr lang="en-US" sz="1100" dirty="0">
                        <a:solidFill>
                          <a:srgbClr val="000000"/>
                        </a:solidFill>
                        <a:effectLst/>
                        <a:latin typeface="Calibri"/>
                        <a:ea typeface="Times New Roman"/>
                        <a:cs typeface="Times New Roman"/>
                      </a:endParaRPr>
                    </a:p>
                  </a:txBody>
                  <a:tcPr marL="68580" marR="6858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s-EC" sz="1000">
                          <a:solidFill>
                            <a:srgbClr val="000000"/>
                          </a:solidFill>
                          <a:effectLst/>
                          <a:latin typeface="Times New Roman"/>
                          <a:ea typeface="Times New Roman"/>
                          <a:cs typeface="Times New Roman"/>
                        </a:rPr>
                        <a:t> </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s-EC" sz="1000">
                          <a:solidFill>
                            <a:srgbClr val="000000"/>
                          </a:solidFill>
                          <a:effectLst/>
                          <a:latin typeface="Times New Roman"/>
                          <a:ea typeface="Times New Roman"/>
                          <a:cs typeface="Times New Roman"/>
                        </a:rPr>
                        <a:t> </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s-EC" sz="1000">
                          <a:solidFill>
                            <a:srgbClr val="000000"/>
                          </a:solidFill>
                          <a:effectLst/>
                          <a:latin typeface="Times New Roman"/>
                          <a:ea typeface="Times New Roman"/>
                          <a:cs typeface="Times New Roman"/>
                        </a:rPr>
                        <a:t> </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s-EC" sz="1000">
                          <a:solidFill>
                            <a:srgbClr val="000000"/>
                          </a:solidFill>
                          <a:effectLst/>
                          <a:latin typeface="Times New Roman"/>
                          <a:ea typeface="Times New Roman"/>
                          <a:cs typeface="Times New Roman"/>
                        </a:rPr>
                        <a:t> </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s-EC" sz="1000">
                          <a:solidFill>
                            <a:srgbClr val="000000"/>
                          </a:solidFill>
                          <a:effectLst/>
                          <a:latin typeface="Times New Roman"/>
                          <a:ea typeface="Times New Roman"/>
                          <a:cs typeface="Times New Roman"/>
                        </a:rPr>
                        <a:t> </a:t>
                      </a:r>
                      <a:endParaRPr lang="en-US" sz="110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s-EC" sz="1000" dirty="0">
                          <a:solidFill>
                            <a:srgbClr val="000000"/>
                          </a:solidFill>
                          <a:effectLst/>
                          <a:latin typeface="Times New Roman"/>
                          <a:ea typeface="Times New Roman"/>
                          <a:cs typeface="Times New Roman"/>
                        </a:rPr>
                        <a:t> </a:t>
                      </a:r>
                      <a:endParaRPr lang="en-US" sz="1100" dirty="0">
                        <a:solidFill>
                          <a:srgbClr val="000000"/>
                        </a:solidFill>
                        <a:effectLst/>
                        <a:latin typeface="Calibri"/>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bl>
          </a:graphicData>
        </a:graphic>
      </p:graphicFrame>
      <p:sp>
        <p:nvSpPr>
          <p:cNvPr id="11" name="276 Rectángulo"/>
          <p:cNvSpPr>
            <a:spLocks/>
          </p:cNvSpPr>
          <p:nvPr/>
        </p:nvSpPr>
        <p:spPr>
          <a:xfrm>
            <a:off x="2909888" y="9580563"/>
            <a:ext cx="5438775" cy="266700"/>
          </a:xfrm>
          <a:prstGeom prst="rect">
            <a:avLst/>
          </a:prstGeom>
          <a:ln w="19050"/>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s-EC" sz="1100">
                <a:effectLst/>
                <a:ea typeface="Times New Roman"/>
                <a:cs typeface="Times New Roman"/>
              </a:rPr>
              <a:t> </a:t>
            </a:r>
            <a:endParaRPr lang="en-US" sz="1100">
              <a:effectLst/>
              <a:ea typeface="Times New Roman"/>
              <a:cs typeface="Times New Roman"/>
            </a:endParaRPr>
          </a:p>
        </p:txBody>
      </p:sp>
      <p:graphicFrame>
        <p:nvGraphicFramePr>
          <p:cNvPr id="12" name="11 Tabla"/>
          <p:cNvGraphicFramePr>
            <a:graphicFrameLocks noGrp="1"/>
          </p:cNvGraphicFramePr>
          <p:nvPr>
            <p:extLst>
              <p:ext uri="{D42A27DB-BD31-4B8C-83A1-F6EECF244321}">
                <p14:modId xmlns:p14="http://schemas.microsoft.com/office/powerpoint/2010/main" xmlns="" val="1913286139"/>
              </p:ext>
            </p:extLst>
          </p:nvPr>
        </p:nvGraphicFramePr>
        <p:xfrm>
          <a:off x="2555776" y="908720"/>
          <a:ext cx="4033520" cy="1876425"/>
        </p:xfrm>
        <a:graphic>
          <a:graphicData uri="http://schemas.openxmlformats.org/drawingml/2006/table">
            <a:tbl>
              <a:tblPr firstRow="1" firstCol="1" bandRow="1"/>
              <a:tblGrid>
                <a:gridCol w="1432560"/>
                <a:gridCol w="2600960"/>
              </a:tblGrid>
              <a:tr h="0">
                <a:tc>
                  <a:txBody>
                    <a:bodyPr/>
                    <a:lstStyle/>
                    <a:p>
                      <a:pPr marL="0" marR="0" algn="ctr">
                        <a:lnSpc>
                          <a:spcPct val="150000"/>
                        </a:lnSpc>
                        <a:spcBef>
                          <a:spcPts val="600"/>
                        </a:spcBef>
                        <a:spcAft>
                          <a:spcPts val="0"/>
                        </a:spcAft>
                        <a:tabLst>
                          <a:tab pos="180340" algn="l"/>
                        </a:tabLst>
                      </a:pPr>
                      <a:r>
                        <a:rPr lang="es-CL" sz="1000" b="1" dirty="0">
                          <a:solidFill>
                            <a:srgbClr val="FFFFFF"/>
                          </a:solidFill>
                          <a:effectLst/>
                          <a:latin typeface="Times New Roman"/>
                          <a:ea typeface="Times New Roman"/>
                          <a:cs typeface="Times New Roman"/>
                        </a:rPr>
                        <a:t>Escala de Puntajes</a:t>
                      </a:r>
                      <a:endParaRPr lang="en-US" sz="8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50000"/>
                        </a:lnSpc>
                        <a:spcBef>
                          <a:spcPts val="600"/>
                        </a:spcBef>
                        <a:spcAft>
                          <a:spcPts val="0"/>
                        </a:spcAft>
                        <a:tabLst>
                          <a:tab pos="180340" algn="l"/>
                        </a:tabLst>
                      </a:pPr>
                      <a:r>
                        <a:rPr lang="es-CL" sz="1000" b="1">
                          <a:solidFill>
                            <a:srgbClr val="FFFFFF"/>
                          </a:solidFill>
                          <a:effectLst/>
                          <a:latin typeface="Times New Roman"/>
                          <a:ea typeface="Times New Roman"/>
                          <a:cs typeface="Times New Roman"/>
                        </a:rPr>
                        <a:t>Criterio</a:t>
                      </a:r>
                      <a:endParaRPr lang="en-US" sz="8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276225">
                <a:tc>
                  <a:txBody>
                    <a:bodyPr/>
                    <a:lstStyle/>
                    <a:p>
                      <a:pPr marL="0" marR="0" algn="ctr">
                        <a:lnSpc>
                          <a:spcPct val="150000"/>
                        </a:lnSpc>
                        <a:spcBef>
                          <a:spcPts val="600"/>
                        </a:spcBef>
                        <a:spcAft>
                          <a:spcPts val="0"/>
                        </a:spcAft>
                        <a:tabLst>
                          <a:tab pos="180340" algn="l"/>
                        </a:tabLst>
                      </a:pPr>
                      <a:r>
                        <a:rPr lang="es-CL" sz="1000" b="1">
                          <a:effectLst/>
                          <a:latin typeface="Times New Roman"/>
                          <a:ea typeface="Times New Roman"/>
                          <a:cs typeface="Times New Roman"/>
                        </a:rPr>
                        <a:t>1</a:t>
                      </a:r>
                      <a:endParaRPr lang="en-US" sz="8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600"/>
                        </a:spcBef>
                        <a:spcAft>
                          <a:spcPts val="0"/>
                        </a:spcAft>
                        <a:tabLst>
                          <a:tab pos="180340" algn="l"/>
                        </a:tabLst>
                      </a:pPr>
                      <a:r>
                        <a:rPr lang="es-EC" sz="1000">
                          <a:effectLst/>
                          <a:latin typeface="Times New Roman"/>
                          <a:ea typeface="Times New Roman"/>
                          <a:cs typeface="Times New Roman"/>
                        </a:rPr>
                        <a:t>Nada de acuerdo</a:t>
                      </a:r>
                      <a:endParaRPr lang="en-US" sz="8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50000"/>
                        </a:lnSpc>
                        <a:spcBef>
                          <a:spcPts val="600"/>
                        </a:spcBef>
                        <a:spcAft>
                          <a:spcPts val="0"/>
                        </a:spcAft>
                        <a:tabLst>
                          <a:tab pos="180340" algn="l"/>
                        </a:tabLst>
                      </a:pPr>
                      <a:r>
                        <a:rPr lang="es-CL" sz="1000" b="1">
                          <a:effectLst/>
                          <a:latin typeface="Times New Roman"/>
                          <a:ea typeface="Times New Roman"/>
                          <a:cs typeface="Times New Roman"/>
                        </a:rPr>
                        <a:t>2</a:t>
                      </a:r>
                      <a:endParaRPr lang="en-US" sz="8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600"/>
                        </a:spcBef>
                        <a:spcAft>
                          <a:spcPts val="0"/>
                        </a:spcAft>
                        <a:tabLst>
                          <a:tab pos="180340" algn="l"/>
                        </a:tabLst>
                      </a:pPr>
                      <a:r>
                        <a:rPr lang="es-EC" sz="1000">
                          <a:effectLst/>
                          <a:latin typeface="Times New Roman"/>
                          <a:ea typeface="Times New Roman"/>
                          <a:cs typeface="Times New Roman"/>
                        </a:rPr>
                        <a:t>En desacuerdo</a:t>
                      </a:r>
                      <a:endParaRPr lang="en-US" sz="8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50000"/>
                        </a:lnSpc>
                        <a:spcBef>
                          <a:spcPts val="600"/>
                        </a:spcBef>
                        <a:spcAft>
                          <a:spcPts val="0"/>
                        </a:spcAft>
                        <a:tabLst>
                          <a:tab pos="180340" algn="l"/>
                        </a:tabLst>
                      </a:pPr>
                      <a:r>
                        <a:rPr lang="es-CL" sz="1000" b="1">
                          <a:effectLst/>
                          <a:latin typeface="Times New Roman"/>
                          <a:ea typeface="Times New Roman"/>
                          <a:cs typeface="Times New Roman"/>
                        </a:rPr>
                        <a:t>3</a:t>
                      </a:r>
                      <a:endParaRPr lang="en-US" sz="8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600"/>
                        </a:spcBef>
                        <a:spcAft>
                          <a:spcPts val="0"/>
                        </a:spcAft>
                        <a:tabLst>
                          <a:tab pos="180340" algn="l"/>
                        </a:tabLst>
                      </a:pPr>
                      <a:r>
                        <a:rPr lang="es-EC" sz="1000">
                          <a:effectLst/>
                          <a:latin typeface="Times New Roman"/>
                          <a:ea typeface="Times New Roman"/>
                          <a:cs typeface="Times New Roman"/>
                        </a:rPr>
                        <a:t>Indiferente</a:t>
                      </a:r>
                      <a:endParaRPr lang="en-US" sz="8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50000"/>
                        </a:lnSpc>
                        <a:spcBef>
                          <a:spcPts val="600"/>
                        </a:spcBef>
                        <a:spcAft>
                          <a:spcPts val="0"/>
                        </a:spcAft>
                        <a:tabLst>
                          <a:tab pos="180340" algn="l"/>
                        </a:tabLst>
                      </a:pPr>
                      <a:r>
                        <a:rPr lang="es-CL" sz="1000" b="1">
                          <a:effectLst/>
                          <a:latin typeface="Times New Roman"/>
                          <a:ea typeface="Times New Roman"/>
                          <a:cs typeface="Times New Roman"/>
                        </a:rPr>
                        <a:t>4</a:t>
                      </a:r>
                      <a:endParaRPr lang="en-US" sz="8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600"/>
                        </a:spcBef>
                        <a:spcAft>
                          <a:spcPts val="0"/>
                        </a:spcAft>
                        <a:tabLst>
                          <a:tab pos="180340" algn="l"/>
                        </a:tabLst>
                      </a:pPr>
                      <a:r>
                        <a:rPr lang="es-EC" sz="1000">
                          <a:effectLst/>
                          <a:latin typeface="Times New Roman"/>
                          <a:ea typeface="Times New Roman"/>
                          <a:cs typeface="Times New Roman"/>
                        </a:rPr>
                        <a:t>De acuerdo</a:t>
                      </a:r>
                      <a:endParaRPr lang="en-US" sz="8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50000"/>
                        </a:lnSpc>
                        <a:spcBef>
                          <a:spcPts val="600"/>
                        </a:spcBef>
                        <a:spcAft>
                          <a:spcPts val="0"/>
                        </a:spcAft>
                        <a:tabLst>
                          <a:tab pos="180340" algn="l"/>
                        </a:tabLst>
                      </a:pPr>
                      <a:r>
                        <a:rPr lang="es-CL" sz="1000" b="1">
                          <a:effectLst/>
                          <a:latin typeface="Times New Roman"/>
                          <a:ea typeface="Times New Roman"/>
                          <a:cs typeface="Times New Roman"/>
                        </a:rPr>
                        <a:t>5</a:t>
                      </a:r>
                      <a:endParaRPr lang="en-US" sz="8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600"/>
                        </a:spcBef>
                        <a:spcAft>
                          <a:spcPts val="0"/>
                        </a:spcAft>
                        <a:tabLst>
                          <a:tab pos="180340" algn="l"/>
                        </a:tabLst>
                      </a:pPr>
                      <a:r>
                        <a:rPr lang="es-EC" sz="1000">
                          <a:effectLst/>
                          <a:latin typeface="Times New Roman"/>
                          <a:ea typeface="Times New Roman"/>
                          <a:cs typeface="Times New Roman"/>
                        </a:rPr>
                        <a:t>Muy de acuerdo</a:t>
                      </a:r>
                      <a:endParaRPr lang="en-US" sz="8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50000"/>
                        </a:lnSpc>
                        <a:spcBef>
                          <a:spcPts val="600"/>
                        </a:spcBef>
                        <a:spcAft>
                          <a:spcPts val="0"/>
                        </a:spcAft>
                        <a:tabLst>
                          <a:tab pos="180340" algn="l"/>
                        </a:tabLst>
                      </a:pPr>
                      <a:r>
                        <a:rPr lang="es-CL" sz="1000" b="1" dirty="0">
                          <a:effectLst/>
                          <a:latin typeface="Times New Roman"/>
                          <a:ea typeface="Times New Roman"/>
                          <a:cs typeface="Times New Roman"/>
                        </a:rPr>
                        <a:t>N/S</a:t>
                      </a:r>
                      <a:endParaRPr lang="en-US" sz="800"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600"/>
                        </a:spcBef>
                        <a:spcAft>
                          <a:spcPts val="0"/>
                        </a:spcAft>
                        <a:tabLst>
                          <a:tab pos="180340" algn="l"/>
                        </a:tabLst>
                      </a:pPr>
                      <a:r>
                        <a:rPr lang="es-CL" sz="1000" dirty="0">
                          <a:effectLst/>
                          <a:latin typeface="Times New Roman"/>
                          <a:ea typeface="Times New Roman"/>
                          <a:cs typeface="Times New Roman"/>
                        </a:rPr>
                        <a:t>S</a:t>
                      </a:r>
                      <a:r>
                        <a:rPr lang="es-EC" sz="1000" dirty="0">
                          <a:effectLst/>
                          <a:latin typeface="Times New Roman"/>
                          <a:ea typeface="Times New Roman"/>
                          <a:cs typeface="Times New Roman"/>
                        </a:rPr>
                        <a:t>i el usuario no tiene un juicio formado para contestar la pregunta realizada.</a:t>
                      </a:r>
                      <a:endParaRPr lang="en-US" sz="800"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3 Rectángulo"/>
          <p:cNvSpPr/>
          <p:nvPr/>
        </p:nvSpPr>
        <p:spPr>
          <a:xfrm>
            <a:off x="7740352" y="6237312"/>
            <a:ext cx="1331640" cy="4320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7" name="7 Flecha izquierda">
            <a:hlinkClick r:id="rId2" action="ppaction://hlinksldjump"/>
          </p:cNvPr>
          <p:cNvSpPr/>
          <p:nvPr/>
        </p:nvSpPr>
        <p:spPr>
          <a:xfrm>
            <a:off x="8029328" y="6381328"/>
            <a:ext cx="791144" cy="360040"/>
          </a:xfrm>
          <a:prstGeom prst="leftArrow">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es-ES" sz="700" dirty="0" smtClean="0">
                <a:latin typeface="Arial Rounded MT Bold" pitchFamily="34" charset="0"/>
              </a:rPr>
              <a:t>Agenda</a:t>
            </a:r>
            <a:endParaRPr lang="es-ES" sz="700" dirty="0">
              <a:latin typeface="Arial Rounded MT Bold" pitchFamily="34" charset="0"/>
            </a:endParaRPr>
          </a:p>
        </p:txBody>
      </p:sp>
    </p:spTree>
    <p:extLst>
      <p:ext uri="{BB962C8B-B14F-4D97-AF65-F5344CB8AC3E}">
        <p14:creationId xmlns:p14="http://schemas.microsoft.com/office/powerpoint/2010/main" xmlns="" val="2768942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18058"/>
          </a:xfrm>
        </p:spPr>
        <p:txBody>
          <a:bodyPr/>
          <a:lstStyle/>
          <a:p>
            <a:r>
              <a:rPr lang="es-ES" sz="2000" i="1" kern="1200" dirty="0">
                <a:solidFill>
                  <a:schemeClr val="accent6">
                    <a:lumMod val="75000"/>
                  </a:schemeClr>
                </a:solidFill>
                <a:effectLst>
                  <a:outerShdw blurRad="38100" dist="38100" dir="2700000" algn="tl">
                    <a:srgbClr val="000000">
                      <a:alpha val="43137"/>
                    </a:srgbClr>
                  </a:outerShdw>
                </a:effectLst>
              </a:rPr>
              <a:t>Evaluación de Satisfacción del Usuario - Resultados</a:t>
            </a:r>
            <a:endParaRPr lang="en-US" sz="2000" i="1" kern="1200" dirty="0">
              <a:solidFill>
                <a:schemeClr val="accent6">
                  <a:lumMod val="75000"/>
                </a:schemeClr>
              </a:solidFill>
              <a:effectLst>
                <a:outerShdw blurRad="38100" dist="38100" dir="2700000" algn="tl">
                  <a:srgbClr val="000000">
                    <a:alpha val="43137"/>
                  </a:srgbClr>
                </a:outerShdw>
              </a:effectLst>
            </a:endParaRPr>
          </a:p>
        </p:txBody>
      </p:sp>
      <p:graphicFrame>
        <p:nvGraphicFramePr>
          <p:cNvPr id="6" name="5 Tabla"/>
          <p:cNvGraphicFramePr>
            <a:graphicFrameLocks noGrp="1"/>
          </p:cNvGraphicFramePr>
          <p:nvPr>
            <p:extLst>
              <p:ext uri="{D42A27DB-BD31-4B8C-83A1-F6EECF244321}">
                <p14:modId xmlns:p14="http://schemas.microsoft.com/office/powerpoint/2010/main" xmlns="" val="1097531288"/>
              </p:ext>
            </p:extLst>
          </p:nvPr>
        </p:nvGraphicFramePr>
        <p:xfrm>
          <a:off x="467544" y="1196752"/>
          <a:ext cx="4134627" cy="914400"/>
        </p:xfrm>
        <a:graphic>
          <a:graphicData uri="http://schemas.openxmlformats.org/drawingml/2006/table">
            <a:tbl>
              <a:tblPr firstRow="1" firstCol="1" bandRow="1"/>
              <a:tblGrid>
                <a:gridCol w="590661"/>
                <a:gridCol w="590661"/>
                <a:gridCol w="590661"/>
                <a:gridCol w="590661"/>
                <a:gridCol w="590661"/>
                <a:gridCol w="590661"/>
                <a:gridCol w="590661"/>
              </a:tblGrid>
              <a:tr h="177198">
                <a:tc>
                  <a:txBody>
                    <a:bodyPr/>
                    <a:lstStyle/>
                    <a:p>
                      <a:pPr>
                        <a:lnSpc>
                          <a:spcPct val="115000"/>
                        </a:lnSpc>
                      </a:pPr>
                      <a:endParaRPr lang="en-US" sz="900">
                        <a:effectLst/>
                        <a:latin typeface="Calibri"/>
                      </a:endParaRPr>
                    </a:p>
                  </a:txBody>
                  <a:tcPr marL="34455" marR="34455" marT="0" marB="0" anchor="ctr">
                    <a:lnL>
                      <a:noFill/>
                    </a:lnL>
                    <a:lnR w="12700" cap="flat" cmpd="sng" algn="ctr">
                      <a:solidFill>
                        <a:srgbClr val="000000"/>
                      </a:solidFill>
                      <a:prstDash val="solid"/>
                      <a:round/>
                      <a:headEnd type="none" w="med" len="med"/>
                      <a:tailEnd type="none" w="med" len="med"/>
                    </a:lnR>
                    <a:lnT>
                      <a:noFill/>
                    </a:lnT>
                    <a:lnB>
                      <a:noFill/>
                    </a:lnB>
                  </a:tcPr>
                </a:tc>
                <a:tc gridSpan="6">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Pregunta 1</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4397">
                <a:tc>
                  <a:txBody>
                    <a:bodyPr/>
                    <a:lstStyle/>
                    <a:p>
                      <a:pPr>
                        <a:lnSpc>
                          <a:spcPct val="115000"/>
                        </a:lnSpc>
                      </a:pPr>
                      <a:endParaRPr lang="en-US" sz="900">
                        <a:effectLst/>
                        <a:latin typeface="Calibri"/>
                      </a:endParaRPr>
                    </a:p>
                  </a:txBody>
                  <a:tcPr marL="34455" marR="34455"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Nada de acuerdo</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Desacuerdo</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Indiferente</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De acuerdo</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Muy de acuerdo</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N/S</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r>
              <a:tr h="354397">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Número de usuarios</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marL="0" marR="0" algn="ctr">
                        <a:lnSpc>
                          <a:spcPct val="150000"/>
                        </a:lnSpc>
                        <a:spcBef>
                          <a:spcPts val="0"/>
                        </a:spcBef>
                        <a:spcAft>
                          <a:spcPts val="0"/>
                        </a:spcAft>
                      </a:pPr>
                      <a:r>
                        <a:rPr lang="es-EC" sz="800">
                          <a:solidFill>
                            <a:srgbClr val="000000"/>
                          </a:solidFill>
                          <a:effectLst/>
                          <a:latin typeface="Times New Roman"/>
                          <a:ea typeface="Times New Roman"/>
                          <a:cs typeface="Times New Roman"/>
                        </a:rPr>
                        <a:t>0</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a:solidFill>
                            <a:srgbClr val="000000"/>
                          </a:solidFill>
                          <a:effectLst/>
                          <a:latin typeface="Times New Roman"/>
                          <a:ea typeface="Times New Roman"/>
                          <a:cs typeface="Times New Roman"/>
                        </a:rPr>
                        <a:t>0</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a:solidFill>
                            <a:srgbClr val="000000"/>
                          </a:solidFill>
                          <a:effectLst/>
                          <a:latin typeface="Times New Roman"/>
                          <a:ea typeface="Times New Roman"/>
                          <a:cs typeface="Times New Roman"/>
                        </a:rPr>
                        <a:t>5</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a:solidFill>
                            <a:srgbClr val="000000"/>
                          </a:solidFill>
                          <a:effectLst/>
                          <a:latin typeface="Times New Roman"/>
                          <a:ea typeface="Times New Roman"/>
                          <a:cs typeface="Times New Roman"/>
                        </a:rPr>
                        <a:t>32</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a:solidFill>
                            <a:srgbClr val="000000"/>
                          </a:solidFill>
                          <a:effectLst/>
                          <a:latin typeface="Times New Roman"/>
                          <a:ea typeface="Times New Roman"/>
                          <a:cs typeface="Times New Roman"/>
                        </a:rPr>
                        <a:t>40</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dirty="0">
                          <a:solidFill>
                            <a:srgbClr val="000000"/>
                          </a:solidFill>
                          <a:effectLst/>
                          <a:latin typeface="Times New Roman"/>
                          <a:ea typeface="Times New Roman"/>
                          <a:cs typeface="Times New Roman"/>
                        </a:rPr>
                        <a:t>0</a:t>
                      </a:r>
                      <a:endParaRPr lang="en-US" sz="900" dirty="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xmlns="" val="1909666550"/>
              </p:ext>
            </p:extLst>
          </p:nvPr>
        </p:nvGraphicFramePr>
        <p:xfrm>
          <a:off x="467544" y="2420888"/>
          <a:ext cx="4134627" cy="914400"/>
        </p:xfrm>
        <a:graphic>
          <a:graphicData uri="http://schemas.openxmlformats.org/drawingml/2006/table">
            <a:tbl>
              <a:tblPr firstRow="1" firstCol="1" bandRow="1"/>
              <a:tblGrid>
                <a:gridCol w="590661"/>
                <a:gridCol w="590661"/>
                <a:gridCol w="590661"/>
                <a:gridCol w="590661"/>
                <a:gridCol w="590661"/>
                <a:gridCol w="590661"/>
                <a:gridCol w="590661"/>
              </a:tblGrid>
              <a:tr h="177198">
                <a:tc>
                  <a:txBody>
                    <a:bodyPr/>
                    <a:lstStyle/>
                    <a:p>
                      <a:pPr>
                        <a:lnSpc>
                          <a:spcPct val="115000"/>
                        </a:lnSpc>
                      </a:pPr>
                      <a:endParaRPr lang="en-US" sz="900" dirty="0">
                        <a:effectLst/>
                        <a:latin typeface="Calibri"/>
                      </a:endParaRPr>
                    </a:p>
                  </a:txBody>
                  <a:tcPr marL="34455" marR="34455" marT="0" marB="0" anchor="ctr">
                    <a:lnL>
                      <a:noFill/>
                    </a:lnL>
                    <a:lnR w="12700" cap="flat" cmpd="sng" algn="ctr">
                      <a:solidFill>
                        <a:srgbClr val="000000"/>
                      </a:solidFill>
                      <a:prstDash val="solid"/>
                      <a:round/>
                      <a:headEnd type="none" w="med" len="med"/>
                      <a:tailEnd type="none" w="med" len="med"/>
                    </a:lnR>
                    <a:lnT>
                      <a:noFill/>
                    </a:lnT>
                    <a:lnB>
                      <a:noFill/>
                    </a:lnB>
                  </a:tcPr>
                </a:tc>
                <a:tc gridSpan="6">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Pregunta 2</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4397">
                <a:tc>
                  <a:txBody>
                    <a:bodyPr/>
                    <a:lstStyle/>
                    <a:p>
                      <a:pPr>
                        <a:lnSpc>
                          <a:spcPct val="115000"/>
                        </a:lnSpc>
                      </a:pPr>
                      <a:endParaRPr lang="en-US" sz="900">
                        <a:effectLst/>
                        <a:latin typeface="Calibri"/>
                      </a:endParaRPr>
                    </a:p>
                  </a:txBody>
                  <a:tcPr marL="34455" marR="34455"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Nada de acuerdo</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Desacuerdo</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Indiferente</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De acuerdo</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Muy de acuerdo</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N/S</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r>
              <a:tr h="354397">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Número de usuarios</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marL="0" marR="0" algn="ctr">
                        <a:lnSpc>
                          <a:spcPct val="150000"/>
                        </a:lnSpc>
                        <a:spcBef>
                          <a:spcPts val="0"/>
                        </a:spcBef>
                        <a:spcAft>
                          <a:spcPts val="0"/>
                        </a:spcAft>
                      </a:pPr>
                      <a:r>
                        <a:rPr lang="es-EC" sz="800" dirty="0">
                          <a:solidFill>
                            <a:srgbClr val="000000"/>
                          </a:solidFill>
                          <a:effectLst/>
                          <a:latin typeface="Times New Roman"/>
                          <a:ea typeface="Times New Roman"/>
                          <a:cs typeface="Times New Roman"/>
                        </a:rPr>
                        <a:t>0</a:t>
                      </a:r>
                      <a:endParaRPr lang="en-US" sz="900" dirty="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a:solidFill>
                            <a:srgbClr val="000000"/>
                          </a:solidFill>
                          <a:effectLst/>
                          <a:latin typeface="Times New Roman"/>
                          <a:ea typeface="Times New Roman"/>
                          <a:cs typeface="Times New Roman"/>
                        </a:rPr>
                        <a:t>0</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a:solidFill>
                            <a:srgbClr val="000000"/>
                          </a:solidFill>
                          <a:effectLst/>
                          <a:latin typeface="Times New Roman"/>
                          <a:ea typeface="Times New Roman"/>
                          <a:cs typeface="Times New Roman"/>
                        </a:rPr>
                        <a:t>5</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a:solidFill>
                            <a:srgbClr val="000000"/>
                          </a:solidFill>
                          <a:effectLst/>
                          <a:latin typeface="Times New Roman"/>
                          <a:ea typeface="Times New Roman"/>
                          <a:cs typeface="Times New Roman"/>
                        </a:rPr>
                        <a:t>34</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a:solidFill>
                            <a:srgbClr val="000000"/>
                          </a:solidFill>
                          <a:effectLst/>
                          <a:latin typeface="Times New Roman"/>
                          <a:ea typeface="Times New Roman"/>
                          <a:cs typeface="Times New Roman"/>
                        </a:rPr>
                        <a:t>38</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dirty="0">
                          <a:solidFill>
                            <a:srgbClr val="000000"/>
                          </a:solidFill>
                          <a:effectLst/>
                          <a:latin typeface="Times New Roman"/>
                          <a:ea typeface="Times New Roman"/>
                          <a:cs typeface="Times New Roman"/>
                        </a:rPr>
                        <a:t>0</a:t>
                      </a:r>
                      <a:endParaRPr lang="en-US" sz="900" dirty="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xmlns="" val="4078266738"/>
              </p:ext>
            </p:extLst>
          </p:nvPr>
        </p:nvGraphicFramePr>
        <p:xfrm>
          <a:off x="467544" y="3645024"/>
          <a:ext cx="4134627" cy="914400"/>
        </p:xfrm>
        <a:graphic>
          <a:graphicData uri="http://schemas.openxmlformats.org/drawingml/2006/table">
            <a:tbl>
              <a:tblPr firstRow="1" firstCol="1" bandRow="1"/>
              <a:tblGrid>
                <a:gridCol w="590661"/>
                <a:gridCol w="590661"/>
                <a:gridCol w="590661"/>
                <a:gridCol w="590661"/>
                <a:gridCol w="590661"/>
                <a:gridCol w="590661"/>
                <a:gridCol w="590661"/>
              </a:tblGrid>
              <a:tr h="177198">
                <a:tc>
                  <a:txBody>
                    <a:bodyPr/>
                    <a:lstStyle/>
                    <a:p>
                      <a:pPr>
                        <a:lnSpc>
                          <a:spcPct val="115000"/>
                        </a:lnSpc>
                      </a:pPr>
                      <a:endParaRPr lang="en-US" sz="900">
                        <a:effectLst/>
                        <a:latin typeface="Calibri"/>
                      </a:endParaRPr>
                    </a:p>
                  </a:txBody>
                  <a:tcPr marL="34455" marR="34455" marT="0" marB="0" anchor="ctr">
                    <a:lnL>
                      <a:noFill/>
                    </a:lnL>
                    <a:lnR w="12700" cap="flat" cmpd="sng" algn="ctr">
                      <a:solidFill>
                        <a:srgbClr val="000000"/>
                      </a:solidFill>
                      <a:prstDash val="solid"/>
                      <a:round/>
                      <a:headEnd type="none" w="med" len="med"/>
                      <a:tailEnd type="none" w="med" len="med"/>
                    </a:lnR>
                    <a:lnT>
                      <a:noFill/>
                    </a:lnT>
                    <a:lnB>
                      <a:noFill/>
                    </a:lnB>
                  </a:tcPr>
                </a:tc>
                <a:tc gridSpan="6">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Pregunta 3</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4397">
                <a:tc>
                  <a:txBody>
                    <a:bodyPr/>
                    <a:lstStyle/>
                    <a:p>
                      <a:pPr>
                        <a:lnSpc>
                          <a:spcPct val="115000"/>
                        </a:lnSpc>
                      </a:pPr>
                      <a:endParaRPr lang="en-US" sz="900">
                        <a:effectLst/>
                        <a:latin typeface="Calibri"/>
                      </a:endParaRPr>
                    </a:p>
                  </a:txBody>
                  <a:tcPr marL="34455" marR="34455"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Nada de acuerdo</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Desacuerdo</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Indiferente</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De acuerdo</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Muy de acuerdo</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N/S</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r>
              <a:tr h="354397">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Número de usuarios</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marL="0" marR="0" algn="ctr">
                        <a:lnSpc>
                          <a:spcPct val="150000"/>
                        </a:lnSpc>
                        <a:spcBef>
                          <a:spcPts val="0"/>
                        </a:spcBef>
                        <a:spcAft>
                          <a:spcPts val="0"/>
                        </a:spcAft>
                      </a:pPr>
                      <a:r>
                        <a:rPr lang="es-EC" sz="800">
                          <a:solidFill>
                            <a:srgbClr val="000000"/>
                          </a:solidFill>
                          <a:effectLst/>
                          <a:latin typeface="Times New Roman"/>
                          <a:ea typeface="Times New Roman"/>
                          <a:cs typeface="Times New Roman"/>
                        </a:rPr>
                        <a:t>0</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a:solidFill>
                            <a:srgbClr val="000000"/>
                          </a:solidFill>
                          <a:effectLst/>
                          <a:latin typeface="Times New Roman"/>
                          <a:ea typeface="Times New Roman"/>
                          <a:cs typeface="Times New Roman"/>
                        </a:rPr>
                        <a:t>0</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a:solidFill>
                            <a:srgbClr val="000000"/>
                          </a:solidFill>
                          <a:effectLst/>
                          <a:latin typeface="Times New Roman"/>
                          <a:ea typeface="Times New Roman"/>
                          <a:cs typeface="Times New Roman"/>
                        </a:rPr>
                        <a:t>4</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a:solidFill>
                            <a:srgbClr val="000000"/>
                          </a:solidFill>
                          <a:effectLst/>
                          <a:latin typeface="Times New Roman"/>
                          <a:ea typeface="Times New Roman"/>
                          <a:cs typeface="Times New Roman"/>
                        </a:rPr>
                        <a:t>35</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a:solidFill>
                            <a:srgbClr val="000000"/>
                          </a:solidFill>
                          <a:effectLst/>
                          <a:latin typeface="Times New Roman"/>
                          <a:ea typeface="Times New Roman"/>
                          <a:cs typeface="Times New Roman"/>
                        </a:rPr>
                        <a:t>38</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dirty="0">
                          <a:solidFill>
                            <a:srgbClr val="000000"/>
                          </a:solidFill>
                          <a:effectLst/>
                          <a:latin typeface="Times New Roman"/>
                          <a:ea typeface="Times New Roman"/>
                          <a:cs typeface="Times New Roman"/>
                        </a:rPr>
                        <a:t>0</a:t>
                      </a:r>
                      <a:endParaRPr lang="en-US" sz="900" dirty="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xmlns="" val="956119692"/>
              </p:ext>
            </p:extLst>
          </p:nvPr>
        </p:nvGraphicFramePr>
        <p:xfrm>
          <a:off x="467545" y="4869160"/>
          <a:ext cx="4176465" cy="914400"/>
        </p:xfrm>
        <a:graphic>
          <a:graphicData uri="http://schemas.openxmlformats.org/drawingml/2006/table">
            <a:tbl>
              <a:tblPr firstRow="1" firstCol="1" bandRow="1"/>
              <a:tblGrid>
                <a:gridCol w="590661"/>
                <a:gridCol w="590661"/>
                <a:gridCol w="632499"/>
                <a:gridCol w="590661"/>
                <a:gridCol w="590661"/>
                <a:gridCol w="590661"/>
                <a:gridCol w="590661"/>
              </a:tblGrid>
              <a:tr h="177198">
                <a:tc>
                  <a:txBody>
                    <a:bodyPr/>
                    <a:lstStyle/>
                    <a:p>
                      <a:pPr>
                        <a:lnSpc>
                          <a:spcPct val="115000"/>
                        </a:lnSpc>
                      </a:pPr>
                      <a:endParaRPr lang="en-US" sz="900">
                        <a:effectLst/>
                        <a:latin typeface="Calibri"/>
                      </a:endParaRPr>
                    </a:p>
                  </a:txBody>
                  <a:tcPr marL="34455" marR="34455" marT="0" marB="0" anchor="ctr">
                    <a:lnL>
                      <a:noFill/>
                    </a:lnL>
                    <a:lnR w="12700" cap="flat" cmpd="sng" algn="ctr">
                      <a:solidFill>
                        <a:srgbClr val="000000"/>
                      </a:solidFill>
                      <a:prstDash val="solid"/>
                      <a:round/>
                      <a:headEnd type="none" w="med" len="med"/>
                      <a:tailEnd type="none" w="med" len="med"/>
                    </a:lnR>
                    <a:lnT>
                      <a:noFill/>
                    </a:lnT>
                    <a:lnB>
                      <a:noFill/>
                    </a:lnB>
                  </a:tcPr>
                </a:tc>
                <a:tc gridSpan="6">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Pregunta 4</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4396">
                <a:tc>
                  <a:txBody>
                    <a:bodyPr/>
                    <a:lstStyle/>
                    <a:p>
                      <a:pPr>
                        <a:lnSpc>
                          <a:spcPct val="115000"/>
                        </a:lnSpc>
                      </a:pPr>
                      <a:endParaRPr lang="en-US" sz="900">
                        <a:effectLst/>
                        <a:latin typeface="Calibri"/>
                      </a:endParaRPr>
                    </a:p>
                  </a:txBody>
                  <a:tcPr marL="34455" marR="34455"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Nada de acuerdo</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Desacuerdo</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Indiferente</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De acuerdo</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Muy de acuerdo</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N/S</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r>
              <a:tr h="354396">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Número de usuarios</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marL="0" marR="0" algn="ctr">
                        <a:lnSpc>
                          <a:spcPct val="150000"/>
                        </a:lnSpc>
                        <a:spcBef>
                          <a:spcPts val="0"/>
                        </a:spcBef>
                        <a:spcAft>
                          <a:spcPts val="0"/>
                        </a:spcAft>
                      </a:pPr>
                      <a:r>
                        <a:rPr lang="es-EC" sz="800">
                          <a:solidFill>
                            <a:srgbClr val="000000"/>
                          </a:solidFill>
                          <a:effectLst/>
                          <a:latin typeface="Times New Roman"/>
                          <a:ea typeface="Times New Roman"/>
                          <a:cs typeface="Times New Roman"/>
                        </a:rPr>
                        <a:t>0</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a:solidFill>
                            <a:srgbClr val="000000"/>
                          </a:solidFill>
                          <a:effectLst/>
                          <a:latin typeface="Times New Roman"/>
                          <a:ea typeface="Times New Roman"/>
                          <a:cs typeface="Times New Roman"/>
                        </a:rPr>
                        <a:t>0</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a:solidFill>
                            <a:srgbClr val="000000"/>
                          </a:solidFill>
                          <a:effectLst/>
                          <a:latin typeface="Times New Roman"/>
                          <a:ea typeface="Times New Roman"/>
                          <a:cs typeface="Times New Roman"/>
                        </a:rPr>
                        <a:t>2</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a:solidFill>
                            <a:srgbClr val="000000"/>
                          </a:solidFill>
                          <a:effectLst/>
                          <a:latin typeface="Times New Roman"/>
                          <a:ea typeface="Times New Roman"/>
                          <a:cs typeface="Times New Roman"/>
                        </a:rPr>
                        <a:t>33</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a:solidFill>
                            <a:srgbClr val="000000"/>
                          </a:solidFill>
                          <a:effectLst/>
                          <a:latin typeface="Times New Roman"/>
                          <a:ea typeface="Times New Roman"/>
                          <a:cs typeface="Times New Roman"/>
                        </a:rPr>
                        <a:t>42</a:t>
                      </a:r>
                      <a:endParaRPr lang="en-US" sz="90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dirty="0">
                          <a:solidFill>
                            <a:srgbClr val="000000"/>
                          </a:solidFill>
                          <a:effectLst/>
                          <a:latin typeface="Times New Roman"/>
                          <a:ea typeface="Times New Roman"/>
                          <a:cs typeface="Times New Roman"/>
                        </a:rPr>
                        <a:t>0</a:t>
                      </a:r>
                      <a:endParaRPr lang="en-US" sz="900" dirty="0">
                        <a:effectLst/>
                        <a:latin typeface="Calibri"/>
                        <a:ea typeface="Times New Roman"/>
                        <a:cs typeface="Times New Roman"/>
                      </a:endParaRPr>
                    </a:p>
                  </a:txBody>
                  <a:tcPr marL="34455" marR="34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4" name="13 Tabla"/>
          <p:cNvGraphicFramePr>
            <a:graphicFrameLocks noGrp="1"/>
          </p:cNvGraphicFramePr>
          <p:nvPr>
            <p:extLst>
              <p:ext uri="{D42A27DB-BD31-4B8C-83A1-F6EECF244321}">
                <p14:modId xmlns:p14="http://schemas.microsoft.com/office/powerpoint/2010/main" xmlns="" val="3583366739"/>
              </p:ext>
            </p:extLst>
          </p:nvPr>
        </p:nvGraphicFramePr>
        <p:xfrm>
          <a:off x="4860032" y="1196752"/>
          <a:ext cx="4063339" cy="914400"/>
        </p:xfrm>
        <a:graphic>
          <a:graphicData uri="http://schemas.openxmlformats.org/drawingml/2006/table">
            <a:tbl>
              <a:tblPr firstRow="1" firstCol="1" bandRow="1"/>
              <a:tblGrid>
                <a:gridCol w="580477"/>
                <a:gridCol w="580477"/>
                <a:gridCol w="580477"/>
                <a:gridCol w="580477"/>
                <a:gridCol w="580477"/>
                <a:gridCol w="580477"/>
                <a:gridCol w="580477"/>
              </a:tblGrid>
              <a:tr h="174143">
                <a:tc>
                  <a:txBody>
                    <a:bodyPr/>
                    <a:lstStyle/>
                    <a:p>
                      <a:pPr>
                        <a:lnSpc>
                          <a:spcPct val="115000"/>
                        </a:lnSpc>
                      </a:pPr>
                      <a:endParaRPr lang="en-US" sz="800">
                        <a:effectLst/>
                        <a:latin typeface="Calibri"/>
                      </a:endParaRPr>
                    </a:p>
                  </a:txBody>
                  <a:tcPr marL="33861" marR="33861" marT="0" marB="0" anchor="ctr">
                    <a:lnL>
                      <a:noFill/>
                    </a:lnL>
                    <a:lnR w="12700" cap="flat" cmpd="sng" algn="ctr">
                      <a:solidFill>
                        <a:srgbClr val="000000"/>
                      </a:solidFill>
                      <a:prstDash val="solid"/>
                      <a:round/>
                      <a:headEnd type="none" w="med" len="med"/>
                      <a:tailEnd type="none" w="med" len="med"/>
                    </a:lnR>
                    <a:lnT>
                      <a:noFill/>
                    </a:lnT>
                    <a:lnB>
                      <a:noFill/>
                    </a:lnB>
                  </a:tcPr>
                </a:tc>
                <a:tc gridSpan="6">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Pregunta 5</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8286">
                <a:tc>
                  <a:txBody>
                    <a:bodyPr/>
                    <a:lstStyle/>
                    <a:p>
                      <a:pPr>
                        <a:lnSpc>
                          <a:spcPct val="115000"/>
                        </a:lnSpc>
                      </a:pPr>
                      <a:endParaRPr lang="en-US" sz="800">
                        <a:effectLst/>
                        <a:latin typeface="Calibri"/>
                      </a:endParaRPr>
                    </a:p>
                  </a:txBody>
                  <a:tcPr marL="33861" marR="33861"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Nada de acuerdo</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Desacuerdo</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Indiferente</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De acuerdo</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Muy de acuerdo</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N/S</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r>
              <a:tr h="348286">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Número de usuarios</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marL="0" marR="0" algn="ctr">
                        <a:lnSpc>
                          <a:spcPct val="150000"/>
                        </a:lnSpc>
                        <a:spcBef>
                          <a:spcPts val="0"/>
                        </a:spcBef>
                        <a:spcAft>
                          <a:spcPts val="0"/>
                        </a:spcAft>
                      </a:pPr>
                      <a:r>
                        <a:rPr lang="es-EC" sz="800">
                          <a:solidFill>
                            <a:srgbClr val="000000"/>
                          </a:solidFill>
                          <a:effectLst/>
                          <a:latin typeface="Times New Roman"/>
                          <a:ea typeface="Times New Roman"/>
                          <a:cs typeface="Times New Roman"/>
                        </a:rPr>
                        <a:t>0</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a:solidFill>
                            <a:srgbClr val="000000"/>
                          </a:solidFill>
                          <a:effectLst/>
                          <a:latin typeface="Times New Roman"/>
                          <a:ea typeface="Times New Roman"/>
                          <a:cs typeface="Times New Roman"/>
                        </a:rPr>
                        <a:t>0</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a:solidFill>
                            <a:srgbClr val="000000"/>
                          </a:solidFill>
                          <a:effectLst/>
                          <a:latin typeface="Times New Roman"/>
                          <a:ea typeface="Times New Roman"/>
                          <a:cs typeface="Times New Roman"/>
                        </a:rPr>
                        <a:t>4</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a:solidFill>
                            <a:srgbClr val="000000"/>
                          </a:solidFill>
                          <a:effectLst/>
                          <a:latin typeface="Times New Roman"/>
                          <a:ea typeface="Times New Roman"/>
                          <a:cs typeface="Times New Roman"/>
                        </a:rPr>
                        <a:t>33</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a:solidFill>
                            <a:srgbClr val="000000"/>
                          </a:solidFill>
                          <a:effectLst/>
                          <a:latin typeface="Times New Roman"/>
                          <a:ea typeface="Times New Roman"/>
                          <a:cs typeface="Times New Roman"/>
                        </a:rPr>
                        <a:t>40</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dirty="0">
                          <a:solidFill>
                            <a:srgbClr val="000000"/>
                          </a:solidFill>
                          <a:effectLst/>
                          <a:latin typeface="Times New Roman"/>
                          <a:ea typeface="Times New Roman"/>
                          <a:cs typeface="Times New Roman"/>
                        </a:rPr>
                        <a:t>0</a:t>
                      </a:r>
                      <a:endParaRPr lang="en-US" sz="800" dirty="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6" name="15 Tabla"/>
          <p:cNvGraphicFramePr>
            <a:graphicFrameLocks noGrp="1"/>
          </p:cNvGraphicFramePr>
          <p:nvPr>
            <p:extLst>
              <p:ext uri="{D42A27DB-BD31-4B8C-83A1-F6EECF244321}">
                <p14:modId xmlns:p14="http://schemas.microsoft.com/office/powerpoint/2010/main" xmlns="" val="4198141930"/>
              </p:ext>
            </p:extLst>
          </p:nvPr>
        </p:nvGraphicFramePr>
        <p:xfrm>
          <a:off x="4860032" y="2420888"/>
          <a:ext cx="4063339" cy="914400"/>
        </p:xfrm>
        <a:graphic>
          <a:graphicData uri="http://schemas.openxmlformats.org/drawingml/2006/table">
            <a:tbl>
              <a:tblPr firstRow="1" firstCol="1" bandRow="1"/>
              <a:tblGrid>
                <a:gridCol w="580477"/>
                <a:gridCol w="580477"/>
                <a:gridCol w="580477"/>
                <a:gridCol w="580477"/>
                <a:gridCol w="580477"/>
                <a:gridCol w="580477"/>
                <a:gridCol w="580477"/>
              </a:tblGrid>
              <a:tr h="174143">
                <a:tc>
                  <a:txBody>
                    <a:bodyPr/>
                    <a:lstStyle/>
                    <a:p>
                      <a:pPr>
                        <a:lnSpc>
                          <a:spcPct val="115000"/>
                        </a:lnSpc>
                      </a:pPr>
                      <a:endParaRPr lang="en-US" sz="800">
                        <a:effectLst/>
                        <a:latin typeface="Calibri"/>
                      </a:endParaRPr>
                    </a:p>
                  </a:txBody>
                  <a:tcPr marL="33861" marR="33861" marT="0" marB="0" anchor="ctr">
                    <a:lnL>
                      <a:noFill/>
                    </a:lnL>
                    <a:lnR w="12700" cap="flat" cmpd="sng" algn="ctr">
                      <a:solidFill>
                        <a:srgbClr val="000000"/>
                      </a:solidFill>
                      <a:prstDash val="solid"/>
                      <a:round/>
                      <a:headEnd type="none" w="med" len="med"/>
                      <a:tailEnd type="none" w="med" len="med"/>
                    </a:lnR>
                    <a:lnT>
                      <a:noFill/>
                    </a:lnT>
                    <a:lnB>
                      <a:noFill/>
                    </a:lnB>
                  </a:tcPr>
                </a:tc>
                <a:tc gridSpan="6">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Pregunta 6</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8286">
                <a:tc>
                  <a:txBody>
                    <a:bodyPr/>
                    <a:lstStyle/>
                    <a:p>
                      <a:pPr>
                        <a:lnSpc>
                          <a:spcPct val="115000"/>
                        </a:lnSpc>
                      </a:pPr>
                      <a:endParaRPr lang="en-US" sz="800">
                        <a:effectLst/>
                        <a:latin typeface="Calibri"/>
                      </a:endParaRPr>
                    </a:p>
                  </a:txBody>
                  <a:tcPr marL="33861" marR="33861"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Nada de acuerdo</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Desacuerdo</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Indiferente</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De acuerdo</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Muy de acuerdo</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N/S</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r>
              <a:tr h="348286">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Número de usuarios</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marL="0" marR="0" algn="ctr">
                        <a:lnSpc>
                          <a:spcPct val="150000"/>
                        </a:lnSpc>
                        <a:spcBef>
                          <a:spcPts val="0"/>
                        </a:spcBef>
                        <a:spcAft>
                          <a:spcPts val="0"/>
                        </a:spcAft>
                      </a:pPr>
                      <a:r>
                        <a:rPr lang="es-EC" sz="800">
                          <a:solidFill>
                            <a:srgbClr val="000000"/>
                          </a:solidFill>
                          <a:effectLst/>
                          <a:latin typeface="Times New Roman"/>
                          <a:ea typeface="Times New Roman"/>
                          <a:cs typeface="Times New Roman"/>
                        </a:rPr>
                        <a:t>0</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a:solidFill>
                            <a:srgbClr val="000000"/>
                          </a:solidFill>
                          <a:effectLst/>
                          <a:latin typeface="Times New Roman"/>
                          <a:ea typeface="Times New Roman"/>
                          <a:cs typeface="Times New Roman"/>
                        </a:rPr>
                        <a:t>0</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a:solidFill>
                            <a:srgbClr val="000000"/>
                          </a:solidFill>
                          <a:effectLst/>
                          <a:latin typeface="Times New Roman"/>
                          <a:ea typeface="Times New Roman"/>
                          <a:cs typeface="Times New Roman"/>
                        </a:rPr>
                        <a:t>0</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a:solidFill>
                            <a:srgbClr val="000000"/>
                          </a:solidFill>
                          <a:effectLst/>
                          <a:latin typeface="Times New Roman"/>
                          <a:ea typeface="Times New Roman"/>
                          <a:cs typeface="Times New Roman"/>
                        </a:rPr>
                        <a:t>36</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a:solidFill>
                            <a:srgbClr val="000000"/>
                          </a:solidFill>
                          <a:effectLst/>
                          <a:latin typeface="Times New Roman"/>
                          <a:ea typeface="Times New Roman"/>
                          <a:cs typeface="Times New Roman"/>
                        </a:rPr>
                        <a:t>41</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dirty="0">
                          <a:solidFill>
                            <a:srgbClr val="000000"/>
                          </a:solidFill>
                          <a:effectLst/>
                          <a:latin typeface="Times New Roman"/>
                          <a:ea typeface="Times New Roman"/>
                          <a:cs typeface="Times New Roman"/>
                        </a:rPr>
                        <a:t>0</a:t>
                      </a:r>
                      <a:endParaRPr lang="en-US" sz="800" dirty="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7" name="16 Tabla"/>
          <p:cNvGraphicFramePr>
            <a:graphicFrameLocks noGrp="1"/>
          </p:cNvGraphicFramePr>
          <p:nvPr>
            <p:extLst>
              <p:ext uri="{D42A27DB-BD31-4B8C-83A1-F6EECF244321}">
                <p14:modId xmlns:p14="http://schemas.microsoft.com/office/powerpoint/2010/main" xmlns="" val="1489903261"/>
              </p:ext>
            </p:extLst>
          </p:nvPr>
        </p:nvGraphicFramePr>
        <p:xfrm>
          <a:off x="4860032" y="3645024"/>
          <a:ext cx="4063339" cy="914400"/>
        </p:xfrm>
        <a:graphic>
          <a:graphicData uri="http://schemas.openxmlformats.org/drawingml/2006/table">
            <a:tbl>
              <a:tblPr firstRow="1" firstCol="1" bandRow="1"/>
              <a:tblGrid>
                <a:gridCol w="580477"/>
                <a:gridCol w="580477"/>
                <a:gridCol w="580477"/>
                <a:gridCol w="580477"/>
                <a:gridCol w="580477"/>
                <a:gridCol w="580477"/>
                <a:gridCol w="580477"/>
              </a:tblGrid>
              <a:tr h="174143">
                <a:tc>
                  <a:txBody>
                    <a:bodyPr/>
                    <a:lstStyle/>
                    <a:p>
                      <a:pPr>
                        <a:lnSpc>
                          <a:spcPct val="115000"/>
                        </a:lnSpc>
                      </a:pPr>
                      <a:endParaRPr lang="en-US" sz="800">
                        <a:effectLst/>
                        <a:latin typeface="Calibri"/>
                      </a:endParaRPr>
                    </a:p>
                  </a:txBody>
                  <a:tcPr marL="33861" marR="33861" marT="0" marB="0" anchor="ctr">
                    <a:lnL>
                      <a:noFill/>
                    </a:lnL>
                    <a:lnR w="12700" cap="flat" cmpd="sng" algn="ctr">
                      <a:solidFill>
                        <a:srgbClr val="000000"/>
                      </a:solidFill>
                      <a:prstDash val="solid"/>
                      <a:round/>
                      <a:headEnd type="none" w="med" len="med"/>
                      <a:tailEnd type="none" w="med" len="med"/>
                    </a:lnR>
                    <a:lnT>
                      <a:noFill/>
                    </a:lnT>
                    <a:lnB>
                      <a:noFill/>
                    </a:lnB>
                  </a:tcPr>
                </a:tc>
                <a:tc gridSpan="6">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Pregunta 7</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8286">
                <a:tc>
                  <a:txBody>
                    <a:bodyPr/>
                    <a:lstStyle/>
                    <a:p>
                      <a:pPr>
                        <a:lnSpc>
                          <a:spcPct val="115000"/>
                        </a:lnSpc>
                      </a:pPr>
                      <a:endParaRPr lang="en-US" sz="800">
                        <a:effectLst/>
                        <a:latin typeface="Calibri"/>
                      </a:endParaRPr>
                    </a:p>
                  </a:txBody>
                  <a:tcPr marL="33861" marR="33861"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Nada de acuerdo</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Desacuerdo</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Indiferente</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De acuerdo</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Muy de acuerdo</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N/S</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r>
              <a:tr h="348286">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Número de usuarios</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marL="0" marR="0" algn="ctr">
                        <a:lnSpc>
                          <a:spcPct val="150000"/>
                        </a:lnSpc>
                        <a:spcBef>
                          <a:spcPts val="0"/>
                        </a:spcBef>
                        <a:spcAft>
                          <a:spcPts val="0"/>
                        </a:spcAft>
                      </a:pPr>
                      <a:r>
                        <a:rPr lang="es-EC" sz="800">
                          <a:solidFill>
                            <a:srgbClr val="000000"/>
                          </a:solidFill>
                          <a:effectLst/>
                          <a:latin typeface="Times New Roman"/>
                          <a:ea typeface="Times New Roman"/>
                          <a:cs typeface="Times New Roman"/>
                        </a:rPr>
                        <a:t>0</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a:solidFill>
                            <a:srgbClr val="000000"/>
                          </a:solidFill>
                          <a:effectLst/>
                          <a:latin typeface="Times New Roman"/>
                          <a:ea typeface="Times New Roman"/>
                          <a:cs typeface="Times New Roman"/>
                        </a:rPr>
                        <a:t>0</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a:solidFill>
                            <a:srgbClr val="000000"/>
                          </a:solidFill>
                          <a:effectLst/>
                          <a:latin typeface="Times New Roman"/>
                          <a:ea typeface="Times New Roman"/>
                          <a:cs typeface="Times New Roman"/>
                        </a:rPr>
                        <a:t>1</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a:solidFill>
                            <a:srgbClr val="000000"/>
                          </a:solidFill>
                          <a:effectLst/>
                          <a:latin typeface="Times New Roman"/>
                          <a:ea typeface="Times New Roman"/>
                          <a:cs typeface="Times New Roman"/>
                        </a:rPr>
                        <a:t>24</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a:solidFill>
                            <a:srgbClr val="000000"/>
                          </a:solidFill>
                          <a:effectLst/>
                          <a:latin typeface="Times New Roman"/>
                          <a:ea typeface="Times New Roman"/>
                          <a:cs typeface="Times New Roman"/>
                        </a:rPr>
                        <a:t>52</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dirty="0">
                          <a:solidFill>
                            <a:srgbClr val="000000"/>
                          </a:solidFill>
                          <a:effectLst/>
                          <a:latin typeface="Times New Roman"/>
                          <a:ea typeface="Times New Roman"/>
                          <a:cs typeface="Times New Roman"/>
                        </a:rPr>
                        <a:t>0</a:t>
                      </a:r>
                      <a:endParaRPr lang="en-US" sz="800" dirty="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8" name="17 Tabla"/>
          <p:cNvGraphicFramePr>
            <a:graphicFrameLocks noGrp="1"/>
          </p:cNvGraphicFramePr>
          <p:nvPr>
            <p:extLst>
              <p:ext uri="{D42A27DB-BD31-4B8C-83A1-F6EECF244321}">
                <p14:modId xmlns:p14="http://schemas.microsoft.com/office/powerpoint/2010/main" xmlns="" val="4025352035"/>
              </p:ext>
            </p:extLst>
          </p:nvPr>
        </p:nvGraphicFramePr>
        <p:xfrm>
          <a:off x="4860033" y="4869160"/>
          <a:ext cx="4104456" cy="914400"/>
        </p:xfrm>
        <a:graphic>
          <a:graphicData uri="http://schemas.openxmlformats.org/drawingml/2006/table">
            <a:tbl>
              <a:tblPr firstRow="1" firstCol="1" bandRow="1"/>
              <a:tblGrid>
                <a:gridCol w="580477"/>
                <a:gridCol w="580477"/>
                <a:gridCol w="621594"/>
                <a:gridCol w="580477"/>
                <a:gridCol w="580477"/>
                <a:gridCol w="580477"/>
                <a:gridCol w="580477"/>
              </a:tblGrid>
              <a:tr h="174143">
                <a:tc>
                  <a:txBody>
                    <a:bodyPr/>
                    <a:lstStyle/>
                    <a:p>
                      <a:pPr>
                        <a:lnSpc>
                          <a:spcPct val="115000"/>
                        </a:lnSpc>
                      </a:pPr>
                      <a:endParaRPr lang="en-US" sz="800">
                        <a:effectLst/>
                        <a:latin typeface="Calibri"/>
                      </a:endParaRPr>
                    </a:p>
                  </a:txBody>
                  <a:tcPr marL="33861" marR="33861" marT="0" marB="0" anchor="ctr">
                    <a:lnL>
                      <a:noFill/>
                    </a:lnL>
                    <a:lnR w="12700" cap="flat" cmpd="sng" algn="ctr">
                      <a:solidFill>
                        <a:srgbClr val="000000"/>
                      </a:solidFill>
                      <a:prstDash val="solid"/>
                      <a:round/>
                      <a:headEnd type="none" w="med" len="med"/>
                      <a:tailEnd type="none" w="med" len="med"/>
                    </a:lnR>
                    <a:lnT>
                      <a:noFill/>
                    </a:lnT>
                    <a:lnB>
                      <a:noFill/>
                    </a:lnB>
                  </a:tcPr>
                </a:tc>
                <a:tc gridSpan="6">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Pregunta 8</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8286">
                <a:tc>
                  <a:txBody>
                    <a:bodyPr/>
                    <a:lstStyle/>
                    <a:p>
                      <a:pPr>
                        <a:lnSpc>
                          <a:spcPct val="115000"/>
                        </a:lnSpc>
                      </a:pPr>
                      <a:endParaRPr lang="en-US" sz="800">
                        <a:effectLst/>
                        <a:latin typeface="Calibri"/>
                      </a:endParaRPr>
                    </a:p>
                  </a:txBody>
                  <a:tcPr marL="33861" marR="33861"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Nada de acuerdo</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Desacuerdo</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Indiferente</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De acuerdo</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Muy de acuerdo</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N/S</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r>
              <a:tr h="348286">
                <a:tc>
                  <a:txBody>
                    <a:bodyPr/>
                    <a:lstStyle/>
                    <a:p>
                      <a:pPr marL="0" marR="0" algn="ctr">
                        <a:lnSpc>
                          <a:spcPct val="150000"/>
                        </a:lnSpc>
                        <a:spcBef>
                          <a:spcPts val="0"/>
                        </a:spcBef>
                        <a:spcAft>
                          <a:spcPts val="0"/>
                        </a:spcAft>
                      </a:pPr>
                      <a:r>
                        <a:rPr lang="es-EC" sz="800" b="1">
                          <a:solidFill>
                            <a:srgbClr val="FFFFFF"/>
                          </a:solidFill>
                          <a:effectLst/>
                          <a:latin typeface="Times New Roman"/>
                          <a:ea typeface="Times New Roman"/>
                          <a:cs typeface="Times New Roman"/>
                        </a:rPr>
                        <a:t>Número de usuarios</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marL="0" marR="0" algn="ctr">
                        <a:lnSpc>
                          <a:spcPct val="150000"/>
                        </a:lnSpc>
                        <a:spcBef>
                          <a:spcPts val="0"/>
                        </a:spcBef>
                        <a:spcAft>
                          <a:spcPts val="0"/>
                        </a:spcAft>
                      </a:pPr>
                      <a:r>
                        <a:rPr lang="es-EC" sz="800">
                          <a:solidFill>
                            <a:srgbClr val="000000"/>
                          </a:solidFill>
                          <a:effectLst/>
                          <a:latin typeface="Times New Roman"/>
                          <a:ea typeface="Times New Roman"/>
                          <a:cs typeface="Times New Roman"/>
                        </a:rPr>
                        <a:t>0</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a:solidFill>
                            <a:srgbClr val="000000"/>
                          </a:solidFill>
                          <a:effectLst/>
                          <a:latin typeface="Times New Roman"/>
                          <a:ea typeface="Times New Roman"/>
                          <a:cs typeface="Times New Roman"/>
                        </a:rPr>
                        <a:t>0</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a:solidFill>
                            <a:srgbClr val="000000"/>
                          </a:solidFill>
                          <a:effectLst/>
                          <a:latin typeface="Times New Roman"/>
                          <a:ea typeface="Times New Roman"/>
                          <a:cs typeface="Times New Roman"/>
                        </a:rPr>
                        <a:t>0</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a:solidFill>
                            <a:srgbClr val="000000"/>
                          </a:solidFill>
                          <a:effectLst/>
                          <a:latin typeface="Times New Roman"/>
                          <a:ea typeface="Times New Roman"/>
                          <a:cs typeface="Times New Roman"/>
                        </a:rPr>
                        <a:t>24</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a:solidFill>
                            <a:srgbClr val="000000"/>
                          </a:solidFill>
                          <a:effectLst/>
                          <a:latin typeface="Times New Roman"/>
                          <a:ea typeface="Times New Roman"/>
                          <a:cs typeface="Times New Roman"/>
                        </a:rPr>
                        <a:t>53</a:t>
                      </a:r>
                      <a:endParaRPr lang="en-US" sz="80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800" dirty="0">
                          <a:solidFill>
                            <a:srgbClr val="000000"/>
                          </a:solidFill>
                          <a:effectLst/>
                          <a:latin typeface="Times New Roman"/>
                          <a:ea typeface="Times New Roman"/>
                          <a:cs typeface="Times New Roman"/>
                        </a:rPr>
                        <a:t>0</a:t>
                      </a:r>
                      <a:endParaRPr lang="en-US" sz="800" dirty="0">
                        <a:effectLst/>
                        <a:latin typeface="Calibri"/>
                        <a:ea typeface="Times New Roman"/>
                        <a:cs typeface="Times New Roman"/>
                      </a:endParaRPr>
                    </a:p>
                  </a:txBody>
                  <a:tcPr marL="33861" marR="33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3 Rectángulo"/>
          <p:cNvSpPr/>
          <p:nvPr/>
        </p:nvSpPr>
        <p:spPr>
          <a:xfrm>
            <a:off x="7740352" y="6237312"/>
            <a:ext cx="1331640" cy="4320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13" name="7 Flecha izquierda">
            <a:hlinkClick r:id="rId3" action="ppaction://hlinksldjump"/>
          </p:cNvPr>
          <p:cNvSpPr/>
          <p:nvPr/>
        </p:nvSpPr>
        <p:spPr>
          <a:xfrm>
            <a:off x="8029328" y="6381328"/>
            <a:ext cx="791144" cy="360040"/>
          </a:xfrm>
          <a:prstGeom prst="leftArrow">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es-ES" sz="700" dirty="0" smtClean="0">
                <a:latin typeface="Arial Rounded MT Bold" pitchFamily="34" charset="0"/>
              </a:rPr>
              <a:t>Agenda</a:t>
            </a:r>
            <a:endParaRPr lang="es-ES" sz="700" dirty="0">
              <a:latin typeface="Arial Rounded MT Bold" pitchFamily="34" charset="0"/>
            </a:endParaRPr>
          </a:p>
        </p:txBody>
      </p:sp>
    </p:spTree>
    <p:extLst>
      <p:ext uri="{BB962C8B-B14F-4D97-AF65-F5344CB8AC3E}">
        <p14:creationId xmlns:p14="http://schemas.microsoft.com/office/powerpoint/2010/main" xmlns="" val="22895117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36508"/>
            <a:ext cx="8229600" cy="4984985"/>
          </a:xfrm>
        </p:spPr>
        <p:txBody>
          <a:bodyPr/>
          <a:lstStyle/>
          <a:p>
            <a:pPr lvl="0"/>
            <a:r>
              <a:rPr lang="es-ES" sz="1400" kern="1200" dirty="0">
                <a:solidFill>
                  <a:schemeClr val="accent6">
                    <a:lumMod val="75000"/>
                  </a:schemeClr>
                </a:solidFill>
              </a:rPr>
              <a:t>La aplicación del diseño del Centro de Servicios permitió la determinación de un único punto de contacto para atención al usuario, para recepción de casos.</a:t>
            </a:r>
            <a:endParaRPr lang="en-US" sz="1400" kern="1200" dirty="0">
              <a:solidFill>
                <a:schemeClr val="accent6">
                  <a:lumMod val="75000"/>
                </a:schemeClr>
              </a:solidFill>
            </a:endParaRPr>
          </a:p>
          <a:p>
            <a:pPr marL="0" indent="0">
              <a:buNone/>
            </a:pPr>
            <a:r>
              <a:rPr lang="es-ES" sz="1400" kern="1200" dirty="0">
                <a:solidFill>
                  <a:schemeClr val="accent6">
                    <a:lumMod val="75000"/>
                  </a:schemeClr>
                </a:solidFill>
              </a:rPr>
              <a:t> </a:t>
            </a:r>
            <a:endParaRPr lang="en-US" sz="1400" kern="1200" dirty="0">
              <a:solidFill>
                <a:schemeClr val="accent6">
                  <a:lumMod val="75000"/>
                </a:schemeClr>
              </a:solidFill>
            </a:endParaRPr>
          </a:p>
          <a:p>
            <a:pPr lvl="0"/>
            <a:r>
              <a:rPr lang="es-ES" sz="1400" kern="1200" dirty="0">
                <a:solidFill>
                  <a:schemeClr val="accent6">
                    <a:lumMod val="75000"/>
                  </a:schemeClr>
                </a:solidFill>
              </a:rPr>
              <a:t>El grupo de trabajo técnico de TI ahora cuenta con roles y funciones específicamente definidas, asegurando así la personalización en atención a requerimientos. </a:t>
            </a:r>
            <a:endParaRPr lang="en-US" sz="1400" kern="1200" dirty="0">
              <a:solidFill>
                <a:schemeClr val="accent6">
                  <a:lumMod val="75000"/>
                </a:schemeClr>
              </a:solidFill>
            </a:endParaRPr>
          </a:p>
          <a:p>
            <a:pPr marL="0" indent="0">
              <a:buNone/>
            </a:pPr>
            <a:r>
              <a:rPr lang="es-ES" sz="1400" kern="1200" dirty="0">
                <a:solidFill>
                  <a:schemeClr val="accent6">
                    <a:lumMod val="75000"/>
                  </a:schemeClr>
                </a:solidFill>
              </a:rPr>
              <a:t> </a:t>
            </a:r>
            <a:endParaRPr lang="en-US" sz="1400" kern="1200" dirty="0">
              <a:solidFill>
                <a:schemeClr val="accent6">
                  <a:lumMod val="75000"/>
                </a:schemeClr>
              </a:solidFill>
            </a:endParaRPr>
          </a:p>
          <a:p>
            <a:pPr lvl="0"/>
            <a:r>
              <a:rPr lang="es-ES" sz="1400" kern="1200" dirty="0">
                <a:solidFill>
                  <a:schemeClr val="accent6">
                    <a:lumMod val="75000"/>
                  </a:schemeClr>
                </a:solidFill>
              </a:rPr>
              <a:t>Al utilizar la base de datos de errores conocidos, se tiene que el 95.45% de casos fueron        resueltos satisfactoriamente, reduciendo así el tiempo de respuesta en atención a solicitudes en aproximadamente un 45%.</a:t>
            </a:r>
            <a:endParaRPr lang="en-US" sz="1400" kern="1200" dirty="0">
              <a:solidFill>
                <a:schemeClr val="accent6">
                  <a:lumMod val="75000"/>
                </a:schemeClr>
              </a:solidFill>
            </a:endParaRPr>
          </a:p>
          <a:p>
            <a:pPr marL="0" indent="0">
              <a:buNone/>
            </a:pPr>
            <a:endParaRPr lang="en-US" sz="1400" kern="1200" dirty="0">
              <a:solidFill>
                <a:schemeClr val="accent6">
                  <a:lumMod val="75000"/>
                </a:schemeClr>
              </a:solidFill>
            </a:endParaRPr>
          </a:p>
          <a:p>
            <a:pPr lvl="0"/>
            <a:r>
              <a:rPr lang="es-ES" sz="1400" kern="1200" dirty="0">
                <a:solidFill>
                  <a:schemeClr val="accent6">
                    <a:lumMod val="75000"/>
                  </a:schemeClr>
                </a:solidFill>
              </a:rPr>
              <a:t>El diseño planteado presenta las siguientes mejoras a nivel de procesos:</a:t>
            </a:r>
            <a:endParaRPr lang="en-US" sz="1400" kern="1200" dirty="0">
              <a:solidFill>
                <a:schemeClr val="accent6">
                  <a:lumMod val="75000"/>
                </a:schemeClr>
              </a:solidFill>
            </a:endParaRPr>
          </a:p>
          <a:p>
            <a:pPr lvl="1"/>
            <a:r>
              <a:rPr lang="es-ES" sz="1400" kern="1200" dirty="0">
                <a:solidFill>
                  <a:schemeClr val="accent6">
                    <a:lumMod val="75000"/>
                  </a:schemeClr>
                </a:solidFill>
                <a:ea typeface="+mn-ea"/>
              </a:rPr>
              <a:t>Determinación de la estructura de </a:t>
            </a:r>
            <a:r>
              <a:rPr lang="es-ES" sz="1400" kern="1200" dirty="0" err="1">
                <a:solidFill>
                  <a:schemeClr val="accent6">
                    <a:lumMod val="75000"/>
                  </a:schemeClr>
                </a:solidFill>
                <a:ea typeface="+mn-ea"/>
              </a:rPr>
              <a:t>Service</a:t>
            </a:r>
            <a:r>
              <a:rPr lang="es-ES" sz="1400" kern="1200" dirty="0">
                <a:solidFill>
                  <a:schemeClr val="accent6">
                    <a:lumMod val="75000"/>
                  </a:schemeClr>
                </a:solidFill>
                <a:ea typeface="+mn-ea"/>
              </a:rPr>
              <a:t> </a:t>
            </a:r>
            <a:r>
              <a:rPr lang="es-ES" sz="1400" kern="1200" dirty="0" err="1">
                <a:solidFill>
                  <a:schemeClr val="accent6">
                    <a:lumMod val="75000"/>
                  </a:schemeClr>
                </a:solidFill>
                <a:ea typeface="+mn-ea"/>
              </a:rPr>
              <a:t>Desk</a:t>
            </a:r>
            <a:r>
              <a:rPr lang="es-ES" sz="1400" kern="1200" dirty="0">
                <a:solidFill>
                  <a:schemeClr val="accent6">
                    <a:lumMod val="75000"/>
                  </a:schemeClr>
                </a:solidFill>
                <a:ea typeface="+mn-ea"/>
              </a:rPr>
              <a:t> apropiada para la Corporación, punto único de contacto centralizado.</a:t>
            </a:r>
            <a:endParaRPr lang="en-US" sz="1400" kern="1200" dirty="0">
              <a:solidFill>
                <a:schemeClr val="accent6">
                  <a:lumMod val="75000"/>
                </a:schemeClr>
              </a:solidFill>
              <a:ea typeface="+mn-ea"/>
            </a:endParaRPr>
          </a:p>
          <a:p>
            <a:pPr lvl="1"/>
            <a:r>
              <a:rPr lang="es-ES" sz="1400" kern="1200" dirty="0">
                <a:solidFill>
                  <a:schemeClr val="accent6">
                    <a:lumMod val="75000"/>
                  </a:schemeClr>
                </a:solidFill>
                <a:ea typeface="+mn-ea"/>
              </a:rPr>
              <a:t>Procedimientos de contacto con el </a:t>
            </a:r>
            <a:r>
              <a:rPr lang="es-ES" sz="1400" kern="1200" dirty="0" err="1">
                <a:solidFill>
                  <a:schemeClr val="accent6">
                    <a:lumMod val="75000"/>
                  </a:schemeClr>
                </a:solidFill>
                <a:ea typeface="+mn-ea"/>
              </a:rPr>
              <a:t>Service</a:t>
            </a:r>
            <a:r>
              <a:rPr lang="es-ES" sz="1400" kern="1200" dirty="0">
                <a:solidFill>
                  <a:schemeClr val="accent6">
                    <a:lumMod val="75000"/>
                  </a:schemeClr>
                </a:solidFill>
                <a:ea typeface="+mn-ea"/>
              </a:rPr>
              <a:t> </a:t>
            </a:r>
            <a:r>
              <a:rPr lang="es-ES" sz="1400" kern="1200" dirty="0" err="1">
                <a:solidFill>
                  <a:schemeClr val="accent6">
                    <a:lumMod val="75000"/>
                  </a:schemeClr>
                </a:solidFill>
                <a:ea typeface="+mn-ea"/>
              </a:rPr>
              <a:t>Desk</a:t>
            </a:r>
            <a:r>
              <a:rPr lang="es-ES" sz="1400" kern="1200" dirty="0">
                <a:solidFill>
                  <a:schemeClr val="accent6">
                    <a:lumMod val="75000"/>
                  </a:schemeClr>
                </a:solidFill>
                <a:ea typeface="+mn-ea"/>
              </a:rPr>
              <a:t>.</a:t>
            </a:r>
            <a:endParaRPr lang="en-US" sz="1400" kern="1200" dirty="0">
              <a:solidFill>
                <a:schemeClr val="accent6">
                  <a:lumMod val="75000"/>
                </a:schemeClr>
              </a:solidFill>
              <a:ea typeface="+mn-ea"/>
            </a:endParaRPr>
          </a:p>
          <a:p>
            <a:pPr lvl="1"/>
            <a:r>
              <a:rPr lang="es-ES" sz="1400" kern="1200" dirty="0">
                <a:solidFill>
                  <a:schemeClr val="accent6">
                    <a:lumMod val="75000"/>
                  </a:schemeClr>
                </a:solidFill>
                <a:ea typeface="+mn-ea"/>
              </a:rPr>
              <a:t>Definición de niveles de soporte para atención a requerimientos.</a:t>
            </a:r>
            <a:endParaRPr lang="en-US" sz="1400" kern="1200" dirty="0">
              <a:solidFill>
                <a:schemeClr val="accent6">
                  <a:lumMod val="75000"/>
                </a:schemeClr>
              </a:solidFill>
              <a:ea typeface="+mn-ea"/>
            </a:endParaRPr>
          </a:p>
          <a:p>
            <a:pPr lvl="1"/>
            <a:r>
              <a:rPr lang="es-ES" sz="1400" kern="1200" dirty="0">
                <a:solidFill>
                  <a:schemeClr val="accent6">
                    <a:lumMod val="75000"/>
                  </a:schemeClr>
                </a:solidFill>
                <a:ea typeface="+mn-ea"/>
              </a:rPr>
              <a:t>Establecimiento de horarios de atención.</a:t>
            </a:r>
            <a:endParaRPr lang="en-US" sz="1400" kern="1200" dirty="0">
              <a:solidFill>
                <a:schemeClr val="accent6">
                  <a:lumMod val="75000"/>
                </a:schemeClr>
              </a:solidFill>
              <a:ea typeface="+mn-ea"/>
            </a:endParaRPr>
          </a:p>
          <a:p>
            <a:pPr lvl="1"/>
            <a:r>
              <a:rPr lang="es-ES" sz="1400" kern="1200" dirty="0">
                <a:solidFill>
                  <a:schemeClr val="accent6">
                    <a:lumMod val="75000"/>
                  </a:schemeClr>
                </a:solidFill>
                <a:ea typeface="+mn-ea"/>
              </a:rPr>
              <a:t>Definición de categorías y  tipos de solicitudes para atención a requerimientos.</a:t>
            </a:r>
            <a:endParaRPr lang="en-US" sz="1400" kern="1200" dirty="0">
              <a:solidFill>
                <a:schemeClr val="accent6">
                  <a:lumMod val="75000"/>
                </a:schemeClr>
              </a:solidFill>
              <a:ea typeface="+mn-ea"/>
            </a:endParaRPr>
          </a:p>
          <a:p>
            <a:pPr lvl="1"/>
            <a:r>
              <a:rPr lang="es-ES" sz="1400" kern="1200" dirty="0">
                <a:solidFill>
                  <a:schemeClr val="accent6">
                    <a:lumMod val="75000"/>
                  </a:schemeClr>
                </a:solidFill>
                <a:ea typeface="+mn-ea"/>
              </a:rPr>
              <a:t>Definición de grupos de trabajo con sus respectivos roles y funciones para cada     miembro de TI (Matriz RACI).</a:t>
            </a:r>
            <a:endParaRPr lang="en-US" sz="1400" kern="1200" dirty="0">
              <a:solidFill>
                <a:schemeClr val="accent6">
                  <a:lumMod val="75000"/>
                </a:schemeClr>
              </a:solidFill>
              <a:ea typeface="+mn-ea"/>
            </a:endParaRPr>
          </a:p>
          <a:p>
            <a:pPr lvl="1"/>
            <a:r>
              <a:rPr lang="es-ES" sz="1400" kern="1200" dirty="0">
                <a:solidFill>
                  <a:schemeClr val="accent6">
                    <a:lumMod val="75000"/>
                  </a:schemeClr>
                </a:solidFill>
                <a:ea typeface="+mn-ea"/>
              </a:rPr>
              <a:t>Definición de Indicadores Clave de Desempeño (</a:t>
            </a:r>
            <a:r>
              <a:rPr lang="es-ES" sz="1400" kern="1200" dirty="0" err="1">
                <a:solidFill>
                  <a:schemeClr val="accent6">
                    <a:lumMod val="75000"/>
                  </a:schemeClr>
                </a:solidFill>
                <a:ea typeface="+mn-ea"/>
              </a:rPr>
              <a:t>KPI’s</a:t>
            </a:r>
            <a:r>
              <a:rPr lang="es-ES" sz="1400" kern="1200" dirty="0">
                <a:solidFill>
                  <a:schemeClr val="accent6">
                    <a:lumMod val="75000"/>
                  </a:schemeClr>
                </a:solidFill>
                <a:ea typeface="+mn-ea"/>
              </a:rPr>
              <a:t>), para validación de la función.</a:t>
            </a:r>
            <a:endParaRPr lang="en-US" sz="1400" kern="1200" dirty="0">
              <a:solidFill>
                <a:schemeClr val="accent6">
                  <a:lumMod val="75000"/>
                </a:schemeClr>
              </a:solidFill>
              <a:ea typeface="+mn-ea"/>
            </a:endParaRPr>
          </a:p>
          <a:p>
            <a:endParaRPr lang="en-US" sz="1100" kern="1200" dirty="0">
              <a:solidFill>
                <a:schemeClr val="accent6">
                  <a:lumMod val="75000"/>
                </a:schemeClr>
              </a:solidFill>
            </a:endParaRPr>
          </a:p>
        </p:txBody>
      </p:sp>
      <p:sp>
        <p:nvSpPr>
          <p:cNvPr id="4" name="1 Título"/>
          <p:cNvSpPr txBox="1">
            <a:spLocks/>
          </p:cNvSpPr>
          <p:nvPr/>
        </p:nvSpPr>
        <p:spPr>
          <a:xfrm>
            <a:off x="2519772" y="138749"/>
            <a:ext cx="4104456" cy="77809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3600" i="1" dirty="0" smtClean="0">
                <a:solidFill>
                  <a:schemeClr val="accent6">
                    <a:lumMod val="75000"/>
                  </a:schemeClr>
                </a:solidFill>
                <a:effectLst>
                  <a:outerShdw blurRad="38100" dist="38100" dir="2700000" algn="tl">
                    <a:srgbClr val="000000">
                      <a:alpha val="43137"/>
                    </a:srgbClr>
                  </a:outerShdw>
                </a:effectLst>
              </a:rPr>
              <a:t>CONCLUSIONES</a:t>
            </a:r>
            <a:endParaRPr lang="es-ES" sz="3600" i="1" dirty="0">
              <a:solidFill>
                <a:schemeClr val="accent6">
                  <a:lumMod val="75000"/>
                </a:schemeClr>
              </a:solidFill>
              <a:effectLst>
                <a:outerShdw blurRad="38100" dist="38100" dir="2700000" algn="tl">
                  <a:srgbClr val="000000">
                    <a:alpha val="43137"/>
                  </a:srgbClr>
                </a:outerShdw>
              </a:effectLst>
            </a:endParaRPr>
          </a:p>
        </p:txBody>
      </p:sp>
      <p:cxnSp>
        <p:nvCxnSpPr>
          <p:cNvPr id="5" name="4 Conector recto"/>
          <p:cNvCxnSpPr/>
          <p:nvPr/>
        </p:nvCxnSpPr>
        <p:spPr>
          <a:xfrm>
            <a:off x="323528" y="764704"/>
            <a:ext cx="8496000" cy="0"/>
          </a:xfrm>
          <a:prstGeom prst="line">
            <a:avLst/>
          </a:prstGeom>
          <a:effectLst>
            <a:outerShdw blurRad="50800" dist="38100" dir="5400000" algn="t"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6" name="3 Rectángulo"/>
          <p:cNvSpPr/>
          <p:nvPr/>
        </p:nvSpPr>
        <p:spPr>
          <a:xfrm>
            <a:off x="7740352" y="6237312"/>
            <a:ext cx="1331640" cy="4320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7" name="7 Flecha izquierda">
            <a:hlinkClick r:id="rId2" action="ppaction://hlinksldjump"/>
          </p:cNvPr>
          <p:cNvSpPr/>
          <p:nvPr/>
        </p:nvSpPr>
        <p:spPr>
          <a:xfrm>
            <a:off x="8029328" y="6381328"/>
            <a:ext cx="791144" cy="360040"/>
          </a:xfrm>
          <a:prstGeom prst="leftArrow">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es-ES" sz="700" dirty="0" smtClean="0">
                <a:latin typeface="Arial Rounded MT Bold" pitchFamily="34" charset="0"/>
              </a:rPr>
              <a:t>Agenda</a:t>
            </a:r>
            <a:endParaRPr lang="es-ES" sz="700" dirty="0">
              <a:latin typeface="Arial Rounded MT Bold" pitchFamily="34" charset="0"/>
            </a:endParaRPr>
          </a:p>
        </p:txBody>
      </p:sp>
    </p:spTree>
    <p:extLst>
      <p:ext uri="{BB962C8B-B14F-4D97-AF65-F5344CB8AC3E}">
        <p14:creationId xmlns:p14="http://schemas.microsoft.com/office/powerpoint/2010/main" xmlns="" val="5732192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204864"/>
            <a:ext cx="8229600" cy="2448272"/>
          </a:xfrm>
        </p:spPr>
        <p:txBody>
          <a:bodyPr/>
          <a:lstStyle/>
          <a:p>
            <a:pPr lvl="0"/>
            <a:r>
              <a:rPr lang="es-ES" sz="1400" kern="1200" dirty="0">
                <a:solidFill>
                  <a:schemeClr val="accent6">
                    <a:lumMod val="75000"/>
                  </a:schemeClr>
                </a:solidFill>
              </a:rPr>
              <a:t>Revisar periódicamente los </a:t>
            </a:r>
            <a:r>
              <a:rPr lang="es-ES" sz="1400" kern="1200" dirty="0" err="1">
                <a:solidFill>
                  <a:schemeClr val="accent6">
                    <a:lumMod val="75000"/>
                  </a:schemeClr>
                </a:solidFill>
              </a:rPr>
              <a:t>KPI’s</a:t>
            </a:r>
            <a:r>
              <a:rPr lang="es-ES" sz="1400" kern="1200" dirty="0">
                <a:solidFill>
                  <a:schemeClr val="accent6">
                    <a:lumMod val="75000"/>
                  </a:schemeClr>
                </a:solidFill>
              </a:rPr>
              <a:t> planteados y su debido cumplimiento, a fin de monitorear el proceso de mejora continua en la Corporación.  De ser necesario, se deberán reajustarlos a la realidad de los objetivos que se plantee la organización.</a:t>
            </a:r>
            <a:endParaRPr lang="en-US" sz="1400" kern="1200" dirty="0">
              <a:solidFill>
                <a:schemeClr val="accent6">
                  <a:lumMod val="75000"/>
                </a:schemeClr>
              </a:solidFill>
            </a:endParaRPr>
          </a:p>
          <a:p>
            <a:pPr marL="0" lvl="0" indent="0">
              <a:buNone/>
            </a:pPr>
            <a:r>
              <a:rPr lang="es-ES" sz="1400" kern="1200" dirty="0">
                <a:solidFill>
                  <a:schemeClr val="accent6">
                    <a:lumMod val="75000"/>
                  </a:schemeClr>
                </a:solidFill>
              </a:rPr>
              <a:t> </a:t>
            </a:r>
            <a:endParaRPr lang="en-US" sz="1400" kern="1200" dirty="0">
              <a:solidFill>
                <a:schemeClr val="accent6">
                  <a:lumMod val="75000"/>
                </a:schemeClr>
              </a:solidFill>
            </a:endParaRPr>
          </a:p>
          <a:p>
            <a:pPr lvl="0"/>
            <a:r>
              <a:rPr lang="es-ES" sz="1400" kern="1200" dirty="0">
                <a:solidFill>
                  <a:schemeClr val="accent6">
                    <a:lumMod val="75000"/>
                  </a:schemeClr>
                </a:solidFill>
              </a:rPr>
              <a:t>Mantener la Base de Conocimientos actualizada y depurada con el fin de minimizar el número de casos reabiertos, de esta manera, las soluciones definitivas se aplicarían con el primer caso.</a:t>
            </a:r>
            <a:endParaRPr lang="en-US" sz="1400" kern="1200" dirty="0">
              <a:solidFill>
                <a:schemeClr val="accent6">
                  <a:lumMod val="75000"/>
                </a:schemeClr>
              </a:solidFill>
            </a:endParaRPr>
          </a:p>
          <a:p>
            <a:pPr marL="0" indent="0">
              <a:buNone/>
            </a:pPr>
            <a:endParaRPr lang="en-US" sz="1400" kern="1200" dirty="0">
              <a:solidFill>
                <a:schemeClr val="accent6">
                  <a:lumMod val="75000"/>
                </a:schemeClr>
              </a:solidFill>
            </a:endParaRPr>
          </a:p>
          <a:p>
            <a:pPr lvl="0"/>
            <a:r>
              <a:rPr lang="es-ES" sz="1400" kern="1200" dirty="0">
                <a:solidFill>
                  <a:schemeClr val="accent6">
                    <a:lumMod val="75000"/>
                  </a:schemeClr>
                </a:solidFill>
              </a:rPr>
              <a:t>Realizar periódicamente encuestas y entrevistas a los clientes para conocer su nivel de            satisfacción. Esto permitirá a la Corporación ajustar los ámbitos de atención al cliente, donde el cliente no esté totalmente satisfecho.</a:t>
            </a:r>
            <a:endParaRPr lang="en-US" sz="1400" kern="1200" dirty="0">
              <a:solidFill>
                <a:schemeClr val="accent6">
                  <a:lumMod val="75000"/>
                </a:schemeClr>
              </a:solidFill>
            </a:endParaRPr>
          </a:p>
          <a:p>
            <a:endParaRPr lang="en-US" sz="1400" kern="1200" dirty="0">
              <a:solidFill>
                <a:schemeClr val="accent6">
                  <a:lumMod val="75000"/>
                </a:schemeClr>
              </a:solidFill>
            </a:endParaRPr>
          </a:p>
        </p:txBody>
      </p:sp>
      <p:sp>
        <p:nvSpPr>
          <p:cNvPr id="4" name="1 Título"/>
          <p:cNvSpPr txBox="1">
            <a:spLocks/>
          </p:cNvSpPr>
          <p:nvPr/>
        </p:nvSpPr>
        <p:spPr>
          <a:xfrm>
            <a:off x="1817694" y="138749"/>
            <a:ext cx="5508612" cy="77809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3600" i="1" dirty="0" smtClean="0">
                <a:solidFill>
                  <a:schemeClr val="accent6">
                    <a:lumMod val="75000"/>
                  </a:schemeClr>
                </a:solidFill>
                <a:effectLst>
                  <a:outerShdw blurRad="38100" dist="38100" dir="2700000" algn="tl">
                    <a:srgbClr val="000000">
                      <a:alpha val="43137"/>
                    </a:srgbClr>
                  </a:outerShdw>
                </a:effectLst>
              </a:rPr>
              <a:t>RECOMENDACIONES</a:t>
            </a:r>
            <a:endParaRPr lang="es-ES" sz="3600" i="1" dirty="0">
              <a:solidFill>
                <a:schemeClr val="accent6">
                  <a:lumMod val="75000"/>
                </a:schemeClr>
              </a:solidFill>
              <a:effectLst>
                <a:outerShdw blurRad="38100" dist="38100" dir="2700000" algn="tl">
                  <a:srgbClr val="000000">
                    <a:alpha val="43137"/>
                  </a:srgbClr>
                </a:outerShdw>
              </a:effectLst>
            </a:endParaRPr>
          </a:p>
        </p:txBody>
      </p:sp>
      <p:cxnSp>
        <p:nvCxnSpPr>
          <p:cNvPr id="5" name="4 Conector recto"/>
          <p:cNvCxnSpPr/>
          <p:nvPr/>
        </p:nvCxnSpPr>
        <p:spPr>
          <a:xfrm>
            <a:off x="323528" y="764704"/>
            <a:ext cx="8496000" cy="0"/>
          </a:xfrm>
          <a:prstGeom prst="line">
            <a:avLst/>
          </a:prstGeom>
          <a:effectLst>
            <a:outerShdw blurRad="50800" dist="38100" dir="5400000" algn="t"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6" name="3 Rectángulo"/>
          <p:cNvSpPr/>
          <p:nvPr/>
        </p:nvSpPr>
        <p:spPr>
          <a:xfrm>
            <a:off x="7740352" y="6237312"/>
            <a:ext cx="1331640" cy="4320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7" name="7 Flecha izquierda">
            <a:hlinkClick r:id="rId2" action="ppaction://hlinksldjump"/>
          </p:cNvPr>
          <p:cNvSpPr/>
          <p:nvPr/>
        </p:nvSpPr>
        <p:spPr>
          <a:xfrm>
            <a:off x="8029328" y="6381328"/>
            <a:ext cx="791144" cy="360040"/>
          </a:xfrm>
          <a:prstGeom prst="leftArrow">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es-ES" sz="700" dirty="0" smtClean="0">
                <a:latin typeface="Arial Rounded MT Bold" pitchFamily="34" charset="0"/>
              </a:rPr>
              <a:t>Agenda</a:t>
            </a:r>
            <a:endParaRPr lang="es-ES" sz="700" dirty="0">
              <a:latin typeface="Arial Rounded MT Bold" pitchFamily="34" charset="0"/>
            </a:endParaRPr>
          </a:p>
        </p:txBody>
      </p:sp>
    </p:spTree>
    <p:extLst>
      <p:ext uri="{BB962C8B-B14F-4D97-AF65-F5344CB8AC3E}">
        <p14:creationId xmlns:p14="http://schemas.microsoft.com/office/powerpoint/2010/main" xmlns="" val="35047728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8"/>
            <a:ext cx="8229600" cy="4176464"/>
          </a:xfrm>
        </p:spPr>
        <p:txBody>
          <a:bodyPr/>
          <a:lstStyle/>
          <a:p>
            <a:pPr lvl="0"/>
            <a:r>
              <a:rPr lang="es-ES" sz="1400" kern="1200" dirty="0" smtClean="0">
                <a:solidFill>
                  <a:schemeClr val="accent6">
                    <a:lumMod val="75000"/>
                  </a:schemeClr>
                </a:solidFill>
              </a:rPr>
              <a:t>Tecnología </a:t>
            </a:r>
            <a:r>
              <a:rPr lang="es-ES" sz="1400" kern="1200" dirty="0">
                <a:solidFill>
                  <a:schemeClr val="accent6">
                    <a:lumMod val="75000"/>
                  </a:schemeClr>
                </a:solidFill>
              </a:rPr>
              <a:t>de la Información (TI): http://www.itaa.org/Carrasco, Roberto Clemente Navarrete, (2002). </a:t>
            </a:r>
            <a:r>
              <a:rPr lang="es-ES" sz="1400" kern="1200" dirty="0" err="1">
                <a:solidFill>
                  <a:schemeClr val="accent6">
                    <a:lumMod val="75000"/>
                  </a:schemeClr>
                </a:solidFill>
              </a:rPr>
              <a:t>GestioPolis</a:t>
            </a:r>
            <a:r>
              <a:rPr lang="es-ES" sz="1400" kern="1200" dirty="0">
                <a:solidFill>
                  <a:schemeClr val="accent6">
                    <a:lumMod val="75000"/>
                  </a:schemeClr>
                </a:solidFill>
              </a:rPr>
              <a:t>: Para qué sirven las tecnologías de información?</a:t>
            </a:r>
            <a:endParaRPr lang="en-US" sz="1400" kern="1200" dirty="0">
              <a:solidFill>
                <a:schemeClr val="accent6">
                  <a:lumMod val="75000"/>
                </a:schemeClr>
              </a:solidFill>
            </a:endParaRPr>
          </a:p>
          <a:p>
            <a:pPr lvl="0"/>
            <a:r>
              <a:rPr lang="es-EC" sz="1400" kern="1200" dirty="0" smtClean="0">
                <a:solidFill>
                  <a:schemeClr val="accent6">
                    <a:lumMod val="75000"/>
                  </a:schemeClr>
                </a:solidFill>
              </a:rPr>
              <a:t>Carrasco</a:t>
            </a:r>
            <a:r>
              <a:rPr lang="es-EC" sz="1400" kern="1200" dirty="0">
                <a:solidFill>
                  <a:schemeClr val="accent6">
                    <a:lumMod val="75000"/>
                  </a:schemeClr>
                </a:solidFill>
              </a:rPr>
              <a:t>, Roberto Clemente Navarrete, (2002). </a:t>
            </a:r>
            <a:r>
              <a:rPr lang="es-EC" sz="1400" kern="1200" dirty="0" err="1">
                <a:solidFill>
                  <a:schemeClr val="accent6">
                    <a:lumMod val="75000"/>
                  </a:schemeClr>
                </a:solidFill>
              </a:rPr>
              <a:t>GestioPolis</a:t>
            </a:r>
            <a:r>
              <a:rPr lang="es-EC" sz="1400" kern="1200" dirty="0">
                <a:solidFill>
                  <a:schemeClr val="accent6">
                    <a:lumMod val="75000"/>
                  </a:schemeClr>
                </a:solidFill>
              </a:rPr>
              <a:t>: ¿Para qué sirven las tecnologías de información?</a:t>
            </a:r>
            <a:endParaRPr lang="en-US" sz="1400" kern="1200" dirty="0">
              <a:solidFill>
                <a:schemeClr val="accent6">
                  <a:lumMod val="75000"/>
                </a:schemeClr>
              </a:solidFill>
            </a:endParaRPr>
          </a:p>
          <a:p>
            <a:pPr lvl="0"/>
            <a:r>
              <a:rPr lang="es-ES" sz="1400" kern="1200" dirty="0" smtClean="0">
                <a:solidFill>
                  <a:schemeClr val="accent6">
                    <a:lumMod val="75000"/>
                  </a:schemeClr>
                </a:solidFill>
              </a:rPr>
              <a:t>Gerencia </a:t>
            </a:r>
            <a:r>
              <a:rPr lang="es-ES" sz="1400" kern="1200" dirty="0">
                <a:solidFill>
                  <a:schemeClr val="accent6">
                    <a:lumMod val="75000"/>
                  </a:schemeClr>
                </a:solidFill>
              </a:rPr>
              <a:t>de Tecnología de la Información (TI): http://www.enterate.unam.mx/Articulos/2005/noviembre/itil.htm.</a:t>
            </a:r>
            <a:endParaRPr lang="en-US" sz="1400" kern="1200" dirty="0">
              <a:solidFill>
                <a:schemeClr val="accent6">
                  <a:lumMod val="75000"/>
                </a:schemeClr>
              </a:solidFill>
            </a:endParaRPr>
          </a:p>
          <a:p>
            <a:pPr lvl="0"/>
            <a:r>
              <a:rPr lang="es-ES" sz="1400" kern="1200" dirty="0" err="1" smtClean="0">
                <a:solidFill>
                  <a:schemeClr val="accent6">
                    <a:lumMod val="75000"/>
                  </a:schemeClr>
                </a:solidFill>
              </a:rPr>
              <a:t>Jan</a:t>
            </a:r>
            <a:r>
              <a:rPr lang="es-ES" sz="1400" kern="1200" dirty="0" smtClean="0">
                <a:solidFill>
                  <a:schemeClr val="accent6">
                    <a:lumMod val="75000"/>
                  </a:schemeClr>
                </a:solidFill>
              </a:rPr>
              <a:t> </a:t>
            </a:r>
            <a:r>
              <a:rPr lang="es-ES" sz="1400" kern="1200" dirty="0">
                <a:solidFill>
                  <a:schemeClr val="accent6">
                    <a:lumMod val="75000"/>
                  </a:schemeClr>
                </a:solidFill>
              </a:rPr>
              <a:t>van Bon (2007). Fundamentos de la gestión de servicios de TI: basada en ITIL V3. Volumen 3</a:t>
            </a:r>
            <a:endParaRPr lang="en-US" sz="1400" kern="1200" dirty="0">
              <a:solidFill>
                <a:schemeClr val="accent6">
                  <a:lumMod val="75000"/>
                </a:schemeClr>
              </a:solidFill>
            </a:endParaRPr>
          </a:p>
          <a:p>
            <a:pPr lvl="0"/>
            <a:r>
              <a:rPr lang="es-ES" sz="1400" kern="1200" dirty="0" smtClean="0">
                <a:solidFill>
                  <a:schemeClr val="accent6">
                    <a:lumMod val="75000"/>
                  </a:schemeClr>
                </a:solidFill>
              </a:rPr>
              <a:t>Servicios </a:t>
            </a:r>
            <a:r>
              <a:rPr lang="es-ES" sz="1400" kern="1200" dirty="0">
                <a:solidFill>
                  <a:schemeClr val="accent6">
                    <a:lumMod val="75000"/>
                  </a:schemeClr>
                </a:solidFill>
              </a:rPr>
              <a:t>TIC (2006): http://www.serviciostic.net/</a:t>
            </a:r>
            <a:endParaRPr lang="en-US" sz="1400" kern="1200" dirty="0">
              <a:solidFill>
                <a:schemeClr val="accent6">
                  <a:lumMod val="75000"/>
                </a:schemeClr>
              </a:solidFill>
            </a:endParaRPr>
          </a:p>
          <a:p>
            <a:pPr lvl="0"/>
            <a:r>
              <a:rPr lang="es-ES" sz="1400" kern="1200" dirty="0" smtClean="0">
                <a:solidFill>
                  <a:schemeClr val="accent6">
                    <a:lumMod val="75000"/>
                  </a:schemeClr>
                </a:solidFill>
              </a:rPr>
              <a:t>Gestión </a:t>
            </a:r>
            <a:r>
              <a:rPr lang="es-ES" sz="1400" kern="1200" dirty="0">
                <a:solidFill>
                  <a:schemeClr val="accent6">
                    <a:lumMod val="75000"/>
                  </a:schemeClr>
                </a:solidFill>
              </a:rPr>
              <a:t>de Servicios de tecnologías de la información: http://es.wikipedia.org/wiki/Gesti%C3%B3n_de_servicios_de_tecnolog%C3%ADas_de_la_informaci%C3%B3n</a:t>
            </a:r>
            <a:endParaRPr lang="en-US" sz="1400" kern="1200" dirty="0">
              <a:solidFill>
                <a:schemeClr val="accent6">
                  <a:lumMod val="75000"/>
                </a:schemeClr>
              </a:solidFill>
            </a:endParaRPr>
          </a:p>
          <a:p>
            <a:pPr lvl="0"/>
            <a:r>
              <a:rPr lang="es-ES" sz="1400" kern="1200" dirty="0" smtClean="0">
                <a:solidFill>
                  <a:schemeClr val="accent6">
                    <a:lumMod val="75000"/>
                  </a:schemeClr>
                </a:solidFill>
              </a:rPr>
              <a:t>Beneficios </a:t>
            </a:r>
            <a:r>
              <a:rPr lang="es-ES" sz="1400" kern="1200" dirty="0">
                <a:solidFill>
                  <a:schemeClr val="accent6">
                    <a:lumMod val="75000"/>
                  </a:schemeClr>
                </a:solidFill>
              </a:rPr>
              <a:t>de la Gestión  de Servicio TI: http://www.itil.co.uk/</a:t>
            </a:r>
            <a:endParaRPr lang="en-US" sz="1400" kern="1200" dirty="0">
              <a:solidFill>
                <a:schemeClr val="accent6">
                  <a:lumMod val="75000"/>
                </a:schemeClr>
              </a:solidFill>
            </a:endParaRPr>
          </a:p>
          <a:p>
            <a:pPr lvl="0"/>
            <a:r>
              <a:rPr lang="es-ES" sz="1400" kern="1200" dirty="0" smtClean="0">
                <a:solidFill>
                  <a:schemeClr val="accent6">
                    <a:lumMod val="75000"/>
                  </a:schemeClr>
                </a:solidFill>
              </a:rPr>
              <a:t>Marcos </a:t>
            </a:r>
            <a:r>
              <a:rPr lang="es-ES" sz="1400" kern="1200" dirty="0">
                <a:solidFill>
                  <a:schemeClr val="accent6">
                    <a:lumMod val="75000"/>
                  </a:schemeClr>
                </a:solidFill>
              </a:rPr>
              <a:t>de trabajo y metodologías para la Gestión de Servicios de TI: http://www.computing.es/informatica-profesional</a:t>
            </a:r>
            <a:endParaRPr lang="en-US" sz="1400" kern="1200" dirty="0">
              <a:solidFill>
                <a:schemeClr val="accent6">
                  <a:lumMod val="75000"/>
                </a:schemeClr>
              </a:solidFill>
            </a:endParaRPr>
          </a:p>
          <a:p>
            <a:pPr lvl="0"/>
            <a:r>
              <a:rPr lang="es-ES" sz="1400" kern="1200" dirty="0" smtClean="0">
                <a:solidFill>
                  <a:schemeClr val="accent6">
                    <a:lumMod val="75000"/>
                  </a:schemeClr>
                </a:solidFill>
              </a:rPr>
              <a:t>Reseña </a:t>
            </a:r>
            <a:r>
              <a:rPr lang="es-ES" sz="1400" kern="1200" dirty="0">
                <a:solidFill>
                  <a:schemeClr val="accent6">
                    <a:lumMod val="75000"/>
                  </a:schemeClr>
                </a:solidFill>
              </a:rPr>
              <a:t>Histórica: http://www.enterate.unam.mx/Articulos/2005/noviembre/itil.htm</a:t>
            </a:r>
            <a:endParaRPr lang="en-US" sz="1400" kern="1200" dirty="0">
              <a:solidFill>
                <a:schemeClr val="accent6">
                  <a:lumMod val="75000"/>
                </a:schemeClr>
              </a:solidFill>
            </a:endParaRPr>
          </a:p>
          <a:p>
            <a:pPr lvl="0"/>
            <a:r>
              <a:rPr lang="es-ES" sz="1400" kern="1200" dirty="0" smtClean="0">
                <a:solidFill>
                  <a:schemeClr val="accent6">
                    <a:lumMod val="75000"/>
                  </a:schemeClr>
                </a:solidFill>
              </a:rPr>
              <a:t>Versiones </a:t>
            </a:r>
            <a:r>
              <a:rPr lang="es-ES" sz="1400" kern="1200" dirty="0">
                <a:solidFill>
                  <a:schemeClr val="accent6">
                    <a:lumMod val="75000"/>
                  </a:schemeClr>
                </a:solidFill>
              </a:rPr>
              <a:t>de ITIL: http://wiki.es.it-processmaps.com/index.php/Procesos_ITIL</a:t>
            </a:r>
            <a:endParaRPr lang="en-US" sz="1400" kern="1200" dirty="0">
              <a:solidFill>
                <a:schemeClr val="accent6">
                  <a:lumMod val="75000"/>
                </a:schemeClr>
              </a:solidFill>
            </a:endParaRPr>
          </a:p>
        </p:txBody>
      </p:sp>
      <p:sp>
        <p:nvSpPr>
          <p:cNvPr id="4" name="1 Título"/>
          <p:cNvSpPr txBox="1">
            <a:spLocks/>
          </p:cNvSpPr>
          <p:nvPr/>
        </p:nvSpPr>
        <p:spPr>
          <a:xfrm>
            <a:off x="1817694" y="138749"/>
            <a:ext cx="5508612" cy="77809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3600" i="1" dirty="0" smtClean="0">
                <a:solidFill>
                  <a:schemeClr val="accent6">
                    <a:lumMod val="75000"/>
                  </a:schemeClr>
                </a:solidFill>
                <a:effectLst>
                  <a:outerShdw blurRad="38100" dist="38100" dir="2700000" algn="tl">
                    <a:srgbClr val="000000">
                      <a:alpha val="43137"/>
                    </a:srgbClr>
                  </a:outerShdw>
                </a:effectLst>
              </a:rPr>
              <a:t>BIBLIOGRAFÍA</a:t>
            </a:r>
            <a:endParaRPr lang="es-ES" sz="3600" i="1" dirty="0">
              <a:solidFill>
                <a:schemeClr val="accent6">
                  <a:lumMod val="75000"/>
                </a:schemeClr>
              </a:solidFill>
              <a:effectLst>
                <a:outerShdw blurRad="38100" dist="38100" dir="2700000" algn="tl">
                  <a:srgbClr val="000000">
                    <a:alpha val="43137"/>
                  </a:srgbClr>
                </a:outerShdw>
              </a:effectLst>
            </a:endParaRPr>
          </a:p>
        </p:txBody>
      </p:sp>
      <p:cxnSp>
        <p:nvCxnSpPr>
          <p:cNvPr id="5" name="4 Conector recto"/>
          <p:cNvCxnSpPr/>
          <p:nvPr/>
        </p:nvCxnSpPr>
        <p:spPr>
          <a:xfrm>
            <a:off x="323528" y="764704"/>
            <a:ext cx="8496000" cy="0"/>
          </a:xfrm>
          <a:prstGeom prst="line">
            <a:avLst/>
          </a:prstGeom>
          <a:effectLst>
            <a:outerShdw blurRad="50800" dist="38100" dir="5400000" algn="t"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6" name="3 Rectángulo"/>
          <p:cNvSpPr/>
          <p:nvPr/>
        </p:nvSpPr>
        <p:spPr>
          <a:xfrm>
            <a:off x="7740352" y="6237312"/>
            <a:ext cx="1331640" cy="4320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7" name="7 Flecha izquierda">
            <a:hlinkClick r:id="rId2" action="ppaction://hlinksldjump"/>
          </p:cNvPr>
          <p:cNvSpPr/>
          <p:nvPr/>
        </p:nvSpPr>
        <p:spPr>
          <a:xfrm>
            <a:off x="8029328" y="6381328"/>
            <a:ext cx="791144" cy="360040"/>
          </a:xfrm>
          <a:prstGeom prst="leftArrow">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es-ES" sz="700" dirty="0" smtClean="0">
                <a:latin typeface="Arial Rounded MT Bold" pitchFamily="34" charset="0"/>
              </a:rPr>
              <a:t>Agenda</a:t>
            </a:r>
            <a:endParaRPr lang="es-ES" sz="700" dirty="0">
              <a:latin typeface="Arial Rounded MT Bold" pitchFamily="34" charset="0"/>
            </a:endParaRPr>
          </a:p>
        </p:txBody>
      </p:sp>
    </p:spTree>
    <p:extLst>
      <p:ext uri="{BB962C8B-B14F-4D97-AF65-F5344CB8AC3E}">
        <p14:creationId xmlns:p14="http://schemas.microsoft.com/office/powerpoint/2010/main" xmlns="" val="41746411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Rectángulo"/>
          <p:cNvSpPr/>
          <p:nvPr/>
        </p:nvSpPr>
        <p:spPr>
          <a:xfrm>
            <a:off x="1583458" y="3136613"/>
            <a:ext cx="5977085" cy="584775"/>
          </a:xfrm>
          <a:prstGeom prst="rect">
            <a:avLst/>
          </a:prstGeom>
        </p:spPr>
        <p:txBody>
          <a:bodyPr wrap="none">
            <a:spAutoFit/>
          </a:bodyPr>
          <a:lstStyle/>
          <a:p>
            <a:pPr algn="ctr">
              <a:tabLst>
                <a:tab pos="5418138" algn="r"/>
              </a:tabLst>
            </a:pPr>
            <a:r>
              <a:rPr lang="es-EC" sz="3200" b="1" u="sng" dirty="0" smtClean="0">
                <a:solidFill>
                  <a:schemeClr val="accent6">
                    <a:lumMod val="7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GRACIAS POR SU ATENCIÓN</a:t>
            </a:r>
            <a:endParaRPr lang="en-US" sz="3200" b="1" u="sng" dirty="0">
              <a:solidFill>
                <a:schemeClr val="accent6">
                  <a:lumMod val="7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p:txBody>
      </p:sp>
      <p:sp>
        <p:nvSpPr>
          <p:cNvPr id="5" name="3 Rectángulo"/>
          <p:cNvSpPr/>
          <p:nvPr/>
        </p:nvSpPr>
        <p:spPr>
          <a:xfrm>
            <a:off x="7740352" y="6237312"/>
            <a:ext cx="1331640" cy="4320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6" name="7 Flecha izquierda">
            <a:hlinkClick r:id="rId2" action="ppaction://hlinksldjump"/>
          </p:cNvPr>
          <p:cNvSpPr/>
          <p:nvPr/>
        </p:nvSpPr>
        <p:spPr>
          <a:xfrm>
            <a:off x="8029328" y="6381328"/>
            <a:ext cx="791144" cy="360040"/>
          </a:xfrm>
          <a:prstGeom prst="leftArrow">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es-ES" sz="700" dirty="0" smtClean="0">
                <a:latin typeface="Arial Rounded MT Bold" pitchFamily="34" charset="0"/>
              </a:rPr>
              <a:t>Agenda</a:t>
            </a:r>
            <a:endParaRPr lang="es-ES" sz="700" dirty="0">
              <a:latin typeface="Arial Rounded MT Bold" pitchFamily="34" charset="0"/>
            </a:endParaRPr>
          </a:p>
        </p:txBody>
      </p:sp>
    </p:spTree>
    <p:extLst>
      <p:ext uri="{BB962C8B-B14F-4D97-AF65-F5344CB8AC3E}">
        <p14:creationId xmlns:p14="http://schemas.microsoft.com/office/powerpoint/2010/main" xmlns="" val="28806842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1538" y="1643050"/>
            <a:ext cx="7200800" cy="3096344"/>
          </a:xfrm>
        </p:spPr>
        <p:txBody>
          <a:bodyPr>
            <a:noAutofit/>
          </a:bodyPr>
          <a:lstStyle/>
          <a:p>
            <a:pPr algn="just">
              <a:lnSpc>
                <a:spcPct val="200000"/>
              </a:lnSpc>
            </a:pPr>
            <a:r>
              <a:rPr lang="es-ES" sz="1400" dirty="0" smtClean="0">
                <a:solidFill>
                  <a:schemeClr val="accent6">
                    <a:lumMod val="75000"/>
                  </a:schemeClr>
                </a:solidFill>
              </a:rPr>
              <a:t>El área de TI de HOLDINGDINE S.A. tiene como objetivo principal gestionar estratégicamente los </a:t>
            </a:r>
            <a:r>
              <a:rPr lang="es-ES" sz="1400" dirty="0">
                <a:solidFill>
                  <a:schemeClr val="accent6">
                    <a:lumMod val="75000"/>
                  </a:schemeClr>
                </a:solidFill>
              </a:rPr>
              <a:t>recursos </a:t>
            </a:r>
            <a:r>
              <a:rPr lang="es-ES" sz="1400" dirty="0" smtClean="0">
                <a:solidFill>
                  <a:schemeClr val="accent6">
                    <a:lumMod val="75000"/>
                  </a:schemeClr>
                </a:solidFill>
              </a:rPr>
              <a:t>tecnológicos de la organización, </a:t>
            </a:r>
            <a:r>
              <a:rPr lang="es-ES" sz="1400" dirty="0">
                <a:solidFill>
                  <a:schemeClr val="accent6">
                    <a:lumMod val="75000"/>
                  </a:schemeClr>
                </a:solidFill>
              </a:rPr>
              <a:t>garantizando </a:t>
            </a:r>
            <a:r>
              <a:rPr lang="es-ES" sz="1400" dirty="0" smtClean="0">
                <a:solidFill>
                  <a:schemeClr val="accent6">
                    <a:lumMod val="75000"/>
                  </a:schemeClr>
                </a:solidFill>
              </a:rPr>
              <a:t>la entrega de servicios </a:t>
            </a:r>
            <a:r>
              <a:rPr lang="es-ES" sz="1400" dirty="0">
                <a:solidFill>
                  <a:schemeClr val="accent6">
                    <a:lumMod val="75000"/>
                  </a:schemeClr>
                </a:solidFill>
              </a:rPr>
              <a:t>de alta calidad con un elevado grado </a:t>
            </a:r>
            <a:r>
              <a:rPr lang="es-ES" sz="1400" dirty="0" smtClean="0">
                <a:solidFill>
                  <a:schemeClr val="accent6">
                    <a:lumMod val="75000"/>
                  </a:schemeClr>
                </a:solidFill>
              </a:rPr>
              <a:t>de disponibilidad </a:t>
            </a:r>
            <a:r>
              <a:rPr lang="es-ES" sz="1400" dirty="0">
                <a:solidFill>
                  <a:schemeClr val="accent6">
                    <a:lumMod val="75000"/>
                  </a:schemeClr>
                </a:solidFill>
              </a:rPr>
              <a:t>para el correcto desempeño del negocio.  </a:t>
            </a:r>
            <a:endParaRPr lang="es-ES" sz="1400" dirty="0" smtClean="0">
              <a:solidFill>
                <a:schemeClr val="accent6">
                  <a:lumMod val="75000"/>
                </a:schemeClr>
              </a:solidFill>
            </a:endParaRPr>
          </a:p>
          <a:p>
            <a:pPr algn="just">
              <a:lnSpc>
                <a:spcPct val="200000"/>
              </a:lnSpc>
            </a:pPr>
            <a:endParaRPr lang="es-ES" sz="1400" dirty="0">
              <a:solidFill>
                <a:schemeClr val="accent6">
                  <a:lumMod val="75000"/>
                </a:schemeClr>
              </a:solidFill>
            </a:endParaRPr>
          </a:p>
          <a:p>
            <a:pPr algn="just">
              <a:lnSpc>
                <a:spcPct val="200000"/>
              </a:lnSpc>
            </a:pPr>
            <a:r>
              <a:rPr lang="es-ES" sz="1400" dirty="0" smtClean="0">
                <a:solidFill>
                  <a:schemeClr val="accent6">
                    <a:lumMod val="75000"/>
                  </a:schemeClr>
                </a:solidFill>
              </a:rPr>
              <a:t>TI contempla la necesidad de definir su Centro </a:t>
            </a:r>
            <a:r>
              <a:rPr lang="es-ES" sz="1400" dirty="0">
                <a:solidFill>
                  <a:schemeClr val="accent6">
                    <a:lumMod val="75000"/>
                  </a:schemeClr>
                </a:solidFill>
              </a:rPr>
              <a:t>de </a:t>
            </a:r>
            <a:r>
              <a:rPr lang="es-ES" sz="1400" dirty="0" smtClean="0">
                <a:solidFill>
                  <a:schemeClr val="accent6">
                    <a:lumMod val="75000"/>
                  </a:schemeClr>
                </a:solidFill>
              </a:rPr>
              <a:t>Servicios, estableciendo un único punto de contacto entre sus usuarios y el equipo técnico, poniendo a disposición del usuario el catálogo de servicios que brinda el área, como lo plantea el marco de trabajo ITIL.</a:t>
            </a:r>
            <a:endParaRPr lang="es-ES" sz="1400" dirty="0">
              <a:solidFill>
                <a:schemeClr val="accent6">
                  <a:lumMod val="75000"/>
                </a:schemeClr>
              </a:solidFill>
            </a:endParaRPr>
          </a:p>
        </p:txBody>
      </p:sp>
      <p:sp>
        <p:nvSpPr>
          <p:cNvPr id="4" name="3 Rectángulo"/>
          <p:cNvSpPr/>
          <p:nvPr/>
        </p:nvSpPr>
        <p:spPr>
          <a:xfrm>
            <a:off x="7596336" y="6309320"/>
            <a:ext cx="1440160" cy="3600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6" name="1 Título"/>
          <p:cNvSpPr txBox="1">
            <a:spLocks/>
          </p:cNvSpPr>
          <p:nvPr/>
        </p:nvSpPr>
        <p:spPr>
          <a:xfrm>
            <a:off x="1331640" y="153071"/>
            <a:ext cx="6408712" cy="77809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3600" i="1" dirty="0" smtClean="0">
                <a:solidFill>
                  <a:schemeClr val="accent6">
                    <a:lumMod val="75000"/>
                  </a:schemeClr>
                </a:solidFill>
                <a:effectLst>
                  <a:outerShdw blurRad="38100" dist="38100" dir="2700000" algn="tl">
                    <a:srgbClr val="000000">
                      <a:alpha val="43137"/>
                    </a:srgbClr>
                  </a:outerShdw>
                </a:effectLst>
              </a:rPr>
              <a:t>ANTECEDENTES</a:t>
            </a:r>
            <a:endParaRPr lang="es-ES" sz="3600" i="1" dirty="0">
              <a:solidFill>
                <a:schemeClr val="accent6">
                  <a:lumMod val="75000"/>
                </a:schemeClr>
              </a:solidFill>
              <a:effectLst>
                <a:outerShdw blurRad="38100" dist="38100" dir="2700000" algn="tl">
                  <a:srgbClr val="000000">
                    <a:alpha val="43137"/>
                  </a:srgbClr>
                </a:outerShdw>
              </a:effectLst>
            </a:endParaRPr>
          </a:p>
        </p:txBody>
      </p:sp>
      <p:cxnSp>
        <p:nvCxnSpPr>
          <p:cNvPr id="7" name="6 Conector recto"/>
          <p:cNvCxnSpPr/>
          <p:nvPr/>
        </p:nvCxnSpPr>
        <p:spPr>
          <a:xfrm>
            <a:off x="323528" y="764704"/>
            <a:ext cx="8496000" cy="0"/>
          </a:xfrm>
          <a:prstGeom prst="line">
            <a:avLst/>
          </a:prstGeom>
          <a:effectLst>
            <a:outerShdw blurRad="50800" dist="38100" dir="5400000" algn="t"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8" name="7 Flecha izquierda">
            <a:hlinkClick r:id="rId3" action="ppaction://hlinksldjump"/>
          </p:cNvPr>
          <p:cNvSpPr/>
          <p:nvPr/>
        </p:nvSpPr>
        <p:spPr>
          <a:xfrm>
            <a:off x="8029328" y="6381328"/>
            <a:ext cx="791144" cy="360040"/>
          </a:xfrm>
          <a:prstGeom prst="leftArrow">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es-ES" sz="700" dirty="0" smtClean="0">
                <a:latin typeface="Arial Rounded MT Bold" pitchFamily="34" charset="0"/>
              </a:rPr>
              <a:t>Agenda</a:t>
            </a:r>
            <a:endParaRPr lang="es-ES" sz="700" dirty="0">
              <a:latin typeface="Arial Rounded MT Bold" pitchFamily="34" charset="0"/>
            </a:endParaRPr>
          </a:p>
        </p:txBody>
      </p:sp>
    </p:spTree>
    <p:extLst>
      <p:ext uri="{BB962C8B-B14F-4D97-AF65-F5344CB8AC3E}">
        <p14:creationId xmlns:p14="http://schemas.microsoft.com/office/powerpoint/2010/main" xmlns="" val="42885826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71600" y="1844824"/>
            <a:ext cx="7200800" cy="2448272"/>
          </a:xfrm>
        </p:spPr>
        <p:txBody>
          <a:bodyPr>
            <a:noAutofit/>
          </a:bodyPr>
          <a:lstStyle/>
          <a:p>
            <a:pPr algn="just">
              <a:lnSpc>
                <a:spcPct val="170000"/>
              </a:lnSpc>
            </a:pPr>
            <a:r>
              <a:rPr lang="es-ES" sz="1400" dirty="0" smtClean="0">
                <a:solidFill>
                  <a:schemeClr val="accent6">
                    <a:lumMod val="75000"/>
                  </a:schemeClr>
                </a:solidFill>
              </a:rPr>
              <a:t>El área de TI de HOLDINGDINE S.A. no cuenta con procesos y procedimientos formalmente definidos e implementados, para la gestión de peticiones de sus usuarios. </a:t>
            </a:r>
          </a:p>
          <a:p>
            <a:pPr algn="just">
              <a:lnSpc>
                <a:spcPct val="170000"/>
              </a:lnSpc>
            </a:pPr>
            <a:endParaRPr lang="es-ES" sz="1400" dirty="0">
              <a:solidFill>
                <a:schemeClr val="accent6">
                  <a:lumMod val="75000"/>
                </a:schemeClr>
              </a:solidFill>
            </a:endParaRPr>
          </a:p>
          <a:p>
            <a:pPr algn="just">
              <a:lnSpc>
                <a:spcPct val="170000"/>
              </a:lnSpc>
            </a:pPr>
            <a:r>
              <a:rPr lang="es-ES" sz="1400" dirty="0" smtClean="0">
                <a:solidFill>
                  <a:schemeClr val="accent6">
                    <a:lumMod val="75000"/>
                  </a:schemeClr>
                </a:solidFill>
              </a:rPr>
              <a:t>Este </a:t>
            </a:r>
            <a:r>
              <a:rPr lang="es-ES" sz="1400" dirty="0">
                <a:solidFill>
                  <a:schemeClr val="accent6">
                    <a:lumMod val="75000"/>
                  </a:schemeClr>
                </a:solidFill>
              </a:rPr>
              <a:t>proyecto intenta definir el diseño de la función Centro de Servicios, apoyada por los Procesos: Gestión de Incidentes y Gestión de Problemas </a:t>
            </a:r>
            <a:r>
              <a:rPr lang="es-ES" sz="1400" dirty="0" smtClean="0">
                <a:solidFill>
                  <a:schemeClr val="accent6">
                    <a:lumMod val="75000"/>
                  </a:schemeClr>
                </a:solidFill>
              </a:rPr>
              <a:t>definidos por ITIL en su versión 3</a:t>
            </a:r>
            <a:r>
              <a:rPr lang="es-ES" sz="1400" dirty="0">
                <a:solidFill>
                  <a:schemeClr val="accent6">
                    <a:lumMod val="75000"/>
                  </a:schemeClr>
                </a:solidFill>
              </a:rPr>
              <a:t>, para dar inicio, en la organización, al  concepto de mejora continua de servicios </a:t>
            </a:r>
            <a:r>
              <a:rPr lang="es-ES" sz="1400" dirty="0" smtClean="0">
                <a:solidFill>
                  <a:schemeClr val="accent6">
                    <a:lumMod val="75000"/>
                  </a:schemeClr>
                </a:solidFill>
              </a:rPr>
              <a:t>tecnológicos, y alinear a TI con los objetivos estratégicos de la Corporación.</a:t>
            </a:r>
            <a:endParaRPr lang="es-ES" sz="1400" dirty="0">
              <a:solidFill>
                <a:schemeClr val="accent6">
                  <a:lumMod val="75000"/>
                </a:schemeClr>
              </a:solidFill>
            </a:endParaRPr>
          </a:p>
        </p:txBody>
      </p:sp>
      <p:sp>
        <p:nvSpPr>
          <p:cNvPr id="4" name="3 Rectángulo"/>
          <p:cNvSpPr/>
          <p:nvPr/>
        </p:nvSpPr>
        <p:spPr>
          <a:xfrm>
            <a:off x="7812360" y="6237312"/>
            <a:ext cx="1224136" cy="4320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6" name="1 Título"/>
          <p:cNvSpPr txBox="1">
            <a:spLocks/>
          </p:cNvSpPr>
          <p:nvPr/>
        </p:nvSpPr>
        <p:spPr>
          <a:xfrm>
            <a:off x="1619672" y="153071"/>
            <a:ext cx="5976664" cy="77809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3600" i="1" dirty="0" smtClean="0">
                <a:solidFill>
                  <a:schemeClr val="accent6">
                    <a:lumMod val="75000"/>
                  </a:schemeClr>
                </a:solidFill>
                <a:effectLst>
                  <a:outerShdw blurRad="38100" dist="38100" dir="2700000" algn="tl">
                    <a:srgbClr val="000000">
                      <a:alpha val="43137"/>
                    </a:srgbClr>
                  </a:outerShdw>
                </a:effectLst>
              </a:rPr>
              <a:t>JUSTIFICACIÓN</a:t>
            </a:r>
            <a:endParaRPr lang="es-ES" sz="3600" i="1" dirty="0">
              <a:solidFill>
                <a:schemeClr val="accent6">
                  <a:lumMod val="75000"/>
                </a:schemeClr>
              </a:solidFill>
              <a:effectLst>
                <a:outerShdw blurRad="38100" dist="38100" dir="2700000" algn="tl">
                  <a:srgbClr val="000000">
                    <a:alpha val="43137"/>
                  </a:srgbClr>
                </a:outerShdw>
              </a:effectLst>
            </a:endParaRPr>
          </a:p>
        </p:txBody>
      </p:sp>
      <p:cxnSp>
        <p:nvCxnSpPr>
          <p:cNvPr id="7" name="6 Conector recto"/>
          <p:cNvCxnSpPr/>
          <p:nvPr/>
        </p:nvCxnSpPr>
        <p:spPr>
          <a:xfrm>
            <a:off x="323528" y="764704"/>
            <a:ext cx="8496000" cy="0"/>
          </a:xfrm>
          <a:prstGeom prst="line">
            <a:avLst/>
          </a:prstGeom>
          <a:effectLst>
            <a:outerShdw blurRad="50800" dist="38100" dir="5400000" algn="t"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8" name="7 Flecha izquierda">
            <a:hlinkClick r:id="rId3" action="ppaction://hlinksldjump"/>
          </p:cNvPr>
          <p:cNvSpPr/>
          <p:nvPr/>
        </p:nvSpPr>
        <p:spPr>
          <a:xfrm>
            <a:off x="8029328" y="6381328"/>
            <a:ext cx="791144" cy="360040"/>
          </a:xfrm>
          <a:prstGeom prst="leftArrow">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es-ES" sz="700" dirty="0" smtClean="0">
                <a:latin typeface="Arial Rounded MT Bold" pitchFamily="34" charset="0"/>
              </a:rPr>
              <a:t>Agenda</a:t>
            </a:r>
            <a:endParaRPr lang="es-ES" sz="700" dirty="0">
              <a:latin typeface="Arial Rounded MT Bold" pitchFamily="34" charset="0"/>
            </a:endParaRPr>
          </a:p>
        </p:txBody>
      </p:sp>
    </p:spTree>
    <p:extLst>
      <p:ext uri="{BB962C8B-B14F-4D97-AF65-F5344CB8AC3E}">
        <p14:creationId xmlns:p14="http://schemas.microsoft.com/office/powerpoint/2010/main" xmlns="" val="3620032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87256" y="1700808"/>
            <a:ext cx="7200800" cy="1584176"/>
          </a:xfrm>
          <a:gradFill>
            <a:gsLst>
              <a:gs pos="0">
                <a:srgbClr val="CEE3FC"/>
              </a:gs>
              <a:gs pos="100000">
                <a:schemeClr val="accent2">
                  <a:lumMod val="75000"/>
                  <a:alpha val="20000"/>
                </a:schemeClr>
              </a:gs>
            </a:gsLst>
            <a:lin ang="5400000" scaled="0"/>
          </a:gradFill>
        </p:spPr>
        <p:txBody>
          <a:bodyPr>
            <a:noAutofit/>
          </a:bodyPr>
          <a:lstStyle/>
          <a:p>
            <a:pPr marL="0" indent="0" algn="just">
              <a:lnSpc>
                <a:spcPct val="150000"/>
              </a:lnSpc>
              <a:buNone/>
            </a:pPr>
            <a:r>
              <a:rPr lang="es-ES" sz="1100" dirty="0" smtClean="0">
                <a:solidFill>
                  <a:schemeClr val="accent6">
                    <a:lumMod val="75000"/>
                  </a:schemeClr>
                </a:solidFill>
              </a:rPr>
              <a:t>Diseñar </a:t>
            </a:r>
            <a:r>
              <a:rPr lang="es-ES" sz="1100" dirty="0">
                <a:solidFill>
                  <a:schemeClr val="accent6">
                    <a:lumMod val="75000"/>
                  </a:schemeClr>
                </a:solidFill>
              </a:rPr>
              <a:t>la función Centro de Servicios (Service Desk) para el área de Tecnología de la Información de la Corporación HOLDINGDINE S.A., basado en el marco de trabajo ITIL versión 3 para la Gestión de Servicios de TI; con la finalidad de operar de manera adecuada dicha función y así alinear los objetivos de TI con las directrices estratégicas de la Corporación</a:t>
            </a:r>
            <a:r>
              <a:rPr lang="es-ES" sz="1100" dirty="0" smtClean="0">
                <a:solidFill>
                  <a:schemeClr val="accent6">
                    <a:lumMod val="75000"/>
                  </a:schemeClr>
                </a:solidFill>
              </a:rPr>
              <a:t>.</a:t>
            </a:r>
            <a:endParaRPr lang="es-ES" sz="1100" dirty="0">
              <a:solidFill>
                <a:schemeClr val="accent6">
                  <a:lumMod val="75000"/>
                </a:schemeClr>
              </a:solidFill>
            </a:endParaRPr>
          </a:p>
        </p:txBody>
      </p:sp>
      <p:sp>
        <p:nvSpPr>
          <p:cNvPr id="4" name="3 Rectángulo"/>
          <p:cNvSpPr/>
          <p:nvPr/>
        </p:nvSpPr>
        <p:spPr>
          <a:xfrm>
            <a:off x="7884368" y="6309320"/>
            <a:ext cx="1152128" cy="28803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6" name="1 Título"/>
          <p:cNvSpPr txBox="1">
            <a:spLocks/>
          </p:cNvSpPr>
          <p:nvPr/>
        </p:nvSpPr>
        <p:spPr>
          <a:xfrm>
            <a:off x="2267744" y="153071"/>
            <a:ext cx="4537443" cy="77809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3600" i="1" dirty="0" smtClean="0">
                <a:solidFill>
                  <a:schemeClr val="accent6">
                    <a:lumMod val="75000"/>
                  </a:schemeClr>
                </a:solidFill>
                <a:effectLst>
                  <a:outerShdw blurRad="38100" dist="38100" dir="2700000" algn="tl">
                    <a:srgbClr val="000000">
                      <a:alpha val="43137"/>
                    </a:srgbClr>
                  </a:outerShdw>
                </a:effectLst>
              </a:rPr>
              <a:t>OBJETIVOS</a:t>
            </a:r>
            <a:endParaRPr lang="es-ES" sz="3600" i="1" dirty="0">
              <a:solidFill>
                <a:schemeClr val="accent6">
                  <a:lumMod val="75000"/>
                </a:schemeClr>
              </a:solidFill>
              <a:effectLst>
                <a:outerShdw blurRad="38100" dist="38100" dir="2700000" algn="tl">
                  <a:srgbClr val="000000">
                    <a:alpha val="43137"/>
                  </a:srgbClr>
                </a:outerShdw>
              </a:effectLst>
            </a:endParaRPr>
          </a:p>
        </p:txBody>
      </p:sp>
      <p:cxnSp>
        <p:nvCxnSpPr>
          <p:cNvPr id="7" name="6 Conector recto"/>
          <p:cNvCxnSpPr/>
          <p:nvPr/>
        </p:nvCxnSpPr>
        <p:spPr>
          <a:xfrm>
            <a:off x="323528" y="764704"/>
            <a:ext cx="8496000" cy="0"/>
          </a:xfrm>
          <a:prstGeom prst="line">
            <a:avLst/>
          </a:prstGeom>
          <a:effectLst>
            <a:outerShdw blurRad="50800" dist="38100" dir="5400000" algn="t"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8" name="7 Flecha izquierda">
            <a:hlinkClick r:id="rId3" action="ppaction://hlinksldjump"/>
          </p:cNvPr>
          <p:cNvSpPr/>
          <p:nvPr/>
        </p:nvSpPr>
        <p:spPr>
          <a:xfrm>
            <a:off x="8029328" y="6381328"/>
            <a:ext cx="791144" cy="360040"/>
          </a:xfrm>
          <a:prstGeom prst="leftArrow">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es-ES" sz="700" dirty="0" smtClean="0">
                <a:latin typeface="Arial Rounded MT Bold" pitchFamily="34" charset="0"/>
              </a:rPr>
              <a:t>Agenda</a:t>
            </a:r>
            <a:endParaRPr lang="es-ES" sz="700" dirty="0">
              <a:latin typeface="Arial Rounded MT Bold" pitchFamily="34" charset="0"/>
            </a:endParaRPr>
          </a:p>
        </p:txBody>
      </p:sp>
      <p:sp>
        <p:nvSpPr>
          <p:cNvPr id="2" name="1 Rectángulo"/>
          <p:cNvSpPr/>
          <p:nvPr/>
        </p:nvSpPr>
        <p:spPr>
          <a:xfrm>
            <a:off x="971600" y="3861048"/>
            <a:ext cx="7200800" cy="2520280"/>
          </a:xfrm>
          <a:prstGeom prst="rect">
            <a:avLst/>
          </a:prstGeom>
          <a:gradFill>
            <a:gsLst>
              <a:gs pos="0">
                <a:srgbClr val="CEE3FC"/>
              </a:gs>
              <a:gs pos="100000">
                <a:schemeClr val="accent2">
                  <a:lumMod val="75000"/>
                  <a:alpha val="20000"/>
                </a:schemeClr>
              </a:gs>
            </a:gsLst>
            <a:lin ang="5400000" scaled="0"/>
          </a:gradFill>
        </p:spPr>
        <p:txBody>
          <a:bodyPr>
            <a:noAutofit/>
          </a:bodyPr>
          <a:lstStyle/>
          <a:p>
            <a:pPr marL="171450" indent="-171450" algn="just">
              <a:lnSpc>
                <a:spcPct val="150000"/>
              </a:lnSpc>
              <a:spcBef>
                <a:spcPct val="20000"/>
              </a:spcBef>
              <a:buFont typeface="Arial" pitchFamily="34" charset="0"/>
              <a:buChar char="•"/>
            </a:pPr>
            <a:r>
              <a:rPr lang="es-ES" sz="1100" dirty="0">
                <a:solidFill>
                  <a:schemeClr val="accent6">
                    <a:lumMod val="75000"/>
                  </a:schemeClr>
                </a:solidFill>
                <a:latin typeface="+mn-lt"/>
                <a:cs typeface="+mn-cs"/>
              </a:rPr>
              <a:t>Análisis de la situación inicial del Centro de Servicio.</a:t>
            </a:r>
          </a:p>
          <a:p>
            <a:pPr marL="171450" indent="-171450" algn="just">
              <a:lnSpc>
                <a:spcPct val="150000"/>
              </a:lnSpc>
              <a:spcBef>
                <a:spcPct val="20000"/>
              </a:spcBef>
              <a:buFont typeface="Arial" pitchFamily="34" charset="0"/>
              <a:buChar char="•"/>
            </a:pPr>
            <a:r>
              <a:rPr lang="es-ES" sz="1100" dirty="0">
                <a:solidFill>
                  <a:schemeClr val="accent6">
                    <a:lumMod val="75000"/>
                  </a:schemeClr>
                </a:solidFill>
                <a:latin typeface="+mn-lt"/>
                <a:cs typeface="+mn-cs"/>
              </a:rPr>
              <a:t>Plantear el diseño de la solución Centro de Servicios, basado en las mejores prácticas de gestión de servicios de ITIL v3, según la demanda del usuario y necesidad de la organización.</a:t>
            </a:r>
          </a:p>
          <a:p>
            <a:pPr marL="171450" indent="-171450" algn="just">
              <a:lnSpc>
                <a:spcPct val="150000"/>
              </a:lnSpc>
              <a:spcBef>
                <a:spcPct val="20000"/>
              </a:spcBef>
              <a:buFont typeface="Arial" pitchFamily="34" charset="0"/>
              <a:buChar char="•"/>
            </a:pPr>
            <a:r>
              <a:rPr lang="es-ES" sz="1100" dirty="0">
                <a:solidFill>
                  <a:schemeClr val="accent6">
                    <a:lumMod val="75000"/>
                  </a:schemeClr>
                </a:solidFill>
                <a:latin typeface="+mn-lt"/>
                <a:cs typeface="+mn-cs"/>
              </a:rPr>
              <a:t>Crear un único punto de contacto.</a:t>
            </a:r>
          </a:p>
          <a:p>
            <a:pPr marL="171450" indent="-171450" algn="just">
              <a:lnSpc>
                <a:spcPct val="150000"/>
              </a:lnSpc>
              <a:spcBef>
                <a:spcPct val="20000"/>
              </a:spcBef>
              <a:buFont typeface="Arial" pitchFamily="34" charset="0"/>
              <a:buChar char="•"/>
            </a:pPr>
            <a:r>
              <a:rPr lang="es-ES" sz="1100" dirty="0">
                <a:solidFill>
                  <a:schemeClr val="accent6">
                    <a:lumMod val="75000"/>
                  </a:schemeClr>
                </a:solidFill>
                <a:latin typeface="+mn-lt"/>
                <a:cs typeface="+mn-cs"/>
              </a:rPr>
              <a:t>Definir los roles y sus funciones del grupo de trabajo</a:t>
            </a:r>
          </a:p>
          <a:p>
            <a:pPr marL="171450" indent="-171450" algn="just">
              <a:lnSpc>
                <a:spcPct val="150000"/>
              </a:lnSpc>
              <a:spcBef>
                <a:spcPct val="20000"/>
              </a:spcBef>
              <a:buFont typeface="Arial" pitchFamily="34" charset="0"/>
              <a:buChar char="•"/>
            </a:pPr>
            <a:r>
              <a:rPr lang="es-ES" sz="1100" dirty="0">
                <a:solidFill>
                  <a:schemeClr val="accent6">
                    <a:lumMod val="75000"/>
                  </a:schemeClr>
                </a:solidFill>
                <a:latin typeface="+mn-lt"/>
                <a:cs typeface="+mn-cs"/>
              </a:rPr>
              <a:t>Establecer KPI’s.</a:t>
            </a:r>
          </a:p>
          <a:p>
            <a:pPr marL="171450" indent="-171450" algn="just">
              <a:lnSpc>
                <a:spcPct val="150000"/>
              </a:lnSpc>
              <a:spcBef>
                <a:spcPct val="20000"/>
              </a:spcBef>
              <a:buFont typeface="Arial" pitchFamily="34" charset="0"/>
              <a:buChar char="•"/>
            </a:pPr>
            <a:r>
              <a:rPr lang="es-ES" sz="1100" dirty="0">
                <a:solidFill>
                  <a:schemeClr val="accent6">
                    <a:lumMod val="75000"/>
                  </a:schemeClr>
                </a:solidFill>
                <a:latin typeface="+mn-lt"/>
                <a:cs typeface="+mn-cs"/>
              </a:rPr>
              <a:t>Validar la funcionalidad de la solución.</a:t>
            </a:r>
          </a:p>
          <a:p>
            <a:pPr marL="171450" indent="-171450" algn="just">
              <a:lnSpc>
                <a:spcPct val="150000"/>
              </a:lnSpc>
              <a:spcBef>
                <a:spcPct val="20000"/>
              </a:spcBef>
              <a:buFont typeface="Arial" pitchFamily="34" charset="0"/>
              <a:buChar char="•"/>
            </a:pPr>
            <a:r>
              <a:rPr lang="es-ES" sz="1100" dirty="0" smtClean="0">
                <a:solidFill>
                  <a:schemeClr val="accent6">
                    <a:lumMod val="75000"/>
                  </a:schemeClr>
                </a:solidFill>
                <a:latin typeface="+mn-lt"/>
                <a:cs typeface="+mn-cs"/>
              </a:rPr>
              <a:t>Mejora </a:t>
            </a:r>
            <a:r>
              <a:rPr lang="es-ES" sz="1100" dirty="0">
                <a:solidFill>
                  <a:schemeClr val="accent6">
                    <a:lumMod val="75000"/>
                  </a:schemeClr>
                </a:solidFill>
                <a:latin typeface="+mn-lt"/>
                <a:cs typeface="+mn-cs"/>
              </a:rPr>
              <a:t>continua.</a:t>
            </a:r>
          </a:p>
        </p:txBody>
      </p:sp>
      <p:sp>
        <p:nvSpPr>
          <p:cNvPr id="9" name="1 Título"/>
          <p:cNvSpPr txBox="1">
            <a:spLocks/>
          </p:cNvSpPr>
          <p:nvPr/>
        </p:nvSpPr>
        <p:spPr>
          <a:xfrm>
            <a:off x="971600" y="1268760"/>
            <a:ext cx="3600400" cy="216024"/>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1400" i="1" dirty="0" smtClean="0">
                <a:solidFill>
                  <a:schemeClr val="accent6">
                    <a:lumMod val="75000"/>
                  </a:schemeClr>
                </a:solidFill>
                <a:effectLst>
                  <a:outerShdw blurRad="38100" dist="38100" dir="2700000" algn="tl">
                    <a:srgbClr val="000000">
                      <a:alpha val="43137"/>
                    </a:srgbClr>
                  </a:outerShdw>
                </a:effectLst>
              </a:rPr>
              <a:t>OBJETIVO GENERAL:</a:t>
            </a:r>
            <a:endParaRPr lang="es-ES" sz="1400" i="1" dirty="0">
              <a:solidFill>
                <a:schemeClr val="accent6">
                  <a:lumMod val="75000"/>
                </a:schemeClr>
              </a:solidFill>
              <a:effectLst>
                <a:outerShdw blurRad="38100" dist="38100" dir="2700000" algn="tl">
                  <a:srgbClr val="000000">
                    <a:alpha val="43137"/>
                  </a:srgbClr>
                </a:outerShdw>
              </a:effectLst>
            </a:endParaRPr>
          </a:p>
        </p:txBody>
      </p:sp>
      <p:sp>
        <p:nvSpPr>
          <p:cNvPr id="10" name="1 Título"/>
          <p:cNvSpPr txBox="1">
            <a:spLocks/>
          </p:cNvSpPr>
          <p:nvPr/>
        </p:nvSpPr>
        <p:spPr>
          <a:xfrm>
            <a:off x="738187" y="3429000"/>
            <a:ext cx="4409877" cy="288032"/>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1400" i="1" dirty="0" smtClean="0">
                <a:solidFill>
                  <a:schemeClr val="accent6">
                    <a:lumMod val="75000"/>
                  </a:schemeClr>
                </a:solidFill>
                <a:effectLst>
                  <a:outerShdw blurRad="38100" dist="38100" dir="2700000" algn="tl">
                    <a:srgbClr val="000000">
                      <a:alpha val="43137"/>
                    </a:srgbClr>
                  </a:outerShdw>
                </a:effectLst>
              </a:rPr>
              <a:t>OBJETIVOS ESPECÍFICOS:</a:t>
            </a:r>
            <a:endParaRPr lang="es-ES" sz="1400" i="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4014760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99592" y="1484784"/>
            <a:ext cx="7200800" cy="3312368"/>
          </a:xfrm>
        </p:spPr>
        <p:txBody>
          <a:bodyPr>
            <a:noAutofit/>
          </a:bodyPr>
          <a:lstStyle/>
          <a:p>
            <a:pPr algn="just">
              <a:lnSpc>
                <a:spcPct val="150000"/>
              </a:lnSpc>
            </a:pPr>
            <a:r>
              <a:rPr lang="es-ES" sz="1400" dirty="0" smtClean="0">
                <a:solidFill>
                  <a:schemeClr val="accent6">
                    <a:lumMod val="75000"/>
                  </a:schemeClr>
                </a:solidFill>
              </a:rPr>
              <a:t>Diseño de </a:t>
            </a:r>
            <a:r>
              <a:rPr lang="es-ES" sz="1400" dirty="0">
                <a:solidFill>
                  <a:schemeClr val="accent6">
                    <a:lumMod val="75000"/>
                  </a:schemeClr>
                </a:solidFill>
              </a:rPr>
              <a:t>la función  Centro de Servicios (Service Desk), respaldada por </a:t>
            </a:r>
            <a:r>
              <a:rPr lang="es-ES" sz="1400" dirty="0" smtClean="0">
                <a:solidFill>
                  <a:schemeClr val="accent6">
                    <a:lumMod val="75000"/>
                  </a:schemeClr>
                </a:solidFill>
              </a:rPr>
              <a:t>los </a:t>
            </a:r>
            <a:r>
              <a:rPr lang="es-ES" sz="1400" dirty="0">
                <a:solidFill>
                  <a:schemeClr val="accent6">
                    <a:lumMod val="75000"/>
                  </a:schemeClr>
                </a:solidFill>
              </a:rPr>
              <a:t>procesos: Gestión de Incidentes y Gestión de Problemas, </a:t>
            </a:r>
            <a:r>
              <a:rPr lang="es-ES" sz="1400" dirty="0" smtClean="0">
                <a:solidFill>
                  <a:schemeClr val="accent6">
                    <a:lumMod val="75000"/>
                  </a:schemeClr>
                </a:solidFill>
              </a:rPr>
              <a:t>fundamentado en el </a:t>
            </a:r>
            <a:r>
              <a:rPr lang="es-ES" sz="1400" dirty="0">
                <a:solidFill>
                  <a:schemeClr val="accent6">
                    <a:lumMod val="75000"/>
                  </a:schemeClr>
                </a:solidFill>
              </a:rPr>
              <a:t>marco de trabajo ITIL </a:t>
            </a:r>
            <a:r>
              <a:rPr lang="es-ES" sz="1400" dirty="0" smtClean="0">
                <a:solidFill>
                  <a:schemeClr val="accent6">
                    <a:lumMod val="75000"/>
                  </a:schemeClr>
                </a:solidFill>
              </a:rPr>
              <a:t>v3, según los requerimientos de la Corporación HOLDINGDINE S.A.</a:t>
            </a:r>
            <a:endParaRPr lang="es-ES" sz="1400" dirty="0">
              <a:solidFill>
                <a:schemeClr val="accent6">
                  <a:lumMod val="75000"/>
                </a:schemeClr>
              </a:solidFill>
            </a:endParaRPr>
          </a:p>
          <a:p>
            <a:pPr algn="just">
              <a:lnSpc>
                <a:spcPct val="150000"/>
              </a:lnSpc>
            </a:pPr>
            <a:endParaRPr lang="es-ES" sz="1400" dirty="0" smtClean="0">
              <a:solidFill>
                <a:schemeClr val="accent6">
                  <a:lumMod val="75000"/>
                </a:schemeClr>
              </a:solidFill>
            </a:endParaRPr>
          </a:p>
          <a:p>
            <a:pPr algn="just">
              <a:lnSpc>
                <a:spcPct val="150000"/>
              </a:lnSpc>
            </a:pPr>
            <a:r>
              <a:rPr lang="es-ES" sz="1400" dirty="0" smtClean="0">
                <a:solidFill>
                  <a:schemeClr val="accent6">
                    <a:lumMod val="75000"/>
                  </a:schemeClr>
                </a:solidFill>
              </a:rPr>
              <a:t>Documentar el diseño de la solución, las actividades tanto de la función Centro de Servicios, así como de los procesos de respaldo, los roles por responsable, estructura, niveles de soporte, indicadores claves de desempeño por proceso, etc., </a:t>
            </a:r>
          </a:p>
          <a:p>
            <a:pPr algn="just">
              <a:lnSpc>
                <a:spcPct val="150000"/>
              </a:lnSpc>
            </a:pPr>
            <a:endParaRPr lang="es-ES" sz="1400" dirty="0">
              <a:solidFill>
                <a:schemeClr val="accent6">
                  <a:lumMod val="75000"/>
                </a:schemeClr>
              </a:solidFill>
            </a:endParaRPr>
          </a:p>
          <a:p>
            <a:pPr algn="just">
              <a:lnSpc>
                <a:spcPct val="150000"/>
              </a:lnSpc>
            </a:pPr>
            <a:r>
              <a:rPr lang="es-ES" sz="1400" dirty="0" smtClean="0">
                <a:solidFill>
                  <a:schemeClr val="accent6">
                    <a:lumMod val="75000"/>
                  </a:schemeClr>
                </a:solidFill>
              </a:rPr>
              <a:t>Validar la funcionalidad y desempeño de la solución planteada, bajo el análisis de resultados obtenidos de manejar una muestra de solicitudes bajo el diseño planteado y .la indagación al usuario sobre la atención obtenida del grupo técnico.</a:t>
            </a:r>
            <a:endParaRPr lang="es-ES" sz="1400" dirty="0">
              <a:solidFill>
                <a:schemeClr val="accent6">
                  <a:lumMod val="75000"/>
                </a:schemeClr>
              </a:solidFill>
            </a:endParaRPr>
          </a:p>
        </p:txBody>
      </p:sp>
      <p:sp>
        <p:nvSpPr>
          <p:cNvPr id="4" name="3 Rectángulo"/>
          <p:cNvSpPr/>
          <p:nvPr/>
        </p:nvSpPr>
        <p:spPr>
          <a:xfrm>
            <a:off x="7596336" y="6237312"/>
            <a:ext cx="1440160" cy="4320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6" name="1 Título"/>
          <p:cNvSpPr txBox="1">
            <a:spLocks/>
          </p:cNvSpPr>
          <p:nvPr/>
        </p:nvSpPr>
        <p:spPr>
          <a:xfrm>
            <a:off x="2267744" y="153071"/>
            <a:ext cx="4537443" cy="77809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3600" i="1" dirty="0" smtClean="0">
                <a:solidFill>
                  <a:schemeClr val="accent6">
                    <a:lumMod val="75000"/>
                  </a:schemeClr>
                </a:solidFill>
                <a:effectLst>
                  <a:outerShdw blurRad="38100" dist="38100" dir="2700000" algn="tl">
                    <a:srgbClr val="000000">
                      <a:alpha val="43137"/>
                    </a:srgbClr>
                  </a:outerShdw>
                </a:effectLst>
              </a:rPr>
              <a:t>ALCANCE</a:t>
            </a:r>
            <a:endParaRPr lang="es-ES" sz="3600" i="1" dirty="0">
              <a:solidFill>
                <a:schemeClr val="accent6">
                  <a:lumMod val="75000"/>
                </a:schemeClr>
              </a:solidFill>
              <a:effectLst>
                <a:outerShdw blurRad="38100" dist="38100" dir="2700000" algn="tl">
                  <a:srgbClr val="000000">
                    <a:alpha val="43137"/>
                  </a:srgbClr>
                </a:outerShdw>
              </a:effectLst>
            </a:endParaRPr>
          </a:p>
        </p:txBody>
      </p:sp>
      <p:cxnSp>
        <p:nvCxnSpPr>
          <p:cNvPr id="7" name="6 Conector recto"/>
          <p:cNvCxnSpPr/>
          <p:nvPr/>
        </p:nvCxnSpPr>
        <p:spPr>
          <a:xfrm>
            <a:off x="323528" y="764704"/>
            <a:ext cx="8496000" cy="0"/>
          </a:xfrm>
          <a:prstGeom prst="line">
            <a:avLst/>
          </a:prstGeom>
          <a:effectLst>
            <a:outerShdw blurRad="50800" dist="38100" dir="5400000" algn="t"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8" name="7 Flecha izquierda">
            <a:hlinkClick r:id="rId3" action="ppaction://hlinksldjump"/>
          </p:cNvPr>
          <p:cNvSpPr/>
          <p:nvPr/>
        </p:nvSpPr>
        <p:spPr>
          <a:xfrm>
            <a:off x="8029328" y="6381328"/>
            <a:ext cx="791144" cy="360040"/>
          </a:xfrm>
          <a:prstGeom prst="leftArrow">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es-ES" sz="700" dirty="0" smtClean="0">
                <a:latin typeface="Arial Rounded MT Bold" pitchFamily="34" charset="0"/>
              </a:rPr>
              <a:t>Agenda</a:t>
            </a:r>
            <a:endParaRPr lang="es-ES" sz="700" dirty="0">
              <a:latin typeface="Arial Rounded MT Bold" pitchFamily="34" charset="0"/>
            </a:endParaRPr>
          </a:p>
        </p:txBody>
      </p:sp>
    </p:spTree>
    <p:extLst>
      <p:ext uri="{BB962C8B-B14F-4D97-AF65-F5344CB8AC3E}">
        <p14:creationId xmlns:p14="http://schemas.microsoft.com/office/powerpoint/2010/main" xmlns="" val="2062647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812360" y="6309320"/>
            <a:ext cx="1224136" cy="3600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5" name="4 Rectángulo"/>
          <p:cNvSpPr/>
          <p:nvPr/>
        </p:nvSpPr>
        <p:spPr>
          <a:xfrm>
            <a:off x="2663788" y="3013502"/>
            <a:ext cx="3816424" cy="830997"/>
          </a:xfrm>
          <a:prstGeom prst="rect">
            <a:avLst/>
          </a:prstGeom>
        </p:spPr>
        <p:txBody>
          <a:bodyPr wrap="square">
            <a:spAutoFit/>
          </a:bodyPr>
          <a:lstStyle/>
          <a:p>
            <a:pPr lvl="0">
              <a:lnSpc>
                <a:spcPct val="150000"/>
              </a:lnSpc>
              <a:tabLst>
                <a:tab pos="5418138" algn="r"/>
              </a:tabLst>
            </a:pPr>
            <a:r>
              <a:rPr kumimoji="0" lang="es-MX" sz="3200" b="1" i="0" u="sng" strike="noStrike" cap="none" normalizeH="0" baseline="0" dirty="0" smtClean="0">
                <a:ln>
                  <a:noFill/>
                </a:ln>
                <a:solidFill>
                  <a:schemeClr val="accent6">
                    <a:lumMod val="7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MARCO TEÓRICO</a:t>
            </a:r>
            <a:endParaRPr lang="es-ES" sz="3200" b="1" u="sng" dirty="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24177850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3"/>
        </a:lnRef>
        <a:fillRef idx="1">
          <a:schemeClr val="lt1"/>
        </a:fillRef>
        <a:effectRef idx="0">
          <a:schemeClr val="accent3"/>
        </a:effectRef>
        <a:fontRef idx="minor">
          <a:schemeClr val="dk1"/>
        </a:fontRef>
      </a:style>
    </a:sp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1281</TotalTime>
  <Words>4571</Words>
  <Application>Microsoft Office PowerPoint</Application>
  <PresentationFormat>Presentación en pantalla (4:3)</PresentationFormat>
  <Paragraphs>789</Paragraphs>
  <Slides>49</Slides>
  <Notes>11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49</vt:i4>
      </vt:variant>
    </vt:vector>
  </HeadingPairs>
  <TitlesOfParts>
    <vt:vector size="51" baseType="lpstr">
      <vt:lpstr>Modèle par défaut</vt:lpstr>
      <vt:lpstr>Visio</vt:lpstr>
      <vt:lpstr>Diapositiva 1</vt:lpstr>
      <vt:lpstr>AGENDA</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Composición funcional de la Gerencia de Tecnología de la Información </vt:lpstr>
      <vt:lpstr>Diseño de proceso: Gestión de Incidentes</vt:lpstr>
      <vt:lpstr>Procedimiento para el cierre de incidentes</vt:lpstr>
      <vt:lpstr>Procedimiento para el cierre de incidentes</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Condiciones Iniciales</vt:lpstr>
      <vt:lpstr>Validación de la función Centro de Servicios </vt:lpstr>
      <vt:lpstr>Clasificación de casos resueltos por nivel de soporte</vt:lpstr>
      <vt:lpstr>Gestión de Incidentes - Resultados</vt:lpstr>
      <vt:lpstr>Gestión de Incidentes - Resultados</vt:lpstr>
      <vt:lpstr>Gestión de Problemas - Resultados</vt:lpstr>
      <vt:lpstr>Evaluación de Satisfacción del Usuario </vt:lpstr>
      <vt:lpstr>Evaluación de Satisfacción del Usuario - Resultados</vt:lpstr>
      <vt:lpstr>Diapositiva 46</vt:lpstr>
      <vt:lpstr>Diapositiva 47</vt:lpstr>
      <vt:lpstr>Diapositiva 48</vt:lpstr>
      <vt:lpstr>Diapositiva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Syphon</dc:title>
  <dc:creator>www.powerpointstyles.com</dc:creator>
  <cp:lastModifiedBy>Sofy Paola</cp:lastModifiedBy>
  <cp:revision>171</cp:revision>
  <dcterms:created xsi:type="dcterms:W3CDTF">2009-03-23T15:23:24Z</dcterms:created>
  <dcterms:modified xsi:type="dcterms:W3CDTF">2012-12-11T01:02:17Z</dcterms:modified>
</cp:coreProperties>
</file>