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8" r:id="rId2"/>
    <p:sldId id="259" r:id="rId3"/>
    <p:sldId id="260" r:id="rId4"/>
    <p:sldId id="256" r:id="rId5"/>
    <p:sldId id="257" r:id="rId6"/>
    <p:sldId id="279" r:id="rId7"/>
    <p:sldId id="280" r:id="rId8"/>
    <p:sldId id="258" r:id="rId9"/>
    <p:sldId id="261" r:id="rId10"/>
    <p:sldId id="262" r:id="rId11"/>
    <p:sldId id="299" r:id="rId12"/>
    <p:sldId id="264" r:id="rId13"/>
    <p:sldId id="301" r:id="rId14"/>
    <p:sldId id="302" r:id="rId15"/>
    <p:sldId id="304" r:id="rId16"/>
    <p:sldId id="305" r:id="rId17"/>
    <p:sldId id="308" r:id="rId18"/>
    <p:sldId id="307" r:id="rId19"/>
    <p:sldId id="311" r:id="rId20"/>
    <p:sldId id="265" r:id="rId21"/>
    <p:sldId id="282" r:id="rId22"/>
    <p:sldId id="298" r:id="rId23"/>
    <p:sldId id="284" r:id="rId24"/>
    <p:sldId id="286" r:id="rId25"/>
    <p:sldId id="288" r:id="rId26"/>
    <p:sldId id="289" r:id="rId27"/>
    <p:sldId id="267" r:id="rId28"/>
    <p:sldId id="268" r:id="rId29"/>
    <p:sldId id="269" r:id="rId30"/>
    <p:sldId id="309" r:id="rId31"/>
    <p:sldId id="270" r:id="rId32"/>
    <p:sldId id="310" r:id="rId33"/>
    <p:sldId id="271" r:id="rId34"/>
    <p:sldId id="313" r:id="rId35"/>
    <p:sldId id="314" r:id="rId36"/>
    <p:sldId id="315" r:id="rId37"/>
    <p:sldId id="275" r:id="rId38"/>
    <p:sldId id="276" r:id="rId39"/>
    <p:sldId id="316" r:id="rId4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0F84-943A-4807-A0E4-D67D9AE6EB63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BFA8CE03-7FF4-4C06-A63B-5043A7AEFC42}" type="slidenum">
              <a:rPr lang="es-ES" smtClean="0"/>
              <a:t>‹Nº›</a:t>
            </a:fld>
            <a:endParaRPr lang="es-ES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0F84-943A-4807-A0E4-D67D9AE6EB63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CE03-7FF4-4C06-A63B-5043A7AEFC4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0F84-943A-4807-A0E4-D67D9AE6EB63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CE03-7FF4-4C06-A63B-5043A7AEFC4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0F84-943A-4807-A0E4-D67D9AE6EB63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A8CE03-7FF4-4C06-A63B-5043A7AEFC42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0F84-943A-4807-A0E4-D67D9AE6EB63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A8CE03-7FF4-4C06-A63B-5043A7AEFC42}" type="slidenum">
              <a:rPr lang="es-ES" smtClean="0"/>
              <a:t>‹Nº›</a:t>
            </a:fld>
            <a:endParaRPr lang="es-E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0F84-943A-4807-A0E4-D67D9AE6EB63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CE03-7FF4-4C06-A63B-5043A7AEFC42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0F84-943A-4807-A0E4-D67D9AE6EB63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CE03-7FF4-4C06-A63B-5043A7AEFC42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0F84-943A-4807-A0E4-D67D9AE6EB63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CE03-7FF4-4C06-A63B-5043A7AEFC4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0F84-943A-4807-A0E4-D67D9AE6EB63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A8CE03-7FF4-4C06-A63B-5043A7AEFC42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BAC0F84-943A-4807-A0E4-D67D9AE6EB63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FA8CE03-7FF4-4C06-A63B-5043A7AEFC42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0F84-943A-4807-A0E4-D67D9AE6EB63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CE03-7FF4-4C06-A63B-5043A7AEFC4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FA8CE03-7FF4-4C06-A63B-5043A7AEFC42}" type="slidenum">
              <a:rPr lang="es-ES" smtClean="0"/>
              <a:t>‹Nº›</a:t>
            </a:fld>
            <a:endParaRPr lang="es-E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BAC0F84-943A-4807-A0E4-D67D9AE6EB63}" type="datetimeFigureOut">
              <a:rPr lang="es-ES" smtClean="0"/>
              <a:t>21/03/2013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1052736"/>
            <a:ext cx="8568952" cy="864096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 smtClean="0">
                <a:solidFill>
                  <a:schemeClr val="accent6">
                    <a:lumMod val="50000"/>
                  </a:schemeClr>
                </a:solidFill>
              </a:rPr>
              <a:t>ESCUELA POLITÉCNICA DEL EJÉRCITO </a:t>
            </a:r>
            <a:endParaRPr lang="es-E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87624" y="2180456"/>
            <a:ext cx="6912768" cy="1752600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“DISEÑO  Y CONSTRUCCIÓN DEL CHASIS Y CARROCERÍA DEL VEHÍCULO DE COMPETENCIA FORMULA SAE 2012”</a:t>
            </a:r>
          </a:p>
          <a:p>
            <a:pPr algn="ctr"/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981735" y="3717032"/>
            <a:ext cx="5400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accent3">
                    <a:lumMod val="50000"/>
                  </a:schemeClr>
                </a:solidFill>
              </a:rPr>
              <a:t>AUTORES:</a:t>
            </a:r>
          </a:p>
          <a:p>
            <a:endParaRPr lang="es-ES" sz="32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s-ES" sz="3200" b="1" dirty="0" smtClean="0">
                <a:solidFill>
                  <a:schemeClr val="accent3">
                    <a:lumMod val="50000"/>
                  </a:schemeClr>
                </a:solidFill>
              </a:rPr>
              <a:t>CELI JORGE</a:t>
            </a:r>
          </a:p>
          <a:p>
            <a:pPr algn="ctr"/>
            <a:r>
              <a:rPr lang="es-ES" sz="3200" b="1" dirty="0" smtClean="0">
                <a:solidFill>
                  <a:schemeClr val="accent3">
                    <a:lumMod val="50000"/>
                  </a:schemeClr>
                </a:solidFill>
              </a:rPr>
              <a:t>JARAMILLO </a:t>
            </a:r>
            <a:r>
              <a:rPr lang="es-ES" sz="3200" b="1" dirty="0" smtClean="0">
                <a:solidFill>
                  <a:schemeClr val="accent3">
                    <a:lumMod val="50000"/>
                  </a:schemeClr>
                </a:solidFill>
              </a:rPr>
              <a:t>EFRÉN</a:t>
            </a:r>
          </a:p>
          <a:p>
            <a:pPr algn="ctr"/>
            <a:endParaRPr lang="es-ES" sz="32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s-ES" sz="2400" b="1" dirty="0" smtClean="0">
                <a:solidFill>
                  <a:schemeClr val="accent3">
                    <a:lumMod val="50000"/>
                  </a:schemeClr>
                </a:solidFill>
              </a:rPr>
              <a:t>LATACUNGA - Marzo 2013</a:t>
            </a:r>
            <a:endParaRPr lang="es-E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170" name="Picture 2" descr="http://www.ipgh.gob.ec/imagenes/logos/ESP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418"/>
            <a:ext cx="1440160" cy="141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ipgh.gob.ec/imagenes/logos/ESP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581" y="70418"/>
            <a:ext cx="1440160" cy="141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r="8754"/>
          <a:stretch/>
        </p:blipFill>
        <p:spPr>
          <a:xfrm>
            <a:off x="323528" y="782193"/>
            <a:ext cx="5388133" cy="3141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 descr="C:\Users\Efren\Pictures\Dibujos\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6" b="5512"/>
          <a:stretch/>
        </p:blipFill>
        <p:spPr bwMode="auto">
          <a:xfrm>
            <a:off x="4034840" y="3162533"/>
            <a:ext cx="5099707" cy="3645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30246" y="51632"/>
            <a:ext cx="52027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es-ES" sz="3600" b="1" dirty="0">
                <a:ln w="12700">
                  <a:solidFill>
                    <a:schemeClr val="tx2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SIMULACIÓN DE IMPACTO</a:t>
            </a:r>
            <a:endParaRPr lang="es-ES" sz="3600" b="1" dirty="0">
              <a:ln w="12700">
                <a:solidFill>
                  <a:schemeClr val="tx2"/>
                </a:solidFill>
              </a:ln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80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59632" y="692696"/>
            <a:ext cx="64477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es-ES" sz="3600" b="1" dirty="0">
                <a:ln w="12700">
                  <a:solidFill>
                    <a:schemeClr val="tx2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 DE LA SIMULACIÓN</a:t>
            </a:r>
            <a:endParaRPr lang="es-ES" sz="3600" b="1" dirty="0">
              <a:ln w="12700">
                <a:solidFill>
                  <a:schemeClr val="tx2"/>
                </a:solidFill>
              </a:ln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93512"/>
              </p:ext>
            </p:extLst>
          </p:nvPr>
        </p:nvGraphicFramePr>
        <p:xfrm>
          <a:off x="1331640" y="2276872"/>
          <a:ext cx="6696744" cy="77863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347957"/>
                <a:gridCol w="3348787"/>
              </a:tblGrid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ESFUERZO MÁXIMO OBTENIDO EN LA SIMULACIÓN</a:t>
                      </a:r>
                      <a:endParaRPr lang="es-EC" sz="18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207 </a:t>
                      </a:r>
                      <a:r>
                        <a:rPr lang="es-ES" sz="1800" dirty="0">
                          <a:effectLst/>
                        </a:rPr>
                        <a:t>MPa</a:t>
                      </a:r>
                      <a:endParaRPr lang="es-EC" sz="1800" b="1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649132"/>
              </p:ext>
            </p:extLst>
          </p:nvPr>
        </p:nvGraphicFramePr>
        <p:xfrm>
          <a:off x="1331640" y="3861048"/>
          <a:ext cx="6668904" cy="231043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312368"/>
                <a:gridCol w="3356536"/>
              </a:tblGrid>
              <a:tr h="6747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DEFORMACIÓN MÁXIMA PERMITIDA</a:t>
                      </a:r>
                      <a:endParaRPr lang="es-EC" sz="20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25 mm</a:t>
                      </a:r>
                      <a:endParaRPr lang="es-EC" sz="20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14452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DEFORMACIÓN OBTENIDA EN LA SIMULACIÓN</a:t>
                      </a:r>
                      <a:endParaRPr lang="es-EC" sz="20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15,28</a:t>
                      </a:r>
                      <a:r>
                        <a:rPr lang="es-ES" sz="2000" baseline="0" dirty="0" smtClean="0">
                          <a:effectLst/>
                        </a:rPr>
                        <a:t> </a:t>
                      </a:r>
                      <a:r>
                        <a:rPr lang="es-ES" sz="2000" dirty="0" smtClean="0">
                          <a:effectLst/>
                        </a:rPr>
                        <a:t>mm</a:t>
                      </a:r>
                      <a:endParaRPr lang="es-EC" sz="2000" b="1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88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2492896"/>
            <a:ext cx="8136904" cy="1111000"/>
          </a:xfrm>
        </p:spPr>
        <p:txBody>
          <a:bodyPr>
            <a:noAutofit/>
          </a:bodyPr>
          <a:lstStyle/>
          <a:p>
            <a:r>
              <a:rPr lang="es-ES" sz="5400" dirty="0">
                <a:solidFill>
                  <a:schemeClr val="accent1">
                    <a:lumMod val="75000"/>
                  </a:schemeClr>
                </a:solidFill>
              </a:rPr>
              <a:t>SIMULACIONES ESTÁTICAS</a:t>
            </a:r>
            <a:endParaRPr lang="es-E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675894"/>
            <a:ext cx="5220000" cy="331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4028196" y="3510000"/>
            <a:ext cx="5112000" cy="33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0" y="19010"/>
            <a:ext cx="52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tx2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MAMPARA DELANTERA</a:t>
            </a:r>
          </a:p>
        </p:txBody>
      </p:sp>
    </p:spTree>
    <p:extLst>
      <p:ext uri="{BB962C8B-B14F-4D97-AF65-F5344CB8AC3E}">
        <p14:creationId xmlns:p14="http://schemas.microsoft.com/office/powerpoint/2010/main" val="291629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360184"/>
              </p:ext>
            </p:extLst>
          </p:nvPr>
        </p:nvGraphicFramePr>
        <p:xfrm>
          <a:off x="1619672" y="3645024"/>
          <a:ext cx="5976664" cy="20764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987962"/>
                <a:gridCol w="2988702"/>
              </a:tblGrid>
              <a:tr h="4583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400" kern="1200" dirty="0">
                          <a:effectLst/>
                        </a:rPr>
                        <a:t>Deformación</a:t>
                      </a:r>
                      <a:r>
                        <a:rPr lang="es-ES" sz="2400" dirty="0">
                          <a:effectLst/>
                        </a:rPr>
                        <a:t> máxima permitida</a:t>
                      </a:r>
                      <a:endParaRPr lang="es-EC" sz="24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25 mm</a:t>
                      </a:r>
                      <a:endParaRPr lang="es-EC" sz="24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9817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Deformación obtenida en la simulación</a:t>
                      </a:r>
                      <a:endParaRPr lang="es-EC" sz="24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</a:rPr>
                        <a:t>0,407 mm</a:t>
                      </a:r>
                      <a:endParaRPr lang="es-EC" sz="2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936229"/>
              </p:ext>
            </p:extLst>
          </p:nvPr>
        </p:nvGraphicFramePr>
        <p:xfrm>
          <a:off x="1619672" y="2132855"/>
          <a:ext cx="5921121" cy="86518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960194"/>
                <a:gridCol w="2960927"/>
              </a:tblGrid>
              <a:tr h="793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Esfuerzo máximo obtenido en la simulación</a:t>
                      </a:r>
                      <a:endParaRPr lang="es-EC" sz="20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215,63 MPa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259632" y="692695"/>
            <a:ext cx="64477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es-ES" sz="3600" b="1" dirty="0">
                <a:ln w="12700">
                  <a:solidFill>
                    <a:schemeClr val="tx2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 DE LA SIMULACIÓN</a:t>
            </a:r>
            <a:endParaRPr lang="es-ES" sz="3600" b="1" dirty="0">
              <a:ln w="12700">
                <a:solidFill>
                  <a:schemeClr val="tx2"/>
                </a:solidFill>
              </a:ln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876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654506"/>
            <a:ext cx="4992572" cy="341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4355976" y="3501008"/>
            <a:ext cx="4788024" cy="3311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395536" y="8175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ES" sz="3600" b="1" dirty="0">
                <a:ln w="12700">
                  <a:solidFill>
                    <a:schemeClr val="tx2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ARCO PRINCIPAL</a:t>
            </a:r>
          </a:p>
        </p:txBody>
      </p:sp>
    </p:spTree>
    <p:extLst>
      <p:ext uri="{BB962C8B-B14F-4D97-AF65-F5344CB8AC3E}">
        <p14:creationId xmlns:p14="http://schemas.microsoft.com/office/powerpoint/2010/main" val="410379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413028"/>
              </p:ext>
            </p:extLst>
          </p:nvPr>
        </p:nvGraphicFramePr>
        <p:xfrm>
          <a:off x="1691680" y="3933056"/>
          <a:ext cx="6192688" cy="1896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5960"/>
                <a:gridCol w="3096728"/>
              </a:tblGrid>
              <a:tr h="4583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Deformación máxima permitida</a:t>
                      </a:r>
                      <a:endParaRPr lang="es-EC" sz="20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>
                          <a:effectLst/>
                        </a:rPr>
                        <a:t>25 mm</a:t>
                      </a:r>
                      <a:endParaRPr lang="es-EC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9817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Deformación obtenida en la simulación</a:t>
                      </a:r>
                      <a:endParaRPr lang="es-EC" sz="20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2,57 mm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287111"/>
              </p:ext>
            </p:extLst>
          </p:nvPr>
        </p:nvGraphicFramePr>
        <p:xfrm>
          <a:off x="1763688" y="2348880"/>
          <a:ext cx="6092840" cy="1080120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3046043"/>
                <a:gridCol w="3046797"/>
              </a:tblGrid>
              <a:tr h="1080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Esfuerzo máximo obtenido en la simulación</a:t>
                      </a:r>
                      <a:endParaRPr lang="es-EC" sz="20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283,91 </a:t>
                      </a:r>
                      <a:r>
                        <a:rPr lang="es-ES" sz="2000" dirty="0" smtClean="0">
                          <a:effectLst/>
                        </a:rPr>
                        <a:t>MPa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1547664" y="935552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ES" sz="3600" b="1" dirty="0">
                <a:ln w="12700">
                  <a:solidFill>
                    <a:schemeClr val="tx2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RESULTADOS DE LA SIMULACIÓN</a:t>
            </a:r>
          </a:p>
        </p:txBody>
      </p:sp>
    </p:spTree>
    <p:extLst>
      <p:ext uri="{BB962C8B-B14F-4D97-AF65-F5344CB8AC3E}">
        <p14:creationId xmlns:p14="http://schemas.microsoft.com/office/powerpoint/2010/main" val="91314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306404" y="935329"/>
            <a:ext cx="4968552" cy="3356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4355975" y="3645024"/>
            <a:ext cx="4788025" cy="3212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251520" y="118373"/>
            <a:ext cx="4396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tx2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PROTECCIÓN LATERAL</a:t>
            </a:r>
          </a:p>
        </p:txBody>
      </p:sp>
    </p:spTree>
    <p:extLst>
      <p:ext uri="{BB962C8B-B14F-4D97-AF65-F5344CB8AC3E}">
        <p14:creationId xmlns:p14="http://schemas.microsoft.com/office/powerpoint/2010/main" val="38607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426427"/>
              </p:ext>
            </p:extLst>
          </p:nvPr>
        </p:nvGraphicFramePr>
        <p:xfrm>
          <a:off x="1979712" y="2132856"/>
          <a:ext cx="5760640" cy="108121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879963"/>
                <a:gridCol w="2880677"/>
              </a:tblGrid>
              <a:tr h="1081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Esfuerzo máximo obtenido en la simulación</a:t>
                      </a:r>
                      <a:endParaRPr lang="es-EC" sz="20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198,47 MPa</a:t>
                      </a:r>
                      <a:endParaRPr lang="es-EC" sz="16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30937"/>
              </p:ext>
            </p:extLst>
          </p:nvPr>
        </p:nvGraphicFramePr>
        <p:xfrm>
          <a:off x="1979712" y="3782032"/>
          <a:ext cx="5688632" cy="182880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843963"/>
                <a:gridCol w="2844669"/>
              </a:tblGrid>
              <a:tr h="4226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Deformación máxima permitida</a:t>
                      </a:r>
                      <a:endParaRPr lang="es-EC" sz="20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25 mm</a:t>
                      </a:r>
                      <a:endParaRPr lang="es-EC" sz="16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9052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Deformación obtenida en la simulación</a:t>
                      </a:r>
                      <a:endParaRPr lang="es-EC" sz="20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1,048 mm</a:t>
                      </a:r>
                      <a:endParaRPr lang="es-EC" sz="16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1670332" y="692696"/>
            <a:ext cx="6447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s-ES" sz="3600" b="1" dirty="0">
                <a:ln w="12700">
                  <a:solidFill>
                    <a:schemeClr val="tx2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DE LA SIMULACIÓN</a:t>
            </a:r>
          </a:p>
        </p:txBody>
      </p:sp>
    </p:spTree>
    <p:extLst>
      <p:ext uri="{BB962C8B-B14F-4D97-AF65-F5344CB8AC3E}">
        <p14:creationId xmlns:p14="http://schemas.microsoft.com/office/powerpoint/2010/main" val="10396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47664" y="908720"/>
            <a:ext cx="6264696" cy="822968"/>
          </a:xfrm>
        </p:spPr>
        <p:txBody>
          <a:bodyPr>
            <a:normAutofit/>
          </a:bodyPr>
          <a:lstStyle/>
          <a:p>
            <a:pPr algn="ctr"/>
            <a:r>
              <a:rPr lang="es-EC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SELECCIÓN DEL MATERIAL</a:t>
            </a:r>
            <a:endParaRPr lang="es-EC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584244"/>
              </p:ext>
            </p:extLst>
          </p:nvPr>
        </p:nvGraphicFramePr>
        <p:xfrm>
          <a:off x="1403648" y="2348880"/>
          <a:ext cx="6840760" cy="26642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20380"/>
                <a:gridCol w="3420380"/>
              </a:tblGrid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Material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Límite de fluencia (</a:t>
                      </a:r>
                      <a:r>
                        <a:rPr lang="es-EC" sz="2400" dirty="0" smtClean="0"/>
                        <a:t>MPa</a:t>
                      </a:r>
                      <a:r>
                        <a:rPr lang="es-EC" sz="2400" dirty="0" smtClean="0"/>
                        <a:t>)</a:t>
                      </a:r>
                      <a:endParaRPr lang="es-EC" sz="2400" dirty="0"/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AISI</a:t>
                      </a:r>
                      <a:r>
                        <a:rPr lang="es-EC" sz="2400" baseline="0" dirty="0" smtClean="0"/>
                        <a:t> 1020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207</a:t>
                      </a:r>
                      <a:endParaRPr lang="es-EC" sz="2400" dirty="0"/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AISI 1035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276</a:t>
                      </a:r>
                      <a:endParaRPr lang="es-EC" sz="2400" dirty="0"/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ASTM A 500 GRACO C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317</a:t>
                      </a:r>
                      <a:endParaRPr lang="es-EC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42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68508" y="2132856"/>
            <a:ext cx="7772400" cy="1658665"/>
          </a:xfrm>
        </p:spPr>
        <p:txBody>
          <a:bodyPr/>
          <a:lstStyle/>
          <a:p>
            <a:r>
              <a:rPr lang="es-ES" sz="5400" b="1" dirty="0" smtClean="0">
                <a:solidFill>
                  <a:schemeClr val="accent1">
                    <a:lumMod val="75000"/>
                  </a:schemeClr>
                </a:solidFill>
              </a:rPr>
              <a:t>PLANTEAMIENTO DEL PROBLEMA</a:t>
            </a:r>
            <a:endParaRPr lang="es-E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0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708920"/>
            <a:ext cx="83736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CONSTRUCCIÓN DEL BASTIDOR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2098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2493818" y="1191491"/>
            <a:ext cx="4254299" cy="5405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544616" cy="811560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 smtClean="0">
                <a:solidFill>
                  <a:schemeClr val="bg2">
                    <a:lumMod val="10000"/>
                  </a:schemeClr>
                </a:solidFill>
              </a:rPr>
              <a:t>ARCOS DE SEGURIDAD</a:t>
            </a:r>
            <a:endParaRPr lang="es-EC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0"/>
            <a:ext cx="6124069" cy="1143000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 smtClean="0">
                <a:solidFill>
                  <a:schemeClr val="bg2">
                    <a:lumMod val="10000"/>
                  </a:schemeClr>
                </a:solidFill>
              </a:rPr>
              <a:t>ARCOS DE SEGURIDAD</a:t>
            </a:r>
            <a:endParaRPr lang="es-EC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45421"/>
            <a:ext cx="6768752" cy="460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72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5716" y="332656"/>
            <a:ext cx="5328592" cy="904156"/>
          </a:xfrm>
        </p:spPr>
        <p:txBody>
          <a:bodyPr>
            <a:normAutofit/>
          </a:bodyPr>
          <a:lstStyle/>
          <a:p>
            <a:r>
              <a:rPr lang="es-EC" sz="3600" b="1" dirty="0" smtClean="0">
                <a:solidFill>
                  <a:schemeClr val="bg2">
                    <a:lumMod val="10000"/>
                  </a:schemeClr>
                </a:solidFill>
              </a:rPr>
              <a:t>PROTECCIÓN LATERAL</a:t>
            </a:r>
            <a:endParaRPr lang="es-EC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984776" cy="4176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9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3768" y="404664"/>
            <a:ext cx="3888432" cy="854968"/>
          </a:xfrm>
        </p:spPr>
        <p:txBody>
          <a:bodyPr>
            <a:normAutofit/>
          </a:bodyPr>
          <a:lstStyle/>
          <a:p>
            <a:r>
              <a:rPr lang="es-EC" sz="3600" b="1" dirty="0" smtClean="0">
                <a:solidFill>
                  <a:schemeClr val="bg2">
                    <a:lumMod val="10000"/>
                  </a:schemeClr>
                </a:solidFill>
              </a:rPr>
              <a:t>FRONT BULKHEAD</a:t>
            </a:r>
            <a:endParaRPr lang="es-EC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502296" y="1556792"/>
            <a:ext cx="6598096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736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7704" y="404664"/>
            <a:ext cx="5544616" cy="782960"/>
          </a:xfrm>
        </p:spPr>
        <p:txBody>
          <a:bodyPr>
            <a:normAutofit/>
          </a:bodyPr>
          <a:lstStyle/>
          <a:p>
            <a:r>
              <a:rPr lang="es-EC" sz="3600" b="1" dirty="0" smtClean="0">
                <a:solidFill>
                  <a:schemeClr val="bg2">
                    <a:lumMod val="10000"/>
                  </a:schemeClr>
                </a:solidFill>
              </a:rPr>
              <a:t>PROCESO DE SOLDADURA</a:t>
            </a:r>
            <a:endParaRPr lang="es-EC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1484784"/>
            <a:ext cx="6984776" cy="4464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785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5736" y="188640"/>
            <a:ext cx="4864968" cy="883568"/>
          </a:xfrm>
        </p:spPr>
        <p:txBody>
          <a:bodyPr>
            <a:normAutofit/>
          </a:bodyPr>
          <a:lstStyle/>
          <a:p>
            <a:r>
              <a:rPr lang="es-EC" sz="3600" b="1" dirty="0" smtClean="0">
                <a:solidFill>
                  <a:schemeClr val="bg2">
                    <a:lumMod val="10000"/>
                  </a:schemeClr>
                </a:solidFill>
              </a:rPr>
              <a:t>PROCESO DE PINTURA</a:t>
            </a:r>
            <a:endParaRPr lang="es-EC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2" descr="C:\Users\Efren\Documents\Predeterinados\Fotos\Fotos\FESPE 2012\Diseño y construcción del Batidor\DSC00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696744" cy="5022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3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619053" y="1772816"/>
            <a:ext cx="7884368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2330979" y="497308"/>
            <a:ext cx="4683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BASTIDOR TERMINADO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3154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420888"/>
            <a:ext cx="8136904" cy="1143000"/>
          </a:xfrm>
        </p:spPr>
        <p:txBody>
          <a:bodyPr/>
          <a:lstStyle/>
          <a:p>
            <a:r>
              <a:rPr lang="es-ES" sz="5400" dirty="0">
                <a:solidFill>
                  <a:schemeClr val="accent1">
                    <a:lumMod val="75000"/>
                  </a:schemeClr>
                </a:solidFill>
              </a:rPr>
              <a:t>DISEÑO DE LA CARROCERÍA</a:t>
            </a:r>
            <a:endParaRPr lang="es-E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7" y="404664"/>
            <a:ext cx="3888432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/>
          <p:nvPr/>
        </p:nvPicPr>
        <p:blipFill rotWithShape="1">
          <a:blip r:embed="rId3"/>
          <a:srcRect l="40265" t="23288" r="28166" b="15316"/>
          <a:stretch/>
        </p:blipFill>
        <p:spPr bwMode="auto">
          <a:xfrm>
            <a:off x="5148064" y="260648"/>
            <a:ext cx="3240360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l="35161" t="34176" r="25331" b="17735"/>
          <a:stretch/>
        </p:blipFill>
        <p:spPr bwMode="auto">
          <a:xfrm>
            <a:off x="394668" y="3789040"/>
            <a:ext cx="3812000" cy="2822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C:\Users\Efren\Documents\Predeterinados\Fotos\Fotos\FESPE 2012\Diseño y construcción de la carrocería\8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8066" r="7751" b="6237"/>
          <a:stretch/>
        </p:blipFill>
        <p:spPr bwMode="auto">
          <a:xfrm>
            <a:off x="4716016" y="3946991"/>
            <a:ext cx="4032448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999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Efren\Pictures\Dibujos\DSC008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4" r="15400" b="4030"/>
          <a:stretch/>
        </p:blipFill>
        <p:spPr bwMode="auto">
          <a:xfrm>
            <a:off x="1744810" y="1556792"/>
            <a:ext cx="5612373" cy="4272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32645" y="406879"/>
            <a:ext cx="460851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BUEN DESEMPEÑO</a:t>
            </a:r>
          </a:p>
          <a:p>
            <a:pPr algn="ctr"/>
            <a:endParaRPr lang="es-ES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74370" y="6133301"/>
            <a:ext cx="1947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SEGURIDAD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156176" y="6198767"/>
            <a:ext cx="19247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ADAPTABLE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318355" y="300643"/>
            <a:ext cx="302433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REGLAMENTO DE LA FORMULA SAE</a:t>
            </a:r>
          </a:p>
        </p:txBody>
      </p:sp>
    </p:spTree>
    <p:extLst>
      <p:ext uri="{BB962C8B-B14F-4D97-AF65-F5344CB8AC3E}">
        <p14:creationId xmlns:p14="http://schemas.microsoft.com/office/powerpoint/2010/main" val="95037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74961" y="2721694"/>
            <a:ext cx="4594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tx2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SIMULACIONES</a:t>
            </a:r>
            <a:endParaRPr lang="es-ES" sz="5400" b="1" dirty="0">
              <a:ln w="12700">
                <a:solidFill>
                  <a:schemeClr val="tx2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838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Efren\Documents\Tesis\carroceria\datos de la simulacion\SIMULACION CARROCERÍA 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968552" cy="3784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 descr="C:\Users\Efren\Documents\Tesis\carroceria\datos de la simulacion\PRESION.b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673"/>
            <a:ext cx="4932040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631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501715"/>
              </p:ext>
            </p:extLst>
          </p:nvPr>
        </p:nvGraphicFramePr>
        <p:xfrm>
          <a:off x="1103783" y="2924944"/>
          <a:ext cx="7047520" cy="172819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23760"/>
                <a:gridCol w="3523760"/>
              </a:tblGrid>
              <a:tr h="370840">
                <a:tc>
                  <a:txBody>
                    <a:bodyPr/>
                    <a:lstStyle/>
                    <a:p>
                      <a:r>
                        <a:rPr lang="es-EC" sz="2800" dirty="0" smtClean="0"/>
                        <a:t>Velocidad</a:t>
                      </a:r>
                      <a:r>
                        <a:rPr lang="es-EC" sz="2800" baseline="0" dirty="0" smtClean="0"/>
                        <a:t> máxima del aire (m/s)</a:t>
                      </a:r>
                      <a:endParaRPr lang="es-EC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17,96</a:t>
                      </a:r>
                      <a:endParaRPr lang="es-EC" sz="2400" dirty="0"/>
                    </a:p>
                  </a:txBody>
                  <a:tcPr/>
                </a:tc>
              </a:tr>
              <a:tr h="783312">
                <a:tc>
                  <a:txBody>
                    <a:bodyPr/>
                    <a:lstStyle/>
                    <a:p>
                      <a:r>
                        <a:rPr lang="es-EC" sz="2800" b="1" dirty="0" smtClean="0"/>
                        <a:t>Presión máxima (</a:t>
                      </a:r>
                      <a:r>
                        <a:rPr lang="es-EC" sz="2800" b="1" dirty="0" err="1" smtClean="0"/>
                        <a:t>Pa</a:t>
                      </a:r>
                      <a:r>
                        <a:rPr lang="es-EC" sz="2800" b="1" dirty="0" smtClean="0"/>
                        <a:t>)</a:t>
                      </a:r>
                      <a:endParaRPr lang="es-EC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101,585</a:t>
                      </a:r>
                      <a:endParaRPr lang="es-EC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1403648" y="995604"/>
            <a:ext cx="6447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s-ES" sz="3600" b="1" dirty="0">
                <a:ln w="12700">
                  <a:solidFill>
                    <a:schemeClr val="tx2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DE LA SIMULACIÓN</a:t>
            </a:r>
            <a:endParaRPr lang="es-ES" sz="3600" b="1" dirty="0">
              <a:ln w="12700">
                <a:solidFill>
                  <a:schemeClr val="tx2"/>
                </a:solidFill>
              </a:ln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60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2708920"/>
            <a:ext cx="6768752" cy="1143000"/>
          </a:xfrm>
        </p:spPr>
        <p:txBody>
          <a:bodyPr/>
          <a:lstStyle/>
          <a:p>
            <a:r>
              <a:rPr lang="es-ES" sz="5400" dirty="0">
                <a:solidFill>
                  <a:schemeClr val="accent1">
                    <a:lumMod val="75000"/>
                  </a:schemeClr>
                </a:solidFill>
              </a:rPr>
              <a:t>CONSTRUCCIÓN DE LA CARROCERÍA</a:t>
            </a:r>
            <a:endParaRPr lang="es-E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2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273452" y="1052737"/>
            <a:ext cx="4082523" cy="2636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4795074" y="1052736"/>
            <a:ext cx="4025398" cy="2636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Efren\Documents\Predeterinados\Fotos\Fotos\FESPE 2012\Diseño y construcción de la carrocería\Fotos\DSC00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1" y="3861048"/>
            <a:ext cx="3907093" cy="2768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fren\Documents\Predeterinados\Fotos\Fotos\FESPE 2012\Diseño y construcción de la carrocería\Fotos\DSC002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74" y="3883851"/>
            <a:ext cx="4032000" cy="2845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57219" y="0"/>
            <a:ext cx="5832648" cy="792088"/>
          </a:xfrm>
        </p:spPr>
        <p:txBody>
          <a:bodyPr>
            <a:normAutofit/>
          </a:bodyPr>
          <a:lstStyle/>
          <a:p>
            <a:r>
              <a:rPr lang="es-EC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MOLDE DE LA CARROCERÍA</a:t>
            </a:r>
            <a:endParaRPr lang="es-EC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53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fren\Documents\Predeterinados\Fotos\Fotos\FESPE 2012\Diseño y construcción de la carrocería\Fotos\DSC00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21" y="386662"/>
            <a:ext cx="3851920" cy="2888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fren\Documents\Predeterinados\Fotos\Fotos\FESPE 2012\Diseño y construcción de la carrocería\Fotos\DSC004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08" y="332656"/>
            <a:ext cx="3923928" cy="2942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fren\Documents\Predeterinados\Fotos\Fotos\FESPE 2012\Diseño y construcción de la carrocería\Fotos\DSC00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16" y="3573016"/>
            <a:ext cx="3899925" cy="2924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fren\Documents\Predeterinados\Fotos\Fotos\FESPE 2012\Diseño y construcción de la carrocería\Fotos\DSC004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08" y="3573016"/>
            <a:ext cx="3899925" cy="2924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fren\Documents\Predeterinados\Fotos\Fotos\FESPE 2012\Diseño y construcción de la carrocería\Fotos\DSC00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5" y="990110"/>
            <a:ext cx="3779912" cy="27989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fren\Documents\Predeterinados\Fotos\Fotos\FESPE 2012\Diseño y construcción de la carrocería\Fotos\DSC00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90109"/>
            <a:ext cx="2355726" cy="2861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fren\Documents\Predeterinados\Fotos\Fotos\FESPE 2012\Diseño y construcción de la carrocería\Fotos\DSC00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5" y="3974065"/>
            <a:ext cx="3779912" cy="2834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Efren\Documents\Predeterinados\Fotos\Fotos\FESPE 2012\Fotos Equipo\DSC007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5064"/>
            <a:ext cx="3708412" cy="2781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23529" y="44624"/>
            <a:ext cx="7612310" cy="720080"/>
          </a:xfrm>
        </p:spPr>
        <p:txBody>
          <a:bodyPr>
            <a:normAutofit/>
          </a:bodyPr>
          <a:lstStyle/>
          <a:p>
            <a:r>
              <a:rPr lang="es-EC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APLICACIÓN DE LA FIBRA DE VIDRIO</a:t>
            </a:r>
            <a:endParaRPr lang="es-EC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636912"/>
            <a:ext cx="6645424" cy="1143000"/>
          </a:xfrm>
        </p:spPr>
        <p:txBody>
          <a:bodyPr>
            <a:normAutofit/>
          </a:bodyPr>
          <a:lstStyle/>
          <a:p>
            <a:pPr algn="ctr"/>
            <a:r>
              <a:rPr lang="es-ES" sz="5400" dirty="0">
                <a:solidFill>
                  <a:schemeClr val="accent1">
                    <a:lumMod val="75000"/>
                  </a:schemeClr>
                </a:solidFill>
              </a:rPr>
              <a:t>CONCLUSIONES</a:t>
            </a:r>
            <a:endParaRPr lang="es-E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8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404664"/>
            <a:ext cx="8496944" cy="5976664"/>
          </a:xfrm>
        </p:spPr>
        <p:txBody>
          <a:bodyPr>
            <a:noAutofit/>
          </a:bodyPr>
          <a:lstStyle/>
          <a:p>
            <a:pPr lvl="0" algn="just"/>
            <a:r>
              <a:rPr lang="es-ES" sz="2100" b="1" dirty="0"/>
              <a:t>Se recopiló información relacionada a los temas planteados tanto en  aerodinámica, chasis de competición, reglamento de la Formula SAE, software CAD, materiales  y su manejo</a:t>
            </a:r>
            <a:r>
              <a:rPr lang="es-ES" sz="2100" b="1" dirty="0" smtClean="0"/>
              <a:t>.</a:t>
            </a:r>
          </a:p>
          <a:p>
            <a:pPr lvl="0" algn="just"/>
            <a:endParaRPr lang="es-ES" sz="2100" b="1" dirty="0"/>
          </a:p>
          <a:p>
            <a:pPr lvl="0" algn="just"/>
            <a:r>
              <a:rPr lang="es-ES" sz="2100" b="1" dirty="0" smtClean="0"/>
              <a:t>Se </a:t>
            </a:r>
            <a:r>
              <a:rPr lang="es-ES" sz="2100" b="1" dirty="0"/>
              <a:t>diseñó el </a:t>
            </a:r>
            <a:r>
              <a:rPr lang="es-ES" sz="2100" b="1" dirty="0" smtClean="0"/>
              <a:t>bastidor </a:t>
            </a:r>
            <a:r>
              <a:rPr lang="es-ES" sz="2100" b="1" dirty="0"/>
              <a:t>considerando la normativa de la Formula SAE y las cargas estáticas y dinámicas que influyen en el desempeño del prototipo en pista, como las pruebas de aceleración, frenos e inclinación</a:t>
            </a:r>
            <a:r>
              <a:rPr lang="es-ES" sz="2100" b="1" dirty="0" smtClean="0"/>
              <a:t>.</a:t>
            </a:r>
          </a:p>
          <a:p>
            <a:pPr lvl="0" algn="just"/>
            <a:endParaRPr lang="es-ES" sz="2100" b="1" dirty="0"/>
          </a:p>
          <a:p>
            <a:pPr lvl="0" algn="just"/>
            <a:r>
              <a:rPr lang="es-ES" sz="2100" b="1" dirty="0" smtClean="0"/>
              <a:t>La </a:t>
            </a:r>
            <a:r>
              <a:rPr lang="es-ES" sz="2100" b="1" dirty="0"/>
              <a:t>simulación por ordenador y el uso de los </a:t>
            </a:r>
            <a:r>
              <a:rPr lang="es-ES" sz="2100" b="1" dirty="0" smtClean="0"/>
              <a:t>software </a:t>
            </a:r>
            <a:r>
              <a:rPr lang="es-ES" sz="2100" b="1" dirty="0" smtClean="0"/>
              <a:t>CAE </a:t>
            </a:r>
            <a:r>
              <a:rPr lang="es-ES" sz="2100" b="1" dirty="0"/>
              <a:t>e INVENTOR, nos permitieron realizar un diseño óptimo de la carrocería, comprendiendo de manera más intuitiva y rápida el comportamiento de los materiales utilizados  en función de la velocidad</a:t>
            </a:r>
            <a:r>
              <a:rPr lang="es-ES" sz="2100" b="1" dirty="0" smtClean="0"/>
              <a:t>.</a:t>
            </a:r>
          </a:p>
          <a:p>
            <a:pPr lvl="0" algn="just"/>
            <a:endParaRPr lang="es-ES" sz="2100" b="1" dirty="0"/>
          </a:p>
          <a:p>
            <a:pPr algn="just"/>
            <a:r>
              <a:rPr lang="es-ES" sz="2100" b="1" dirty="0"/>
              <a:t>Se comprobó que la fibra de vidrio es la mejor  opción  para realizar la carrocería del prototipo, debido a la durabilidad del material, costo y la facilidad de manejo.</a:t>
            </a:r>
          </a:p>
        </p:txBody>
      </p:sp>
    </p:spTree>
    <p:extLst>
      <p:ext uri="{BB962C8B-B14F-4D97-AF65-F5344CB8AC3E}">
        <p14:creationId xmlns:p14="http://schemas.microsoft.com/office/powerpoint/2010/main" val="20040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636912"/>
            <a:ext cx="6645424" cy="1143000"/>
          </a:xfrm>
        </p:spPr>
        <p:txBody>
          <a:bodyPr>
            <a:normAutofit/>
          </a:bodyPr>
          <a:lstStyle/>
          <a:p>
            <a:pPr algn="ctr"/>
            <a:r>
              <a:rPr lang="es-ES" sz="5400" dirty="0" smtClean="0">
                <a:solidFill>
                  <a:schemeClr val="accent1">
                    <a:lumMod val="75000"/>
                  </a:schemeClr>
                </a:solidFill>
              </a:rPr>
              <a:t>GRACIAS</a:t>
            </a:r>
            <a:endParaRPr lang="es-E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6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59632" y="2276872"/>
            <a:ext cx="8062912" cy="1470025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solidFill>
                  <a:schemeClr val="accent1">
                    <a:lumMod val="75000"/>
                  </a:schemeClr>
                </a:solidFill>
              </a:rPr>
              <a:t>ALTERNATIVAS DE </a:t>
            </a:r>
            <a:r>
              <a:rPr lang="es-ES" sz="5400" dirty="0" smtClean="0">
                <a:solidFill>
                  <a:schemeClr val="accent1">
                    <a:lumMod val="75000"/>
                  </a:schemeClr>
                </a:solidFill>
              </a:rPr>
              <a:t>SOLUCIÓN</a:t>
            </a:r>
            <a:endParaRPr lang="es-E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04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029994" y="1196752"/>
            <a:ext cx="7416824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899592" y="116632"/>
            <a:ext cx="7239000" cy="787524"/>
          </a:xfrm>
        </p:spPr>
        <p:txBody>
          <a:bodyPr>
            <a:normAutofit/>
          </a:bodyPr>
          <a:lstStyle/>
          <a:p>
            <a:r>
              <a:rPr lang="es-EC" sz="3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BASTIDOR DE ALUMINIO</a:t>
            </a:r>
            <a:endParaRPr lang="es-EC" sz="36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357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188640"/>
            <a:ext cx="6225511" cy="750960"/>
          </a:xfrm>
        </p:spPr>
        <p:txBody>
          <a:bodyPr>
            <a:normAutofit/>
          </a:bodyPr>
          <a:lstStyle/>
          <a:p>
            <a:r>
              <a:rPr lang="es-EC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CHASIS EN FIBRA DE CARBONO</a:t>
            </a:r>
            <a:endParaRPr lang="es-EC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Efren\Documents\Predeterinados\Fotos\Fotos\FESPE 2012\ALEMANIA1\SAM_9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200800" cy="5400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6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260648"/>
            <a:ext cx="4608512" cy="829814"/>
          </a:xfrm>
        </p:spPr>
        <p:txBody>
          <a:bodyPr>
            <a:normAutofit/>
          </a:bodyPr>
          <a:lstStyle/>
          <a:p>
            <a:r>
              <a:rPr lang="es-EC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BASTIDOR TUBULAR</a:t>
            </a:r>
            <a:endParaRPr lang="es-EC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http://i29.tinypic.com/el45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02" y="1268760"/>
            <a:ext cx="6873406" cy="5310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6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564904"/>
            <a:ext cx="7272808" cy="1143000"/>
          </a:xfrm>
        </p:spPr>
        <p:txBody>
          <a:bodyPr>
            <a:normAutofit/>
          </a:bodyPr>
          <a:lstStyle/>
          <a:p>
            <a:r>
              <a:rPr lang="es-ES" sz="5400" dirty="0">
                <a:solidFill>
                  <a:schemeClr val="accent1">
                    <a:lumMod val="75000"/>
                  </a:schemeClr>
                </a:solidFill>
              </a:rPr>
              <a:t>DISEÑO DEL BASTIDOR</a:t>
            </a:r>
            <a:endParaRPr lang="es-E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5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5728" t="24498" r="27599" b="13804"/>
          <a:stretch/>
        </p:blipFill>
        <p:spPr bwMode="auto">
          <a:xfrm>
            <a:off x="539552" y="3212976"/>
            <a:ext cx="3877284" cy="3501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 descr="C:\Users\Efren\Documents\Predeterinados\Fotos\Fotos\FESPE 2012\Diseño y construcción del Batidor\2012-03-01-1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393" y="116632"/>
            <a:ext cx="5062855" cy="2842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31394"/>
            <a:ext cx="4032448" cy="3482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8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mal">
  <a:themeElements>
    <a:clrScheme name="t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rmal">
    <a:dk1>
      <a:srgbClr val="4D5B6B"/>
    </a:dk1>
    <a:lt1>
      <a:srgbClr val="FFFFFF"/>
    </a:lt1>
    <a:dk2>
      <a:srgbClr val="675D59"/>
    </a:dk2>
    <a:lt2>
      <a:srgbClr val="E8DED8"/>
    </a:lt2>
    <a:accent1>
      <a:srgbClr val="FF7605"/>
    </a:accent1>
    <a:accent2>
      <a:srgbClr val="7F7F7F"/>
    </a:accent2>
    <a:accent3>
      <a:srgbClr val="7F5185"/>
    </a:accent3>
    <a:accent4>
      <a:srgbClr val="89AAD3"/>
    </a:accent4>
    <a:accent5>
      <a:srgbClr val="8F5B4B"/>
    </a:accent5>
    <a:accent6>
      <a:srgbClr val="C84340"/>
    </a:accent6>
    <a:hlink>
      <a:srgbClr val="89AAD3"/>
    </a:hlink>
    <a:folHlink>
      <a:srgbClr val="795185"/>
    </a:folHlink>
  </a:clrScheme>
</a:themeOverride>
</file>

<file path=ppt/theme/themeOverride2.xml><?xml version="1.0" encoding="utf-8"?>
<a:themeOverride xmlns:a="http://schemas.openxmlformats.org/drawingml/2006/main">
  <a:clrScheme name="termal">
    <a:dk1>
      <a:srgbClr val="4D5B6B"/>
    </a:dk1>
    <a:lt1>
      <a:srgbClr val="FFFFFF"/>
    </a:lt1>
    <a:dk2>
      <a:srgbClr val="675D59"/>
    </a:dk2>
    <a:lt2>
      <a:srgbClr val="E8DED8"/>
    </a:lt2>
    <a:accent1>
      <a:srgbClr val="FF7605"/>
    </a:accent1>
    <a:accent2>
      <a:srgbClr val="7F7F7F"/>
    </a:accent2>
    <a:accent3>
      <a:srgbClr val="7F5185"/>
    </a:accent3>
    <a:accent4>
      <a:srgbClr val="89AAD3"/>
    </a:accent4>
    <a:accent5>
      <a:srgbClr val="8F5B4B"/>
    </a:accent5>
    <a:accent6>
      <a:srgbClr val="C84340"/>
    </a:accent6>
    <a:hlink>
      <a:srgbClr val="89AAD3"/>
    </a:hlink>
    <a:folHlink>
      <a:srgbClr val="79518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</TotalTime>
  <Words>389</Words>
  <Application>Microsoft Office PowerPoint</Application>
  <PresentationFormat>Presentación en pantalla (4:3)</PresentationFormat>
  <Paragraphs>87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0" baseType="lpstr">
      <vt:lpstr>termal</vt:lpstr>
      <vt:lpstr>ESCUELA POLITÉCNICA DEL EJÉRCITO </vt:lpstr>
      <vt:lpstr>PLANTEAMIENTO DEL PROBLEMA</vt:lpstr>
      <vt:lpstr>Presentación de PowerPoint</vt:lpstr>
      <vt:lpstr>ALTERNATIVAS DE SOLUCIÓN</vt:lpstr>
      <vt:lpstr>BASTIDOR DE ALUMINIO</vt:lpstr>
      <vt:lpstr>CHASIS EN FIBRA DE CARBONO</vt:lpstr>
      <vt:lpstr>BASTIDOR TUBULAR</vt:lpstr>
      <vt:lpstr>DISEÑO DEL BASTIDOR</vt:lpstr>
      <vt:lpstr>Presentación de PowerPoint</vt:lpstr>
      <vt:lpstr>Presentación de PowerPoint</vt:lpstr>
      <vt:lpstr>Presentación de PowerPoint</vt:lpstr>
      <vt:lpstr>SIMULACIONES ESTÁTICAS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SELECCIÓN DEL MATERIAL</vt:lpstr>
      <vt:lpstr>CONSTRUCCIÓN DEL BASTIDOR</vt:lpstr>
      <vt:lpstr>ARCOS DE SEGURIDAD</vt:lpstr>
      <vt:lpstr>ARCOS DE SEGURIDAD</vt:lpstr>
      <vt:lpstr>PROTECCIÓN LATERAL</vt:lpstr>
      <vt:lpstr>FRONT BULKHEAD</vt:lpstr>
      <vt:lpstr>PROCESO DE SOLDADURA</vt:lpstr>
      <vt:lpstr>PROCESO DE PINTURA</vt:lpstr>
      <vt:lpstr>Presentación de PowerPoint</vt:lpstr>
      <vt:lpstr>DISEÑO DE LA CARROCERÍA</vt:lpstr>
      <vt:lpstr>Presentación de PowerPoint</vt:lpstr>
      <vt:lpstr>Presentación de PowerPoint</vt:lpstr>
      <vt:lpstr>Presentación de PowerPoint</vt:lpstr>
      <vt:lpstr>Presentación de PowerPoint</vt:lpstr>
      <vt:lpstr>CONSTRUCCIÓN DE LA CARROCERÍA</vt:lpstr>
      <vt:lpstr>MOLDE DE LA CARROCERÍA</vt:lpstr>
      <vt:lpstr>Presentación de PowerPoint</vt:lpstr>
      <vt:lpstr>APLICACIÓN DE LA FIBRA DE VIDRIO</vt:lpstr>
      <vt:lpstr>CONCLUSIONES</vt:lpstr>
      <vt:lpstr>Presentación de PowerPoint</vt:lpstr>
      <vt:lpstr>GRACIAS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Usuario</cp:lastModifiedBy>
  <cp:revision>78</cp:revision>
  <dcterms:created xsi:type="dcterms:W3CDTF">2013-03-17T21:47:16Z</dcterms:created>
  <dcterms:modified xsi:type="dcterms:W3CDTF">2013-03-21T20:31:37Z</dcterms:modified>
</cp:coreProperties>
</file>