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8"/>
  </p:notesMasterIdLst>
  <p:sldIdLst>
    <p:sldId id="256" r:id="rId2"/>
    <p:sldId id="258" r:id="rId3"/>
    <p:sldId id="260" r:id="rId4"/>
    <p:sldId id="304" r:id="rId5"/>
    <p:sldId id="305" r:id="rId6"/>
    <p:sldId id="287" r:id="rId7"/>
    <p:sldId id="288" r:id="rId8"/>
    <p:sldId id="289" r:id="rId9"/>
    <p:sldId id="290" r:id="rId10"/>
    <p:sldId id="259" r:id="rId11"/>
    <p:sldId id="291" r:id="rId12"/>
    <p:sldId id="292" r:id="rId13"/>
    <p:sldId id="296" r:id="rId14"/>
    <p:sldId id="293" r:id="rId15"/>
    <p:sldId id="294" r:id="rId16"/>
    <p:sldId id="298" r:id="rId17"/>
    <p:sldId id="297" r:id="rId18"/>
    <p:sldId id="299" r:id="rId19"/>
    <p:sldId id="300" r:id="rId20"/>
    <p:sldId id="301" r:id="rId21"/>
    <p:sldId id="302" r:id="rId22"/>
    <p:sldId id="303" r:id="rId23"/>
    <p:sldId id="262" r:id="rId24"/>
    <p:sldId id="263" r:id="rId25"/>
    <p:sldId id="264" r:id="rId26"/>
    <p:sldId id="265"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99" autoAdjust="0"/>
  </p:normalViewPr>
  <p:slideViewPr>
    <p:cSldViewPr>
      <p:cViewPr>
        <p:scale>
          <a:sx n="66" d="100"/>
          <a:sy n="66" d="100"/>
        </p:scale>
        <p:origin x="-2094" y="-50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5186EA-7232-4E40-BAA7-969EA16C50D4}" type="datetimeFigureOut">
              <a:rPr lang="es-EC" smtClean="0"/>
              <a:pPr/>
              <a:t>18/03/2013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61D5D7-B2E6-4F08-AAF2-211D839DCFFB}" type="slidenum">
              <a:rPr lang="es-EC" smtClean="0"/>
              <a:pPr/>
              <a:t>‹Nº›</a:t>
            </a:fld>
            <a:endParaRPr lang="es-EC"/>
          </a:p>
        </p:txBody>
      </p:sp>
    </p:spTree>
    <p:extLst>
      <p:ext uri="{BB962C8B-B14F-4D97-AF65-F5344CB8AC3E}">
        <p14:creationId xmlns:p14="http://schemas.microsoft.com/office/powerpoint/2010/main" xmlns="" val="3388072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63052B2-343C-46DD-B17B-01FC1965C8DE}" type="datetimeFigureOut">
              <a:rPr lang="es-ES" smtClean="0"/>
              <a:pPr/>
              <a:t>18/03/2013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9A64D6A7-D35F-4D3B-B7DB-4D174D20842E}" type="slidenum">
              <a:rPr lang="es-ES" smtClean="0"/>
              <a:pPr/>
              <a:t>‹Nº›</a:t>
            </a:fld>
            <a:endParaRPr lang="es-ES" dirty="0"/>
          </a:p>
        </p:txBody>
      </p:sp>
    </p:spTree>
    <p:extLst>
      <p:ext uri="{BB962C8B-B14F-4D97-AF65-F5344CB8AC3E}">
        <p14:creationId xmlns:p14="http://schemas.microsoft.com/office/powerpoint/2010/main" xmlns="" val="3219908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63052B2-343C-46DD-B17B-01FC1965C8DE}" type="datetimeFigureOut">
              <a:rPr lang="es-ES" smtClean="0"/>
              <a:pPr/>
              <a:t>18/03/2013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9A64D6A7-D35F-4D3B-B7DB-4D174D20842E}" type="slidenum">
              <a:rPr lang="es-ES" smtClean="0"/>
              <a:pPr/>
              <a:t>‹Nº›</a:t>
            </a:fld>
            <a:endParaRPr lang="es-ES" dirty="0"/>
          </a:p>
        </p:txBody>
      </p:sp>
    </p:spTree>
    <p:extLst>
      <p:ext uri="{BB962C8B-B14F-4D97-AF65-F5344CB8AC3E}">
        <p14:creationId xmlns:p14="http://schemas.microsoft.com/office/powerpoint/2010/main" xmlns="" val="104097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63052B2-343C-46DD-B17B-01FC1965C8DE}" type="datetimeFigureOut">
              <a:rPr lang="es-ES" smtClean="0"/>
              <a:pPr/>
              <a:t>18/03/2013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9A64D6A7-D35F-4D3B-B7DB-4D174D20842E}" type="slidenum">
              <a:rPr lang="es-ES" smtClean="0"/>
              <a:pPr/>
              <a:t>‹Nº›</a:t>
            </a:fld>
            <a:endParaRPr lang="es-ES" dirty="0"/>
          </a:p>
        </p:txBody>
      </p:sp>
    </p:spTree>
    <p:extLst>
      <p:ext uri="{BB962C8B-B14F-4D97-AF65-F5344CB8AC3E}">
        <p14:creationId xmlns:p14="http://schemas.microsoft.com/office/powerpoint/2010/main" xmlns="" val="118070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63052B2-343C-46DD-B17B-01FC1965C8DE}" type="datetimeFigureOut">
              <a:rPr lang="es-ES" smtClean="0"/>
              <a:pPr/>
              <a:t>18/03/2013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9A64D6A7-D35F-4D3B-B7DB-4D174D20842E}" type="slidenum">
              <a:rPr lang="es-ES" smtClean="0"/>
              <a:pPr/>
              <a:t>‹Nº›</a:t>
            </a:fld>
            <a:endParaRPr lang="es-ES" dirty="0"/>
          </a:p>
        </p:txBody>
      </p:sp>
    </p:spTree>
    <p:extLst>
      <p:ext uri="{BB962C8B-B14F-4D97-AF65-F5344CB8AC3E}">
        <p14:creationId xmlns:p14="http://schemas.microsoft.com/office/powerpoint/2010/main" xmlns="" val="2878502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63052B2-343C-46DD-B17B-01FC1965C8DE}" type="datetimeFigureOut">
              <a:rPr lang="es-ES" smtClean="0"/>
              <a:pPr/>
              <a:t>18/03/2013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9A64D6A7-D35F-4D3B-B7DB-4D174D20842E}" type="slidenum">
              <a:rPr lang="es-ES" smtClean="0"/>
              <a:pPr/>
              <a:t>‹Nº›</a:t>
            </a:fld>
            <a:endParaRPr lang="es-ES" dirty="0"/>
          </a:p>
        </p:txBody>
      </p:sp>
    </p:spTree>
    <p:extLst>
      <p:ext uri="{BB962C8B-B14F-4D97-AF65-F5344CB8AC3E}">
        <p14:creationId xmlns:p14="http://schemas.microsoft.com/office/powerpoint/2010/main" xmlns="" val="2723862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63052B2-343C-46DD-B17B-01FC1965C8DE}" type="datetimeFigureOut">
              <a:rPr lang="es-ES" smtClean="0"/>
              <a:pPr/>
              <a:t>18/03/2013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9A64D6A7-D35F-4D3B-B7DB-4D174D20842E}" type="slidenum">
              <a:rPr lang="es-ES" smtClean="0"/>
              <a:pPr/>
              <a:t>‹Nº›</a:t>
            </a:fld>
            <a:endParaRPr lang="es-ES" dirty="0"/>
          </a:p>
        </p:txBody>
      </p:sp>
    </p:spTree>
    <p:extLst>
      <p:ext uri="{BB962C8B-B14F-4D97-AF65-F5344CB8AC3E}">
        <p14:creationId xmlns:p14="http://schemas.microsoft.com/office/powerpoint/2010/main" xmlns="" val="209673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63052B2-343C-46DD-B17B-01FC1965C8DE}" type="datetimeFigureOut">
              <a:rPr lang="es-ES" smtClean="0"/>
              <a:pPr/>
              <a:t>18/03/2013</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9A64D6A7-D35F-4D3B-B7DB-4D174D20842E}" type="slidenum">
              <a:rPr lang="es-ES" smtClean="0"/>
              <a:pPr/>
              <a:t>‹Nº›</a:t>
            </a:fld>
            <a:endParaRPr lang="es-ES" dirty="0"/>
          </a:p>
        </p:txBody>
      </p:sp>
    </p:spTree>
    <p:extLst>
      <p:ext uri="{BB962C8B-B14F-4D97-AF65-F5344CB8AC3E}">
        <p14:creationId xmlns:p14="http://schemas.microsoft.com/office/powerpoint/2010/main" xmlns="" val="2228155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63052B2-343C-46DD-B17B-01FC1965C8DE}" type="datetimeFigureOut">
              <a:rPr lang="es-ES" smtClean="0"/>
              <a:pPr/>
              <a:t>18/03/2013</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9A64D6A7-D35F-4D3B-B7DB-4D174D20842E}" type="slidenum">
              <a:rPr lang="es-ES" smtClean="0"/>
              <a:pPr/>
              <a:t>‹Nº›</a:t>
            </a:fld>
            <a:endParaRPr lang="es-ES" dirty="0"/>
          </a:p>
        </p:txBody>
      </p:sp>
    </p:spTree>
    <p:extLst>
      <p:ext uri="{BB962C8B-B14F-4D97-AF65-F5344CB8AC3E}">
        <p14:creationId xmlns:p14="http://schemas.microsoft.com/office/powerpoint/2010/main" xmlns="" val="1284762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63052B2-343C-46DD-B17B-01FC1965C8DE}" type="datetimeFigureOut">
              <a:rPr lang="es-ES" smtClean="0"/>
              <a:pPr/>
              <a:t>18/03/2013</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9A64D6A7-D35F-4D3B-B7DB-4D174D20842E}" type="slidenum">
              <a:rPr lang="es-ES" smtClean="0"/>
              <a:pPr/>
              <a:t>‹Nº›</a:t>
            </a:fld>
            <a:endParaRPr lang="es-ES" dirty="0"/>
          </a:p>
        </p:txBody>
      </p:sp>
    </p:spTree>
    <p:extLst>
      <p:ext uri="{BB962C8B-B14F-4D97-AF65-F5344CB8AC3E}">
        <p14:creationId xmlns:p14="http://schemas.microsoft.com/office/powerpoint/2010/main" xmlns="" val="310476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63052B2-343C-46DD-B17B-01FC1965C8DE}" type="datetimeFigureOut">
              <a:rPr lang="es-ES" smtClean="0"/>
              <a:pPr/>
              <a:t>18/03/2013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9A64D6A7-D35F-4D3B-B7DB-4D174D20842E}" type="slidenum">
              <a:rPr lang="es-ES" smtClean="0"/>
              <a:pPr/>
              <a:t>‹Nº›</a:t>
            </a:fld>
            <a:endParaRPr lang="es-ES" dirty="0"/>
          </a:p>
        </p:txBody>
      </p:sp>
    </p:spTree>
    <p:extLst>
      <p:ext uri="{BB962C8B-B14F-4D97-AF65-F5344CB8AC3E}">
        <p14:creationId xmlns:p14="http://schemas.microsoft.com/office/powerpoint/2010/main" xmlns="" val="1195270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63052B2-343C-46DD-B17B-01FC1965C8DE}" type="datetimeFigureOut">
              <a:rPr lang="es-ES" smtClean="0"/>
              <a:pPr/>
              <a:t>18/03/2013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9A64D6A7-D35F-4D3B-B7DB-4D174D20842E}" type="slidenum">
              <a:rPr lang="es-ES" smtClean="0"/>
              <a:pPr/>
              <a:t>‹Nº›</a:t>
            </a:fld>
            <a:endParaRPr lang="es-ES" dirty="0"/>
          </a:p>
        </p:txBody>
      </p:sp>
    </p:spTree>
    <p:extLst>
      <p:ext uri="{BB962C8B-B14F-4D97-AF65-F5344CB8AC3E}">
        <p14:creationId xmlns:p14="http://schemas.microsoft.com/office/powerpoint/2010/main" xmlns="" val="601008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052B2-343C-46DD-B17B-01FC1965C8DE}" type="datetimeFigureOut">
              <a:rPr lang="es-ES" smtClean="0"/>
              <a:pPr/>
              <a:t>18/03/2013</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4D6A7-D35F-4D3B-B7DB-4D174D20842E}" type="slidenum">
              <a:rPr lang="es-ES" smtClean="0"/>
              <a:pPr/>
              <a:t>‹Nº›</a:t>
            </a:fld>
            <a:endParaRPr lang="es-ES" dirty="0"/>
          </a:p>
        </p:txBody>
      </p:sp>
    </p:spTree>
    <p:extLst>
      <p:ext uri="{BB962C8B-B14F-4D97-AF65-F5344CB8AC3E}">
        <p14:creationId xmlns:p14="http://schemas.microsoft.com/office/powerpoint/2010/main" xmlns="" val="105220327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Subtítulo"/>
          <p:cNvSpPr>
            <a:spLocks noGrp="1"/>
          </p:cNvSpPr>
          <p:nvPr>
            <p:ph type="subTitle" idx="1"/>
          </p:nvPr>
        </p:nvSpPr>
        <p:spPr>
          <a:xfrm>
            <a:off x="1359408" y="1412776"/>
            <a:ext cx="6400800" cy="4176464"/>
          </a:xfrm>
        </p:spPr>
        <p:txBody>
          <a:bodyPr>
            <a:normAutofit fontScale="25000" lnSpcReduction="20000"/>
          </a:bodyPr>
          <a:lstStyle/>
          <a:p>
            <a:r>
              <a:rPr lang="es-ES" sz="6400" dirty="0" smtClean="0">
                <a:solidFill>
                  <a:schemeClr val="tx1"/>
                </a:solidFill>
                <a:latin typeface="Times New Roman" pitchFamily="18" charset="0"/>
                <a:cs typeface="Times New Roman" pitchFamily="18" charset="0"/>
              </a:rPr>
              <a:t>ESCUELA </a:t>
            </a:r>
            <a:r>
              <a:rPr lang="es-ES" sz="6400" dirty="0">
                <a:solidFill>
                  <a:schemeClr val="tx1"/>
                </a:solidFill>
                <a:latin typeface="Times New Roman" pitchFamily="18" charset="0"/>
                <a:cs typeface="Times New Roman" pitchFamily="18" charset="0"/>
              </a:rPr>
              <a:t>POLITÉCNICA DEL EJÉRCITO</a:t>
            </a:r>
          </a:p>
          <a:p>
            <a:r>
              <a:rPr lang="es-ES" sz="6400" dirty="0">
                <a:solidFill>
                  <a:schemeClr val="tx1"/>
                </a:solidFill>
                <a:latin typeface="Times New Roman" pitchFamily="18" charset="0"/>
                <a:cs typeface="Times New Roman" pitchFamily="18" charset="0"/>
              </a:rPr>
              <a:t>EXTENSIÓN LATACUNGA</a:t>
            </a:r>
          </a:p>
          <a:p>
            <a:r>
              <a:rPr lang="es-ES" dirty="0">
                <a:solidFill>
                  <a:schemeClr val="tx1"/>
                </a:solidFill>
                <a:latin typeface="Times New Roman" pitchFamily="18" charset="0"/>
                <a:cs typeface="Times New Roman" pitchFamily="18" charset="0"/>
              </a:rPr>
              <a:t> </a:t>
            </a:r>
          </a:p>
          <a:p>
            <a:r>
              <a:rPr lang="es-ES" dirty="0">
                <a:solidFill>
                  <a:schemeClr val="tx1"/>
                </a:solidFill>
                <a:latin typeface="Times New Roman" pitchFamily="18" charset="0"/>
                <a:cs typeface="Times New Roman" pitchFamily="18" charset="0"/>
              </a:rPr>
              <a:t> </a:t>
            </a:r>
          </a:p>
          <a:p>
            <a:r>
              <a:rPr lang="es-ES" sz="5600" dirty="0">
                <a:solidFill>
                  <a:schemeClr val="tx1"/>
                </a:solidFill>
                <a:latin typeface="Times New Roman" pitchFamily="18" charset="0"/>
                <a:cs typeface="Times New Roman" pitchFamily="18" charset="0"/>
              </a:rPr>
              <a:t>DEPARTAMENTO DE ENERGÍA Y MECÁNICA </a:t>
            </a:r>
          </a:p>
          <a:p>
            <a:r>
              <a:rPr lang="es-ES" sz="5600" dirty="0">
                <a:solidFill>
                  <a:schemeClr val="tx1"/>
                </a:solidFill>
                <a:latin typeface="Times New Roman" pitchFamily="18" charset="0"/>
                <a:cs typeface="Times New Roman" pitchFamily="18" charset="0"/>
              </a:rPr>
              <a:t> </a:t>
            </a:r>
          </a:p>
          <a:p>
            <a:r>
              <a:rPr lang="es-ES_tradnl" sz="5600" dirty="0" smtClean="0">
                <a:solidFill>
                  <a:schemeClr val="tx1"/>
                </a:solidFill>
                <a:latin typeface="Times New Roman" pitchFamily="18" charset="0"/>
                <a:cs typeface="Times New Roman" pitchFamily="18" charset="0"/>
              </a:rPr>
              <a:t>CARRERA DE INGENIERÍA AUTOMOTRIZ</a:t>
            </a:r>
            <a:endParaRPr lang="es-ES" sz="5600" dirty="0" smtClean="0">
              <a:solidFill>
                <a:schemeClr val="tx1"/>
              </a:solidFill>
              <a:latin typeface="Times New Roman" pitchFamily="18" charset="0"/>
              <a:cs typeface="Times New Roman" pitchFamily="18" charset="0"/>
            </a:endParaRPr>
          </a:p>
          <a:p>
            <a:endParaRPr lang="es-ES" sz="5600" dirty="0">
              <a:solidFill>
                <a:schemeClr val="tx1"/>
              </a:solidFill>
              <a:latin typeface="Times New Roman" pitchFamily="18" charset="0"/>
              <a:cs typeface="Times New Roman" pitchFamily="18" charset="0"/>
            </a:endParaRPr>
          </a:p>
          <a:p>
            <a:r>
              <a:rPr lang="es-ES" sz="5600" dirty="0">
                <a:solidFill>
                  <a:schemeClr val="tx1"/>
                </a:solidFill>
                <a:latin typeface="Times New Roman" pitchFamily="18" charset="0"/>
                <a:cs typeface="Times New Roman" pitchFamily="18" charset="0"/>
              </a:rPr>
              <a:t> </a:t>
            </a:r>
            <a:endParaRPr lang="es-ES" sz="5600" b="1" dirty="0">
              <a:solidFill>
                <a:schemeClr val="tx1"/>
              </a:solidFill>
              <a:latin typeface="Times New Roman" pitchFamily="18" charset="0"/>
              <a:cs typeface="Times New Roman" pitchFamily="18" charset="0"/>
            </a:endParaRPr>
          </a:p>
          <a:p>
            <a:r>
              <a:rPr lang="es-ES" sz="5600" b="1" dirty="0" smtClean="0">
                <a:solidFill>
                  <a:schemeClr val="tx1"/>
                </a:solidFill>
                <a:latin typeface="Times New Roman" pitchFamily="18" charset="0"/>
                <a:cs typeface="Times New Roman" pitchFamily="18" charset="0"/>
              </a:rPr>
              <a:t>“</a:t>
            </a:r>
            <a:r>
              <a:rPr lang="es-ES" sz="5600" b="1" dirty="0">
                <a:solidFill>
                  <a:schemeClr val="tx1"/>
                </a:solidFill>
                <a:latin typeface="Arial" pitchFamily="34" charset="0"/>
                <a:cs typeface="Arial" pitchFamily="34" charset="0"/>
              </a:rPr>
              <a:t>DISEÑO Y CONSTRUCCIÓN DE LOS SISTEMAS DE ABSORCIÓN Y DE ASPERSIÓN  PARA LA BARREDORA DE SUPERFICIES PLANAS DE LA MINICARGADORA 226B SERIE 3, PERTENECIENTE A LA ESCUELA POLITÉCNICA DEL EJÉRCITO EXTENSIÓN LATACUNGA</a:t>
            </a:r>
            <a:r>
              <a:rPr lang="es-ES" sz="5600" b="1" dirty="0" smtClean="0">
                <a:solidFill>
                  <a:schemeClr val="tx1"/>
                </a:solidFill>
                <a:latin typeface="Times New Roman" pitchFamily="18" charset="0"/>
                <a:cs typeface="Times New Roman" pitchFamily="18" charset="0"/>
              </a:rPr>
              <a:t>”</a:t>
            </a:r>
            <a:endParaRPr lang="es-ES" sz="5600" dirty="0">
              <a:solidFill>
                <a:schemeClr val="tx1"/>
              </a:solidFill>
              <a:latin typeface="Times New Roman" pitchFamily="18" charset="0"/>
              <a:cs typeface="Times New Roman" pitchFamily="18" charset="0"/>
            </a:endParaRPr>
          </a:p>
          <a:p>
            <a:r>
              <a:rPr lang="es-ES" sz="5600" dirty="0">
                <a:solidFill>
                  <a:schemeClr val="tx1"/>
                </a:solidFill>
                <a:latin typeface="Times New Roman" pitchFamily="18" charset="0"/>
                <a:cs typeface="Times New Roman" pitchFamily="18" charset="0"/>
              </a:rPr>
              <a:t> </a:t>
            </a:r>
          </a:p>
          <a:p>
            <a:r>
              <a:rPr lang="es-ES" sz="5600" dirty="0">
                <a:solidFill>
                  <a:schemeClr val="tx1"/>
                </a:solidFill>
                <a:latin typeface="Times New Roman" pitchFamily="18" charset="0"/>
                <a:cs typeface="Times New Roman" pitchFamily="18" charset="0"/>
              </a:rPr>
              <a:t> </a:t>
            </a:r>
          </a:p>
          <a:p>
            <a:r>
              <a:rPr lang="es-ES" sz="5600" dirty="0" smtClean="0">
                <a:solidFill>
                  <a:schemeClr val="tx1"/>
                </a:solidFill>
                <a:latin typeface="Times New Roman" pitchFamily="18" charset="0"/>
                <a:cs typeface="Times New Roman" pitchFamily="18" charset="0"/>
              </a:rPr>
              <a:t>FREIRE ALVEAR DIEGO FERNANDO</a:t>
            </a:r>
            <a:endParaRPr lang="es-ES" sz="5600" dirty="0">
              <a:solidFill>
                <a:schemeClr val="tx1"/>
              </a:solidFill>
              <a:latin typeface="Times New Roman" pitchFamily="18" charset="0"/>
              <a:cs typeface="Times New Roman" pitchFamily="18" charset="0"/>
            </a:endParaRPr>
          </a:p>
          <a:p>
            <a:r>
              <a:rPr lang="es-ES" sz="5600" dirty="0" smtClean="0">
                <a:solidFill>
                  <a:schemeClr val="tx1"/>
                </a:solidFill>
                <a:latin typeface="Times New Roman" pitchFamily="18" charset="0"/>
                <a:cs typeface="Times New Roman" pitchFamily="18" charset="0"/>
              </a:rPr>
              <a:t>PILCO CAZORLA JHONNY DANIEL</a:t>
            </a:r>
            <a:endParaRPr lang="es-ES" sz="5600" dirty="0">
              <a:solidFill>
                <a:schemeClr val="tx1"/>
              </a:solidFill>
              <a:latin typeface="Times New Roman" pitchFamily="18" charset="0"/>
              <a:cs typeface="Times New Roman" pitchFamily="18" charset="0"/>
            </a:endParaRPr>
          </a:p>
          <a:p>
            <a:r>
              <a:rPr lang="es-ES" sz="5600" dirty="0">
                <a:solidFill>
                  <a:schemeClr val="tx1"/>
                </a:solidFill>
                <a:latin typeface="Times New Roman" pitchFamily="18" charset="0"/>
                <a:cs typeface="Times New Roman" pitchFamily="18" charset="0"/>
              </a:rPr>
              <a:t> </a:t>
            </a:r>
          </a:p>
          <a:p>
            <a:r>
              <a:rPr lang="es-ES" sz="5600" dirty="0">
                <a:solidFill>
                  <a:schemeClr val="tx1"/>
                </a:solidFill>
                <a:latin typeface="Times New Roman" pitchFamily="18" charset="0"/>
                <a:cs typeface="Times New Roman" pitchFamily="18" charset="0"/>
              </a:rPr>
              <a:t> </a:t>
            </a:r>
          </a:p>
          <a:p>
            <a:r>
              <a:rPr lang="es-ES" sz="5600" dirty="0" smtClean="0">
                <a:solidFill>
                  <a:schemeClr val="tx1"/>
                </a:solidFill>
                <a:latin typeface="Times New Roman" pitchFamily="18" charset="0"/>
                <a:cs typeface="Times New Roman" pitchFamily="18" charset="0"/>
              </a:rPr>
              <a:t>Latacunga, Marzo 2013</a:t>
            </a:r>
          </a:p>
          <a:p>
            <a:endParaRPr lang="es-ES" dirty="0">
              <a:latin typeface="Times New Roman" pitchFamily="18" charset="0"/>
              <a:cs typeface="Times New Roman" pitchFamily="18" charset="0"/>
            </a:endParaRPr>
          </a:p>
        </p:txBody>
      </p:sp>
      <p:pic>
        <p:nvPicPr>
          <p:cNvPr id="5" name="4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12080" y="188641"/>
            <a:ext cx="1080000" cy="1080000"/>
          </a:xfrm>
          <a:prstGeom prst="rect">
            <a:avLst/>
          </a:prstGeom>
          <a:noFill/>
          <a:ln w="9525">
            <a:noFill/>
            <a:miter lim="800000"/>
            <a:headEnd/>
            <a:tailEnd/>
          </a:ln>
        </p:spPr>
      </p:pic>
    </p:spTree>
    <p:extLst>
      <p:ext uri="{BB962C8B-B14F-4D97-AF65-F5344CB8AC3E}">
        <p14:creationId xmlns:p14="http://schemas.microsoft.com/office/powerpoint/2010/main" xmlns="" val="367729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457200" y="404664"/>
            <a:ext cx="8229600" cy="1143000"/>
          </a:xfrm>
        </p:spPr>
        <p:txBody>
          <a:bodyPr/>
          <a:lstStyle/>
          <a:p>
            <a:r>
              <a:rPr lang="es-ES" b="1" dirty="0" smtClean="0"/>
              <a:t>MOTOR PARKER TB</a:t>
            </a:r>
            <a:endParaRPr lang="es-ES" b="1"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82880" y="1385202"/>
            <a:ext cx="4761120" cy="40875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4" name="3 Marcador de contenido"/>
          <p:cNvGraphicFramePr>
            <a:graphicFrameLocks noGrp="1"/>
          </p:cNvGraphicFramePr>
          <p:nvPr>
            <p:ph idx="1"/>
            <p:extLst>
              <p:ext uri="{D42A27DB-BD31-4B8C-83A1-F6EECF244321}">
                <p14:modId xmlns:p14="http://schemas.microsoft.com/office/powerpoint/2010/main" xmlns="" val="1808456759"/>
              </p:ext>
            </p:extLst>
          </p:nvPr>
        </p:nvGraphicFramePr>
        <p:xfrm>
          <a:off x="179512" y="1844824"/>
          <a:ext cx="4402832" cy="3606775"/>
        </p:xfrm>
        <a:graphic>
          <a:graphicData uri="http://schemas.openxmlformats.org/drawingml/2006/table">
            <a:tbl>
              <a:tblPr firstRow="1" firstCol="1" bandRow="1">
                <a:tableStyleId>{69CF1AB2-1976-4502-BF36-3FF5EA218861}</a:tableStyleId>
              </a:tblPr>
              <a:tblGrid>
                <a:gridCol w="2376264"/>
                <a:gridCol w="2026568"/>
              </a:tblGrid>
              <a:tr h="507995">
                <a:tc>
                  <a:txBody>
                    <a:bodyPr/>
                    <a:lstStyle/>
                    <a:p>
                      <a:pPr indent="180340" algn="l">
                        <a:lnSpc>
                          <a:spcPct val="125000"/>
                        </a:lnSpc>
                        <a:spcAft>
                          <a:spcPts val="0"/>
                        </a:spcAft>
                      </a:pPr>
                      <a:r>
                        <a:rPr lang="es-ES" sz="1400" dirty="0">
                          <a:effectLst/>
                        </a:rPr>
                        <a:t>Presión máxima continua</a:t>
                      </a:r>
                      <a:endParaRPr lang="es-ES" sz="1400" b="1" dirty="0">
                        <a:effectLst/>
                        <a:latin typeface="Times New Roman"/>
                        <a:ea typeface="Calibri"/>
                        <a:cs typeface="Times New Roman"/>
                      </a:endParaRPr>
                    </a:p>
                  </a:txBody>
                  <a:tcPr marL="68580" marR="68580" marT="0" marB="0"/>
                </a:tc>
                <a:tc>
                  <a:txBody>
                    <a:bodyPr/>
                    <a:lstStyle/>
                    <a:p>
                      <a:pPr indent="180340" algn="ctr">
                        <a:lnSpc>
                          <a:spcPct val="125000"/>
                        </a:lnSpc>
                        <a:spcAft>
                          <a:spcPts val="0"/>
                        </a:spcAft>
                      </a:pPr>
                      <a:r>
                        <a:rPr lang="es-ES" sz="1400" dirty="0" smtClean="0">
                          <a:effectLst/>
                        </a:rPr>
                        <a:t>124 </a:t>
                      </a:r>
                      <a:r>
                        <a:rPr lang="es-ES" sz="1400" dirty="0">
                          <a:effectLst/>
                        </a:rPr>
                        <a:t>bar (1800 psi)</a:t>
                      </a:r>
                      <a:endParaRPr lang="es-ES" sz="1400" b="1" dirty="0">
                        <a:effectLst/>
                        <a:latin typeface="Times New Roman"/>
                        <a:ea typeface="Calibri"/>
                        <a:cs typeface="Times New Roman"/>
                      </a:endParaRPr>
                    </a:p>
                  </a:txBody>
                  <a:tcPr marL="68580" marR="68580" marT="0" marB="0"/>
                </a:tc>
              </a:tr>
              <a:tr h="507995">
                <a:tc>
                  <a:txBody>
                    <a:bodyPr/>
                    <a:lstStyle/>
                    <a:p>
                      <a:pPr indent="180340" algn="l">
                        <a:lnSpc>
                          <a:spcPct val="125000"/>
                        </a:lnSpc>
                        <a:spcAft>
                          <a:spcPts val="0"/>
                        </a:spcAft>
                      </a:pPr>
                      <a:r>
                        <a:rPr lang="es-ES" sz="1400" dirty="0">
                          <a:effectLst/>
                        </a:rPr>
                        <a:t>Presión </a:t>
                      </a:r>
                      <a:r>
                        <a:rPr lang="es-ES" sz="1400" dirty="0" smtClean="0">
                          <a:effectLst/>
                        </a:rPr>
                        <a:t>máxima</a:t>
                      </a:r>
                    </a:p>
                    <a:p>
                      <a:pPr indent="180340" algn="l">
                        <a:lnSpc>
                          <a:spcPct val="125000"/>
                        </a:lnSpc>
                        <a:spcAft>
                          <a:spcPts val="0"/>
                        </a:spcAft>
                      </a:pPr>
                      <a:r>
                        <a:rPr lang="es-ES" sz="1400" dirty="0" smtClean="0">
                          <a:effectLst/>
                        </a:rPr>
                        <a:t> intermitente</a:t>
                      </a:r>
                      <a:endParaRPr lang="es-ES" sz="1400" b="1" dirty="0">
                        <a:effectLst/>
                        <a:latin typeface="Times New Roman"/>
                        <a:ea typeface="Calibri"/>
                        <a:cs typeface="Times New Roman"/>
                      </a:endParaRPr>
                    </a:p>
                  </a:txBody>
                  <a:tcPr marL="68580" marR="68580" marT="0" marB="0"/>
                </a:tc>
                <a:tc>
                  <a:txBody>
                    <a:bodyPr/>
                    <a:lstStyle/>
                    <a:p>
                      <a:pPr indent="180340" algn="ctr">
                        <a:lnSpc>
                          <a:spcPct val="125000"/>
                        </a:lnSpc>
                        <a:spcAft>
                          <a:spcPts val="0"/>
                        </a:spcAft>
                      </a:pPr>
                      <a:r>
                        <a:rPr lang="es-ES" sz="1400" dirty="0">
                          <a:effectLst/>
                        </a:rPr>
                        <a:t>165 bar (2400 psi)</a:t>
                      </a:r>
                      <a:endParaRPr lang="es-ES" sz="1400" b="1" dirty="0">
                        <a:effectLst/>
                        <a:latin typeface="Times New Roman"/>
                        <a:ea typeface="Calibri"/>
                        <a:cs typeface="Times New Roman"/>
                      </a:endParaRPr>
                    </a:p>
                  </a:txBody>
                  <a:tcPr marL="68580" marR="68580" marT="0" marB="0"/>
                </a:tc>
              </a:tr>
              <a:tr h="507995">
                <a:tc>
                  <a:txBody>
                    <a:bodyPr/>
                    <a:lstStyle/>
                    <a:p>
                      <a:pPr indent="180340" algn="l">
                        <a:lnSpc>
                          <a:spcPct val="125000"/>
                        </a:lnSpc>
                        <a:spcAft>
                          <a:spcPts val="0"/>
                        </a:spcAft>
                      </a:pPr>
                      <a:r>
                        <a:rPr lang="es-ES" sz="1400" dirty="0">
                          <a:effectLst/>
                        </a:rPr>
                        <a:t>Flujo máximo de aceite</a:t>
                      </a:r>
                      <a:endParaRPr lang="es-ES" sz="1400" b="1" dirty="0">
                        <a:effectLst/>
                        <a:latin typeface="Times New Roman"/>
                        <a:ea typeface="Calibri"/>
                        <a:cs typeface="Times New Roman"/>
                      </a:endParaRPr>
                    </a:p>
                  </a:txBody>
                  <a:tcPr marL="68580" marR="68580" marT="0" marB="0"/>
                </a:tc>
                <a:tc>
                  <a:txBody>
                    <a:bodyPr/>
                    <a:lstStyle/>
                    <a:p>
                      <a:pPr indent="180340" algn="ctr">
                        <a:lnSpc>
                          <a:spcPct val="125000"/>
                        </a:lnSpc>
                        <a:spcAft>
                          <a:spcPts val="0"/>
                        </a:spcAft>
                      </a:pPr>
                      <a:r>
                        <a:rPr lang="es-ES" sz="1400" dirty="0">
                          <a:effectLst/>
                        </a:rPr>
                        <a:t>57 lpm (15 Gpm)</a:t>
                      </a:r>
                      <a:endParaRPr lang="es-ES" sz="1400" b="1" dirty="0">
                        <a:effectLst/>
                        <a:latin typeface="Times New Roman"/>
                        <a:ea typeface="Calibri"/>
                        <a:cs typeface="Times New Roman"/>
                      </a:endParaRPr>
                    </a:p>
                  </a:txBody>
                  <a:tcPr marL="68580" marR="68580" marT="0" marB="0"/>
                </a:tc>
              </a:tr>
              <a:tr h="507995">
                <a:tc>
                  <a:txBody>
                    <a:bodyPr/>
                    <a:lstStyle/>
                    <a:p>
                      <a:pPr indent="180340" algn="l">
                        <a:lnSpc>
                          <a:spcPct val="125000"/>
                        </a:lnSpc>
                        <a:spcAft>
                          <a:spcPts val="0"/>
                        </a:spcAft>
                      </a:pPr>
                      <a:r>
                        <a:rPr lang="es-ES" sz="1400" dirty="0">
                          <a:effectLst/>
                        </a:rPr>
                        <a:t>Velocidad máxima</a:t>
                      </a:r>
                      <a:endParaRPr lang="es-ES" sz="1400" b="1" dirty="0">
                        <a:effectLst/>
                        <a:latin typeface="Times New Roman"/>
                        <a:ea typeface="Calibri"/>
                        <a:cs typeface="Times New Roman"/>
                      </a:endParaRPr>
                    </a:p>
                  </a:txBody>
                  <a:tcPr marL="68580" marR="68580" marT="0" marB="0"/>
                </a:tc>
                <a:tc>
                  <a:txBody>
                    <a:bodyPr/>
                    <a:lstStyle/>
                    <a:p>
                      <a:pPr indent="180340" algn="ctr">
                        <a:lnSpc>
                          <a:spcPct val="125000"/>
                        </a:lnSpc>
                        <a:spcAft>
                          <a:spcPts val="0"/>
                        </a:spcAft>
                      </a:pPr>
                      <a:r>
                        <a:rPr lang="es-ES" sz="1400" dirty="0" smtClean="0">
                          <a:effectLst/>
                        </a:rPr>
                        <a:t>430 </a:t>
                      </a:r>
                      <a:r>
                        <a:rPr lang="es-ES" sz="1400" dirty="0">
                          <a:effectLst/>
                        </a:rPr>
                        <a:t>rpm</a:t>
                      </a:r>
                      <a:endParaRPr lang="es-ES" sz="1400" b="1" dirty="0">
                        <a:effectLst/>
                        <a:latin typeface="Times New Roman"/>
                        <a:ea typeface="Calibri"/>
                        <a:cs typeface="Times New Roman"/>
                      </a:endParaRPr>
                    </a:p>
                  </a:txBody>
                  <a:tcPr marL="68580" marR="68580" marT="0" marB="0"/>
                </a:tc>
              </a:tr>
              <a:tr h="507995">
                <a:tc>
                  <a:txBody>
                    <a:bodyPr/>
                    <a:lstStyle/>
                    <a:p>
                      <a:pPr indent="180340" algn="l">
                        <a:lnSpc>
                          <a:spcPct val="125000"/>
                        </a:lnSpc>
                        <a:spcAft>
                          <a:spcPts val="0"/>
                        </a:spcAft>
                      </a:pPr>
                      <a:r>
                        <a:rPr lang="es-ES" sz="1400" dirty="0">
                          <a:effectLst/>
                        </a:rPr>
                        <a:t>Torque máximo continuo</a:t>
                      </a:r>
                      <a:endParaRPr lang="es-ES" sz="1400" b="1" dirty="0">
                        <a:effectLst/>
                        <a:latin typeface="Times New Roman"/>
                        <a:ea typeface="Calibri"/>
                        <a:cs typeface="Times New Roman"/>
                      </a:endParaRPr>
                    </a:p>
                  </a:txBody>
                  <a:tcPr marL="68580" marR="68580" marT="0" marB="0"/>
                </a:tc>
                <a:tc>
                  <a:txBody>
                    <a:bodyPr/>
                    <a:lstStyle/>
                    <a:p>
                      <a:pPr indent="180340" algn="ctr">
                        <a:lnSpc>
                          <a:spcPct val="125000"/>
                        </a:lnSpc>
                        <a:spcAft>
                          <a:spcPts val="0"/>
                        </a:spcAft>
                      </a:pPr>
                      <a:r>
                        <a:rPr lang="es-ES" sz="1400" dirty="0">
                          <a:effectLst/>
                        </a:rPr>
                        <a:t>440 N.m. (3897 lb.pulg)</a:t>
                      </a:r>
                      <a:endParaRPr lang="es-ES" sz="1400" b="1" dirty="0">
                        <a:effectLst/>
                        <a:latin typeface="Times New Roman"/>
                        <a:ea typeface="Calibri"/>
                        <a:cs typeface="Times New Roman"/>
                      </a:endParaRPr>
                    </a:p>
                  </a:txBody>
                  <a:tcPr marL="68580" marR="68580" marT="0" marB="0"/>
                </a:tc>
              </a:tr>
              <a:tr h="507995">
                <a:tc>
                  <a:txBody>
                    <a:bodyPr/>
                    <a:lstStyle/>
                    <a:p>
                      <a:pPr indent="180340" algn="l">
                        <a:lnSpc>
                          <a:spcPct val="125000"/>
                        </a:lnSpc>
                        <a:spcAft>
                          <a:spcPts val="0"/>
                        </a:spcAft>
                      </a:pPr>
                      <a:r>
                        <a:rPr lang="es-ES" sz="1400" dirty="0">
                          <a:effectLst/>
                        </a:rPr>
                        <a:t>Torque </a:t>
                      </a:r>
                      <a:r>
                        <a:rPr lang="es-ES" sz="1400" dirty="0" smtClean="0">
                          <a:effectLst/>
                        </a:rPr>
                        <a:t>máximo</a:t>
                      </a:r>
                    </a:p>
                    <a:p>
                      <a:pPr indent="180340" algn="l">
                        <a:lnSpc>
                          <a:spcPct val="125000"/>
                        </a:lnSpc>
                        <a:spcAft>
                          <a:spcPts val="0"/>
                        </a:spcAft>
                      </a:pPr>
                      <a:r>
                        <a:rPr lang="es-ES" sz="1400" dirty="0" smtClean="0">
                          <a:effectLst/>
                        </a:rPr>
                        <a:t>intermitente</a:t>
                      </a:r>
                      <a:endParaRPr lang="es-ES" sz="1400" b="1" dirty="0">
                        <a:effectLst/>
                        <a:latin typeface="Times New Roman"/>
                        <a:ea typeface="Calibri"/>
                        <a:cs typeface="Times New Roman"/>
                      </a:endParaRPr>
                    </a:p>
                  </a:txBody>
                  <a:tcPr marL="68580" marR="68580" marT="0" marB="0"/>
                </a:tc>
                <a:tc>
                  <a:txBody>
                    <a:bodyPr/>
                    <a:lstStyle/>
                    <a:p>
                      <a:pPr indent="180340" algn="ctr">
                        <a:lnSpc>
                          <a:spcPct val="125000"/>
                        </a:lnSpc>
                        <a:spcAft>
                          <a:spcPts val="0"/>
                        </a:spcAft>
                      </a:pPr>
                      <a:r>
                        <a:rPr lang="es-ES" sz="1400" dirty="0">
                          <a:effectLst/>
                        </a:rPr>
                        <a:t>540 N.m. (4783 lb.pulg)</a:t>
                      </a:r>
                      <a:endParaRPr lang="es-ES" sz="1400" b="1" dirty="0">
                        <a:effectLst/>
                        <a:latin typeface="Times New Roman"/>
                        <a:ea typeface="Calibri"/>
                        <a:cs typeface="Times New Roman"/>
                      </a:endParaRPr>
                    </a:p>
                  </a:txBody>
                  <a:tcPr marL="68580" marR="68580" marT="0" marB="0"/>
                </a:tc>
              </a:tr>
              <a:tr h="507995">
                <a:tc>
                  <a:txBody>
                    <a:bodyPr/>
                    <a:lstStyle/>
                    <a:p>
                      <a:pPr indent="180340" algn="l">
                        <a:lnSpc>
                          <a:spcPct val="125000"/>
                        </a:lnSpc>
                        <a:spcAft>
                          <a:spcPts val="0"/>
                        </a:spcAft>
                      </a:pPr>
                      <a:r>
                        <a:rPr lang="es-ES" sz="1400" dirty="0">
                          <a:effectLst/>
                        </a:rPr>
                        <a:t>Carga máxima</a:t>
                      </a:r>
                      <a:endParaRPr lang="es-ES" sz="1400" b="1" dirty="0">
                        <a:effectLst/>
                        <a:latin typeface="Times New Roman"/>
                        <a:ea typeface="Calibri"/>
                        <a:cs typeface="Times New Roman"/>
                      </a:endParaRPr>
                    </a:p>
                  </a:txBody>
                  <a:tcPr marL="68580" marR="68580" marT="0" marB="0"/>
                </a:tc>
                <a:tc>
                  <a:txBody>
                    <a:bodyPr/>
                    <a:lstStyle/>
                    <a:p>
                      <a:pPr indent="180340" algn="ctr">
                        <a:lnSpc>
                          <a:spcPct val="125000"/>
                        </a:lnSpc>
                        <a:spcAft>
                          <a:spcPts val="0"/>
                        </a:spcAft>
                      </a:pPr>
                      <a:r>
                        <a:rPr lang="es-ES" sz="1400" dirty="0">
                          <a:effectLst/>
                        </a:rPr>
                        <a:t>4900 N (1100 lb)</a:t>
                      </a:r>
                      <a:endParaRPr lang="es-ES" sz="1400" b="1"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xmlns="" val="939544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457200" y="404664"/>
            <a:ext cx="8229600" cy="1143000"/>
          </a:xfrm>
        </p:spPr>
        <p:txBody>
          <a:bodyPr/>
          <a:lstStyle/>
          <a:p>
            <a:r>
              <a:rPr lang="es-ES" sz="3200" b="1" dirty="0" smtClean="0"/>
              <a:t>CARACTERISTICAS BARREDORA</a:t>
            </a:r>
            <a:endParaRPr lang="es-ES" sz="32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1222562036"/>
              </p:ext>
            </p:extLst>
          </p:nvPr>
        </p:nvGraphicFramePr>
        <p:xfrm>
          <a:off x="899592" y="1600200"/>
          <a:ext cx="7560840" cy="3244396"/>
        </p:xfrm>
        <a:graphic>
          <a:graphicData uri="http://schemas.openxmlformats.org/drawingml/2006/table">
            <a:tbl>
              <a:tblPr firstRow="1" bandRow="1">
                <a:tableStyleId>{5C22544A-7EE6-4342-B048-85BDC9FD1C3A}</a:tableStyleId>
              </a:tblPr>
              <a:tblGrid>
                <a:gridCol w="3780420"/>
                <a:gridCol w="3780420"/>
              </a:tblGrid>
              <a:tr h="799238">
                <a:tc>
                  <a:txBody>
                    <a:bodyPr/>
                    <a:lstStyle/>
                    <a:p>
                      <a:pPr algn="ctr"/>
                      <a:r>
                        <a:rPr lang="es-EC" sz="2400" dirty="0" smtClean="0">
                          <a:solidFill>
                            <a:schemeClr val="tx1">
                              <a:lumMod val="95000"/>
                              <a:lumOff val="5000"/>
                            </a:schemeClr>
                          </a:solidFill>
                        </a:rPr>
                        <a:t>ANCHO</a:t>
                      </a:r>
                      <a:r>
                        <a:rPr lang="es-EC" sz="2400" baseline="0" dirty="0" smtClean="0">
                          <a:solidFill>
                            <a:schemeClr val="tx1">
                              <a:lumMod val="95000"/>
                              <a:lumOff val="5000"/>
                            </a:schemeClr>
                          </a:solidFill>
                        </a:rPr>
                        <a:t> TOTAL </a:t>
                      </a:r>
                      <a:endParaRPr lang="es-EC" sz="2400" dirty="0">
                        <a:solidFill>
                          <a:schemeClr val="tx1">
                            <a:lumMod val="95000"/>
                            <a:lumOff val="5000"/>
                          </a:schemeClr>
                        </a:solidFill>
                      </a:endParaRPr>
                    </a:p>
                  </a:txBody>
                  <a:tcPr/>
                </a:tc>
                <a:tc>
                  <a:txBody>
                    <a:bodyPr/>
                    <a:lstStyle/>
                    <a:p>
                      <a:pPr algn="ctr"/>
                      <a:r>
                        <a:rPr lang="es-EC" sz="2400" dirty="0" smtClean="0">
                          <a:solidFill>
                            <a:schemeClr val="tx1">
                              <a:lumMod val="95000"/>
                              <a:lumOff val="5000"/>
                            </a:schemeClr>
                          </a:solidFill>
                        </a:rPr>
                        <a:t>1555 mm</a:t>
                      </a:r>
                      <a:endParaRPr lang="es-EC" sz="2400" dirty="0">
                        <a:solidFill>
                          <a:schemeClr val="tx1">
                            <a:lumMod val="95000"/>
                            <a:lumOff val="5000"/>
                          </a:schemeClr>
                        </a:solidFill>
                      </a:endParaRPr>
                    </a:p>
                  </a:txBody>
                  <a:tcPr/>
                </a:tc>
              </a:tr>
              <a:tr h="799238">
                <a:tc>
                  <a:txBody>
                    <a:bodyPr/>
                    <a:lstStyle/>
                    <a:p>
                      <a:pPr algn="ctr"/>
                      <a:r>
                        <a:rPr lang="es-EC" sz="2400" b="1" dirty="0" smtClean="0">
                          <a:solidFill>
                            <a:schemeClr val="tx1">
                              <a:lumMod val="95000"/>
                              <a:lumOff val="5000"/>
                            </a:schemeClr>
                          </a:solidFill>
                        </a:rPr>
                        <a:t>ANCHO DE BARRIDO</a:t>
                      </a:r>
                      <a:endParaRPr lang="es-EC" sz="2400" b="1" dirty="0">
                        <a:solidFill>
                          <a:schemeClr val="tx1">
                            <a:lumMod val="95000"/>
                            <a:lumOff val="5000"/>
                          </a:schemeClr>
                        </a:solidFill>
                      </a:endParaRPr>
                    </a:p>
                  </a:txBody>
                  <a:tcPr/>
                </a:tc>
                <a:tc>
                  <a:txBody>
                    <a:bodyPr/>
                    <a:lstStyle/>
                    <a:p>
                      <a:pPr algn="ctr"/>
                      <a:r>
                        <a:rPr lang="es-EC" sz="2400" dirty="0" smtClean="0">
                          <a:solidFill>
                            <a:schemeClr val="tx1">
                              <a:lumMod val="95000"/>
                              <a:lumOff val="5000"/>
                            </a:schemeClr>
                          </a:solidFill>
                        </a:rPr>
                        <a:t>1383 mm</a:t>
                      </a:r>
                      <a:endParaRPr lang="es-EC" sz="2400" dirty="0">
                        <a:solidFill>
                          <a:schemeClr val="tx1">
                            <a:lumMod val="95000"/>
                            <a:lumOff val="5000"/>
                          </a:schemeClr>
                        </a:solidFill>
                      </a:endParaRPr>
                    </a:p>
                  </a:txBody>
                  <a:tcPr/>
                </a:tc>
              </a:tr>
              <a:tr h="799238">
                <a:tc>
                  <a:txBody>
                    <a:bodyPr/>
                    <a:lstStyle/>
                    <a:p>
                      <a:pPr algn="ctr"/>
                      <a:r>
                        <a:rPr lang="es-EC" sz="2400" dirty="0" smtClean="0">
                          <a:solidFill>
                            <a:schemeClr val="tx1">
                              <a:lumMod val="95000"/>
                              <a:lumOff val="5000"/>
                            </a:schemeClr>
                          </a:solidFill>
                        </a:rPr>
                        <a:t>VELOCIDAD</a:t>
                      </a:r>
                      <a:r>
                        <a:rPr lang="es-EC" sz="2400" baseline="0" dirty="0" smtClean="0">
                          <a:solidFill>
                            <a:schemeClr val="tx1">
                              <a:lumMod val="95000"/>
                              <a:lumOff val="5000"/>
                            </a:schemeClr>
                          </a:solidFill>
                        </a:rPr>
                        <a:t> NOMINAL DEL CEPILLO</a:t>
                      </a:r>
                      <a:endParaRPr lang="es-EC" sz="2400" dirty="0">
                        <a:solidFill>
                          <a:schemeClr val="tx1">
                            <a:lumMod val="95000"/>
                            <a:lumOff val="5000"/>
                          </a:schemeClr>
                        </a:solidFill>
                      </a:endParaRPr>
                    </a:p>
                  </a:txBody>
                  <a:tcPr/>
                </a:tc>
                <a:tc>
                  <a:txBody>
                    <a:bodyPr/>
                    <a:lstStyle/>
                    <a:p>
                      <a:pPr algn="ctr"/>
                      <a:r>
                        <a:rPr lang="es-EC" sz="2400" dirty="0" smtClean="0">
                          <a:solidFill>
                            <a:schemeClr val="tx1">
                              <a:lumMod val="95000"/>
                              <a:lumOff val="5000"/>
                            </a:schemeClr>
                          </a:solidFill>
                        </a:rPr>
                        <a:t>190@rpm</a:t>
                      </a:r>
                      <a:endParaRPr lang="es-EC" sz="2400" dirty="0">
                        <a:solidFill>
                          <a:schemeClr val="tx1">
                            <a:lumMod val="95000"/>
                            <a:lumOff val="5000"/>
                          </a:schemeClr>
                        </a:solidFill>
                      </a:endParaRPr>
                    </a:p>
                  </a:txBody>
                  <a:tcPr/>
                </a:tc>
              </a:tr>
              <a:tr h="799238">
                <a:tc>
                  <a:txBody>
                    <a:bodyPr/>
                    <a:lstStyle/>
                    <a:p>
                      <a:pPr algn="ctr"/>
                      <a:r>
                        <a:rPr lang="es-EC" sz="2400" dirty="0" smtClean="0">
                          <a:solidFill>
                            <a:schemeClr val="tx1">
                              <a:lumMod val="95000"/>
                              <a:lumOff val="5000"/>
                            </a:schemeClr>
                          </a:solidFill>
                        </a:rPr>
                        <a:t>CAPACIDAD DE TOLVA</a:t>
                      </a:r>
                      <a:endParaRPr lang="es-EC" sz="2400" dirty="0">
                        <a:solidFill>
                          <a:schemeClr val="tx1">
                            <a:lumMod val="95000"/>
                            <a:lumOff val="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2400" dirty="0" smtClean="0">
                          <a:solidFill>
                            <a:schemeClr val="tx1">
                              <a:lumMod val="95000"/>
                              <a:lumOff val="5000"/>
                            </a:schemeClr>
                          </a:solidFill>
                          <a:effectLst/>
                        </a:rPr>
                        <a:t>0,57 m</a:t>
                      </a:r>
                      <a:r>
                        <a:rPr lang="es-EC" sz="2400" baseline="30000" dirty="0" smtClean="0">
                          <a:solidFill>
                            <a:schemeClr val="tx1">
                              <a:lumMod val="95000"/>
                              <a:lumOff val="5000"/>
                            </a:schemeClr>
                          </a:solidFill>
                          <a:effectLst/>
                        </a:rPr>
                        <a:t>3</a:t>
                      </a:r>
                      <a:endParaRPr lang="es-EC" sz="2400" dirty="0" smtClean="0">
                        <a:solidFill>
                          <a:schemeClr val="tx1">
                            <a:lumMod val="95000"/>
                            <a:lumOff val="5000"/>
                          </a:schemeClr>
                        </a:solidFill>
                        <a:effectLst/>
                        <a:latin typeface="+mn-lt"/>
                        <a:ea typeface="Calibri"/>
                        <a:cs typeface="Times New Roman"/>
                      </a:endParaRPr>
                    </a:p>
                    <a:p>
                      <a:pPr algn="ctr"/>
                      <a:endParaRPr lang="es-EC" sz="2400" dirty="0">
                        <a:solidFill>
                          <a:schemeClr val="tx1">
                            <a:lumMod val="95000"/>
                            <a:lumOff val="5000"/>
                          </a:schemeClr>
                        </a:solidFill>
                      </a:endParaRPr>
                    </a:p>
                  </a:txBody>
                  <a:tcPr/>
                </a:tc>
              </a:tr>
            </a:tbl>
          </a:graphicData>
        </a:graphic>
      </p:graphicFrame>
    </p:spTree>
    <p:extLst>
      <p:ext uri="{BB962C8B-B14F-4D97-AF65-F5344CB8AC3E}">
        <p14:creationId xmlns:p14="http://schemas.microsoft.com/office/powerpoint/2010/main" xmlns="" val="4034773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457200" y="404664"/>
            <a:ext cx="8229600" cy="1143000"/>
          </a:xfrm>
        </p:spPr>
        <p:txBody>
          <a:bodyPr>
            <a:normAutofit/>
          </a:bodyPr>
          <a:lstStyle/>
          <a:p>
            <a:r>
              <a:rPr lang="es-ES" sz="3200" b="1" dirty="0" smtClean="0"/>
              <a:t>DISEÑO DEL SISTEMA DE ASPERSIÓN</a:t>
            </a:r>
            <a:endParaRPr lang="es-ES" sz="3200" b="1" dirty="0"/>
          </a:p>
        </p:txBody>
      </p:sp>
      <p:sp>
        <p:nvSpPr>
          <p:cNvPr id="3" name="2 Marcador de contenido"/>
          <p:cNvSpPr>
            <a:spLocks noGrp="1"/>
          </p:cNvSpPr>
          <p:nvPr>
            <p:ph idx="1"/>
          </p:nvPr>
        </p:nvSpPr>
        <p:spPr/>
        <p:txBody>
          <a:bodyPr/>
          <a:lstStyle/>
          <a:p>
            <a:r>
              <a:rPr lang="es-EC" sz="2400" dirty="0"/>
              <a:t>Para las necesidades del proyecto se necesitara tener una aspersión plana, ya que es la que cubrirá toda la distancia de barrido de manera uniforme.</a:t>
            </a:r>
          </a:p>
          <a:p>
            <a:r>
              <a:rPr lang="es-EC" sz="2400" dirty="0"/>
              <a:t>Y tenemos un mayor rango de diseño de ángulo de aspersión, en este caso tenemos un ángulo de 80 grados.</a:t>
            </a:r>
          </a:p>
          <a:p>
            <a:endParaRPr lang="es-E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23728" y="4091113"/>
            <a:ext cx="1656184" cy="1596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6 Imagen"/>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60032" y="4091113"/>
            <a:ext cx="1958330" cy="1596256"/>
          </a:xfrm>
          <a:prstGeom prst="rect">
            <a:avLst/>
          </a:prstGeom>
          <a:noFill/>
          <a:ln>
            <a:noFill/>
          </a:ln>
        </p:spPr>
      </p:pic>
    </p:spTree>
    <p:extLst>
      <p:ext uri="{BB962C8B-B14F-4D97-AF65-F5344CB8AC3E}">
        <p14:creationId xmlns:p14="http://schemas.microsoft.com/office/powerpoint/2010/main" xmlns="" val="4034773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457200" y="404664"/>
            <a:ext cx="8229600" cy="1143000"/>
          </a:xfrm>
        </p:spPr>
        <p:txBody>
          <a:bodyPr>
            <a:normAutofit/>
          </a:bodyPr>
          <a:lstStyle/>
          <a:p>
            <a:r>
              <a:rPr lang="es-ES" sz="2800" b="1" dirty="0" smtClean="0"/>
              <a:t>MANDOS PARA EL SISTEMA DE ASPERSIÓN</a:t>
            </a:r>
            <a:endParaRPr lang="es-ES" sz="2800" b="1" dirty="0"/>
          </a:p>
        </p:txBody>
      </p:sp>
      <p:sp>
        <p:nvSpPr>
          <p:cNvPr id="3" name="2 Marcador de contenido"/>
          <p:cNvSpPr>
            <a:spLocks noGrp="1"/>
          </p:cNvSpPr>
          <p:nvPr>
            <p:ph idx="1"/>
          </p:nvPr>
        </p:nvSpPr>
        <p:spPr/>
        <p:txBody>
          <a:bodyPr>
            <a:normAutofit/>
          </a:bodyPr>
          <a:lstStyle/>
          <a:p>
            <a:r>
              <a:rPr lang="es-EC" sz="2400" dirty="0"/>
              <a:t>Ubicada de manera estratégica en la cabina para que el operador pueda accionar de manera muy sencilla, tiene dos botones con On y Off para encender la bomba para la aspersión y encender la barredora </a:t>
            </a:r>
          </a:p>
          <a:p>
            <a:endParaRPr lang="es-ES" sz="1800" dirty="0"/>
          </a:p>
        </p:txBody>
      </p:sp>
      <p:sp>
        <p:nvSpPr>
          <p:cNvPr id="4" name="3 Rectángulo"/>
          <p:cNvSpPr/>
          <p:nvPr/>
        </p:nvSpPr>
        <p:spPr>
          <a:xfrm>
            <a:off x="5611682" y="3059668"/>
            <a:ext cx="184731" cy="369332"/>
          </a:xfrm>
          <a:prstGeom prst="rect">
            <a:avLst/>
          </a:prstGeom>
        </p:spPr>
        <p:txBody>
          <a:bodyPr wrap="none">
            <a:spAutoFit/>
          </a:bodyPr>
          <a:lstStyle/>
          <a:p>
            <a:endParaRPr lang="es-ES" dirty="0"/>
          </a:p>
        </p:txBody>
      </p:sp>
      <p:sp>
        <p:nvSpPr>
          <p:cNvPr id="9" name="8 Rectángulo"/>
          <p:cNvSpPr/>
          <p:nvPr/>
        </p:nvSpPr>
        <p:spPr>
          <a:xfrm>
            <a:off x="5795738" y="5445224"/>
            <a:ext cx="184731" cy="369332"/>
          </a:xfrm>
          <a:prstGeom prst="rect">
            <a:avLst/>
          </a:prstGeom>
        </p:spPr>
        <p:txBody>
          <a:bodyPr wrap="none">
            <a:spAutoFit/>
          </a:bodyPr>
          <a:lstStyle/>
          <a:p>
            <a:endParaRPr lang="es-ES" dirty="0"/>
          </a:p>
        </p:txBody>
      </p:sp>
      <p:pic>
        <p:nvPicPr>
          <p:cNvPr id="11" name="3 Marcador de contenido"/>
          <p:cNvPicPr>
            <a:picLocks/>
          </p:cNvPicPr>
          <p:nvPr/>
        </p:nvPicPr>
        <p:blipFill rotWithShape="1">
          <a:blip r:embed="rId3" cstate="print"/>
          <a:srcRect l="31368" t="27311" r="32725" b="28992"/>
          <a:stretch/>
        </p:blipFill>
        <p:spPr bwMode="auto">
          <a:xfrm>
            <a:off x="4572000" y="3573016"/>
            <a:ext cx="3416077" cy="2376264"/>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874949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457200" y="404664"/>
            <a:ext cx="8229600" cy="1143000"/>
          </a:xfrm>
        </p:spPr>
        <p:txBody>
          <a:bodyPr>
            <a:normAutofit/>
          </a:bodyPr>
          <a:lstStyle/>
          <a:p>
            <a:r>
              <a:rPr lang="es-ES" sz="3600" b="1" dirty="0" smtClean="0"/>
              <a:t>DISEÑO ELECTRÓNICO</a:t>
            </a:r>
            <a:endParaRPr lang="es-ES" sz="3600" b="1" dirty="0"/>
          </a:p>
        </p:txBody>
      </p:sp>
      <p:sp>
        <p:nvSpPr>
          <p:cNvPr id="3" name="2 Marcador de contenido"/>
          <p:cNvSpPr>
            <a:spLocks noGrp="1"/>
          </p:cNvSpPr>
          <p:nvPr>
            <p:ph idx="1"/>
          </p:nvPr>
        </p:nvSpPr>
        <p:spPr/>
        <p:txBody>
          <a:bodyPr>
            <a:normAutofit/>
          </a:bodyPr>
          <a:lstStyle/>
          <a:p>
            <a:pPr marL="0" indent="0">
              <a:buNone/>
            </a:pPr>
            <a:r>
              <a:rPr lang="es-ES" sz="2400" dirty="0"/>
              <a:t>Para este diseño se necesitó componentes conocidos y de muy fácil adquisición en el mercado, por lo tanto se utilizó los siguientes elementos:</a:t>
            </a:r>
            <a:endParaRPr lang="es-EC" sz="2400" dirty="0"/>
          </a:p>
          <a:p>
            <a:pPr lvl="0"/>
            <a:r>
              <a:rPr lang="es-ES" sz="2400" dirty="0"/>
              <a:t>Una batería de 9v </a:t>
            </a:r>
            <a:endParaRPr lang="es-EC" sz="2400" dirty="0"/>
          </a:p>
          <a:p>
            <a:pPr lvl="0"/>
            <a:r>
              <a:rPr lang="es-ES" sz="2400" dirty="0"/>
              <a:t>Dos resistencias de 100 ohmios </a:t>
            </a:r>
            <a:endParaRPr lang="es-EC" sz="2400" dirty="0"/>
          </a:p>
          <a:p>
            <a:pPr lvl="0"/>
            <a:r>
              <a:rPr lang="es-ES" sz="2400" dirty="0"/>
              <a:t>Dos pulsadores.</a:t>
            </a:r>
            <a:endParaRPr lang="es-EC" sz="2400" dirty="0"/>
          </a:p>
          <a:p>
            <a:pPr lvl="0"/>
            <a:r>
              <a:rPr lang="es-ES" sz="2400" dirty="0"/>
              <a:t>Dos leds </a:t>
            </a:r>
            <a:endParaRPr lang="es-EC" sz="2400" dirty="0"/>
          </a:p>
          <a:p>
            <a:pPr lvl="0"/>
            <a:r>
              <a:rPr lang="es-ES" sz="2400" dirty="0"/>
              <a:t>Una alarma sonora</a:t>
            </a:r>
            <a:endParaRPr lang="es-EC" sz="2400" dirty="0"/>
          </a:p>
          <a:p>
            <a:pPr lvl="0"/>
            <a:r>
              <a:rPr lang="es-ES" sz="2400" dirty="0"/>
              <a:t>Un PIC 16F628A.</a:t>
            </a:r>
            <a:endParaRPr lang="es-EC" sz="2400" dirty="0"/>
          </a:p>
          <a:p>
            <a:endParaRPr lang="es-ES" dirty="0"/>
          </a:p>
        </p:txBody>
      </p:sp>
    </p:spTree>
    <p:extLst>
      <p:ext uri="{BB962C8B-B14F-4D97-AF65-F5344CB8AC3E}">
        <p14:creationId xmlns:p14="http://schemas.microsoft.com/office/powerpoint/2010/main" xmlns="" val="4034773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457200" y="548680"/>
            <a:ext cx="8229600" cy="648072"/>
          </a:xfrm>
        </p:spPr>
        <p:txBody>
          <a:bodyPr>
            <a:normAutofit/>
          </a:bodyPr>
          <a:lstStyle/>
          <a:p>
            <a:r>
              <a:rPr lang="es-ES" sz="3600" b="1" dirty="0" smtClean="0"/>
              <a:t>ESQUEMA ELECTRICO</a:t>
            </a:r>
            <a:endParaRPr lang="es-ES" sz="3600" b="1" dirty="0"/>
          </a:p>
        </p:txBody>
      </p:sp>
      <p:pic>
        <p:nvPicPr>
          <p:cNvPr id="6" name="0 Imagen"/>
          <p:cNvPicPr>
            <a:picLocks noGrp="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444208" y="1916832"/>
            <a:ext cx="2592288" cy="3600400"/>
          </a:xfrm>
          <a:prstGeom prst="rect">
            <a:avLst/>
          </a:prstGeom>
        </p:spPr>
      </p:pic>
      <p:sp>
        <p:nvSpPr>
          <p:cNvPr id="4" name="3 CuadroTexto"/>
          <p:cNvSpPr txBox="1"/>
          <p:nvPr/>
        </p:nvSpPr>
        <p:spPr>
          <a:xfrm>
            <a:off x="395536" y="1628800"/>
            <a:ext cx="5904656" cy="4678204"/>
          </a:xfrm>
          <a:prstGeom prst="rect">
            <a:avLst/>
          </a:prstGeom>
          <a:noFill/>
        </p:spPr>
        <p:txBody>
          <a:bodyPr wrap="square" rtlCol="0">
            <a:spAutoFit/>
          </a:bodyPr>
          <a:lstStyle/>
          <a:p>
            <a:pPr algn="just"/>
            <a:r>
              <a:rPr lang="es-ES" sz="2000" dirty="0"/>
              <a:t>Se necesitó diseñar un circuito que sirva al operador como una advertencia de la posición correcta de la barredora, para ello se ubicó dos pulsadores en  posiciones estratégicas, las cuales indican la posición de altura y ángulo adecuados para trabajar. Esto ayuda para que cualquier persona que vaya a utilizar este accesorio tenga mayor comodidad y no dependa de alguien para ubicar la barredora en posición óptima de trabajo. Por lo tanto, el diseño consta de un pulsador que me dará la posición de altura y en ese instante sonara dos veces y se encenderá automáticamente el led de color rojo, y para la posición de ángulo sonará una vez y permanecerá encendida la luz de advertencia de color amarilla.</a:t>
            </a:r>
            <a:endParaRPr lang="es-EC" sz="2000" dirty="0"/>
          </a:p>
          <a:p>
            <a:pPr algn="just"/>
            <a:endParaRPr lang="es-EC" dirty="0"/>
          </a:p>
        </p:txBody>
      </p:sp>
    </p:spTree>
    <p:extLst>
      <p:ext uri="{BB962C8B-B14F-4D97-AF65-F5344CB8AC3E}">
        <p14:creationId xmlns:p14="http://schemas.microsoft.com/office/powerpoint/2010/main" xmlns="" val="874949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457200" y="404664"/>
            <a:ext cx="8229600" cy="1143000"/>
          </a:xfrm>
        </p:spPr>
        <p:txBody>
          <a:bodyPr>
            <a:normAutofit/>
          </a:bodyPr>
          <a:lstStyle/>
          <a:p>
            <a:r>
              <a:rPr lang="es-ES" sz="2800" b="1" dirty="0" smtClean="0"/>
              <a:t>CONSTRUCCIÓN RECOLECTOR DE LA BARREDORA</a:t>
            </a:r>
            <a:endParaRPr lang="es-ES" sz="2800" b="1" dirty="0"/>
          </a:p>
        </p:txBody>
      </p:sp>
      <p:sp>
        <p:nvSpPr>
          <p:cNvPr id="4" name="3 Rectángulo"/>
          <p:cNvSpPr/>
          <p:nvPr/>
        </p:nvSpPr>
        <p:spPr>
          <a:xfrm>
            <a:off x="5611682" y="3059668"/>
            <a:ext cx="184731" cy="369332"/>
          </a:xfrm>
          <a:prstGeom prst="rect">
            <a:avLst/>
          </a:prstGeom>
        </p:spPr>
        <p:txBody>
          <a:bodyPr wrap="none">
            <a:spAutoFit/>
          </a:bodyPr>
          <a:lstStyle/>
          <a:p>
            <a:endParaRPr lang="es-ES" dirty="0"/>
          </a:p>
        </p:txBody>
      </p:sp>
      <p:sp>
        <p:nvSpPr>
          <p:cNvPr id="8" name="7 Rectángulo"/>
          <p:cNvSpPr/>
          <p:nvPr/>
        </p:nvSpPr>
        <p:spPr>
          <a:xfrm>
            <a:off x="845551" y="5445224"/>
            <a:ext cx="184731" cy="369332"/>
          </a:xfrm>
          <a:prstGeom prst="rect">
            <a:avLst/>
          </a:prstGeom>
        </p:spPr>
        <p:txBody>
          <a:bodyPr wrap="none">
            <a:spAutoFit/>
          </a:bodyPr>
          <a:lstStyle/>
          <a:p>
            <a:endParaRPr lang="es-ES" dirty="0"/>
          </a:p>
        </p:txBody>
      </p:sp>
      <p:sp>
        <p:nvSpPr>
          <p:cNvPr id="9" name="8 Rectángulo"/>
          <p:cNvSpPr/>
          <p:nvPr/>
        </p:nvSpPr>
        <p:spPr>
          <a:xfrm>
            <a:off x="5795738" y="5445224"/>
            <a:ext cx="184731" cy="369332"/>
          </a:xfrm>
          <a:prstGeom prst="rect">
            <a:avLst/>
          </a:prstGeom>
        </p:spPr>
        <p:txBody>
          <a:bodyPr wrap="none">
            <a:spAutoFit/>
          </a:bodyPr>
          <a:lstStyle/>
          <a:p>
            <a:endParaRPr lang="es-ES" dirty="0"/>
          </a:p>
        </p:txBody>
      </p:sp>
      <p:pic>
        <p:nvPicPr>
          <p:cNvPr id="14" name="13 Imagen"/>
          <p:cNvPicPr/>
          <p:nvPr/>
        </p:nvPicPr>
        <p:blipFill rotWithShape="1">
          <a:blip r:embed="rId3" cstate="print"/>
          <a:srcRect l="21266" t="20243" r="18734" b="17381"/>
          <a:stretch/>
        </p:blipFill>
        <p:spPr bwMode="auto">
          <a:xfrm>
            <a:off x="5980470" y="2132856"/>
            <a:ext cx="2802658" cy="1944215"/>
          </a:xfrm>
          <a:prstGeom prst="rect">
            <a:avLst/>
          </a:prstGeom>
          <a:ln>
            <a:noFill/>
          </a:ln>
          <a:extLst>
            <a:ext uri="{53640926-AAD7-44D8-BBD7-CCE9431645EC}">
              <a14:shadowObscured xmlns:a14="http://schemas.microsoft.com/office/drawing/2010/main" xmlns=""/>
            </a:ext>
          </a:extLst>
        </p:spPr>
      </p:pic>
      <p:pic>
        <p:nvPicPr>
          <p:cNvPr id="15" name="14 Marcador de contenido"/>
          <p:cNvPicPr>
            <a:picLocks noGrp="1"/>
          </p:cNvPicPr>
          <p:nvPr>
            <p:ph idx="1"/>
          </p:nvPr>
        </p:nvPicPr>
        <p:blipFill rotWithShape="1">
          <a:blip r:embed="rId4" cstate="print"/>
          <a:srcRect l="3027" t="3505" r="2765" b="20206"/>
          <a:stretch/>
        </p:blipFill>
        <p:spPr bwMode="auto">
          <a:xfrm>
            <a:off x="467544" y="1412776"/>
            <a:ext cx="5420559" cy="440178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3451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457200" y="404664"/>
            <a:ext cx="8229600" cy="1143000"/>
          </a:xfrm>
        </p:spPr>
        <p:txBody>
          <a:bodyPr>
            <a:normAutofit/>
          </a:bodyPr>
          <a:lstStyle/>
          <a:p>
            <a:r>
              <a:rPr lang="es-ES" sz="3600" b="1" dirty="0" smtClean="0"/>
              <a:t>CONSTRUCCION DE LA CUBIERTA</a:t>
            </a:r>
            <a:endParaRPr lang="es-ES" sz="3600" b="1" dirty="0"/>
          </a:p>
        </p:txBody>
      </p:sp>
      <p:pic>
        <p:nvPicPr>
          <p:cNvPr id="7" name="6 Marcador de contenido"/>
          <p:cNvPicPr>
            <a:picLocks noGrp="1"/>
          </p:cNvPicPr>
          <p:nvPr>
            <p:ph idx="1"/>
          </p:nvPr>
        </p:nvPicPr>
        <p:blipFill rotWithShape="1">
          <a:blip r:embed="rId3" cstate="print"/>
          <a:srcRect l="3024" t="3773" r="3024" b="22105"/>
          <a:stretch/>
        </p:blipFill>
        <p:spPr bwMode="auto">
          <a:xfrm>
            <a:off x="251520" y="1556792"/>
            <a:ext cx="5544616" cy="4392488"/>
          </a:xfrm>
          <a:prstGeom prst="rect">
            <a:avLst/>
          </a:prstGeom>
          <a:ln>
            <a:noFill/>
          </a:ln>
          <a:extLst>
            <a:ext uri="{53640926-AAD7-44D8-BBD7-CCE9431645EC}">
              <a14:shadowObscured xmlns:a14="http://schemas.microsoft.com/office/drawing/2010/main" xmln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28053" y="2420887"/>
            <a:ext cx="3179888" cy="21034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64171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457200" y="404664"/>
            <a:ext cx="8229600" cy="1143000"/>
          </a:xfrm>
        </p:spPr>
        <p:txBody>
          <a:bodyPr>
            <a:normAutofit/>
          </a:bodyPr>
          <a:lstStyle/>
          <a:p>
            <a:r>
              <a:rPr lang="es-ES" sz="3600" b="1" dirty="0" smtClean="0"/>
              <a:t>CONSTRUCCIÓN DEL BASTIDOR</a:t>
            </a:r>
            <a:endParaRPr lang="es-ES" sz="3600" b="1" dirty="0"/>
          </a:p>
        </p:txBody>
      </p:sp>
      <p:sp>
        <p:nvSpPr>
          <p:cNvPr id="3" name="2 Marcador de contenido"/>
          <p:cNvSpPr>
            <a:spLocks noGrp="1"/>
          </p:cNvSpPr>
          <p:nvPr>
            <p:ph idx="1"/>
          </p:nvPr>
        </p:nvSpPr>
        <p:spPr>
          <a:xfrm>
            <a:off x="323528" y="1600200"/>
            <a:ext cx="8363272" cy="4525963"/>
          </a:xfrm>
        </p:spPr>
        <p:txBody>
          <a:bodyPr>
            <a:normAutofit/>
          </a:bodyPr>
          <a:lstStyle/>
          <a:p>
            <a:pPr marL="0" indent="0">
              <a:buNone/>
            </a:pPr>
            <a:endParaRPr lang="es-ES" sz="1800" dirty="0"/>
          </a:p>
        </p:txBody>
      </p:sp>
      <p:pic>
        <p:nvPicPr>
          <p:cNvPr id="14" name="0 Imagen"/>
          <p:cNvPicPr>
            <a:picLocks/>
          </p:cNvPicPr>
          <p:nvPr/>
        </p:nvPicPr>
        <p:blipFill rotWithShape="1">
          <a:blip r:embed="rId3" cstate="print">
            <a:extLst>
              <a:ext uri="{28A0092B-C50C-407E-A947-70E740481C1C}">
                <a14:useLocalDpi xmlns:a14="http://schemas.microsoft.com/office/drawing/2010/main" xmlns="" val="0"/>
              </a:ext>
            </a:extLst>
          </a:blip>
          <a:stretch/>
        </p:blipFill>
        <p:spPr bwMode="auto">
          <a:xfrm>
            <a:off x="6300192" y="2348880"/>
            <a:ext cx="2448272" cy="2232248"/>
          </a:xfrm>
          <a:prstGeom prst="rect">
            <a:avLst/>
          </a:prstGeom>
          <a:ln>
            <a:noFill/>
          </a:ln>
          <a:extLst>
            <a:ext uri="{53640926-AAD7-44D8-BBD7-CCE9431645EC}">
              <a14:shadowObscured xmlns:a14="http://schemas.microsoft.com/office/drawing/2010/main" xmlns=""/>
            </a:ext>
          </a:extLst>
        </p:spPr>
      </p:pic>
      <p:pic>
        <p:nvPicPr>
          <p:cNvPr id="15" name="14 Imagen"/>
          <p:cNvPicPr/>
          <p:nvPr/>
        </p:nvPicPr>
        <p:blipFill rotWithShape="1">
          <a:blip r:embed="rId4" cstate="print"/>
          <a:srcRect l="3025" t="3936" r="2646" b="23981"/>
          <a:stretch/>
        </p:blipFill>
        <p:spPr bwMode="auto">
          <a:xfrm>
            <a:off x="539552" y="1484784"/>
            <a:ext cx="5544615" cy="4434841"/>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3451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457200" y="404664"/>
            <a:ext cx="8229600" cy="1143000"/>
          </a:xfrm>
        </p:spPr>
        <p:txBody>
          <a:bodyPr>
            <a:normAutofit/>
          </a:bodyPr>
          <a:lstStyle/>
          <a:p>
            <a:r>
              <a:rPr lang="es-ES" sz="3600" b="1" dirty="0" smtClean="0"/>
              <a:t>CONSTRUCCIÓN RIEL DE ASPERSORES</a:t>
            </a:r>
            <a:endParaRPr lang="es-ES" sz="3600" b="1" dirty="0"/>
          </a:p>
        </p:txBody>
      </p:sp>
      <p:sp>
        <p:nvSpPr>
          <p:cNvPr id="3" name="2 Marcador de contenido"/>
          <p:cNvSpPr>
            <a:spLocks noGrp="1"/>
          </p:cNvSpPr>
          <p:nvPr>
            <p:ph idx="1"/>
          </p:nvPr>
        </p:nvSpPr>
        <p:spPr/>
        <p:txBody>
          <a:bodyPr>
            <a:normAutofit/>
          </a:bodyPr>
          <a:lstStyle/>
          <a:p>
            <a:pPr marL="0" indent="0">
              <a:buNone/>
            </a:pPr>
            <a:endParaRPr lang="es-ES" sz="1800" dirty="0"/>
          </a:p>
        </p:txBody>
      </p:sp>
      <p:pic>
        <p:nvPicPr>
          <p:cNvPr id="11" name="10 Imagen"/>
          <p:cNvPicPr/>
          <p:nvPr/>
        </p:nvPicPr>
        <p:blipFill rotWithShape="1">
          <a:blip r:embed="rId3" cstate="print"/>
          <a:srcRect l="16196" t="20648" r="32942" b="25911"/>
          <a:stretch/>
        </p:blipFill>
        <p:spPr bwMode="auto">
          <a:xfrm>
            <a:off x="5724128" y="2708920"/>
            <a:ext cx="3185376" cy="2366645"/>
          </a:xfrm>
          <a:prstGeom prst="rect">
            <a:avLst/>
          </a:prstGeom>
          <a:ln>
            <a:noFill/>
          </a:ln>
          <a:extLst>
            <a:ext uri="{53640926-AAD7-44D8-BBD7-CCE9431645EC}">
              <a14:shadowObscured xmlns:a14="http://schemas.microsoft.com/office/drawing/2010/main" xmlns=""/>
            </a:ext>
          </a:extLst>
        </p:spPr>
      </p:pic>
      <p:pic>
        <p:nvPicPr>
          <p:cNvPr id="15" name="14 Imagen"/>
          <p:cNvPicPr/>
          <p:nvPr/>
        </p:nvPicPr>
        <p:blipFill rotWithShape="1">
          <a:blip r:embed="rId4" cstate="print"/>
          <a:srcRect l="2836" t="3951" r="2646" b="24658"/>
          <a:stretch/>
        </p:blipFill>
        <p:spPr bwMode="auto">
          <a:xfrm>
            <a:off x="179512" y="1484784"/>
            <a:ext cx="5328592" cy="4382869"/>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3451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457200" y="404664"/>
            <a:ext cx="8229600" cy="1143000"/>
          </a:xfrm>
        </p:spPr>
        <p:txBody>
          <a:bodyPr/>
          <a:lstStyle/>
          <a:p>
            <a:r>
              <a:rPr lang="es-ES" b="1" dirty="0" smtClean="0"/>
              <a:t>INTRODUCCIÓN</a:t>
            </a:r>
            <a:endParaRPr lang="es-ES" b="1" dirty="0"/>
          </a:p>
        </p:txBody>
      </p:sp>
      <p:sp>
        <p:nvSpPr>
          <p:cNvPr id="3" name="2 Marcador de contenido"/>
          <p:cNvSpPr>
            <a:spLocks noGrp="1"/>
          </p:cNvSpPr>
          <p:nvPr>
            <p:ph idx="1"/>
          </p:nvPr>
        </p:nvSpPr>
        <p:spPr/>
        <p:txBody>
          <a:bodyPr>
            <a:normAutofit/>
          </a:bodyPr>
          <a:lstStyle/>
          <a:p>
            <a:r>
              <a:rPr lang="es-ES" sz="2800" dirty="0"/>
              <a:t>La barredora es alimentada gracias al sistema auxiliar de la minicargadora 226 B ,  es útil para realizar un barrido de desechos ligeros en superficies planas</a:t>
            </a:r>
            <a:r>
              <a:rPr lang="es-ES" dirty="0"/>
              <a:t>.</a:t>
            </a:r>
          </a:p>
          <a:p>
            <a:endParaRPr lang="es-ES" dirty="0"/>
          </a:p>
        </p:txBody>
      </p:sp>
      <p:pic>
        <p:nvPicPr>
          <p:cNvPr id="5" name="Picture 2" descr="C:\Users\Usuario\Desktop\TESIS-diseño e implementacion\2012-09-26\IMG-20130122-0026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15816" y="3140968"/>
            <a:ext cx="3240360" cy="28686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490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457200" y="404664"/>
            <a:ext cx="8229600" cy="1143000"/>
          </a:xfrm>
        </p:spPr>
        <p:txBody>
          <a:bodyPr>
            <a:normAutofit/>
          </a:bodyPr>
          <a:lstStyle/>
          <a:p>
            <a:r>
              <a:rPr lang="es-ES" sz="3600" b="1" dirty="0" smtClean="0"/>
              <a:t>MONTAJE Y PRUEBAS</a:t>
            </a:r>
            <a:endParaRPr lang="es-ES" sz="3600" b="1" dirty="0"/>
          </a:p>
        </p:txBody>
      </p:sp>
      <p:sp>
        <p:nvSpPr>
          <p:cNvPr id="3" name="2 Marcador de contenido"/>
          <p:cNvSpPr>
            <a:spLocks noGrp="1"/>
          </p:cNvSpPr>
          <p:nvPr>
            <p:ph idx="1"/>
          </p:nvPr>
        </p:nvSpPr>
        <p:spPr/>
        <p:txBody>
          <a:bodyPr>
            <a:normAutofit/>
          </a:bodyPr>
          <a:lstStyle/>
          <a:p>
            <a:pPr marL="0" indent="0">
              <a:buNone/>
            </a:pPr>
            <a:r>
              <a:rPr lang="es-ES" sz="2000" b="1" dirty="0" smtClean="0"/>
              <a:t>ACOPLES RAPIDOS</a:t>
            </a:r>
          </a:p>
          <a:p>
            <a:r>
              <a:rPr lang="es-EC" sz="2000" dirty="0"/>
              <a:t>En las pruebas es importante accionar siempre los seguros en los acoples rápidos estoy aseguran la estructura la minicargadora evitando accidentes  </a:t>
            </a:r>
          </a:p>
          <a:p>
            <a:endParaRPr lang="es-ES" sz="1800" b="1" dirty="0" smtClean="0"/>
          </a:p>
          <a:p>
            <a:endParaRPr lang="es-ES" sz="1800" b="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3848" y="2852936"/>
            <a:ext cx="3456384" cy="31123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451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457200" y="404664"/>
            <a:ext cx="8055907" cy="864096"/>
          </a:xfrm>
        </p:spPr>
        <p:txBody>
          <a:bodyPr>
            <a:normAutofit/>
          </a:bodyPr>
          <a:lstStyle/>
          <a:p>
            <a:r>
              <a:rPr lang="es-ES" sz="3600" b="1" dirty="0" smtClean="0"/>
              <a:t>BOMBA ELÉCTRICA FUNCIÓN</a:t>
            </a:r>
            <a:endParaRPr lang="es-ES" sz="3600" b="1" dirty="0"/>
          </a:p>
        </p:txBody>
      </p:sp>
      <p:sp>
        <p:nvSpPr>
          <p:cNvPr id="3" name="2 Marcador de contenido"/>
          <p:cNvSpPr>
            <a:spLocks noGrp="1"/>
          </p:cNvSpPr>
          <p:nvPr>
            <p:ph idx="1"/>
          </p:nvPr>
        </p:nvSpPr>
        <p:spPr/>
        <p:txBody>
          <a:bodyPr>
            <a:normAutofit/>
          </a:bodyPr>
          <a:lstStyle/>
          <a:p>
            <a:pPr lvl="0"/>
            <a:r>
              <a:rPr lang="es-ES" sz="2000" dirty="0"/>
              <a:t>es la encargada de llevar el agua desde el tanque de reservorio a las boquillas ubicadas en el riel. Se encuentra conectada con un inversor de corriente.</a:t>
            </a:r>
          </a:p>
          <a:p>
            <a:pPr lvl="0"/>
            <a:r>
              <a:rPr lang="es-ES" sz="2000" dirty="0"/>
              <a:t>El inversor encargado de transformar los 12 voltios de corriente directa de la batería a los 110 voltios de corriente alterna, con una potencia nominal </a:t>
            </a:r>
            <a:r>
              <a:rPr lang="es-ES" sz="2000" dirty="0" smtClean="0"/>
              <a:t>1000 </a:t>
            </a:r>
            <a:r>
              <a:rPr lang="es-ES" sz="2000" dirty="0"/>
              <a:t>watts de potencia máxima</a:t>
            </a:r>
            <a:endParaRPr lang="es-EC" sz="2000" dirty="0"/>
          </a:p>
          <a:p>
            <a:endParaRPr lang="es-ES" sz="1800" dirty="0"/>
          </a:p>
        </p:txBody>
      </p:sp>
      <p:sp>
        <p:nvSpPr>
          <p:cNvPr id="4" name="3 Rectángulo"/>
          <p:cNvSpPr/>
          <p:nvPr/>
        </p:nvSpPr>
        <p:spPr>
          <a:xfrm>
            <a:off x="5611682" y="3059668"/>
            <a:ext cx="184731" cy="369332"/>
          </a:xfrm>
          <a:prstGeom prst="rect">
            <a:avLst/>
          </a:prstGeom>
        </p:spPr>
        <p:txBody>
          <a:bodyPr wrap="none">
            <a:spAutoFit/>
          </a:bodyPr>
          <a:lstStyle/>
          <a:p>
            <a:endParaRPr lang="es-ES" dirty="0"/>
          </a:p>
        </p:txBody>
      </p:sp>
      <p:sp>
        <p:nvSpPr>
          <p:cNvPr id="8" name="7 Rectángulo"/>
          <p:cNvSpPr/>
          <p:nvPr/>
        </p:nvSpPr>
        <p:spPr>
          <a:xfrm>
            <a:off x="845551" y="5445224"/>
            <a:ext cx="184731" cy="369332"/>
          </a:xfrm>
          <a:prstGeom prst="rect">
            <a:avLst/>
          </a:prstGeom>
        </p:spPr>
        <p:txBody>
          <a:bodyPr wrap="none">
            <a:spAutoFit/>
          </a:bodyPr>
          <a:lstStyle/>
          <a:p>
            <a:endParaRPr lang="es-ES" dirty="0"/>
          </a:p>
        </p:txBody>
      </p:sp>
      <p:sp>
        <p:nvSpPr>
          <p:cNvPr id="9" name="8 Rectángulo"/>
          <p:cNvSpPr/>
          <p:nvPr/>
        </p:nvSpPr>
        <p:spPr>
          <a:xfrm>
            <a:off x="5795738" y="5445224"/>
            <a:ext cx="184731" cy="369332"/>
          </a:xfrm>
          <a:prstGeom prst="rect">
            <a:avLst/>
          </a:prstGeom>
        </p:spPr>
        <p:txBody>
          <a:bodyPr wrap="none">
            <a:spAutoFit/>
          </a:bodyPr>
          <a:lstStyle/>
          <a:p>
            <a:endParaRPr lang="es-ES" dirty="0"/>
          </a:p>
        </p:txBody>
      </p:sp>
      <p:pic>
        <p:nvPicPr>
          <p:cNvPr id="14" name="3 Marcador de contenido"/>
          <p:cNvPicPr>
            <a:picLocks/>
          </p:cNvPicPr>
          <p:nvPr/>
        </p:nvPicPr>
        <p:blipFill rotWithShape="1">
          <a:blip r:embed="rId3" cstate="print"/>
          <a:srcRect l="20316" t="17257" r="19811" b="21952"/>
          <a:stretch/>
        </p:blipFill>
        <p:spPr bwMode="auto">
          <a:xfrm rot="5400000">
            <a:off x="1475656" y="3789040"/>
            <a:ext cx="2592288" cy="2160240"/>
          </a:xfrm>
          <a:prstGeom prst="rect">
            <a:avLst/>
          </a:prstGeom>
          <a:ln>
            <a:noFill/>
          </a:ln>
          <a:extLst>
            <a:ext uri="{53640926-AAD7-44D8-BBD7-CCE9431645EC}">
              <a14:shadowObscured xmlns:a14="http://schemas.microsoft.com/office/drawing/2010/main" xmlns=""/>
            </a:ext>
          </a:extLst>
        </p:spPr>
      </p:pic>
      <p:pic>
        <p:nvPicPr>
          <p:cNvPr id="10" name="9 Imagen"/>
          <p:cNvPicPr/>
          <p:nvPr/>
        </p:nvPicPr>
        <p:blipFill rotWithShape="1">
          <a:blip r:embed="rId4"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b="8824"/>
          <a:stretch/>
        </p:blipFill>
        <p:spPr bwMode="auto">
          <a:xfrm>
            <a:off x="4355976" y="4293096"/>
            <a:ext cx="3147237" cy="1871331"/>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extLst>
      <p:ext uri="{BB962C8B-B14F-4D97-AF65-F5344CB8AC3E}">
        <p14:creationId xmlns:p14="http://schemas.microsoft.com/office/powerpoint/2010/main" xmlns="" val="33451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457200" y="404664"/>
            <a:ext cx="8229600" cy="1143000"/>
          </a:xfrm>
        </p:spPr>
        <p:txBody>
          <a:bodyPr>
            <a:normAutofit/>
          </a:bodyPr>
          <a:lstStyle/>
          <a:p>
            <a:r>
              <a:rPr lang="es-ES" sz="3200" b="1" dirty="0" smtClean="0"/>
              <a:t>SENSORES DE POSICIÓN CORRECTA</a:t>
            </a:r>
            <a:endParaRPr lang="es-ES" sz="3200" b="1" dirty="0"/>
          </a:p>
        </p:txBody>
      </p:sp>
      <p:sp>
        <p:nvSpPr>
          <p:cNvPr id="3" name="2 Marcador de contenido"/>
          <p:cNvSpPr>
            <a:spLocks noGrp="1"/>
          </p:cNvSpPr>
          <p:nvPr>
            <p:ph idx="1"/>
          </p:nvPr>
        </p:nvSpPr>
        <p:spPr/>
        <p:txBody>
          <a:bodyPr>
            <a:normAutofit/>
          </a:bodyPr>
          <a:lstStyle/>
          <a:p>
            <a:pPr lvl="0"/>
            <a:r>
              <a:rPr lang="es-ES" sz="2400" dirty="0"/>
              <a:t>si se observa que se trabajará en superficies planas se puede activar el indicador, y este avisara cuando se encuentre en posición correcta de trabajo; indicando la altura indicado y el ángulo correcto de trabajo.</a:t>
            </a:r>
            <a:endParaRPr lang="es-EC" sz="2400" dirty="0"/>
          </a:p>
          <a:p>
            <a:r>
              <a:rPr lang="es-EC" sz="2400" dirty="0"/>
              <a:t>Y posterior mente mandaran la señal al operario de manera sonora y visual al encenderse los leds indicadores</a:t>
            </a:r>
            <a:r>
              <a:rPr lang="es-EC" sz="2400" dirty="0" smtClean="0"/>
              <a:t>.</a:t>
            </a:r>
          </a:p>
          <a:p>
            <a:endParaRPr lang="es-EC" sz="2400" dirty="0"/>
          </a:p>
          <a:p>
            <a:endParaRPr lang="es-ES" sz="1800" dirty="0"/>
          </a:p>
        </p:txBody>
      </p:sp>
      <p:pic>
        <p:nvPicPr>
          <p:cNvPr id="6" name="5 Imagen"/>
          <p:cNvPicPr/>
          <p:nvPr/>
        </p:nvPicPr>
        <p:blipFill rotWithShape="1">
          <a:blip r:embed="rId3" cstate="print"/>
          <a:srcRect l="43057" t="47402" r="36834" b="27351"/>
          <a:stretch/>
        </p:blipFill>
        <p:spPr bwMode="auto">
          <a:xfrm>
            <a:off x="6360054" y="3933056"/>
            <a:ext cx="2622942" cy="216024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3451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457200" y="404664"/>
            <a:ext cx="8229600" cy="1143000"/>
          </a:xfrm>
        </p:spPr>
        <p:txBody>
          <a:bodyPr/>
          <a:lstStyle/>
          <a:p>
            <a:r>
              <a:rPr lang="es-ES" b="1" dirty="0" smtClean="0"/>
              <a:t>OPERACIÓN</a:t>
            </a:r>
            <a:endParaRPr lang="es-ES" b="1" dirty="0"/>
          </a:p>
        </p:txBody>
      </p:sp>
      <p:sp>
        <p:nvSpPr>
          <p:cNvPr id="3" name="2 Marcador de contenido"/>
          <p:cNvSpPr>
            <a:spLocks noGrp="1"/>
          </p:cNvSpPr>
          <p:nvPr>
            <p:ph idx="1"/>
          </p:nvPr>
        </p:nvSpPr>
        <p:spPr>
          <a:xfrm>
            <a:off x="457200" y="1484784"/>
            <a:ext cx="8229600" cy="4525963"/>
          </a:xfrm>
        </p:spPr>
        <p:txBody>
          <a:bodyPr>
            <a:noAutofit/>
          </a:bodyPr>
          <a:lstStyle/>
          <a:p>
            <a:pPr marL="0" indent="0">
              <a:buNone/>
            </a:pPr>
            <a:r>
              <a:rPr lang="es-ES" sz="2000" dirty="0" smtClean="0"/>
              <a:t>Asegurarse </a:t>
            </a:r>
            <a:r>
              <a:rPr lang="es-ES" sz="2000" dirty="0"/>
              <a:t>de que el área de trabajo no tenga residuos grandes. No permitir que exista personal en el área de trabajo.</a:t>
            </a:r>
          </a:p>
          <a:p>
            <a:pPr marL="0" indent="0">
              <a:buNone/>
            </a:pPr>
            <a:r>
              <a:rPr lang="es-ES" sz="2000" dirty="0"/>
              <a:t> </a:t>
            </a:r>
          </a:p>
          <a:p>
            <a:pPr lvl="0" fontAlgn="base"/>
            <a:r>
              <a:rPr lang="es-EC" sz="2000" dirty="0">
                <a:effectLst>
                  <a:glow>
                    <a:srgbClr val="000000"/>
                  </a:glow>
                  <a:outerShdw sx="0" sy="0">
                    <a:srgbClr val="000000"/>
                  </a:outerShdw>
                  <a:reflection stA="0" endPos="0" fadeDir="0" sx="0" sy="0"/>
                </a:effectLst>
              </a:rPr>
              <a:t>Fijar la velocidad del motor en la máquina de modo que se pueda barrer el material</a:t>
            </a:r>
            <a:r>
              <a:rPr lang="es-EC" sz="2000" dirty="0" smtClean="0">
                <a:effectLst>
                  <a:glow>
                    <a:srgbClr val="000000"/>
                  </a:glow>
                  <a:outerShdw sx="0" sy="0">
                    <a:srgbClr val="000000"/>
                  </a:outerShdw>
                  <a:reflection stA="0" endPos="0" fadeDir="0" sx="0" sy="0"/>
                </a:effectLst>
              </a:rPr>
              <a:t>.</a:t>
            </a:r>
            <a:endParaRPr lang="es-ES" sz="2000" dirty="0"/>
          </a:p>
          <a:p>
            <a:pPr lvl="0" fontAlgn="base"/>
            <a:r>
              <a:rPr lang="es-EC" sz="2000" dirty="0">
                <a:effectLst>
                  <a:glow>
                    <a:srgbClr val="000000"/>
                  </a:glow>
                  <a:outerShdw sx="0" sy="0">
                    <a:srgbClr val="000000"/>
                  </a:outerShdw>
                  <a:reflection stA="0" endPos="0" fadeDir="0" sx="0" sy="0"/>
                </a:effectLst>
              </a:rPr>
              <a:t>Inclinar la barredora ligeramente hacia adelante</a:t>
            </a:r>
            <a:r>
              <a:rPr lang="es-EC" sz="2000" dirty="0" smtClean="0">
                <a:effectLst>
                  <a:glow>
                    <a:srgbClr val="000000"/>
                  </a:glow>
                  <a:outerShdw sx="0" sy="0">
                    <a:srgbClr val="000000"/>
                  </a:outerShdw>
                  <a:reflection stA="0" endPos="0" fadeDir="0" sx="0" sy="0"/>
                </a:effectLst>
              </a:rPr>
              <a:t>.</a:t>
            </a:r>
          </a:p>
          <a:p>
            <a:pPr lvl="0" fontAlgn="base"/>
            <a:r>
              <a:rPr lang="es-EC" sz="2000" dirty="0" smtClean="0">
                <a:effectLst>
                  <a:glow>
                    <a:srgbClr val="000000"/>
                  </a:glow>
                  <a:outerShdw sx="0" sy="0">
                    <a:srgbClr val="000000"/>
                  </a:outerShdw>
                  <a:reflection stA="0" endPos="0" fadeDir="0" sx="0" sy="0"/>
                </a:effectLst>
              </a:rPr>
              <a:t>Encender los aspersores de ser necesario.</a:t>
            </a:r>
            <a:endParaRPr lang="es-ES" sz="2000" dirty="0"/>
          </a:p>
          <a:p>
            <a:pPr lvl="0" fontAlgn="base"/>
            <a:r>
              <a:rPr lang="es-EC" sz="2000" dirty="0">
                <a:effectLst>
                  <a:glow>
                    <a:srgbClr val="000000"/>
                  </a:glow>
                  <a:outerShdw sx="0" sy="0">
                    <a:srgbClr val="000000"/>
                  </a:outerShdw>
                  <a:reflection stA="0" endPos="0" fadeDir="0" sx="0" sy="0"/>
                </a:effectLst>
              </a:rPr>
              <a:t>Oprima el control hidráulico auxiliar para operar la barredora</a:t>
            </a:r>
            <a:r>
              <a:rPr lang="es-EC" sz="2000" dirty="0" smtClean="0">
                <a:effectLst>
                  <a:glow>
                    <a:srgbClr val="000000"/>
                  </a:glow>
                  <a:outerShdw sx="0" sy="0">
                    <a:srgbClr val="000000"/>
                  </a:outerShdw>
                  <a:reflection stA="0" endPos="0" fadeDir="0" sx="0" sy="0"/>
                </a:effectLst>
              </a:rPr>
              <a:t>.</a:t>
            </a:r>
            <a:endParaRPr lang="es-ES" sz="2000" dirty="0"/>
          </a:p>
          <a:p>
            <a:pPr lvl="0" fontAlgn="base"/>
            <a:r>
              <a:rPr lang="es-EC" sz="2000" dirty="0">
                <a:effectLst>
                  <a:glow>
                    <a:srgbClr val="000000"/>
                  </a:glow>
                  <a:outerShdw sx="0" sy="0">
                    <a:srgbClr val="000000"/>
                  </a:outerShdw>
                  <a:reflection stA="0" endPos="0" fadeDir="0" sx="0" sy="0"/>
                </a:effectLst>
              </a:rPr>
              <a:t>Conducir la máquina hacia adelante</a:t>
            </a:r>
            <a:r>
              <a:rPr lang="es-EC" sz="2000" dirty="0" smtClean="0">
                <a:effectLst>
                  <a:glow>
                    <a:srgbClr val="000000"/>
                  </a:glow>
                  <a:outerShdw sx="0" sy="0">
                    <a:srgbClr val="000000"/>
                  </a:outerShdw>
                  <a:reflection stA="0" endPos="0" fadeDir="0" sx="0" sy="0"/>
                </a:effectLst>
              </a:rPr>
              <a:t>.</a:t>
            </a:r>
            <a:endParaRPr lang="es-ES" sz="2000" dirty="0"/>
          </a:p>
          <a:p>
            <a:pPr lvl="0" fontAlgn="base"/>
            <a:r>
              <a:rPr lang="es-EC" sz="2000" dirty="0">
                <a:effectLst>
                  <a:glow>
                    <a:srgbClr val="000000"/>
                  </a:glow>
                  <a:outerShdw sx="0" sy="0">
                    <a:srgbClr val="000000"/>
                  </a:outerShdw>
                  <a:reflection stA="0" endPos="0" fadeDir="0" sx="0" sy="0"/>
                </a:effectLst>
              </a:rPr>
              <a:t>Inclinar hacia atrás y levantar la barredora para realizar la transportación</a:t>
            </a:r>
            <a:r>
              <a:rPr lang="es-EC" sz="2000" dirty="0" smtClean="0">
                <a:effectLst>
                  <a:glow>
                    <a:srgbClr val="000000"/>
                  </a:glow>
                  <a:outerShdw sx="0" sy="0">
                    <a:srgbClr val="000000"/>
                  </a:outerShdw>
                  <a:reflection stA="0" endPos="0" fadeDir="0" sx="0" sy="0"/>
                </a:effectLst>
              </a:rPr>
              <a:t>.</a:t>
            </a:r>
            <a:endParaRPr lang="es-ES" sz="2000" dirty="0"/>
          </a:p>
          <a:p>
            <a:pPr lvl="0" fontAlgn="base"/>
            <a:r>
              <a:rPr lang="es-EC" sz="2000" dirty="0">
                <a:effectLst>
                  <a:glow>
                    <a:srgbClr val="000000"/>
                  </a:glow>
                  <a:outerShdw sx="0" sy="0">
                    <a:srgbClr val="000000"/>
                  </a:outerShdw>
                  <a:reflection stA="0" endPos="0" fadeDir="0" sx="0" sy="0"/>
                </a:effectLst>
              </a:rPr>
              <a:t>Posicionar la máquina. Repetir los pasos hasta que el trabajo </a:t>
            </a:r>
            <a:r>
              <a:rPr lang="es-EC" sz="2000" dirty="0" smtClean="0">
                <a:effectLst>
                  <a:glow>
                    <a:srgbClr val="000000"/>
                  </a:glow>
                  <a:outerShdw sx="0" sy="0">
                    <a:srgbClr val="000000"/>
                  </a:outerShdw>
                  <a:reflection stA="0" endPos="0" fadeDir="0" sx="0" sy="0"/>
                </a:effectLst>
              </a:rPr>
              <a:t>hasta completar la limpieza.</a:t>
            </a:r>
            <a:endParaRPr lang="es-ES" sz="2000" dirty="0">
              <a:effectLst>
                <a:glow>
                  <a:srgbClr val="000000"/>
                </a:glow>
                <a:outerShdw sx="0" sy="0">
                  <a:srgbClr val="000000"/>
                </a:outerShdw>
                <a:reflection stA="0" endPos="0" fadeDir="0" sx="0" sy="0"/>
              </a:effectLst>
            </a:endParaRPr>
          </a:p>
        </p:txBody>
      </p:sp>
    </p:spTree>
    <p:extLst>
      <p:ext uri="{BB962C8B-B14F-4D97-AF65-F5344CB8AC3E}">
        <p14:creationId xmlns:p14="http://schemas.microsoft.com/office/powerpoint/2010/main" xmlns="" val="9395441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457200" y="404664"/>
            <a:ext cx="8229600" cy="1143000"/>
          </a:xfrm>
        </p:spPr>
        <p:txBody>
          <a:bodyPr/>
          <a:lstStyle/>
          <a:p>
            <a:r>
              <a:rPr lang="es-ES" b="1" dirty="0" smtClean="0"/>
              <a:t>MANTENIMIENTO</a:t>
            </a:r>
            <a:endParaRPr lang="es-ES" b="1" dirty="0"/>
          </a:p>
        </p:txBody>
      </p:sp>
      <p:sp>
        <p:nvSpPr>
          <p:cNvPr id="3" name="2 Marcador de contenido"/>
          <p:cNvSpPr>
            <a:spLocks noGrp="1"/>
          </p:cNvSpPr>
          <p:nvPr>
            <p:ph idx="1"/>
          </p:nvPr>
        </p:nvSpPr>
        <p:spPr>
          <a:xfrm>
            <a:off x="457200" y="1340768"/>
            <a:ext cx="8229600" cy="4525963"/>
          </a:xfrm>
        </p:spPr>
        <p:txBody>
          <a:bodyPr>
            <a:normAutofit/>
          </a:bodyPr>
          <a:lstStyle/>
          <a:p>
            <a:r>
              <a:rPr lang="es-ES" sz="2400" dirty="0"/>
              <a:t>El mantenimiento es muy importante </a:t>
            </a:r>
            <a:r>
              <a:rPr lang="es-ES" sz="2400" dirty="0" smtClean="0"/>
              <a:t>para las </a:t>
            </a:r>
            <a:r>
              <a:rPr lang="es-ES" sz="2400" dirty="0"/>
              <a:t>piezas móviles las cuales se necesita lubricar para evitar que se dañe ya sea por falta de lubricación o por corrosión. </a:t>
            </a:r>
            <a:endParaRPr lang="es-ES" sz="2400" dirty="0" smtClean="0"/>
          </a:p>
          <a:p>
            <a:endParaRPr lang="es-ES" sz="1800" dirty="0" smtClean="0"/>
          </a:p>
          <a:p>
            <a:endParaRPr lang="es-ES" sz="1800" dirty="0"/>
          </a:p>
          <a:p>
            <a:endParaRPr lang="es-ES" sz="1800" dirty="0" smtClean="0"/>
          </a:p>
          <a:p>
            <a:r>
              <a:rPr lang="es-EC" sz="2400" dirty="0" smtClean="0"/>
              <a:t>Lubrique </a:t>
            </a:r>
            <a:r>
              <a:rPr lang="es-EC" sz="2400" dirty="0"/>
              <a:t>la conexión de engrase del cojinete del eje de la barredora.</a:t>
            </a:r>
            <a:endParaRPr lang="es-ES" sz="2400" dirty="0"/>
          </a:p>
          <a:p>
            <a:endParaRPr lang="es-ES" sz="1800" dirty="0"/>
          </a:p>
          <a:p>
            <a:endParaRPr lang="es-ES" sz="1800" dirty="0"/>
          </a:p>
          <a:p>
            <a:pPr marL="0" indent="0">
              <a:buNone/>
            </a:pPr>
            <a:r>
              <a:rPr lang="es-EC" sz="1800" dirty="0"/>
              <a:t>	</a:t>
            </a:r>
            <a:endParaRPr lang="es-ES" sz="1800" dirty="0"/>
          </a:p>
          <a:p>
            <a:pPr marL="0" indent="0">
              <a:buNone/>
            </a:pPr>
            <a:r>
              <a:rPr lang="es-EC" sz="1800" dirty="0" smtClean="0"/>
              <a:t> </a:t>
            </a:r>
          </a:p>
          <a:p>
            <a:pPr marL="0" indent="0">
              <a:buNone/>
            </a:pPr>
            <a:endParaRPr lang="es-ES" sz="1800" dirty="0" smtClean="0"/>
          </a:p>
          <a:p>
            <a:pPr marL="0" indent="0">
              <a:buNone/>
            </a:pPr>
            <a:endParaRPr lang="es-ES" sz="1800" dirty="0"/>
          </a:p>
        </p:txBody>
      </p:sp>
      <p:pic>
        <p:nvPicPr>
          <p:cNvPr id="31745" name="Picture 1" descr="E:\TESIS\FOTOS\DSC0192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4288" y="4077072"/>
            <a:ext cx="1404055" cy="144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39544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457200" y="404664"/>
            <a:ext cx="8229600" cy="1143000"/>
          </a:xfrm>
        </p:spPr>
        <p:txBody>
          <a:bodyPr>
            <a:normAutofit/>
          </a:bodyPr>
          <a:lstStyle/>
          <a:p>
            <a:r>
              <a:rPr lang="es-ES" sz="3600" b="1" dirty="0" smtClean="0"/>
              <a:t>CONCLUSIONES</a:t>
            </a:r>
            <a:endParaRPr lang="es-ES" sz="3600" b="1" dirty="0"/>
          </a:p>
        </p:txBody>
      </p:sp>
      <p:sp>
        <p:nvSpPr>
          <p:cNvPr id="3" name="2 Marcador de contenido"/>
          <p:cNvSpPr>
            <a:spLocks noGrp="1"/>
          </p:cNvSpPr>
          <p:nvPr>
            <p:ph idx="1"/>
          </p:nvPr>
        </p:nvSpPr>
        <p:spPr/>
        <p:txBody>
          <a:bodyPr>
            <a:normAutofit fontScale="85000" lnSpcReduction="10000"/>
          </a:bodyPr>
          <a:lstStyle/>
          <a:p>
            <a:pPr lvl="0"/>
            <a:r>
              <a:rPr lang="es-ES" sz="2800" dirty="0"/>
              <a:t>El proyecto es de mucha utilidad para la minicargadora CAT 226B serie 3, que pertenece a  la ESPE extensión Latacunga, ya que permite realizar trabajos de limpieza de una forma más rápida y segura en su actual y nuevo campus;  proporcionando de esta manera un ahorro en tiempo y dinero.</a:t>
            </a:r>
            <a:endParaRPr lang="es-EC" sz="2800" dirty="0"/>
          </a:p>
          <a:p>
            <a:r>
              <a:rPr lang="es-EC" sz="2800" dirty="0"/>
              <a:t> </a:t>
            </a:r>
            <a:r>
              <a:rPr lang="es-MX" sz="2800" dirty="0" smtClean="0"/>
              <a:t>El </a:t>
            </a:r>
            <a:r>
              <a:rPr lang="es-MX" sz="2800" dirty="0"/>
              <a:t>diseño de los elementos fue correcto ya que los materiales seleccionados cumplen satisfactoriamente con las pruebas realizadas y la barredora es confiable para cualquier operador que quiera utilizar este accesorio</a:t>
            </a:r>
            <a:r>
              <a:rPr lang="es-MX" sz="2800" dirty="0" smtClean="0"/>
              <a:t>.</a:t>
            </a:r>
          </a:p>
          <a:p>
            <a:r>
              <a:rPr lang="es-MX" sz="2800" dirty="0"/>
              <a:t>Los mecanismos de carga y descarga de desechos fueron los correctos, gracias a la bomba hidráulica que nos generó el sentido horario y anti horario y se pudo aprovechar de la mejor manera esta característica de la bomba.</a:t>
            </a:r>
            <a:endParaRPr lang="es-EC" sz="2800" dirty="0"/>
          </a:p>
          <a:p>
            <a:pPr lvl="0"/>
            <a:endParaRPr lang="es-EC" sz="2800" dirty="0"/>
          </a:p>
          <a:p>
            <a:endParaRPr lang="es-ES" dirty="0"/>
          </a:p>
        </p:txBody>
      </p:sp>
    </p:spTree>
    <p:extLst>
      <p:ext uri="{BB962C8B-B14F-4D97-AF65-F5344CB8AC3E}">
        <p14:creationId xmlns:p14="http://schemas.microsoft.com/office/powerpoint/2010/main" xmlns="" val="9395441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457200" y="260648"/>
            <a:ext cx="8229600" cy="936104"/>
          </a:xfrm>
        </p:spPr>
        <p:txBody>
          <a:bodyPr>
            <a:normAutofit/>
          </a:bodyPr>
          <a:lstStyle/>
          <a:p>
            <a:r>
              <a:rPr lang="es-ES" sz="3600" b="1" dirty="0" smtClean="0"/>
              <a:t>RECOMENDACIONES</a:t>
            </a:r>
            <a:endParaRPr lang="es-ES" sz="3600" b="1" dirty="0"/>
          </a:p>
        </p:txBody>
      </p:sp>
      <p:sp>
        <p:nvSpPr>
          <p:cNvPr id="3" name="2 Marcador de contenido"/>
          <p:cNvSpPr>
            <a:spLocks noGrp="1"/>
          </p:cNvSpPr>
          <p:nvPr>
            <p:ph idx="1"/>
          </p:nvPr>
        </p:nvSpPr>
        <p:spPr>
          <a:xfrm>
            <a:off x="457200" y="1340768"/>
            <a:ext cx="8229600" cy="5112568"/>
          </a:xfrm>
        </p:spPr>
        <p:txBody>
          <a:bodyPr>
            <a:normAutofit fontScale="32500" lnSpcReduction="20000"/>
          </a:bodyPr>
          <a:lstStyle/>
          <a:p>
            <a:pPr lvl="0"/>
            <a:r>
              <a:rPr lang="es-MX" sz="5200" dirty="0"/>
              <a:t>Los operarios deben tener el entrenamiento necesario para poder utilizar la minicargadora, y utilizar el equipo de seguridad adecuado para evitar cualquier tipo de accidente laboral.</a:t>
            </a:r>
            <a:endParaRPr lang="es-EC" sz="5200" dirty="0"/>
          </a:p>
          <a:p>
            <a:pPr marL="0" indent="0">
              <a:buNone/>
            </a:pPr>
            <a:r>
              <a:rPr lang="es-MX" sz="5200" dirty="0"/>
              <a:t> </a:t>
            </a:r>
            <a:endParaRPr lang="es-EC" sz="5200" dirty="0"/>
          </a:p>
          <a:p>
            <a:pPr lvl="0"/>
            <a:r>
              <a:rPr lang="es-MX" sz="5200" dirty="0"/>
              <a:t>Es debe conocer todos los sistemas de la barredora antes de utilizarla, según el manual de operación y el de mantenimiento.</a:t>
            </a:r>
            <a:endParaRPr lang="es-EC" sz="5200" dirty="0"/>
          </a:p>
          <a:p>
            <a:pPr marL="0" indent="0">
              <a:buNone/>
            </a:pPr>
            <a:r>
              <a:rPr lang="es-MX" sz="5200" dirty="0"/>
              <a:t> </a:t>
            </a:r>
            <a:endParaRPr lang="es-EC" sz="5200" dirty="0"/>
          </a:p>
          <a:p>
            <a:pPr lvl="0"/>
            <a:r>
              <a:rPr lang="es-MX" sz="5200" dirty="0"/>
              <a:t>Tomar en cuenta los sonidos y luces de advertencias, ya que estas son las encargadas de avisar cuando la barredora se encuentra en la posición correcta de trabajo en superficies planas; en superficies irregulares se puede pasar inadvertidas dichas señales, para lo cual se recomienda apagar dicho sistema de advertencia. </a:t>
            </a:r>
            <a:endParaRPr lang="es-EC" sz="5200" dirty="0"/>
          </a:p>
          <a:p>
            <a:pPr marL="0" indent="0">
              <a:buNone/>
            </a:pPr>
            <a:r>
              <a:rPr lang="es-MX" sz="5200" dirty="0"/>
              <a:t> </a:t>
            </a:r>
            <a:endParaRPr lang="es-EC" sz="5200" dirty="0"/>
          </a:p>
          <a:p>
            <a:pPr lvl="0"/>
            <a:r>
              <a:rPr lang="es-MX" sz="5200" dirty="0"/>
              <a:t>Se debe tener conocimientos solidos de diseño, para poder realizar alguna implementación o nuevo accesorio para la minicargadora.</a:t>
            </a:r>
            <a:endParaRPr lang="es-EC" sz="5200" dirty="0"/>
          </a:p>
          <a:p>
            <a:pPr marL="0" indent="0">
              <a:buNone/>
            </a:pPr>
            <a:r>
              <a:rPr lang="es-MX" sz="5200" dirty="0"/>
              <a:t> </a:t>
            </a:r>
            <a:endParaRPr lang="es-EC" sz="5200" dirty="0"/>
          </a:p>
          <a:p>
            <a:pPr lvl="0"/>
            <a:r>
              <a:rPr lang="es-MX" sz="5200" dirty="0"/>
              <a:t>En la fase de diseño respetar los parámetros dados, como límite de fluencia, factor de seguridad ya que de eso dependerá que no falle el material y la durabilidad del nuevo accesorio. </a:t>
            </a:r>
            <a:endParaRPr lang="es-EC" sz="5200" dirty="0"/>
          </a:p>
          <a:p>
            <a:endParaRPr lang="es-ES" dirty="0"/>
          </a:p>
        </p:txBody>
      </p:sp>
    </p:spTree>
    <p:extLst>
      <p:ext uri="{BB962C8B-B14F-4D97-AF65-F5344CB8AC3E}">
        <p14:creationId xmlns:p14="http://schemas.microsoft.com/office/powerpoint/2010/main" xmlns="" val="939544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457200" y="404664"/>
            <a:ext cx="8229600" cy="1143000"/>
          </a:xfrm>
        </p:spPr>
        <p:txBody>
          <a:bodyPr/>
          <a:lstStyle/>
          <a:p>
            <a:r>
              <a:rPr lang="es-ES" b="1" dirty="0" smtClean="0"/>
              <a:t>DISEÑO</a:t>
            </a:r>
            <a:endParaRPr lang="es-ES" b="1" dirty="0"/>
          </a:p>
        </p:txBody>
      </p:sp>
      <p:sp>
        <p:nvSpPr>
          <p:cNvPr id="4" name="3 Marcador de contenido"/>
          <p:cNvSpPr>
            <a:spLocks noGrp="1"/>
          </p:cNvSpPr>
          <p:nvPr>
            <p:ph idx="1"/>
          </p:nvPr>
        </p:nvSpPr>
        <p:spPr>
          <a:xfrm>
            <a:off x="457200" y="2780928"/>
            <a:ext cx="8229600" cy="3345235"/>
          </a:xfrm>
        </p:spPr>
        <p:txBody>
          <a:bodyPr/>
          <a:lstStyle/>
          <a:p>
            <a:r>
              <a:rPr lang="es-ES" dirty="0" smtClean="0"/>
              <a:t>SISTEMA DE ABSORCIÓN </a:t>
            </a:r>
          </a:p>
          <a:p>
            <a:pPr marL="0" indent="0">
              <a:buNone/>
            </a:pPr>
            <a:endParaRPr lang="es-ES" dirty="0" smtClean="0"/>
          </a:p>
          <a:p>
            <a:r>
              <a:rPr lang="es-ES" dirty="0" smtClean="0"/>
              <a:t>SISTEMA DE ASPERSIÓN  </a:t>
            </a:r>
            <a:endParaRPr lang="es-ES" dirty="0"/>
          </a:p>
        </p:txBody>
      </p:sp>
    </p:spTree>
    <p:extLst>
      <p:ext uri="{BB962C8B-B14F-4D97-AF65-F5344CB8AC3E}">
        <p14:creationId xmlns:p14="http://schemas.microsoft.com/office/powerpoint/2010/main" xmlns="" val="939544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4 CuadroTexto"/>
          <p:cNvSpPr txBox="1"/>
          <p:nvPr/>
        </p:nvSpPr>
        <p:spPr>
          <a:xfrm>
            <a:off x="830830" y="1484784"/>
            <a:ext cx="7776864" cy="584775"/>
          </a:xfrm>
          <a:prstGeom prst="rect">
            <a:avLst/>
          </a:prstGeom>
          <a:noFill/>
        </p:spPr>
        <p:txBody>
          <a:bodyPr wrap="square" rtlCol="0">
            <a:spAutoFit/>
          </a:bodyPr>
          <a:lstStyle/>
          <a:p>
            <a:pPr algn="ctr"/>
            <a:r>
              <a:rPr lang="es-ES" sz="3200" b="1" dirty="0" smtClean="0"/>
              <a:t>SISTEMA DE ABSORCIÓN </a:t>
            </a:r>
            <a:endParaRPr lang="es-EC" sz="3200" b="1" dirty="0" smtClean="0"/>
          </a:p>
        </p:txBody>
      </p:sp>
      <p:sp>
        <p:nvSpPr>
          <p:cNvPr id="6" name="5 CuadroTexto"/>
          <p:cNvSpPr txBox="1"/>
          <p:nvPr/>
        </p:nvSpPr>
        <p:spPr>
          <a:xfrm>
            <a:off x="830830" y="2780928"/>
            <a:ext cx="7776864" cy="3385542"/>
          </a:xfrm>
          <a:prstGeom prst="rect">
            <a:avLst/>
          </a:prstGeom>
          <a:noFill/>
        </p:spPr>
        <p:txBody>
          <a:bodyPr wrap="square" rtlCol="0">
            <a:spAutoFit/>
          </a:bodyPr>
          <a:lstStyle/>
          <a:p>
            <a:r>
              <a:rPr lang="es-ES" sz="2800" dirty="0"/>
              <a:t>El sistema de absorción es el conjunto de el recolector de la barredora, rodillo, motor hidráulico y cubierta los cuales realizan el trabajo de recolectar y retener los desechos en su Recolector el cual tiene una capacidad de almacenamiento de 0,57 metros cúbicos realizamos el diseño de cada uno de los elementos de la siguiente manera.</a:t>
            </a:r>
          </a:p>
          <a:p>
            <a:endParaRPr lang="es-EC" dirty="0"/>
          </a:p>
        </p:txBody>
      </p:sp>
    </p:spTree>
    <p:extLst>
      <p:ext uri="{BB962C8B-B14F-4D97-AF65-F5344CB8AC3E}">
        <p14:creationId xmlns:p14="http://schemas.microsoft.com/office/powerpoint/2010/main" xmlns="" val="2350470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5 CuadroTexto"/>
          <p:cNvSpPr txBox="1"/>
          <p:nvPr/>
        </p:nvSpPr>
        <p:spPr>
          <a:xfrm>
            <a:off x="1187624" y="980728"/>
            <a:ext cx="6912768" cy="584775"/>
          </a:xfrm>
          <a:prstGeom prst="rect">
            <a:avLst/>
          </a:prstGeom>
          <a:noFill/>
        </p:spPr>
        <p:txBody>
          <a:bodyPr wrap="square" rtlCol="0">
            <a:spAutoFit/>
          </a:bodyPr>
          <a:lstStyle/>
          <a:p>
            <a:pPr algn="ctr"/>
            <a:r>
              <a:rPr lang="es-EC" sz="3200" b="1" dirty="0" smtClean="0"/>
              <a:t>DISEÑO DE CUBIERTA</a:t>
            </a:r>
            <a:endParaRPr lang="es-EC" sz="3200" b="1" dirty="0"/>
          </a:p>
        </p:txBody>
      </p:sp>
      <p:sp>
        <p:nvSpPr>
          <p:cNvPr id="7" name="6 CuadroTexto"/>
          <p:cNvSpPr txBox="1"/>
          <p:nvPr/>
        </p:nvSpPr>
        <p:spPr>
          <a:xfrm>
            <a:off x="539552" y="1916832"/>
            <a:ext cx="8424936" cy="2215991"/>
          </a:xfrm>
          <a:prstGeom prst="rect">
            <a:avLst/>
          </a:prstGeom>
          <a:noFill/>
        </p:spPr>
        <p:txBody>
          <a:bodyPr wrap="square" rtlCol="0">
            <a:spAutoFit/>
          </a:bodyPr>
          <a:lstStyle/>
          <a:p>
            <a:pPr marL="342900" indent="-342900">
              <a:buFont typeface="Arial" pitchFamily="34" charset="0"/>
              <a:buChar char="•"/>
            </a:pPr>
            <a:r>
              <a:rPr lang="es-EC" sz="2400" dirty="0"/>
              <a:t>Peso de la cubierta de 472,2 N</a:t>
            </a:r>
          </a:p>
          <a:p>
            <a:pPr marL="342900" indent="-342900">
              <a:buFont typeface="Arial" pitchFamily="34" charset="0"/>
              <a:buChar char="•"/>
            </a:pPr>
            <a:r>
              <a:rPr lang="es-EC" sz="2400" dirty="0"/>
              <a:t>Factor de seguridad máximo de 15  tomando en cuenta que la cubierta no va a soportar cargas excesivas</a:t>
            </a:r>
          </a:p>
          <a:p>
            <a:pPr marL="342900" indent="-342900">
              <a:buFont typeface="Arial" pitchFamily="34" charset="0"/>
              <a:buChar char="•"/>
            </a:pPr>
            <a:r>
              <a:rPr lang="es-EC" sz="2400" dirty="0"/>
              <a:t>Tensión de von mises de 2,67 </a:t>
            </a:r>
            <a:r>
              <a:rPr lang="es-EC" sz="2400" dirty="0" smtClean="0"/>
              <a:t>máxima</a:t>
            </a:r>
          </a:p>
          <a:p>
            <a:pPr marL="342900" indent="-342900">
              <a:buFont typeface="Arial" pitchFamily="34" charset="0"/>
              <a:buChar char="•"/>
            </a:pPr>
            <a:endParaRPr lang="es-EC" sz="2400" dirty="0"/>
          </a:p>
          <a:p>
            <a:endParaRPr lang="es-EC" dirty="0"/>
          </a:p>
        </p:txBody>
      </p:sp>
      <p:pic>
        <p:nvPicPr>
          <p:cNvPr id="8" name="7 Imagen"/>
          <p:cNvPicPr/>
          <p:nvPr/>
        </p:nvPicPr>
        <p:blipFill rotWithShape="1">
          <a:blip r:embed="rId3" cstate="print">
            <a:extLst>
              <a:ext uri="{28A0092B-C50C-407E-A947-70E740481C1C}">
                <a14:useLocalDpi xmlns:a14="http://schemas.microsoft.com/office/drawing/2010/main" xmlns="" val="0"/>
              </a:ext>
            </a:extLst>
          </a:blip>
          <a:srcRect t="9274" b="9678"/>
          <a:stretch/>
        </p:blipFill>
        <p:spPr bwMode="auto">
          <a:xfrm>
            <a:off x="3851920" y="3861048"/>
            <a:ext cx="4127088" cy="2109391"/>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958481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457200" y="404664"/>
            <a:ext cx="8229600" cy="1143000"/>
          </a:xfrm>
        </p:spPr>
        <p:txBody>
          <a:bodyPr>
            <a:normAutofit/>
          </a:bodyPr>
          <a:lstStyle/>
          <a:p>
            <a:r>
              <a:rPr lang="es-ES" sz="3200" b="1" dirty="0" smtClean="0"/>
              <a:t>DISEÑO RECOLECTOR DE BARREDORA</a:t>
            </a:r>
            <a:endParaRPr lang="es-ES" sz="3200" b="1" dirty="0"/>
          </a:p>
        </p:txBody>
      </p:sp>
      <p:sp>
        <p:nvSpPr>
          <p:cNvPr id="3" name="2 Marcador de contenido"/>
          <p:cNvSpPr>
            <a:spLocks noGrp="1"/>
          </p:cNvSpPr>
          <p:nvPr>
            <p:ph idx="1"/>
          </p:nvPr>
        </p:nvSpPr>
        <p:spPr/>
        <p:txBody>
          <a:bodyPr/>
          <a:lstStyle/>
          <a:p>
            <a:r>
              <a:rPr lang="es-EC" sz="2400" dirty="0"/>
              <a:t>Peso del recolector  745,02 N</a:t>
            </a:r>
          </a:p>
          <a:p>
            <a:r>
              <a:rPr lang="es-EC" sz="2400" dirty="0"/>
              <a:t>Factor de seguridad de 15 tomando en cuenta que no esta expuesto a cargas excesivas.</a:t>
            </a:r>
          </a:p>
          <a:p>
            <a:r>
              <a:rPr lang="es-EC" sz="2400" dirty="0"/>
              <a:t>Tensión de von mises 2,482 máxima</a:t>
            </a:r>
          </a:p>
          <a:p>
            <a:pPr marL="0" indent="0">
              <a:buNone/>
            </a:pPr>
            <a:endParaRPr lang="es-ES" dirty="0"/>
          </a:p>
        </p:txBody>
      </p:sp>
      <p:pic>
        <p:nvPicPr>
          <p:cNvPr id="6" name="5 Imagen"/>
          <p:cNvPicPr/>
          <p:nvPr/>
        </p:nvPicPr>
        <p:blipFill rotWithShape="1">
          <a:blip r:embed="rId3" cstate="print">
            <a:extLst>
              <a:ext uri="{28A0092B-C50C-407E-A947-70E740481C1C}">
                <a14:useLocalDpi xmlns:a14="http://schemas.microsoft.com/office/drawing/2010/main" xmlns="" val="0"/>
              </a:ext>
            </a:extLst>
          </a:blip>
          <a:srcRect t="9524"/>
          <a:stretch/>
        </p:blipFill>
        <p:spPr bwMode="auto">
          <a:xfrm>
            <a:off x="3995936" y="3429000"/>
            <a:ext cx="4176464" cy="2448272"/>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445452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457200" y="404664"/>
            <a:ext cx="8229600" cy="1143000"/>
          </a:xfrm>
        </p:spPr>
        <p:txBody>
          <a:bodyPr>
            <a:normAutofit/>
          </a:bodyPr>
          <a:lstStyle/>
          <a:p>
            <a:r>
              <a:rPr lang="es-ES" sz="3200" b="1" dirty="0" smtClean="0"/>
              <a:t>DISEÑO CHASIS</a:t>
            </a:r>
            <a:endParaRPr lang="es-ES" sz="3200" b="1" dirty="0"/>
          </a:p>
        </p:txBody>
      </p:sp>
      <p:sp>
        <p:nvSpPr>
          <p:cNvPr id="3" name="2 Marcador de contenido"/>
          <p:cNvSpPr>
            <a:spLocks noGrp="1"/>
          </p:cNvSpPr>
          <p:nvPr>
            <p:ph idx="1"/>
          </p:nvPr>
        </p:nvSpPr>
        <p:spPr/>
        <p:txBody>
          <a:bodyPr/>
          <a:lstStyle/>
          <a:p>
            <a:r>
              <a:rPr lang="es-EC" sz="2400" dirty="0"/>
              <a:t>Peso del chasis 962,5 N</a:t>
            </a:r>
          </a:p>
          <a:p>
            <a:r>
              <a:rPr lang="es-EC" sz="2400" dirty="0"/>
              <a:t>Factor de seguridad 1,92 min este análisis se lo realizo aplicando todas las cargas ya que el chasis es el que va a soportar todas las cargas.</a:t>
            </a:r>
          </a:p>
          <a:p>
            <a:r>
              <a:rPr lang="es-EC" sz="2400" dirty="0"/>
              <a:t>Tensión de von mises 107,8  máximo</a:t>
            </a:r>
          </a:p>
          <a:p>
            <a:pPr marL="0" indent="0">
              <a:buNone/>
            </a:pPr>
            <a:endParaRPr lang="es-ES" dirty="0"/>
          </a:p>
        </p:txBody>
      </p:sp>
      <p:pic>
        <p:nvPicPr>
          <p:cNvPr id="7" name="6 Imagen" descr="C:\Images\Content\0\Result_0_57.png"/>
          <p:cNvPicPr/>
          <p:nvPr/>
        </p:nvPicPr>
        <p:blipFill rotWithShape="1">
          <a:blip r:embed="rId3" cstate="print">
            <a:extLst>
              <a:ext uri="{28A0092B-C50C-407E-A947-70E740481C1C}">
                <a14:useLocalDpi xmlns:a14="http://schemas.microsoft.com/office/drawing/2010/main" xmlns="" val="0"/>
              </a:ext>
            </a:extLst>
          </a:blip>
          <a:srcRect t="6760"/>
          <a:stretch/>
        </p:blipFill>
        <p:spPr bwMode="auto">
          <a:xfrm>
            <a:off x="4283968" y="3789040"/>
            <a:ext cx="3812331" cy="2119625"/>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445452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457200" y="404664"/>
            <a:ext cx="8229600" cy="1143000"/>
          </a:xfrm>
        </p:spPr>
        <p:txBody>
          <a:bodyPr>
            <a:normAutofit/>
          </a:bodyPr>
          <a:lstStyle/>
          <a:p>
            <a:r>
              <a:rPr lang="es-ES" sz="3200" b="1" dirty="0" smtClean="0"/>
              <a:t>ENSAMBLE COMPLETO</a:t>
            </a:r>
            <a:endParaRPr lang="es-ES" sz="3200" b="1" dirty="0"/>
          </a:p>
        </p:txBody>
      </p:sp>
      <p:sp>
        <p:nvSpPr>
          <p:cNvPr id="3" name="2 Marcador de contenido"/>
          <p:cNvSpPr>
            <a:spLocks noGrp="1"/>
          </p:cNvSpPr>
          <p:nvPr>
            <p:ph idx="1"/>
          </p:nvPr>
        </p:nvSpPr>
        <p:spPr/>
        <p:txBody>
          <a:bodyPr/>
          <a:lstStyle/>
          <a:p>
            <a:r>
              <a:rPr lang="es-EC" dirty="0"/>
              <a:t>Peso de la maquina 2535,1 N</a:t>
            </a:r>
          </a:p>
          <a:p>
            <a:r>
              <a:rPr lang="es-EC" dirty="0"/>
              <a:t>Factor de seguridad 1,67 min</a:t>
            </a:r>
          </a:p>
          <a:p>
            <a:r>
              <a:rPr lang="es-EC" dirty="0"/>
              <a:t>Tensión de Von mises 124,3 máximo</a:t>
            </a:r>
          </a:p>
          <a:p>
            <a:pPr marL="0" indent="0">
              <a:buNone/>
            </a:pPr>
            <a:endParaRPr lang="es-ES" dirty="0"/>
          </a:p>
        </p:txBody>
      </p:sp>
      <p:pic>
        <p:nvPicPr>
          <p:cNvPr id="6" name="5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3968" y="3407973"/>
            <a:ext cx="3888432" cy="2663696"/>
          </a:xfrm>
          <a:prstGeom prst="rect">
            <a:avLst/>
          </a:prstGeom>
          <a:noFill/>
          <a:ln>
            <a:noFill/>
          </a:ln>
        </p:spPr>
      </p:pic>
    </p:spTree>
    <p:extLst>
      <p:ext uri="{BB962C8B-B14F-4D97-AF65-F5344CB8AC3E}">
        <p14:creationId xmlns:p14="http://schemas.microsoft.com/office/powerpoint/2010/main" xmlns="" val="445452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457200" y="404664"/>
            <a:ext cx="8229600" cy="1143000"/>
          </a:xfrm>
        </p:spPr>
        <p:txBody>
          <a:bodyPr/>
          <a:lstStyle/>
          <a:p>
            <a:r>
              <a:rPr lang="es-ES" b="1" dirty="0" smtClean="0"/>
              <a:t>MOTOR HIDRÁULICO</a:t>
            </a:r>
            <a:endParaRPr lang="es-ES" b="1" dirty="0"/>
          </a:p>
        </p:txBody>
      </p:sp>
      <p:sp>
        <p:nvSpPr>
          <p:cNvPr id="3" name="2 Marcador de contenido"/>
          <p:cNvSpPr>
            <a:spLocks noGrp="1"/>
          </p:cNvSpPr>
          <p:nvPr>
            <p:ph idx="1"/>
          </p:nvPr>
        </p:nvSpPr>
        <p:spPr/>
        <p:txBody>
          <a:bodyPr/>
          <a:lstStyle/>
          <a:p>
            <a:r>
              <a:rPr lang="es-EC" dirty="0"/>
              <a:t>Para el diseño de la parte hidráulica se debe tener en cuenta la presión máxima de trabajo con la que  va a trabajar, así como el flujo y las revoluciones que tiene el motor por lo cual se ha escogido un motor Parker TB, el cual cumple las condiciones de la minicargadora.</a:t>
            </a:r>
          </a:p>
          <a:p>
            <a:r>
              <a:rPr lang="es-EC" dirty="0"/>
              <a:t>Se seleccionó la siguiente bomba de baja velocidad y alto par </a:t>
            </a:r>
            <a:r>
              <a:rPr lang="es-EC" dirty="0" smtClean="0"/>
              <a:t>torsor</a:t>
            </a:r>
            <a:endParaRPr lang="es-EC" dirty="0"/>
          </a:p>
          <a:p>
            <a:endParaRPr lang="es-ES" dirty="0"/>
          </a:p>
        </p:txBody>
      </p:sp>
    </p:spTree>
    <p:extLst>
      <p:ext uri="{BB962C8B-B14F-4D97-AF65-F5344CB8AC3E}">
        <p14:creationId xmlns:p14="http://schemas.microsoft.com/office/powerpoint/2010/main" xmlns="" val="445452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TotalTime>
  <Words>956</Words>
  <Application>Microsoft Office PowerPoint</Application>
  <PresentationFormat>Presentación en pantalla (4:3)</PresentationFormat>
  <Paragraphs>132</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Diapositiva 1</vt:lpstr>
      <vt:lpstr>INTRODUCCIÓN</vt:lpstr>
      <vt:lpstr>DISEÑO</vt:lpstr>
      <vt:lpstr>Diapositiva 4</vt:lpstr>
      <vt:lpstr>Diapositiva 5</vt:lpstr>
      <vt:lpstr>DISEÑO RECOLECTOR DE BARREDORA</vt:lpstr>
      <vt:lpstr>DISEÑO CHASIS</vt:lpstr>
      <vt:lpstr>ENSAMBLE COMPLETO</vt:lpstr>
      <vt:lpstr>MOTOR HIDRÁULICO</vt:lpstr>
      <vt:lpstr>MOTOR PARKER TB</vt:lpstr>
      <vt:lpstr>CARACTERISTICAS BARREDORA</vt:lpstr>
      <vt:lpstr>DISEÑO DEL SISTEMA DE ASPERSIÓN</vt:lpstr>
      <vt:lpstr>MANDOS PARA EL SISTEMA DE ASPERSIÓN</vt:lpstr>
      <vt:lpstr>DISEÑO ELECTRÓNICO</vt:lpstr>
      <vt:lpstr>ESQUEMA ELECTRICO</vt:lpstr>
      <vt:lpstr>CONSTRUCCIÓN RECOLECTOR DE LA BARREDORA</vt:lpstr>
      <vt:lpstr>CONSTRUCCION DE LA CUBIERTA</vt:lpstr>
      <vt:lpstr>CONSTRUCCIÓN DEL BASTIDOR</vt:lpstr>
      <vt:lpstr>CONSTRUCCIÓN RIEL DE ASPERSORES</vt:lpstr>
      <vt:lpstr>MONTAJE Y PRUEBAS</vt:lpstr>
      <vt:lpstr>BOMBA ELÉCTRICA FUNCIÓN</vt:lpstr>
      <vt:lpstr>SENSORES DE POSICIÓN CORRECTA</vt:lpstr>
      <vt:lpstr>OPERACIÓN</vt:lpstr>
      <vt:lpstr>MANTENIMIENTO</vt:lpstr>
      <vt:lpstr>CONCLUSIONES</vt:lpstr>
      <vt:lpstr>RECOMENDACIONES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Rober</dc:creator>
  <cp:lastModifiedBy>ms-26</cp:lastModifiedBy>
  <cp:revision>24</cp:revision>
  <dcterms:created xsi:type="dcterms:W3CDTF">2012-04-05T03:49:41Z</dcterms:created>
  <dcterms:modified xsi:type="dcterms:W3CDTF">2013-03-18T14:39:35Z</dcterms:modified>
</cp:coreProperties>
</file>