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17.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8.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9.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0.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rts/chart5.xml" ContentType="application/vnd.openxmlformats-officedocument.drawingml.chart+xml"/>
  <Override PartName="/ppt/drawings/drawing1.xml" ContentType="application/vnd.openxmlformats-officedocument.drawingml.chartshapes+xml"/>
  <Override PartName="/ppt/diagrams/data21.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rts/chart6.xml" ContentType="application/vnd.openxmlformats-officedocument.drawingml.chart+xml"/>
  <Override PartName="/ppt/diagrams/data22.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3.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4.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1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6" r:id="rId1"/>
  </p:sldMasterIdLst>
  <p:notesMasterIdLst>
    <p:notesMasterId r:id="rId180"/>
  </p:notesMasterIdLst>
  <p:sldIdLst>
    <p:sldId id="524" r:id="rId2"/>
    <p:sldId id="440" r:id="rId3"/>
    <p:sldId id="761" r:id="rId4"/>
    <p:sldId id="760" r:id="rId5"/>
    <p:sldId id="762" r:id="rId6"/>
    <p:sldId id="763" r:id="rId7"/>
    <p:sldId id="764" r:id="rId8"/>
    <p:sldId id="765" r:id="rId9"/>
    <p:sldId id="766" r:id="rId10"/>
    <p:sldId id="767" r:id="rId11"/>
    <p:sldId id="768" r:id="rId12"/>
    <p:sldId id="769" r:id="rId13"/>
    <p:sldId id="770" r:id="rId14"/>
    <p:sldId id="771" r:id="rId15"/>
    <p:sldId id="772" r:id="rId16"/>
    <p:sldId id="773" r:id="rId17"/>
    <p:sldId id="774" r:id="rId18"/>
    <p:sldId id="775" r:id="rId19"/>
    <p:sldId id="776" r:id="rId20"/>
    <p:sldId id="777" r:id="rId21"/>
    <p:sldId id="778" r:id="rId22"/>
    <p:sldId id="779" r:id="rId23"/>
    <p:sldId id="780" r:id="rId24"/>
    <p:sldId id="781" r:id="rId25"/>
    <p:sldId id="782" r:id="rId26"/>
    <p:sldId id="783" r:id="rId27"/>
    <p:sldId id="784" r:id="rId28"/>
    <p:sldId id="785" r:id="rId29"/>
    <p:sldId id="786" r:id="rId30"/>
    <p:sldId id="787" r:id="rId31"/>
    <p:sldId id="788" r:id="rId32"/>
    <p:sldId id="789" r:id="rId33"/>
    <p:sldId id="790" r:id="rId34"/>
    <p:sldId id="791" r:id="rId35"/>
    <p:sldId id="792" r:id="rId36"/>
    <p:sldId id="793" r:id="rId37"/>
    <p:sldId id="794" r:id="rId38"/>
    <p:sldId id="795" r:id="rId39"/>
    <p:sldId id="796" r:id="rId40"/>
    <p:sldId id="797" r:id="rId41"/>
    <p:sldId id="798" r:id="rId42"/>
    <p:sldId id="799" r:id="rId43"/>
    <p:sldId id="800" r:id="rId44"/>
    <p:sldId id="801" r:id="rId45"/>
    <p:sldId id="343" r:id="rId46"/>
    <p:sldId id="562" r:id="rId47"/>
    <p:sldId id="344" r:id="rId48"/>
    <p:sldId id="346" r:id="rId49"/>
    <p:sldId id="348" r:id="rId50"/>
    <p:sldId id="564" r:id="rId51"/>
    <p:sldId id="565" r:id="rId52"/>
    <p:sldId id="566" r:id="rId53"/>
    <p:sldId id="567" r:id="rId54"/>
    <p:sldId id="568" r:id="rId55"/>
    <p:sldId id="569" r:id="rId56"/>
    <p:sldId id="570" r:id="rId57"/>
    <p:sldId id="573" r:id="rId58"/>
    <p:sldId id="575" r:id="rId59"/>
    <p:sldId id="576" r:id="rId60"/>
    <p:sldId id="577" r:id="rId61"/>
    <p:sldId id="579" r:id="rId62"/>
    <p:sldId id="580" r:id="rId63"/>
    <p:sldId id="581" r:id="rId64"/>
    <p:sldId id="582" r:id="rId65"/>
    <p:sldId id="583" r:id="rId66"/>
    <p:sldId id="584" r:id="rId67"/>
    <p:sldId id="585" r:id="rId68"/>
    <p:sldId id="586" r:id="rId69"/>
    <p:sldId id="587" r:id="rId70"/>
    <p:sldId id="588" r:id="rId71"/>
    <p:sldId id="589" r:id="rId72"/>
    <p:sldId id="590" r:id="rId73"/>
    <p:sldId id="592" r:id="rId74"/>
    <p:sldId id="594" r:id="rId75"/>
    <p:sldId id="595" r:id="rId76"/>
    <p:sldId id="596" r:id="rId77"/>
    <p:sldId id="597" r:id="rId78"/>
    <p:sldId id="598" r:id="rId79"/>
    <p:sldId id="753" r:id="rId80"/>
    <p:sldId id="602" r:id="rId81"/>
    <p:sldId id="603" r:id="rId82"/>
    <p:sldId id="605" r:id="rId83"/>
    <p:sldId id="604" r:id="rId84"/>
    <p:sldId id="608" r:id="rId85"/>
    <p:sldId id="610" r:id="rId86"/>
    <p:sldId id="609" r:id="rId87"/>
    <p:sldId id="613" r:id="rId88"/>
    <p:sldId id="614" r:id="rId89"/>
    <p:sldId id="615" r:id="rId90"/>
    <p:sldId id="616" r:id="rId91"/>
    <p:sldId id="617" r:id="rId92"/>
    <p:sldId id="618" r:id="rId93"/>
    <p:sldId id="621" r:id="rId94"/>
    <p:sldId id="622" r:id="rId95"/>
    <p:sldId id="623" r:id="rId96"/>
    <p:sldId id="624" r:id="rId97"/>
    <p:sldId id="625" r:id="rId98"/>
    <p:sldId id="626" r:id="rId99"/>
    <p:sldId id="628" r:id="rId100"/>
    <p:sldId id="629" r:id="rId101"/>
    <p:sldId id="630" r:id="rId102"/>
    <p:sldId id="631" r:id="rId103"/>
    <p:sldId id="632" r:id="rId104"/>
    <p:sldId id="633" r:id="rId105"/>
    <p:sldId id="634" r:id="rId106"/>
    <p:sldId id="635" r:id="rId107"/>
    <p:sldId id="637" r:id="rId108"/>
    <p:sldId id="639" r:id="rId109"/>
    <p:sldId id="638" r:id="rId110"/>
    <p:sldId id="641" r:id="rId111"/>
    <p:sldId id="642" r:id="rId112"/>
    <p:sldId id="643" r:id="rId113"/>
    <p:sldId id="644" r:id="rId114"/>
    <p:sldId id="645" r:id="rId115"/>
    <p:sldId id="646" r:id="rId116"/>
    <p:sldId id="647" r:id="rId117"/>
    <p:sldId id="648" r:id="rId118"/>
    <p:sldId id="649" r:id="rId119"/>
    <p:sldId id="650" r:id="rId120"/>
    <p:sldId id="651" r:id="rId121"/>
    <p:sldId id="652" r:id="rId122"/>
    <p:sldId id="653" r:id="rId123"/>
    <p:sldId id="654" r:id="rId124"/>
    <p:sldId id="655" r:id="rId125"/>
    <p:sldId id="657" r:id="rId126"/>
    <p:sldId id="656" r:id="rId127"/>
    <p:sldId id="658" r:id="rId128"/>
    <p:sldId id="659" r:id="rId129"/>
    <p:sldId id="802" r:id="rId130"/>
    <p:sldId id="803" r:id="rId131"/>
    <p:sldId id="804" r:id="rId132"/>
    <p:sldId id="805" r:id="rId133"/>
    <p:sldId id="806" r:id="rId134"/>
    <p:sldId id="807" r:id="rId135"/>
    <p:sldId id="808" r:id="rId136"/>
    <p:sldId id="809" r:id="rId137"/>
    <p:sldId id="810" r:id="rId138"/>
    <p:sldId id="811" r:id="rId139"/>
    <p:sldId id="812" r:id="rId140"/>
    <p:sldId id="813" r:id="rId141"/>
    <p:sldId id="814" r:id="rId142"/>
    <p:sldId id="815" r:id="rId143"/>
    <p:sldId id="816" r:id="rId144"/>
    <p:sldId id="817" r:id="rId145"/>
    <p:sldId id="818" r:id="rId146"/>
    <p:sldId id="819" r:id="rId147"/>
    <p:sldId id="820" r:id="rId148"/>
    <p:sldId id="821" r:id="rId149"/>
    <p:sldId id="822" r:id="rId150"/>
    <p:sldId id="823" r:id="rId151"/>
    <p:sldId id="824" r:id="rId152"/>
    <p:sldId id="825" r:id="rId153"/>
    <p:sldId id="826" r:id="rId154"/>
    <p:sldId id="827" r:id="rId155"/>
    <p:sldId id="828" r:id="rId156"/>
    <p:sldId id="829" r:id="rId157"/>
    <p:sldId id="830" r:id="rId158"/>
    <p:sldId id="831" r:id="rId159"/>
    <p:sldId id="832" r:id="rId160"/>
    <p:sldId id="833" r:id="rId161"/>
    <p:sldId id="834" r:id="rId162"/>
    <p:sldId id="835" r:id="rId163"/>
    <p:sldId id="836" r:id="rId164"/>
    <p:sldId id="837" r:id="rId165"/>
    <p:sldId id="838" r:id="rId166"/>
    <p:sldId id="839" r:id="rId167"/>
    <p:sldId id="840" r:id="rId168"/>
    <p:sldId id="841" r:id="rId169"/>
    <p:sldId id="842" r:id="rId170"/>
    <p:sldId id="843" r:id="rId171"/>
    <p:sldId id="844" r:id="rId172"/>
    <p:sldId id="845" r:id="rId173"/>
    <p:sldId id="846" r:id="rId174"/>
    <p:sldId id="847" r:id="rId175"/>
    <p:sldId id="848" r:id="rId176"/>
    <p:sldId id="849" r:id="rId177"/>
    <p:sldId id="850" r:id="rId178"/>
    <p:sldId id="851" r:id="rId17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3950" autoAdjust="0"/>
  </p:normalViewPr>
  <p:slideViewPr>
    <p:cSldViewPr>
      <p:cViewPr>
        <p:scale>
          <a:sx n="75" d="100"/>
          <a:sy n="75" d="100"/>
        </p:scale>
        <p:origin x="-122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onald\Documents\TESIS%201\Espectro%20nec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OEM\Desktop\TESIS\derivas\deriv%20max%20piso%20todas%20distribucion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onald\Documents\TESIS%201\Espectro%20nec1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onald\Documents\TESIS%201\Espectro%20nec1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ronald\Documents\TESIS%201\curva%20y%20espectro%20de%20capacidad.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OEM\Desktop\curva%20y%20espectro%20de%20capacida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scatterChart>
        <c:scatterStyle val="smoothMarker"/>
        <c:varyColors val="0"/>
        <c:ser>
          <c:idx val="0"/>
          <c:order val="0"/>
          <c:marker>
            <c:symbol val="none"/>
          </c:marker>
          <c:xVal>
            <c:numRef>
              <c:f>Hoja1!$B$38:$B$149</c:f>
              <c:numCache>
                <c:formatCode>General</c:formatCode>
                <c:ptCount val="112"/>
                <c:pt idx="0" formatCode="0.0">
                  <c:v>1.0000000000000003E-5</c:v>
                </c:pt>
                <c:pt idx="1">
                  <c:v>0.1</c:v>
                </c:pt>
                <c:pt idx="2">
                  <c:v>0.2</c:v>
                </c:pt>
                <c:pt idx="3">
                  <c:v>0.30000000000000004</c:v>
                </c:pt>
                <c:pt idx="4">
                  <c:v>0.4</c:v>
                </c:pt>
                <c:pt idx="5">
                  <c:v>0.5</c:v>
                </c:pt>
                <c:pt idx="6">
                  <c:v>0.60000000000000009</c:v>
                </c:pt>
                <c:pt idx="7">
                  <c:v>0.70000000000000007</c:v>
                </c:pt>
                <c:pt idx="8">
                  <c:v>0.76000000000000012</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4.5999999999999996</c:v>
                </c:pt>
                <c:pt idx="48">
                  <c:v>4.7</c:v>
                </c:pt>
                <c:pt idx="49">
                  <c:v>4.8</c:v>
                </c:pt>
                <c:pt idx="50">
                  <c:v>4.9000000000000004</c:v>
                </c:pt>
                <c:pt idx="51">
                  <c:v>5</c:v>
                </c:pt>
                <c:pt idx="52">
                  <c:v>5.0999999999999996</c:v>
                </c:pt>
                <c:pt idx="53">
                  <c:v>5.2</c:v>
                </c:pt>
                <c:pt idx="54">
                  <c:v>5.3</c:v>
                </c:pt>
                <c:pt idx="55">
                  <c:v>5.4</c:v>
                </c:pt>
                <c:pt idx="56">
                  <c:v>5.5</c:v>
                </c:pt>
                <c:pt idx="57">
                  <c:v>5.6</c:v>
                </c:pt>
                <c:pt idx="58">
                  <c:v>5.7</c:v>
                </c:pt>
                <c:pt idx="59">
                  <c:v>5.8</c:v>
                </c:pt>
                <c:pt idx="60">
                  <c:v>5.9</c:v>
                </c:pt>
                <c:pt idx="61">
                  <c:v>6</c:v>
                </c:pt>
                <c:pt idx="62">
                  <c:v>6.1</c:v>
                </c:pt>
                <c:pt idx="63">
                  <c:v>6.2</c:v>
                </c:pt>
                <c:pt idx="64">
                  <c:v>6.3</c:v>
                </c:pt>
                <c:pt idx="65">
                  <c:v>6.4</c:v>
                </c:pt>
                <c:pt idx="66">
                  <c:v>6.5</c:v>
                </c:pt>
                <c:pt idx="67">
                  <c:v>6.6</c:v>
                </c:pt>
                <c:pt idx="68">
                  <c:v>6.7</c:v>
                </c:pt>
                <c:pt idx="69">
                  <c:v>6.8</c:v>
                </c:pt>
                <c:pt idx="70">
                  <c:v>6.9</c:v>
                </c:pt>
                <c:pt idx="71">
                  <c:v>7</c:v>
                </c:pt>
                <c:pt idx="72">
                  <c:v>7.1</c:v>
                </c:pt>
                <c:pt idx="73">
                  <c:v>7.2</c:v>
                </c:pt>
                <c:pt idx="74">
                  <c:v>7.3</c:v>
                </c:pt>
                <c:pt idx="75">
                  <c:v>7.4</c:v>
                </c:pt>
                <c:pt idx="76">
                  <c:v>7.5</c:v>
                </c:pt>
                <c:pt idx="77">
                  <c:v>7.6</c:v>
                </c:pt>
                <c:pt idx="78">
                  <c:v>7.7</c:v>
                </c:pt>
                <c:pt idx="79">
                  <c:v>7.8</c:v>
                </c:pt>
                <c:pt idx="80">
                  <c:v>7.9</c:v>
                </c:pt>
                <c:pt idx="81">
                  <c:v>8</c:v>
                </c:pt>
                <c:pt idx="82">
                  <c:v>8.1</c:v>
                </c:pt>
                <c:pt idx="83">
                  <c:v>8.2000000000000011</c:v>
                </c:pt>
                <c:pt idx="84">
                  <c:v>8.3000000000000007</c:v>
                </c:pt>
                <c:pt idx="85">
                  <c:v>8.4</c:v>
                </c:pt>
                <c:pt idx="86">
                  <c:v>8.5</c:v>
                </c:pt>
                <c:pt idx="87">
                  <c:v>8.6</c:v>
                </c:pt>
                <c:pt idx="88">
                  <c:v>8.7000000000000011</c:v>
                </c:pt>
                <c:pt idx="89">
                  <c:v>8.8000000000000007</c:v>
                </c:pt>
                <c:pt idx="90">
                  <c:v>8.9</c:v>
                </c:pt>
                <c:pt idx="91">
                  <c:v>9</c:v>
                </c:pt>
                <c:pt idx="92">
                  <c:v>9.1</c:v>
                </c:pt>
                <c:pt idx="93">
                  <c:v>9.2000000000000011</c:v>
                </c:pt>
                <c:pt idx="94">
                  <c:v>9.3000000000000007</c:v>
                </c:pt>
                <c:pt idx="95">
                  <c:v>9.4</c:v>
                </c:pt>
                <c:pt idx="96">
                  <c:v>9.5</c:v>
                </c:pt>
                <c:pt idx="97">
                  <c:v>9.6</c:v>
                </c:pt>
                <c:pt idx="98">
                  <c:v>9.7000000000000011</c:v>
                </c:pt>
                <c:pt idx="99">
                  <c:v>9.8000000000000007</c:v>
                </c:pt>
                <c:pt idx="100">
                  <c:v>9.9</c:v>
                </c:pt>
                <c:pt idx="101">
                  <c:v>10</c:v>
                </c:pt>
                <c:pt idx="102">
                  <c:v>10.1</c:v>
                </c:pt>
                <c:pt idx="103">
                  <c:v>10.200000000000001</c:v>
                </c:pt>
                <c:pt idx="104">
                  <c:v>10.3</c:v>
                </c:pt>
                <c:pt idx="105">
                  <c:v>10.4</c:v>
                </c:pt>
                <c:pt idx="106">
                  <c:v>10.5</c:v>
                </c:pt>
                <c:pt idx="107">
                  <c:v>10.6</c:v>
                </c:pt>
                <c:pt idx="108">
                  <c:v>10.7</c:v>
                </c:pt>
                <c:pt idx="109">
                  <c:v>10.8</c:v>
                </c:pt>
                <c:pt idx="110">
                  <c:v>10.9</c:v>
                </c:pt>
                <c:pt idx="111">
                  <c:v>11</c:v>
                </c:pt>
              </c:numCache>
            </c:numRef>
          </c:xVal>
          <c:yVal>
            <c:numRef>
              <c:f>Hoja1!$C$38:$C$149</c:f>
              <c:numCache>
                <c:formatCode>0.0000</c:formatCode>
                <c:ptCount val="112"/>
                <c:pt idx="0">
                  <c:v>0.48005044260355029</c:v>
                </c:pt>
                <c:pt idx="1">
                  <c:v>0.98442603550295826</c:v>
                </c:pt>
                <c:pt idx="2">
                  <c:v>1.1904000000000001</c:v>
                </c:pt>
                <c:pt idx="3">
                  <c:v>1.1904000000000001</c:v>
                </c:pt>
                <c:pt idx="4">
                  <c:v>1.1904000000000001</c:v>
                </c:pt>
                <c:pt idx="5">
                  <c:v>1.1904000000000001</c:v>
                </c:pt>
                <c:pt idx="6">
                  <c:v>1.1904000000000001</c:v>
                </c:pt>
                <c:pt idx="7">
                  <c:v>1.1904000000000001</c:v>
                </c:pt>
                <c:pt idx="8">
                  <c:v>1.1904000000000001</c:v>
                </c:pt>
                <c:pt idx="9">
                  <c:v>1.1525800000000006</c:v>
                </c:pt>
                <c:pt idx="10">
                  <c:v>1.0245155555555561</c:v>
                </c:pt>
                <c:pt idx="11">
                  <c:v>0.92206400000000033</c:v>
                </c:pt>
                <c:pt idx="12">
                  <c:v>0.83824000000000021</c:v>
                </c:pt>
                <c:pt idx="13">
                  <c:v>0.768386666666667</c:v>
                </c:pt>
                <c:pt idx="14">
                  <c:v>0.70928000000000024</c:v>
                </c:pt>
                <c:pt idx="15">
                  <c:v>0.65861714285714312</c:v>
                </c:pt>
                <c:pt idx="16">
                  <c:v>0.61470933333333377</c:v>
                </c:pt>
                <c:pt idx="17">
                  <c:v>0.5762900000000003</c:v>
                </c:pt>
                <c:pt idx="18">
                  <c:v>0.54239058823529429</c:v>
                </c:pt>
                <c:pt idx="19">
                  <c:v>0.51225777777777781</c:v>
                </c:pt>
                <c:pt idx="20">
                  <c:v>0.48529684210526336</c:v>
                </c:pt>
                <c:pt idx="21">
                  <c:v>0.46103200000000016</c:v>
                </c:pt>
                <c:pt idx="22">
                  <c:v>0.43907809523809543</c:v>
                </c:pt>
                <c:pt idx="23">
                  <c:v>0.4191200000000001</c:v>
                </c:pt>
                <c:pt idx="24">
                  <c:v>0.40089739130434804</c:v>
                </c:pt>
                <c:pt idx="25">
                  <c:v>0.3841933333333335</c:v>
                </c:pt>
                <c:pt idx="26">
                  <c:v>0.36882560000000025</c:v>
                </c:pt>
                <c:pt idx="27">
                  <c:v>0.35464000000000012</c:v>
                </c:pt>
                <c:pt idx="28">
                  <c:v>0.3415051851851853</c:v>
                </c:pt>
                <c:pt idx="29">
                  <c:v>0.32930857142857167</c:v>
                </c:pt>
                <c:pt idx="30">
                  <c:v>0.31795310344827604</c:v>
                </c:pt>
                <c:pt idx="31">
                  <c:v>0.30735466666666689</c:v>
                </c:pt>
                <c:pt idx="32">
                  <c:v>0.29744000000000015</c:v>
                </c:pt>
                <c:pt idx="33">
                  <c:v>0.2881450000000001</c:v>
                </c:pt>
                <c:pt idx="34">
                  <c:v>0.2794133333333334</c:v>
                </c:pt>
                <c:pt idx="35">
                  <c:v>0.2711952941176472</c:v>
                </c:pt>
                <c:pt idx="36">
                  <c:v>0.26344685714285737</c:v>
                </c:pt>
                <c:pt idx="37">
                  <c:v>0.25612888888888902</c:v>
                </c:pt>
                <c:pt idx="38">
                  <c:v>0.24920648648648663</c:v>
                </c:pt>
                <c:pt idx="39">
                  <c:v>0.24264842105263174</c:v>
                </c:pt>
                <c:pt idx="40">
                  <c:v>0.23642666666666676</c:v>
                </c:pt>
                <c:pt idx="41">
                  <c:v>0.23051600000000011</c:v>
                </c:pt>
                <c:pt idx="42">
                  <c:v>0.22489365853658547</c:v>
                </c:pt>
                <c:pt idx="43">
                  <c:v>0.21953904761904772</c:v>
                </c:pt>
                <c:pt idx="44">
                  <c:v>0.2144334883720932</c:v>
                </c:pt>
                <c:pt idx="45">
                  <c:v>0.20956000000000005</c:v>
                </c:pt>
                <c:pt idx="46">
                  <c:v>0.20490311111111123</c:v>
                </c:pt>
                <c:pt idx="47">
                  <c:v>0.20044869565217402</c:v>
                </c:pt>
                <c:pt idx="48">
                  <c:v>0.19618382978723409</c:v>
                </c:pt>
                <c:pt idx="49">
                  <c:v>0.19209666666666675</c:v>
                </c:pt>
                <c:pt idx="50">
                  <c:v>0.18817632653061228</c:v>
                </c:pt>
                <c:pt idx="51">
                  <c:v>0.18441280000000013</c:v>
                </c:pt>
                <c:pt idx="52">
                  <c:v>0.18079686274509815</c:v>
                </c:pt>
                <c:pt idx="53">
                  <c:v>0.17732000000000006</c:v>
                </c:pt>
                <c:pt idx="54">
                  <c:v>0.17397433962264161</c:v>
                </c:pt>
                <c:pt idx="55">
                  <c:v>0.17075259259259268</c:v>
                </c:pt>
                <c:pt idx="56">
                  <c:v>0.16764800000000007</c:v>
                </c:pt>
                <c:pt idx="57">
                  <c:v>0.16465428571428578</c:v>
                </c:pt>
                <c:pt idx="58">
                  <c:v>0.16176561403508777</c:v>
                </c:pt>
                <c:pt idx="59">
                  <c:v>0.15897655172413799</c:v>
                </c:pt>
                <c:pt idx="60">
                  <c:v>0.15628203389830519</c:v>
                </c:pt>
                <c:pt idx="61">
                  <c:v>0.15367733333333342</c:v>
                </c:pt>
                <c:pt idx="62">
                  <c:v>0.15115803278688536</c:v>
                </c:pt>
                <c:pt idx="63">
                  <c:v>0.14872000000000007</c:v>
                </c:pt>
                <c:pt idx="64">
                  <c:v>0.14635936507936517</c:v>
                </c:pt>
                <c:pt idx="65">
                  <c:v>0.14407250000000005</c:v>
                </c:pt>
                <c:pt idx="66">
                  <c:v>0.14185600000000009</c:v>
                </c:pt>
                <c:pt idx="67">
                  <c:v>0.1397066666666667</c:v>
                </c:pt>
                <c:pt idx="68">
                  <c:v>0.13762149253731351</c:v>
                </c:pt>
                <c:pt idx="69">
                  <c:v>0.1355976470588236</c:v>
                </c:pt>
                <c:pt idx="70">
                  <c:v>0.13363246376811597</c:v>
                </c:pt>
                <c:pt idx="71">
                  <c:v>0.13172342857142869</c:v>
                </c:pt>
                <c:pt idx="72">
                  <c:v>0.12986816901408452</c:v>
                </c:pt>
                <c:pt idx="73">
                  <c:v>0.12806444444444451</c:v>
                </c:pt>
                <c:pt idx="74">
                  <c:v>0.12631013698630145</c:v>
                </c:pt>
                <c:pt idx="75">
                  <c:v>0.12460324324324332</c:v>
                </c:pt>
                <c:pt idx="76">
                  <c:v>0.12294186666666669</c:v>
                </c:pt>
                <c:pt idx="77">
                  <c:v>0.12132421052631587</c:v>
                </c:pt>
                <c:pt idx="78">
                  <c:v>0.1197485714285715</c:v>
                </c:pt>
                <c:pt idx="79">
                  <c:v>0.11821333333333339</c:v>
                </c:pt>
                <c:pt idx="80">
                  <c:v>0.11671696202531649</c:v>
                </c:pt>
                <c:pt idx="81">
                  <c:v>0.11525800000000004</c:v>
                </c:pt>
                <c:pt idx="82">
                  <c:v>0.11383506172839511</c:v>
                </c:pt>
                <c:pt idx="83">
                  <c:v>0.11244682926829273</c:v>
                </c:pt>
                <c:pt idx="84">
                  <c:v>0.1110920481927711</c:v>
                </c:pt>
                <c:pt idx="85">
                  <c:v>0.10976952380952386</c:v>
                </c:pt>
                <c:pt idx="86">
                  <c:v>0.10847811764705885</c:v>
                </c:pt>
                <c:pt idx="87">
                  <c:v>0.10721674418604658</c:v>
                </c:pt>
                <c:pt idx="88">
                  <c:v>0.105984367816092</c:v>
                </c:pt>
                <c:pt idx="89">
                  <c:v>0.10478000000000003</c:v>
                </c:pt>
                <c:pt idx="90">
                  <c:v>0.10360269662921352</c:v>
                </c:pt>
                <c:pt idx="91">
                  <c:v>0.10245155555555559</c:v>
                </c:pt>
                <c:pt idx="92">
                  <c:v>0.10132571428571434</c:v>
                </c:pt>
                <c:pt idx="93">
                  <c:v>0.10022434782608702</c:v>
                </c:pt>
                <c:pt idx="94">
                  <c:v>9.9146666666666716E-2</c:v>
                </c:pt>
                <c:pt idx="95">
                  <c:v>9.8091914893617044E-2</c:v>
                </c:pt>
                <c:pt idx="96">
                  <c:v>9.7059368421052714E-2</c:v>
                </c:pt>
                <c:pt idx="97">
                  <c:v>9.6048333333333388E-2</c:v>
                </c:pt>
                <c:pt idx="98">
                  <c:v>9.5058144329896982E-2</c:v>
                </c:pt>
                <c:pt idx="99">
                  <c:v>9.4088163265306154E-2</c:v>
                </c:pt>
                <c:pt idx="100">
                  <c:v>9.3137777777777792E-2</c:v>
                </c:pt>
                <c:pt idx="101">
                  <c:v>9.2206400000000036E-2</c:v>
                </c:pt>
                <c:pt idx="102">
                  <c:v>9.1293465346534708E-2</c:v>
                </c:pt>
                <c:pt idx="103">
                  <c:v>9.0398431372549048E-2</c:v>
                </c:pt>
                <c:pt idx="104">
                  <c:v>8.9520776699029192E-2</c:v>
                </c:pt>
                <c:pt idx="105">
                  <c:v>8.8660000000000058E-2</c:v>
                </c:pt>
                <c:pt idx="106">
                  <c:v>8.7815619047619087E-2</c:v>
                </c:pt>
                <c:pt idx="107">
                  <c:v>8.6987169811320778E-2</c:v>
                </c:pt>
                <c:pt idx="108">
                  <c:v>8.6174205607476684E-2</c:v>
                </c:pt>
                <c:pt idx="109">
                  <c:v>8.5376296296296339E-2</c:v>
                </c:pt>
                <c:pt idx="110">
                  <c:v>8.4593027522935807E-2</c:v>
                </c:pt>
                <c:pt idx="111">
                  <c:v>8.3824000000000051E-2</c:v>
                </c:pt>
              </c:numCache>
            </c:numRef>
          </c:yVal>
          <c:smooth val="1"/>
        </c:ser>
        <c:dLbls>
          <c:showLegendKey val="0"/>
          <c:showVal val="0"/>
          <c:showCatName val="0"/>
          <c:showSerName val="0"/>
          <c:showPercent val="0"/>
          <c:showBubbleSize val="0"/>
        </c:dLbls>
        <c:axId val="3546432"/>
        <c:axId val="30559616"/>
      </c:scatterChart>
      <c:valAx>
        <c:axId val="3546432"/>
        <c:scaling>
          <c:orientation val="minMax"/>
        </c:scaling>
        <c:delete val="0"/>
        <c:axPos val="b"/>
        <c:majorGridlines/>
        <c:minorGridlines/>
        <c:title>
          <c:tx>
            <c:rich>
              <a:bodyPr/>
              <a:lstStyle/>
              <a:p>
                <a:pPr>
                  <a:defRPr/>
                </a:pPr>
                <a:r>
                  <a:rPr lang="es-EC"/>
                  <a:t>Tiempo (seg)</a:t>
                </a:r>
              </a:p>
            </c:rich>
          </c:tx>
          <c:layout>
            <c:manualLayout>
              <c:xMode val="edge"/>
              <c:yMode val="edge"/>
              <c:x val="0.4839336959851635"/>
              <c:y val="0.89738605842326058"/>
            </c:manualLayout>
          </c:layout>
          <c:overlay val="0"/>
        </c:title>
        <c:numFmt formatCode="0.0" sourceLinked="1"/>
        <c:majorTickMark val="out"/>
        <c:minorTickMark val="none"/>
        <c:tickLblPos val="nextTo"/>
        <c:crossAx val="30559616"/>
        <c:crosses val="autoZero"/>
        <c:crossBetween val="midCat"/>
      </c:valAx>
      <c:valAx>
        <c:axId val="30559616"/>
        <c:scaling>
          <c:orientation val="minMax"/>
        </c:scaling>
        <c:delete val="0"/>
        <c:axPos val="l"/>
        <c:majorGridlines/>
        <c:minorGridlines/>
        <c:title>
          <c:tx>
            <c:rich>
              <a:bodyPr/>
              <a:lstStyle/>
              <a:p>
                <a:pPr>
                  <a:defRPr/>
                </a:pPr>
                <a:r>
                  <a:rPr lang="es-EC"/>
                  <a:t>Sa</a:t>
                </a:r>
              </a:p>
            </c:rich>
          </c:tx>
          <c:layout/>
          <c:overlay val="0"/>
        </c:title>
        <c:numFmt formatCode="0.0000" sourceLinked="1"/>
        <c:majorTickMark val="out"/>
        <c:minorTickMark val="none"/>
        <c:tickLblPos val="nextTo"/>
        <c:crossAx val="354643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'distr 1'!$B$2</c:f>
              <c:strCache>
                <c:ptCount val="1"/>
                <c:pt idx="0">
                  <c:v>Distribuicion 1</c:v>
                </c:pt>
              </c:strCache>
            </c:strRef>
          </c:tx>
          <c:spPr>
            <a:ln w="25400"/>
          </c:spPr>
          <c:marker>
            <c:symbol val="diamond"/>
            <c:size val="2"/>
          </c:marker>
          <c:xVal>
            <c:numRef>
              <c:f>'distr 1'!$B$3:$B$14</c:f>
              <c:numCache>
                <c:formatCode>General</c:formatCode>
                <c:ptCount val="12"/>
                <c:pt idx="0">
                  <c:v>0.38000000000000095</c:v>
                </c:pt>
                <c:pt idx="1">
                  <c:v>0.42000000000000032</c:v>
                </c:pt>
                <c:pt idx="2">
                  <c:v>0.46</c:v>
                </c:pt>
                <c:pt idx="3">
                  <c:v>0.5</c:v>
                </c:pt>
                <c:pt idx="4">
                  <c:v>0.53</c:v>
                </c:pt>
                <c:pt idx="5">
                  <c:v>0.55000000000000004</c:v>
                </c:pt>
                <c:pt idx="6">
                  <c:v>0.56000000000000005</c:v>
                </c:pt>
                <c:pt idx="7">
                  <c:v>0.55000000000000004</c:v>
                </c:pt>
                <c:pt idx="8">
                  <c:v>0.51</c:v>
                </c:pt>
                <c:pt idx="9">
                  <c:v>0.44000000000000022</c:v>
                </c:pt>
                <c:pt idx="10">
                  <c:v>0.33000000000000107</c:v>
                </c:pt>
                <c:pt idx="11">
                  <c:v>0.16000000000000011</c:v>
                </c:pt>
              </c:numCache>
            </c:numRef>
          </c:xVal>
          <c:yVal>
            <c:numRef>
              <c:f>'distr 1'!$A$3:$A$14</c:f>
              <c:numCache>
                <c:formatCode>General</c:formatCode>
                <c:ptCount val="12"/>
                <c:pt idx="0">
                  <c:v>12</c:v>
                </c:pt>
                <c:pt idx="1">
                  <c:v>11</c:v>
                </c:pt>
                <c:pt idx="2">
                  <c:v>10</c:v>
                </c:pt>
                <c:pt idx="3">
                  <c:v>9</c:v>
                </c:pt>
                <c:pt idx="4">
                  <c:v>8</c:v>
                </c:pt>
                <c:pt idx="5">
                  <c:v>7</c:v>
                </c:pt>
                <c:pt idx="6">
                  <c:v>6</c:v>
                </c:pt>
                <c:pt idx="7">
                  <c:v>5</c:v>
                </c:pt>
                <c:pt idx="8">
                  <c:v>4</c:v>
                </c:pt>
                <c:pt idx="9">
                  <c:v>3</c:v>
                </c:pt>
                <c:pt idx="10">
                  <c:v>2</c:v>
                </c:pt>
                <c:pt idx="11">
                  <c:v>1</c:v>
                </c:pt>
              </c:numCache>
            </c:numRef>
          </c:yVal>
          <c:smooth val="1"/>
        </c:ser>
        <c:ser>
          <c:idx val="1"/>
          <c:order val="1"/>
          <c:tx>
            <c:strRef>
              <c:f>'distr 1'!$C$2</c:f>
              <c:strCache>
                <c:ptCount val="1"/>
                <c:pt idx="0">
                  <c:v>Distribuicion 2</c:v>
                </c:pt>
              </c:strCache>
            </c:strRef>
          </c:tx>
          <c:spPr>
            <a:ln w="25400"/>
          </c:spPr>
          <c:marker>
            <c:symbol val="square"/>
            <c:size val="2"/>
          </c:marker>
          <c:xVal>
            <c:numRef>
              <c:f>'distr 1'!$C$3:$C$14</c:f>
              <c:numCache>
                <c:formatCode>0.00</c:formatCode>
                <c:ptCount val="12"/>
                <c:pt idx="0">
                  <c:v>0.29000000000000031</c:v>
                </c:pt>
                <c:pt idx="1">
                  <c:v>0.31000000000000083</c:v>
                </c:pt>
                <c:pt idx="2">
                  <c:v>0.33000000000000107</c:v>
                </c:pt>
                <c:pt idx="3">
                  <c:v>0.34000000000000041</c:v>
                </c:pt>
                <c:pt idx="4">
                  <c:v>0.35000000000000031</c:v>
                </c:pt>
                <c:pt idx="5">
                  <c:v>0.35000000000000031</c:v>
                </c:pt>
                <c:pt idx="6">
                  <c:v>0.34000000000000041</c:v>
                </c:pt>
                <c:pt idx="7">
                  <c:v>0.33000000000000107</c:v>
                </c:pt>
                <c:pt idx="8">
                  <c:v>0.30000000000000032</c:v>
                </c:pt>
                <c:pt idx="9">
                  <c:v>0.25</c:v>
                </c:pt>
                <c:pt idx="10">
                  <c:v>0.19000000000000011</c:v>
                </c:pt>
                <c:pt idx="11">
                  <c:v>0.1</c:v>
                </c:pt>
              </c:numCache>
            </c:numRef>
          </c:xVal>
          <c:yVal>
            <c:numRef>
              <c:f>'distr 1'!$A$3:$A$14</c:f>
              <c:numCache>
                <c:formatCode>General</c:formatCode>
                <c:ptCount val="12"/>
                <c:pt idx="0">
                  <c:v>12</c:v>
                </c:pt>
                <c:pt idx="1">
                  <c:v>11</c:v>
                </c:pt>
                <c:pt idx="2">
                  <c:v>10</c:v>
                </c:pt>
                <c:pt idx="3">
                  <c:v>9</c:v>
                </c:pt>
                <c:pt idx="4">
                  <c:v>8</c:v>
                </c:pt>
                <c:pt idx="5">
                  <c:v>7</c:v>
                </c:pt>
                <c:pt idx="6">
                  <c:v>6</c:v>
                </c:pt>
                <c:pt idx="7">
                  <c:v>5</c:v>
                </c:pt>
                <c:pt idx="8">
                  <c:v>4</c:v>
                </c:pt>
                <c:pt idx="9">
                  <c:v>3</c:v>
                </c:pt>
                <c:pt idx="10">
                  <c:v>2</c:v>
                </c:pt>
                <c:pt idx="11">
                  <c:v>1</c:v>
                </c:pt>
              </c:numCache>
            </c:numRef>
          </c:yVal>
          <c:smooth val="1"/>
        </c:ser>
        <c:ser>
          <c:idx val="2"/>
          <c:order val="2"/>
          <c:tx>
            <c:strRef>
              <c:f>'distr 1'!$D$2</c:f>
              <c:strCache>
                <c:ptCount val="1"/>
                <c:pt idx="0">
                  <c:v>Distribuicion 3</c:v>
                </c:pt>
              </c:strCache>
            </c:strRef>
          </c:tx>
          <c:spPr>
            <a:ln w="25400"/>
          </c:spPr>
          <c:marker>
            <c:symbol val="triangle"/>
            <c:size val="2"/>
          </c:marker>
          <c:xVal>
            <c:numRef>
              <c:f>'distr 1'!$D$3:$D$14</c:f>
              <c:numCache>
                <c:formatCode>0.00</c:formatCode>
                <c:ptCount val="12"/>
                <c:pt idx="0">
                  <c:v>0.33000000000000107</c:v>
                </c:pt>
                <c:pt idx="1">
                  <c:v>0.36000000000000032</c:v>
                </c:pt>
                <c:pt idx="2">
                  <c:v>0.39000000000000096</c:v>
                </c:pt>
                <c:pt idx="3">
                  <c:v>0.42000000000000032</c:v>
                </c:pt>
                <c:pt idx="4">
                  <c:v>0.44000000000000022</c:v>
                </c:pt>
                <c:pt idx="5">
                  <c:v>0.46</c:v>
                </c:pt>
                <c:pt idx="6">
                  <c:v>0.46</c:v>
                </c:pt>
                <c:pt idx="7">
                  <c:v>0.44000000000000022</c:v>
                </c:pt>
                <c:pt idx="8">
                  <c:v>0.41000000000000031</c:v>
                </c:pt>
                <c:pt idx="9">
                  <c:v>0.35000000000000031</c:v>
                </c:pt>
                <c:pt idx="10">
                  <c:v>0.26</c:v>
                </c:pt>
                <c:pt idx="11">
                  <c:v>0.14000000000000001</c:v>
                </c:pt>
              </c:numCache>
            </c:numRef>
          </c:xVal>
          <c:yVal>
            <c:numRef>
              <c:f>'distr 1'!$A$3:$A$14</c:f>
              <c:numCache>
                <c:formatCode>General</c:formatCode>
                <c:ptCount val="12"/>
                <c:pt idx="0">
                  <c:v>12</c:v>
                </c:pt>
                <c:pt idx="1">
                  <c:v>11</c:v>
                </c:pt>
                <c:pt idx="2">
                  <c:v>10</c:v>
                </c:pt>
                <c:pt idx="3">
                  <c:v>9</c:v>
                </c:pt>
                <c:pt idx="4">
                  <c:v>8</c:v>
                </c:pt>
                <c:pt idx="5">
                  <c:v>7</c:v>
                </c:pt>
                <c:pt idx="6">
                  <c:v>6</c:v>
                </c:pt>
                <c:pt idx="7">
                  <c:v>5</c:v>
                </c:pt>
                <c:pt idx="8">
                  <c:v>4</c:v>
                </c:pt>
                <c:pt idx="9">
                  <c:v>3</c:v>
                </c:pt>
                <c:pt idx="10">
                  <c:v>2</c:v>
                </c:pt>
                <c:pt idx="11">
                  <c:v>1</c:v>
                </c:pt>
              </c:numCache>
            </c:numRef>
          </c:yVal>
          <c:smooth val="1"/>
        </c:ser>
        <c:ser>
          <c:idx val="3"/>
          <c:order val="3"/>
          <c:tx>
            <c:strRef>
              <c:f>'distr 1'!$E$2</c:f>
              <c:strCache>
                <c:ptCount val="1"/>
                <c:pt idx="0">
                  <c:v>Distribuicion 4</c:v>
                </c:pt>
              </c:strCache>
            </c:strRef>
          </c:tx>
          <c:spPr>
            <a:ln w="28575"/>
          </c:spPr>
          <c:marker>
            <c:symbol val="x"/>
            <c:size val="2"/>
          </c:marker>
          <c:xVal>
            <c:numRef>
              <c:f>'distr 1'!$E$3:$E$14</c:f>
              <c:numCache>
                <c:formatCode>0.00</c:formatCode>
                <c:ptCount val="12"/>
                <c:pt idx="0">
                  <c:v>0.33000000000000107</c:v>
                </c:pt>
                <c:pt idx="1">
                  <c:v>0.41000000000000031</c:v>
                </c:pt>
                <c:pt idx="2">
                  <c:v>0.43000000000000038</c:v>
                </c:pt>
                <c:pt idx="3">
                  <c:v>0.49000000000000032</c:v>
                </c:pt>
                <c:pt idx="4">
                  <c:v>0.54</c:v>
                </c:pt>
                <c:pt idx="5">
                  <c:v>0.58000000000000052</c:v>
                </c:pt>
                <c:pt idx="6">
                  <c:v>0.61000000000000065</c:v>
                </c:pt>
                <c:pt idx="7">
                  <c:v>0.62000000000000166</c:v>
                </c:pt>
                <c:pt idx="8">
                  <c:v>0.61000000000000065</c:v>
                </c:pt>
                <c:pt idx="9">
                  <c:v>0.56000000000000005</c:v>
                </c:pt>
                <c:pt idx="10">
                  <c:v>0.47000000000000008</c:v>
                </c:pt>
                <c:pt idx="11">
                  <c:v>0.25</c:v>
                </c:pt>
              </c:numCache>
            </c:numRef>
          </c:xVal>
          <c:yVal>
            <c:numRef>
              <c:f>'distr 1'!$A$3:$A$14</c:f>
              <c:numCache>
                <c:formatCode>General</c:formatCode>
                <c:ptCount val="12"/>
                <c:pt idx="0">
                  <c:v>12</c:v>
                </c:pt>
                <c:pt idx="1">
                  <c:v>11</c:v>
                </c:pt>
                <c:pt idx="2">
                  <c:v>10</c:v>
                </c:pt>
                <c:pt idx="3">
                  <c:v>9</c:v>
                </c:pt>
                <c:pt idx="4">
                  <c:v>8</c:v>
                </c:pt>
                <c:pt idx="5">
                  <c:v>7</c:v>
                </c:pt>
                <c:pt idx="6">
                  <c:v>6</c:v>
                </c:pt>
                <c:pt idx="7">
                  <c:v>5</c:v>
                </c:pt>
                <c:pt idx="8">
                  <c:v>4</c:v>
                </c:pt>
                <c:pt idx="9">
                  <c:v>3</c:v>
                </c:pt>
                <c:pt idx="10">
                  <c:v>2</c:v>
                </c:pt>
                <c:pt idx="11">
                  <c:v>1</c:v>
                </c:pt>
              </c:numCache>
            </c:numRef>
          </c:yVal>
          <c:smooth val="1"/>
        </c:ser>
        <c:ser>
          <c:idx val="4"/>
          <c:order val="4"/>
          <c:tx>
            <c:strRef>
              <c:f>'distr 1'!$F$2</c:f>
              <c:strCache>
                <c:ptCount val="1"/>
                <c:pt idx="0">
                  <c:v>Distribuicion 5</c:v>
                </c:pt>
              </c:strCache>
            </c:strRef>
          </c:tx>
          <c:spPr>
            <a:ln w="25400"/>
          </c:spPr>
          <c:marker>
            <c:symbol val="star"/>
            <c:size val="2"/>
          </c:marker>
          <c:xVal>
            <c:numRef>
              <c:f>'distr 1'!$F$3:$F$14</c:f>
              <c:numCache>
                <c:formatCode>0.00</c:formatCode>
                <c:ptCount val="12"/>
                <c:pt idx="0">
                  <c:v>0.33000000000000107</c:v>
                </c:pt>
                <c:pt idx="1">
                  <c:v>0.36000000000000032</c:v>
                </c:pt>
                <c:pt idx="2">
                  <c:v>0.39000000000000096</c:v>
                </c:pt>
                <c:pt idx="3">
                  <c:v>0.41000000000000031</c:v>
                </c:pt>
                <c:pt idx="4">
                  <c:v>0.43000000000000038</c:v>
                </c:pt>
                <c:pt idx="5">
                  <c:v>0.45</c:v>
                </c:pt>
                <c:pt idx="6">
                  <c:v>0.45</c:v>
                </c:pt>
                <c:pt idx="7">
                  <c:v>0.44000000000000022</c:v>
                </c:pt>
                <c:pt idx="8">
                  <c:v>0.41000000000000031</c:v>
                </c:pt>
                <c:pt idx="9">
                  <c:v>0.36000000000000032</c:v>
                </c:pt>
                <c:pt idx="10">
                  <c:v>0.29000000000000031</c:v>
                </c:pt>
                <c:pt idx="11">
                  <c:v>0.15000000000000024</c:v>
                </c:pt>
              </c:numCache>
            </c:numRef>
          </c:xVal>
          <c:yVal>
            <c:numRef>
              <c:f>'distr 1'!$A$3:$A$14</c:f>
              <c:numCache>
                <c:formatCode>General</c:formatCode>
                <c:ptCount val="12"/>
                <c:pt idx="0">
                  <c:v>12</c:v>
                </c:pt>
                <c:pt idx="1">
                  <c:v>11</c:v>
                </c:pt>
                <c:pt idx="2">
                  <c:v>10</c:v>
                </c:pt>
                <c:pt idx="3">
                  <c:v>9</c:v>
                </c:pt>
                <c:pt idx="4">
                  <c:v>8</c:v>
                </c:pt>
                <c:pt idx="5">
                  <c:v>7</c:v>
                </c:pt>
                <c:pt idx="6">
                  <c:v>6</c:v>
                </c:pt>
                <c:pt idx="7">
                  <c:v>5</c:v>
                </c:pt>
                <c:pt idx="8">
                  <c:v>4</c:v>
                </c:pt>
                <c:pt idx="9">
                  <c:v>3</c:v>
                </c:pt>
                <c:pt idx="10">
                  <c:v>2</c:v>
                </c:pt>
                <c:pt idx="11">
                  <c:v>1</c:v>
                </c:pt>
              </c:numCache>
            </c:numRef>
          </c:yVal>
          <c:smooth val="1"/>
        </c:ser>
        <c:ser>
          <c:idx val="5"/>
          <c:order val="5"/>
          <c:tx>
            <c:strRef>
              <c:f>'distr 1'!$G$2</c:f>
              <c:strCache>
                <c:ptCount val="1"/>
                <c:pt idx="0">
                  <c:v>Distribuicion 6</c:v>
                </c:pt>
              </c:strCache>
            </c:strRef>
          </c:tx>
          <c:spPr>
            <a:ln w="25400"/>
          </c:spPr>
          <c:marker>
            <c:symbol val="circle"/>
            <c:size val="2"/>
          </c:marker>
          <c:xVal>
            <c:numRef>
              <c:f>'distr 1'!$G$3:$G$14</c:f>
              <c:numCache>
                <c:formatCode>0.00</c:formatCode>
                <c:ptCount val="12"/>
                <c:pt idx="0">
                  <c:v>0.5</c:v>
                </c:pt>
                <c:pt idx="1">
                  <c:v>0.52</c:v>
                </c:pt>
                <c:pt idx="2">
                  <c:v>0.54</c:v>
                </c:pt>
                <c:pt idx="3">
                  <c:v>0.54</c:v>
                </c:pt>
                <c:pt idx="4">
                  <c:v>0.54</c:v>
                </c:pt>
                <c:pt idx="5">
                  <c:v>0.53</c:v>
                </c:pt>
                <c:pt idx="6">
                  <c:v>0.51</c:v>
                </c:pt>
                <c:pt idx="7">
                  <c:v>0.47000000000000008</c:v>
                </c:pt>
                <c:pt idx="8">
                  <c:v>0.41000000000000031</c:v>
                </c:pt>
                <c:pt idx="9">
                  <c:v>0.34000000000000041</c:v>
                </c:pt>
                <c:pt idx="10">
                  <c:v>0.25</c:v>
                </c:pt>
                <c:pt idx="11">
                  <c:v>0.12000000000000002</c:v>
                </c:pt>
              </c:numCache>
            </c:numRef>
          </c:xVal>
          <c:yVal>
            <c:numRef>
              <c:f>'distr 1'!$A$3:$A$14</c:f>
              <c:numCache>
                <c:formatCode>General</c:formatCode>
                <c:ptCount val="12"/>
                <c:pt idx="0">
                  <c:v>12</c:v>
                </c:pt>
                <c:pt idx="1">
                  <c:v>11</c:v>
                </c:pt>
                <c:pt idx="2">
                  <c:v>10</c:v>
                </c:pt>
                <c:pt idx="3">
                  <c:v>9</c:v>
                </c:pt>
                <c:pt idx="4">
                  <c:v>8</c:v>
                </c:pt>
                <c:pt idx="5">
                  <c:v>7</c:v>
                </c:pt>
                <c:pt idx="6">
                  <c:v>6</c:v>
                </c:pt>
                <c:pt idx="7">
                  <c:v>5</c:v>
                </c:pt>
                <c:pt idx="8">
                  <c:v>4</c:v>
                </c:pt>
                <c:pt idx="9">
                  <c:v>3</c:v>
                </c:pt>
                <c:pt idx="10">
                  <c:v>2</c:v>
                </c:pt>
                <c:pt idx="11">
                  <c:v>1</c:v>
                </c:pt>
              </c:numCache>
            </c:numRef>
          </c:yVal>
          <c:smooth val="1"/>
        </c:ser>
        <c:dLbls>
          <c:showLegendKey val="0"/>
          <c:showVal val="0"/>
          <c:showCatName val="0"/>
          <c:showSerName val="0"/>
          <c:showPercent val="0"/>
          <c:showBubbleSize val="0"/>
        </c:dLbls>
        <c:axId val="41120832"/>
        <c:axId val="41121408"/>
      </c:scatterChart>
      <c:valAx>
        <c:axId val="41120832"/>
        <c:scaling>
          <c:orientation val="minMax"/>
          <c:max val="0.8"/>
          <c:min val="0"/>
        </c:scaling>
        <c:delete val="0"/>
        <c:axPos val="b"/>
        <c:majorGridlines/>
        <c:minorGridlines/>
        <c:title>
          <c:tx>
            <c:rich>
              <a:bodyPr/>
              <a:lstStyle/>
              <a:p>
                <a:pPr>
                  <a:defRPr/>
                </a:pPr>
                <a:r>
                  <a:rPr lang="es-EC"/>
                  <a:t>Deriva</a:t>
                </a:r>
                <a:r>
                  <a:rPr lang="es-EC" baseline="0"/>
                  <a:t> maxima (%)</a:t>
                </a:r>
                <a:endParaRPr lang="es-EC"/>
              </a:p>
            </c:rich>
          </c:tx>
          <c:layout>
            <c:manualLayout>
              <c:xMode val="edge"/>
              <c:yMode val="edge"/>
              <c:x val="0.40626815398075333"/>
              <c:y val="0.95720485838774194"/>
            </c:manualLayout>
          </c:layout>
          <c:overlay val="0"/>
        </c:title>
        <c:numFmt formatCode="General" sourceLinked="1"/>
        <c:majorTickMark val="out"/>
        <c:minorTickMark val="none"/>
        <c:tickLblPos val="nextTo"/>
        <c:crossAx val="41121408"/>
        <c:crosses val="autoZero"/>
        <c:crossBetween val="midCat"/>
        <c:majorUnit val="0.1"/>
        <c:minorUnit val="1.0000000000000023E-2"/>
      </c:valAx>
      <c:valAx>
        <c:axId val="41121408"/>
        <c:scaling>
          <c:orientation val="minMax"/>
          <c:max val="12"/>
          <c:min val="1"/>
        </c:scaling>
        <c:delete val="0"/>
        <c:axPos val="l"/>
        <c:majorGridlines/>
        <c:minorGridlines/>
        <c:title>
          <c:tx>
            <c:rich>
              <a:bodyPr/>
              <a:lstStyle/>
              <a:p>
                <a:pPr>
                  <a:defRPr/>
                </a:pPr>
                <a:r>
                  <a:rPr lang="es-EC"/>
                  <a:t>Piso</a:t>
                </a:r>
                <a:r>
                  <a:rPr lang="es-EC" baseline="0"/>
                  <a:t> #</a:t>
                </a:r>
                <a:endParaRPr lang="es-EC"/>
              </a:p>
            </c:rich>
          </c:tx>
          <c:overlay val="0"/>
        </c:title>
        <c:numFmt formatCode="General" sourceLinked="1"/>
        <c:majorTickMark val="out"/>
        <c:minorTickMark val="none"/>
        <c:tickLblPos val="nextTo"/>
        <c:crossAx val="41120832"/>
        <c:crosses val="autoZero"/>
        <c:crossBetween val="midCat"/>
        <c:majorUnit val="1"/>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scatterChart>
        <c:scatterStyle val="smoothMarker"/>
        <c:varyColors val="0"/>
        <c:ser>
          <c:idx val="0"/>
          <c:order val="0"/>
          <c:marker>
            <c:symbol val="none"/>
          </c:marker>
          <c:xVal>
            <c:numRef>
              <c:f>Hoja1!$B$38:$B$149</c:f>
              <c:numCache>
                <c:formatCode>General</c:formatCode>
                <c:ptCount val="112"/>
                <c:pt idx="0" formatCode="0.0">
                  <c:v>1.0000000000000003E-5</c:v>
                </c:pt>
                <c:pt idx="1">
                  <c:v>0.1</c:v>
                </c:pt>
                <c:pt idx="2">
                  <c:v>0.2</c:v>
                </c:pt>
                <c:pt idx="3">
                  <c:v>0.30000000000000004</c:v>
                </c:pt>
                <c:pt idx="4">
                  <c:v>0.4</c:v>
                </c:pt>
                <c:pt idx="5">
                  <c:v>0.5</c:v>
                </c:pt>
                <c:pt idx="6">
                  <c:v>0.60000000000000009</c:v>
                </c:pt>
                <c:pt idx="7">
                  <c:v>0.70000000000000007</c:v>
                </c:pt>
                <c:pt idx="8">
                  <c:v>0.76000000000000012</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4.5999999999999996</c:v>
                </c:pt>
                <c:pt idx="48">
                  <c:v>4.7</c:v>
                </c:pt>
                <c:pt idx="49">
                  <c:v>4.8</c:v>
                </c:pt>
                <c:pt idx="50">
                  <c:v>4.9000000000000004</c:v>
                </c:pt>
                <c:pt idx="51">
                  <c:v>5</c:v>
                </c:pt>
                <c:pt idx="52">
                  <c:v>5.0999999999999996</c:v>
                </c:pt>
                <c:pt idx="53">
                  <c:v>5.2</c:v>
                </c:pt>
                <c:pt idx="54">
                  <c:v>5.3</c:v>
                </c:pt>
                <c:pt idx="55">
                  <c:v>5.4</c:v>
                </c:pt>
                <c:pt idx="56">
                  <c:v>5.5</c:v>
                </c:pt>
                <c:pt idx="57">
                  <c:v>5.6</c:v>
                </c:pt>
                <c:pt idx="58">
                  <c:v>5.7</c:v>
                </c:pt>
                <c:pt idx="59">
                  <c:v>5.8</c:v>
                </c:pt>
                <c:pt idx="60">
                  <c:v>5.9</c:v>
                </c:pt>
                <c:pt idx="61">
                  <c:v>6</c:v>
                </c:pt>
                <c:pt idx="62">
                  <c:v>6.1</c:v>
                </c:pt>
                <c:pt idx="63">
                  <c:v>6.2</c:v>
                </c:pt>
                <c:pt idx="64">
                  <c:v>6.3</c:v>
                </c:pt>
                <c:pt idx="65">
                  <c:v>6.4</c:v>
                </c:pt>
                <c:pt idx="66">
                  <c:v>6.5</c:v>
                </c:pt>
                <c:pt idx="67">
                  <c:v>6.6</c:v>
                </c:pt>
                <c:pt idx="68">
                  <c:v>6.7</c:v>
                </c:pt>
                <c:pt idx="69">
                  <c:v>6.8</c:v>
                </c:pt>
                <c:pt idx="70">
                  <c:v>6.9</c:v>
                </c:pt>
                <c:pt idx="71">
                  <c:v>7</c:v>
                </c:pt>
                <c:pt idx="72">
                  <c:v>7.1</c:v>
                </c:pt>
                <c:pt idx="73">
                  <c:v>7.2</c:v>
                </c:pt>
                <c:pt idx="74">
                  <c:v>7.3</c:v>
                </c:pt>
                <c:pt idx="75">
                  <c:v>7.4</c:v>
                </c:pt>
                <c:pt idx="76">
                  <c:v>7.5</c:v>
                </c:pt>
                <c:pt idx="77">
                  <c:v>7.6</c:v>
                </c:pt>
                <c:pt idx="78">
                  <c:v>7.7</c:v>
                </c:pt>
                <c:pt idx="79">
                  <c:v>7.8</c:v>
                </c:pt>
                <c:pt idx="80">
                  <c:v>7.9</c:v>
                </c:pt>
                <c:pt idx="81">
                  <c:v>8</c:v>
                </c:pt>
                <c:pt idx="82">
                  <c:v>8.1</c:v>
                </c:pt>
                <c:pt idx="83">
                  <c:v>8.2000000000000011</c:v>
                </c:pt>
                <c:pt idx="84">
                  <c:v>8.3000000000000007</c:v>
                </c:pt>
                <c:pt idx="85">
                  <c:v>8.4</c:v>
                </c:pt>
                <c:pt idx="86">
                  <c:v>8.5</c:v>
                </c:pt>
                <c:pt idx="87">
                  <c:v>8.6</c:v>
                </c:pt>
                <c:pt idx="88">
                  <c:v>8.7000000000000011</c:v>
                </c:pt>
                <c:pt idx="89">
                  <c:v>8.8000000000000007</c:v>
                </c:pt>
                <c:pt idx="90">
                  <c:v>8.9</c:v>
                </c:pt>
                <c:pt idx="91">
                  <c:v>9</c:v>
                </c:pt>
                <c:pt idx="92">
                  <c:v>9.1</c:v>
                </c:pt>
                <c:pt idx="93">
                  <c:v>9.2000000000000011</c:v>
                </c:pt>
                <c:pt idx="94">
                  <c:v>9.3000000000000007</c:v>
                </c:pt>
                <c:pt idx="95">
                  <c:v>9.4</c:v>
                </c:pt>
                <c:pt idx="96">
                  <c:v>9.5</c:v>
                </c:pt>
                <c:pt idx="97">
                  <c:v>9.6</c:v>
                </c:pt>
                <c:pt idx="98">
                  <c:v>9.7000000000000011</c:v>
                </c:pt>
                <c:pt idx="99">
                  <c:v>9.8000000000000007</c:v>
                </c:pt>
                <c:pt idx="100">
                  <c:v>9.9</c:v>
                </c:pt>
                <c:pt idx="101">
                  <c:v>10</c:v>
                </c:pt>
                <c:pt idx="102">
                  <c:v>10.1</c:v>
                </c:pt>
                <c:pt idx="103">
                  <c:v>10.200000000000001</c:v>
                </c:pt>
                <c:pt idx="104">
                  <c:v>10.3</c:v>
                </c:pt>
                <c:pt idx="105">
                  <c:v>10.4</c:v>
                </c:pt>
                <c:pt idx="106">
                  <c:v>10.5</c:v>
                </c:pt>
                <c:pt idx="107">
                  <c:v>10.6</c:v>
                </c:pt>
                <c:pt idx="108">
                  <c:v>10.7</c:v>
                </c:pt>
                <c:pt idx="109">
                  <c:v>10.8</c:v>
                </c:pt>
                <c:pt idx="110">
                  <c:v>10.9</c:v>
                </c:pt>
                <c:pt idx="111">
                  <c:v>11</c:v>
                </c:pt>
              </c:numCache>
            </c:numRef>
          </c:xVal>
          <c:yVal>
            <c:numRef>
              <c:f>Hoja1!$C$38:$C$149</c:f>
              <c:numCache>
                <c:formatCode>0.0000</c:formatCode>
                <c:ptCount val="112"/>
                <c:pt idx="0">
                  <c:v>0.48005044260355029</c:v>
                </c:pt>
                <c:pt idx="1">
                  <c:v>0.98442603550295826</c:v>
                </c:pt>
                <c:pt idx="2">
                  <c:v>1.1904000000000001</c:v>
                </c:pt>
                <c:pt idx="3">
                  <c:v>1.1904000000000001</c:v>
                </c:pt>
                <c:pt idx="4">
                  <c:v>1.1904000000000001</c:v>
                </c:pt>
                <c:pt idx="5">
                  <c:v>1.1904000000000001</c:v>
                </c:pt>
                <c:pt idx="6">
                  <c:v>1.1904000000000001</c:v>
                </c:pt>
                <c:pt idx="7">
                  <c:v>1.1904000000000001</c:v>
                </c:pt>
                <c:pt idx="8">
                  <c:v>1.1904000000000001</c:v>
                </c:pt>
                <c:pt idx="9">
                  <c:v>1.1525800000000006</c:v>
                </c:pt>
                <c:pt idx="10">
                  <c:v>1.0245155555555561</c:v>
                </c:pt>
                <c:pt idx="11">
                  <c:v>0.92206400000000033</c:v>
                </c:pt>
                <c:pt idx="12">
                  <c:v>0.83824000000000021</c:v>
                </c:pt>
                <c:pt idx="13">
                  <c:v>0.768386666666667</c:v>
                </c:pt>
                <c:pt idx="14">
                  <c:v>0.70928000000000024</c:v>
                </c:pt>
                <c:pt idx="15">
                  <c:v>0.65861714285714312</c:v>
                </c:pt>
                <c:pt idx="16">
                  <c:v>0.61470933333333377</c:v>
                </c:pt>
                <c:pt idx="17">
                  <c:v>0.5762900000000003</c:v>
                </c:pt>
                <c:pt idx="18">
                  <c:v>0.54239058823529429</c:v>
                </c:pt>
                <c:pt idx="19">
                  <c:v>0.51225777777777781</c:v>
                </c:pt>
                <c:pt idx="20">
                  <c:v>0.48529684210526336</c:v>
                </c:pt>
                <c:pt idx="21">
                  <c:v>0.46103200000000016</c:v>
                </c:pt>
                <c:pt idx="22">
                  <c:v>0.43907809523809543</c:v>
                </c:pt>
                <c:pt idx="23">
                  <c:v>0.4191200000000001</c:v>
                </c:pt>
                <c:pt idx="24">
                  <c:v>0.40089739130434804</c:v>
                </c:pt>
                <c:pt idx="25">
                  <c:v>0.3841933333333335</c:v>
                </c:pt>
                <c:pt idx="26">
                  <c:v>0.36882560000000025</c:v>
                </c:pt>
                <c:pt idx="27">
                  <c:v>0.35464000000000012</c:v>
                </c:pt>
                <c:pt idx="28">
                  <c:v>0.3415051851851853</c:v>
                </c:pt>
                <c:pt idx="29">
                  <c:v>0.32930857142857167</c:v>
                </c:pt>
                <c:pt idx="30">
                  <c:v>0.31795310344827604</c:v>
                </c:pt>
                <c:pt idx="31">
                  <c:v>0.30735466666666689</c:v>
                </c:pt>
                <c:pt idx="32">
                  <c:v>0.29744000000000015</c:v>
                </c:pt>
                <c:pt idx="33">
                  <c:v>0.2881450000000001</c:v>
                </c:pt>
                <c:pt idx="34">
                  <c:v>0.2794133333333334</c:v>
                </c:pt>
                <c:pt idx="35">
                  <c:v>0.2711952941176472</c:v>
                </c:pt>
                <c:pt idx="36">
                  <c:v>0.26344685714285737</c:v>
                </c:pt>
                <c:pt idx="37">
                  <c:v>0.25612888888888902</c:v>
                </c:pt>
                <c:pt idx="38">
                  <c:v>0.24920648648648663</c:v>
                </c:pt>
                <c:pt idx="39">
                  <c:v>0.24264842105263174</c:v>
                </c:pt>
                <c:pt idx="40">
                  <c:v>0.23642666666666676</c:v>
                </c:pt>
                <c:pt idx="41">
                  <c:v>0.23051600000000011</c:v>
                </c:pt>
                <c:pt idx="42">
                  <c:v>0.22489365853658547</c:v>
                </c:pt>
                <c:pt idx="43">
                  <c:v>0.21953904761904772</c:v>
                </c:pt>
                <c:pt idx="44">
                  <c:v>0.2144334883720932</c:v>
                </c:pt>
                <c:pt idx="45">
                  <c:v>0.20956000000000005</c:v>
                </c:pt>
                <c:pt idx="46">
                  <c:v>0.20490311111111123</c:v>
                </c:pt>
                <c:pt idx="47">
                  <c:v>0.20044869565217402</c:v>
                </c:pt>
                <c:pt idx="48">
                  <c:v>0.19618382978723409</c:v>
                </c:pt>
                <c:pt idx="49">
                  <c:v>0.19209666666666675</c:v>
                </c:pt>
                <c:pt idx="50">
                  <c:v>0.18817632653061228</c:v>
                </c:pt>
                <c:pt idx="51">
                  <c:v>0.18441280000000013</c:v>
                </c:pt>
                <c:pt idx="52">
                  <c:v>0.18079686274509815</c:v>
                </c:pt>
                <c:pt idx="53">
                  <c:v>0.17732000000000006</c:v>
                </c:pt>
                <c:pt idx="54">
                  <c:v>0.17397433962264161</c:v>
                </c:pt>
                <c:pt idx="55">
                  <c:v>0.17075259259259268</c:v>
                </c:pt>
                <c:pt idx="56">
                  <c:v>0.16764800000000007</c:v>
                </c:pt>
                <c:pt idx="57">
                  <c:v>0.16465428571428578</c:v>
                </c:pt>
                <c:pt idx="58">
                  <c:v>0.16176561403508777</c:v>
                </c:pt>
                <c:pt idx="59">
                  <c:v>0.15897655172413799</c:v>
                </c:pt>
                <c:pt idx="60">
                  <c:v>0.15628203389830519</c:v>
                </c:pt>
                <c:pt idx="61">
                  <c:v>0.15367733333333342</c:v>
                </c:pt>
                <c:pt idx="62">
                  <c:v>0.15115803278688536</c:v>
                </c:pt>
                <c:pt idx="63">
                  <c:v>0.14872000000000007</c:v>
                </c:pt>
                <c:pt idx="64">
                  <c:v>0.14635936507936517</c:v>
                </c:pt>
                <c:pt idx="65">
                  <c:v>0.14407250000000005</c:v>
                </c:pt>
                <c:pt idx="66">
                  <c:v>0.14185600000000009</c:v>
                </c:pt>
                <c:pt idx="67">
                  <c:v>0.1397066666666667</c:v>
                </c:pt>
                <c:pt idx="68">
                  <c:v>0.13762149253731351</c:v>
                </c:pt>
                <c:pt idx="69">
                  <c:v>0.1355976470588236</c:v>
                </c:pt>
                <c:pt idx="70">
                  <c:v>0.13363246376811597</c:v>
                </c:pt>
                <c:pt idx="71">
                  <c:v>0.13172342857142869</c:v>
                </c:pt>
                <c:pt idx="72">
                  <c:v>0.12986816901408452</c:v>
                </c:pt>
                <c:pt idx="73">
                  <c:v>0.12806444444444451</c:v>
                </c:pt>
                <c:pt idx="74">
                  <c:v>0.12631013698630145</c:v>
                </c:pt>
                <c:pt idx="75">
                  <c:v>0.12460324324324332</c:v>
                </c:pt>
                <c:pt idx="76">
                  <c:v>0.12294186666666669</c:v>
                </c:pt>
                <c:pt idx="77">
                  <c:v>0.12132421052631587</c:v>
                </c:pt>
                <c:pt idx="78">
                  <c:v>0.1197485714285715</c:v>
                </c:pt>
                <c:pt idx="79">
                  <c:v>0.11821333333333339</c:v>
                </c:pt>
                <c:pt idx="80">
                  <c:v>0.11671696202531649</c:v>
                </c:pt>
                <c:pt idx="81">
                  <c:v>0.11525800000000004</c:v>
                </c:pt>
                <c:pt idx="82">
                  <c:v>0.11383506172839511</c:v>
                </c:pt>
                <c:pt idx="83">
                  <c:v>0.11244682926829273</c:v>
                </c:pt>
                <c:pt idx="84">
                  <c:v>0.1110920481927711</c:v>
                </c:pt>
                <c:pt idx="85">
                  <c:v>0.10976952380952386</c:v>
                </c:pt>
                <c:pt idx="86">
                  <c:v>0.10847811764705885</c:v>
                </c:pt>
                <c:pt idx="87">
                  <c:v>0.10721674418604658</c:v>
                </c:pt>
                <c:pt idx="88">
                  <c:v>0.105984367816092</c:v>
                </c:pt>
                <c:pt idx="89">
                  <c:v>0.10478000000000003</c:v>
                </c:pt>
                <c:pt idx="90">
                  <c:v>0.10360269662921352</c:v>
                </c:pt>
                <c:pt idx="91">
                  <c:v>0.10245155555555559</c:v>
                </c:pt>
                <c:pt idx="92">
                  <c:v>0.10132571428571434</c:v>
                </c:pt>
                <c:pt idx="93">
                  <c:v>0.10022434782608702</c:v>
                </c:pt>
                <c:pt idx="94">
                  <c:v>9.9146666666666716E-2</c:v>
                </c:pt>
                <c:pt idx="95">
                  <c:v>9.8091914893617044E-2</c:v>
                </c:pt>
                <c:pt idx="96">
                  <c:v>9.7059368421052714E-2</c:v>
                </c:pt>
                <c:pt idx="97">
                  <c:v>9.6048333333333388E-2</c:v>
                </c:pt>
                <c:pt idx="98">
                  <c:v>9.5058144329896982E-2</c:v>
                </c:pt>
                <c:pt idx="99">
                  <c:v>9.4088163265306154E-2</c:v>
                </c:pt>
                <c:pt idx="100">
                  <c:v>9.3137777777777792E-2</c:v>
                </c:pt>
                <c:pt idx="101">
                  <c:v>9.2206400000000036E-2</c:v>
                </c:pt>
                <c:pt idx="102">
                  <c:v>9.1293465346534708E-2</c:v>
                </c:pt>
                <c:pt idx="103">
                  <c:v>9.0398431372549048E-2</c:v>
                </c:pt>
                <c:pt idx="104">
                  <c:v>8.9520776699029192E-2</c:v>
                </c:pt>
                <c:pt idx="105">
                  <c:v>8.8660000000000058E-2</c:v>
                </c:pt>
                <c:pt idx="106">
                  <c:v>8.7815619047619087E-2</c:v>
                </c:pt>
                <c:pt idx="107">
                  <c:v>8.6987169811320778E-2</c:v>
                </c:pt>
                <c:pt idx="108">
                  <c:v>8.6174205607476684E-2</c:v>
                </c:pt>
                <c:pt idx="109">
                  <c:v>8.5376296296296339E-2</c:v>
                </c:pt>
                <c:pt idx="110">
                  <c:v>8.4593027522935807E-2</c:v>
                </c:pt>
                <c:pt idx="111">
                  <c:v>8.3824000000000051E-2</c:v>
                </c:pt>
              </c:numCache>
            </c:numRef>
          </c:yVal>
          <c:smooth val="1"/>
        </c:ser>
        <c:dLbls>
          <c:showLegendKey val="0"/>
          <c:showVal val="0"/>
          <c:showCatName val="0"/>
          <c:showSerName val="0"/>
          <c:showPercent val="0"/>
          <c:showBubbleSize val="0"/>
        </c:dLbls>
        <c:axId val="64147392"/>
        <c:axId val="65998208"/>
      </c:scatterChart>
      <c:valAx>
        <c:axId val="64147392"/>
        <c:scaling>
          <c:orientation val="minMax"/>
        </c:scaling>
        <c:delete val="0"/>
        <c:axPos val="b"/>
        <c:majorGridlines/>
        <c:minorGridlines/>
        <c:title>
          <c:tx>
            <c:rich>
              <a:bodyPr/>
              <a:lstStyle/>
              <a:p>
                <a:pPr>
                  <a:defRPr/>
                </a:pPr>
                <a:r>
                  <a:rPr lang="es-EC"/>
                  <a:t>Tiempo (seg)</a:t>
                </a:r>
              </a:p>
            </c:rich>
          </c:tx>
          <c:layout>
            <c:manualLayout>
              <c:xMode val="edge"/>
              <c:yMode val="edge"/>
              <c:x val="0.4839336959851635"/>
              <c:y val="0.89738605842326058"/>
            </c:manualLayout>
          </c:layout>
          <c:overlay val="0"/>
        </c:title>
        <c:numFmt formatCode="0.0" sourceLinked="1"/>
        <c:majorTickMark val="out"/>
        <c:minorTickMark val="none"/>
        <c:tickLblPos val="nextTo"/>
        <c:crossAx val="65998208"/>
        <c:crosses val="autoZero"/>
        <c:crossBetween val="midCat"/>
      </c:valAx>
      <c:valAx>
        <c:axId val="65998208"/>
        <c:scaling>
          <c:orientation val="minMax"/>
        </c:scaling>
        <c:delete val="0"/>
        <c:axPos val="l"/>
        <c:majorGridlines/>
        <c:minorGridlines/>
        <c:title>
          <c:tx>
            <c:rich>
              <a:bodyPr/>
              <a:lstStyle/>
              <a:p>
                <a:pPr>
                  <a:defRPr/>
                </a:pPr>
                <a:r>
                  <a:rPr lang="es-EC"/>
                  <a:t>Sa</a:t>
                </a:r>
              </a:p>
            </c:rich>
          </c:tx>
          <c:overlay val="0"/>
        </c:title>
        <c:numFmt formatCode="0.0000" sourceLinked="1"/>
        <c:majorTickMark val="out"/>
        <c:minorTickMark val="none"/>
        <c:tickLblPos val="nextTo"/>
        <c:crossAx val="64147392"/>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scatterChart>
        <c:scatterStyle val="smoothMarker"/>
        <c:varyColors val="0"/>
        <c:ser>
          <c:idx val="0"/>
          <c:order val="0"/>
          <c:tx>
            <c:v>Espectro de desplazamiento</c:v>
          </c:tx>
          <c:marker>
            <c:symbol val="none"/>
          </c:marker>
          <c:xVal>
            <c:numRef>
              <c:f>Hoja1!$H$38:$H$109</c:f>
              <c:numCache>
                <c:formatCode>General</c:formatCode>
                <c:ptCount val="72"/>
                <c:pt idx="0" formatCode="0.0">
                  <c:v>1.0000000000000001E-5</c:v>
                </c:pt>
                <c:pt idx="1">
                  <c:v>0.1</c:v>
                </c:pt>
                <c:pt idx="2">
                  <c:v>0.2</c:v>
                </c:pt>
                <c:pt idx="3">
                  <c:v>0.3</c:v>
                </c:pt>
                <c:pt idx="4">
                  <c:v>0.4</c:v>
                </c:pt>
                <c:pt idx="5">
                  <c:v>0.5</c:v>
                </c:pt>
                <c:pt idx="6">
                  <c:v>0.6</c:v>
                </c:pt>
                <c:pt idx="7">
                  <c:v>0.7</c:v>
                </c:pt>
                <c:pt idx="8">
                  <c:v>0.76</c:v>
                </c:pt>
                <c:pt idx="9">
                  <c:v>0.8</c:v>
                </c:pt>
                <c:pt idx="10">
                  <c:v>0.9</c:v>
                </c:pt>
                <c:pt idx="11">
                  <c:v>1</c:v>
                </c:pt>
                <c:pt idx="12">
                  <c:v>1.1000000000000001</c:v>
                </c:pt>
                <c:pt idx="13">
                  <c:v>1.2</c:v>
                </c:pt>
                <c:pt idx="14">
                  <c:v>1.3</c:v>
                </c:pt>
                <c:pt idx="15">
                  <c:v>1.4</c:v>
                </c:pt>
                <c:pt idx="16">
                  <c:v>1.5</c:v>
                </c:pt>
                <c:pt idx="17">
                  <c:v>1.6</c:v>
                </c:pt>
                <c:pt idx="18">
                  <c:v>1.7</c:v>
                </c:pt>
                <c:pt idx="19">
                  <c:v>1.8</c:v>
                </c:pt>
                <c:pt idx="20">
                  <c:v>1.9</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4.5999999999999996</c:v>
                </c:pt>
                <c:pt idx="48">
                  <c:v>4.7</c:v>
                </c:pt>
                <c:pt idx="49">
                  <c:v>4.8</c:v>
                </c:pt>
                <c:pt idx="50">
                  <c:v>4.9000000000000004</c:v>
                </c:pt>
                <c:pt idx="51">
                  <c:v>5</c:v>
                </c:pt>
                <c:pt idx="52">
                  <c:v>5.0999999999999996</c:v>
                </c:pt>
                <c:pt idx="53">
                  <c:v>5.2</c:v>
                </c:pt>
                <c:pt idx="54">
                  <c:v>5.3</c:v>
                </c:pt>
                <c:pt idx="55">
                  <c:v>5.4</c:v>
                </c:pt>
                <c:pt idx="56">
                  <c:v>5.5</c:v>
                </c:pt>
                <c:pt idx="57">
                  <c:v>5.6</c:v>
                </c:pt>
                <c:pt idx="58">
                  <c:v>5.7</c:v>
                </c:pt>
                <c:pt idx="59">
                  <c:v>5.8</c:v>
                </c:pt>
                <c:pt idx="60">
                  <c:v>5.9</c:v>
                </c:pt>
                <c:pt idx="61">
                  <c:v>6</c:v>
                </c:pt>
                <c:pt idx="62">
                  <c:v>6.1</c:v>
                </c:pt>
                <c:pt idx="63">
                  <c:v>6.2</c:v>
                </c:pt>
                <c:pt idx="64">
                  <c:v>6.3</c:v>
                </c:pt>
                <c:pt idx="65">
                  <c:v>6.4</c:v>
                </c:pt>
                <c:pt idx="66">
                  <c:v>6.5</c:v>
                </c:pt>
                <c:pt idx="67">
                  <c:v>6.6</c:v>
                </c:pt>
                <c:pt idx="68">
                  <c:v>6.7</c:v>
                </c:pt>
                <c:pt idx="69">
                  <c:v>6.8</c:v>
                </c:pt>
                <c:pt idx="70">
                  <c:v>6.9</c:v>
                </c:pt>
                <c:pt idx="71">
                  <c:v>7</c:v>
                </c:pt>
              </c:numCache>
            </c:numRef>
          </c:xVal>
          <c:yVal>
            <c:numRef>
              <c:f>Hoja1!$I$38:$I$109</c:f>
              <c:numCache>
                <c:formatCode>General</c:formatCode>
                <c:ptCount val="72"/>
                <c:pt idx="0">
                  <c:v>7.2967770887573996E-12</c:v>
                </c:pt>
                <c:pt idx="1">
                  <c:v>1.50668875739645E-3</c:v>
                </c:pt>
                <c:pt idx="2">
                  <c:v>7.296000000000003E-3</c:v>
                </c:pt>
                <c:pt idx="3">
                  <c:v>1.6416000000000004E-2</c:v>
                </c:pt>
                <c:pt idx="4">
                  <c:v>2.9184000000000012E-2</c:v>
                </c:pt>
                <c:pt idx="5">
                  <c:v>4.5600000000000009E-2</c:v>
                </c:pt>
                <c:pt idx="6">
                  <c:v>6.5664000000000014E-2</c:v>
                </c:pt>
                <c:pt idx="7">
                  <c:v>8.9376000000000011E-2</c:v>
                </c:pt>
                <c:pt idx="8">
                  <c:v>0.10535424000000002</c:v>
                </c:pt>
                <c:pt idx="9">
                  <c:v>0.15808000000000003</c:v>
                </c:pt>
                <c:pt idx="10">
                  <c:v>0.17784000000000003</c:v>
                </c:pt>
                <c:pt idx="11">
                  <c:v>0.19760000000000003</c:v>
                </c:pt>
                <c:pt idx="12">
                  <c:v>0.21736000000000005</c:v>
                </c:pt>
                <c:pt idx="13">
                  <c:v>0.23712000000000003</c:v>
                </c:pt>
                <c:pt idx="14">
                  <c:v>0.25688000000000005</c:v>
                </c:pt>
                <c:pt idx="15">
                  <c:v>0.27664</c:v>
                </c:pt>
                <c:pt idx="16">
                  <c:v>0.29640000000000005</c:v>
                </c:pt>
                <c:pt idx="17">
                  <c:v>0.31616000000000005</c:v>
                </c:pt>
                <c:pt idx="18">
                  <c:v>0.33592000000000005</c:v>
                </c:pt>
                <c:pt idx="19">
                  <c:v>0.35568000000000005</c:v>
                </c:pt>
                <c:pt idx="20">
                  <c:v>0.37544000000000005</c:v>
                </c:pt>
                <c:pt idx="21">
                  <c:v>0.39520000000000005</c:v>
                </c:pt>
                <c:pt idx="22">
                  <c:v>0.41496000000000005</c:v>
                </c:pt>
                <c:pt idx="23">
                  <c:v>0.43472000000000011</c:v>
                </c:pt>
                <c:pt idx="24">
                  <c:v>0.45448000000000005</c:v>
                </c:pt>
                <c:pt idx="25">
                  <c:v>0.47424000000000005</c:v>
                </c:pt>
                <c:pt idx="26">
                  <c:v>0.49400000000000005</c:v>
                </c:pt>
                <c:pt idx="27">
                  <c:v>0.51376000000000011</c:v>
                </c:pt>
                <c:pt idx="28">
                  <c:v>0.53352000000000011</c:v>
                </c:pt>
                <c:pt idx="29">
                  <c:v>0.55327999999999999</c:v>
                </c:pt>
                <c:pt idx="30">
                  <c:v>0.5730400000000001</c:v>
                </c:pt>
                <c:pt idx="31">
                  <c:v>0.5928000000000001</c:v>
                </c:pt>
                <c:pt idx="32">
                  <c:v>0.6125600000000001</c:v>
                </c:pt>
                <c:pt idx="33">
                  <c:v>0.61651200000000006</c:v>
                </c:pt>
                <c:pt idx="34">
                  <c:v>0.61651200000000006</c:v>
                </c:pt>
                <c:pt idx="35">
                  <c:v>0.61651200000000006</c:v>
                </c:pt>
                <c:pt idx="36">
                  <c:v>0.61651200000000006</c:v>
                </c:pt>
                <c:pt idx="37">
                  <c:v>0.61651200000000006</c:v>
                </c:pt>
                <c:pt idx="38">
                  <c:v>0.61651200000000006</c:v>
                </c:pt>
                <c:pt idx="39">
                  <c:v>0.61651200000000006</c:v>
                </c:pt>
                <c:pt idx="40">
                  <c:v>0.61651200000000006</c:v>
                </c:pt>
                <c:pt idx="41">
                  <c:v>0.61651200000000006</c:v>
                </c:pt>
                <c:pt idx="42">
                  <c:v>0.61651200000000006</c:v>
                </c:pt>
                <c:pt idx="43">
                  <c:v>0.61651200000000006</c:v>
                </c:pt>
                <c:pt idx="44">
                  <c:v>0.61651200000000006</c:v>
                </c:pt>
                <c:pt idx="45">
                  <c:v>0.61651200000000006</c:v>
                </c:pt>
                <c:pt idx="46">
                  <c:v>0.61651200000000006</c:v>
                </c:pt>
                <c:pt idx="47">
                  <c:v>0.61651200000000006</c:v>
                </c:pt>
                <c:pt idx="48">
                  <c:v>0.61651200000000006</c:v>
                </c:pt>
                <c:pt idx="49">
                  <c:v>0.61651200000000006</c:v>
                </c:pt>
                <c:pt idx="50">
                  <c:v>0.61651200000000006</c:v>
                </c:pt>
                <c:pt idx="51">
                  <c:v>0.61651200000000006</c:v>
                </c:pt>
                <c:pt idx="52">
                  <c:v>0.61651200000000006</c:v>
                </c:pt>
                <c:pt idx="53">
                  <c:v>0.61651200000000006</c:v>
                </c:pt>
                <c:pt idx="54">
                  <c:v>0.61651200000000006</c:v>
                </c:pt>
                <c:pt idx="55">
                  <c:v>0.61651200000000006</c:v>
                </c:pt>
                <c:pt idx="56">
                  <c:v>0.61651200000000006</c:v>
                </c:pt>
                <c:pt idx="57">
                  <c:v>0.61651200000000006</c:v>
                </c:pt>
                <c:pt idx="58">
                  <c:v>0.61651200000000006</c:v>
                </c:pt>
                <c:pt idx="59">
                  <c:v>0.61651200000000006</c:v>
                </c:pt>
                <c:pt idx="60">
                  <c:v>0.61651200000000006</c:v>
                </c:pt>
                <c:pt idx="61">
                  <c:v>0.61651200000000006</c:v>
                </c:pt>
                <c:pt idx="62">
                  <c:v>0.61651200000000006</c:v>
                </c:pt>
                <c:pt idx="63">
                  <c:v>0.61651200000000006</c:v>
                </c:pt>
                <c:pt idx="64">
                  <c:v>0.61651200000000006</c:v>
                </c:pt>
                <c:pt idx="65">
                  <c:v>0.61651200000000006</c:v>
                </c:pt>
                <c:pt idx="66">
                  <c:v>0.61651200000000006</c:v>
                </c:pt>
                <c:pt idx="67">
                  <c:v>0.61651200000000006</c:v>
                </c:pt>
                <c:pt idx="68">
                  <c:v>0.61651200000000006</c:v>
                </c:pt>
                <c:pt idx="69">
                  <c:v>0.61651200000000006</c:v>
                </c:pt>
                <c:pt idx="70">
                  <c:v>0.61651200000000006</c:v>
                </c:pt>
                <c:pt idx="71">
                  <c:v>0.61651200000000006</c:v>
                </c:pt>
              </c:numCache>
            </c:numRef>
          </c:yVal>
          <c:smooth val="1"/>
        </c:ser>
        <c:dLbls>
          <c:showLegendKey val="0"/>
          <c:showVal val="0"/>
          <c:showCatName val="0"/>
          <c:showSerName val="0"/>
          <c:showPercent val="0"/>
          <c:showBubbleSize val="0"/>
        </c:dLbls>
        <c:axId val="69067328"/>
        <c:axId val="69068480"/>
      </c:scatterChart>
      <c:valAx>
        <c:axId val="69067328"/>
        <c:scaling>
          <c:orientation val="minMax"/>
        </c:scaling>
        <c:delete val="0"/>
        <c:axPos val="b"/>
        <c:majorGridlines/>
        <c:minorGridlines/>
        <c:title>
          <c:tx>
            <c:rich>
              <a:bodyPr/>
              <a:lstStyle/>
              <a:p>
                <a:pPr>
                  <a:defRPr/>
                </a:pPr>
                <a:r>
                  <a:rPr lang="es-EC"/>
                  <a:t>Tiempo (seg)</a:t>
                </a:r>
              </a:p>
            </c:rich>
          </c:tx>
          <c:layout>
            <c:manualLayout>
              <c:xMode val="edge"/>
              <c:yMode val="edge"/>
              <c:x val="0.46681045687480294"/>
              <c:y val="0.95350348277800778"/>
            </c:manualLayout>
          </c:layout>
          <c:overlay val="0"/>
        </c:title>
        <c:numFmt formatCode="0.0" sourceLinked="1"/>
        <c:majorTickMark val="out"/>
        <c:minorTickMark val="none"/>
        <c:tickLblPos val="nextTo"/>
        <c:crossAx val="69068480"/>
        <c:crosses val="autoZero"/>
        <c:crossBetween val="midCat"/>
      </c:valAx>
      <c:valAx>
        <c:axId val="69068480"/>
        <c:scaling>
          <c:orientation val="minMax"/>
        </c:scaling>
        <c:delete val="0"/>
        <c:axPos val="l"/>
        <c:majorGridlines/>
        <c:minorGridlines/>
        <c:title>
          <c:tx>
            <c:rich>
              <a:bodyPr/>
              <a:lstStyle/>
              <a:p>
                <a:pPr>
                  <a:defRPr/>
                </a:pPr>
                <a:r>
                  <a:rPr lang="es-EC"/>
                  <a:t>Sd</a:t>
                </a:r>
              </a:p>
            </c:rich>
          </c:tx>
          <c:overlay val="0"/>
        </c:title>
        <c:numFmt formatCode="General" sourceLinked="1"/>
        <c:majorTickMark val="out"/>
        <c:minorTickMark val="none"/>
        <c:tickLblPos val="nextTo"/>
        <c:crossAx val="69067328"/>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2491785957162205"/>
          <c:y val="2.8985507246376812E-2"/>
        </c:manualLayout>
      </c:layout>
      <c:overlay val="0"/>
    </c:title>
    <c:autoTitleDeleted val="0"/>
    <c:plotArea>
      <c:layout>
        <c:manualLayout>
          <c:layoutTarget val="inner"/>
          <c:xMode val="edge"/>
          <c:yMode val="edge"/>
          <c:x val="2.2072282083160727E-2"/>
          <c:y val="0.12198232947352719"/>
          <c:w val="0.93172710319104868"/>
          <c:h val="0.84207849649475008"/>
        </c:manualLayout>
      </c:layout>
      <c:scatterChart>
        <c:scatterStyle val="smoothMarker"/>
        <c:varyColors val="0"/>
        <c:ser>
          <c:idx val="0"/>
          <c:order val="0"/>
          <c:tx>
            <c:v>Curva de capacidad</c:v>
          </c:tx>
          <c:xVal>
            <c:numRef>
              <c:f>'curva de capacidad'!$C$2:$C$9</c:f>
              <c:numCache>
                <c:formatCode>General</c:formatCode>
                <c:ptCount val="8"/>
                <c:pt idx="0">
                  <c:v>0</c:v>
                </c:pt>
                <c:pt idx="1">
                  <c:v>5.2900000000000023E-2</c:v>
                </c:pt>
                <c:pt idx="2">
                  <c:v>3</c:v>
                </c:pt>
                <c:pt idx="3">
                  <c:v>7.9644999999999975</c:v>
                </c:pt>
                <c:pt idx="4">
                  <c:v>11.472300000000002</c:v>
                </c:pt>
                <c:pt idx="5">
                  <c:v>18.554300000000001</c:v>
                </c:pt>
                <c:pt idx="6">
                  <c:v>25.918399999999973</c:v>
                </c:pt>
                <c:pt idx="7">
                  <c:v>26.3491</c:v>
                </c:pt>
              </c:numCache>
            </c:numRef>
          </c:xVal>
          <c:yVal>
            <c:numRef>
              <c:f>'curva de capacidad'!$D$2:$D$9</c:f>
              <c:numCache>
                <c:formatCode>General</c:formatCode>
                <c:ptCount val="8"/>
                <c:pt idx="0">
                  <c:v>0</c:v>
                </c:pt>
                <c:pt idx="1">
                  <c:v>12.3901</c:v>
                </c:pt>
                <c:pt idx="2">
                  <c:v>990</c:v>
                </c:pt>
                <c:pt idx="3">
                  <c:v>1801.6609999999998</c:v>
                </c:pt>
                <c:pt idx="4">
                  <c:v>2151.3308000000002</c:v>
                </c:pt>
                <c:pt idx="5">
                  <c:v>2389.3236999999999</c:v>
                </c:pt>
                <c:pt idx="6">
                  <c:v>2509.9463000000001</c:v>
                </c:pt>
                <c:pt idx="7">
                  <c:v>2514.5540000000001</c:v>
                </c:pt>
              </c:numCache>
            </c:numRef>
          </c:yVal>
          <c:smooth val="1"/>
        </c:ser>
        <c:dLbls>
          <c:showLegendKey val="0"/>
          <c:showVal val="0"/>
          <c:showCatName val="0"/>
          <c:showSerName val="0"/>
          <c:showPercent val="0"/>
          <c:showBubbleSize val="0"/>
        </c:dLbls>
        <c:axId val="69071360"/>
        <c:axId val="69071936"/>
      </c:scatterChart>
      <c:valAx>
        <c:axId val="69071360"/>
        <c:scaling>
          <c:orientation val="minMax"/>
        </c:scaling>
        <c:delete val="0"/>
        <c:axPos val="b"/>
        <c:numFmt formatCode="General" sourceLinked="1"/>
        <c:majorTickMark val="out"/>
        <c:minorTickMark val="none"/>
        <c:tickLblPos val="nextTo"/>
        <c:crossAx val="69071936"/>
        <c:crosses val="autoZero"/>
        <c:crossBetween val="midCat"/>
      </c:valAx>
      <c:valAx>
        <c:axId val="69071936"/>
        <c:scaling>
          <c:orientation val="minMax"/>
        </c:scaling>
        <c:delete val="0"/>
        <c:axPos val="l"/>
        <c:majorGridlines/>
        <c:numFmt formatCode="General" sourceLinked="1"/>
        <c:majorTickMark val="out"/>
        <c:minorTickMark val="none"/>
        <c:tickLblPos val="nextTo"/>
        <c:crossAx val="69071360"/>
        <c:crosses val="autoZero"/>
        <c:crossBetween val="midCat"/>
      </c:valAx>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23191531751605"/>
          <c:y val="4.1699604450852086E-2"/>
          <c:w val="0.68394468350164561"/>
          <c:h val="0.78456633765849693"/>
        </c:manualLayout>
      </c:layout>
      <c:scatterChart>
        <c:scatterStyle val="smoothMarker"/>
        <c:varyColors val="0"/>
        <c:ser>
          <c:idx val="1"/>
          <c:order val="1"/>
          <c:tx>
            <c:v>Espectro de respuesta</c:v>
          </c:tx>
          <c:spPr>
            <a:ln w="19050"/>
          </c:spPr>
          <c:marker>
            <c:symbol val="none"/>
          </c:marker>
          <c:xVal>
            <c:numRef>
              <c:f>'curva de capacidad'!$B$35:$B$40</c:f>
              <c:numCache>
                <c:formatCode>General</c:formatCode>
                <c:ptCount val="6"/>
                <c:pt idx="0">
                  <c:v>0</c:v>
                </c:pt>
                <c:pt idx="1">
                  <c:v>5.3369999999999997</c:v>
                </c:pt>
                <c:pt idx="2">
                  <c:v>7.7080000000000002</c:v>
                </c:pt>
                <c:pt idx="3">
                  <c:v>12.444000000000001</c:v>
                </c:pt>
                <c:pt idx="4">
                  <c:v>17.32</c:v>
                </c:pt>
                <c:pt idx="5">
                  <c:v>17.606000000000005</c:v>
                </c:pt>
              </c:numCache>
            </c:numRef>
          </c:xVal>
          <c:yVal>
            <c:numRef>
              <c:f>'curva de capacidad'!$C$35:$C$40</c:f>
              <c:numCache>
                <c:formatCode>General</c:formatCode>
                <c:ptCount val="6"/>
                <c:pt idx="0">
                  <c:v>0</c:v>
                </c:pt>
                <c:pt idx="1">
                  <c:v>0.4770000000000002</c:v>
                </c:pt>
                <c:pt idx="2">
                  <c:v>0.56000000000000005</c:v>
                </c:pt>
                <c:pt idx="3">
                  <c:v>0.61700000000000044</c:v>
                </c:pt>
                <c:pt idx="4">
                  <c:v>0.64500000000000046</c:v>
                </c:pt>
                <c:pt idx="5">
                  <c:v>0.64600000000000046</c:v>
                </c:pt>
              </c:numCache>
            </c:numRef>
          </c:yVal>
          <c:smooth val="1"/>
        </c:ser>
        <c:ser>
          <c:idx val="0"/>
          <c:order val="0"/>
          <c:tx>
            <c:v>Espectro de Respuesta</c:v>
          </c:tx>
          <c:spPr>
            <a:ln w="19050"/>
          </c:spPr>
          <c:marker>
            <c:symbol val="none"/>
          </c:marker>
          <c:xVal>
            <c:numRef>
              <c:f>'seudo espectro'!$F$2:$F$112</c:f>
              <c:numCache>
                <c:formatCode>General</c:formatCode>
                <c:ptCount val="111"/>
                <c:pt idx="0">
                  <c:v>4.225753393024656E-10</c:v>
                </c:pt>
                <c:pt idx="1">
                  <c:v>4.2257533930246498E-2</c:v>
                </c:pt>
                <c:pt idx="2">
                  <c:v>0.16903013572098571</c:v>
                </c:pt>
                <c:pt idx="3">
                  <c:v>0.38031780537221832</c:v>
                </c:pt>
                <c:pt idx="4">
                  <c:v>0.67612054288394263</c:v>
                </c:pt>
                <c:pt idx="5">
                  <c:v>1.0564383482561606</c:v>
                </c:pt>
                <c:pt idx="6">
                  <c:v>1.5212712214888708</c:v>
                </c:pt>
                <c:pt idx="7">
                  <c:v>2.0706191625820742</c:v>
                </c:pt>
                <c:pt idx="8">
                  <c:v>2.6185585192109371</c:v>
                </c:pt>
                <c:pt idx="9">
                  <c:v>2.9458783341123027</c:v>
                </c:pt>
                <c:pt idx="10">
                  <c:v>3.2731981490136715</c:v>
                </c:pt>
                <c:pt idx="11">
                  <c:v>3.6005179639150393</c:v>
                </c:pt>
                <c:pt idx="12">
                  <c:v>3.9278377788164098</c:v>
                </c:pt>
                <c:pt idx="13">
                  <c:v>4.2551575937177715</c:v>
                </c:pt>
                <c:pt idx="14">
                  <c:v>4.5824774086191393</c:v>
                </c:pt>
                <c:pt idx="15">
                  <c:v>4.9097972235205098</c:v>
                </c:pt>
                <c:pt idx="16">
                  <c:v>5.2371170384218741</c:v>
                </c:pt>
                <c:pt idx="17">
                  <c:v>5.5644368533232358</c:v>
                </c:pt>
                <c:pt idx="18">
                  <c:v>5.8917566682246072</c:v>
                </c:pt>
                <c:pt idx="19">
                  <c:v>6.2190764831259786</c:v>
                </c:pt>
                <c:pt idx="20">
                  <c:v>6.5463962980273429</c:v>
                </c:pt>
                <c:pt idx="21">
                  <c:v>6.8737161129287099</c:v>
                </c:pt>
                <c:pt idx="22">
                  <c:v>7.2010359278300751</c:v>
                </c:pt>
                <c:pt idx="23">
                  <c:v>7.5283557427314403</c:v>
                </c:pt>
                <c:pt idx="24">
                  <c:v>7.8556755576328081</c:v>
                </c:pt>
                <c:pt idx="25">
                  <c:v>8.1829953725341724</c:v>
                </c:pt>
                <c:pt idx="26">
                  <c:v>8.5103151874355358</c:v>
                </c:pt>
                <c:pt idx="27">
                  <c:v>8.8376350023369188</c:v>
                </c:pt>
                <c:pt idx="28">
                  <c:v>9.1649548172382858</c:v>
                </c:pt>
                <c:pt idx="29">
                  <c:v>9.4922746321396527</c:v>
                </c:pt>
                <c:pt idx="30">
                  <c:v>9.8195944470410215</c:v>
                </c:pt>
                <c:pt idx="31">
                  <c:v>10.146914261942383</c:v>
                </c:pt>
                <c:pt idx="32">
                  <c:v>10.474234076843757</c:v>
                </c:pt>
                <c:pt idx="33">
                  <c:v>10.801553891745119</c:v>
                </c:pt>
                <c:pt idx="34">
                  <c:v>11.128873706646466</c:v>
                </c:pt>
                <c:pt idx="35">
                  <c:v>11.456193521547856</c:v>
                </c:pt>
                <c:pt idx="36">
                  <c:v>11.783513336449223</c:v>
                </c:pt>
                <c:pt idx="37">
                  <c:v>12.11083315135058</c:v>
                </c:pt>
                <c:pt idx="38">
                  <c:v>12.438152966251948</c:v>
                </c:pt>
                <c:pt idx="39">
                  <c:v>12.765472781153317</c:v>
                </c:pt>
                <c:pt idx="40">
                  <c:v>13.092792596054698</c:v>
                </c:pt>
                <c:pt idx="41">
                  <c:v>13.420112410956051</c:v>
                </c:pt>
                <c:pt idx="42">
                  <c:v>13.74743222585742</c:v>
                </c:pt>
                <c:pt idx="43">
                  <c:v>14.074752040758787</c:v>
                </c:pt>
                <c:pt idx="44">
                  <c:v>14.40207185566015</c:v>
                </c:pt>
                <c:pt idx="45">
                  <c:v>14.729391670561514</c:v>
                </c:pt>
                <c:pt idx="46">
                  <c:v>15.056711485462888</c:v>
                </c:pt>
                <c:pt idx="47">
                  <c:v>15.384031300364256</c:v>
                </c:pt>
                <c:pt idx="48">
                  <c:v>15.711351115265618</c:v>
                </c:pt>
                <c:pt idx="49">
                  <c:v>16.038670930166973</c:v>
                </c:pt>
              </c:numCache>
            </c:numRef>
          </c:xVal>
          <c:yVal>
            <c:numRef>
              <c:f>'seudo espectro'!$E$2:$E$112</c:f>
              <c:numCache>
                <c:formatCode>General</c:formatCode>
                <c:ptCount val="111"/>
                <c:pt idx="0">
                  <c:v>0.67275640599154685</c:v>
                </c:pt>
                <c:pt idx="1">
                  <c:v>1.379602772612003</c:v>
                </c:pt>
                <c:pt idx="2">
                  <c:v>1.6682605714285728</c:v>
                </c:pt>
                <c:pt idx="3">
                  <c:v>1.6682605714285728</c:v>
                </c:pt>
                <c:pt idx="4">
                  <c:v>1.6682605714285728</c:v>
                </c:pt>
                <c:pt idx="5">
                  <c:v>1.6682605714285728</c:v>
                </c:pt>
                <c:pt idx="6">
                  <c:v>1.6682605714285728</c:v>
                </c:pt>
                <c:pt idx="7">
                  <c:v>1.6682605714285728</c:v>
                </c:pt>
                <c:pt idx="8">
                  <c:v>1.6682605714285728</c:v>
                </c:pt>
                <c:pt idx="9">
                  <c:v>1.6152585428571435</c:v>
                </c:pt>
                <c:pt idx="10">
                  <c:v>1.435785371428572</c:v>
                </c:pt>
                <c:pt idx="11">
                  <c:v>1.2922068342857163</c:v>
                </c:pt>
                <c:pt idx="12">
                  <c:v>1.1747334857142859</c:v>
                </c:pt>
                <c:pt idx="13">
                  <c:v>1.0768390285714291</c:v>
                </c:pt>
                <c:pt idx="14">
                  <c:v>0.9940052571428577</c:v>
                </c:pt>
                <c:pt idx="15">
                  <c:v>0.92300488163265337</c:v>
                </c:pt>
                <c:pt idx="16">
                  <c:v>0.86147122285714361</c:v>
                </c:pt>
                <c:pt idx="17">
                  <c:v>0.8076292714285731</c:v>
                </c:pt>
                <c:pt idx="18">
                  <c:v>0.7601216672268919</c:v>
                </c:pt>
                <c:pt idx="19">
                  <c:v>0.71789268571428588</c:v>
                </c:pt>
                <c:pt idx="20">
                  <c:v>0.68010886015037664</c:v>
                </c:pt>
                <c:pt idx="21">
                  <c:v>0.64610341714285802</c:v>
                </c:pt>
                <c:pt idx="22">
                  <c:v>0.61533658775510236</c:v>
                </c:pt>
                <c:pt idx="23">
                  <c:v>0.58736674285714197</c:v>
                </c:pt>
                <c:pt idx="24">
                  <c:v>0.56182905838509434</c:v>
                </c:pt>
                <c:pt idx="25">
                  <c:v>0.53841951428571455</c:v>
                </c:pt>
                <c:pt idx="26">
                  <c:v>0.5168827337142855</c:v>
                </c:pt>
                <c:pt idx="27">
                  <c:v>0.4970026285714288</c:v>
                </c:pt>
                <c:pt idx="28">
                  <c:v>0.4785951238095239</c:v>
                </c:pt>
                <c:pt idx="29">
                  <c:v>0.46150244081632669</c:v>
                </c:pt>
                <c:pt idx="30">
                  <c:v>0.44558856354679832</c:v>
                </c:pt>
                <c:pt idx="31">
                  <c:v>0.43073561142857159</c:v>
                </c:pt>
                <c:pt idx="32">
                  <c:v>0.41684091428571463</c:v>
                </c:pt>
                <c:pt idx="33">
                  <c:v>0.40381463571428633</c:v>
                </c:pt>
                <c:pt idx="34">
                  <c:v>0.39157782857142881</c:v>
                </c:pt>
                <c:pt idx="35">
                  <c:v>0.380060833613446</c:v>
                </c:pt>
                <c:pt idx="36">
                  <c:v>0.36920195265306144</c:v>
                </c:pt>
                <c:pt idx="37">
                  <c:v>0.35894634285714316</c:v>
                </c:pt>
                <c:pt idx="38">
                  <c:v>0.34924509034749046</c:v>
                </c:pt>
                <c:pt idx="39">
                  <c:v>0.3400544300751881</c:v>
                </c:pt>
                <c:pt idx="40">
                  <c:v>0.33133508571428627</c:v>
                </c:pt>
                <c:pt idx="41">
                  <c:v>0.32305170857142884</c:v>
                </c:pt>
                <c:pt idx="42">
                  <c:v>0.31517239860627211</c:v>
                </c:pt>
                <c:pt idx="43">
                  <c:v>0.30766829387755168</c:v>
                </c:pt>
                <c:pt idx="44">
                  <c:v>0.30051321727574798</c:v>
                </c:pt>
                <c:pt idx="45">
                  <c:v>0.29368337142857148</c:v>
                </c:pt>
                <c:pt idx="46">
                  <c:v>0.28715707428571441</c:v>
                </c:pt>
                <c:pt idx="47">
                  <c:v>0.28091452919254717</c:v>
                </c:pt>
                <c:pt idx="48">
                  <c:v>0.2749376243161093</c:v>
                </c:pt>
                <c:pt idx="49">
                  <c:v>0.2692097571428575</c:v>
                </c:pt>
              </c:numCache>
            </c:numRef>
          </c:yVal>
          <c:smooth val="1"/>
        </c:ser>
        <c:dLbls>
          <c:showLegendKey val="0"/>
          <c:showVal val="0"/>
          <c:showCatName val="0"/>
          <c:showSerName val="0"/>
          <c:showPercent val="0"/>
          <c:showBubbleSize val="0"/>
        </c:dLbls>
        <c:axId val="69074240"/>
        <c:axId val="145915904"/>
      </c:scatterChart>
      <c:valAx>
        <c:axId val="69074240"/>
        <c:scaling>
          <c:orientation val="minMax"/>
        </c:scaling>
        <c:delete val="0"/>
        <c:axPos val="b"/>
        <c:majorGridlines/>
        <c:title>
          <c:tx>
            <c:rich>
              <a:bodyPr/>
              <a:lstStyle/>
              <a:p>
                <a:pPr>
                  <a:defRPr/>
                </a:pPr>
                <a:r>
                  <a:rPr lang="es-EC"/>
                  <a:t>Desplazamiento</a:t>
                </a:r>
                <a:r>
                  <a:rPr lang="es-EC" baseline="0"/>
                  <a:t> (cm)</a:t>
                </a:r>
                <a:endParaRPr lang="es-EC"/>
              </a:p>
            </c:rich>
          </c:tx>
          <c:overlay val="0"/>
        </c:title>
        <c:numFmt formatCode="General" sourceLinked="1"/>
        <c:majorTickMark val="in"/>
        <c:minorTickMark val="in"/>
        <c:tickLblPos val="nextTo"/>
        <c:crossAx val="145915904"/>
        <c:crosses val="autoZero"/>
        <c:crossBetween val="midCat"/>
        <c:majorUnit val="1"/>
        <c:minorUnit val="0.5"/>
      </c:valAx>
      <c:valAx>
        <c:axId val="145915904"/>
        <c:scaling>
          <c:orientation val="minMax"/>
        </c:scaling>
        <c:delete val="0"/>
        <c:axPos val="l"/>
        <c:majorGridlines/>
        <c:minorGridlines/>
        <c:title>
          <c:tx>
            <c:rich>
              <a:bodyPr/>
              <a:lstStyle/>
              <a:p>
                <a:pPr>
                  <a:defRPr/>
                </a:pPr>
                <a:r>
                  <a:rPr lang="es-EC" sz="1000" b="1" i="0" baseline="0">
                    <a:effectLst/>
                  </a:rPr>
                  <a:t>Aceleración (m</a:t>
                </a:r>
                <a:r>
                  <a:rPr lang="es-EC" sz="1000" b="1" i="0" baseline="30000">
                    <a:effectLst/>
                  </a:rPr>
                  <a:t>2</a:t>
                </a:r>
                <a:r>
                  <a:rPr lang="es-EC" sz="1000" b="1" i="0" baseline="0">
                    <a:effectLst/>
                  </a:rPr>
                  <a:t>/seg)</a:t>
                </a:r>
                <a:endParaRPr lang="es-EC" sz="1000">
                  <a:effectLst/>
                </a:endParaRPr>
              </a:p>
            </c:rich>
          </c:tx>
          <c:overlay val="0"/>
        </c:title>
        <c:numFmt formatCode="General" sourceLinked="1"/>
        <c:majorTickMark val="in"/>
        <c:minorTickMark val="in"/>
        <c:tickLblPos val="nextTo"/>
        <c:crossAx val="69074240"/>
        <c:crosses val="autoZero"/>
        <c:crossBetween val="midCat"/>
        <c:majorUnit val="0.1"/>
        <c:minorUnit val="5.0000000000000024E-2"/>
      </c:valAx>
    </c:plotArea>
    <c:plotVisOnly val="1"/>
    <c:dispBlanksAs val="gap"/>
    <c:showDLblsOverMax val="0"/>
  </c:chart>
  <c:externalData r:id="rId1">
    <c:autoUpdate val="0"/>
  </c:externalData>
</c:chartSpace>
</file>

<file path=ppt/diagrams/_rels/data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_rels/data15.xml.rels><?xml version="1.0" encoding="UTF-8" standalone="yes"?>
<Relationships xmlns="http://schemas.openxmlformats.org/package/2006/relationships"><Relationship Id="rId1" Type="http://schemas.openxmlformats.org/officeDocument/2006/relationships/image" Target="../media/image361.png"/></Relationships>
</file>

<file path=ppt/diagrams/_rels/data5.xml.rels><?xml version="1.0" encoding="UTF-8" standalone="yes"?>
<Relationships xmlns="http://schemas.openxmlformats.org/package/2006/relationships"><Relationship Id="rId1" Type="http://schemas.openxmlformats.org/officeDocument/2006/relationships/image" Target="../media/image8.jpg"/></Relationships>
</file>

<file path=ppt/diagrams/_rels/drawing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69410-85CC-4498-82DA-5B45348A4BC0}" type="doc">
      <dgm:prSet loTypeId="urn:microsoft.com/office/officeart/2005/8/layout/matrix1" loCatId="matrix" qsTypeId="urn:microsoft.com/office/officeart/2005/8/quickstyle/simple1" qsCatId="simple" csTypeId="urn:microsoft.com/office/officeart/2005/8/colors/colorful1#1" csCatId="colorful" phldr="1"/>
      <dgm:spPr/>
      <dgm:t>
        <a:bodyPr/>
        <a:lstStyle/>
        <a:p>
          <a:endParaRPr lang="es-ES"/>
        </a:p>
      </dgm:t>
    </dgm:pt>
    <dgm:pt modelId="{4B2B84C7-C548-4461-93CC-95060AC07D6D}">
      <dgm:prSet phldrT="[Texto]" custT="1"/>
      <dgm:spPr/>
      <dgm:t>
        <a:bodyPr/>
        <a:lstStyle/>
        <a:p>
          <a:pPr algn="just"/>
          <a:endParaRPr lang="es-EC" sz="1600" dirty="0" smtClean="0">
            <a:solidFill>
              <a:schemeClr val="tx1"/>
            </a:solidFill>
          </a:endParaRPr>
        </a:p>
        <a:p>
          <a:pPr algn="just"/>
          <a:endParaRPr lang="es-EC" sz="1600" dirty="0" smtClean="0">
            <a:solidFill>
              <a:schemeClr val="tx1"/>
            </a:solidFill>
          </a:endParaRPr>
        </a:p>
        <a:p>
          <a:pPr algn="just"/>
          <a:r>
            <a:rPr lang="es-EC" sz="1800" dirty="0" smtClean="0">
              <a:solidFill>
                <a:schemeClr val="tx1"/>
              </a:solidFill>
            </a:rPr>
            <a:t>- </a:t>
          </a:r>
          <a:r>
            <a:rPr lang="es-EC" sz="1800" b="0" dirty="0" smtClean="0">
              <a:solidFill>
                <a:schemeClr val="tx1"/>
              </a:solidFill>
            </a:rPr>
            <a:t>El análisis no lineal ha sido ampliamente utilizado en la última década como un método simplificado y aproximado para evaluar el comportamiento sísmico estructural y para estimar respuestas inelásticas estructurales</a:t>
          </a:r>
        </a:p>
        <a:p>
          <a:pPr algn="just"/>
          <a:endParaRPr lang="es-EC" sz="1800" b="0" dirty="0" smtClean="0">
            <a:solidFill>
              <a:schemeClr val="tx1"/>
            </a:solidFill>
          </a:endParaRPr>
        </a:p>
      </dgm:t>
    </dgm:pt>
    <dgm:pt modelId="{5552FD27-F08F-413D-9790-FA31F0D4403E}" type="parTrans" cxnId="{C91368F0-D173-4D51-A6AA-0AE6C9656129}">
      <dgm:prSet/>
      <dgm:spPr/>
      <dgm:t>
        <a:bodyPr/>
        <a:lstStyle/>
        <a:p>
          <a:endParaRPr lang="es-ES"/>
        </a:p>
      </dgm:t>
    </dgm:pt>
    <dgm:pt modelId="{C4F5F609-3DA4-435C-92BD-D9CA15F08A32}" type="sibTrans" cxnId="{C91368F0-D173-4D51-A6AA-0AE6C9656129}">
      <dgm:prSet/>
      <dgm:spPr/>
      <dgm:t>
        <a:bodyPr/>
        <a:lstStyle/>
        <a:p>
          <a:endParaRPr lang="es-ES"/>
        </a:p>
      </dgm:t>
    </dgm:pt>
    <dgm:pt modelId="{B5A0EC25-318F-4DF8-9CB1-1DB2D0D6FB35}">
      <dgm:prSet phldrT="[Texto]" custT="1"/>
      <dgm:spPr/>
      <dgm:t>
        <a:bodyPr/>
        <a:lstStyle/>
        <a:p>
          <a:pPr algn="just"/>
          <a:r>
            <a:rPr lang="es-ES" sz="1800" b="0" dirty="0" smtClean="0">
              <a:solidFill>
                <a:schemeClr val="tx1"/>
              </a:solidFill>
            </a:rPr>
            <a:t>En el Ecuador el diseño de edificaciones no se toma en cuenta el análisis por desempeño, siendo de gran ayuda para poder apreciar el comportamiento de la estructura en el rango no lineal</a:t>
          </a:r>
          <a:endParaRPr lang="es-ES" sz="1800" dirty="0">
            <a:solidFill>
              <a:schemeClr val="tx1"/>
            </a:solidFill>
          </a:endParaRPr>
        </a:p>
      </dgm:t>
    </dgm:pt>
    <dgm:pt modelId="{1373E8AB-219C-4712-9165-B25A38C3EA9F}" type="parTrans" cxnId="{E165DFEB-FA40-4641-A23B-FDD8B40CF91E}">
      <dgm:prSet/>
      <dgm:spPr/>
      <dgm:t>
        <a:bodyPr/>
        <a:lstStyle/>
        <a:p>
          <a:endParaRPr lang="es-ES"/>
        </a:p>
      </dgm:t>
    </dgm:pt>
    <dgm:pt modelId="{98D32412-5066-4D1D-96DA-D7124ABA85D8}" type="sibTrans" cxnId="{E165DFEB-FA40-4641-A23B-FDD8B40CF91E}">
      <dgm:prSet/>
      <dgm:spPr/>
      <dgm:t>
        <a:bodyPr/>
        <a:lstStyle/>
        <a:p>
          <a:endParaRPr lang="es-ES"/>
        </a:p>
      </dgm:t>
    </dgm:pt>
    <dgm:pt modelId="{27F33EAB-504D-4A81-8AB0-097EEDE5A8EC}">
      <dgm:prSet phldrT="[Texto]" custT="1"/>
      <dgm:spPr/>
      <dgm:t>
        <a:bodyPr/>
        <a:lstStyle/>
        <a:p>
          <a:pPr algn="just"/>
          <a:r>
            <a:rPr lang="es-EC" sz="1800" b="0" dirty="0" smtClean="0">
              <a:solidFill>
                <a:schemeClr val="tx1"/>
              </a:solidFill>
            </a:rPr>
            <a:t>Sismos pasados como </a:t>
          </a:r>
          <a:r>
            <a:rPr lang="es-ES" sz="1800" b="0" dirty="0" smtClean="0">
              <a:solidFill>
                <a:schemeClr val="tx1"/>
              </a:solidFill>
            </a:rPr>
            <a:t>de </a:t>
          </a:r>
          <a:r>
            <a:rPr lang="es-ES" sz="1800" b="0" dirty="0" err="1" smtClean="0">
              <a:solidFill>
                <a:schemeClr val="tx1"/>
              </a:solidFill>
            </a:rPr>
            <a:t>Northridge</a:t>
          </a:r>
          <a:r>
            <a:rPr lang="es-ES" sz="1800" b="0" dirty="0" smtClean="0">
              <a:solidFill>
                <a:schemeClr val="tx1"/>
              </a:solidFill>
            </a:rPr>
            <a:t> (1994), se pudo apreciar que edificaciones esenciales como hospitales se comportaron bien desde un punto de vista estructural, pero en el ámbito no estructural tuvieron deficiencias y fueron evacuadas</a:t>
          </a:r>
        </a:p>
        <a:p>
          <a:pPr algn="just"/>
          <a:endParaRPr lang="es-EC" sz="1600" b="1" dirty="0" smtClean="0">
            <a:solidFill>
              <a:schemeClr val="tx1"/>
            </a:solidFill>
          </a:endParaRPr>
        </a:p>
      </dgm:t>
    </dgm:pt>
    <dgm:pt modelId="{26C96AD0-17EC-4568-86FD-70BFD3ABAAA6}" type="parTrans" cxnId="{78CB8FEC-3024-4684-A7C9-B4570796FC28}">
      <dgm:prSet/>
      <dgm:spPr/>
      <dgm:t>
        <a:bodyPr/>
        <a:lstStyle/>
        <a:p>
          <a:endParaRPr lang="es-ES"/>
        </a:p>
      </dgm:t>
    </dgm:pt>
    <dgm:pt modelId="{D783CF43-94FB-4C58-B78F-F69AB3C8FC91}" type="sibTrans" cxnId="{78CB8FEC-3024-4684-A7C9-B4570796FC28}">
      <dgm:prSet/>
      <dgm:spPr/>
      <dgm:t>
        <a:bodyPr/>
        <a:lstStyle/>
        <a:p>
          <a:endParaRPr lang="es-ES"/>
        </a:p>
      </dgm:t>
    </dgm:pt>
    <dgm:pt modelId="{A3936D07-A92B-478E-B812-2C32AB67F94C}">
      <dgm:prSet phldrT="[Texto]" custT="1"/>
      <dgm:spPr/>
      <dgm:t>
        <a:bodyPr/>
        <a:lstStyle/>
        <a:p>
          <a:pPr algn="just"/>
          <a:r>
            <a:rPr lang="es-EC" sz="1800" b="0" dirty="0" smtClean="0">
              <a:solidFill>
                <a:schemeClr val="tx1"/>
              </a:solidFill>
            </a:rPr>
            <a:t>Sismos mas actuales Chile 2010 de magnitud fue de 8.8, en base a su historia sísmica a generado una respuesta preventiva reflejando un alto nivel de ingeniería sísmica, se distingue que sus edificios incluyen diafragmas verticales o muros de corte.</a:t>
          </a:r>
          <a:endParaRPr lang="es-ES" sz="1800" b="0" dirty="0">
            <a:solidFill>
              <a:schemeClr val="tx1"/>
            </a:solidFill>
          </a:endParaRPr>
        </a:p>
      </dgm:t>
    </dgm:pt>
    <dgm:pt modelId="{95202CAF-1EAB-481A-913F-66A7D300F39A}" type="parTrans" cxnId="{3181E87F-53BA-4ED8-A116-85E099AC6BC8}">
      <dgm:prSet/>
      <dgm:spPr/>
      <dgm:t>
        <a:bodyPr/>
        <a:lstStyle/>
        <a:p>
          <a:endParaRPr lang="es-ES"/>
        </a:p>
      </dgm:t>
    </dgm:pt>
    <dgm:pt modelId="{08301E85-29F9-4772-8B5D-0B099003CE2A}" type="sibTrans" cxnId="{3181E87F-53BA-4ED8-A116-85E099AC6BC8}">
      <dgm:prSet/>
      <dgm:spPr/>
      <dgm:t>
        <a:bodyPr/>
        <a:lstStyle/>
        <a:p>
          <a:endParaRPr lang="es-ES"/>
        </a:p>
      </dgm:t>
    </dgm:pt>
    <dgm:pt modelId="{71BBE0AD-0E16-4A91-8955-ECB6B1E05169}">
      <dgm:prSet/>
      <dgm:spPr/>
      <dgm:t>
        <a:bodyPr/>
        <a:lstStyle/>
        <a:p>
          <a:endParaRPr lang="es-ES"/>
        </a:p>
      </dgm:t>
    </dgm:pt>
    <dgm:pt modelId="{8A6D4FC1-25AC-4CA8-B96A-5362837DBA26}" type="parTrans" cxnId="{88FD461F-F890-455C-A857-1157CD92C7C3}">
      <dgm:prSet/>
      <dgm:spPr/>
      <dgm:t>
        <a:bodyPr/>
        <a:lstStyle/>
        <a:p>
          <a:endParaRPr lang="es-ES"/>
        </a:p>
      </dgm:t>
    </dgm:pt>
    <dgm:pt modelId="{E94ECD95-EECD-4CF8-9E84-3C206B219F04}" type="sibTrans" cxnId="{88FD461F-F890-455C-A857-1157CD92C7C3}">
      <dgm:prSet/>
      <dgm:spPr/>
      <dgm:t>
        <a:bodyPr/>
        <a:lstStyle/>
        <a:p>
          <a:endParaRPr lang="es-ES"/>
        </a:p>
      </dgm:t>
    </dgm:pt>
    <dgm:pt modelId="{CF648E81-B4B2-4E40-8246-F766ED4C9820}">
      <dgm:prSet phldrT="[Texto]" custT="1"/>
      <dgm:spPr/>
      <dgm:t>
        <a:bodyPr/>
        <a:lstStyle/>
        <a:p>
          <a:r>
            <a:rPr lang="es-ES" sz="1800" b="1" u="sng" dirty="0" smtClean="0"/>
            <a:t>ANTECEDENTES</a:t>
          </a:r>
          <a:endParaRPr lang="es-ES" sz="2600" dirty="0"/>
        </a:p>
      </dgm:t>
    </dgm:pt>
    <dgm:pt modelId="{3E87C422-9C3C-4B7D-A962-85E0CCD31796}" type="sibTrans" cxnId="{EAB3D8C3-EA52-4721-B1CA-0F5667167461}">
      <dgm:prSet/>
      <dgm:spPr/>
      <dgm:t>
        <a:bodyPr/>
        <a:lstStyle/>
        <a:p>
          <a:endParaRPr lang="es-ES"/>
        </a:p>
      </dgm:t>
    </dgm:pt>
    <dgm:pt modelId="{C24B236A-CB2B-424D-A149-6A6EACA6C967}" type="parTrans" cxnId="{EAB3D8C3-EA52-4721-B1CA-0F5667167461}">
      <dgm:prSet/>
      <dgm:spPr/>
      <dgm:t>
        <a:bodyPr/>
        <a:lstStyle/>
        <a:p>
          <a:endParaRPr lang="es-ES"/>
        </a:p>
      </dgm:t>
    </dgm:pt>
    <dgm:pt modelId="{8364716A-214D-4DA4-A5A5-9D7FAA3A121F}" type="pres">
      <dgm:prSet presAssocID="{42169410-85CC-4498-82DA-5B45348A4BC0}" presName="diagram" presStyleCnt="0">
        <dgm:presLayoutVars>
          <dgm:chMax val="1"/>
          <dgm:dir/>
          <dgm:animLvl val="ctr"/>
          <dgm:resizeHandles val="exact"/>
        </dgm:presLayoutVars>
      </dgm:prSet>
      <dgm:spPr/>
      <dgm:t>
        <a:bodyPr/>
        <a:lstStyle/>
        <a:p>
          <a:endParaRPr lang="es-ES"/>
        </a:p>
      </dgm:t>
    </dgm:pt>
    <dgm:pt modelId="{8B10C1D9-CA1F-442C-8ABF-35829521900B}" type="pres">
      <dgm:prSet presAssocID="{42169410-85CC-4498-82DA-5B45348A4BC0}" presName="matrix" presStyleCnt="0"/>
      <dgm:spPr/>
    </dgm:pt>
    <dgm:pt modelId="{78496D14-77DF-4C20-9B0F-1285A0829A75}" type="pres">
      <dgm:prSet presAssocID="{42169410-85CC-4498-82DA-5B45348A4BC0}" presName="tile1" presStyleLbl="node1" presStyleIdx="0" presStyleCnt="4"/>
      <dgm:spPr/>
      <dgm:t>
        <a:bodyPr/>
        <a:lstStyle/>
        <a:p>
          <a:endParaRPr lang="es-ES"/>
        </a:p>
      </dgm:t>
    </dgm:pt>
    <dgm:pt modelId="{9D167C52-8BC9-40D9-97DB-214BF10DF5B6}" type="pres">
      <dgm:prSet presAssocID="{42169410-85CC-4498-82DA-5B45348A4BC0}" presName="tile1text" presStyleLbl="node1" presStyleIdx="0" presStyleCnt="4">
        <dgm:presLayoutVars>
          <dgm:chMax val="0"/>
          <dgm:chPref val="0"/>
          <dgm:bulletEnabled val="1"/>
        </dgm:presLayoutVars>
      </dgm:prSet>
      <dgm:spPr/>
      <dgm:t>
        <a:bodyPr/>
        <a:lstStyle/>
        <a:p>
          <a:endParaRPr lang="es-ES"/>
        </a:p>
      </dgm:t>
    </dgm:pt>
    <dgm:pt modelId="{37FEA71F-B62B-48A2-B621-BDCE814FF69E}" type="pres">
      <dgm:prSet presAssocID="{42169410-85CC-4498-82DA-5B45348A4BC0}" presName="tile2" presStyleLbl="node1" presStyleIdx="1" presStyleCnt="4" custLinFactNeighborX="1736"/>
      <dgm:spPr/>
      <dgm:t>
        <a:bodyPr/>
        <a:lstStyle/>
        <a:p>
          <a:endParaRPr lang="es-ES"/>
        </a:p>
      </dgm:t>
    </dgm:pt>
    <dgm:pt modelId="{A1E4C94C-31AB-4B9D-9CCC-63D3A35E2B1A}" type="pres">
      <dgm:prSet presAssocID="{42169410-85CC-4498-82DA-5B45348A4BC0}" presName="tile2text" presStyleLbl="node1" presStyleIdx="1" presStyleCnt="4">
        <dgm:presLayoutVars>
          <dgm:chMax val="0"/>
          <dgm:chPref val="0"/>
          <dgm:bulletEnabled val="1"/>
        </dgm:presLayoutVars>
      </dgm:prSet>
      <dgm:spPr/>
      <dgm:t>
        <a:bodyPr/>
        <a:lstStyle/>
        <a:p>
          <a:endParaRPr lang="es-ES"/>
        </a:p>
      </dgm:t>
    </dgm:pt>
    <dgm:pt modelId="{643BB197-BA42-4286-AE25-B9892A47822B}" type="pres">
      <dgm:prSet presAssocID="{42169410-85CC-4498-82DA-5B45348A4BC0}" presName="tile3" presStyleLbl="node1" presStyleIdx="2" presStyleCnt="4" custLinFactNeighborX="251" custLinFactNeighborY="386"/>
      <dgm:spPr/>
      <dgm:t>
        <a:bodyPr/>
        <a:lstStyle/>
        <a:p>
          <a:endParaRPr lang="es-ES"/>
        </a:p>
      </dgm:t>
    </dgm:pt>
    <dgm:pt modelId="{79F7761A-DC00-4B61-8AC1-4026D364921F}" type="pres">
      <dgm:prSet presAssocID="{42169410-85CC-4498-82DA-5B45348A4BC0}" presName="tile3text" presStyleLbl="node1" presStyleIdx="2" presStyleCnt="4">
        <dgm:presLayoutVars>
          <dgm:chMax val="0"/>
          <dgm:chPref val="0"/>
          <dgm:bulletEnabled val="1"/>
        </dgm:presLayoutVars>
      </dgm:prSet>
      <dgm:spPr/>
      <dgm:t>
        <a:bodyPr/>
        <a:lstStyle/>
        <a:p>
          <a:endParaRPr lang="es-ES"/>
        </a:p>
      </dgm:t>
    </dgm:pt>
    <dgm:pt modelId="{91B01669-48A9-4070-9289-4117C1120129}" type="pres">
      <dgm:prSet presAssocID="{42169410-85CC-4498-82DA-5B45348A4BC0}" presName="tile4" presStyleLbl="node1" presStyleIdx="3" presStyleCnt="4" custLinFactNeighborX="695" custLinFactNeighborY="-2446"/>
      <dgm:spPr/>
      <dgm:t>
        <a:bodyPr/>
        <a:lstStyle/>
        <a:p>
          <a:endParaRPr lang="es-ES"/>
        </a:p>
      </dgm:t>
    </dgm:pt>
    <dgm:pt modelId="{D49DA71A-3C45-46BA-BFE0-F81914E891D7}" type="pres">
      <dgm:prSet presAssocID="{42169410-85CC-4498-82DA-5B45348A4BC0}" presName="tile4text" presStyleLbl="node1" presStyleIdx="3" presStyleCnt="4">
        <dgm:presLayoutVars>
          <dgm:chMax val="0"/>
          <dgm:chPref val="0"/>
          <dgm:bulletEnabled val="1"/>
        </dgm:presLayoutVars>
      </dgm:prSet>
      <dgm:spPr/>
      <dgm:t>
        <a:bodyPr/>
        <a:lstStyle/>
        <a:p>
          <a:endParaRPr lang="es-ES"/>
        </a:p>
      </dgm:t>
    </dgm:pt>
    <dgm:pt modelId="{8BD406AE-5C6C-48D4-9929-B60A9DBC8930}" type="pres">
      <dgm:prSet presAssocID="{42169410-85CC-4498-82DA-5B45348A4BC0}" presName="centerTile" presStyleLbl="fgShp" presStyleIdx="0" presStyleCnt="1" custScaleY="65886">
        <dgm:presLayoutVars>
          <dgm:chMax val="0"/>
          <dgm:chPref val="0"/>
        </dgm:presLayoutVars>
      </dgm:prSet>
      <dgm:spPr/>
      <dgm:t>
        <a:bodyPr/>
        <a:lstStyle/>
        <a:p>
          <a:endParaRPr lang="es-ES"/>
        </a:p>
      </dgm:t>
    </dgm:pt>
  </dgm:ptLst>
  <dgm:cxnLst>
    <dgm:cxn modelId="{E165DFEB-FA40-4641-A23B-FDD8B40CF91E}" srcId="{CF648E81-B4B2-4E40-8246-F766ED4C9820}" destId="{B5A0EC25-318F-4DF8-9CB1-1DB2D0D6FB35}" srcOrd="1" destOrd="0" parTransId="{1373E8AB-219C-4712-9165-B25A38C3EA9F}" sibTransId="{98D32412-5066-4D1D-96DA-D7124ABA85D8}"/>
    <dgm:cxn modelId="{B7524AEF-045C-4D26-836A-D164AAD692C8}" type="presOf" srcId="{27F33EAB-504D-4A81-8AB0-097EEDE5A8EC}" destId="{643BB197-BA42-4286-AE25-B9892A47822B}" srcOrd="0" destOrd="0" presId="urn:microsoft.com/office/officeart/2005/8/layout/matrix1"/>
    <dgm:cxn modelId="{3181E87F-53BA-4ED8-A116-85E099AC6BC8}" srcId="{CF648E81-B4B2-4E40-8246-F766ED4C9820}" destId="{A3936D07-A92B-478E-B812-2C32AB67F94C}" srcOrd="3" destOrd="0" parTransId="{95202CAF-1EAB-481A-913F-66A7D300F39A}" sibTransId="{08301E85-29F9-4772-8B5D-0B099003CE2A}"/>
    <dgm:cxn modelId="{C91368F0-D173-4D51-A6AA-0AE6C9656129}" srcId="{CF648E81-B4B2-4E40-8246-F766ED4C9820}" destId="{4B2B84C7-C548-4461-93CC-95060AC07D6D}" srcOrd="0" destOrd="0" parTransId="{5552FD27-F08F-413D-9790-FA31F0D4403E}" sibTransId="{C4F5F609-3DA4-435C-92BD-D9CA15F08A32}"/>
    <dgm:cxn modelId="{B1F4F165-B72D-4024-80D2-72C0837DC70A}" type="presOf" srcId="{4B2B84C7-C548-4461-93CC-95060AC07D6D}" destId="{78496D14-77DF-4C20-9B0F-1285A0829A75}" srcOrd="0" destOrd="0" presId="urn:microsoft.com/office/officeart/2005/8/layout/matrix1"/>
    <dgm:cxn modelId="{F8457490-E400-499B-A7B8-44E1483C7383}" type="presOf" srcId="{B5A0EC25-318F-4DF8-9CB1-1DB2D0D6FB35}" destId="{37FEA71F-B62B-48A2-B621-BDCE814FF69E}" srcOrd="0" destOrd="0" presId="urn:microsoft.com/office/officeart/2005/8/layout/matrix1"/>
    <dgm:cxn modelId="{5D1C157D-5596-4EB3-8715-923864ACD84C}" type="presOf" srcId="{CF648E81-B4B2-4E40-8246-F766ED4C9820}" destId="{8BD406AE-5C6C-48D4-9929-B60A9DBC8930}" srcOrd="0" destOrd="0" presId="urn:microsoft.com/office/officeart/2005/8/layout/matrix1"/>
    <dgm:cxn modelId="{9AB36BAD-CC07-47C1-9C14-F07D9BC5876C}" type="presOf" srcId="{B5A0EC25-318F-4DF8-9CB1-1DB2D0D6FB35}" destId="{A1E4C94C-31AB-4B9D-9CCC-63D3A35E2B1A}" srcOrd="1" destOrd="0" presId="urn:microsoft.com/office/officeart/2005/8/layout/matrix1"/>
    <dgm:cxn modelId="{3A0F4B6B-A61F-4468-934E-2E733DE323AE}" type="presOf" srcId="{4B2B84C7-C548-4461-93CC-95060AC07D6D}" destId="{9D167C52-8BC9-40D9-97DB-214BF10DF5B6}" srcOrd="1" destOrd="0" presId="urn:microsoft.com/office/officeart/2005/8/layout/matrix1"/>
    <dgm:cxn modelId="{7D1FB8C4-54B5-4201-927D-496F60798788}" type="presOf" srcId="{A3936D07-A92B-478E-B812-2C32AB67F94C}" destId="{91B01669-48A9-4070-9289-4117C1120129}" srcOrd="0" destOrd="0" presId="urn:microsoft.com/office/officeart/2005/8/layout/matrix1"/>
    <dgm:cxn modelId="{5E9B7ED5-800A-42FA-BDA8-C689F54CDE1A}" type="presOf" srcId="{A3936D07-A92B-478E-B812-2C32AB67F94C}" destId="{D49DA71A-3C45-46BA-BFE0-F81914E891D7}" srcOrd="1" destOrd="0" presId="urn:microsoft.com/office/officeart/2005/8/layout/matrix1"/>
    <dgm:cxn modelId="{88FD461F-F890-455C-A857-1157CD92C7C3}" srcId="{CF648E81-B4B2-4E40-8246-F766ED4C9820}" destId="{71BBE0AD-0E16-4A91-8955-ECB6B1E05169}" srcOrd="4" destOrd="0" parTransId="{8A6D4FC1-25AC-4CA8-B96A-5362837DBA26}" sibTransId="{E94ECD95-EECD-4CF8-9E84-3C206B219F04}"/>
    <dgm:cxn modelId="{896C876D-0E1D-4713-A2D6-5E5B2D4EE7D0}" type="presOf" srcId="{27F33EAB-504D-4A81-8AB0-097EEDE5A8EC}" destId="{79F7761A-DC00-4B61-8AC1-4026D364921F}" srcOrd="1" destOrd="0" presId="urn:microsoft.com/office/officeart/2005/8/layout/matrix1"/>
    <dgm:cxn modelId="{78CB8FEC-3024-4684-A7C9-B4570796FC28}" srcId="{CF648E81-B4B2-4E40-8246-F766ED4C9820}" destId="{27F33EAB-504D-4A81-8AB0-097EEDE5A8EC}" srcOrd="2" destOrd="0" parTransId="{26C96AD0-17EC-4568-86FD-70BFD3ABAAA6}" sibTransId="{D783CF43-94FB-4C58-B78F-F69AB3C8FC91}"/>
    <dgm:cxn modelId="{8703A99B-18FF-4FD9-B279-4EB2C3B722C1}" type="presOf" srcId="{42169410-85CC-4498-82DA-5B45348A4BC0}" destId="{8364716A-214D-4DA4-A5A5-9D7FAA3A121F}" srcOrd="0" destOrd="0" presId="urn:microsoft.com/office/officeart/2005/8/layout/matrix1"/>
    <dgm:cxn modelId="{EAB3D8C3-EA52-4721-B1CA-0F5667167461}" srcId="{42169410-85CC-4498-82DA-5B45348A4BC0}" destId="{CF648E81-B4B2-4E40-8246-F766ED4C9820}" srcOrd="0" destOrd="0" parTransId="{C24B236A-CB2B-424D-A149-6A6EACA6C967}" sibTransId="{3E87C422-9C3C-4B7D-A962-85E0CCD31796}"/>
    <dgm:cxn modelId="{DDA936F1-B92F-41A9-85AD-3430481C4CA0}" type="presParOf" srcId="{8364716A-214D-4DA4-A5A5-9D7FAA3A121F}" destId="{8B10C1D9-CA1F-442C-8ABF-35829521900B}" srcOrd="0" destOrd="0" presId="urn:microsoft.com/office/officeart/2005/8/layout/matrix1"/>
    <dgm:cxn modelId="{D17F0175-EC91-4EBF-AF4F-A9B3E2EE17C3}" type="presParOf" srcId="{8B10C1D9-CA1F-442C-8ABF-35829521900B}" destId="{78496D14-77DF-4C20-9B0F-1285A0829A75}" srcOrd="0" destOrd="0" presId="urn:microsoft.com/office/officeart/2005/8/layout/matrix1"/>
    <dgm:cxn modelId="{B1C1F6DE-8CA6-4E1C-B275-4455E8E4B750}" type="presParOf" srcId="{8B10C1D9-CA1F-442C-8ABF-35829521900B}" destId="{9D167C52-8BC9-40D9-97DB-214BF10DF5B6}" srcOrd="1" destOrd="0" presId="urn:microsoft.com/office/officeart/2005/8/layout/matrix1"/>
    <dgm:cxn modelId="{685E1E6F-5813-47EB-B0C5-964198F3A7FE}" type="presParOf" srcId="{8B10C1D9-CA1F-442C-8ABF-35829521900B}" destId="{37FEA71F-B62B-48A2-B621-BDCE814FF69E}" srcOrd="2" destOrd="0" presId="urn:microsoft.com/office/officeart/2005/8/layout/matrix1"/>
    <dgm:cxn modelId="{88C57509-6733-439A-87E1-9A5690E46592}" type="presParOf" srcId="{8B10C1D9-CA1F-442C-8ABF-35829521900B}" destId="{A1E4C94C-31AB-4B9D-9CCC-63D3A35E2B1A}" srcOrd="3" destOrd="0" presId="urn:microsoft.com/office/officeart/2005/8/layout/matrix1"/>
    <dgm:cxn modelId="{185416B4-A862-4333-A89D-9C55EB30933C}" type="presParOf" srcId="{8B10C1D9-CA1F-442C-8ABF-35829521900B}" destId="{643BB197-BA42-4286-AE25-B9892A47822B}" srcOrd="4" destOrd="0" presId="urn:microsoft.com/office/officeart/2005/8/layout/matrix1"/>
    <dgm:cxn modelId="{443E4F4B-F567-4D4F-85EB-46FF48233A57}" type="presParOf" srcId="{8B10C1D9-CA1F-442C-8ABF-35829521900B}" destId="{79F7761A-DC00-4B61-8AC1-4026D364921F}" srcOrd="5" destOrd="0" presId="urn:microsoft.com/office/officeart/2005/8/layout/matrix1"/>
    <dgm:cxn modelId="{2CC896DB-1D14-4B1F-A10A-E9F4698406E5}" type="presParOf" srcId="{8B10C1D9-CA1F-442C-8ABF-35829521900B}" destId="{91B01669-48A9-4070-9289-4117C1120129}" srcOrd="6" destOrd="0" presId="urn:microsoft.com/office/officeart/2005/8/layout/matrix1"/>
    <dgm:cxn modelId="{6A1A3E29-5C83-484B-9089-06E4FB7D8D46}" type="presParOf" srcId="{8B10C1D9-CA1F-442C-8ABF-35829521900B}" destId="{D49DA71A-3C45-46BA-BFE0-F81914E891D7}" srcOrd="7" destOrd="0" presId="urn:microsoft.com/office/officeart/2005/8/layout/matrix1"/>
    <dgm:cxn modelId="{FD9455E1-AA3D-4C18-AF3E-6C58E2E1DE0D}" type="presParOf" srcId="{8364716A-214D-4DA4-A5A5-9D7FAA3A121F}" destId="{8BD406AE-5C6C-48D4-9929-B60A9DBC893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6931412-EEFE-4E45-9206-DD8A7F7FB7B2}"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s-EC"/>
        </a:p>
      </dgm:t>
    </dgm:pt>
    <dgm:pt modelId="{2FDA30BC-8648-4670-A7F6-CDA40399B7C8}">
      <dgm:prSet phldrT="[Text]"/>
      <dgm:spPr>
        <a:solidFill>
          <a:srgbClr val="FF0000"/>
        </a:solidFill>
      </dgm:spPr>
      <dgm:t>
        <a:bodyPr/>
        <a:lstStyle/>
        <a:p>
          <a:r>
            <a:rPr lang="es-EC" b="1" dirty="0" smtClean="0">
              <a:solidFill>
                <a:schemeClr val="tx1"/>
              </a:solidFill>
            </a:rPr>
            <a:t>Periodo de vibración (T):</a:t>
          </a:r>
          <a:endParaRPr lang="es-EC" dirty="0">
            <a:solidFill>
              <a:schemeClr val="tx1"/>
            </a:solidFill>
          </a:endParaRPr>
        </a:p>
      </dgm:t>
    </dgm:pt>
    <dgm:pt modelId="{C139913A-5339-4EF9-A140-D0C75DB1E968}" type="parTrans" cxnId="{828127E7-82F0-4E59-B941-89ABFD4AC073}">
      <dgm:prSet/>
      <dgm:spPr/>
      <dgm:t>
        <a:bodyPr/>
        <a:lstStyle/>
        <a:p>
          <a:endParaRPr lang="es-EC"/>
        </a:p>
      </dgm:t>
    </dgm:pt>
    <dgm:pt modelId="{BDF1C097-FB4E-4759-8F05-305E868EFEAF}" type="sibTrans" cxnId="{828127E7-82F0-4E59-B941-89ABFD4AC073}">
      <dgm:prSet/>
      <dgm:spPr/>
      <dgm:t>
        <a:bodyPr/>
        <a:lstStyle/>
        <a:p>
          <a:endParaRPr lang="es-EC"/>
        </a:p>
      </dgm:t>
    </dgm:pt>
    <dgm:pt modelId="{39E33DFB-6401-4801-AEED-C9975A71F4CF}">
      <dgm:prSet phldrT="[Text]"/>
      <dgm:spPr/>
      <dgm:t>
        <a:bodyPr/>
        <a:lstStyle/>
        <a:p>
          <a:r>
            <a:rPr lang="es-EC" dirty="0" smtClean="0">
              <a:solidFill>
                <a:schemeClr val="tx1"/>
              </a:solidFill>
            </a:rPr>
            <a:t>Se define como el tiempo que la estructura se demora en completar un ciclo de vibración (ir y volver ). </a:t>
          </a:r>
          <a:br>
            <a:rPr lang="es-EC" dirty="0" smtClean="0">
              <a:solidFill>
                <a:schemeClr val="tx1"/>
              </a:solidFill>
            </a:rPr>
          </a:br>
          <a:r>
            <a:rPr lang="es-EC" dirty="0" smtClean="0">
              <a:solidFill>
                <a:schemeClr val="tx1"/>
              </a:solidFill>
            </a:rPr>
            <a:t>El periodo de vibración está en función de la masa y rigidez  de la </a:t>
          </a:r>
          <a:r>
            <a:rPr lang="es-EC" smtClean="0">
              <a:solidFill>
                <a:schemeClr val="tx1"/>
              </a:solidFill>
            </a:rPr>
            <a:t>edificación</a:t>
          </a:r>
          <a:r>
            <a:rPr lang="es-ES" smtClean="0"/>
            <a:t>. </a:t>
          </a:r>
          <a:endParaRPr lang="es-EC" dirty="0"/>
        </a:p>
      </dgm:t>
    </dgm:pt>
    <dgm:pt modelId="{715A1D49-19AC-435B-A3D8-EE2C9C3C896D}" type="parTrans" cxnId="{A878996C-6D80-49ED-8E5E-02BCD2BF3008}">
      <dgm:prSet/>
      <dgm:spPr/>
      <dgm:t>
        <a:bodyPr/>
        <a:lstStyle/>
        <a:p>
          <a:endParaRPr lang="es-EC"/>
        </a:p>
      </dgm:t>
    </dgm:pt>
    <dgm:pt modelId="{5FCADE64-2AD6-47CB-A5CA-0C5D4B41AC61}" type="sibTrans" cxnId="{A878996C-6D80-49ED-8E5E-02BCD2BF3008}">
      <dgm:prSet/>
      <dgm:spPr/>
      <dgm:t>
        <a:bodyPr/>
        <a:lstStyle/>
        <a:p>
          <a:endParaRPr lang="es-EC"/>
        </a:p>
      </dgm:t>
    </dgm:pt>
    <dgm:pt modelId="{1D4A7148-AF3F-472E-B1C3-C2A1D78BA8DF}">
      <dgm:prSet phldrT="[Text]"/>
      <dgm:spPr/>
      <dgm:t>
        <a:bodyPr/>
        <a:lstStyle/>
        <a:p>
          <a:r>
            <a:rPr lang="es-EC" b="1" dirty="0" smtClean="0">
              <a:solidFill>
                <a:schemeClr val="tx1"/>
              </a:solidFill>
            </a:rPr>
            <a:t>Modos de vibración:</a:t>
          </a:r>
          <a:endParaRPr lang="es-EC" dirty="0">
            <a:solidFill>
              <a:schemeClr val="tx1"/>
            </a:solidFill>
          </a:endParaRPr>
        </a:p>
      </dgm:t>
    </dgm:pt>
    <dgm:pt modelId="{5EE70FE8-5171-46E5-8A6A-DCBDE2312141}" type="parTrans" cxnId="{B6E6458E-292E-4CEF-B506-1B42312D88B5}">
      <dgm:prSet/>
      <dgm:spPr/>
      <dgm:t>
        <a:bodyPr/>
        <a:lstStyle/>
        <a:p>
          <a:endParaRPr lang="es-EC"/>
        </a:p>
      </dgm:t>
    </dgm:pt>
    <dgm:pt modelId="{9B4B2A2A-7928-47A7-97A9-797BB47EC6F6}" type="sibTrans" cxnId="{B6E6458E-292E-4CEF-B506-1B42312D88B5}">
      <dgm:prSet/>
      <dgm:spPr/>
      <dgm:t>
        <a:bodyPr/>
        <a:lstStyle/>
        <a:p>
          <a:endParaRPr lang="es-EC"/>
        </a:p>
      </dgm:t>
    </dgm:pt>
    <dgm:pt modelId="{602DE7B3-86B4-4ED3-AE34-AC6A3193478B}">
      <dgm:prSet phldrT="[Text]"/>
      <dgm:spPr/>
      <dgm:t>
        <a:bodyPr/>
        <a:lstStyle/>
        <a:p>
          <a:r>
            <a:rPr lang="es-EC" dirty="0" smtClean="0"/>
            <a:t>Son parámetros que dependen directamente de la masa, rigidez, y disposición de los elementos que constituyen la estructura.</a:t>
          </a:r>
          <a:endParaRPr lang="es-EC" dirty="0"/>
        </a:p>
      </dgm:t>
    </dgm:pt>
    <dgm:pt modelId="{A9BC1EB7-C9FE-484C-B299-D52A86AB8C2F}" type="parTrans" cxnId="{39257B19-937D-470F-96F2-12B5F9AA417F}">
      <dgm:prSet/>
      <dgm:spPr/>
      <dgm:t>
        <a:bodyPr/>
        <a:lstStyle/>
        <a:p>
          <a:endParaRPr lang="es-EC"/>
        </a:p>
      </dgm:t>
    </dgm:pt>
    <dgm:pt modelId="{42FE55AD-4FA6-4BCF-B6CB-C2BB9C16E966}" type="sibTrans" cxnId="{39257B19-937D-470F-96F2-12B5F9AA417F}">
      <dgm:prSet/>
      <dgm:spPr/>
      <dgm:t>
        <a:bodyPr/>
        <a:lstStyle/>
        <a:p>
          <a:endParaRPr lang="es-EC"/>
        </a:p>
      </dgm:t>
    </dgm:pt>
    <dgm:pt modelId="{C27462A3-2E6A-419E-A362-255BD0CCF7A1}" type="pres">
      <dgm:prSet presAssocID="{D6931412-EEFE-4E45-9206-DD8A7F7FB7B2}" presName="linearFlow" presStyleCnt="0">
        <dgm:presLayoutVars>
          <dgm:dir/>
          <dgm:animLvl val="lvl"/>
          <dgm:resizeHandles val="exact"/>
        </dgm:presLayoutVars>
      </dgm:prSet>
      <dgm:spPr/>
      <dgm:t>
        <a:bodyPr/>
        <a:lstStyle/>
        <a:p>
          <a:endParaRPr lang="es-ES"/>
        </a:p>
      </dgm:t>
    </dgm:pt>
    <dgm:pt modelId="{756A9FF8-3AAF-4D40-B665-8D7180386D65}" type="pres">
      <dgm:prSet presAssocID="{2FDA30BC-8648-4670-A7F6-CDA40399B7C8}" presName="composite" presStyleCnt="0"/>
      <dgm:spPr/>
    </dgm:pt>
    <dgm:pt modelId="{359888C9-16D6-4320-A4FD-8D7BBF20027C}" type="pres">
      <dgm:prSet presAssocID="{2FDA30BC-8648-4670-A7F6-CDA40399B7C8}" presName="parentText" presStyleLbl="alignNode1" presStyleIdx="0" presStyleCnt="2">
        <dgm:presLayoutVars>
          <dgm:chMax val="1"/>
          <dgm:bulletEnabled val="1"/>
        </dgm:presLayoutVars>
      </dgm:prSet>
      <dgm:spPr/>
      <dgm:t>
        <a:bodyPr/>
        <a:lstStyle/>
        <a:p>
          <a:endParaRPr lang="es-ES"/>
        </a:p>
      </dgm:t>
    </dgm:pt>
    <dgm:pt modelId="{B24EA64F-E718-44C9-82F6-D51DA6A479BC}" type="pres">
      <dgm:prSet presAssocID="{2FDA30BC-8648-4670-A7F6-CDA40399B7C8}" presName="descendantText" presStyleLbl="alignAcc1" presStyleIdx="0" presStyleCnt="2">
        <dgm:presLayoutVars>
          <dgm:bulletEnabled val="1"/>
        </dgm:presLayoutVars>
      </dgm:prSet>
      <dgm:spPr/>
      <dgm:t>
        <a:bodyPr/>
        <a:lstStyle/>
        <a:p>
          <a:endParaRPr lang="es-EC"/>
        </a:p>
      </dgm:t>
    </dgm:pt>
    <dgm:pt modelId="{32699EC2-2224-42A2-96DE-169C9B0FF466}" type="pres">
      <dgm:prSet presAssocID="{BDF1C097-FB4E-4759-8F05-305E868EFEAF}" presName="sp" presStyleCnt="0"/>
      <dgm:spPr/>
    </dgm:pt>
    <dgm:pt modelId="{23A8AAA6-365E-4F6D-A692-06C64871B3E0}" type="pres">
      <dgm:prSet presAssocID="{1D4A7148-AF3F-472E-B1C3-C2A1D78BA8DF}" presName="composite" presStyleCnt="0"/>
      <dgm:spPr/>
    </dgm:pt>
    <dgm:pt modelId="{FD64BDD7-5E24-41F5-93C5-E5B668B16C03}" type="pres">
      <dgm:prSet presAssocID="{1D4A7148-AF3F-472E-B1C3-C2A1D78BA8DF}" presName="parentText" presStyleLbl="alignNode1" presStyleIdx="1" presStyleCnt="2">
        <dgm:presLayoutVars>
          <dgm:chMax val="1"/>
          <dgm:bulletEnabled val="1"/>
        </dgm:presLayoutVars>
      </dgm:prSet>
      <dgm:spPr/>
      <dgm:t>
        <a:bodyPr/>
        <a:lstStyle/>
        <a:p>
          <a:endParaRPr lang="es-ES"/>
        </a:p>
      </dgm:t>
    </dgm:pt>
    <dgm:pt modelId="{D11E1435-63EA-4DB5-800A-6F87FAD6659E}" type="pres">
      <dgm:prSet presAssocID="{1D4A7148-AF3F-472E-B1C3-C2A1D78BA8DF}" presName="descendantText" presStyleLbl="alignAcc1" presStyleIdx="1" presStyleCnt="2">
        <dgm:presLayoutVars>
          <dgm:bulletEnabled val="1"/>
        </dgm:presLayoutVars>
      </dgm:prSet>
      <dgm:spPr/>
      <dgm:t>
        <a:bodyPr/>
        <a:lstStyle/>
        <a:p>
          <a:endParaRPr lang="es-EC"/>
        </a:p>
      </dgm:t>
    </dgm:pt>
  </dgm:ptLst>
  <dgm:cxnLst>
    <dgm:cxn modelId="{828127E7-82F0-4E59-B941-89ABFD4AC073}" srcId="{D6931412-EEFE-4E45-9206-DD8A7F7FB7B2}" destId="{2FDA30BC-8648-4670-A7F6-CDA40399B7C8}" srcOrd="0" destOrd="0" parTransId="{C139913A-5339-4EF9-A140-D0C75DB1E968}" sibTransId="{BDF1C097-FB4E-4759-8F05-305E868EFEAF}"/>
    <dgm:cxn modelId="{2266FF6D-7D6E-4C46-B746-E275142AC1FC}" type="presOf" srcId="{1D4A7148-AF3F-472E-B1C3-C2A1D78BA8DF}" destId="{FD64BDD7-5E24-41F5-93C5-E5B668B16C03}" srcOrd="0" destOrd="0" presId="urn:microsoft.com/office/officeart/2005/8/layout/chevron2"/>
    <dgm:cxn modelId="{EC103E46-B3EA-42BC-A004-7A7C2363AF1B}" type="presOf" srcId="{2FDA30BC-8648-4670-A7F6-CDA40399B7C8}" destId="{359888C9-16D6-4320-A4FD-8D7BBF20027C}" srcOrd="0" destOrd="0" presId="urn:microsoft.com/office/officeart/2005/8/layout/chevron2"/>
    <dgm:cxn modelId="{A878996C-6D80-49ED-8E5E-02BCD2BF3008}" srcId="{2FDA30BC-8648-4670-A7F6-CDA40399B7C8}" destId="{39E33DFB-6401-4801-AEED-C9975A71F4CF}" srcOrd="0" destOrd="0" parTransId="{715A1D49-19AC-435B-A3D8-EE2C9C3C896D}" sibTransId="{5FCADE64-2AD6-47CB-A5CA-0C5D4B41AC61}"/>
    <dgm:cxn modelId="{75ABA333-6ABE-4289-8F68-C04067693E0C}" type="presOf" srcId="{602DE7B3-86B4-4ED3-AE34-AC6A3193478B}" destId="{D11E1435-63EA-4DB5-800A-6F87FAD6659E}" srcOrd="0" destOrd="0" presId="urn:microsoft.com/office/officeart/2005/8/layout/chevron2"/>
    <dgm:cxn modelId="{B6E6458E-292E-4CEF-B506-1B42312D88B5}" srcId="{D6931412-EEFE-4E45-9206-DD8A7F7FB7B2}" destId="{1D4A7148-AF3F-472E-B1C3-C2A1D78BA8DF}" srcOrd="1" destOrd="0" parTransId="{5EE70FE8-5171-46E5-8A6A-DCBDE2312141}" sibTransId="{9B4B2A2A-7928-47A7-97A9-797BB47EC6F6}"/>
    <dgm:cxn modelId="{39257B19-937D-470F-96F2-12B5F9AA417F}" srcId="{1D4A7148-AF3F-472E-B1C3-C2A1D78BA8DF}" destId="{602DE7B3-86B4-4ED3-AE34-AC6A3193478B}" srcOrd="0" destOrd="0" parTransId="{A9BC1EB7-C9FE-484C-B299-D52A86AB8C2F}" sibTransId="{42FE55AD-4FA6-4BCF-B6CB-C2BB9C16E966}"/>
    <dgm:cxn modelId="{CD7F5D03-9406-48E4-88FE-9360567A6AA0}" type="presOf" srcId="{D6931412-EEFE-4E45-9206-DD8A7F7FB7B2}" destId="{C27462A3-2E6A-419E-A362-255BD0CCF7A1}" srcOrd="0" destOrd="0" presId="urn:microsoft.com/office/officeart/2005/8/layout/chevron2"/>
    <dgm:cxn modelId="{1ACDAE09-814C-4FFE-B768-14B1B753E348}" type="presOf" srcId="{39E33DFB-6401-4801-AEED-C9975A71F4CF}" destId="{B24EA64F-E718-44C9-82F6-D51DA6A479BC}" srcOrd="0" destOrd="0" presId="urn:microsoft.com/office/officeart/2005/8/layout/chevron2"/>
    <dgm:cxn modelId="{12480741-D4E1-45F4-9DF7-5991E7CCE791}" type="presParOf" srcId="{C27462A3-2E6A-419E-A362-255BD0CCF7A1}" destId="{756A9FF8-3AAF-4D40-B665-8D7180386D65}" srcOrd="0" destOrd="0" presId="urn:microsoft.com/office/officeart/2005/8/layout/chevron2"/>
    <dgm:cxn modelId="{5D42B86E-1A5D-4D0A-B254-36B57DC52780}" type="presParOf" srcId="{756A9FF8-3AAF-4D40-B665-8D7180386D65}" destId="{359888C9-16D6-4320-A4FD-8D7BBF20027C}" srcOrd="0" destOrd="0" presId="urn:microsoft.com/office/officeart/2005/8/layout/chevron2"/>
    <dgm:cxn modelId="{AD1FCD64-17AF-413A-BF7E-F90CE9D08263}" type="presParOf" srcId="{756A9FF8-3AAF-4D40-B665-8D7180386D65}" destId="{B24EA64F-E718-44C9-82F6-D51DA6A479BC}" srcOrd="1" destOrd="0" presId="urn:microsoft.com/office/officeart/2005/8/layout/chevron2"/>
    <dgm:cxn modelId="{9239F6F8-CD84-4FA4-A970-D54D9C99144B}" type="presParOf" srcId="{C27462A3-2E6A-419E-A362-255BD0CCF7A1}" destId="{32699EC2-2224-42A2-96DE-169C9B0FF466}" srcOrd="1" destOrd="0" presId="urn:microsoft.com/office/officeart/2005/8/layout/chevron2"/>
    <dgm:cxn modelId="{7103C3F3-88BA-49BC-B681-61AA4245988A}" type="presParOf" srcId="{C27462A3-2E6A-419E-A362-255BD0CCF7A1}" destId="{23A8AAA6-365E-4F6D-A692-06C64871B3E0}" srcOrd="2" destOrd="0" presId="urn:microsoft.com/office/officeart/2005/8/layout/chevron2"/>
    <dgm:cxn modelId="{30032109-D687-41FA-BB1D-C84786B242E8}" type="presParOf" srcId="{23A8AAA6-365E-4F6D-A692-06C64871B3E0}" destId="{FD64BDD7-5E24-41F5-93C5-E5B668B16C03}" srcOrd="0" destOrd="0" presId="urn:microsoft.com/office/officeart/2005/8/layout/chevron2"/>
    <dgm:cxn modelId="{4EA75B9C-62C4-4559-8619-3CF3583555A2}" type="presParOf" srcId="{23A8AAA6-365E-4F6D-A692-06C64871B3E0}" destId="{D11E1435-63EA-4DB5-800A-6F87FAD6659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538EB6-A943-4778-9EA7-E4932B1AC9B6}"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s-EC"/>
        </a:p>
      </dgm:t>
    </dgm:pt>
    <dgm:pt modelId="{D83B2E48-8C52-4C50-8934-90DAACD0E346}">
      <dgm:prSet phldrT="[Text]" custT="1"/>
      <dgm:spPr/>
      <dgm:t>
        <a:bodyPr/>
        <a:lstStyle/>
        <a:p>
          <a:r>
            <a:rPr lang="es-EC" sz="1600" dirty="0" smtClean="0"/>
            <a:t>Modelo que incorpora directamente la respuesta inelástica del material hacia un desplazamiento objetivo, de tal forma que las deformaciones internas y las fuerzas son determinadas.</a:t>
          </a:r>
          <a:endParaRPr lang="es-EC" sz="1600" dirty="0"/>
        </a:p>
      </dgm:t>
    </dgm:pt>
    <dgm:pt modelId="{1DC22D6C-5DB5-44CB-9618-DAAF70DF480A}" type="parTrans" cxnId="{7F8ECA57-1FCD-4B39-B8C2-B4E791BB67AC}">
      <dgm:prSet/>
      <dgm:spPr/>
      <dgm:t>
        <a:bodyPr/>
        <a:lstStyle/>
        <a:p>
          <a:endParaRPr lang="es-EC"/>
        </a:p>
      </dgm:t>
    </dgm:pt>
    <dgm:pt modelId="{85C2E692-0DC5-4AD1-9497-58D224AFFD02}" type="sibTrans" cxnId="{7F8ECA57-1FCD-4B39-B8C2-B4E791BB67AC}">
      <dgm:prSet/>
      <dgm:spPr/>
      <dgm:t>
        <a:bodyPr/>
        <a:lstStyle/>
        <a:p>
          <a:endParaRPr lang="es-EC"/>
        </a:p>
      </dgm:t>
    </dgm:pt>
    <dgm:pt modelId="{DD1FEDF6-108C-4247-BCF7-B6BA33E00699}">
      <dgm:prSet phldrT="[Text]" custT="1"/>
      <dgm:spPr/>
      <dgm:t>
        <a:bodyPr/>
        <a:lstStyle/>
        <a:p>
          <a:r>
            <a:rPr lang="es-EC" sz="1600" dirty="0" smtClean="0"/>
            <a:t>El modelo matemático del edificio es sometido a un aumento </a:t>
          </a:r>
          <a:r>
            <a:rPr lang="es-EC" sz="1600" dirty="0" err="1" smtClean="0"/>
            <a:t>monotónico</a:t>
          </a:r>
          <a:r>
            <a:rPr lang="es-EC" sz="1600" dirty="0" smtClean="0"/>
            <a:t> de fuerzas laterales o desplazamientos hasta que un desplazamiento objetivo sea excedido a un desplazamiento permitido en el nodo de control de la estructura o hasta llegar al colapso de la misma.</a:t>
          </a:r>
          <a:endParaRPr lang="es-EC" sz="1600" dirty="0"/>
        </a:p>
      </dgm:t>
    </dgm:pt>
    <dgm:pt modelId="{F1C6B802-CE8F-4063-8E22-6E4308159E2B}" type="parTrans" cxnId="{30E9E319-96CB-4170-8349-01D6BC263BA5}">
      <dgm:prSet/>
      <dgm:spPr/>
      <dgm:t>
        <a:bodyPr/>
        <a:lstStyle/>
        <a:p>
          <a:endParaRPr lang="es-EC"/>
        </a:p>
      </dgm:t>
    </dgm:pt>
    <dgm:pt modelId="{49978DAB-7C7D-4F51-AF37-E1CCC516DF99}" type="sibTrans" cxnId="{30E9E319-96CB-4170-8349-01D6BC263BA5}">
      <dgm:prSet/>
      <dgm:spPr/>
      <dgm:t>
        <a:bodyPr/>
        <a:lstStyle/>
        <a:p>
          <a:endParaRPr lang="es-EC"/>
        </a:p>
      </dgm:t>
    </dgm:pt>
    <dgm:pt modelId="{F14CDEF0-7302-4E28-A8C6-ABFB00361C21}" type="pres">
      <dgm:prSet presAssocID="{F2538EB6-A943-4778-9EA7-E4932B1AC9B6}" presName="linear" presStyleCnt="0">
        <dgm:presLayoutVars>
          <dgm:dir/>
          <dgm:animLvl val="lvl"/>
          <dgm:resizeHandles val="exact"/>
        </dgm:presLayoutVars>
      </dgm:prSet>
      <dgm:spPr/>
      <dgm:t>
        <a:bodyPr/>
        <a:lstStyle/>
        <a:p>
          <a:endParaRPr lang="es-ES"/>
        </a:p>
      </dgm:t>
    </dgm:pt>
    <dgm:pt modelId="{C77D107D-69C4-417E-9238-A35E70C71CD0}" type="pres">
      <dgm:prSet presAssocID="{D83B2E48-8C52-4C50-8934-90DAACD0E346}" presName="parentLin" presStyleCnt="0"/>
      <dgm:spPr/>
    </dgm:pt>
    <dgm:pt modelId="{89D54C74-8CDF-4D74-A3D6-76AE4BA7172A}" type="pres">
      <dgm:prSet presAssocID="{D83B2E48-8C52-4C50-8934-90DAACD0E346}" presName="parentLeftMargin" presStyleLbl="node1" presStyleIdx="0" presStyleCnt="2"/>
      <dgm:spPr/>
      <dgm:t>
        <a:bodyPr/>
        <a:lstStyle/>
        <a:p>
          <a:endParaRPr lang="es-ES"/>
        </a:p>
      </dgm:t>
    </dgm:pt>
    <dgm:pt modelId="{B934A2E1-AC96-46B6-876D-B5FC8C82F191}" type="pres">
      <dgm:prSet presAssocID="{D83B2E48-8C52-4C50-8934-90DAACD0E346}" presName="parentText" presStyleLbl="node1" presStyleIdx="0" presStyleCnt="2" custScaleX="138019" custScaleY="177455">
        <dgm:presLayoutVars>
          <dgm:chMax val="0"/>
          <dgm:bulletEnabled val="1"/>
        </dgm:presLayoutVars>
      </dgm:prSet>
      <dgm:spPr/>
      <dgm:t>
        <a:bodyPr/>
        <a:lstStyle/>
        <a:p>
          <a:endParaRPr lang="es-EC"/>
        </a:p>
      </dgm:t>
    </dgm:pt>
    <dgm:pt modelId="{4AC7960E-5B06-4C14-91C1-F68D08623E09}" type="pres">
      <dgm:prSet presAssocID="{D83B2E48-8C52-4C50-8934-90DAACD0E346}" presName="negativeSpace" presStyleCnt="0"/>
      <dgm:spPr/>
    </dgm:pt>
    <dgm:pt modelId="{802CE1BB-DFE1-47A4-8C7C-E330A633DB67}" type="pres">
      <dgm:prSet presAssocID="{D83B2E48-8C52-4C50-8934-90DAACD0E346}" presName="childText" presStyleLbl="conFgAcc1" presStyleIdx="0" presStyleCnt="2">
        <dgm:presLayoutVars>
          <dgm:bulletEnabled val="1"/>
        </dgm:presLayoutVars>
      </dgm:prSet>
      <dgm:spPr/>
    </dgm:pt>
    <dgm:pt modelId="{5F9E4766-0D70-44D5-ACB7-0913230CD6D9}" type="pres">
      <dgm:prSet presAssocID="{85C2E692-0DC5-4AD1-9497-58D224AFFD02}" presName="spaceBetweenRectangles" presStyleCnt="0"/>
      <dgm:spPr/>
    </dgm:pt>
    <dgm:pt modelId="{9CD28F81-F8BC-4C98-A30E-006475BB117F}" type="pres">
      <dgm:prSet presAssocID="{DD1FEDF6-108C-4247-BCF7-B6BA33E00699}" presName="parentLin" presStyleCnt="0"/>
      <dgm:spPr/>
    </dgm:pt>
    <dgm:pt modelId="{22FB3B3C-CFDA-49BD-AEA9-546FD51222DE}" type="pres">
      <dgm:prSet presAssocID="{DD1FEDF6-108C-4247-BCF7-B6BA33E00699}" presName="parentLeftMargin" presStyleLbl="node1" presStyleIdx="0" presStyleCnt="2"/>
      <dgm:spPr/>
      <dgm:t>
        <a:bodyPr/>
        <a:lstStyle/>
        <a:p>
          <a:endParaRPr lang="es-ES"/>
        </a:p>
      </dgm:t>
    </dgm:pt>
    <dgm:pt modelId="{E375C6A7-F551-43ED-84BD-94AC2FC47EB7}" type="pres">
      <dgm:prSet presAssocID="{DD1FEDF6-108C-4247-BCF7-B6BA33E00699}" presName="parentText" presStyleLbl="node1" presStyleIdx="1" presStyleCnt="2" custScaleX="142857" custScaleY="134506">
        <dgm:presLayoutVars>
          <dgm:chMax val="0"/>
          <dgm:bulletEnabled val="1"/>
        </dgm:presLayoutVars>
      </dgm:prSet>
      <dgm:spPr/>
      <dgm:t>
        <a:bodyPr/>
        <a:lstStyle/>
        <a:p>
          <a:endParaRPr lang="es-EC"/>
        </a:p>
      </dgm:t>
    </dgm:pt>
    <dgm:pt modelId="{5D1D512B-D7B9-4EDE-A8BB-8B6A0F3A9094}" type="pres">
      <dgm:prSet presAssocID="{DD1FEDF6-108C-4247-BCF7-B6BA33E00699}" presName="negativeSpace" presStyleCnt="0"/>
      <dgm:spPr/>
    </dgm:pt>
    <dgm:pt modelId="{0FCD3754-6D87-43C8-A252-3CFE2D6C5D4B}" type="pres">
      <dgm:prSet presAssocID="{DD1FEDF6-108C-4247-BCF7-B6BA33E00699}" presName="childText" presStyleLbl="conFgAcc1" presStyleIdx="1" presStyleCnt="2">
        <dgm:presLayoutVars>
          <dgm:bulletEnabled val="1"/>
        </dgm:presLayoutVars>
      </dgm:prSet>
      <dgm:spPr/>
    </dgm:pt>
  </dgm:ptLst>
  <dgm:cxnLst>
    <dgm:cxn modelId="{91860A45-8875-4D28-B435-027849A03178}" type="presOf" srcId="{D83B2E48-8C52-4C50-8934-90DAACD0E346}" destId="{89D54C74-8CDF-4D74-A3D6-76AE4BA7172A}" srcOrd="0" destOrd="0" presId="urn:microsoft.com/office/officeart/2005/8/layout/list1"/>
    <dgm:cxn modelId="{7F8ECA57-1FCD-4B39-B8C2-B4E791BB67AC}" srcId="{F2538EB6-A943-4778-9EA7-E4932B1AC9B6}" destId="{D83B2E48-8C52-4C50-8934-90DAACD0E346}" srcOrd="0" destOrd="0" parTransId="{1DC22D6C-5DB5-44CB-9618-DAAF70DF480A}" sibTransId="{85C2E692-0DC5-4AD1-9497-58D224AFFD02}"/>
    <dgm:cxn modelId="{A2DC20D6-8F9E-454C-81D9-D2C68652474E}" type="presOf" srcId="{D83B2E48-8C52-4C50-8934-90DAACD0E346}" destId="{B934A2E1-AC96-46B6-876D-B5FC8C82F191}" srcOrd="1" destOrd="0" presId="urn:microsoft.com/office/officeart/2005/8/layout/list1"/>
    <dgm:cxn modelId="{BA79B059-B209-4ED1-B2C4-730CAFDDB376}" type="presOf" srcId="{DD1FEDF6-108C-4247-BCF7-B6BA33E00699}" destId="{E375C6A7-F551-43ED-84BD-94AC2FC47EB7}" srcOrd="1" destOrd="0" presId="urn:microsoft.com/office/officeart/2005/8/layout/list1"/>
    <dgm:cxn modelId="{B95CEB99-C087-4D36-BDBF-2609AF1AEF7B}" type="presOf" srcId="{DD1FEDF6-108C-4247-BCF7-B6BA33E00699}" destId="{22FB3B3C-CFDA-49BD-AEA9-546FD51222DE}" srcOrd="0" destOrd="0" presId="urn:microsoft.com/office/officeart/2005/8/layout/list1"/>
    <dgm:cxn modelId="{F3D2111D-83C1-4470-9E75-4E46CDFC1AEE}" type="presOf" srcId="{F2538EB6-A943-4778-9EA7-E4932B1AC9B6}" destId="{F14CDEF0-7302-4E28-A8C6-ABFB00361C21}" srcOrd="0" destOrd="0" presId="urn:microsoft.com/office/officeart/2005/8/layout/list1"/>
    <dgm:cxn modelId="{30E9E319-96CB-4170-8349-01D6BC263BA5}" srcId="{F2538EB6-A943-4778-9EA7-E4932B1AC9B6}" destId="{DD1FEDF6-108C-4247-BCF7-B6BA33E00699}" srcOrd="1" destOrd="0" parTransId="{F1C6B802-CE8F-4063-8E22-6E4308159E2B}" sibTransId="{49978DAB-7C7D-4F51-AF37-E1CCC516DF99}"/>
    <dgm:cxn modelId="{F74A5219-91BA-4106-A3AD-DAD32DAD08C9}" type="presParOf" srcId="{F14CDEF0-7302-4E28-A8C6-ABFB00361C21}" destId="{C77D107D-69C4-417E-9238-A35E70C71CD0}" srcOrd="0" destOrd="0" presId="urn:microsoft.com/office/officeart/2005/8/layout/list1"/>
    <dgm:cxn modelId="{58A08E49-35DC-447C-AD22-3B674D4C76B9}" type="presParOf" srcId="{C77D107D-69C4-417E-9238-A35E70C71CD0}" destId="{89D54C74-8CDF-4D74-A3D6-76AE4BA7172A}" srcOrd="0" destOrd="0" presId="urn:microsoft.com/office/officeart/2005/8/layout/list1"/>
    <dgm:cxn modelId="{B60F5C88-FB5D-4C07-888B-145CA6EC5A75}" type="presParOf" srcId="{C77D107D-69C4-417E-9238-A35E70C71CD0}" destId="{B934A2E1-AC96-46B6-876D-B5FC8C82F191}" srcOrd="1" destOrd="0" presId="urn:microsoft.com/office/officeart/2005/8/layout/list1"/>
    <dgm:cxn modelId="{10B8D34C-37EA-404C-9054-CDD1F99284F2}" type="presParOf" srcId="{F14CDEF0-7302-4E28-A8C6-ABFB00361C21}" destId="{4AC7960E-5B06-4C14-91C1-F68D08623E09}" srcOrd="1" destOrd="0" presId="urn:microsoft.com/office/officeart/2005/8/layout/list1"/>
    <dgm:cxn modelId="{E3103741-C08A-44FC-821D-31787ADBD21E}" type="presParOf" srcId="{F14CDEF0-7302-4E28-A8C6-ABFB00361C21}" destId="{802CE1BB-DFE1-47A4-8C7C-E330A633DB67}" srcOrd="2" destOrd="0" presId="urn:microsoft.com/office/officeart/2005/8/layout/list1"/>
    <dgm:cxn modelId="{C9743566-2855-4FBE-BAED-71890422CEFB}" type="presParOf" srcId="{F14CDEF0-7302-4E28-A8C6-ABFB00361C21}" destId="{5F9E4766-0D70-44D5-ACB7-0913230CD6D9}" srcOrd="3" destOrd="0" presId="urn:microsoft.com/office/officeart/2005/8/layout/list1"/>
    <dgm:cxn modelId="{DFACB193-9679-47CB-9897-F2EDE96832DC}" type="presParOf" srcId="{F14CDEF0-7302-4E28-A8C6-ABFB00361C21}" destId="{9CD28F81-F8BC-4C98-A30E-006475BB117F}" srcOrd="4" destOrd="0" presId="urn:microsoft.com/office/officeart/2005/8/layout/list1"/>
    <dgm:cxn modelId="{CE361D2D-58F9-4495-B064-5D512B168416}" type="presParOf" srcId="{9CD28F81-F8BC-4C98-A30E-006475BB117F}" destId="{22FB3B3C-CFDA-49BD-AEA9-546FD51222DE}" srcOrd="0" destOrd="0" presId="urn:microsoft.com/office/officeart/2005/8/layout/list1"/>
    <dgm:cxn modelId="{10A54553-CCE3-4CA5-856A-FE77F46FCC3D}" type="presParOf" srcId="{9CD28F81-F8BC-4C98-A30E-006475BB117F}" destId="{E375C6A7-F551-43ED-84BD-94AC2FC47EB7}" srcOrd="1" destOrd="0" presId="urn:microsoft.com/office/officeart/2005/8/layout/list1"/>
    <dgm:cxn modelId="{B16FA909-70D8-4A82-AC99-B519B02CC8AE}" type="presParOf" srcId="{F14CDEF0-7302-4E28-A8C6-ABFB00361C21}" destId="{5D1D512B-D7B9-4EDE-A8BB-8B6A0F3A9094}" srcOrd="5" destOrd="0" presId="urn:microsoft.com/office/officeart/2005/8/layout/list1"/>
    <dgm:cxn modelId="{4CCDA7EA-23C9-433F-B589-9FE40ED1118F}" type="presParOf" srcId="{F14CDEF0-7302-4E28-A8C6-ABFB00361C21}" destId="{0FCD3754-6D87-43C8-A252-3CFE2D6C5D4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538EB6-A943-4778-9EA7-E4932B1AC9B6}"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s-EC"/>
        </a:p>
      </dgm:t>
    </dgm:pt>
    <dgm:pt modelId="{D83B2E48-8C52-4C50-8934-90DAACD0E346}">
      <dgm:prSet phldrT="[Text]" custT="1"/>
      <dgm:spPr>
        <a:solidFill>
          <a:schemeClr val="accent6">
            <a:lumMod val="75000"/>
          </a:schemeClr>
        </a:solidFill>
      </dgm:spPr>
      <dgm:t>
        <a:bodyPr/>
        <a:lstStyle/>
        <a:p>
          <a:r>
            <a:rPr lang="es-EC" sz="1600" dirty="0" smtClean="0"/>
            <a:t>Los desplazamientos laterales generados por un sismo son determinados usando una Historia de Respuesta Inelástica en el Tiempo.</a:t>
          </a:r>
          <a:endParaRPr lang="es-EC" sz="1600" dirty="0"/>
        </a:p>
      </dgm:t>
    </dgm:pt>
    <dgm:pt modelId="{1DC22D6C-5DB5-44CB-9618-DAAF70DF480A}" type="parTrans" cxnId="{7F8ECA57-1FCD-4B39-B8C2-B4E791BB67AC}">
      <dgm:prSet/>
      <dgm:spPr/>
      <dgm:t>
        <a:bodyPr/>
        <a:lstStyle/>
        <a:p>
          <a:endParaRPr lang="es-EC"/>
        </a:p>
      </dgm:t>
    </dgm:pt>
    <dgm:pt modelId="{85C2E692-0DC5-4AD1-9497-58D224AFFD02}" type="sibTrans" cxnId="{7F8ECA57-1FCD-4B39-B8C2-B4E791BB67AC}">
      <dgm:prSet/>
      <dgm:spPr/>
      <dgm:t>
        <a:bodyPr/>
        <a:lstStyle/>
        <a:p>
          <a:endParaRPr lang="es-EC"/>
        </a:p>
      </dgm:t>
    </dgm:pt>
    <dgm:pt modelId="{DD1FEDF6-108C-4247-BCF7-B6BA33E00699}">
      <dgm:prSet phldrT="[Text]" custT="1"/>
      <dgm:spPr/>
      <dgm:t>
        <a:bodyPr/>
        <a:lstStyle/>
        <a:p>
          <a:r>
            <a:rPr lang="es-EC" sz="1600" dirty="0" smtClean="0"/>
            <a:t>Los desplazamientos de diseño no son establecidos usando un desplazamiento objetivo, pero en cambio son determinados directamente por el análisis dinámico usando historias de movimiento de tierra.</a:t>
          </a:r>
          <a:endParaRPr lang="es-EC" sz="1600" dirty="0"/>
        </a:p>
      </dgm:t>
    </dgm:pt>
    <dgm:pt modelId="{F1C6B802-CE8F-4063-8E22-6E4308159E2B}" type="parTrans" cxnId="{30E9E319-96CB-4170-8349-01D6BC263BA5}">
      <dgm:prSet/>
      <dgm:spPr/>
      <dgm:t>
        <a:bodyPr/>
        <a:lstStyle/>
        <a:p>
          <a:endParaRPr lang="es-EC"/>
        </a:p>
      </dgm:t>
    </dgm:pt>
    <dgm:pt modelId="{49978DAB-7C7D-4F51-AF37-E1CCC516DF99}" type="sibTrans" cxnId="{30E9E319-96CB-4170-8349-01D6BC263BA5}">
      <dgm:prSet/>
      <dgm:spPr/>
      <dgm:t>
        <a:bodyPr/>
        <a:lstStyle/>
        <a:p>
          <a:endParaRPr lang="es-EC"/>
        </a:p>
      </dgm:t>
    </dgm:pt>
    <dgm:pt modelId="{F14CDEF0-7302-4E28-A8C6-ABFB00361C21}" type="pres">
      <dgm:prSet presAssocID="{F2538EB6-A943-4778-9EA7-E4932B1AC9B6}" presName="linear" presStyleCnt="0">
        <dgm:presLayoutVars>
          <dgm:dir/>
          <dgm:animLvl val="lvl"/>
          <dgm:resizeHandles val="exact"/>
        </dgm:presLayoutVars>
      </dgm:prSet>
      <dgm:spPr/>
      <dgm:t>
        <a:bodyPr/>
        <a:lstStyle/>
        <a:p>
          <a:endParaRPr lang="es-ES"/>
        </a:p>
      </dgm:t>
    </dgm:pt>
    <dgm:pt modelId="{C77D107D-69C4-417E-9238-A35E70C71CD0}" type="pres">
      <dgm:prSet presAssocID="{D83B2E48-8C52-4C50-8934-90DAACD0E346}" presName="parentLin" presStyleCnt="0"/>
      <dgm:spPr/>
    </dgm:pt>
    <dgm:pt modelId="{89D54C74-8CDF-4D74-A3D6-76AE4BA7172A}" type="pres">
      <dgm:prSet presAssocID="{D83B2E48-8C52-4C50-8934-90DAACD0E346}" presName="parentLeftMargin" presStyleLbl="node1" presStyleIdx="0" presStyleCnt="2"/>
      <dgm:spPr/>
      <dgm:t>
        <a:bodyPr/>
        <a:lstStyle/>
        <a:p>
          <a:endParaRPr lang="es-ES"/>
        </a:p>
      </dgm:t>
    </dgm:pt>
    <dgm:pt modelId="{B934A2E1-AC96-46B6-876D-B5FC8C82F191}" type="pres">
      <dgm:prSet presAssocID="{D83B2E48-8C52-4C50-8934-90DAACD0E346}" presName="parentText" presStyleLbl="node1" presStyleIdx="0" presStyleCnt="2" custScaleX="138019" custScaleY="177455">
        <dgm:presLayoutVars>
          <dgm:chMax val="0"/>
          <dgm:bulletEnabled val="1"/>
        </dgm:presLayoutVars>
      </dgm:prSet>
      <dgm:spPr/>
      <dgm:t>
        <a:bodyPr/>
        <a:lstStyle/>
        <a:p>
          <a:endParaRPr lang="es-EC"/>
        </a:p>
      </dgm:t>
    </dgm:pt>
    <dgm:pt modelId="{4AC7960E-5B06-4C14-91C1-F68D08623E09}" type="pres">
      <dgm:prSet presAssocID="{D83B2E48-8C52-4C50-8934-90DAACD0E346}" presName="negativeSpace" presStyleCnt="0"/>
      <dgm:spPr/>
    </dgm:pt>
    <dgm:pt modelId="{802CE1BB-DFE1-47A4-8C7C-E330A633DB67}" type="pres">
      <dgm:prSet presAssocID="{D83B2E48-8C52-4C50-8934-90DAACD0E346}" presName="childText" presStyleLbl="conFgAcc1" presStyleIdx="0" presStyleCnt="2">
        <dgm:presLayoutVars>
          <dgm:bulletEnabled val="1"/>
        </dgm:presLayoutVars>
      </dgm:prSet>
      <dgm:spPr/>
    </dgm:pt>
    <dgm:pt modelId="{5F9E4766-0D70-44D5-ACB7-0913230CD6D9}" type="pres">
      <dgm:prSet presAssocID="{85C2E692-0DC5-4AD1-9497-58D224AFFD02}" presName="spaceBetweenRectangles" presStyleCnt="0"/>
      <dgm:spPr/>
    </dgm:pt>
    <dgm:pt modelId="{9CD28F81-F8BC-4C98-A30E-006475BB117F}" type="pres">
      <dgm:prSet presAssocID="{DD1FEDF6-108C-4247-BCF7-B6BA33E00699}" presName="parentLin" presStyleCnt="0"/>
      <dgm:spPr/>
    </dgm:pt>
    <dgm:pt modelId="{22FB3B3C-CFDA-49BD-AEA9-546FD51222DE}" type="pres">
      <dgm:prSet presAssocID="{DD1FEDF6-108C-4247-BCF7-B6BA33E00699}" presName="parentLeftMargin" presStyleLbl="node1" presStyleIdx="0" presStyleCnt="2"/>
      <dgm:spPr/>
      <dgm:t>
        <a:bodyPr/>
        <a:lstStyle/>
        <a:p>
          <a:endParaRPr lang="es-ES"/>
        </a:p>
      </dgm:t>
    </dgm:pt>
    <dgm:pt modelId="{E375C6A7-F551-43ED-84BD-94AC2FC47EB7}" type="pres">
      <dgm:prSet presAssocID="{DD1FEDF6-108C-4247-BCF7-B6BA33E00699}" presName="parentText" presStyleLbl="node1" presStyleIdx="1" presStyleCnt="2" custScaleX="142857" custScaleY="134506">
        <dgm:presLayoutVars>
          <dgm:chMax val="0"/>
          <dgm:bulletEnabled val="1"/>
        </dgm:presLayoutVars>
      </dgm:prSet>
      <dgm:spPr/>
      <dgm:t>
        <a:bodyPr/>
        <a:lstStyle/>
        <a:p>
          <a:endParaRPr lang="es-EC"/>
        </a:p>
      </dgm:t>
    </dgm:pt>
    <dgm:pt modelId="{5D1D512B-D7B9-4EDE-A8BB-8B6A0F3A9094}" type="pres">
      <dgm:prSet presAssocID="{DD1FEDF6-108C-4247-BCF7-B6BA33E00699}" presName="negativeSpace" presStyleCnt="0"/>
      <dgm:spPr/>
    </dgm:pt>
    <dgm:pt modelId="{0FCD3754-6D87-43C8-A252-3CFE2D6C5D4B}" type="pres">
      <dgm:prSet presAssocID="{DD1FEDF6-108C-4247-BCF7-B6BA33E00699}" presName="childText" presStyleLbl="conFgAcc1" presStyleIdx="1" presStyleCnt="2">
        <dgm:presLayoutVars>
          <dgm:bulletEnabled val="1"/>
        </dgm:presLayoutVars>
      </dgm:prSet>
      <dgm:spPr/>
    </dgm:pt>
  </dgm:ptLst>
  <dgm:cxnLst>
    <dgm:cxn modelId="{BAB87EE9-2058-49D4-AD90-8544DCD2B4E9}" type="presOf" srcId="{DD1FEDF6-108C-4247-BCF7-B6BA33E00699}" destId="{E375C6A7-F551-43ED-84BD-94AC2FC47EB7}" srcOrd="1" destOrd="0" presId="urn:microsoft.com/office/officeart/2005/8/layout/list1"/>
    <dgm:cxn modelId="{7F8ECA57-1FCD-4B39-B8C2-B4E791BB67AC}" srcId="{F2538EB6-A943-4778-9EA7-E4932B1AC9B6}" destId="{D83B2E48-8C52-4C50-8934-90DAACD0E346}" srcOrd="0" destOrd="0" parTransId="{1DC22D6C-5DB5-44CB-9618-DAAF70DF480A}" sibTransId="{85C2E692-0DC5-4AD1-9497-58D224AFFD02}"/>
    <dgm:cxn modelId="{D203E879-B5BE-4296-AA2C-01262B94E9FF}" type="presOf" srcId="{D83B2E48-8C52-4C50-8934-90DAACD0E346}" destId="{89D54C74-8CDF-4D74-A3D6-76AE4BA7172A}" srcOrd="0" destOrd="0" presId="urn:microsoft.com/office/officeart/2005/8/layout/list1"/>
    <dgm:cxn modelId="{42265E12-7797-480F-B064-9FC053DEF6B2}" type="presOf" srcId="{F2538EB6-A943-4778-9EA7-E4932B1AC9B6}" destId="{F14CDEF0-7302-4E28-A8C6-ABFB00361C21}" srcOrd="0" destOrd="0" presId="urn:microsoft.com/office/officeart/2005/8/layout/list1"/>
    <dgm:cxn modelId="{7AA2D65E-4368-4CBE-BBD6-9BF7440484F1}" type="presOf" srcId="{D83B2E48-8C52-4C50-8934-90DAACD0E346}" destId="{B934A2E1-AC96-46B6-876D-B5FC8C82F191}" srcOrd="1" destOrd="0" presId="urn:microsoft.com/office/officeart/2005/8/layout/list1"/>
    <dgm:cxn modelId="{34D5E3D9-4FD5-469C-B2CC-84E727D136D8}" type="presOf" srcId="{DD1FEDF6-108C-4247-BCF7-B6BA33E00699}" destId="{22FB3B3C-CFDA-49BD-AEA9-546FD51222DE}" srcOrd="0" destOrd="0" presId="urn:microsoft.com/office/officeart/2005/8/layout/list1"/>
    <dgm:cxn modelId="{30E9E319-96CB-4170-8349-01D6BC263BA5}" srcId="{F2538EB6-A943-4778-9EA7-E4932B1AC9B6}" destId="{DD1FEDF6-108C-4247-BCF7-B6BA33E00699}" srcOrd="1" destOrd="0" parTransId="{F1C6B802-CE8F-4063-8E22-6E4308159E2B}" sibTransId="{49978DAB-7C7D-4F51-AF37-E1CCC516DF99}"/>
    <dgm:cxn modelId="{94CF6804-24B5-48F9-A20F-8D66C610B289}" type="presParOf" srcId="{F14CDEF0-7302-4E28-A8C6-ABFB00361C21}" destId="{C77D107D-69C4-417E-9238-A35E70C71CD0}" srcOrd="0" destOrd="0" presId="urn:microsoft.com/office/officeart/2005/8/layout/list1"/>
    <dgm:cxn modelId="{DB2629F6-CC79-41FA-96DF-4127BD615EE0}" type="presParOf" srcId="{C77D107D-69C4-417E-9238-A35E70C71CD0}" destId="{89D54C74-8CDF-4D74-A3D6-76AE4BA7172A}" srcOrd="0" destOrd="0" presId="urn:microsoft.com/office/officeart/2005/8/layout/list1"/>
    <dgm:cxn modelId="{049A491D-8ABA-44D4-A46A-9F073B96C84E}" type="presParOf" srcId="{C77D107D-69C4-417E-9238-A35E70C71CD0}" destId="{B934A2E1-AC96-46B6-876D-B5FC8C82F191}" srcOrd="1" destOrd="0" presId="urn:microsoft.com/office/officeart/2005/8/layout/list1"/>
    <dgm:cxn modelId="{9A2BFBB7-3D45-4285-A297-C95E18A1D2B7}" type="presParOf" srcId="{F14CDEF0-7302-4E28-A8C6-ABFB00361C21}" destId="{4AC7960E-5B06-4C14-91C1-F68D08623E09}" srcOrd="1" destOrd="0" presId="urn:microsoft.com/office/officeart/2005/8/layout/list1"/>
    <dgm:cxn modelId="{DCC0FBD8-C5DE-4514-9BF7-E7D64C7BCD90}" type="presParOf" srcId="{F14CDEF0-7302-4E28-A8C6-ABFB00361C21}" destId="{802CE1BB-DFE1-47A4-8C7C-E330A633DB67}" srcOrd="2" destOrd="0" presId="urn:microsoft.com/office/officeart/2005/8/layout/list1"/>
    <dgm:cxn modelId="{893271FA-1417-48DE-AB75-F5F97F749606}" type="presParOf" srcId="{F14CDEF0-7302-4E28-A8C6-ABFB00361C21}" destId="{5F9E4766-0D70-44D5-ACB7-0913230CD6D9}" srcOrd="3" destOrd="0" presId="urn:microsoft.com/office/officeart/2005/8/layout/list1"/>
    <dgm:cxn modelId="{7AF82AD8-0994-4846-B175-D035418E08F2}" type="presParOf" srcId="{F14CDEF0-7302-4E28-A8C6-ABFB00361C21}" destId="{9CD28F81-F8BC-4C98-A30E-006475BB117F}" srcOrd="4" destOrd="0" presId="urn:microsoft.com/office/officeart/2005/8/layout/list1"/>
    <dgm:cxn modelId="{872DF8D7-0A54-4B61-960F-863ABE3F3959}" type="presParOf" srcId="{9CD28F81-F8BC-4C98-A30E-006475BB117F}" destId="{22FB3B3C-CFDA-49BD-AEA9-546FD51222DE}" srcOrd="0" destOrd="0" presId="urn:microsoft.com/office/officeart/2005/8/layout/list1"/>
    <dgm:cxn modelId="{6F02241E-51BA-4D6B-B384-631F9FA1E741}" type="presParOf" srcId="{9CD28F81-F8BC-4C98-A30E-006475BB117F}" destId="{E375C6A7-F551-43ED-84BD-94AC2FC47EB7}" srcOrd="1" destOrd="0" presId="urn:microsoft.com/office/officeart/2005/8/layout/list1"/>
    <dgm:cxn modelId="{0D2EBC7D-A4BF-4135-93D2-E42BD2F7E372}" type="presParOf" srcId="{F14CDEF0-7302-4E28-A8C6-ABFB00361C21}" destId="{5D1D512B-D7B9-4EDE-A8BB-8B6A0F3A9094}" srcOrd="5" destOrd="0" presId="urn:microsoft.com/office/officeart/2005/8/layout/list1"/>
    <dgm:cxn modelId="{90CF9389-45DF-4BAB-809D-F648FEFC9D57}" type="presParOf" srcId="{F14CDEF0-7302-4E28-A8C6-ABFB00361C21}" destId="{0FCD3754-6D87-43C8-A252-3CFE2D6C5D4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2EB0DB-F9AC-433E-8A69-DB07DAFC13E2}" type="doc">
      <dgm:prSet loTypeId="urn:microsoft.com/office/officeart/2005/8/layout/vList4#9" loCatId="list" qsTypeId="urn:microsoft.com/office/officeart/2005/8/quickstyle/simple5" qsCatId="simple" csTypeId="urn:microsoft.com/office/officeart/2005/8/colors/colorful5" csCatId="colorful" phldr="1"/>
      <dgm:spPr/>
      <dgm:t>
        <a:bodyPr/>
        <a:lstStyle/>
        <a:p>
          <a:endParaRPr lang="es-EC"/>
        </a:p>
      </dgm:t>
    </dgm:pt>
    <dgm:pt modelId="{07E628D4-BF43-4A27-A1D1-A8264C2D402F}">
      <dgm:prSet phldrT="[Text]" custT="1"/>
      <dgm:spPr/>
      <dgm:t>
        <a:bodyPr/>
        <a:lstStyle/>
        <a:p>
          <a:pPr algn="ctr"/>
          <a:r>
            <a:rPr lang="es-EC" sz="1800" dirty="0" smtClean="0"/>
            <a:t>Los muros de corte de hormigón armado </a:t>
          </a:r>
          <a:r>
            <a:rPr lang="es-EC" sz="1800" b="1" i="1" dirty="0" smtClean="0"/>
            <a:t>delgados</a:t>
          </a:r>
          <a:r>
            <a:rPr lang="es-EC" sz="1800" dirty="0" smtClean="0"/>
            <a:t> serán gobernados por la flexión y tenderán a formar una rótula de flexión plástica cerca de la base del muro donde la  carga lateral es severa.</a:t>
          </a:r>
          <a:endParaRPr lang="es-EC" sz="1800" dirty="0"/>
        </a:p>
      </dgm:t>
    </dgm:pt>
    <dgm:pt modelId="{F7BFAFB9-6D9E-4E30-ADA1-D37254100D0D}" type="parTrans" cxnId="{D51C7794-9CBF-4CE4-A97C-5BAC4B291B9D}">
      <dgm:prSet/>
      <dgm:spPr/>
      <dgm:t>
        <a:bodyPr/>
        <a:lstStyle/>
        <a:p>
          <a:endParaRPr lang="es-EC"/>
        </a:p>
      </dgm:t>
    </dgm:pt>
    <dgm:pt modelId="{C757503C-E769-4594-91AF-0D078C93A9C5}" type="sibTrans" cxnId="{D51C7794-9CBF-4CE4-A97C-5BAC4B291B9D}">
      <dgm:prSet/>
      <dgm:spPr/>
      <dgm:t>
        <a:bodyPr/>
        <a:lstStyle/>
        <a:p>
          <a:endParaRPr lang="es-EC"/>
        </a:p>
      </dgm:t>
    </dgm:pt>
    <dgm:pt modelId="{559A79D4-EBFD-4C7A-8DFE-BB1B3C69DA30}">
      <dgm:prSet phldrT="[Text]" custT="1"/>
      <dgm:spPr/>
      <dgm:t>
        <a:bodyPr/>
        <a:lstStyle/>
        <a:p>
          <a:pPr algn="ctr"/>
          <a:r>
            <a:rPr lang="es-EC" sz="1800" dirty="0" smtClean="0"/>
            <a:t>Los muros </a:t>
          </a:r>
          <a:r>
            <a:rPr lang="es-EC" sz="1800" b="1" i="1" dirty="0" smtClean="0"/>
            <a:t>cortos</a:t>
          </a:r>
          <a:r>
            <a:rPr lang="es-EC" sz="1800" dirty="0" smtClean="0"/>
            <a:t> son gobernados por el corte, tendrán una capacidad limitada de deformar más allá del rango elástico y seguir llevando cargas laterales, son diseñados como elementos controlados por el desplazamiento con capacidades de ductilidad bajos.</a:t>
          </a:r>
          <a:endParaRPr lang="es-EC" sz="1800" dirty="0"/>
        </a:p>
      </dgm:t>
    </dgm:pt>
    <dgm:pt modelId="{287113BE-1098-4836-B0D1-73778E7CD9AF}" type="parTrans" cxnId="{E6C10C5F-C88C-49B7-B456-DE9BA8A6E6CA}">
      <dgm:prSet/>
      <dgm:spPr/>
      <dgm:t>
        <a:bodyPr/>
        <a:lstStyle/>
        <a:p>
          <a:endParaRPr lang="es-EC"/>
        </a:p>
      </dgm:t>
    </dgm:pt>
    <dgm:pt modelId="{8BC2FBD0-4B24-46CA-961D-92B3C200AFFB}" type="sibTrans" cxnId="{E6C10C5F-C88C-49B7-B456-DE9BA8A6E6CA}">
      <dgm:prSet/>
      <dgm:spPr/>
      <dgm:t>
        <a:bodyPr/>
        <a:lstStyle/>
        <a:p>
          <a:endParaRPr lang="es-EC"/>
        </a:p>
      </dgm:t>
    </dgm:pt>
    <dgm:pt modelId="{C7160F62-BEFD-43B6-81C7-4ECC0987D568}" type="pres">
      <dgm:prSet presAssocID="{F42EB0DB-F9AC-433E-8A69-DB07DAFC13E2}" presName="linear" presStyleCnt="0">
        <dgm:presLayoutVars>
          <dgm:dir/>
          <dgm:resizeHandles val="exact"/>
        </dgm:presLayoutVars>
      </dgm:prSet>
      <dgm:spPr/>
      <dgm:t>
        <a:bodyPr/>
        <a:lstStyle/>
        <a:p>
          <a:endParaRPr lang="es-ES"/>
        </a:p>
      </dgm:t>
    </dgm:pt>
    <dgm:pt modelId="{BCA8703B-363B-499C-8893-3FEDF82C3D05}" type="pres">
      <dgm:prSet presAssocID="{07E628D4-BF43-4A27-A1D1-A8264C2D402F}" presName="comp" presStyleCnt="0"/>
      <dgm:spPr/>
    </dgm:pt>
    <dgm:pt modelId="{05E3030F-5A8D-4E74-AFAB-6CC0E5609E27}" type="pres">
      <dgm:prSet presAssocID="{07E628D4-BF43-4A27-A1D1-A8264C2D402F}" presName="box" presStyleLbl="node1" presStyleIdx="0" presStyleCnt="2"/>
      <dgm:spPr/>
      <dgm:t>
        <a:bodyPr/>
        <a:lstStyle/>
        <a:p>
          <a:endParaRPr lang="es-EC"/>
        </a:p>
      </dgm:t>
    </dgm:pt>
    <dgm:pt modelId="{07E25ADF-027A-4E3A-9F92-31D6FEDAF5FD}" type="pres">
      <dgm:prSet presAssocID="{07E628D4-BF43-4A27-A1D1-A8264C2D402F}" presName="img" presStyleLbl="fgImgPlace1" presStyleIdx="0" presStyleCnt="2" custScaleX="107454" custScaleY="103721" custLinFactNeighborX="-1621" custLinFactNeighborY="-1833"/>
      <dgm:spPr>
        <a:blipFill rotWithShape="1">
          <a:blip xmlns:r="http://schemas.openxmlformats.org/officeDocument/2006/relationships" r:embed="rId1"/>
          <a:stretch>
            <a:fillRect/>
          </a:stretch>
        </a:blipFill>
      </dgm:spPr>
      <dgm:t>
        <a:bodyPr/>
        <a:lstStyle/>
        <a:p>
          <a:endParaRPr lang="es-EC"/>
        </a:p>
      </dgm:t>
    </dgm:pt>
    <dgm:pt modelId="{6D36CEB8-3513-4C19-A902-B68BD8EE9737}" type="pres">
      <dgm:prSet presAssocID="{07E628D4-BF43-4A27-A1D1-A8264C2D402F}" presName="text" presStyleLbl="node1" presStyleIdx="0" presStyleCnt="2">
        <dgm:presLayoutVars>
          <dgm:bulletEnabled val="1"/>
        </dgm:presLayoutVars>
      </dgm:prSet>
      <dgm:spPr/>
      <dgm:t>
        <a:bodyPr/>
        <a:lstStyle/>
        <a:p>
          <a:endParaRPr lang="es-EC"/>
        </a:p>
      </dgm:t>
    </dgm:pt>
    <dgm:pt modelId="{627FFA3C-E44C-4AC1-9AB0-8787325834FA}" type="pres">
      <dgm:prSet presAssocID="{C757503C-E769-4594-91AF-0D078C93A9C5}" presName="spacer" presStyleCnt="0"/>
      <dgm:spPr/>
    </dgm:pt>
    <dgm:pt modelId="{F5C20109-4A67-4D13-827E-0F05929DD85D}" type="pres">
      <dgm:prSet presAssocID="{559A79D4-EBFD-4C7A-8DFE-BB1B3C69DA30}" presName="comp" presStyleCnt="0"/>
      <dgm:spPr/>
    </dgm:pt>
    <dgm:pt modelId="{C178D784-65B4-4AEB-AD29-1AAD2E61289E}" type="pres">
      <dgm:prSet presAssocID="{559A79D4-EBFD-4C7A-8DFE-BB1B3C69DA30}" presName="box" presStyleLbl="node1" presStyleIdx="1" presStyleCnt="2" custScaleY="152764" custLinFactNeighborY="2672"/>
      <dgm:spPr/>
      <dgm:t>
        <a:bodyPr/>
        <a:lstStyle/>
        <a:p>
          <a:endParaRPr lang="es-EC"/>
        </a:p>
      </dgm:t>
    </dgm:pt>
    <dgm:pt modelId="{BEADDAD0-F8D9-4A3F-8A8C-8644F68D2FE8}" type="pres">
      <dgm:prSet presAssocID="{559A79D4-EBFD-4C7A-8DFE-BB1B3C69DA30}" presName="img" presStyleLbl="fgImgPlace1" presStyleIdx="1" presStyleCnt="2" custScaleX="112005" custScaleY="165496"/>
      <dgm:spPr>
        <a:blipFill rotWithShape="1">
          <a:blip xmlns:r="http://schemas.openxmlformats.org/officeDocument/2006/relationships" r:embed="rId2"/>
          <a:stretch>
            <a:fillRect/>
          </a:stretch>
        </a:blipFill>
      </dgm:spPr>
      <dgm:t>
        <a:bodyPr/>
        <a:lstStyle/>
        <a:p>
          <a:endParaRPr lang="es-EC"/>
        </a:p>
      </dgm:t>
    </dgm:pt>
    <dgm:pt modelId="{0AEA327F-26D1-416E-B61A-ED44023DCB71}" type="pres">
      <dgm:prSet presAssocID="{559A79D4-EBFD-4C7A-8DFE-BB1B3C69DA30}" presName="text" presStyleLbl="node1" presStyleIdx="1" presStyleCnt="2">
        <dgm:presLayoutVars>
          <dgm:bulletEnabled val="1"/>
        </dgm:presLayoutVars>
      </dgm:prSet>
      <dgm:spPr/>
      <dgm:t>
        <a:bodyPr/>
        <a:lstStyle/>
        <a:p>
          <a:endParaRPr lang="es-EC"/>
        </a:p>
      </dgm:t>
    </dgm:pt>
  </dgm:ptLst>
  <dgm:cxnLst>
    <dgm:cxn modelId="{11E6E924-3888-4BDD-88B3-E7070ABFD857}" type="presOf" srcId="{07E628D4-BF43-4A27-A1D1-A8264C2D402F}" destId="{05E3030F-5A8D-4E74-AFAB-6CC0E5609E27}" srcOrd="0" destOrd="0" presId="urn:microsoft.com/office/officeart/2005/8/layout/vList4#9"/>
    <dgm:cxn modelId="{E6C10C5F-C88C-49B7-B456-DE9BA8A6E6CA}" srcId="{F42EB0DB-F9AC-433E-8A69-DB07DAFC13E2}" destId="{559A79D4-EBFD-4C7A-8DFE-BB1B3C69DA30}" srcOrd="1" destOrd="0" parTransId="{287113BE-1098-4836-B0D1-73778E7CD9AF}" sibTransId="{8BC2FBD0-4B24-46CA-961D-92B3C200AFFB}"/>
    <dgm:cxn modelId="{3D910CF5-FF29-4591-8BDE-4AA8BF7A49A9}" type="presOf" srcId="{559A79D4-EBFD-4C7A-8DFE-BB1B3C69DA30}" destId="{C178D784-65B4-4AEB-AD29-1AAD2E61289E}" srcOrd="0" destOrd="0" presId="urn:microsoft.com/office/officeart/2005/8/layout/vList4#9"/>
    <dgm:cxn modelId="{B1A61CEF-AFAD-4855-9C3F-2E86D8B3FA88}" type="presOf" srcId="{F42EB0DB-F9AC-433E-8A69-DB07DAFC13E2}" destId="{C7160F62-BEFD-43B6-81C7-4ECC0987D568}" srcOrd="0" destOrd="0" presId="urn:microsoft.com/office/officeart/2005/8/layout/vList4#9"/>
    <dgm:cxn modelId="{D51C7794-9CBF-4CE4-A97C-5BAC4B291B9D}" srcId="{F42EB0DB-F9AC-433E-8A69-DB07DAFC13E2}" destId="{07E628D4-BF43-4A27-A1D1-A8264C2D402F}" srcOrd="0" destOrd="0" parTransId="{F7BFAFB9-6D9E-4E30-ADA1-D37254100D0D}" sibTransId="{C757503C-E769-4594-91AF-0D078C93A9C5}"/>
    <dgm:cxn modelId="{4FEA3532-4DF5-4111-97E1-731E8D1430E7}" type="presOf" srcId="{559A79D4-EBFD-4C7A-8DFE-BB1B3C69DA30}" destId="{0AEA327F-26D1-416E-B61A-ED44023DCB71}" srcOrd="1" destOrd="0" presId="urn:microsoft.com/office/officeart/2005/8/layout/vList4#9"/>
    <dgm:cxn modelId="{94DF7D40-6764-45B7-B91E-3C566B216DE4}" type="presOf" srcId="{07E628D4-BF43-4A27-A1D1-A8264C2D402F}" destId="{6D36CEB8-3513-4C19-A902-B68BD8EE9737}" srcOrd="1" destOrd="0" presId="urn:microsoft.com/office/officeart/2005/8/layout/vList4#9"/>
    <dgm:cxn modelId="{5AFA6995-59DE-4C31-991D-F12CBF3697C3}" type="presParOf" srcId="{C7160F62-BEFD-43B6-81C7-4ECC0987D568}" destId="{BCA8703B-363B-499C-8893-3FEDF82C3D05}" srcOrd="0" destOrd="0" presId="urn:microsoft.com/office/officeart/2005/8/layout/vList4#9"/>
    <dgm:cxn modelId="{9E4CEC70-2765-405C-993D-6D5EC756106F}" type="presParOf" srcId="{BCA8703B-363B-499C-8893-3FEDF82C3D05}" destId="{05E3030F-5A8D-4E74-AFAB-6CC0E5609E27}" srcOrd="0" destOrd="0" presId="urn:microsoft.com/office/officeart/2005/8/layout/vList4#9"/>
    <dgm:cxn modelId="{C008599A-8B01-40B9-B251-6946E20BD738}" type="presParOf" srcId="{BCA8703B-363B-499C-8893-3FEDF82C3D05}" destId="{07E25ADF-027A-4E3A-9F92-31D6FEDAF5FD}" srcOrd="1" destOrd="0" presId="urn:microsoft.com/office/officeart/2005/8/layout/vList4#9"/>
    <dgm:cxn modelId="{B1C3E6E4-D753-490D-BFDB-B429D523B59C}" type="presParOf" srcId="{BCA8703B-363B-499C-8893-3FEDF82C3D05}" destId="{6D36CEB8-3513-4C19-A902-B68BD8EE9737}" srcOrd="2" destOrd="0" presId="urn:microsoft.com/office/officeart/2005/8/layout/vList4#9"/>
    <dgm:cxn modelId="{4453716C-4779-4386-B9F9-7674B5C120A4}" type="presParOf" srcId="{C7160F62-BEFD-43B6-81C7-4ECC0987D568}" destId="{627FFA3C-E44C-4AC1-9AB0-8787325834FA}" srcOrd="1" destOrd="0" presId="urn:microsoft.com/office/officeart/2005/8/layout/vList4#9"/>
    <dgm:cxn modelId="{F830E853-FFA4-4577-8768-4B98D520350F}" type="presParOf" srcId="{C7160F62-BEFD-43B6-81C7-4ECC0987D568}" destId="{F5C20109-4A67-4D13-827E-0F05929DD85D}" srcOrd="2" destOrd="0" presId="urn:microsoft.com/office/officeart/2005/8/layout/vList4#9"/>
    <dgm:cxn modelId="{6415DD75-AC4C-4792-8712-556406F53E13}" type="presParOf" srcId="{F5C20109-4A67-4D13-827E-0F05929DD85D}" destId="{C178D784-65B4-4AEB-AD29-1AAD2E61289E}" srcOrd="0" destOrd="0" presId="urn:microsoft.com/office/officeart/2005/8/layout/vList4#9"/>
    <dgm:cxn modelId="{7979FD39-5B73-41B8-8AD0-E980D13BD909}" type="presParOf" srcId="{F5C20109-4A67-4D13-827E-0F05929DD85D}" destId="{BEADDAD0-F8D9-4A3F-8A8C-8644F68D2FE8}" srcOrd="1" destOrd="0" presId="urn:microsoft.com/office/officeart/2005/8/layout/vList4#9"/>
    <dgm:cxn modelId="{24AA9FD1-A28A-4C6F-ACD5-2ABD1771A721}" type="presParOf" srcId="{F5C20109-4A67-4D13-827E-0F05929DD85D}" destId="{0AEA327F-26D1-416E-B61A-ED44023DCB71}" srcOrd="2" destOrd="0" presId="urn:microsoft.com/office/officeart/2005/8/layout/vList4#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D42EA82-9DF8-4B84-BBFD-9799E061A2C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s-ES"/>
        </a:p>
      </dgm:t>
    </dgm:pt>
    <dgm:pt modelId="{A028BDED-ECD6-4A81-B3BC-1AA4C4A07734}">
      <dgm:prSet phldrT="[Texto]" custT="1"/>
      <dgm:spPr/>
      <dgm:t>
        <a:bodyPr/>
        <a:lstStyle/>
        <a:p>
          <a:pPr algn="just"/>
          <a:r>
            <a:rPr lang="es-EC" sz="1800" dirty="0" smtClean="0"/>
            <a:t>La rotación (</a:t>
          </a:r>
          <a:r>
            <a:rPr lang="es-EC" sz="1800" dirty="0" err="1" smtClean="0"/>
            <a:t>θy</a:t>
          </a:r>
          <a:r>
            <a:rPr lang="es-EC" sz="1800" dirty="0" smtClean="0"/>
            <a:t>) en el punto </a:t>
          </a:r>
          <a:r>
            <a:rPr lang="es-EC" sz="1800" i="1" dirty="0" smtClean="0"/>
            <a:t>B </a:t>
          </a:r>
          <a:r>
            <a:rPr lang="es-EC" sz="1800" dirty="0" smtClean="0"/>
            <a:t>equivale al punto de rendimiento dada por la siguiente expresión:</a:t>
          </a:r>
        </a:p>
        <a:p>
          <a:pPr algn="just"/>
          <a:endParaRPr lang="es-ES" sz="1800" dirty="0">
            <a:solidFill>
              <a:schemeClr val="tx1"/>
            </a:solidFill>
          </a:endParaRPr>
        </a:p>
      </dgm:t>
    </dgm:pt>
    <dgm:pt modelId="{DBF5B32A-D7D8-45F4-99B3-06C4FD4C0EBF}" type="parTrans" cxnId="{37174C4B-1814-4765-8B98-7FFDA022AB02}">
      <dgm:prSet/>
      <dgm:spPr/>
      <dgm:t>
        <a:bodyPr/>
        <a:lstStyle/>
        <a:p>
          <a:endParaRPr lang="es-ES"/>
        </a:p>
      </dgm:t>
    </dgm:pt>
    <dgm:pt modelId="{5C2B8F37-1351-409D-A07F-D12758C45606}" type="sibTrans" cxnId="{37174C4B-1814-4765-8B98-7FFDA022AB02}">
      <dgm:prSet/>
      <dgm:spPr/>
      <dgm:t>
        <a:bodyPr/>
        <a:lstStyle/>
        <a:p>
          <a:endParaRPr lang="es-ES"/>
        </a:p>
      </dgm:t>
    </dgm:pt>
    <dgm:pt modelId="{9A2D83CB-9C5B-4FAE-81E8-A7DA27727310}">
      <dgm:prSet phldrT="[Texto]" custT="1"/>
      <dgm:spPr>
        <a:solidFill>
          <a:srgbClr val="00B050"/>
        </a:solidFill>
      </dgm:spPr>
      <dgm:t>
        <a:bodyPr/>
        <a:lstStyle/>
        <a:p>
          <a:pPr algn="just"/>
          <a:r>
            <a:rPr lang="es-EC" sz="1800" dirty="0" smtClean="0"/>
            <a:t>El valor de la longitud asumida de la rótula plástica</a:t>
          </a:r>
          <a:r>
            <a:rPr lang="es-EC" sz="1800" i="1" dirty="0" smtClean="0"/>
            <a:t> ¨</a:t>
          </a:r>
          <a:r>
            <a:rPr lang="es-EC" sz="1800" i="1" dirty="0" err="1" smtClean="0"/>
            <a:t>lp</a:t>
          </a:r>
          <a:r>
            <a:rPr lang="es-EC" sz="1800" i="1" dirty="0" smtClean="0"/>
            <a:t>¨ </a:t>
          </a:r>
          <a:r>
            <a:rPr lang="es-EC" sz="1800" dirty="0" smtClean="0"/>
            <a:t>según el Código ASCE 41 especifica que esta longitud debe ser 0.5 veces el ancho del muro de corte sin que esta longitud sobrepase la altura de piso del muro.</a:t>
          </a:r>
          <a:endParaRPr lang="es-ES" sz="1800" dirty="0">
            <a:solidFill>
              <a:schemeClr val="tx1"/>
            </a:solidFill>
          </a:endParaRPr>
        </a:p>
      </dgm:t>
    </dgm:pt>
    <dgm:pt modelId="{011714BE-055B-4178-89B0-B06D89E84F59}" type="parTrans" cxnId="{9D3B71ED-229D-4600-AB4D-D72D6BB2EF0A}">
      <dgm:prSet/>
      <dgm:spPr/>
      <dgm:t>
        <a:bodyPr/>
        <a:lstStyle/>
        <a:p>
          <a:endParaRPr lang="es-ES"/>
        </a:p>
      </dgm:t>
    </dgm:pt>
    <dgm:pt modelId="{139A133D-F66F-4CE3-A6A0-C153C4F22411}" type="sibTrans" cxnId="{9D3B71ED-229D-4600-AB4D-D72D6BB2EF0A}">
      <dgm:prSet/>
      <dgm:spPr/>
      <dgm:t>
        <a:bodyPr/>
        <a:lstStyle/>
        <a:p>
          <a:endParaRPr lang="es-ES"/>
        </a:p>
      </dgm:t>
    </dgm:pt>
    <dgm:pt modelId="{B13A4F14-C3A1-4409-8988-3D6D4B87E9C6}">
      <dgm:prSet phldrT="[Texto]" custT="1"/>
      <dgm:spPr/>
      <dgm:t>
        <a:bodyPr/>
        <a:lstStyle/>
        <a:p>
          <a:endParaRPr lang="es-ES" sz="1600" dirty="0"/>
        </a:p>
      </dgm:t>
    </dgm:pt>
    <dgm:pt modelId="{C67340DC-D7F9-418C-BFA1-F8811C8B1976}" type="parTrans" cxnId="{10BD9A66-160B-4386-8E58-D1A98E97347F}">
      <dgm:prSet/>
      <dgm:spPr/>
      <dgm:t>
        <a:bodyPr/>
        <a:lstStyle/>
        <a:p>
          <a:endParaRPr lang="es-ES"/>
        </a:p>
      </dgm:t>
    </dgm:pt>
    <dgm:pt modelId="{073879C3-57B2-4923-85EB-9F79EAA4C8CC}" type="sibTrans" cxnId="{10BD9A66-160B-4386-8E58-D1A98E97347F}">
      <dgm:prSet/>
      <dgm:spPr/>
      <dgm:t>
        <a:bodyPr/>
        <a:lstStyle/>
        <a:p>
          <a:endParaRPr lang="es-ES"/>
        </a:p>
      </dgm:t>
    </dgm:pt>
    <mc:AlternateContent xmlns:mc="http://schemas.openxmlformats.org/markup-compatibility/2006" xmlns:a14="http://schemas.microsoft.com/office/drawing/2010/main">
      <mc:Choice Requires="a14">
        <dgm:pt modelId="{7B6778BA-1D89-47B3-8BF5-F962E541E1E9}">
          <dgm:prSet phldrT="[Texto]" custT="1"/>
          <dgm:spPr/>
          <dgm:t>
            <a:bodyPr/>
            <a:lstStyle/>
            <a:p>
              <a14:m>
                <m:oMath xmlns:m="http://schemas.openxmlformats.org/officeDocument/2006/math">
                  <m:r>
                    <a:rPr lang="es-EC" sz="1600" i="1" smtClean="0">
                      <a:latin typeface="Cambria Math"/>
                    </a:rPr>
                    <m:t>𝜃</m:t>
                  </m:r>
                  <m:r>
                    <a:rPr lang="es-EC" sz="1600" i="1" smtClean="0">
                      <a:latin typeface="Cambria Math"/>
                    </a:rPr>
                    <m:t>𝑦</m:t>
                  </m:r>
                  <m:r>
                    <a:rPr lang="es-EC" sz="1600" i="1" smtClean="0">
                      <a:latin typeface="Cambria Math"/>
                    </a:rPr>
                    <m:t>=</m:t>
                  </m:r>
                  <m:d>
                    <m:dPr>
                      <m:ctrlPr>
                        <a:rPr lang="es-EC" sz="1600" i="1">
                          <a:latin typeface="Cambria Math"/>
                        </a:rPr>
                      </m:ctrlPr>
                    </m:dPr>
                    <m:e>
                      <m:f>
                        <m:fPr>
                          <m:ctrlPr>
                            <a:rPr lang="es-EC" sz="1600" i="1">
                              <a:latin typeface="Cambria Math"/>
                            </a:rPr>
                          </m:ctrlPr>
                        </m:fPr>
                        <m:num>
                          <m:r>
                            <a:rPr lang="es-EC" sz="1600" i="1">
                              <a:latin typeface="Cambria Math"/>
                            </a:rPr>
                            <m:t>𝑀𝑦</m:t>
                          </m:r>
                        </m:num>
                        <m:den>
                          <m:r>
                            <a:rPr lang="es-EC" sz="1600" i="1">
                              <a:latin typeface="Cambria Math"/>
                            </a:rPr>
                            <m:t>𝐸𝑐</m:t>
                          </m:r>
                          <m:r>
                            <a:rPr lang="es-EC" sz="1600" i="1">
                              <a:latin typeface="Cambria Math"/>
                            </a:rPr>
                            <m:t> </m:t>
                          </m:r>
                          <m:r>
                            <a:rPr lang="es-EC" sz="1600" i="1">
                              <a:latin typeface="Cambria Math"/>
                            </a:rPr>
                            <m:t>𝐼</m:t>
                          </m:r>
                        </m:den>
                      </m:f>
                    </m:e>
                  </m:d>
                  <m:r>
                    <a:rPr lang="es-EC" sz="1600" i="1">
                      <a:latin typeface="Cambria Math"/>
                    </a:rPr>
                    <m:t>𝑙𝑝</m:t>
                  </m:r>
                </m:oMath>
              </a14:m>
              <a:r>
                <a:rPr lang="es-EC" sz="1600" dirty="0"/>
                <a:t> </a:t>
              </a:r>
              <a:endParaRPr lang="es-ES" sz="1600" dirty="0"/>
            </a:p>
          </dgm:t>
        </dgm:pt>
      </mc:Choice>
      <mc:Fallback xmlns="">
        <dgm:pt modelId="{7B6778BA-1D89-47B3-8BF5-F962E541E1E9}">
          <dgm:prSet phldrT="[Texto]" custT="1"/>
          <dgm:spPr/>
          <dgm:t>
            <a:bodyPr/>
            <a:lstStyle/>
            <a:p>
              <a:r>
                <a:rPr lang="es-EC" sz="1600" i="0" smtClean="0">
                  <a:latin typeface="Cambria Math"/>
                </a:rPr>
                <a:t>𝜃𝑦=</a:t>
              </a:r>
              <a:r>
                <a:rPr lang="es-EC" sz="1600" i="0">
                  <a:latin typeface="Cambria Math"/>
                </a:rPr>
                <a:t>(𝑀𝑦/(𝐸𝑐 𝐼))𝑙𝑝</a:t>
              </a:r>
              <a:r>
                <a:rPr lang="es-EC" sz="1600" dirty="0"/>
                <a:t> </a:t>
              </a:r>
              <a:endParaRPr lang="es-ES" sz="1600" dirty="0"/>
            </a:p>
          </dgm:t>
        </dgm:pt>
      </mc:Fallback>
    </mc:AlternateContent>
    <dgm:pt modelId="{99BED25D-EE99-4443-A6A5-370B74876883}" type="parTrans" cxnId="{F347ABB2-1524-40F3-B6DB-29DDED5AD1CF}">
      <dgm:prSet/>
      <dgm:spPr/>
      <dgm:t>
        <a:bodyPr/>
        <a:lstStyle/>
        <a:p>
          <a:endParaRPr lang="es-ES"/>
        </a:p>
      </dgm:t>
    </dgm:pt>
    <dgm:pt modelId="{A02DF0B6-3CAF-499B-9979-BFE8F8AD77E1}" type="sibTrans" cxnId="{F347ABB2-1524-40F3-B6DB-29DDED5AD1CF}">
      <dgm:prSet/>
      <dgm:spPr/>
      <dgm:t>
        <a:bodyPr/>
        <a:lstStyle/>
        <a:p>
          <a:endParaRPr lang="es-ES"/>
        </a:p>
      </dgm:t>
    </dgm:pt>
    <dgm:pt modelId="{57162EF3-3750-4A7A-B857-D56275FFAAE1}" type="pres">
      <dgm:prSet presAssocID="{BD42EA82-9DF8-4B84-BBFD-9799E061A2C7}" presName="linear" presStyleCnt="0">
        <dgm:presLayoutVars>
          <dgm:animLvl val="lvl"/>
          <dgm:resizeHandles val="exact"/>
        </dgm:presLayoutVars>
      </dgm:prSet>
      <dgm:spPr/>
      <dgm:t>
        <a:bodyPr/>
        <a:lstStyle/>
        <a:p>
          <a:endParaRPr lang="es-ES"/>
        </a:p>
      </dgm:t>
    </dgm:pt>
    <dgm:pt modelId="{B85A2D63-E8DD-417D-859A-30907B2BAAF0}" type="pres">
      <dgm:prSet presAssocID="{A028BDED-ECD6-4A81-B3BC-1AA4C4A07734}" presName="parentText" presStyleLbl="node1" presStyleIdx="0" presStyleCnt="2">
        <dgm:presLayoutVars>
          <dgm:chMax val="0"/>
          <dgm:bulletEnabled val="1"/>
        </dgm:presLayoutVars>
      </dgm:prSet>
      <dgm:spPr/>
      <dgm:t>
        <a:bodyPr/>
        <a:lstStyle/>
        <a:p>
          <a:endParaRPr lang="es-ES"/>
        </a:p>
      </dgm:t>
    </dgm:pt>
    <dgm:pt modelId="{BCC4D65D-8939-4221-A0B9-C3C4A0A0C725}" type="pres">
      <dgm:prSet presAssocID="{A028BDED-ECD6-4A81-B3BC-1AA4C4A07734}" presName="childText" presStyleLbl="revTx" presStyleIdx="0" presStyleCnt="1" custScaleX="26531">
        <dgm:presLayoutVars>
          <dgm:bulletEnabled val="1"/>
        </dgm:presLayoutVars>
      </dgm:prSet>
      <dgm:spPr/>
      <dgm:t>
        <a:bodyPr/>
        <a:lstStyle/>
        <a:p>
          <a:endParaRPr lang="es-ES"/>
        </a:p>
      </dgm:t>
    </dgm:pt>
    <dgm:pt modelId="{3A832934-CE37-4F85-9628-2C396A95B46C}" type="pres">
      <dgm:prSet presAssocID="{9A2D83CB-9C5B-4FAE-81E8-A7DA27727310}" presName="parentText" presStyleLbl="node1" presStyleIdx="1" presStyleCnt="2" custLinFactNeighborY="173">
        <dgm:presLayoutVars>
          <dgm:chMax val="0"/>
          <dgm:bulletEnabled val="1"/>
        </dgm:presLayoutVars>
      </dgm:prSet>
      <dgm:spPr/>
      <dgm:t>
        <a:bodyPr/>
        <a:lstStyle/>
        <a:p>
          <a:endParaRPr lang="es-ES"/>
        </a:p>
      </dgm:t>
    </dgm:pt>
  </dgm:ptLst>
  <dgm:cxnLst>
    <dgm:cxn modelId="{110D8A71-F64D-4AED-9D03-866E2873FA18}" type="presOf" srcId="{7B6778BA-1D89-47B3-8BF5-F962E541E1E9}" destId="{BCC4D65D-8939-4221-A0B9-C3C4A0A0C725}" srcOrd="0" destOrd="1" presId="urn:microsoft.com/office/officeart/2005/8/layout/vList2"/>
    <dgm:cxn modelId="{B89BEFA6-3B65-4338-BC90-2C46174DA6A2}" type="presOf" srcId="{9A2D83CB-9C5B-4FAE-81E8-A7DA27727310}" destId="{3A832934-CE37-4F85-9628-2C396A95B46C}" srcOrd="0" destOrd="0" presId="urn:microsoft.com/office/officeart/2005/8/layout/vList2"/>
    <dgm:cxn modelId="{2A537A86-23B1-4BBB-9FCB-830580DE0CFF}" type="presOf" srcId="{BD42EA82-9DF8-4B84-BBFD-9799E061A2C7}" destId="{57162EF3-3750-4A7A-B857-D56275FFAAE1}" srcOrd="0" destOrd="0" presId="urn:microsoft.com/office/officeart/2005/8/layout/vList2"/>
    <dgm:cxn modelId="{37174C4B-1814-4765-8B98-7FFDA022AB02}" srcId="{BD42EA82-9DF8-4B84-BBFD-9799E061A2C7}" destId="{A028BDED-ECD6-4A81-B3BC-1AA4C4A07734}" srcOrd="0" destOrd="0" parTransId="{DBF5B32A-D7D8-45F4-99B3-06C4FD4C0EBF}" sibTransId="{5C2B8F37-1351-409D-A07F-D12758C45606}"/>
    <dgm:cxn modelId="{F347ABB2-1524-40F3-B6DB-29DDED5AD1CF}" srcId="{A028BDED-ECD6-4A81-B3BC-1AA4C4A07734}" destId="{7B6778BA-1D89-47B3-8BF5-F962E541E1E9}" srcOrd="1" destOrd="0" parTransId="{99BED25D-EE99-4443-A6A5-370B74876883}" sibTransId="{A02DF0B6-3CAF-499B-9979-BFE8F8AD77E1}"/>
    <dgm:cxn modelId="{74898769-FC22-4B80-BAD9-861EE5119DE5}" type="presOf" srcId="{B13A4F14-C3A1-4409-8988-3D6D4B87E9C6}" destId="{BCC4D65D-8939-4221-A0B9-C3C4A0A0C725}" srcOrd="0" destOrd="0" presId="urn:microsoft.com/office/officeart/2005/8/layout/vList2"/>
    <dgm:cxn modelId="{D4EC9E7E-6206-429A-A76B-9D33F48DF5D1}" type="presOf" srcId="{A028BDED-ECD6-4A81-B3BC-1AA4C4A07734}" destId="{B85A2D63-E8DD-417D-859A-30907B2BAAF0}" srcOrd="0" destOrd="0" presId="urn:microsoft.com/office/officeart/2005/8/layout/vList2"/>
    <dgm:cxn modelId="{9D3B71ED-229D-4600-AB4D-D72D6BB2EF0A}" srcId="{BD42EA82-9DF8-4B84-BBFD-9799E061A2C7}" destId="{9A2D83CB-9C5B-4FAE-81E8-A7DA27727310}" srcOrd="1" destOrd="0" parTransId="{011714BE-055B-4178-89B0-B06D89E84F59}" sibTransId="{139A133D-F66F-4CE3-A6A0-C153C4F22411}"/>
    <dgm:cxn modelId="{10BD9A66-160B-4386-8E58-D1A98E97347F}" srcId="{A028BDED-ECD6-4A81-B3BC-1AA4C4A07734}" destId="{B13A4F14-C3A1-4409-8988-3D6D4B87E9C6}" srcOrd="0" destOrd="0" parTransId="{C67340DC-D7F9-418C-BFA1-F8811C8B1976}" sibTransId="{073879C3-57B2-4923-85EB-9F79EAA4C8CC}"/>
    <dgm:cxn modelId="{4717494B-95D7-4030-AD86-BB032A6013F9}" type="presParOf" srcId="{57162EF3-3750-4A7A-B857-D56275FFAAE1}" destId="{B85A2D63-E8DD-417D-859A-30907B2BAAF0}" srcOrd="0" destOrd="0" presId="urn:microsoft.com/office/officeart/2005/8/layout/vList2"/>
    <dgm:cxn modelId="{C84B7D14-8729-472C-9DEB-C326CE397B4F}" type="presParOf" srcId="{57162EF3-3750-4A7A-B857-D56275FFAAE1}" destId="{BCC4D65D-8939-4221-A0B9-C3C4A0A0C725}" srcOrd="1" destOrd="0" presId="urn:microsoft.com/office/officeart/2005/8/layout/vList2"/>
    <dgm:cxn modelId="{449E18DC-9847-4D09-AA24-443A51C4EBC3}" type="presParOf" srcId="{57162EF3-3750-4A7A-B857-D56275FFAAE1}" destId="{3A832934-CE37-4F85-9628-2C396A95B46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D42EA82-9DF8-4B84-BBFD-9799E061A2C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s-ES"/>
        </a:p>
      </dgm:t>
    </dgm:pt>
    <dgm:pt modelId="{A028BDED-ECD6-4A81-B3BC-1AA4C4A07734}">
      <dgm:prSet phldrT="[Texto]" custT="1"/>
      <dgm:spPr/>
      <dgm:t>
        <a:bodyPr/>
        <a:lstStyle/>
        <a:p>
          <a:pPr algn="just"/>
          <a:r>
            <a:rPr lang="es-EC" sz="1800" dirty="0" smtClean="0"/>
            <a:t>La rotación </a:t>
          </a:r>
          <a:r>
            <a:rPr lang="es-EC" sz="1800" dirty="0" smtClean="0"/>
            <a:t>(</a:t>
          </a:r>
          <a:r>
            <a:rPr lang="es-EC" sz="1800" dirty="0" err="1" smtClean="0"/>
            <a:t>θy</a:t>
          </a:r>
          <a:r>
            <a:rPr lang="es-EC" sz="1800" dirty="0" smtClean="0"/>
            <a:t>) en el punto </a:t>
          </a:r>
          <a:r>
            <a:rPr lang="es-EC" sz="1800" i="1" dirty="0" smtClean="0"/>
            <a:t>B </a:t>
          </a:r>
          <a:r>
            <a:rPr lang="es-EC" sz="1800" dirty="0" smtClean="0"/>
            <a:t>equivale al punto de rendimiento dada por la siguiente expresión:</a:t>
          </a:r>
        </a:p>
        <a:p>
          <a:pPr algn="just"/>
          <a:endParaRPr lang="es-ES" sz="1800" dirty="0">
            <a:solidFill>
              <a:schemeClr val="tx1"/>
            </a:solidFill>
          </a:endParaRPr>
        </a:p>
      </dgm:t>
    </dgm:pt>
    <dgm:pt modelId="{DBF5B32A-D7D8-45F4-99B3-06C4FD4C0EBF}" type="parTrans" cxnId="{37174C4B-1814-4765-8B98-7FFDA022AB02}">
      <dgm:prSet/>
      <dgm:spPr/>
      <dgm:t>
        <a:bodyPr/>
        <a:lstStyle/>
        <a:p>
          <a:endParaRPr lang="es-ES"/>
        </a:p>
      </dgm:t>
    </dgm:pt>
    <dgm:pt modelId="{5C2B8F37-1351-409D-A07F-D12758C45606}" type="sibTrans" cxnId="{37174C4B-1814-4765-8B98-7FFDA022AB02}">
      <dgm:prSet/>
      <dgm:spPr/>
      <dgm:t>
        <a:bodyPr/>
        <a:lstStyle/>
        <a:p>
          <a:endParaRPr lang="es-ES"/>
        </a:p>
      </dgm:t>
    </dgm:pt>
    <dgm:pt modelId="{9A2D83CB-9C5B-4FAE-81E8-A7DA27727310}">
      <dgm:prSet phldrT="[Texto]" custT="1"/>
      <dgm:spPr>
        <a:solidFill>
          <a:srgbClr val="00B050"/>
        </a:solidFill>
      </dgm:spPr>
      <dgm:t>
        <a:bodyPr/>
        <a:lstStyle/>
        <a:p>
          <a:pPr algn="just"/>
          <a:r>
            <a:rPr lang="es-EC" sz="1800" dirty="0" smtClean="0"/>
            <a:t>El valor de la longitud asumida de la rótula plástica</a:t>
          </a:r>
          <a:r>
            <a:rPr lang="es-EC" sz="1800" i="1" dirty="0" smtClean="0"/>
            <a:t> ¨</a:t>
          </a:r>
          <a:r>
            <a:rPr lang="es-EC" sz="1800" i="1" dirty="0" err="1" smtClean="0"/>
            <a:t>lp</a:t>
          </a:r>
          <a:r>
            <a:rPr lang="es-EC" sz="1800" i="1" dirty="0" smtClean="0"/>
            <a:t>¨ </a:t>
          </a:r>
          <a:r>
            <a:rPr lang="es-EC" sz="1800" dirty="0" smtClean="0"/>
            <a:t>según el Código ASCE 41 especifica que esta longitud debe ser 0.5 veces el ancho del muro de corte sin que esta longitud sobrepase la altura de piso del muro.</a:t>
          </a:r>
          <a:endParaRPr lang="es-ES" sz="1800" dirty="0">
            <a:solidFill>
              <a:schemeClr val="tx1"/>
            </a:solidFill>
          </a:endParaRPr>
        </a:p>
      </dgm:t>
    </dgm:pt>
    <dgm:pt modelId="{011714BE-055B-4178-89B0-B06D89E84F59}" type="parTrans" cxnId="{9D3B71ED-229D-4600-AB4D-D72D6BB2EF0A}">
      <dgm:prSet/>
      <dgm:spPr/>
      <dgm:t>
        <a:bodyPr/>
        <a:lstStyle/>
        <a:p>
          <a:endParaRPr lang="es-ES"/>
        </a:p>
      </dgm:t>
    </dgm:pt>
    <dgm:pt modelId="{139A133D-F66F-4CE3-A6A0-C153C4F22411}" type="sibTrans" cxnId="{9D3B71ED-229D-4600-AB4D-D72D6BB2EF0A}">
      <dgm:prSet/>
      <dgm:spPr/>
      <dgm:t>
        <a:bodyPr/>
        <a:lstStyle/>
        <a:p>
          <a:endParaRPr lang="es-ES"/>
        </a:p>
      </dgm:t>
    </dgm:pt>
    <dgm:pt modelId="{B13A4F14-C3A1-4409-8988-3D6D4B87E9C6}">
      <dgm:prSet phldrT="[Texto]" custT="1"/>
      <dgm:spPr>
        <a:blipFill rotWithShape="1">
          <a:blip xmlns:r="http://schemas.openxmlformats.org/officeDocument/2006/relationships" r:embed="rId1"/>
          <a:stretch>
            <a:fillRect/>
          </a:stretch>
        </a:blipFill>
      </dgm:spPr>
      <dgm:t>
        <a:bodyPr/>
        <a:lstStyle/>
        <a:p>
          <a:r>
            <a:rPr lang="es-EC">
              <a:noFill/>
            </a:rPr>
            <a:t> </a:t>
          </a:r>
        </a:p>
      </dgm:t>
    </dgm:pt>
    <dgm:pt modelId="{C67340DC-D7F9-418C-BFA1-F8811C8B1976}" type="parTrans" cxnId="{10BD9A66-160B-4386-8E58-D1A98E97347F}">
      <dgm:prSet/>
      <dgm:spPr/>
      <dgm:t>
        <a:bodyPr/>
        <a:lstStyle/>
        <a:p>
          <a:endParaRPr lang="es-ES"/>
        </a:p>
      </dgm:t>
    </dgm:pt>
    <dgm:pt modelId="{073879C3-57B2-4923-85EB-9F79EAA4C8CC}" type="sibTrans" cxnId="{10BD9A66-160B-4386-8E58-D1A98E97347F}">
      <dgm:prSet/>
      <dgm:spPr/>
      <dgm:t>
        <a:bodyPr/>
        <a:lstStyle/>
        <a:p>
          <a:endParaRPr lang="es-ES"/>
        </a:p>
      </dgm:t>
    </dgm:pt>
    <dgm:pt modelId="{7B6778BA-1D89-47B3-8BF5-F962E541E1E9}">
      <dgm:prSet phldrT="[Texto]" custT="1"/>
      <dgm:spPr/>
      <dgm:t>
        <a:bodyPr/>
        <a:lstStyle/>
        <a:p>
          <a:r>
            <a:rPr lang="es-EC">
              <a:noFill/>
            </a:rPr>
            <a:t> </a:t>
          </a:r>
        </a:p>
      </dgm:t>
    </dgm:pt>
    <dgm:pt modelId="{99BED25D-EE99-4443-A6A5-370B74876883}" type="parTrans" cxnId="{F347ABB2-1524-40F3-B6DB-29DDED5AD1CF}">
      <dgm:prSet/>
      <dgm:spPr/>
      <dgm:t>
        <a:bodyPr/>
        <a:lstStyle/>
        <a:p>
          <a:endParaRPr lang="es-ES"/>
        </a:p>
      </dgm:t>
    </dgm:pt>
    <dgm:pt modelId="{A02DF0B6-3CAF-499B-9979-BFE8F8AD77E1}" type="sibTrans" cxnId="{F347ABB2-1524-40F3-B6DB-29DDED5AD1CF}">
      <dgm:prSet/>
      <dgm:spPr/>
      <dgm:t>
        <a:bodyPr/>
        <a:lstStyle/>
        <a:p>
          <a:endParaRPr lang="es-ES"/>
        </a:p>
      </dgm:t>
    </dgm:pt>
    <dgm:pt modelId="{57162EF3-3750-4A7A-B857-D56275FFAAE1}" type="pres">
      <dgm:prSet presAssocID="{BD42EA82-9DF8-4B84-BBFD-9799E061A2C7}" presName="linear" presStyleCnt="0">
        <dgm:presLayoutVars>
          <dgm:animLvl val="lvl"/>
          <dgm:resizeHandles val="exact"/>
        </dgm:presLayoutVars>
      </dgm:prSet>
      <dgm:spPr/>
      <dgm:t>
        <a:bodyPr/>
        <a:lstStyle/>
        <a:p>
          <a:endParaRPr lang="es-ES"/>
        </a:p>
      </dgm:t>
    </dgm:pt>
    <dgm:pt modelId="{B85A2D63-E8DD-417D-859A-30907B2BAAF0}" type="pres">
      <dgm:prSet presAssocID="{A028BDED-ECD6-4A81-B3BC-1AA4C4A07734}" presName="parentText" presStyleLbl="node1" presStyleIdx="0" presStyleCnt="2">
        <dgm:presLayoutVars>
          <dgm:chMax val="0"/>
          <dgm:bulletEnabled val="1"/>
        </dgm:presLayoutVars>
      </dgm:prSet>
      <dgm:spPr/>
      <dgm:t>
        <a:bodyPr/>
        <a:lstStyle/>
        <a:p>
          <a:endParaRPr lang="es-ES"/>
        </a:p>
      </dgm:t>
    </dgm:pt>
    <dgm:pt modelId="{BCC4D65D-8939-4221-A0B9-C3C4A0A0C725}" type="pres">
      <dgm:prSet presAssocID="{A028BDED-ECD6-4A81-B3BC-1AA4C4A07734}" presName="childText" presStyleLbl="revTx" presStyleIdx="0" presStyleCnt="1" custScaleX="26531">
        <dgm:presLayoutVars>
          <dgm:bulletEnabled val="1"/>
        </dgm:presLayoutVars>
      </dgm:prSet>
      <dgm:spPr/>
      <dgm:t>
        <a:bodyPr/>
        <a:lstStyle/>
        <a:p>
          <a:endParaRPr lang="es-ES"/>
        </a:p>
      </dgm:t>
    </dgm:pt>
    <dgm:pt modelId="{3A832934-CE37-4F85-9628-2C396A95B46C}" type="pres">
      <dgm:prSet presAssocID="{9A2D83CB-9C5B-4FAE-81E8-A7DA27727310}" presName="parentText" presStyleLbl="node1" presStyleIdx="1" presStyleCnt="2" custLinFactNeighborY="173">
        <dgm:presLayoutVars>
          <dgm:chMax val="0"/>
          <dgm:bulletEnabled val="1"/>
        </dgm:presLayoutVars>
      </dgm:prSet>
      <dgm:spPr/>
      <dgm:t>
        <a:bodyPr/>
        <a:lstStyle/>
        <a:p>
          <a:endParaRPr lang="es-ES"/>
        </a:p>
      </dgm:t>
    </dgm:pt>
  </dgm:ptLst>
  <dgm:cxnLst>
    <dgm:cxn modelId="{110D8A71-F64D-4AED-9D03-866E2873FA18}" type="presOf" srcId="{7B6778BA-1D89-47B3-8BF5-F962E541E1E9}" destId="{BCC4D65D-8939-4221-A0B9-C3C4A0A0C725}" srcOrd="0" destOrd="1" presId="urn:microsoft.com/office/officeart/2005/8/layout/vList2"/>
    <dgm:cxn modelId="{B89BEFA6-3B65-4338-BC90-2C46174DA6A2}" type="presOf" srcId="{9A2D83CB-9C5B-4FAE-81E8-A7DA27727310}" destId="{3A832934-CE37-4F85-9628-2C396A95B46C}" srcOrd="0" destOrd="0" presId="urn:microsoft.com/office/officeart/2005/8/layout/vList2"/>
    <dgm:cxn modelId="{2A537A86-23B1-4BBB-9FCB-830580DE0CFF}" type="presOf" srcId="{BD42EA82-9DF8-4B84-BBFD-9799E061A2C7}" destId="{57162EF3-3750-4A7A-B857-D56275FFAAE1}" srcOrd="0" destOrd="0" presId="urn:microsoft.com/office/officeart/2005/8/layout/vList2"/>
    <dgm:cxn modelId="{37174C4B-1814-4765-8B98-7FFDA022AB02}" srcId="{BD42EA82-9DF8-4B84-BBFD-9799E061A2C7}" destId="{A028BDED-ECD6-4A81-B3BC-1AA4C4A07734}" srcOrd="0" destOrd="0" parTransId="{DBF5B32A-D7D8-45F4-99B3-06C4FD4C0EBF}" sibTransId="{5C2B8F37-1351-409D-A07F-D12758C45606}"/>
    <dgm:cxn modelId="{F347ABB2-1524-40F3-B6DB-29DDED5AD1CF}" srcId="{A028BDED-ECD6-4A81-B3BC-1AA4C4A07734}" destId="{7B6778BA-1D89-47B3-8BF5-F962E541E1E9}" srcOrd="1" destOrd="0" parTransId="{99BED25D-EE99-4443-A6A5-370B74876883}" sibTransId="{A02DF0B6-3CAF-499B-9979-BFE8F8AD77E1}"/>
    <dgm:cxn modelId="{74898769-FC22-4B80-BAD9-861EE5119DE5}" type="presOf" srcId="{B13A4F14-C3A1-4409-8988-3D6D4B87E9C6}" destId="{BCC4D65D-8939-4221-A0B9-C3C4A0A0C725}" srcOrd="0" destOrd="0" presId="urn:microsoft.com/office/officeart/2005/8/layout/vList2"/>
    <dgm:cxn modelId="{D4EC9E7E-6206-429A-A76B-9D33F48DF5D1}" type="presOf" srcId="{A028BDED-ECD6-4A81-B3BC-1AA4C4A07734}" destId="{B85A2D63-E8DD-417D-859A-30907B2BAAF0}" srcOrd="0" destOrd="0" presId="urn:microsoft.com/office/officeart/2005/8/layout/vList2"/>
    <dgm:cxn modelId="{9D3B71ED-229D-4600-AB4D-D72D6BB2EF0A}" srcId="{BD42EA82-9DF8-4B84-BBFD-9799E061A2C7}" destId="{9A2D83CB-9C5B-4FAE-81E8-A7DA27727310}" srcOrd="1" destOrd="0" parTransId="{011714BE-055B-4178-89B0-B06D89E84F59}" sibTransId="{139A133D-F66F-4CE3-A6A0-C153C4F22411}"/>
    <dgm:cxn modelId="{10BD9A66-160B-4386-8E58-D1A98E97347F}" srcId="{A028BDED-ECD6-4A81-B3BC-1AA4C4A07734}" destId="{B13A4F14-C3A1-4409-8988-3D6D4B87E9C6}" srcOrd="0" destOrd="0" parTransId="{C67340DC-D7F9-418C-BFA1-F8811C8B1976}" sibTransId="{073879C3-57B2-4923-85EB-9F79EAA4C8CC}"/>
    <dgm:cxn modelId="{4717494B-95D7-4030-AD86-BB032A6013F9}" type="presParOf" srcId="{57162EF3-3750-4A7A-B857-D56275FFAAE1}" destId="{B85A2D63-E8DD-417D-859A-30907B2BAAF0}" srcOrd="0" destOrd="0" presId="urn:microsoft.com/office/officeart/2005/8/layout/vList2"/>
    <dgm:cxn modelId="{C84B7D14-8729-472C-9DEB-C326CE397B4F}" type="presParOf" srcId="{57162EF3-3750-4A7A-B857-D56275FFAAE1}" destId="{BCC4D65D-8939-4221-A0B9-C3C4A0A0C725}" srcOrd="1" destOrd="0" presId="urn:microsoft.com/office/officeart/2005/8/layout/vList2"/>
    <dgm:cxn modelId="{449E18DC-9847-4D09-AA24-443A51C4EBC3}" type="presParOf" srcId="{57162EF3-3750-4A7A-B857-D56275FFAAE1}" destId="{3A832934-CE37-4F85-9628-2C396A95B46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3ADCF64-3EDB-4501-9C90-21E3FCF669D7}" type="doc">
      <dgm:prSet loTypeId="urn:microsoft.com/office/officeart/2005/8/layout/hList6" loCatId="list" qsTypeId="urn:microsoft.com/office/officeart/2005/8/quickstyle/simple1" qsCatId="simple" csTypeId="urn:microsoft.com/office/officeart/2005/8/colors/colorful1#15" csCatId="colorful" phldr="1"/>
      <dgm:spPr/>
      <dgm:t>
        <a:bodyPr/>
        <a:lstStyle/>
        <a:p>
          <a:endParaRPr lang="es-ES"/>
        </a:p>
      </dgm:t>
    </dgm:pt>
    <dgm:pt modelId="{1B719701-49AC-4101-BE2E-7F791767AC99}">
      <dgm:prSet phldrT="[Texto]" custT="1"/>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dgm:spPr>
      <dgm:t>
        <a:bodyPr/>
        <a:lstStyle/>
        <a:p>
          <a:pPr algn="l"/>
          <a:endParaRPr lang="es-ES" sz="1800" b="1" dirty="0" smtClean="0">
            <a:solidFill>
              <a:schemeClr val="tx1"/>
            </a:solidFill>
          </a:endParaRPr>
        </a:p>
      </dgm:t>
    </dgm:pt>
    <dgm:pt modelId="{245AD81C-AB69-4E3C-8771-263A9C7BF49C}" type="parTrans" cxnId="{F4CD2B2E-0AAB-4BB3-A372-014237E4DE3D}">
      <dgm:prSet/>
      <dgm:spPr/>
      <dgm:t>
        <a:bodyPr/>
        <a:lstStyle/>
        <a:p>
          <a:endParaRPr lang="es-ES"/>
        </a:p>
      </dgm:t>
    </dgm:pt>
    <dgm:pt modelId="{0B3B6822-2D12-4714-87B2-9DFA2E9688C3}" type="sibTrans" cxnId="{F4CD2B2E-0AAB-4BB3-A372-014237E4DE3D}">
      <dgm:prSet/>
      <dgm:spPr/>
      <dgm:t>
        <a:bodyPr/>
        <a:lstStyle/>
        <a:p>
          <a:endParaRPr lang="es-ES"/>
        </a:p>
      </dgm:t>
    </dgm:pt>
    <dgm:pt modelId="{389C47FC-F278-4CD8-90D1-75641FDA38C8}">
      <dgm:prSet phldrT="[Texto]" custT="1"/>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dgm:spPr>
      <dgm:t>
        <a:bodyPr/>
        <a:lstStyle/>
        <a:p>
          <a:pPr algn="just"/>
          <a:r>
            <a:rPr lang="es-EC" sz="1800" dirty="0" smtClean="0">
              <a:solidFill>
                <a:schemeClr val="tx1"/>
              </a:solidFill>
            </a:rPr>
            <a:t>Para elementos que experimentan la respuesta inelástica, las rotaciones de rótula plásticas máximas, los movimientos, no deben exceder los valores dados en las Tablas 3.15 y 3.16, para el Nivel de Rendimiento particular evaluado</a:t>
          </a:r>
          <a:endParaRPr lang="es-ES" sz="1800" b="1" dirty="0">
            <a:solidFill>
              <a:schemeClr val="tx1"/>
            </a:solidFill>
          </a:endParaRPr>
        </a:p>
      </dgm:t>
    </dgm:pt>
    <dgm:pt modelId="{9D91268D-A0F4-4B39-A237-0AE9C7437A6C}" type="parTrans" cxnId="{95581F35-B657-4D96-B37E-9FEE4F91555C}">
      <dgm:prSet/>
      <dgm:spPr/>
      <dgm:t>
        <a:bodyPr/>
        <a:lstStyle/>
        <a:p>
          <a:endParaRPr lang="es-ES"/>
        </a:p>
      </dgm:t>
    </dgm:pt>
    <dgm:pt modelId="{DCBDE892-A7D9-4E53-9CA5-C8AA70719638}" type="sibTrans" cxnId="{95581F35-B657-4D96-B37E-9FEE4F91555C}">
      <dgm:prSet/>
      <dgm:spPr/>
      <dgm:t>
        <a:bodyPr/>
        <a:lstStyle/>
        <a:p>
          <a:endParaRPr lang="es-ES"/>
        </a:p>
      </dgm:t>
    </dgm:pt>
    <dgm:pt modelId="{268E18F3-9E54-4FCB-AB1D-E4D461B288A0}" type="pres">
      <dgm:prSet presAssocID="{23ADCF64-3EDB-4501-9C90-21E3FCF669D7}" presName="Name0" presStyleCnt="0">
        <dgm:presLayoutVars>
          <dgm:dir/>
          <dgm:resizeHandles val="exact"/>
        </dgm:presLayoutVars>
      </dgm:prSet>
      <dgm:spPr/>
      <dgm:t>
        <a:bodyPr/>
        <a:lstStyle/>
        <a:p>
          <a:endParaRPr lang="es-ES"/>
        </a:p>
      </dgm:t>
    </dgm:pt>
    <dgm:pt modelId="{25D18C45-B60C-4B02-BFCF-B6E8A8FD5F5A}" type="pres">
      <dgm:prSet presAssocID="{1B719701-49AC-4101-BE2E-7F791767AC99}" presName="node" presStyleLbl="node1" presStyleIdx="0" presStyleCnt="1">
        <dgm:presLayoutVars>
          <dgm:bulletEnabled val="1"/>
        </dgm:presLayoutVars>
      </dgm:prSet>
      <dgm:spPr/>
      <dgm:t>
        <a:bodyPr/>
        <a:lstStyle/>
        <a:p>
          <a:endParaRPr lang="es-ES"/>
        </a:p>
      </dgm:t>
    </dgm:pt>
  </dgm:ptLst>
  <dgm:cxnLst>
    <dgm:cxn modelId="{1A9A72E8-AC77-454D-9A71-35A28057FB16}" type="presOf" srcId="{389C47FC-F278-4CD8-90D1-75641FDA38C8}" destId="{25D18C45-B60C-4B02-BFCF-B6E8A8FD5F5A}" srcOrd="0" destOrd="1" presId="urn:microsoft.com/office/officeart/2005/8/layout/hList6"/>
    <dgm:cxn modelId="{F4CD2B2E-0AAB-4BB3-A372-014237E4DE3D}" srcId="{23ADCF64-3EDB-4501-9C90-21E3FCF669D7}" destId="{1B719701-49AC-4101-BE2E-7F791767AC99}" srcOrd="0" destOrd="0" parTransId="{245AD81C-AB69-4E3C-8771-263A9C7BF49C}" sibTransId="{0B3B6822-2D12-4714-87B2-9DFA2E9688C3}"/>
    <dgm:cxn modelId="{95581F35-B657-4D96-B37E-9FEE4F91555C}" srcId="{1B719701-49AC-4101-BE2E-7F791767AC99}" destId="{389C47FC-F278-4CD8-90D1-75641FDA38C8}" srcOrd="0" destOrd="0" parTransId="{9D91268D-A0F4-4B39-A237-0AE9C7437A6C}" sibTransId="{DCBDE892-A7D9-4E53-9CA5-C8AA70719638}"/>
    <dgm:cxn modelId="{C917C65D-E975-4E34-9538-4E4CD7606788}" type="presOf" srcId="{1B719701-49AC-4101-BE2E-7F791767AC99}" destId="{25D18C45-B60C-4B02-BFCF-B6E8A8FD5F5A}" srcOrd="0" destOrd="0" presId="urn:microsoft.com/office/officeart/2005/8/layout/hList6"/>
    <dgm:cxn modelId="{7AE4AD81-4D2C-4606-8847-8B98386FCCE8}" type="presOf" srcId="{23ADCF64-3EDB-4501-9C90-21E3FCF669D7}" destId="{268E18F3-9E54-4FCB-AB1D-E4D461B288A0}" srcOrd="0" destOrd="0" presId="urn:microsoft.com/office/officeart/2005/8/layout/hList6"/>
    <dgm:cxn modelId="{1557AE69-D58A-438C-8B56-40A255950D1C}" type="presParOf" srcId="{268E18F3-9E54-4FCB-AB1D-E4D461B288A0}" destId="{25D18C45-B60C-4B02-BFCF-B6E8A8FD5F5A}" srcOrd="0"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1515D78-518F-474A-B7B2-B22987DF713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s-EC"/>
        </a:p>
      </dgm:t>
    </dgm:pt>
    <dgm:pt modelId="{6ED5835A-51B2-42E9-9475-6E9A049F4A7F}">
      <dgm:prSet phldrT="[Texto]" custT="1"/>
      <dgm:spPr>
        <a:solidFill>
          <a:srgbClr val="0070C0"/>
        </a:solidFill>
      </dgm:spPr>
      <dgm:t>
        <a:bodyPr/>
        <a:lstStyle/>
        <a:p>
          <a:r>
            <a:rPr lang="es-EC" sz="1800" dirty="0" smtClean="0"/>
            <a:t>La técnica </a:t>
          </a:r>
          <a:r>
            <a:rPr lang="es-EC" sz="1800" dirty="0" err="1" smtClean="0"/>
            <a:t>Pushover</a:t>
          </a:r>
          <a:r>
            <a:rPr lang="es-EC" sz="1800" dirty="0" smtClean="0"/>
            <a:t> es apropiada para</a:t>
          </a:r>
          <a:r>
            <a:rPr lang="es-EC" sz="1400" dirty="0" smtClean="0"/>
            <a:t>:</a:t>
          </a:r>
        </a:p>
        <a:p>
          <a:endParaRPr lang="es-EC" sz="1400" dirty="0"/>
        </a:p>
      </dgm:t>
    </dgm:pt>
    <dgm:pt modelId="{1AB2DB20-31DA-45BD-A50D-E9DF236A8636}" type="parTrans" cxnId="{9C3DA2E5-6145-4E48-BA4C-0BE9FB22326B}">
      <dgm:prSet/>
      <dgm:spPr/>
      <dgm:t>
        <a:bodyPr/>
        <a:lstStyle/>
        <a:p>
          <a:endParaRPr lang="es-EC"/>
        </a:p>
      </dgm:t>
    </dgm:pt>
    <dgm:pt modelId="{5ADE42AD-452B-47BE-B982-82E4F0104043}" type="sibTrans" cxnId="{9C3DA2E5-6145-4E48-BA4C-0BE9FB22326B}">
      <dgm:prSet/>
      <dgm:spPr/>
      <dgm:t>
        <a:bodyPr/>
        <a:lstStyle/>
        <a:p>
          <a:endParaRPr lang="es-EC"/>
        </a:p>
      </dgm:t>
    </dgm:pt>
    <dgm:pt modelId="{81812A01-2B5C-4FA1-AD7C-14D95B6CE6AE}">
      <dgm:prSet phldrT="[Texto]" custT="1"/>
      <dgm:spPr>
        <a:solidFill>
          <a:srgbClr val="00B0F0"/>
        </a:solidFill>
      </dgm:spPr>
      <dgm:t>
        <a:bodyPr/>
        <a:lstStyle/>
        <a:p>
          <a:r>
            <a:rPr lang="es-EC" sz="1800" dirty="0" smtClean="0"/>
            <a:t>Obtener la formación secuencial de mecanismos y fallas en los elementos</a:t>
          </a:r>
          <a:r>
            <a:rPr lang="es-EC" sz="1400" dirty="0" smtClean="0"/>
            <a:t>.</a:t>
          </a:r>
          <a:endParaRPr lang="es-EC" sz="1400" dirty="0"/>
        </a:p>
      </dgm:t>
    </dgm:pt>
    <dgm:pt modelId="{7305C878-D16F-4E7E-9D8C-BC583F270941}" type="parTrans" cxnId="{57E2B6A0-B9B1-4387-BDDF-D76BD2A602CB}">
      <dgm:prSet/>
      <dgm:spPr/>
      <dgm:t>
        <a:bodyPr/>
        <a:lstStyle/>
        <a:p>
          <a:endParaRPr lang="es-EC"/>
        </a:p>
      </dgm:t>
    </dgm:pt>
    <dgm:pt modelId="{20B55DAD-2AF7-4036-A4CC-26F4192A0118}" type="sibTrans" cxnId="{57E2B6A0-B9B1-4387-BDDF-D76BD2A602CB}">
      <dgm:prSet/>
      <dgm:spPr/>
      <dgm:t>
        <a:bodyPr/>
        <a:lstStyle/>
        <a:p>
          <a:endParaRPr lang="es-EC"/>
        </a:p>
      </dgm:t>
    </dgm:pt>
    <dgm:pt modelId="{5E880ADE-BA3E-4DBA-A0D7-B18042DA2F51}">
      <dgm:prSet phldrT="[Texto]" custT="1"/>
      <dgm:spPr>
        <a:solidFill>
          <a:srgbClr val="00B0F0"/>
        </a:solidFill>
      </dgm:spPr>
      <dgm:t>
        <a:bodyPr/>
        <a:lstStyle/>
        <a:p>
          <a:r>
            <a:rPr lang="es-EC" sz="1800" dirty="0" smtClean="0"/>
            <a:t>Obtener la curva de capacidad lateral más allá del rango elástico.</a:t>
          </a:r>
          <a:endParaRPr lang="es-EC" sz="1800" dirty="0"/>
        </a:p>
      </dgm:t>
    </dgm:pt>
    <dgm:pt modelId="{651150D8-EEF8-4427-89AC-F68CBD7440B0}" type="parTrans" cxnId="{51BCFD38-7EB7-457B-9D4E-1739DD5BA592}">
      <dgm:prSet/>
      <dgm:spPr/>
      <dgm:t>
        <a:bodyPr/>
        <a:lstStyle/>
        <a:p>
          <a:endParaRPr lang="es-EC"/>
        </a:p>
      </dgm:t>
    </dgm:pt>
    <dgm:pt modelId="{91678544-905F-4E83-B75D-8F77170A53AB}" type="sibTrans" cxnId="{51BCFD38-7EB7-457B-9D4E-1739DD5BA592}">
      <dgm:prSet/>
      <dgm:spPr/>
      <dgm:t>
        <a:bodyPr/>
        <a:lstStyle/>
        <a:p>
          <a:endParaRPr lang="es-EC"/>
        </a:p>
      </dgm:t>
    </dgm:pt>
    <dgm:pt modelId="{319A313A-A002-43E3-BC32-EBB4F6305279}" type="pres">
      <dgm:prSet presAssocID="{41515D78-518F-474A-B7B2-B22987DF713B}" presName="Name0" presStyleCnt="0">
        <dgm:presLayoutVars>
          <dgm:dir/>
          <dgm:resizeHandles val="exact"/>
        </dgm:presLayoutVars>
      </dgm:prSet>
      <dgm:spPr/>
      <dgm:t>
        <a:bodyPr/>
        <a:lstStyle/>
        <a:p>
          <a:endParaRPr lang="es-EC"/>
        </a:p>
      </dgm:t>
    </dgm:pt>
    <dgm:pt modelId="{BF2EBFEE-DB40-40F2-9613-4E4A024746A6}" type="pres">
      <dgm:prSet presAssocID="{6ED5835A-51B2-42E9-9475-6E9A049F4A7F}" presName="node" presStyleLbl="node1" presStyleIdx="0" presStyleCnt="3" custRadScaleRad="88223" custRadScaleInc="-2068">
        <dgm:presLayoutVars>
          <dgm:bulletEnabled val="1"/>
        </dgm:presLayoutVars>
      </dgm:prSet>
      <dgm:spPr/>
      <dgm:t>
        <a:bodyPr/>
        <a:lstStyle/>
        <a:p>
          <a:endParaRPr lang="es-EC"/>
        </a:p>
      </dgm:t>
    </dgm:pt>
    <dgm:pt modelId="{808E6D4F-751B-4B0B-9721-78D39487C229}" type="pres">
      <dgm:prSet presAssocID="{5ADE42AD-452B-47BE-B982-82E4F0104043}" presName="sibTrans" presStyleLbl="sibTrans2D1" presStyleIdx="0" presStyleCnt="3"/>
      <dgm:spPr/>
      <dgm:t>
        <a:bodyPr/>
        <a:lstStyle/>
        <a:p>
          <a:endParaRPr lang="es-EC"/>
        </a:p>
      </dgm:t>
    </dgm:pt>
    <dgm:pt modelId="{6A0B2074-EC3F-411A-96B4-E44599EDB9CE}" type="pres">
      <dgm:prSet presAssocID="{5ADE42AD-452B-47BE-B982-82E4F0104043}" presName="connectorText" presStyleLbl="sibTrans2D1" presStyleIdx="0" presStyleCnt="3"/>
      <dgm:spPr/>
      <dgm:t>
        <a:bodyPr/>
        <a:lstStyle/>
        <a:p>
          <a:endParaRPr lang="es-EC"/>
        </a:p>
      </dgm:t>
    </dgm:pt>
    <dgm:pt modelId="{EBCD64A5-4D4C-45A2-B131-1B1C21630C63}" type="pres">
      <dgm:prSet presAssocID="{81812A01-2B5C-4FA1-AD7C-14D95B6CE6AE}" presName="node" presStyleLbl="node1" presStyleIdx="1" presStyleCnt="3" custScaleX="115455" custScaleY="160286">
        <dgm:presLayoutVars>
          <dgm:bulletEnabled val="1"/>
        </dgm:presLayoutVars>
      </dgm:prSet>
      <dgm:spPr/>
      <dgm:t>
        <a:bodyPr/>
        <a:lstStyle/>
        <a:p>
          <a:endParaRPr lang="es-EC"/>
        </a:p>
      </dgm:t>
    </dgm:pt>
    <dgm:pt modelId="{2952766F-BE5F-4D4F-8F84-E200EC078E58}" type="pres">
      <dgm:prSet presAssocID="{20B55DAD-2AF7-4036-A4CC-26F4192A0118}" presName="sibTrans" presStyleLbl="sibTrans2D1" presStyleIdx="1" presStyleCnt="3"/>
      <dgm:spPr/>
      <dgm:t>
        <a:bodyPr/>
        <a:lstStyle/>
        <a:p>
          <a:endParaRPr lang="es-EC"/>
        </a:p>
      </dgm:t>
    </dgm:pt>
    <dgm:pt modelId="{9A592782-27E4-47B8-B8B1-F11BC5890B43}" type="pres">
      <dgm:prSet presAssocID="{20B55DAD-2AF7-4036-A4CC-26F4192A0118}" presName="connectorText" presStyleLbl="sibTrans2D1" presStyleIdx="1" presStyleCnt="3"/>
      <dgm:spPr/>
      <dgm:t>
        <a:bodyPr/>
        <a:lstStyle/>
        <a:p>
          <a:endParaRPr lang="es-EC"/>
        </a:p>
      </dgm:t>
    </dgm:pt>
    <dgm:pt modelId="{643D3525-FB85-49BE-8B19-012D377BF74D}" type="pres">
      <dgm:prSet presAssocID="{5E880ADE-BA3E-4DBA-A0D7-B18042DA2F51}" presName="node" presStyleLbl="node1" presStyleIdx="2" presStyleCnt="3" custScaleX="122741" custScaleY="163056">
        <dgm:presLayoutVars>
          <dgm:bulletEnabled val="1"/>
        </dgm:presLayoutVars>
      </dgm:prSet>
      <dgm:spPr/>
      <dgm:t>
        <a:bodyPr/>
        <a:lstStyle/>
        <a:p>
          <a:endParaRPr lang="es-EC"/>
        </a:p>
      </dgm:t>
    </dgm:pt>
    <dgm:pt modelId="{E18DAA84-2219-41A1-8A6F-431CFC3B6EFA}" type="pres">
      <dgm:prSet presAssocID="{91678544-905F-4E83-B75D-8F77170A53AB}" presName="sibTrans" presStyleLbl="sibTrans2D1" presStyleIdx="2" presStyleCnt="3"/>
      <dgm:spPr/>
      <dgm:t>
        <a:bodyPr/>
        <a:lstStyle/>
        <a:p>
          <a:endParaRPr lang="es-EC"/>
        </a:p>
      </dgm:t>
    </dgm:pt>
    <dgm:pt modelId="{41C177EB-0C85-4C8C-903D-F23B94BDF70F}" type="pres">
      <dgm:prSet presAssocID="{91678544-905F-4E83-B75D-8F77170A53AB}" presName="connectorText" presStyleLbl="sibTrans2D1" presStyleIdx="2" presStyleCnt="3"/>
      <dgm:spPr/>
      <dgm:t>
        <a:bodyPr/>
        <a:lstStyle/>
        <a:p>
          <a:endParaRPr lang="es-EC"/>
        </a:p>
      </dgm:t>
    </dgm:pt>
  </dgm:ptLst>
  <dgm:cxnLst>
    <dgm:cxn modelId="{57E2B6A0-B9B1-4387-BDDF-D76BD2A602CB}" srcId="{41515D78-518F-474A-B7B2-B22987DF713B}" destId="{81812A01-2B5C-4FA1-AD7C-14D95B6CE6AE}" srcOrd="1" destOrd="0" parTransId="{7305C878-D16F-4E7E-9D8C-BC583F270941}" sibTransId="{20B55DAD-2AF7-4036-A4CC-26F4192A0118}"/>
    <dgm:cxn modelId="{EA1EE23D-B644-470A-BAD5-110FF1109974}" type="presOf" srcId="{20B55DAD-2AF7-4036-A4CC-26F4192A0118}" destId="{2952766F-BE5F-4D4F-8F84-E200EC078E58}" srcOrd="0" destOrd="0" presId="urn:microsoft.com/office/officeart/2005/8/layout/cycle7"/>
    <dgm:cxn modelId="{BA9DB8CD-1FD5-448C-BC85-FA513EB7828F}" type="presOf" srcId="{5ADE42AD-452B-47BE-B982-82E4F0104043}" destId="{6A0B2074-EC3F-411A-96B4-E44599EDB9CE}" srcOrd="1" destOrd="0" presId="urn:microsoft.com/office/officeart/2005/8/layout/cycle7"/>
    <dgm:cxn modelId="{6B3840A9-88CA-4BC7-901F-9DF3A926EA7E}" type="presOf" srcId="{91678544-905F-4E83-B75D-8F77170A53AB}" destId="{41C177EB-0C85-4C8C-903D-F23B94BDF70F}" srcOrd="1" destOrd="0" presId="urn:microsoft.com/office/officeart/2005/8/layout/cycle7"/>
    <dgm:cxn modelId="{3DA70B9C-A9B4-4AE6-9536-7D0FE7496681}" type="presOf" srcId="{81812A01-2B5C-4FA1-AD7C-14D95B6CE6AE}" destId="{EBCD64A5-4D4C-45A2-B131-1B1C21630C63}" srcOrd="0" destOrd="0" presId="urn:microsoft.com/office/officeart/2005/8/layout/cycle7"/>
    <dgm:cxn modelId="{D7ACEC0D-EF4F-4EAF-BF4F-4073FAF1510F}" type="presOf" srcId="{5E880ADE-BA3E-4DBA-A0D7-B18042DA2F51}" destId="{643D3525-FB85-49BE-8B19-012D377BF74D}" srcOrd="0" destOrd="0" presId="urn:microsoft.com/office/officeart/2005/8/layout/cycle7"/>
    <dgm:cxn modelId="{BC0B8618-C638-4755-8BCD-AF6FEE42F9BF}" type="presOf" srcId="{20B55DAD-2AF7-4036-A4CC-26F4192A0118}" destId="{9A592782-27E4-47B8-B8B1-F11BC5890B43}" srcOrd="1" destOrd="0" presId="urn:microsoft.com/office/officeart/2005/8/layout/cycle7"/>
    <dgm:cxn modelId="{2CC1F2FD-218C-4378-9C58-BFE7AAFA17CF}" type="presOf" srcId="{91678544-905F-4E83-B75D-8F77170A53AB}" destId="{E18DAA84-2219-41A1-8A6F-431CFC3B6EFA}" srcOrd="0" destOrd="0" presId="urn:microsoft.com/office/officeart/2005/8/layout/cycle7"/>
    <dgm:cxn modelId="{9C3DA2E5-6145-4E48-BA4C-0BE9FB22326B}" srcId="{41515D78-518F-474A-B7B2-B22987DF713B}" destId="{6ED5835A-51B2-42E9-9475-6E9A049F4A7F}" srcOrd="0" destOrd="0" parTransId="{1AB2DB20-31DA-45BD-A50D-E9DF236A8636}" sibTransId="{5ADE42AD-452B-47BE-B982-82E4F0104043}"/>
    <dgm:cxn modelId="{30E6D074-DD95-4CA0-9A6D-360AF309DC9B}" type="presOf" srcId="{41515D78-518F-474A-B7B2-B22987DF713B}" destId="{319A313A-A002-43E3-BC32-EBB4F6305279}" srcOrd="0" destOrd="0" presId="urn:microsoft.com/office/officeart/2005/8/layout/cycle7"/>
    <dgm:cxn modelId="{7A103406-8DC2-45BC-AD4E-B9CCFBFE8BEA}" type="presOf" srcId="{5ADE42AD-452B-47BE-B982-82E4F0104043}" destId="{808E6D4F-751B-4B0B-9721-78D39487C229}" srcOrd="0" destOrd="0" presId="urn:microsoft.com/office/officeart/2005/8/layout/cycle7"/>
    <dgm:cxn modelId="{51BCFD38-7EB7-457B-9D4E-1739DD5BA592}" srcId="{41515D78-518F-474A-B7B2-B22987DF713B}" destId="{5E880ADE-BA3E-4DBA-A0D7-B18042DA2F51}" srcOrd="2" destOrd="0" parTransId="{651150D8-EEF8-4427-89AC-F68CBD7440B0}" sibTransId="{91678544-905F-4E83-B75D-8F77170A53AB}"/>
    <dgm:cxn modelId="{BD9D2BC3-3781-4048-81C3-EEA775DD7256}" type="presOf" srcId="{6ED5835A-51B2-42E9-9475-6E9A049F4A7F}" destId="{BF2EBFEE-DB40-40F2-9613-4E4A024746A6}" srcOrd="0" destOrd="0" presId="urn:microsoft.com/office/officeart/2005/8/layout/cycle7"/>
    <dgm:cxn modelId="{87D1ED37-7C1F-4E3F-98F4-93FEEC8016DF}" type="presParOf" srcId="{319A313A-A002-43E3-BC32-EBB4F6305279}" destId="{BF2EBFEE-DB40-40F2-9613-4E4A024746A6}" srcOrd="0" destOrd="0" presId="urn:microsoft.com/office/officeart/2005/8/layout/cycle7"/>
    <dgm:cxn modelId="{DDA54743-1424-46C7-8416-F39ED6C08700}" type="presParOf" srcId="{319A313A-A002-43E3-BC32-EBB4F6305279}" destId="{808E6D4F-751B-4B0B-9721-78D39487C229}" srcOrd="1" destOrd="0" presId="urn:microsoft.com/office/officeart/2005/8/layout/cycle7"/>
    <dgm:cxn modelId="{EAC4A5DC-32BD-4F75-9F5C-119C293AFC7D}" type="presParOf" srcId="{808E6D4F-751B-4B0B-9721-78D39487C229}" destId="{6A0B2074-EC3F-411A-96B4-E44599EDB9CE}" srcOrd="0" destOrd="0" presId="urn:microsoft.com/office/officeart/2005/8/layout/cycle7"/>
    <dgm:cxn modelId="{74620959-663F-44EF-8CF6-7FAEB3891BEC}" type="presParOf" srcId="{319A313A-A002-43E3-BC32-EBB4F6305279}" destId="{EBCD64A5-4D4C-45A2-B131-1B1C21630C63}" srcOrd="2" destOrd="0" presId="urn:microsoft.com/office/officeart/2005/8/layout/cycle7"/>
    <dgm:cxn modelId="{F3165B85-8C03-48D4-AD4D-BBCF0E731C08}" type="presParOf" srcId="{319A313A-A002-43E3-BC32-EBB4F6305279}" destId="{2952766F-BE5F-4D4F-8F84-E200EC078E58}" srcOrd="3" destOrd="0" presId="urn:microsoft.com/office/officeart/2005/8/layout/cycle7"/>
    <dgm:cxn modelId="{7F66B647-133E-4A35-A300-8D2C72BAD21A}" type="presParOf" srcId="{2952766F-BE5F-4D4F-8F84-E200EC078E58}" destId="{9A592782-27E4-47B8-B8B1-F11BC5890B43}" srcOrd="0" destOrd="0" presId="urn:microsoft.com/office/officeart/2005/8/layout/cycle7"/>
    <dgm:cxn modelId="{504BEBD3-8D84-41F1-B61A-7294BA313A56}" type="presParOf" srcId="{319A313A-A002-43E3-BC32-EBB4F6305279}" destId="{643D3525-FB85-49BE-8B19-012D377BF74D}" srcOrd="4" destOrd="0" presId="urn:microsoft.com/office/officeart/2005/8/layout/cycle7"/>
    <dgm:cxn modelId="{BB17E3D8-FBF4-417F-9D84-B608AF0394F1}" type="presParOf" srcId="{319A313A-A002-43E3-BC32-EBB4F6305279}" destId="{E18DAA84-2219-41A1-8A6F-431CFC3B6EFA}" srcOrd="5" destOrd="0" presId="urn:microsoft.com/office/officeart/2005/8/layout/cycle7"/>
    <dgm:cxn modelId="{BA1B8C62-574E-43B6-ADAD-448E20CF3361}" type="presParOf" srcId="{E18DAA84-2219-41A1-8A6F-431CFC3B6EFA}" destId="{41C177EB-0C85-4C8C-903D-F23B94BDF70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3ADCF64-3EDB-4501-9C90-21E3FCF669D7}" type="doc">
      <dgm:prSet loTypeId="urn:microsoft.com/office/officeart/2005/8/layout/hList6" loCatId="list" qsTypeId="urn:microsoft.com/office/officeart/2005/8/quickstyle/simple1" qsCatId="simple" csTypeId="urn:microsoft.com/office/officeart/2005/8/colors/colorful1#15" csCatId="colorful" phldr="1"/>
      <dgm:spPr/>
      <dgm:t>
        <a:bodyPr/>
        <a:lstStyle/>
        <a:p>
          <a:endParaRPr lang="es-ES"/>
        </a:p>
      </dgm:t>
    </dgm:pt>
    <dgm:pt modelId="{1B719701-49AC-4101-BE2E-7F791767AC99}">
      <dgm:prSet phldrT="[Texto]"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pPr algn="l"/>
          <a:endParaRPr lang="es-ES" sz="1600" b="1" dirty="0" smtClean="0">
            <a:solidFill>
              <a:schemeClr val="tx1"/>
            </a:solidFill>
          </a:endParaRPr>
        </a:p>
      </dgm:t>
    </dgm:pt>
    <dgm:pt modelId="{245AD81C-AB69-4E3C-8771-263A9C7BF49C}" type="parTrans" cxnId="{F4CD2B2E-0AAB-4BB3-A372-014237E4DE3D}">
      <dgm:prSet/>
      <dgm:spPr/>
      <dgm:t>
        <a:bodyPr/>
        <a:lstStyle/>
        <a:p>
          <a:endParaRPr lang="es-ES"/>
        </a:p>
      </dgm:t>
    </dgm:pt>
    <dgm:pt modelId="{0B3B6822-2D12-4714-87B2-9DFA2E9688C3}" type="sibTrans" cxnId="{F4CD2B2E-0AAB-4BB3-A372-014237E4DE3D}">
      <dgm:prSet/>
      <dgm:spPr/>
      <dgm:t>
        <a:bodyPr/>
        <a:lstStyle/>
        <a:p>
          <a:endParaRPr lang="es-ES"/>
        </a:p>
      </dgm:t>
    </dgm:pt>
    <dgm:pt modelId="{389C47FC-F278-4CD8-90D1-75641FDA38C8}">
      <dgm:prSet phldrT="[Texto]"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pPr algn="just"/>
          <a:r>
            <a:rPr lang="es-EC" sz="1800" dirty="0" smtClean="0">
              <a:solidFill>
                <a:schemeClr val="tx1"/>
              </a:solidFill>
            </a:rPr>
            <a:t>Determinar la capacidad lateral de la estructura.</a:t>
          </a:r>
          <a:endParaRPr lang="es-ES" sz="1800" b="1" dirty="0">
            <a:solidFill>
              <a:schemeClr val="tx1"/>
            </a:solidFill>
          </a:endParaRPr>
        </a:p>
      </dgm:t>
    </dgm:pt>
    <dgm:pt modelId="{9D91268D-A0F4-4B39-A237-0AE9C7437A6C}" type="parTrans" cxnId="{95581F35-B657-4D96-B37E-9FEE4F91555C}">
      <dgm:prSet/>
      <dgm:spPr/>
      <dgm:t>
        <a:bodyPr/>
        <a:lstStyle/>
        <a:p>
          <a:endParaRPr lang="es-ES"/>
        </a:p>
      </dgm:t>
    </dgm:pt>
    <dgm:pt modelId="{DCBDE892-A7D9-4E53-9CA5-C8AA70719638}" type="sibTrans" cxnId="{95581F35-B657-4D96-B37E-9FEE4F91555C}">
      <dgm:prSet/>
      <dgm:spPr/>
      <dgm:t>
        <a:bodyPr/>
        <a:lstStyle/>
        <a:p>
          <a:endParaRPr lang="es-ES"/>
        </a:p>
      </dgm:t>
    </dgm:pt>
    <dgm:pt modelId="{A41AD0B2-0439-478A-AA7C-119D1547ECD7}">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r>
            <a:rPr lang="es-EC" sz="1800" dirty="0" smtClean="0">
              <a:solidFill>
                <a:schemeClr val="tx1"/>
              </a:solidFill>
            </a:rPr>
            <a:t>Cuales elementos serán más susceptibles a fallar primero.</a:t>
          </a:r>
          <a:endParaRPr lang="es-EC" sz="1800" dirty="0">
            <a:solidFill>
              <a:schemeClr val="tx1"/>
            </a:solidFill>
          </a:endParaRPr>
        </a:p>
      </dgm:t>
    </dgm:pt>
    <dgm:pt modelId="{B6F097FF-A4AA-4B59-B7FA-DF4A76D64C33}" type="parTrans" cxnId="{3C1673B7-5E6F-487D-BEEE-95778340A707}">
      <dgm:prSet/>
      <dgm:spPr/>
      <dgm:t>
        <a:bodyPr/>
        <a:lstStyle/>
        <a:p>
          <a:endParaRPr lang="es-EC"/>
        </a:p>
      </dgm:t>
    </dgm:pt>
    <dgm:pt modelId="{C95C6E57-5C26-427E-BAF4-169BD8D2A0BD}" type="sibTrans" cxnId="{3C1673B7-5E6F-487D-BEEE-95778340A707}">
      <dgm:prSet/>
      <dgm:spPr/>
      <dgm:t>
        <a:bodyPr/>
        <a:lstStyle/>
        <a:p>
          <a:endParaRPr lang="es-EC"/>
        </a:p>
      </dgm:t>
    </dgm:pt>
    <dgm:pt modelId="{C8A811BB-701C-46F8-B26E-9E09850A3D52}">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r>
            <a:rPr lang="es-EC" sz="1800" dirty="0" smtClean="0">
              <a:solidFill>
                <a:schemeClr val="tx1"/>
              </a:solidFill>
            </a:rPr>
            <a:t>Determinar la ductilidad de la estructura.</a:t>
          </a:r>
          <a:endParaRPr lang="es-EC" sz="1800" dirty="0">
            <a:solidFill>
              <a:schemeClr val="tx1"/>
            </a:solidFill>
          </a:endParaRPr>
        </a:p>
      </dgm:t>
    </dgm:pt>
    <dgm:pt modelId="{0C969411-995E-4AB8-B6AD-C069E22EE752}" type="parTrans" cxnId="{435EE3DD-CBED-4029-B6FF-8CE52FF8DB1D}">
      <dgm:prSet/>
      <dgm:spPr/>
      <dgm:t>
        <a:bodyPr/>
        <a:lstStyle/>
        <a:p>
          <a:endParaRPr lang="es-EC"/>
        </a:p>
      </dgm:t>
    </dgm:pt>
    <dgm:pt modelId="{29EA341A-788A-48AE-94D5-7076C17EC18E}" type="sibTrans" cxnId="{435EE3DD-CBED-4029-B6FF-8CE52FF8DB1D}">
      <dgm:prSet/>
      <dgm:spPr/>
      <dgm:t>
        <a:bodyPr/>
        <a:lstStyle/>
        <a:p>
          <a:endParaRPr lang="es-EC"/>
        </a:p>
      </dgm:t>
    </dgm:pt>
    <dgm:pt modelId="{F26A8E71-4D02-48CC-A932-140DCE8FC45B}">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r>
            <a:rPr lang="es-EC" sz="1800" dirty="0" smtClean="0">
              <a:solidFill>
                <a:schemeClr val="tx1"/>
              </a:solidFill>
            </a:rPr>
            <a:t>Verificar el concepto de vigas débiles y columnas fuertes.</a:t>
          </a:r>
          <a:endParaRPr lang="es-EC" sz="1800" dirty="0">
            <a:solidFill>
              <a:schemeClr val="tx1"/>
            </a:solidFill>
          </a:endParaRPr>
        </a:p>
      </dgm:t>
    </dgm:pt>
    <dgm:pt modelId="{123BF9FC-31B9-4439-AF63-247D2C71F4D1}" type="parTrans" cxnId="{2E68561B-2C6D-49FA-BB0F-D6F96CEB678E}">
      <dgm:prSet/>
      <dgm:spPr/>
      <dgm:t>
        <a:bodyPr/>
        <a:lstStyle/>
        <a:p>
          <a:endParaRPr lang="es-EC"/>
        </a:p>
      </dgm:t>
    </dgm:pt>
    <dgm:pt modelId="{12A68595-A905-4BD0-A14D-8F28AE647A41}" type="sibTrans" cxnId="{2E68561B-2C6D-49FA-BB0F-D6F96CEB678E}">
      <dgm:prSet/>
      <dgm:spPr/>
      <dgm:t>
        <a:bodyPr/>
        <a:lstStyle/>
        <a:p>
          <a:endParaRPr lang="es-EC"/>
        </a:p>
      </dgm:t>
    </dgm:pt>
    <dgm:pt modelId="{BE13A040-B275-4CD7-AFA9-63C5F02BEEB2}">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r>
            <a:rPr lang="es-EC" sz="1800" dirty="0" smtClean="0">
              <a:solidFill>
                <a:schemeClr val="tx1"/>
              </a:solidFill>
            </a:rPr>
            <a:t>Verificar la degradación global de la resistencia.</a:t>
          </a:r>
          <a:endParaRPr lang="es-EC" sz="1800" dirty="0">
            <a:solidFill>
              <a:schemeClr val="tx1"/>
            </a:solidFill>
          </a:endParaRPr>
        </a:p>
      </dgm:t>
    </dgm:pt>
    <dgm:pt modelId="{144C912D-679F-452F-9F87-BB0A8B15D2F4}" type="parTrans" cxnId="{ACA8BB56-84EE-455A-A616-B66902D80995}">
      <dgm:prSet/>
      <dgm:spPr/>
      <dgm:t>
        <a:bodyPr/>
        <a:lstStyle/>
        <a:p>
          <a:endParaRPr lang="es-EC"/>
        </a:p>
      </dgm:t>
    </dgm:pt>
    <dgm:pt modelId="{200B7D95-21D8-4B8A-8682-390FD8699E8E}" type="sibTrans" cxnId="{ACA8BB56-84EE-455A-A616-B66902D80995}">
      <dgm:prSet/>
      <dgm:spPr/>
      <dgm:t>
        <a:bodyPr/>
        <a:lstStyle/>
        <a:p>
          <a:endParaRPr lang="es-EC"/>
        </a:p>
      </dgm:t>
    </dgm:pt>
    <dgm:pt modelId="{0B346C9D-4D5E-4FBD-BB4C-0D42F8752605}">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r>
            <a:rPr lang="es-EC" sz="1800" dirty="0" smtClean="0">
              <a:solidFill>
                <a:schemeClr val="tx1"/>
              </a:solidFill>
            </a:rPr>
            <a:t>Verificar los desplazamientos relativos inelásticos.</a:t>
          </a:r>
          <a:endParaRPr lang="es-EC" sz="1800" dirty="0">
            <a:solidFill>
              <a:schemeClr val="tx1"/>
            </a:solidFill>
          </a:endParaRPr>
        </a:p>
      </dgm:t>
    </dgm:pt>
    <dgm:pt modelId="{5A3E5523-7F36-4DD6-9AAC-9EC5FEA2E808}" type="parTrans" cxnId="{5C517B74-DE43-4590-BE36-E5AE7864325C}">
      <dgm:prSet/>
      <dgm:spPr/>
      <dgm:t>
        <a:bodyPr/>
        <a:lstStyle/>
        <a:p>
          <a:endParaRPr lang="es-EC"/>
        </a:p>
      </dgm:t>
    </dgm:pt>
    <dgm:pt modelId="{A7044E3A-91B7-47D1-8107-D1C3D8D8107B}" type="sibTrans" cxnId="{5C517B74-DE43-4590-BE36-E5AE7864325C}">
      <dgm:prSet/>
      <dgm:spPr/>
      <dgm:t>
        <a:bodyPr/>
        <a:lstStyle/>
        <a:p>
          <a:endParaRPr lang="es-EC"/>
        </a:p>
      </dgm:t>
    </dgm:pt>
    <dgm:pt modelId="{FBA63CA3-9F71-4B8A-B7BC-29F46DDABFC2}">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r>
            <a:rPr lang="es-EC" sz="1800" dirty="0" smtClean="0">
              <a:solidFill>
                <a:schemeClr val="tx1"/>
              </a:solidFill>
            </a:rPr>
            <a:t>Verificar los criterios de aceptación a nivel local de cada elemento.</a:t>
          </a:r>
          <a:endParaRPr lang="es-EC" sz="1800" dirty="0">
            <a:solidFill>
              <a:schemeClr val="tx1"/>
            </a:solidFill>
          </a:endParaRPr>
        </a:p>
      </dgm:t>
    </dgm:pt>
    <dgm:pt modelId="{C36FF7AA-EBFF-4A23-A49C-D0572CEC4AF2}" type="parTrans" cxnId="{5B569C93-DC3E-4A57-B103-DE0F5C491C8D}">
      <dgm:prSet/>
      <dgm:spPr/>
      <dgm:t>
        <a:bodyPr/>
        <a:lstStyle/>
        <a:p>
          <a:endParaRPr lang="es-EC"/>
        </a:p>
      </dgm:t>
    </dgm:pt>
    <dgm:pt modelId="{630EB6C7-1C70-4148-8B5B-5419E2023951}" type="sibTrans" cxnId="{5B569C93-DC3E-4A57-B103-DE0F5C491C8D}">
      <dgm:prSet/>
      <dgm:spPr/>
      <dgm:t>
        <a:bodyPr/>
        <a:lstStyle/>
        <a:p>
          <a:endParaRPr lang="es-EC"/>
        </a:p>
      </dgm:t>
    </dgm:pt>
    <dgm:pt modelId="{268E18F3-9E54-4FCB-AB1D-E4D461B288A0}" type="pres">
      <dgm:prSet presAssocID="{23ADCF64-3EDB-4501-9C90-21E3FCF669D7}" presName="Name0" presStyleCnt="0">
        <dgm:presLayoutVars>
          <dgm:dir/>
          <dgm:resizeHandles val="exact"/>
        </dgm:presLayoutVars>
      </dgm:prSet>
      <dgm:spPr/>
      <dgm:t>
        <a:bodyPr/>
        <a:lstStyle/>
        <a:p>
          <a:endParaRPr lang="es-ES"/>
        </a:p>
      </dgm:t>
    </dgm:pt>
    <dgm:pt modelId="{25D18C45-B60C-4B02-BFCF-B6E8A8FD5F5A}" type="pres">
      <dgm:prSet presAssocID="{1B719701-49AC-4101-BE2E-7F791767AC99}" presName="node" presStyleLbl="node1" presStyleIdx="0" presStyleCnt="1" custLinFactNeighborX="-1624" custLinFactNeighborY="183">
        <dgm:presLayoutVars>
          <dgm:bulletEnabled val="1"/>
        </dgm:presLayoutVars>
      </dgm:prSet>
      <dgm:spPr/>
      <dgm:t>
        <a:bodyPr/>
        <a:lstStyle/>
        <a:p>
          <a:endParaRPr lang="es-ES"/>
        </a:p>
      </dgm:t>
    </dgm:pt>
  </dgm:ptLst>
  <dgm:cxnLst>
    <dgm:cxn modelId="{1C9097DC-794E-4F90-B89C-4627F0B8FA14}" type="presOf" srcId="{BE13A040-B275-4CD7-AFA9-63C5F02BEEB2}" destId="{25D18C45-B60C-4B02-BFCF-B6E8A8FD5F5A}" srcOrd="0" destOrd="5" presId="urn:microsoft.com/office/officeart/2005/8/layout/hList6"/>
    <dgm:cxn modelId="{B6DE6F08-F4C3-4CB4-8213-9072144A0E42}" type="presOf" srcId="{F26A8E71-4D02-48CC-A932-140DCE8FC45B}" destId="{25D18C45-B60C-4B02-BFCF-B6E8A8FD5F5A}" srcOrd="0" destOrd="4" presId="urn:microsoft.com/office/officeart/2005/8/layout/hList6"/>
    <dgm:cxn modelId="{5C517B74-DE43-4590-BE36-E5AE7864325C}" srcId="{1B719701-49AC-4101-BE2E-7F791767AC99}" destId="{0B346C9D-4D5E-4FBD-BB4C-0D42F8752605}" srcOrd="5" destOrd="0" parTransId="{5A3E5523-7F36-4DD6-9AAC-9EC5FEA2E808}" sibTransId="{A7044E3A-91B7-47D1-8107-D1C3D8D8107B}"/>
    <dgm:cxn modelId="{5B569C93-DC3E-4A57-B103-DE0F5C491C8D}" srcId="{1B719701-49AC-4101-BE2E-7F791767AC99}" destId="{FBA63CA3-9F71-4B8A-B7BC-29F46DDABFC2}" srcOrd="6" destOrd="0" parTransId="{C36FF7AA-EBFF-4A23-A49C-D0572CEC4AF2}" sibTransId="{630EB6C7-1C70-4148-8B5B-5419E2023951}"/>
    <dgm:cxn modelId="{8F9C99D6-15AB-4375-AC38-EBE46DF4717D}" type="presOf" srcId="{FBA63CA3-9F71-4B8A-B7BC-29F46DDABFC2}" destId="{25D18C45-B60C-4B02-BFCF-B6E8A8FD5F5A}" srcOrd="0" destOrd="7" presId="urn:microsoft.com/office/officeart/2005/8/layout/hList6"/>
    <dgm:cxn modelId="{95581F35-B657-4D96-B37E-9FEE4F91555C}" srcId="{1B719701-49AC-4101-BE2E-7F791767AC99}" destId="{389C47FC-F278-4CD8-90D1-75641FDA38C8}" srcOrd="0" destOrd="0" parTransId="{9D91268D-A0F4-4B39-A237-0AE9C7437A6C}" sibTransId="{DCBDE892-A7D9-4E53-9CA5-C8AA70719638}"/>
    <dgm:cxn modelId="{F4CD2B2E-0AAB-4BB3-A372-014237E4DE3D}" srcId="{23ADCF64-3EDB-4501-9C90-21E3FCF669D7}" destId="{1B719701-49AC-4101-BE2E-7F791767AC99}" srcOrd="0" destOrd="0" parTransId="{245AD81C-AB69-4E3C-8771-263A9C7BF49C}" sibTransId="{0B3B6822-2D12-4714-87B2-9DFA2E9688C3}"/>
    <dgm:cxn modelId="{93572D10-2EDE-4E72-90C3-327A5EE6B143}" type="presOf" srcId="{A41AD0B2-0439-478A-AA7C-119D1547ECD7}" destId="{25D18C45-B60C-4B02-BFCF-B6E8A8FD5F5A}" srcOrd="0" destOrd="2" presId="urn:microsoft.com/office/officeart/2005/8/layout/hList6"/>
    <dgm:cxn modelId="{ACA8BB56-84EE-455A-A616-B66902D80995}" srcId="{1B719701-49AC-4101-BE2E-7F791767AC99}" destId="{BE13A040-B275-4CD7-AFA9-63C5F02BEEB2}" srcOrd="4" destOrd="0" parTransId="{144C912D-679F-452F-9F87-BB0A8B15D2F4}" sibTransId="{200B7D95-21D8-4B8A-8682-390FD8699E8E}"/>
    <dgm:cxn modelId="{08868E50-2834-42E3-ABC7-2F773EADEAF0}" type="presOf" srcId="{C8A811BB-701C-46F8-B26E-9E09850A3D52}" destId="{25D18C45-B60C-4B02-BFCF-B6E8A8FD5F5A}" srcOrd="0" destOrd="3" presId="urn:microsoft.com/office/officeart/2005/8/layout/hList6"/>
    <dgm:cxn modelId="{2E68561B-2C6D-49FA-BB0F-D6F96CEB678E}" srcId="{1B719701-49AC-4101-BE2E-7F791767AC99}" destId="{F26A8E71-4D02-48CC-A932-140DCE8FC45B}" srcOrd="3" destOrd="0" parTransId="{123BF9FC-31B9-4439-AF63-247D2C71F4D1}" sibTransId="{12A68595-A905-4BD0-A14D-8F28AE647A41}"/>
    <dgm:cxn modelId="{FE4F92BA-7A75-43DF-9A3E-3827ABC83715}" type="presOf" srcId="{389C47FC-F278-4CD8-90D1-75641FDA38C8}" destId="{25D18C45-B60C-4B02-BFCF-B6E8A8FD5F5A}" srcOrd="0" destOrd="1" presId="urn:microsoft.com/office/officeart/2005/8/layout/hList6"/>
    <dgm:cxn modelId="{46BDBB87-65A2-44A3-935E-ECCB265FA500}" type="presOf" srcId="{23ADCF64-3EDB-4501-9C90-21E3FCF669D7}" destId="{268E18F3-9E54-4FCB-AB1D-E4D461B288A0}" srcOrd="0" destOrd="0" presId="urn:microsoft.com/office/officeart/2005/8/layout/hList6"/>
    <dgm:cxn modelId="{7A072677-5508-469F-BF73-B9C1A34B68D7}" type="presOf" srcId="{1B719701-49AC-4101-BE2E-7F791767AC99}" destId="{25D18C45-B60C-4B02-BFCF-B6E8A8FD5F5A}" srcOrd="0" destOrd="0" presId="urn:microsoft.com/office/officeart/2005/8/layout/hList6"/>
    <dgm:cxn modelId="{435EE3DD-CBED-4029-B6FF-8CE52FF8DB1D}" srcId="{1B719701-49AC-4101-BE2E-7F791767AC99}" destId="{C8A811BB-701C-46F8-B26E-9E09850A3D52}" srcOrd="2" destOrd="0" parTransId="{0C969411-995E-4AB8-B6AD-C069E22EE752}" sibTransId="{29EA341A-788A-48AE-94D5-7076C17EC18E}"/>
    <dgm:cxn modelId="{01ADE59C-AA97-43D0-AAE3-A1912AE83783}" type="presOf" srcId="{0B346C9D-4D5E-4FBD-BB4C-0D42F8752605}" destId="{25D18C45-B60C-4B02-BFCF-B6E8A8FD5F5A}" srcOrd="0" destOrd="6" presId="urn:microsoft.com/office/officeart/2005/8/layout/hList6"/>
    <dgm:cxn modelId="{3C1673B7-5E6F-487D-BEEE-95778340A707}" srcId="{1B719701-49AC-4101-BE2E-7F791767AC99}" destId="{A41AD0B2-0439-478A-AA7C-119D1547ECD7}" srcOrd="1" destOrd="0" parTransId="{B6F097FF-A4AA-4B59-B7FA-DF4A76D64C33}" sibTransId="{C95C6E57-5C26-427E-BAF4-169BD8D2A0BD}"/>
    <dgm:cxn modelId="{E93007ED-0F02-4D93-A2BF-357DAF3C1155}" type="presParOf" srcId="{268E18F3-9E54-4FCB-AB1D-E4D461B288A0}" destId="{25D18C45-B60C-4B02-BFCF-B6E8A8FD5F5A}" srcOrd="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B28A8AA-5231-4940-BFAE-9D799ECED4A5}"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s-EC"/>
        </a:p>
      </dgm:t>
    </dgm:pt>
    <dgm:pt modelId="{8024372F-9F54-4CCD-B8CF-2324B40672A5}">
      <dgm:prSet phldrT="[Texto]"/>
      <dgm:spPr>
        <a:solidFill>
          <a:srgbClr val="FF6600"/>
        </a:solidFill>
        <a:ln>
          <a:solidFill>
            <a:srgbClr val="FF6600"/>
          </a:solidFill>
        </a:ln>
      </dgm:spPr>
      <dgm:t>
        <a:bodyPr/>
        <a:lstStyle/>
        <a:p>
          <a:r>
            <a:rPr lang="es-EC" dirty="0" smtClean="0">
              <a:solidFill>
                <a:schemeClr val="tx1"/>
              </a:solidFill>
            </a:rPr>
            <a:t>Estima el máximo desplazamiento por medio de la intersección del espectro de capacidad y espectro de demanda</a:t>
          </a:r>
          <a:endParaRPr lang="es-EC" dirty="0">
            <a:solidFill>
              <a:schemeClr val="tx1"/>
            </a:solidFill>
          </a:endParaRPr>
        </a:p>
      </dgm:t>
    </dgm:pt>
    <dgm:pt modelId="{22D7B9AA-B6FC-4C18-B07F-67E4D2386737}" type="parTrans" cxnId="{11357F9E-B356-46BD-8001-3DAB115C6BF0}">
      <dgm:prSet/>
      <dgm:spPr/>
      <dgm:t>
        <a:bodyPr/>
        <a:lstStyle/>
        <a:p>
          <a:endParaRPr lang="es-EC"/>
        </a:p>
      </dgm:t>
    </dgm:pt>
    <dgm:pt modelId="{CC5D6560-5ABA-4F24-A31F-215342AEBC3C}" type="sibTrans" cxnId="{11357F9E-B356-46BD-8001-3DAB115C6BF0}">
      <dgm:prSet/>
      <dgm:spPr/>
      <dgm:t>
        <a:bodyPr/>
        <a:lstStyle/>
        <a:p>
          <a:endParaRPr lang="es-EC"/>
        </a:p>
      </dgm:t>
    </dgm:pt>
    <dgm:pt modelId="{206AB153-E959-4C2C-A034-D49EF1F5352F}">
      <dgm:prSet phldrT="[Texto]"/>
      <dgm:spPr>
        <a:solidFill>
          <a:srgbClr val="BFCD69"/>
        </a:solidFill>
      </dgm:spPr>
      <dgm:t>
        <a:bodyPr/>
        <a:lstStyle/>
        <a:p>
          <a:r>
            <a:rPr lang="es-EC" dirty="0" smtClean="0">
              <a:solidFill>
                <a:schemeClr val="tx1"/>
              </a:solidFill>
            </a:rPr>
            <a:t>Ayuda a ver como trabaja el edificio por medio de modos de falla</a:t>
          </a:r>
          <a:endParaRPr lang="es-EC" dirty="0">
            <a:solidFill>
              <a:schemeClr val="tx1"/>
            </a:solidFill>
          </a:endParaRPr>
        </a:p>
      </dgm:t>
    </dgm:pt>
    <dgm:pt modelId="{7AC0F7B1-4640-4DBD-A737-AE826D883683}" type="parTrans" cxnId="{B13B5537-7C3A-4BB7-82A1-1604F2D0052D}">
      <dgm:prSet/>
      <dgm:spPr/>
      <dgm:t>
        <a:bodyPr/>
        <a:lstStyle/>
        <a:p>
          <a:endParaRPr lang="es-EC"/>
        </a:p>
      </dgm:t>
    </dgm:pt>
    <dgm:pt modelId="{850564E6-8328-488D-8CFF-F1151B0F97FC}" type="sibTrans" cxnId="{B13B5537-7C3A-4BB7-82A1-1604F2D0052D}">
      <dgm:prSet/>
      <dgm:spPr/>
      <dgm:t>
        <a:bodyPr/>
        <a:lstStyle/>
        <a:p>
          <a:endParaRPr lang="es-EC"/>
        </a:p>
      </dgm:t>
    </dgm:pt>
    <dgm:pt modelId="{433249B5-BC60-4A77-9AC9-3912626613BC}">
      <dgm:prSet phldrT="[Texto]"/>
      <dgm:spPr>
        <a:solidFill>
          <a:srgbClr val="00B0F0"/>
        </a:solidFill>
        <a:ln>
          <a:solidFill>
            <a:srgbClr val="00B0F0"/>
          </a:solidFill>
        </a:ln>
      </dgm:spPr>
      <dgm:t>
        <a:bodyPr/>
        <a:lstStyle/>
        <a:p>
          <a:r>
            <a:rPr lang="es-EC" b="1" dirty="0" smtClean="0">
              <a:solidFill>
                <a:schemeClr val="tx1"/>
              </a:solidFill>
            </a:rPr>
            <a:t>Capacidad</a:t>
          </a:r>
          <a:r>
            <a:rPr lang="es-EC" dirty="0" smtClean="0"/>
            <a:t> </a:t>
          </a:r>
          <a:endParaRPr lang="es-EC" dirty="0"/>
        </a:p>
      </dgm:t>
    </dgm:pt>
    <dgm:pt modelId="{B50FEF47-CACD-463D-A8A2-4F1C66AD204F}" type="parTrans" cxnId="{C18FA3E1-0329-456F-BBC2-D764259495A6}">
      <dgm:prSet/>
      <dgm:spPr/>
      <dgm:t>
        <a:bodyPr/>
        <a:lstStyle/>
        <a:p>
          <a:endParaRPr lang="es-EC"/>
        </a:p>
      </dgm:t>
    </dgm:pt>
    <dgm:pt modelId="{EDBB5C29-46E0-4523-8747-D39CCD118473}" type="sibTrans" cxnId="{C18FA3E1-0329-456F-BBC2-D764259495A6}">
      <dgm:prSet/>
      <dgm:spPr/>
      <dgm:t>
        <a:bodyPr/>
        <a:lstStyle/>
        <a:p>
          <a:endParaRPr lang="es-EC"/>
        </a:p>
      </dgm:t>
    </dgm:pt>
    <dgm:pt modelId="{F2770223-011D-4B67-B67E-EF05570E1AE9}">
      <dgm:prSet phldrT="[Texto]"/>
      <dgm:spPr>
        <a:solidFill>
          <a:srgbClr val="00B0F0"/>
        </a:solidFill>
      </dgm:spPr>
      <dgm:t>
        <a:bodyPr/>
        <a:lstStyle/>
        <a:p>
          <a:r>
            <a:rPr lang="es-EC" b="1" dirty="0" smtClean="0">
              <a:solidFill>
                <a:schemeClr val="tx1"/>
              </a:solidFill>
            </a:rPr>
            <a:t>Demanda</a:t>
          </a:r>
          <a:r>
            <a:rPr lang="es-EC" dirty="0" smtClean="0"/>
            <a:t> </a:t>
          </a:r>
          <a:endParaRPr lang="es-EC" dirty="0"/>
        </a:p>
      </dgm:t>
    </dgm:pt>
    <dgm:pt modelId="{29C3B467-5E34-471F-A2CA-34F60B552BC9}" type="parTrans" cxnId="{1B4F7F31-C8E7-49DE-BDF7-8FCD3A904B40}">
      <dgm:prSet/>
      <dgm:spPr/>
      <dgm:t>
        <a:bodyPr/>
        <a:lstStyle/>
        <a:p>
          <a:endParaRPr lang="es-EC"/>
        </a:p>
      </dgm:t>
    </dgm:pt>
    <dgm:pt modelId="{F39536E0-37E9-4590-BA92-D916757A56C9}" type="sibTrans" cxnId="{1B4F7F31-C8E7-49DE-BDF7-8FCD3A904B40}">
      <dgm:prSet/>
      <dgm:spPr/>
      <dgm:t>
        <a:bodyPr/>
        <a:lstStyle/>
        <a:p>
          <a:endParaRPr lang="es-EC"/>
        </a:p>
      </dgm:t>
    </dgm:pt>
    <dgm:pt modelId="{A430D4A0-BE5F-46C3-ABEC-55FB5A6E6E22}">
      <dgm:prSet phldrT="[Texto]"/>
      <dgm:spPr>
        <a:solidFill>
          <a:srgbClr val="BFCD69"/>
        </a:solidFill>
      </dgm:spPr>
      <dgm:t>
        <a:bodyPr/>
        <a:lstStyle/>
        <a:p>
          <a:r>
            <a:rPr lang="es-EC" dirty="0" smtClean="0"/>
            <a:t>Provee una </a:t>
          </a:r>
          <a:r>
            <a:rPr lang="es-EC" dirty="0" err="1" smtClean="0"/>
            <a:t>representacián</a:t>
          </a:r>
          <a:r>
            <a:rPr lang="es-EC" dirty="0" smtClean="0"/>
            <a:t> gráfica del comportamiento de la estructura</a:t>
          </a:r>
          <a:endParaRPr lang="es-EC" dirty="0"/>
        </a:p>
      </dgm:t>
    </dgm:pt>
    <dgm:pt modelId="{1012C3FC-2C19-4441-AF65-FD69194686DA}" type="parTrans" cxnId="{AB239B51-1588-4B59-A84D-CCA9102734DE}">
      <dgm:prSet/>
      <dgm:spPr/>
      <dgm:t>
        <a:bodyPr/>
        <a:lstStyle/>
        <a:p>
          <a:endParaRPr lang="es-EC"/>
        </a:p>
      </dgm:t>
    </dgm:pt>
    <dgm:pt modelId="{0BC34C92-B1AD-403F-80EF-9B8E739BF495}" type="sibTrans" cxnId="{AB239B51-1588-4B59-A84D-CCA9102734DE}">
      <dgm:prSet/>
      <dgm:spPr/>
      <dgm:t>
        <a:bodyPr/>
        <a:lstStyle/>
        <a:p>
          <a:endParaRPr lang="es-EC"/>
        </a:p>
      </dgm:t>
    </dgm:pt>
    <dgm:pt modelId="{FD869945-8479-49DB-8B35-71D5229128FD}">
      <dgm:prSet phldrT="[Texto]"/>
      <dgm:spPr>
        <a:solidFill>
          <a:srgbClr val="00B0F0"/>
        </a:solidFill>
      </dgm:spPr>
      <dgm:t>
        <a:bodyPr/>
        <a:lstStyle/>
        <a:p>
          <a:r>
            <a:rPr lang="es-EC" b="1" dirty="0" smtClean="0">
              <a:solidFill>
                <a:schemeClr val="tx1"/>
              </a:solidFill>
            </a:rPr>
            <a:t>Desempeño</a:t>
          </a:r>
          <a:r>
            <a:rPr lang="es-EC" dirty="0" smtClean="0"/>
            <a:t> </a:t>
          </a:r>
          <a:endParaRPr lang="es-EC" dirty="0"/>
        </a:p>
      </dgm:t>
    </dgm:pt>
    <dgm:pt modelId="{DA3C0BBA-8D63-498A-A068-FBD5B387755D}" type="parTrans" cxnId="{E228272E-EE1A-4057-B554-D3392F163954}">
      <dgm:prSet/>
      <dgm:spPr/>
      <dgm:t>
        <a:bodyPr/>
        <a:lstStyle/>
        <a:p>
          <a:endParaRPr lang="es-EC"/>
        </a:p>
      </dgm:t>
    </dgm:pt>
    <dgm:pt modelId="{D76B7657-2E6E-4E53-B127-6251C2C39946}" type="sibTrans" cxnId="{E228272E-EE1A-4057-B554-D3392F163954}">
      <dgm:prSet/>
      <dgm:spPr/>
      <dgm:t>
        <a:bodyPr/>
        <a:lstStyle/>
        <a:p>
          <a:endParaRPr lang="es-EC"/>
        </a:p>
      </dgm:t>
    </dgm:pt>
    <dgm:pt modelId="{FF6DF151-59E6-4AAC-940F-EF0926FEDBA2}" type="pres">
      <dgm:prSet presAssocID="{3B28A8AA-5231-4940-BFAE-9D799ECED4A5}" presName="Name0" presStyleCnt="0">
        <dgm:presLayoutVars>
          <dgm:chPref val="1"/>
          <dgm:dir/>
          <dgm:animOne val="branch"/>
          <dgm:animLvl val="lvl"/>
          <dgm:resizeHandles/>
        </dgm:presLayoutVars>
      </dgm:prSet>
      <dgm:spPr/>
      <dgm:t>
        <a:bodyPr/>
        <a:lstStyle/>
        <a:p>
          <a:endParaRPr lang="es-EC"/>
        </a:p>
      </dgm:t>
    </dgm:pt>
    <dgm:pt modelId="{B188A2C1-FAF5-419D-9106-89124314F548}" type="pres">
      <dgm:prSet presAssocID="{8024372F-9F54-4CCD-B8CF-2324B40672A5}" presName="vertOne" presStyleCnt="0"/>
      <dgm:spPr/>
    </dgm:pt>
    <dgm:pt modelId="{2A17E5F4-9B95-45D2-A7E7-ECFB37C208A8}" type="pres">
      <dgm:prSet presAssocID="{8024372F-9F54-4CCD-B8CF-2324B40672A5}" presName="txOne" presStyleLbl="node0" presStyleIdx="0" presStyleCnt="1">
        <dgm:presLayoutVars>
          <dgm:chPref val="3"/>
        </dgm:presLayoutVars>
      </dgm:prSet>
      <dgm:spPr/>
      <dgm:t>
        <a:bodyPr/>
        <a:lstStyle/>
        <a:p>
          <a:endParaRPr lang="es-EC"/>
        </a:p>
      </dgm:t>
    </dgm:pt>
    <dgm:pt modelId="{2332DF06-1E42-4461-962F-9A48F607613B}" type="pres">
      <dgm:prSet presAssocID="{8024372F-9F54-4CCD-B8CF-2324B40672A5}" presName="parTransOne" presStyleCnt="0"/>
      <dgm:spPr/>
    </dgm:pt>
    <dgm:pt modelId="{6E2BF13D-8740-4D1D-8819-2FF94D159AD8}" type="pres">
      <dgm:prSet presAssocID="{8024372F-9F54-4CCD-B8CF-2324B40672A5}" presName="horzOne" presStyleCnt="0"/>
      <dgm:spPr/>
    </dgm:pt>
    <dgm:pt modelId="{79BDBB4A-8861-4949-BE27-02C3FFB10C21}" type="pres">
      <dgm:prSet presAssocID="{206AB153-E959-4C2C-A034-D49EF1F5352F}" presName="vertTwo" presStyleCnt="0"/>
      <dgm:spPr/>
    </dgm:pt>
    <dgm:pt modelId="{36974A21-E9A6-4B86-A397-8D93811D3DA8}" type="pres">
      <dgm:prSet presAssocID="{206AB153-E959-4C2C-A034-D49EF1F5352F}" presName="txTwo" presStyleLbl="node2" presStyleIdx="0" presStyleCnt="2">
        <dgm:presLayoutVars>
          <dgm:chPref val="3"/>
        </dgm:presLayoutVars>
      </dgm:prSet>
      <dgm:spPr/>
      <dgm:t>
        <a:bodyPr/>
        <a:lstStyle/>
        <a:p>
          <a:endParaRPr lang="es-EC"/>
        </a:p>
      </dgm:t>
    </dgm:pt>
    <dgm:pt modelId="{C4A8DD5C-42E4-4448-8890-E62E85F848B7}" type="pres">
      <dgm:prSet presAssocID="{206AB153-E959-4C2C-A034-D49EF1F5352F}" presName="parTransTwo" presStyleCnt="0"/>
      <dgm:spPr/>
    </dgm:pt>
    <dgm:pt modelId="{CB69B591-596B-4B00-ACF8-CBFB9BA11E88}" type="pres">
      <dgm:prSet presAssocID="{206AB153-E959-4C2C-A034-D49EF1F5352F}" presName="horzTwo" presStyleCnt="0"/>
      <dgm:spPr/>
    </dgm:pt>
    <dgm:pt modelId="{7D0DA7F5-F374-46BA-BD60-4A8F18417B53}" type="pres">
      <dgm:prSet presAssocID="{433249B5-BC60-4A77-9AC9-3912626613BC}" presName="vertThree" presStyleCnt="0"/>
      <dgm:spPr/>
    </dgm:pt>
    <dgm:pt modelId="{FF810754-6C5F-40D8-8DA7-87E3F8776E34}" type="pres">
      <dgm:prSet presAssocID="{433249B5-BC60-4A77-9AC9-3912626613BC}" presName="txThree" presStyleLbl="node3" presStyleIdx="0" presStyleCnt="3">
        <dgm:presLayoutVars>
          <dgm:chPref val="3"/>
        </dgm:presLayoutVars>
      </dgm:prSet>
      <dgm:spPr/>
      <dgm:t>
        <a:bodyPr/>
        <a:lstStyle/>
        <a:p>
          <a:endParaRPr lang="es-EC"/>
        </a:p>
      </dgm:t>
    </dgm:pt>
    <dgm:pt modelId="{CB1E2001-EEEB-442E-9FCF-F80888DECB08}" type="pres">
      <dgm:prSet presAssocID="{433249B5-BC60-4A77-9AC9-3912626613BC}" presName="horzThree" presStyleCnt="0"/>
      <dgm:spPr/>
    </dgm:pt>
    <dgm:pt modelId="{C13D9406-BE97-46AF-AE95-DA22284AE33B}" type="pres">
      <dgm:prSet presAssocID="{EDBB5C29-46E0-4523-8747-D39CCD118473}" presName="sibSpaceThree" presStyleCnt="0"/>
      <dgm:spPr/>
    </dgm:pt>
    <dgm:pt modelId="{FC059C69-7978-43F6-BEAC-00D085765B66}" type="pres">
      <dgm:prSet presAssocID="{F2770223-011D-4B67-B67E-EF05570E1AE9}" presName="vertThree" presStyleCnt="0"/>
      <dgm:spPr/>
    </dgm:pt>
    <dgm:pt modelId="{6A437FE8-B90E-4EDA-B53B-9974A39BC20A}" type="pres">
      <dgm:prSet presAssocID="{F2770223-011D-4B67-B67E-EF05570E1AE9}" presName="txThree" presStyleLbl="node3" presStyleIdx="1" presStyleCnt="3">
        <dgm:presLayoutVars>
          <dgm:chPref val="3"/>
        </dgm:presLayoutVars>
      </dgm:prSet>
      <dgm:spPr/>
      <dgm:t>
        <a:bodyPr/>
        <a:lstStyle/>
        <a:p>
          <a:endParaRPr lang="es-EC"/>
        </a:p>
      </dgm:t>
    </dgm:pt>
    <dgm:pt modelId="{E347CDA8-ED06-4BBD-BBAF-A89458E18E32}" type="pres">
      <dgm:prSet presAssocID="{F2770223-011D-4B67-B67E-EF05570E1AE9}" presName="horzThree" presStyleCnt="0"/>
      <dgm:spPr/>
    </dgm:pt>
    <dgm:pt modelId="{CF6BB4B5-EB7C-49BA-AD9C-8431EF00F644}" type="pres">
      <dgm:prSet presAssocID="{850564E6-8328-488D-8CFF-F1151B0F97FC}" presName="sibSpaceTwo" presStyleCnt="0"/>
      <dgm:spPr/>
    </dgm:pt>
    <dgm:pt modelId="{76E68B86-CBA7-4F05-93F3-A4A765829849}" type="pres">
      <dgm:prSet presAssocID="{A430D4A0-BE5F-46C3-ABEC-55FB5A6E6E22}" presName="vertTwo" presStyleCnt="0"/>
      <dgm:spPr/>
    </dgm:pt>
    <dgm:pt modelId="{E27B1E10-7001-4249-9828-7B004255B3EE}" type="pres">
      <dgm:prSet presAssocID="{A430D4A0-BE5F-46C3-ABEC-55FB5A6E6E22}" presName="txTwo" presStyleLbl="node2" presStyleIdx="1" presStyleCnt="2">
        <dgm:presLayoutVars>
          <dgm:chPref val="3"/>
        </dgm:presLayoutVars>
      </dgm:prSet>
      <dgm:spPr/>
      <dgm:t>
        <a:bodyPr/>
        <a:lstStyle/>
        <a:p>
          <a:endParaRPr lang="es-EC"/>
        </a:p>
      </dgm:t>
    </dgm:pt>
    <dgm:pt modelId="{2C8CCD24-CCA4-4ED8-8340-82287925DA83}" type="pres">
      <dgm:prSet presAssocID="{A430D4A0-BE5F-46C3-ABEC-55FB5A6E6E22}" presName="parTransTwo" presStyleCnt="0"/>
      <dgm:spPr/>
    </dgm:pt>
    <dgm:pt modelId="{B03448AB-1BF7-40C8-A460-BD474AE289A0}" type="pres">
      <dgm:prSet presAssocID="{A430D4A0-BE5F-46C3-ABEC-55FB5A6E6E22}" presName="horzTwo" presStyleCnt="0"/>
      <dgm:spPr/>
    </dgm:pt>
    <dgm:pt modelId="{7269C070-895E-44D9-A7CD-004A5EC7C859}" type="pres">
      <dgm:prSet presAssocID="{FD869945-8479-49DB-8B35-71D5229128FD}" presName="vertThree" presStyleCnt="0"/>
      <dgm:spPr/>
    </dgm:pt>
    <dgm:pt modelId="{071DA742-FD52-4F99-9191-032DD72EA87D}" type="pres">
      <dgm:prSet presAssocID="{FD869945-8479-49DB-8B35-71D5229128FD}" presName="txThree" presStyleLbl="node3" presStyleIdx="2" presStyleCnt="3">
        <dgm:presLayoutVars>
          <dgm:chPref val="3"/>
        </dgm:presLayoutVars>
      </dgm:prSet>
      <dgm:spPr/>
      <dgm:t>
        <a:bodyPr/>
        <a:lstStyle/>
        <a:p>
          <a:endParaRPr lang="es-EC"/>
        </a:p>
      </dgm:t>
    </dgm:pt>
    <dgm:pt modelId="{B005E819-F70B-4A16-A0FF-361870CAF16F}" type="pres">
      <dgm:prSet presAssocID="{FD869945-8479-49DB-8B35-71D5229128FD}" presName="horzThree" presStyleCnt="0"/>
      <dgm:spPr/>
    </dgm:pt>
  </dgm:ptLst>
  <dgm:cxnLst>
    <dgm:cxn modelId="{C18FA3E1-0329-456F-BBC2-D764259495A6}" srcId="{206AB153-E959-4C2C-A034-D49EF1F5352F}" destId="{433249B5-BC60-4A77-9AC9-3912626613BC}" srcOrd="0" destOrd="0" parTransId="{B50FEF47-CACD-463D-A8A2-4F1C66AD204F}" sibTransId="{EDBB5C29-46E0-4523-8747-D39CCD118473}"/>
    <dgm:cxn modelId="{AB239B51-1588-4B59-A84D-CCA9102734DE}" srcId="{8024372F-9F54-4CCD-B8CF-2324B40672A5}" destId="{A430D4A0-BE5F-46C3-ABEC-55FB5A6E6E22}" srcOrd="1" destOrd="0" parTransId="{1012C3FC-2C19-4441-AF65-FD69194686DA}" sibTransId="{0BC34C92-B1AD-403F-80EF-9B8E739BF495}"/>
    <dgm:cxn modelId="{C4F14C26-403B-40A6-970A-DE21D17893F4}" type="presOf" srcId="{3B28A8AA-5231-4940-BFAE-9D799ECED4A5}" destId="{FF6DF151-59E6-4AAC-940F-EF0926FEDBA2}" srcOrd="0" destOrd="0" presId="urn:microsoft.com/office/officeart/2005/8/layout/hierarchy4"/>
    <dgm:cxn modelId="{4B5C7C40-4294-48B0-A696-33CEDA821C81}" type="presOf" srcId="{8024372F-9F54-4CCD-B8CF-2324B40672A5}" destId="{2A17E5F4-9B95-45D2-A7E7-ECFB37C208A8}" srcOrd="0" destOrd="0" presId="urn:microsoft.com/office/officeart/2005/8/layout/hierarchy4"/>
    <dgm:cxn modelId="{E5D399EB-9768-4BE6-9CC8-A71931F66EF3}" type="presOf" srcId="{A430D4A0-BE5F-46C3-ABEC-55FB5A6E6E22}" destId="{E27B1E10-7001-4249-9828-7B004255B3EE}" srcOrd="0" destOrd="0" presId="urn:microsoft.com/office/officeart/2005/8/layout/hierarchy4"/>
    <dgm:cxn modelId="{8E6753E1-FC9D-4034-B8A2-46E573E8C90A}" type="presOf" srcId="{F2770223-011D-4B67-B67E-EF05570E1AE9}" destId="{6A437FE8-B90E-4EDA-B53B-9974A39BC20A}" srcOrd="0" destOrd="0" presId="urn:microsoft.com/office/officeart/2005/8/layout/hierarchy4"/>
    <dgm:cxn modelId="{11357F9E-B356-46BD-8001-3DAB115C6BF0}" srcId="{3B28A8AA-5231-4940-BFAE-9D799ECED4A5}" destId="{8024372F-9F54-4CCD-B8CF-2324B40672A5}" srcOrd="0" destOrd="0" parTransId="{22D7B9AA-B6FC-4C18-B07F-67E4D2386737}" sibTransId="{CC5D6560-5ABA-4F24-A31F-215342AEBC3C}"/>
    <dgm:cxn modelId="{1B4F7F31-C8E7-49DE-BDF7-8FCD3A904B40}" srcId="{206AB153-E959-4C2C-A034-D49EF1F5352F}" destId="{F2770223-011D-4B67-B67E-EF05570E1AE9}" srcOrd="1" destOrd="0" parTransId="{29C3B467-5E34-471F-A2CA-34F60B552BC9}" sibTransId="{F39536E0-37E9-4590-BA92-D916757A56C9}"/>
    <dgm:cxn modelId="{5EDF5190-1322-4D78-B6B9-748D6AD5446C}" type="presOf" srcId="{433249B5-BC60-4A77-9AC9-3912626613BC}" destId="{FF810754-6C5F-40D8-8DA7-87E3F8776E34}" srcOrd="0" destOrd="0" presId="urn:microsoft.com/office/officeart/2005/8/layout/hierarchy4"/>
    <dgm:cxn modelId="{B13B5537-7C3A-4BB7-82A1-1604F2D0052D}" srcId="{8024372F-9F54-4CCD-B8CF-2324B40672A5}" destId="{206AB153-E959-4C2C-A034-D49EF1F5352F}" srcOrd="0" destOrd="0" parTransId="{7AC0F7B1-4640-4DBD-A737-AE826D883683}" sibTransId="{850564E6-8328-488D-8CFF-F1151B0F97FC}"/>
    <dgm:cxn modelId="{2934E40D-8D0C-4EB1-90A0-65961939EC5C}" type="presOf" srcId="{206AB153-E959-4C2C-A034-D49EF1F5352F}" destId="{36974A21-E9A6-4B86-A397-8D93811D3DA8}" srcOrd="0" destOrd="0" presId="urn:microsoft.com/office/officeart/2005/8/layout/hierarchy4"/>
    <dgm:cxn modelId="{0D262BCE-76B6-4236-9306-0A8C0A9427DF}" type="presOf" srcId="{FD869945-8479-49DB-8B35-71D5229128FD}" destId="{071DA742-FD52-4F99-9191-032DD72EA87D}" srcOrd="0" destOrd="0" presId="urn:microsoft.com/office/officeart/2005/8/layout/hierarchy4"/>
    <dgm:cxn modelId="{E228272E-EE1A-4057-B554-D3392F163954}" srcId="{A430D4A0-BE5F-46C3-ABEC-55FB5A6E6E22}" destId="{FD869945-8479-49DB-8B35-71D5229128FD}" srcOrd="0" destOrd="0" parTransId="{DA3C0BBA-8D63-498A-A068-FBD5B387755D}" sibTransId="{D76B7657-2E6E-4E53-B127-6251C2C39946}"/>
    <dgm:cxn modelId="{27570938-0556-4643-B4C2-B6F7BDB4A778}" type="presParOf" srcId="{FF6DF151-59E6-4AAC-940F-EF0926FEDBA2}" destId="{B188A2C1-FAF5-419D-9106-89124314F548}" srcOrd="0" destOrd="0" presId="urn:microsoft.com/office/officeart/2005/8/layout/hierarchy4"/>
    <dgm:cxn modelId="{C0DD2737-F0C7-417C-8465-B95E6F11AE4E}" type="presParOf" srcId="{B188A2C1-FAF5-419D-9106-89124314F548}" destId="{2A17E5F4-9B95-45D2-A7E7-ECFB37C208A8}" srcOrd="0" destOrd="0" presId="urn:microsoft.com/office/officeart/2005/8/layout/hierarchy4"/>
    <dgm:cxn modelId="{35361173-7FDD-494A-A16A-D3C22DB9941F}" type="presParOf" srcId="{B188A2C1-FAF5-419D-9106-89124314F548}" destId="{2332DF06-1E42-4461-962F-9A48F607613B}" srcOrd="1" destOrd="0" presId="urn:microsoft.com/office/officeart/2005/8/layout/hierarchy4"/>
    <dgm:cxn modelId="{CD653A62-9E84-4603-BD0E-A9261646C27E}" type="presParOf" srcId="{B188A2C1-FAF5-419D-9106-89124314F548}" destId="{6E2BF13D-8740-4D1D-8819-2FF94D159AD8}" srcOrd="2" destOrd="0" presId="urn:microsoft.com/office/officeart/2005/8/layout/hierarchy4"/>
    <dgm:cxn modelId="{FD6B9885-8FAE-412B-BB93-DFC016933CF5}" type="presParOf" srcId="{6E2BF13D-8740-4D1D-8819-2FF94D159AD8}" destId="{79BDBB4A-8861-4949-BE27-02C3FFB10C21}" srcOrd="0" destOrd="0" presId="urn:microsoft.com/office/officeart/2005/8/layout/hierarchy4"/>
    <dgm:cxn modelId="{E0F06236-8A09-43DF-91E5-93726145C96A}" type="presParOf" srcId="{79BDBB4A-8861-4949-BE27-02C3FFB10C21}" destId="{36974A21-E9A6-4B86-A397-8D93811D3DA8}" srcOrd="0" destOrd="0" presId="urn:microsoft.com/office/officeart/2005/8/layout/hierarchy4"/>
    <dgm:cxn modelId="{FB4BBBCF-12DA-48D1-933D-61E1DB22EBA2}" type="presParOf" srcId="{79BDBB4A-8861-4949-BE27-02C3FFB10C21}" destId="{C4A8DD5C-42E4-4448-8890-E62E85F848B7}" srcOrd="1" destOrd="0" presId="urn:microsoft.com/office/officeart/2005/8/layout/hierarchy4"/>
    <dgm:cxn modelId="{80BC4365-11FE-4BFC-8E75-657445AAE9EB}" type="presParOf" srcId="{79BDBB4A-8861-4949-BE27-02C3FFB10C21}" destId="{CB69B591-596B-4B00-ACF8-CBFB9BA11E88}" srcOrd="2" destOrd="0" presId="urn:microsoft.com/office/officeart/2005/8/layout/hierarchy4"/>
    <dgm:cxn modelId="{5426961E-CB98-4253-8A93-71BA880CAC01}" type="presParOf" srcId="{CB69B591-596B-4B00-ACF8-CBFB9BA11E88}" destId="{7D0DA7F5-F374-46BA-BD60-4A8F18417B53}" srcOrd="0" destOrd="0" presId="urn:microsoft.com/office/officeart/2005/8/layout/hierarchy4"/>
    <dgm:cxn modelId="{C53EA0A0-F406-453D-922D-0338B4AC0FC9}" type="presParOf" srcId="{7D0DA7F5-F374-46BA-BD60-4A8F18417B53}" destId="{FF810754-6C5F-40D8-8DA7-87E3F8776E34}" srcOrd="0" destOrd="0" presId="urn:microsoft.com/office/officeart/2005/8/layout/hierarchy4"/>
    <dgm:cxn modelId="{322E7BEF-D97A-4FB1-8E86-5A7C66DD486D}" type="presParOf" srcId="{7D0DA7F5-F374-46BA-BD60-4A8F18417B53}" destId="{CB1E2001-EEEB-442E-9FCF-F80888DECB08}" srcOrd="1" destOrd="0" presId="urn:microsoft.com/office/officeart/2005/8/layout/hierarchy4"/>
    <dgm:cxn modelId="{9C2D0ABF-C7A8-41EB-9E93-836AF9E74C2D}" type="presParOf" srcId="{CB69B591-596B-4B00-ACF8-CBFB9BA11E88}" destId="{C13D9406-BE97-46AF-AE95-DA22284AE33B}" srcOrd="1" destOrd="0" presId="urn:microsoft.com/office/officeart/2005/8/layout/hierarchy4"/>
    <dgm:cxn modelId="{B65C3090-77C2-4D3F-94DF-BEC565C74C86}" type="presParOf" srcId="{CB69B591-596B-4B00-ACF8-CBFB9BA11E88}" destId="{FC059C69-7978-43F6-BEAC-00D085765B66}" srcOrd="2" destOrd="0" presId="urn:microsoft.com/office/officeart/2005/8/layout/hierarchy4"/>
    <dgm:cxn modelId="{02B23342-15CC-411B-B1C8-1B00CE9237F0}" type="presParOf" srcId="{FC059C69-7978-43F6-BEAC-00D085765B66}" destId="{6A437FE8-B90E-4EDA-B53B-9974A39BC20A}" srcOrd="0" destOrd="0" presId="urn:microsoft.com/office/officeart/2005/8/layout/hierarchy4"/>
    <dgm:cxn modelId="{EEABE6E4-B707-4040-AC78-1C4197044382}" type="presParOf" srcId="{FC059C69-7978-43F6-BEAC-00D085765B66}" destId="{E347CDA8-ED06-4BBD-BBAF-A89458E18E32}" srcOrd="1" destOrd="0" presId="urn:microsoft.com/office/officeart/2005/8/layout/hierarchy4"/>
    <dgm:cxn modelId="{89DCB369-EF7A-4BDE-BD6F-9A77DA1BCE6E}" type="presParOf" srcId="{6E2BF13D-8740-4D1D-8819-2FF94D159AD8}" destId="{CF6BB4B5-EB7C-49BA-AD9C-8431EF00F644}" srcOrd="1" destOrd="0" presId="urn:microsoft.com/office/officeart/2005/8/layout/hierarchy4"/>
    <dgm:cxn modelId="{6FCA8740-BCA5-43BF-BC76-5BACC3803FBB}" type="presParOf" srcId="{6E2BF13D-8740-4D1D-8819-2FF94D159AD8}" destId="{76E68B86-CBA7-4F05-93F3-A4A765829849}" srcOrd="2" destOrd="0" presId="urn:microsoft.com/office/officeart/2005/8/layout/hierarchy4"/>
    <dgm:cxn modelId="{0DA9C976-33DE-4659-B904-230A5D920DD3}" type="presParOf" srcId="{76E68B86-CBA7-4F05-93F3-A4A765829849}" destId="{E27B1E10-7001-4249-9828-7B004255B3EE}" srcOrd="0" destOrd="0" presId="urn:microsoft.com/office/officeart/2005/8/layout/hierarchy4"/>
    <dgm:cxn modelId="{49A1160D-BFB5-45A9-947A-C75024674492}" type="presParOf" srcId="{76E68B86-CBA7-4F05-93F3-A4A765829849}" destId="{2C8CCD24-CCA4-4ED8-8340-82287925DA83}" srcOrd="1" destOrd="0" presId="urn:microsoft.com/office/officeart/2005/8/layout/hierarchy4"/>
    <dgm:cxn modelId="{524DA8F1-4834-4729-B5BC-21D9B2E11063}" type="presParOf" srcId="{76E68B86-CBA7-4F05-93F3-A4A765829849}" destId="{B03448AB-1BF7-40C8-A460-BD474AE289A0}" srcOrd="2" destOrd="0" presId="urn:microsoft.com/office/officeart/2005/8/layout/hierarchy4"/>
    <dgm:cxn modelId="{F8BD9192-EA51-449C-BD70-3FD02005E5E0}" type="presParOf" srcId="{B03448AB-1BF7-40C8-A460-BD474AE289A0}" destId="{7269C070-895E-44D9-A7CD-004A5EC7C859}" srcOrd="0" destOrd="0" presId="urn:microsoft.com/office/officeart/2005/8/layout/hierarchy4"/>
    <dgm:cxn modelId="{853E6443-9BD9-4E21-8857-E8B7FC319D25}" type="presParOf" srcId="{7269C070-895E-44D9-A7CD-004A5EC7C859}" destId="{071DA742-FD52-4F99-9191-032DD72EA87D}" srcOrd="0" destOrd="0" presId="urn:microsoft.com/office/officeart/2005/8/layout/hierarchy4"/>
    <dgm:cxn modelId="{B3FCD8D7-C4F7-45C1-84E0-5F343770F0CF}" type="presParOf" srcId="{7269C070-895E-44D9-A7CD-004A5EC7C859}" destId="{B005E819-F70B-4A16-A0FF-361870CAF16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189651-ED85-452B-915A-AE26E61F13B9}" type="doc">
      <dgm:prSet loTypeId="urn:microsoft.com/office/officeart/2005/8/layout/vProcess5" loCatId="process" qsTypeId="urn:microsoft.com/office/officeart/2005/8/quickstyle/simple1" qsCatId="simple" csTypeId="urn:microsoft.com/office/officeart/2005/8/colors/colorful1#7" csCatId="colorful" phldr="1"/>
      <dgm:spPr/>
      <dgm:t>
        <a:bodyPr/>
        <a:lstStyle/>
        <a:p>
          <a:endParaRPr lang="es-ES"/>
        </a:p>
      </dgm:t>
    </dgm:pt>
    <dgm:pt modelId="{01D0776F-E8CA-4677-A1AA-C0F28E9CF641}">
      <dgm:prSet phldrT="[Texto]" custT="1"/>
      <dgm:spPr/>
      <dgm:t>
        <a:bodyPr/>
        <a:lstStyle/>
        <a:p>
          <a:r>
            <a:rPr lang="es-EC" sz="1800" dirty="0" smtClean="0"/>
            <a:t>1.- Se incrementa la rigidez de la estructura, disminuyendo sus desplazamientos horizontales.</a:t>
          </a:r>
          <a:r>
            <a:rPr lang="es-ES" sz="1800" dirty="0" smtClean="0">
              <a:solidFill>
                <a:schemeClr val="tx1"/>
              </a:solidFill>
            </a:rPr>
            <a:t>                                                                                                                                                                                                                                                                                                                   </a:t>
          </a:r>
          <a:endParaRPr lang="es-ES" sz="1800" dirty="0">
            <a:solidFill>
              <a:schemeClr val="tx1"/>
            </a:solidFill>
          </a:endParaRPr>
        </a:p>
      </dgm:t>
    </dgm:pt>
    <dgm:pt modelId="{99ACFE00-2CAF-45BA-8911-10AC92AC7C1F}" type="parTrans" cxnId="{682294E4-661F-4BB3-BA5D-68C4D2760930}">
      <dgm:prSet/>
      <dgm:spPr/>
      <dgm:t>
        <a:bodyPr/>
        <a:lstStyle/>
        <a:p>
          <a:endParaRPr lang="es-ES"/>
        </a:p>
      </dgm:t>
    </dgm:pt>
    <dgm:pt modelId="{A1FDEE20-0BFE-45AD-ACBE-8DF5E538574E}" type="sibTrans" cxnId="{682294E4-661F-4BB3-BA5D-68C4D2760930}">
      <dgm:prSet/>
      <dgm:spPr/>
      <dgm:t>
        <a:bodyPr/>
        <a:lstStyle/>
        <a:p>
          <a:endParaRPr lang="es-ES"/>
        </a:p>
      </dgm:t>
    </dgm:pt>
    <dgm:pt modelId="{380F2530-20CD-4D08-BAF6-5809D77B7491}">
      <dgm:prSet phldrT="[Texto]" custT="1"/>
      <dgm:spPr/>
      <dgm:t>
        <a:bodyPr/>
        <a:lstStyle/>
        <a:p>
          <a:pPr algn="l"/>
          <a:r>
            <a:rPr lang="es-EC" sz="1800" dirty="0" smtClean="0"/>
            <a:t>2.- Incrementa la capacidad de absorción de energía del edificio, factor deseable en el diseño sísmico.</a:t>
          </a:r>
          <a:endParaRPr lang="es-ES" sz="1800" dirty="0"/>
        </a:p>
      </dgm:t>
    </dgm:pt>
    <dgm:pt modelId="{E6652EB4-61F1-4F60-BAA9-4261954FA63F}" type="parTrans" cxnId="{8E1F6997-B3AE-4753-8F47-B54F0893CC1D}">
      <dgm:prSet/>
      <dgm:spPr/>
      <dgm:t>
        <a:bodyPr/>
        <a:lstStyle/>
        <a:p>
          <a:endParaRPr lang="es-ES"/>
        </a:p>
      </dgm:t>
    </dgm:pt>
    <dgm:pt modelId="{C3AE2E67-B17C-442A-91BE-D1E34502381E}" type="sibTrans" cxnId="{8E1F6997-B3AE-4753-8F47-B54F0893CC1D}">
      <dgm:prSet/>
      <dgm:spPr/>
      <dgm:t>
        <a:bodyPr/>
        <a:lstStyle/>
        <a:p>
          <a:endParaRPr lang="es-ES"/>
        </a:p>
      </dgm:t>
    </dgm:pt>
    <dgm:pt modelId="{01A65DF7-CBDE-4B39-9531-A9F06414FA6D}">
      <dgm:prSet phldrT="[Texto]" custT="1"/>
      <dgm:spPr/>
      <dgm:t>
        <a:bodyPr/>
        <a:lstStyle/>
        <a:p>
          <a:r>
            <a:rPr lang="es-EC" sz="1800" dirty="0" smtClean="0"/>
            <a:t>3.- Altera la distribución del cortante en los ejes de la estructura.</a:t>
          </a:r>
          <a:endParaRPr lang="es-ES" sz="1800" dirty="0">
            <a:solidFill>
              <a:schemeClr val="tx1"/>
            </a:solidFill>
          </a:endParaRPr>
        </a:p>
      </dgm:t>
    </dgm:pt>
    <dgm:pt modelId="{5A21464D-4CDE-4143-945E-D3BDA318B080}" type="parTrans" cxnId="{290B12FF-8BCB-40FA-BF35-B74B7E8E5671}">
      <dgm:prSet/>
      <dgm:spPr/>
      <dgm:t>
        <a:bodyPr/>
        <a:lstStyle/>
        <a:p>
          <a:endParaRPr lang="es-ES"/>
        </a:p>
      </dgm:t>
    </dgm:pt>
    <dgm:pt modelId="{0726B52E-B1B7-436D-AB31-8CDA76D587E4}" type="sibTrans" cxnId="{290B12FF-8BCB-40FA-BF35-B74B7E8E5671}">
      <dgm:prSet/>
      <dgm:spPr/>
      <dgm:t>
        <a:bodyPr/>
        <a:lstStyle/>
        <a:p>
          <a:endParaRPr lang="es-ES"/>
        </a:p>
      </dgm:t>
    </dgm:pt>
    <dgm:pt modelId="{AAF4AA41-8293-4DED-9739-C32FB3E29947}" type="pres">
      <dgm:prSet presAssocID="{60189651-ED85-452B-915A-AE26E61F13B9}" presName="outerComposite" presStyleCnt="0">
        <dgm:presLayoutVars>
          <dgm:chMax val="5"/>
          <dgm:dir/>
          <dgm:resizeHandles val="exact"/>
        </dgm:presLayoutVars>
      </dgm:prSet>
      <dgm:spPr/>
      <dgm:t>
        <a:bodyPr/>
        <a:lstStyle/>
        <a:p>
          <a:endParaRPr lang="es-ES"/>
        </a:p>
      </dgm:t>
    </dgm:pt>
    <dgm:pt modelId="{D9F8BB5E-72A3-407E-AF1F-77D1B87C4233}" type="pres">
      <dgm:prSet presAssocID="{60189651-ED85-452B-915A-AE26E61F13B9}" presName="dummyMaxCanvas" presStyleCnt="0">
        <dgm:presLayoutVars/>
      </dgm:prSet>
      <dgm:spPr/>
    </dgm:pt>
    <dgm:pt modelId="{8CD42F9A-0752-45FD-BE3D-20367FE36E20}" type="pres">
      <dgm:prSet presAssocID="{60189651-ED85-452B-915A-AE26E61F13B9}" presName="ThreeNodes_1" presStyleLbl="node1" presStyleIdx="0" presStyleCnt="3">
        <dgm:presLayoutVars>
          <dgm:bulletEnabled val="1"/>
        </dgm:presLayoutVars>
      </dgm:prSet>
      <dgm:spPr/>
      <dgm:t>
        <a:bodyPr/>
        <a:lstStyle/>
        <a:p>
          <a:endParaRPr lang="es-ES"/>
        </a:p>
      </dgm:t>
    </dgm:pt>
    <dgm:pt modelId="{41FE58F9-1F0F-4043-9999-2687E4689771}" type="pres">
      <dgm:prSet presAssocID="{60189651-ED85-452B-915A-AE26E61F13B9}" presName="ThreeNodes_2" presStyleLbl="node1" presStyleIdx="1" presStyleCnt="3">
        <dgm:presLayoutVars>
          <dgm:bulletEnabled val="1"/>
        </dgm:presLayoutVars>
      </dgm:prSet>
      <dgm:spPr/>
      <dgm:t>
        <a:bodyPr/>
        <a:lstStyle/>
        <a:p>
          <a:endParaRPr lang="es-ES"/>
        </a:p>
      </dgm:t>
    </dgm:pt>
    <dgm:pt modelId="{8683DAFA-3706-42D7-8677-C472AEA462D9}" type="pres">
      <dgm:prSet presAssocID="{60189651-ED85-452B-915A-AE26E61F13B9}" presName="ThreeNodes_3" presStyleLbl="node1" presStyleIdx="2" presStyleCnt="3">
        <dgm:presLayoutVars>
          <dgm:bulletEnabled val="1"/>
        </dgm:presLayoutVars>
      </dgm:prSet>
      <dgm:spPr/>
      <dgm:t>
        <a:bodyPr/>
        <a:lstStyle/>
        <a:p>
          <a:endParaRPr lang="es-ES"/>
        </a:p>
      </dgm:t>
    </dgm:pt>
    <dgm:pt modelId="{B388C17A-1282-4D51-8087-36B3FB233700}" type="pres">
      <dgm:prSet presAssocID="{60189651-ED85-452B-915A-AE26E61F13B9}" presName="ThreeConn_1-2" presStyleLbl="fgAccFollowNode1" presStyleIdx="0" presStyleCnt="2">
        <dgm:presLayoutVars>
          <dgm:bulletEnabled val="1"/>
        </dgm:presLayoutVars>
      </dgm:prSet>
      <dgm:spPr/>
      <dgm:t>
        <a:bodyPr/>
        <a:lstStyle/>
        <a:p>
          <a:endParaRPr lang="es-ES"/>
        </a:p>
      </dgm:t>
    </dgm:pt>
    <dgm:pt modelId="{62D499BD-7F74-42C2-8BF2-D80589AAD686}" type="pres">
      <dgm:prSet presAssocID="{60189651-ED85-452B-915A-AE26E61F13B9}" presName="ThreeConn_2-3" presStyleLbl="fgAccFollowNode1" presStyleIdx="1" presStyleCnt="2">
        <dgm:presLayoutVars>
          <dgm:bulletEnabled val="1"/>
        </dgm:presLayoutVars>
      </dgm:prSet>
      <dgm:spPr/>
      <dgm:t>
        <a:bodyPr/>
        <a:lstStyle/>
        <a:p>
          <a:endParaRPr lang="es-ES"/>
        </a:p>
      </dgm:t>
    </dgm:pt>
    <dgm:pt modelId="{C265FDAC-45CC-4093-BDE3-A70681E1141A}" type="pres">
      <dgm:prSet presAssocID="{60189651-ED85-452B-915A-AE26E61F13B9}" presName="ThreeNodes_1_text" presStyleLbl="node1" presStyleIdx="2" presStyleCnt="3">
        <dgm:presLayoutVars>
          <dgm:bulletEnabled val="1"/>
        </dgm:presLayoutVars>
      </dgm:prSet>
      <dgm:spPr/>
      <dgm:t>
        <a:bodyPr/>
        <a:lstStyle/>
        <a:p>
          <a:endParaRPr lang="es-ES"/>
        </a:p>
      </dgm:t>
    </dgm:pt>
    <dgm:pt modelId="{4CA5F703-94ED-4341-86F4-2BB92FE10BAE}" type="pres">
      <dgm:prSet presAssocID="{60189651-ED85-452B-915A-AE26E61F13B9}" presName="ThreeNodes_2_text" presStyleLbl="node1" presStyleIdx="2" presStyleCnt="3">
        <dgm:presLayoutVars>
          <dgm:bulletEnabled val="1"/>
        </dgm:presLayoutVars>
      </dgm:prSet>
      <dgm:spPr/>
      <dgm:t>
        <a:bodyPr/>
        <a:lstStyle/>
        <a:p>
          <a:endParaRPr lang="es-ES"/>
        </a:p>
      </dgm:t>
    </dgm:pt>
    <dgm:pt modelId="{4C061588-AF27-4B6A-A8C1-27C42D2827C2}" type="pres">
      <dgm:prSet presAssocID="{60189651-ED85-452B-915A-AE26E61F13B9}" presName="ThreeNodes_3_text" presStyleLbl="node1" presStyleIdx="2" presStyleCnt="3">
        <dgm:presLayoutVars>
          <dgm:bulletEnabled val="1"/>
        </dgm:presLayoutVars>
      </dgm:prSet>
      <dgm:spPr/>
      <dgm:t>
        <a:bodyPr/>
        <a:lstStyle/>
        <a:p>
          <a:endParaRPr lang="es-ES"/>
        </a:p>
      </dgm:t>
    </dgm:pt>
  </dgm:ptLst>
  <dgm:cxnLst>
    <dgm:cxn modelId="{A37599D5-5E63-4346-8610-19824F4A8A44}" type="presOf" srcId="{01D0776F-E8CA-4677-A1AA-C0F28E9CF641}" destId="{C265FDAC-45CC-4093-BDE3-A70681E1141A}" srcOrd="1" destOrd="0" presId="urn:microsoft.com/office/officeart/2005/8/layout/vProcess5"/>
    <dgm:cxn modelId="{F3C515D9-C2CA-406E-8B08-7BFA0CF9CCC9}" type="presOf" srcId="{60189651-ED85-452B-915A-AE26E61F13B9}" destId="{AAF4AA41-8293-4DED-9739-C32FB3E29947}" srcOrd="0" destOrd="0" presId="urn:microsoft.com/office/officeart/2005/8/layout/vProcess5"/>
    <dgm:cxn modelId="{7BAE4E3A-2769-4288-9DFC-DC457D1C1B7C}" type="presOf" srcId="{01A65DF7-CBDE-4B39-9531-A9F06414FA6D}" destId="{4C061588-AF27-4B6A-A8C1-27C42D2827C2}" srcOrd="1" destOrd="0" presId="urn:microsoft.com/office/officeart/2005/8/layout/vProcess5"/>
    <dgm:cxn modelId="{2B6E595E-9173-4521-B98F-B011FB433459}" type="presOf" srcId="{01D0776F-E8CA-4677-A1AA-C0F28E9CF641}" destId="{8CD42F9A-0752-45FD-BE3D-20367FE36E20}" srcOrd="0" destOrd="0" presId="urn:microsoft.com/office/officeart/2005/8/layout/vProcess5"/>
    <dgm:cxn modelId="{682294E4-661F-4BB3-BA5D-68C4D2760930}" srcId="{60189651-ED85-452B-915A-AE26E61F13B9}" destId="{01D0776F-E8CA-4677-A1AA-C0F28E9CF641}" srcOrd="0" destOrd="0" parTransId="{99ACFE00-2CAF-45BA-8911-10AC92AC7C1F}" sibTransId="{A1FDEE20-0BFE-45AD-ACBE-8DF5E538574E}"/>
    <dgm:cxn modelId="{290B12FF-8BCB-40FA-BF35-B74B7E8E5671}" srcId="{60189651-ED85-452B-915A-AE26E61F13B9}" destId="{01A65DF7-CBDE-4B39-9531-A9F06414FA6D}" srcOrd="2" destOrd="0" parTransId="{5A21464D-4CDE-4143-945E-D3BDA318B080}" sibTransId="{0726B52E-B1B7-436D-AB31-8CDA76D587E4}"/>
    <dgm:cxn modelId="{C88FA106-2810-4E7F-B93B-1F1705854745}" type="presOf" srcId="{01A65DF7-CBDE-4B39-9531-A9F06414FA6D}" destId="{8683DAFA-3706-42D7-8677-C472AEA462D9}" srcOrd="0" destOrd="0" presId="urn:microsoft.com/office/officeart/2005/8/layout/vProcess5"/>
    <dgm:cxn modelId="{DFF0645D-7241-4515-B7AD-DC8C7278FE52}" type="presOf" srcId="{380F2530-20CD-4D08-BAF6-5809D77B7491}" destId="{4CA5F703-94ED-4341-86F4-2BB92FE10BAE}" srcOrd="1" destOrd="0" presId="urn:microsoft.com/office/officeart/2005/8/layout/vProcess5"/>
    <dgm:cxn modelId="{35EBAD61-4958-4BD4-995A-4556DC8114B4}" type="presOf" srcId="{380F2530-20CD-4D08-BAF6-5809D77B7491}" destId="{41FE58F9-1F0F-4043-9999-2687E4689771}" srcOrd="0" destOrd="0" presId="urn:microsoft.com/office/officeart/2005/8/layout/vProcess5"/>
    <dgm:cxn modelId="{8E1F6997-B3AE-4753-8F47-B54F0893CC1D}" srcId="{60189651-ED85-452B-915A-AE26E61F13B9}" destId="{380F2530-20CD-4D08-BAF6-5809D77B7491}" srcOrd="1" destOrd="0" parTransId="{E6652EB4-61F1-4F60-BAA9-4261954FA63F}" sibTransId="{C3AE2E67-B17C-442A-91BE-D1E34502381E}"/>
    <dgm:cxn modelId="{B0681611-997A-4593-A7E9-6E5D39C0A240}" type="presOf" srcId="{A1FDEE20-0BFE-45AD-ACBE-8DF5E538574E}" destId="{B388C17A-1282-4D51-8087-36B3FB233700}" srcOrd="0" destOrd="0" presId="urn:microsoft.com/office/officeart/2005/8/layout/vProcess5"/>
    <dgm:cxn modelId="{85DA24DA-10E7-4EFD-8537-25EE870FCDFC}" type="presOf" srcId="{C3AE2E67-B17C-442A-91BE-D1E34502381E}" destId="{62D499BD-7F74-42C2-8BF2-D80589AAD686}" srcOrd="0" destOrd="0" presId="urn:microsoft.com/office/officeart/2005/8/layout/vProcess5"/>
    <dgm:cxn modelId="{DB825286-F06B-4FA8-8434-98DEDE6EF111}" type="presParOf" srcId="{AAF4AA41-8293-4DED-9739-C32FB3E29947}" destId="{D9F8BB5E-72A3-407E-AF1F-77D1B87C4233}" srcOrd="0" destOrd="0" presId="urn:microsoft.com/office/officeart/2005/8/layout/vProcess5"/>
    <dgm:cxn modelId="{A7C108C2-27D0-47D1-9FD7-33A80E4802DB}" type="presParOf" srcId="{AAF4AA41-8293-4DED-9739-C32FB3E29947}" destId="{8CD42F9A-0752-45FD-BE3D-20367FE36E20}" srcOrd="1" destOrd="0" presId="urn:microsoft.com/office/officeart/2005/8/layout/vProcess5"/>
    <dgm:cxn modelId="{F758CDC3-0584-4D6B-9793-84AFFCE76DC2}" type="presParOf" srcId="{AAF4AA41-8293-4DED-9739-C32FB3E29947}" destId="{41FE58F9-1F0F-4043-9999-2687E4689771}" srcOrd="2" destOrd="0" presId="urn:microsoft.com/office/officeart/2005/8/layout/vProcess5"/>
    <dgm:cxn modelId="{CAFE1E07-1D27-4D13-A30B-A0B803B457F4}" type="presParOf" srcId="{AAF4AA41-8293-4DED-9739-C32FB3E29947}" destId="{8683DAFA-3706-42D7-8677-C472AEA462D9}" srcOrd="3" destOrd="0" presId="urn:microsoft.com/office/officeart/2005/8/layout/vProcess5"/>
    <dgm:cxn modelId="{66822AEF-3FD3-4E51-826A-99A44E57893A}" type="presParOf" srcId="{AAF4AA41-8293-4DED-9739-C32FB3E29947}" destId="{B388C17A-1282-4D51-8087-36B3FB233700}" srcOrd="4" destOrd="0" presId="urn:microsoft.com/office/officeart/2005/8/layout/vProcess5"/>
    <dgm:cxn modelId="{A73B15E1-39E5-48F6-A2AD-B01BCF110CCB}" type="presParOf" srcId="{AAF4AA41-8293-4DED-9739-C32FB3E29947}" destId="{62D499BD-7F74-42C2-8BF2-D80589AAD686}" srcOrd="5" destOrd="0" presId="urn:microsoft.com/office/officeart/2005/8/layout/vProcess5"/>
    <dgm:cxn modelId="{D17B35E3-BF95-4547-A358-9C84CDDDC6AE}" type="presParOf" srcId="{AAF4AA41-8293-4DED-9739-C32FB3E29947}" destId="{C265FDAC-45CC-4093-BDE3-A70681E1141A}" srcOrd="6" destOrd="0" presId="urn:microsoft.com/office/officeart/2005/8/layout/vProcess5"/>
    <dgm:cxn modelId="{EFF1F9E5-40C4-4DDC-9F85-038BC5BFF90E}" type="presParOf" srcId="{AAF4AA41-8293-4DED-9739-C32FB3E29947}" destId="{4CA5F703-94ED-4341-86F4-2BB92FE10BAE}" srcOrd="7" destOrd="0" presId="urn:microsoft.com/office/officeart/2005/8/layout/vProcess5"/>
    <dgm:cxn modelId="{FB556007-44D5-4B75-AAD8-BEB560227277}" type="presParOf" srcId="{AAF4AA41-8293-4DED-9739-C32FB3E29947}" destId="{4C061588-AF27-4B6A-A8C1-27C42D2827C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3ADCF64-3EDB-4501-9C90-21E3FCF669D7}" type="doc">
      <dgm:prSet loTypeId="urn:microsoft.com/office/officeart/2005/8/layout/hList6" loCatId="list" qsTypeId="urn:microsoft.com/office/officeart/2005/8/quickstyle/simple1" qsCatId="simple" csTypeId="urn:microsoft.com/office/officeart/2005/8/colors/colorful1#15" csCatId="colorful" phldr="1"/>
      <dgm:spPr/>
      <dgm:t>
        <a:bodyPr/>
        <a:lstStyle/>
        <a:p>
          <a:endParaRPr lang="es-ES"/>
        </a:p>
      </dgm:t>
    </dgm:pt>
    <dgm:pt modelId="{1B719701-49AC-4101-BE2E-7F791767AC99}">
      <dgm:prSet phldrT="[Texto]"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pPr algn="l"/>
          <a:endParaRPr lang="es-ES" sz="1600" b="1" dirty="0" smtClean="0">
            <a:solidFill>
              <a:schemeClr val="tx1"/>
            </a:solidFill>
          </a:endParaRPr>
        </a:p>
      </dgm:t>
    </dgm:pt>
    <dgm:pt modelId="{245AD81C-AB69-4E3C-8771-263A9C7BF49C}" type="parTrans" cxnId="{F4CD2B2E-0AAB-4BB3-A372-014237E4DE3D}">
      <dgm:prSet/>
      <dgm:spPr/>
      <dgm:t>
        <a:bodyPr/>
        <a:lstStyle/>
        <a:p>
          <a:endParaRPr lang="es-ES"/>
        </a:p>
      </dgm:t>
    </dgm:pt>
    <dgm:pt modelId="{0B3B6822-2D12-4714-87B2-9DFA2E9688C3}" type="sibTrans" cxnId="{F4CD2B2E-0AAB-4BB3-A372-014237E4DE3D}">
      <dgm:prSet/>
      <dgm:spPr/>
      <dgm:t>
        <a:bodyPr/>
        <a:lstStyle/>
        <a:p>
          <a:endParaRPr lang="es-ES"/>
        </a:p>
      </dgm:t>
    </dgm:pt>
    <dgm:pt modelId="{FBA63CA3-9F71-4B8A-B7BC-29F46DDABFC2}">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dgm:spPr>
      <dgm:t>
        <a:bodyPr/>
        <a:lstStyle/>
        <a:p>
          <a:r>
            <a:rPr lang="es-EC" sz="1800" dirty="0" smtClean="0">
              <a:solidFill>
                <a:schemeClr val="tx1"/>
              </a:solidFill>
            </a:rPr>
            <a:t>La curva de </a:t>
          </a:r>
          <a:r>
            <a:rPr lang="es-EC" sz="1800" dirty="0" err="1" smtClean="0">
              <a:solidFill>
                <a:schemeClr val="tx1"/>
              </a:solidFill>
            </a:rPr>
            <a:t>Pushover</a:t>
          </a:r>
          <a:r>
            <a:rPr lang="es-EC" sz="1800" dirty="0" smtClean="0">
              <a:solidFill>
                <a:schemeClr val="tx1"/>
              </a:solidFill>
            </a:rPr>
            <a:t>, se la grafica tomando en consideración el cortante de la base y el desplazamiento en el nodo de control de la estructura. Esto aplica para edificios con un periodo de vibración menor a 1segundo</a:t>
          </a:r>
          <a:endParaRPr lang="es-EC" sz="1800" dirty="0">
            <a:solidFill>
              <a:schemeClr val="tx1"/>
            </a:solidFill>
          </a:endParaRPr>
        </a:p>
      </dgm:t>
    </dgm:pt>
    <dgm:pt modelId="{C36FF7AA-EBFF-4A23-A49C-D0572CEC4AF2}" type="parTrans" cxnId="{5B569C93-DC3E-4A57-B103-DE0F5C491C8D}">
      <dgm:prSet/>
      <dgm:spPr/>
      <dgm:t>
        <a:bodyPr/>
        <a:lstStyle/>
        <a:p>
          <a:endParaRPr lang="es-EC"/>
        </a:p>
      </dgm:t>
    </dgm:pt>
    <dgm:pt modelId="{630EB6C7-1C70-4148-8B5B-5419E2023951}" type="sibTrans" cxnId="{5B569C93-DC3E-4A57-B103-DE0F5C491C8D}">
      <dgm:prSet/>
      <dgm:spPr/>
      <dgm:t>
        <a:bodyPr/>
        <a:lstStyle/>
        <a:p>
          <a:endParaRPr lang="es-EC"/>
        </a:p>
      </dgm:t>
    </dgm:pt>
    <dgm:pt modelId="{268E18F3-9E54-4FCB-AB1D-E4D461B288A0}" type="pres">
      <dgm:prSet presAssocID="{23ADCF64-3EDB-4501-9C90-21E3FCF669D7}" presName="Name0" presStyleCnt="0">
        <dgm:presLayoutVars>
          <dgm:dir/>
          <dgm:resizeHandles val="exact"/>
        </dgm:presLayoutVars>
      </dgm:prSet>
      <dgm:spPr/>
      <dgm:t>
        <a:bodyPr/>
        <a:lstStyle/>
        <a:p>
          <a:endParaRPr lang="es-ES"/>
        </a:p>
      </dgm:t>
    </dgm:pt>
    <dgm:pt modelId="{25D18C45-B60C-4B02-BFCF-B6E8A8FD5F5A}" type="pres">
      <dgm:prSet presAssocID="{1B719701-49AC-4101-BE2E-7F791767AC99}" presName="node" presStyleLbl="node1" presStyleIdx="0" presStyleCnt="1" custLinFactNeighborX="-1624" custLinFactNeighborY="183">
        <dgm:presLayoutVars>
          <dgm:bulletEnabled val="1"/>
        </dgm:presLayoutVars>
      </dgm:prSet>
      <dgm:spPr/>
      <dgm:t>
        <a:bodyPr/>
        <a:lstStyle/>
        <a:p>
          <a:endParaRPr lang="es-ES"/>
        </a:p>
      </dgm:t>
    </dgm:pt>
  </dgm:ptLst>
  <dgm:cxnLst>
    <dgm:cxn modelId="{7CF94C31-9169-4646-9D0A-97DC6FF1B668}" type="presOf" srcId="{FBA63CA3-9F71-4B8A-B7BC-29F46DDABFC2}" destId="{25D18C45-B60C-4B02-BFCF-B6E8A8FD5F5A}" srcOrd="0" destOrd="1" presId="urn:microsoft.com/office/officeart/2005/8/layout/hList6"/>
    <dgm:cxn modelId="{9E7093CA-A54C-459F-8EAF-D6D78C05DBC7}" type="presOf" srcId="{23ADCF64-3EDB-4501-9C90-21E3FCF669D7}" destId="{268E18F3-9E54-4FCB-AB1D-E4D461B288A0}" srcOrd="0" destOrd="0" presId="urn:microsoft.com/office/officeart/2005/8/layout/hList6"/>
    <dgm:cxn modelId="{38FFD47A-571F-43B2-9877-8F351539918C}" type="presOf" srcId="{1B719701-49AC-4101-BE2E-7F791767AC99}" destId="{25D18C45-B60C-4B02-BFCF-B6E8A8FD5F5A}" srcOrd="0" destOrd="0" presId="urn:microsoft.com/office/officeart/2005/8/layout/hList6"/>
    <dgm:cxn modelId="{F4CD2B2E-0AAB-4BB3-A372-014237E4DE3D}" srcId="{23ADCF64-3EDB-4501-9C90-21E3FCF669D7}" destId="{1B719701-49AC-4101-BE2E-7F791767AC99}" srcOrd="0" destOrd="0" parTransId="{245AD81C-AB69-4E3C-8771-263A9C7BF49C}" sibTransId="{0B3B6822-2D12-4714-87B2-9DFA2E9688C3}"/>
    <dgm:cxn modelId="{5B569C93-DC3E-4A57-B103-DE0F5C491C8D}" srcId="{1B719701-49AC-4101-BE2E-7F791767AC99}" destId="{FBA63CA3-9F71-4B8A-B7BC-29F46DDABFC2}" srcOrd="0" destOrd="0" parTransId="{C36FF7AA-EBFF-4A23-A49C-D0572CEC4AF2}" sibTransId="{630EB6C7-1C70-4148-8B5B-5419E2023951}"/>
    <dgm:cxn modelId="{BDE8ED1A-DC67-44DD-8614-2C7131584D7F}" type="presParOf" srcId="{268E18F3-9E54-4FCB-AB1D-E4D461B288A0}" destId="{25D18C45-B60C-4B02-BFCF-B6E8A8FD5F5A}"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3063792-55A9-4318-88BD-A8F752196583}"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s-ES"/>
        </a:p>
      </dgm:t>
    </dgm:pt>
    <dgm:pt modelId="{1701FF35-F120-4F56-89C5-42774DDA2B0D}">
      <dgm:prSet phldrT="[Texto]" custT="1"/>
      <dgm:spPr/>
      <dgm:t>
        <a:bodyPr/>
        <a:lstStyle/>
        <a:p>
          <a:r>
            <a:rPr lang="es-EC" sz="1600" dirty="0" smtClean="0"/>
            <a:t>Es el desplazamiento en el espectro de demanda sobre el espectro de capacidad </a:t>
          </a:r>
          <a:endParaRPr lang="es-ES" sz="1600" dirty="0"/>
        </a:p>
      </dgm:t>
    </dgm:pt>
    <dgm:pt modelId="{99599539-DA59-48A7-87EA-55381D1F9E21}" type="parTrans" cxnId="{5CE28E04-774D-4F23-867A-E6C3DBAFC214}">
      <dgm:prSet/>
      <dgm:spPr/>
      <dgm:t>
        <a:bodyPr/>
        <a:lstStyle/>
        <a:p>
          <a:endParaRPr lang="es-ES"/>
        </a:p>
      </dgm:t>
    </dgm:pt>
    <dgm:pt modelId="{DA64E6A6-C011-4921-B36D-29BC3E6D6479}" type="sibTrans" cxnId="{5CE28E04-774D-4F23-867A-E6C3DBAFC214}">
      <dgm:prSet/>
      <dgm:spPr/>
      <dgm:t>
        <a:bodyPr/>
        <a:lstStyle/>
        <a:p>
          <a:endParaRPr lang="es-ES"/>
        </a:p>
      </dgm:t>
    </dgm:pt>
    <dgm:pt modelId="{01B15C63-D9CD-45A0-9AF8-6B7C92C0A127}">
      <dgm:prSet phldrT="[Texto]" custT="1"/>
      <dgm:spPr/>
      <dgm:t>
        <a:bodyPr/>
        <a:lstStyle/>
        <a:p>
          <a:endParaRPr lang="es-ES" sz="1100" dirty="0">
            <a:solidFill>
              <a:schemeClr val="tx1"/>
            </a:solidFill>
          </a:endParaRPr>
        </a:p>
      </dgm:t>
    </dgm:pt>
    <dgm:pt modelId="{BB540BB1-C50D-40E0-A729-92473BC2C8DA}" type="parTrans" cxnId="{5FCA9573-7992-4054-95AE-898DFE1E8B3A}">
      <dgm:prSet/>
      <dgm:spPr/>
      <dgm:t>
        <a:bodyPr/>
        <a:lstStyle/>
        <a:p>
          <a:endParaRPr lang="es-ES"/>
        </a:p>
      </dgm:t>
    </dgm:pt>
    <dgm:pt modelId="{26A03C2B-EDCF-4C72-BA41-B54895D39D65}" type="sibTrans" cxnId="{5FCA9573-7992-4054-95AE-898DFE1E8B3A}">
      <dgm:prSet/>
      <dgm:spPr/>
      <dgm:t>
        <a:bodyPr/>
        <a:lstStyle/>
        <a:p>
          <a:endParaRPr lang="es-ES"/>
        </a:p>
      </dgm:t>
    </dgm:pt>
    <dgm:pt modelId="{835FA0D7-DBCF-4484-897D-947AAD4AC480}">
      <dgm:prSet phldrT="[Texto]" custT="1"/>
      <dgm:spPr/>
      <dgm:t>
        <a:bodyPr/>
        <a:lstStyle/>
        <a:p>
          <a:r>
            <a:rPr lang="es-EC" sz="1600" dirty="0" smtClean="0"/>
            <a:t>Representa la condición de que la capacidad sísmica sea igual a la demanda sobre la estructura debido al movimiento del suelo o la ductilidad de demanda sísmica igual a la ductilidad de la estructura.</a:t>
          </a:r>
          <a:endParaRPr lang="es-ES" sz="1600" dirty="0"/>
        </a:p>
      </dgm:t>
    </dgm:pt>
    <dgm:pt modelId="{D8C33A37-3F56-4EF8-B79E-D971D3366CC7}" type="parTrans" cxnId="{D3A17C2D-20D4-4B3C-B9F1-F527A34B69BB}">
      <dgm:prSet/>
      <dgm:spPr/>
      <dgm:t>
        <a:bodyPr/>
        <a:lstStyle/>
        <a:p>
          <a:endParaRPr lang="es-ES"/>
        </a:p>
      </dgm:t>
    </dgm:pt>
    <dgm:pt modelId="{56E0EBAF-8573-40BC-B83E-9F729B1299F9}" type="sibTrans" cxnId="{D3A17C2D-20D4-4B3C-B9F1-F527A34B69BB}">
      <dgm:prSet/>
      <dgm:spPr/>
      <dgm:t>
        <a:bodyPr/>
        <a:lstStyle/>
        <a:p>
          <a:endParaRPr lang="es-ES"/>
        </a:p>
      </dgm:t>
    </dgm:pt>
    <dgm:pt modelId="{D3477134-9A0A-4136-8E6E-22D0C4477CC8}">
      <dgm:prSet phldrT="[Texto]" custT="1"/>
      <dgm:spPr/>
      <dgm:t>
        <a:bodyPr/>
        <a:lstStyle/>
        <a:p>
          <a:endParaRPr lang="es-ES" sz="1200" dirty="0">
            <a:solidFill>
              <a:schemeClr val="tx1"/>
            </a:solidFill>
          </a:endParaRPr>
        </a:p>
      </dgm:t>
    </dgm:pt>
    <dgm:pt modelId="{1854423B-9126-4BC2-ACFC-8C38212B716C}" type="parTrans" cxnId="{55750660-8ADE-4E8A-BCF7-5C08562D6124}">
      <dgm:prSet/>
      <dgm:spPr/>
      <dgm:t>
        <a:bodyPr/>
        <a:lstStyle/>
        <a:p>
          <a:endParaRPr lang="es-ES"/>
        </a:p>
      </dgm:t>
    </dgm:pt>
    <dgm:pt modelId="{327D3ED4-FC4C-4288-ACE6-9F0E3CE63036}" type="sibTrans" cxnId="{55750660-8ADE-4E8A-BCF7-5C08562D6124}">
      <dgm:prSet/>
      <dgm:spPr/>
      <dgm:t>
        <a:bodyPr/>
        <a:lstStyle/>
        <a:p>
          <a:endParaRPr lang="es-ES"/>
        </a:p>
      </dgm:t>
    </dgm:pt>
    <dgm:pt modelId="{D5EFC443-F74E-493A-9E4F-5CC4F186D481}">
      <dgm:prSet phldrT="[Texto]"/>
      <dgm:spPr/>
      <dgm:t>
        <a:bodyPr/>
        <a:lstStyle/>
        <a:p>
          <a:r>
            <a:rPr lang="es-ES" dirty="0" smtClean="0"/>
            <a:t>Es necesario convertir la curva de capacidad que esta en ordenadas de corte y desplazamiento en función de aceleración y desplazamiento espectral</a:t>
          </a:r>
          <a:endParaRPr lang="es-ES" dirty="0"/>
        </a:p>
      </dgm:t>
    </dgm:pt>
    <dgm:pt modelId="{FAD97FE3-ADF4-4318-A6BF-267FE39D6375}" type="parTrans" cxnId="{51DAE633-AC79-47D2-B522-617FBD8116F8}">
      <dgm:prSet/>
      <dgm:spPr/>
      <dgm:t>
        <a:bodyPr/>
        <a:lstStyle/>
        <a:p>
          <a:endParaRPr lang="es-ES"/>
        </a:p>
      </dgm:t>
    </dgm:pt>
    <dgm:pt modelId="{B3DB8F46-C252-4C55-A74F-23666F77E2FA}" type="sibTrans" cxnId="{51DAE633-AC79-47D2-B522-617FBD8116F8}">
      <dgm:prSet/>
      <dgm:spPr/>
      <dgm:t>
        <a:bodyPr/>
        <a:lstStyle/>
        <a:p>
          <a:endParaRPr lang="es-ES"/>
        </a:p>
      </dgm:t>
    </dgm:pt>
    <dgm:pt modelId="{E72CB280-70FE-460C-9632-F503A9C82ED7}">
      <dgm:prSet phldrT="[Texto]" custT="1"/>
      <dgm:spPr/>
      <dgm:t>
        <a:bodyPr/>
        <a:lstStyle/>
        <a:p>
          <a:endParaRPr lang="es-ES" sz="1200" dirty="0">
            <a:solidFill>
              <a:schemeClr val="tx1"/>
            </a:solidFill>
          </a:endParaRPr>
        </a:p>
      </dgm:t>
    </dgm:pt>
    <dgm:pt modelId="{B6D85475-A2A8-453C-BC4C-8E85A2DF6FEF}" type="sibTrans" cxnId="{30E767A2-CBE2-4A58-87DF-AF3550492EBC}">
      <dgm:prSet/>
      <dgm:spPr/>
      <dgm:t>
        <a:bodyPr/>
        <a:lstStyle/>
        <a:p>
          <a:endParaRPr lang="es-ES"/>
        </a:p>
      </dgm:t>
    </dgm:pt>
    <dgm:pt modelId="{6336CEC8-A17E-40D1-906A-AB398CA65DAF}" type="parTrans" cxnId="{30E767A2-CBE2-4A58-87DF-AF3550492EBC}">
      <dgm:prSet/>
      <dgm:spPr/>
      <dgm:t>
        <a:bodyPr/>
        <a:lstStyle/>
        <a:p>
          <a:endParaRPr lang="es-ES"/>
        </a:p>
      </dgm:t>
    </dgm:pt>
    <dgm:pt modelId="{AEB933FD-9DA5-4B92-8BEF-3CC319FCD2D6}" type="pres">
      <dgm:prSet presAssocID="{83063792-55A9-4318-88BD-A8F752196583}" presName="linearFlow" presStyleCnt="0">
        <dgm:presLayoutVars>
          <dgm:dir/>
          <dgm:animLvl val="lvl"/>
          <dgm:resizeHandles val="exact"/>
        </dgm:presLayoutVars>
      </dgm:prSet>
      <dgm:spPr/>
      <dgm:t>
        <a:bodyPr/>
        <a:lstStyle/>
        <a:p>
          <a:endParaRPr lang="es-ES"/>
        </a:p>
      </dgm:t>
    </dgm:pt>
    <dgm:pt modelId="{473377AB-7626-4E2E-8F0A-FCE1BD8C4768}" type="pres">
      <dgm:prSet presAssocID="{E72CB280-70FE-460C-9632-F503A9C82ED7}" presName="composite" presStyleCnt="0"/>
      <dgm:spPr/>
    </dgm:pt>
    <dgm:pt modelId="{35270330-2B5A-494C-AEDF-70D462BD3345}" type="pres">
      <dgm:prSet presAssocID="{E72CB280-70FE-460C-9632-F503A9C82ED7}" presName="parentText" presStyleLbl="alignNode1" presStyleIdx="0" presStyleCnt="3">
        <dgm:presLayoutVars>
          <dgm:chMax val="1"/>
          <dgm:bulletEnabled val="1"/>
        </dgm:presLayoutVars>
      </dgm:prSet>
      <dgm:spPr/>
      <dgm:t>
        <a:bodyPr/>
        <a:lstStyle/>
        <a:p>
          <a:endParaRPr lang="es-ES"/>
        </a:p>
      </dgm:t>
    </dgm:pt>
    <dgm:pt modelId="{39CB5C2E-414D-4FED-87AC-09745EB6898D}" type="pres">
      <dgm:prSet presAssocID="{E72CB280-70FE-460C-9632-F503A9C82ED7}" presName="descendantText" presStyleLbl="alignAcc1" presStyleIdx="0" presStyleCnt="3">
        <dgm:presLayoutVars>
          <dgm:bulletEnabled val="1"/>
        </dgm:presLayoutVars>
      </dgm:prSet>
      <dgm:spPr/>
      <dgm:t>
        <a:bodyPr/>
        <a:lstStyle/>
        <a:p>
          <a:endParaRPr lang="es-ES"/>
        </a:p>
      </dgm:t>
    </dgm:pt>
    <dgm:pt modelId="{80F09301-E24F-48E6-B6FF-AF12070C79CA}" type="pres">
      <dgm:prSet presAssocID="{B6D85475-A2A8-453C-BC4C-8E85A2DF6FEF}" presName="sp" presStyleCnt="0"/>
      <dgm:spPr/>
    </dgm:pt>
    <dgm:pt modelId="{2508354E-F9BC-48F6-874B-BD44BBA8B495}" type="pres">
      <dgm:prSet presAssocID="{01B15C63-D9CD-45A0-9AF8-6B7C92C0A127}" presName="composite" presStyleCnt="0"/>
      <dgm:spPr/>
    </dgm:pt>
    <dgm:pt modelId="{596BDE18-946C-4E57-B20F-6EFCE2FA5763}" type="pres">
      <dgm:prSet presAssocID="{01B15C63-D9CD-45A0-9AF8-6B7C92C0A127}" presName="parentText" presStyleLbl="alignNode1" presStyleIdx="1" presStyleCnt="3">
        <dgm:presLayoutVars>
          <dgm:chMax val="1"/>
          <dgm:bulletEnabled val="1"/>
        </dgm:presLayoutVars>
      </dgm:prSet>
      <dgm:spPr/>
      <dgm:t>
        <a:bodyPr/>
        <a:lstStyle/>
        <a:p>
          <a:endParaRPr lang="es-ES"/>
        </a:p>
      </dgm:t>
    </dgm:pt>
    <dgm:pt modelId="{FEEF8978-469D-484C-86BE-08D089C608E5}" type="pres">
      <dgm:prSet presAssocID="{01B15C63-D9CD-45A0-9AF8-6B7C92C0A127}" presName="descendantText" presStyleLbl="alignAcc1" presStyleIdx="1" presStyleCnt="3" custScaleY="136020">
        <dgm:presLayoutVars>
          <dgm:bulletEnabled val="1"/>
        </dgm:presLayoutVars>
      </dgm:prSet>
      <dgm:spPr/>
      <dgm:t>
        <a:bodyPr/>
        <a:lstStyle/>
        <a:p>
          <a:endParaRPr lang="es-ES"/>
        </a:p>
      </dgm:t>
    </dgm:pt>
    <dgm:pt modelId="{0C2C2809-BBE4-4EFA-A111-2CB1F8FBC2BE}" type="pres">
      <dgm:prSet presAssocID="{26A03C2B-EDCF-4C72-BA41-B54895D39D65}" presName="sp" presStyleCnt="0"/>
      <dgm:spPr/>
    </dgm:pt>
    <dgm:pt modelId="{1C9557FC-FBB2-4E4E-8013-EF8FDC9DB1D6}" type="pres">
      <dgm:prSet presAssocID="{D3477134-9A0A-4136-8E6E-22D0C4477CC8}" presName="composite" presStyleCnt="0"/>
      <dgm:spPr/>
    </dgm:pt>
    <dgm:pt modelId="{4FDFBB91-1BB4-41C5-A142-419E52F86ED0}" type="pres">
      <dgm:prSet presAssocID="{D3477134-9A0A-4136-8E6E-22D0C4477CC8}" presName="parentText" presStyleLbl="alignNode1" presStyleIdx="2" presStyleCnt="3">
        <dgm:presLayoutVars>
          <dgm:chMax val="1"/>
          <dgm:bulletEnabled val="1"/>
        </dgm:presLayoutVars>
      </dgm:prSet>
      <dgm:spPr/>
      <dgm:t>
        <a:bodyPr/>
        <a:lstStyle/>
        <a:p>
          <a:endParaRPr lang="es-ES"/>
        </a:p>
      </dgm:t>
    </dgm:pt>
    <dgm:pt modelId="{56CAFFA6-8998-463A-B8AE-D1E6960E5330}" type="pres">
      <dgm:prSet presAssocID="{D3477134-9A0A-4136-8E6E-22D0C4477CC8}" presName="descendantText" presStyleLbl="alignAcc1" presStyleIdx="2" presStyleCnt="3">
        <dgm:presLayoutVars>
          <dgm:bulletEnabled val="1"/>
        </dgm:presLayoutVars>
      </dgm:prSet>
      <dgm:spPr/>
      <dgm:t>
        <a:bodyPr/>
        <a:lstStyle/>
        <a:p>
          <a:endParaRPr lang="es-ES"/>
        </a:p>
      </dgm:t>
    </dgm:pt>
  </dgm:ptLst>
  <dgm:cxnLst>
    <dgm:cxn modelId="{D3A17C2D-20D4-4B3C-B9F1-F527A34B69BB}" srcId="{01B15C63-D9CD-45A0-9AF8-6B7C92C0A127}" destId="{835FA0D7-DBCF-4484-897D-947AAD4AC480}" srcOrd="0" destOrd="0" parTransId="{D8C33A37-3F56-4EF8-B79E-D971D3366CC7}" sibTransId="{56E0EBAF-8573-40BC-B83E-9F729B1299F9}"/>
    <dgm:cxn modelId="{55750660-8ADE-4E8A-BCF7-5C08562D6124}" srcId="{83063792-55A9-4318-88BD-A8F752196583}" destId="{D3477134-9A0A-4136-8E6E-22D0C4477CC8}" srcOrd="2" destOrd="0" parTransId="{1854423B-9126-4BC2-ACFC-8C38212B716C}" sibTransId="{327D3ED4-FC4C-4288-ACE6-9F0E3CE63036}"/>
    <dgm:cxn modelId="{FC37BB9B-87F9-4DAE-94C8-EB398DA85A33}" type="presOf" srcId="{E72CB280-70FE-460C-9632-F503A9C82ED7}" destId="{35270330-2B5A-494C-AEDF-70D462BD3345}" srcOrd="0" destOrd="0" presId="urn:microsoft.com/office/officeart/2005/8/layout/chevron2"/>
    <dgm:cxn modelId="{767D6D4C-6EFC-44E2-9C73-6B395F4AD9BF}" type="presOf" srcId="{83063792-55A9-4318-88BD-A8F752196583}" destId="{AEB933FD-9DA5-4B92-8BEF-3CC319FCD2D6}" srcOrd="0" destOrd="0" presId="urn:microsoft.com/office/officeart/2005/8/layout/chevron2"/>
    <dgm:cxn modelId="{5CE28E04-774D-4F23-867A-E6C3DBAFC214}" srcId="{E72CB280-70FE-460C-9632-F503A9C82ED7}" destId="{1701FF35-F120-4F56-89C5-42774DDA2B0D}" srcOrd="0" destOrd="0" parTransId="{99599539-DA59-48A7-87EA-55381D1F9E21}" sibTransId="{DA64E6A6-C011-4921-B36D-29BC3E6D6479}"/>
    <dgm:cxn modelId="{1155A7EA-92D1-46B5-8E3E-D6DE7784D4F1}" type="presOf" srcId="{835FA0D7-DBCF-4484-897D-947AAD4AC480}" destId="{FEEF8978-469D-484C-86BE-08D089C608E5}" srcOrd="0" destOrd="0" presId="urn:microsoft.com/office/officeart/2005/8/layout/chevron2"/>
    <dgm:cxn modelId="{3830D8EA-7002-459E-B2ED-43E29630AF85}" type="presOf" srcId="{D5EFC443-F74E-493A-9E4F-5CC4F186D481}" destId="{56CAFFA6-8998-463A-B8AE-D1E6960E5330}" srcOrd="0" destOrd="0" presId="urn:microsoft.com/office/officeart/2005/8/layout/chevron2"/>
    <dgm:cxn modelId="{30E767A2-CBE2-4A58-87DF-AF3550492EBC}" srcId="{83063792-55A9-4318-88BD-A8F752196583}" destId="{E72CB280-70FE-460C-9632-F503A9C82ED7}" srcOrd="0" destOrd="0" parTransId="{6336CEC8-A17E-40D1-906A-AB398CA65DAF}" sibTransId="{B6D85475-A2A8-453C-BC4C-8E85A2DF6FEF}"/>
    <dgm:cxn modelId="{51DAE633-AC79-47D2-B522-617FBD8116F8}" srcId="{D3477134-9A0A-4136-8E6E-22D0C4477CC8}" destId="{D5EFC443-F74E-493A-9E4F-5CC4F186D481}" srcOrd="0" destOrd="0" parTransId="{FAD97FE3-ADF4-4318-A6BF-267FE39D6375}" sibTransId="{B3DB8F46-C252-4C55-A74F-23666F77E2FA}"/>
    <dgm:cxn modelId="{5FB32644-26B3-4807-8803-5F70DF7326F2}" type="presOf" srcId="{01B15C63-D9CD-45A0-9AF8-6B7C92C0A127}" destId="{596BDE18-946C-4E57-B20F-6EFCE2FA5763}" srcOrd="0" destOrd="0" presId="urn:microsoft.com/office/officeart/2005/8/layout/chevron2"/>
    <dgm:cxn modelId="{5FCA9573-7992-4054-95AE-898DFE1E8B3A}" srcId="{83063792-55A9-4318-88BD-A8F752196583}" destId="{01B15C63-D9CD-45A0-9AF8-6B7C92C0A127}" srcOrd="1" destOrd="0" parTransId="{BB540BB1-C50D-40E0-A729-92473BC2C8DA}" sibTransId="{26A03C2B-EDCF-4C72-BA41-B54895D39D65}"/>
    <dgm:cxn modelId="{3C9C7D67-F9B3-42CC-A4F5-1312C38397D9}" type="presOf" srcId="{1701FF35-F120-4F56-89C5-42774DDA2B0D}" destId="{39CB5C2E-414D-4FED-87AC-09745EB6898D}" srcOrd="0" destOrd="0" presId="urn:microsoft.com/office/officeart/2005/8/layout/chevron2"/>
    <dgm:cxn modelId="{0C782097-327C-4A6F-8148-4F23759FEC56}" type="presOf" srcId="{D3477134-9A0A-4136-8E6E-22D0C4477CC8}" destId="{4FDFBB91-1BB4-41C5-A142-419E52F86ED0}" srcOrd="0" destOrd="0" presId="urn:microsoft.com/office/officeart/2005/8/layout/chevron2"/>
    <dgm:cxn modelId="{81A563FE-9A33-4DF4-A54B-D4FB44EE0F7A}" type="presParOf" srcId="{AEB933FD-9DA5-4B92-8BEF-3CC319FCD2D6}" destId="{473377AB-7626-4E2E-8F0A-FCE1BD8C4768}" srcOrd="0" destOrd="0" presId="urn:microsoft.com/office/officeart/2005/8/layout/chevron2"/>
    <dgm:cxn modelId="{CAE33F24-1015-4143-AC0B-F97DE3ADC1FC}" type="presParOf" srcId="{473377AB-7626-4E2E-8F0A-FCE1BD8C4768}" destId="{35270330-2B5A-494C-AEDF-70D462BD3345}" srcOrd="0" destOrd="0" presId="urn:microsoft.com/office/officeart/2005/8/layout/chevron2"/>
    <dgm:cxn modelId="{0660824F-D90A-4E45-8203-A6FE8C5F2332}" type="presParOf" srcId="{473377AB-7626-4E2E-8F0A-FCE1BD8C4768}" destId="{39CB5C2E-414D-4FED-87AC-09745EB6898D}" srcOrd="1" destOrd="0" presId="urn:microsoft.com/office/officeart/2005/8/layout/chevron2"/>
    <dgm:cxn modelId="{361DEE81-7F56-4188-97BF-1418793DA2EA}" type="presParOf" srcId="{AEB933FD-9DA5-4B92-8BEF-3CC319FCD2D6}" destId="{80F09301-E24F-48E6-B6FF-AF12070C79CA}" srcOrd="1" destOrd="0" presId="urn:microsoft.com/office/officeart/2005/8/layout/chevron2"/>
    <dgm:cxn modelId="{001749F4-0E55-48CC-82FD-CED2C606F2DE}" type="presParOf" srcId="{AEB933FD-9DA5-4B92-8BEF-3CC319FCD2D6}" destId="{2508354E-F9BC-48F6-874B-BD44BBA8B495}" srcOrd="2" destOrd="0" presId="urn:microsoft.com/office/officeart/2005/8/layout/chevron2"/>
    <dgm:cxn modelId="{3B857977-919C-40EE-8186-5DE7EA12CB5C}" type="presParOf" srcId="{2508354E-F9BC-48F6-874B-BD44BBA8B495}" destId="{596BDE18-946C-4E57-B20F-6EFCE2FA5763}" srcOrd="0" destOrd="0" presId="urn:microsoft.com/office/officeart/2005/8/layout/chevron2"/>
    <dgm:cxn modelId="{E9703168-0F4F-4A05-B44B-AB1AA064A4BF}" type="presParOf" srcId="{2508354E-F9BC-48F6-874B-BD44BBA8B495}" destId="{FEEF8978-469D-484C-86BE-08D089C608E5}" srcOrd="1" destOrd="0" presId="urn:microsoft.com/office/officeart/2005/8/layout/chevron2"/>
    <dgm:cxn modelId="{9FB37582-B5BE-4F7A-A63F-919643591BBB}" type="presParOf" srcId="{AEB933FD-9DA5-4B92-8BEF-3CC319FCD2D6}" destId="{0C2C2809-BBE4-4EFA-A111-2CB1F8FBC2BE}" srcOrd="3" destOrd="0" presId="urn:microsoft.com/office/officeart/2005/8/layout/chevron2"/>
    <dgm:cxn modelId="{C66F10BF-89DC-40BA-91DF-11282CC411D0}" type="presParOf" srcId="{AEB933FD-9DA5-4B92-8BEF-3CC319FCD2D6}" destId="{1C9557FC-FBB2-4E4E-8013-EF8FDC9DB1D6}" srcOrd="4" destOrd="0" presId="urn:microsoft.com/office/officeart/2005/8/layout/chevron2"/>
    <dgm:cxn modelId="{C3685423-E57B-4AFA-8B9F-773BE9FC96D1}" type="presParOf" srcId="{1C9557FC-FBB2-4E4E-8013-EF8FDC9DB1D6}" destId="{4FDFBB91-1BB4-41C5-A142-419E52F86ED0}" srcOrd="0" destOrd="0" presId="urn:microsoft.com/office/officeart/2005/8/layout/chevron2"/>
    <dgm:cxn modelId="{26064E54-5F4F-4FF0-8124-7B2F954C6C38}" type="presParOf" srcId="{1C9557FC-FBB2-4E4E-8013-EF8FDC9DB1D6}" destId="{56CAFFA6-8998-463A-B8AE-D1E6960E533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E8B1F6D-F181-4835-B44D-33A3A0AA00EA}" type="doc">
      <dgm:prSet loTypeId="urn:microsoft.com/office/officeart/2005/8/layout/hProcess7#1" loCatId="list" qsTypeId="urn:microsoft.com/office/officeart/2005/8/quickstyle/simple5" qsCatId="simple" csTypeId="urn:microsoft.com/office/officeart/2005/8/colors/colorful3" csCatId="colorful" phldr="1"/>
      <dgm:spPr/>
      <dgm:t>
        <a:bodyPr/>
        <a:lstStyle/>
        <a:p>
          <a:endParaRPr lang="es-EC"/>
        </a:p>
      </dgm:t>
    </dgm:pt>
    <dgm:pt modelId="{9BBD1A48-4405-42C9-A49D-479BCDDFD872}">
      <dgm:prSet phldrT="[Text]"/>
      <dgm:spPr>
        <a:solidFill>
          <a:srgbClr val="FFC000"/>
        </a:solidFill>
      </dgm:spPr>
      <dgm:t>
        <a:bodyPr/>
        <a:lstStyle/>
        <a:p>
          <a:r>
            <a:rPr lang="es-EC" dirty="0" smtClean="0"/>
            <a:t>1</a:t>
          </a:r>
          <a:endParaRPr lang="es-EC" dirty="0"/>
        </a:p>
      </dgm:t>
    </dgm:pt>
    <dgm:pt modelId="{C921F4FC-E649-4978-AF33-5E9D5F5E87CC}" type="parTrans" cxnId="{5C12717E-67C5-4A38-9138-D7266A5F6E0B}">
      <dgm:prSet/>
      <dgm:spPr/>
      <dgm:t>
        <a:bodyPr/>
        <a:lstStyle/>
        <a:p>
          <a:endParaRPr lang="es-EC"/>
        </a:p>
      </dgm:t>
    </dgm:pt>
    <dgm:pt modelId="{C26983D8-55BC-432D-8190-753887A61649}" type="sibTrans" cxnId="{5C12717E-67C5-4A38-9138-D7266A5F6E0B}">
      <dgm:prSet/>
      <dgm:spPr/>
      <dgm:t>
        <a:bodyPr/>
        <a:lstStyle/>
        <a:p>
          <a:endParaRPr lang="es-EC"/>
        </a:p>
      </dgm:t>
    </dgm:pt>
    <dgm:pt modelId="{80CA3F56-9C0D-4852-91D4-C89244BE42AF}">
      <dgm:prSet phldrT="[Text]"/>
      <dgm:spPr/>
      <dgm:t>
        <a:bodyPr/>
        <a:lstStyle/>
        <a:p>
          <a:r>
            <a:rPr lang="es-EC" dirty="0" smtClean="0">
              <a:solidFill>
                <a:schemeClr val="tx1"/>
              </a:solidFill>
            </a:rPr>
            <a:t>muros de corte para disminuir de manera significativa el periodo de vibración que en consecuencia reduce las posibilidades de la estructura de entrar en zona de amplificación dinámica</a:t>
          </a:r>
          <a:r>
            <a:rPr lang="es-EC" dirty="0" smtClean="0">
              <a:solidFill>
                <a:srgbClr val="7030A0"/>
              </a:solidFill>
            </a:rPr>
            <a:t>.</a:t>
          </a:r>
          <a:endParaRPr lang="es-EC" dirty="0">
            <a:solidFill>
              <a:srgbClr val="7030A0"/>
            </a:solidFill>
          </a:endParaRPr>
        </a:p>
      </dgm:t>
    </dgm:pt>
    <dgm:pt modelId="{5BC3719C-FA04-4464-A6E0-97B529C5E88D}" type="parTrans" cxnId="{80652BA4-027D-4E9E-81B2-FCAFB7ACD625}">
      <dgm:prSet/>
      <dgm:spPr/>
      <dgm:t>
        <a:bodyPr/>
        <a:lstStyle/>
        <a:p>
          <a:endParaRPr lang="es-EC"/>
        </a:p>
      </dgm:t>
    </dgm:pt>
    <dgm:pt modelId="{2ED6C34C-4CC7-4ED0-8D5A-B580BDB44C4E}" type="sibTrans" cxnId="{80652BA4-027D-4E9E-81B2-FCAFB7ACD625}">
      <dgm:prSet/>
      <dgm:spPr/>
      <dgm:t>
        <a:bodyPr/>
        <a:lstStyle/>
        <a:p>
          <a:endParaRPr lang="es-EC"/>
        </a:p>
      </dgm:t>
    </dgm:pt>
    <dgm:pt modelId="{D59B0F72-23DF-486F-91E4-704E7CA97958}">
      <dgm:prSet phldrT="[Text]"/>
      <dgm:spPr>
        <a:solidFill>
          <a:srgbClr val="92D050"/>
        </a:solidFill>
      </dgm:spPr>
      <dgm:t>
        <a:bodyPr/>
        <a:lstStyle/>
        <a:p>
          <a:r>
            <a:rPr lang="es-EC" dirty="0" smtClean="0"/>
            <a:t>2</a:t>
          </a:r>
          <a:endParaRPr lang="es-EC" dirty="0"/>
        </a:p>
      </dgm:t>
    </dgm:pt>
    <dgm:pt modelId="{C898B3FB-CC2E-4D0C-A73A-231126AD7E1F}" type="parTrans" cxnId="{76B39805-74B8-405F-AA01-B976DC1FD1DC}">
      <dgm:prSet/>
      <dgm:spPr/>
      <dgm:t>
        <a:bodyPr/>
        <a:lstStyle/>
        <a:p>
          <a:endParaRPr lang="es-EC"/>
        </a:p>
      </dgm:t>
    </dgm:pt>
    <dgm:pt modelId="{C3CB12C2-AC05-4105-A7E5-CE6E13477F55}" type="sibTrans" cxnId="{76B39805-74B8-405F-AA01-B976DC1FD1DC}">
      <dgm:prSet/>
      <dgm:spPr/>
      <dgm:t>
        <a:bodyPr/>
        <a:lstStyle/>
        <a:p>
          <a:endParaRPr lang="es-EC"/>
        </a:p>
      </dgm:t>
    </dgm:pt>
    <dgm:pt modelId="{EE9A6530-743F-4A5B-BF8C-8A6EF142231E}">
      <dgm:prSet phldrT="[Text]"/>
      <dgm:spPr/>
      <dgm:t>
        <a:bodyPr/>
        <a:lstStyle/>
        <a:p>
          <a:r>
            <a:rPr lang="es-EC" dirty="0" smtClean="0">
              <a:solidFill>
                <a:schemeClr val="tx1"/>
              </a:solidFill>
            </a:rPr>
            <a:t>En este documento se modeló al muro de corte como columna ancha para poder realizar el estudio en el programa ETABS, pues el programa tiene la limitación de asignar rótulas plásticas a elementos tipo “Shell”, </a:t>
          </a:r>
          <a:endParaRPr lang="es-EC" dirty="0">
            <a:solidFill>
              <a:schemeClr val="tx1"/>
            </a:solidFill>
          </a:endParaRPr>
        </a:p>
      </dgm:t>
    </dgm:pt>
    <dgm:pt modelId="{BCBADD34-97C7-405B-A0B6-6B696E947343}" type="parTrans" cxnId="{18BAD127-A7CB-414D-8725-540FDEA878B1}">
      <dgm:prSet/>
      <dgm:spPr/>
      <dgm:t>
        <a:bodyPr/>
        <a:lstStyle/>
        <a:p>
          <a:endParaRPr lang="es-EC"/>
        </a:p>
      </dgm:t>
    </dgm:pt>
    <dgm:pt modelId="{08C1BDEF-927D-46E8-A32A-9A8C81DDEA03}" type="sibTrans" cxnId="{18BAD127-A7CB-414D-8725-540FDEA878B1}">
      <dgm:prSet/>
      <dgm:spPr/>
      <dgm:t>
        <a:bodyPr/>
        <a:lstStyle/>
        <a:p>
          <a:endParaRPr lang="es-EC"/>
        </a:p>
      </dgm:t>
    </dgm:pt>
    <dgm:pt modelId="{85D793DA-11E6-436C-A3EE-2CC8CDCC0CA6}">
      <dgm:prSet phldrT="[Text]"/>
      <dgm:spPr>
        <a:solidFill>
          <a:schemeClr val="accent2">
            <a:lumMod val="75000"/>
          </a:schemeClr>
        </a:solidFill>
      </dgm:spPr>
      <dgm:t>
        <a:bodyPr/>
        <a:lstStyle/>
        <a:p>
          <a:r>
            <a:rPr lang="es-EC" dirty="0" smtClean="0"/>
            <a:t>3</a:t>
          </a:r>
          <a:endParaRPr lang="es-EC" dirty="0"/>
        </a:p>
      </dgm:t>
    </dgm:pt>
    <dgm:pt modelId="{EEC022DC-0BE8-4DB3-AF4E-DBA1902550DF}" type="parTrans" cxnId="{11BC78B8-D265-4B73-AD05-D2E1B99CE730}">
      <dgm:prSet/>
      <dgm:spPr/>
      <dgm:t>
        <a:bodyPr/>
        <a:lstStyle/>
        <a:p>
          <a:endParaRPr lang="es-EC"/>
        </a:p>
      </dgm:t>
    </dgm:pt>
    <dgm:pt modelId="{09F9909E-0750-4590-B0AA-B9CA1D1092CC}" type="sibTrans" cxnId="{11BC78B8-D265-4B73-AD05-D2E1B99CE730}">
      <dgm:prSet/>
      <dgm:spPr/>
      <dgm:t>
        <a:bodyPr/>
        <a:lstStyle/>
        <a:p>
          <a:endParaRPr lang="es-EC"/>
        </a:p>
      </dgm:t>
    </dgm:pt>
    <dgm:pt modelId="{3D757D4E-0D78-4DB8-B85F-AEC00C7AC6B9}">
      <dgm:prSet phldrT="[Text]"/>
      <dgm:spPr/>
      <dgm:t>
        <a:bodyPr/>
        <a:lstStyle/>
        <a:p>
          <a:r>
            <a:rPr lang="es-EC" dirty="0" smtClean="0">
              <a:solidFill>
                <a:schemeClr val="tx1"/>
              </a:solidFill>
            </a:rPr>
            <a:t>la predicción de la demanda sísmica del análisis </a:t>
          </a:r>
          <a:r>
            <a:rPr lang="es-EC" dirty="0" err="1" smtClean="0">
              <a:solidFill>
                <a:schemeClr val="tx1"/>
              </a:solidFill>
            </a:rPr>
            <a:t>Pushover</a:t>
          </a:r>
          <a:r>
            <a:rPr lang="es-EC" dirty="0" smtClean="0">
              <a:solidFill>
                <a:schemeClr val="tx1"/>
              </a:solidFill>
            </a:rPr>
            <a:t> encontró desplazamientos máximos de techo para patrones de carga lateral, las demandas máximas de desplazamiento inelástico fueron predichos a través del desplazamiento objetivo, por medio del espectro de capacidad en todos los pasos de deformación de la estructura para un movimiento de tierra</a:t>
          </a:r>
          <a:r>
            <a:rPr lang="es-EC" dirty="0" smtClean="0"/>
            <a:t>.</a:t>
          </a:r>
          <a:endParaRPr lang="es-EC" dirty="0"/>
        </a:p>
      </dgm:t>
    </dgm:pt>
    <dgm:pt modelId="{EDC92D8E-42B4-49F1-8FC8-3E441BF9F9CB}" type="parTrans" cxnId="{BAB8FC69-967F-4116-BD7D-F9DF681B3F44}">
      <dgm:prSet/>
      <dgm:spPr/>
      <dgm:t>
        <a:bodyPr/>
        <a:lstStyle/>
        <a:p>
          <a:endParaRPr lang="es-EC"/>
        </a:p>
      </dgm:t>
    </dgm:pt>
    <dgm:pt modelId="{1C9763F6-5C05-49BA-A154-5537F69F8419}" type="sibTrans" cxnId="{BAB8FC69-967F-4116-BD7D-F9DF681B3F44}">
      <dgm:prSet/>
      <dgm:spPr/>
      <dgm:t>
        <a:bodyPr/>
        <a:lstStyle/>
        <a:p>
          <a:endParaRPr lang="es-EC"/>
        </a:p>
      </dgm:t>
    </dgm:pt>
    <dgm:pt modelId="{F2133BA2-09D1-450C-B3C6-10DB801D4959}" type="pres">
      <dgm:prSet presAssocID="{6E8B1F6D-F181-4835-B44D-33A3A0AA00EA}" presName="Name0" presStyleCnt="0">
        <dgm:presLayoutVars>
          <dgm:dir/>
          <dgm:animLvl val="lvl"/>
          <dgm:resizeHandles val="exact"/>
        </dgm:presLayoutVars>
      </dgm:prSet>
      <dgm:spPr/>
      <dgm:t>
        <a:bodyPr/>
        <a:lstStyle/>
        <a:p>
          <a:endParaRPr lang="es-ES"/>
        </a:p>
      </dgm:t>
    </dgm:pt>
    <dgm:pt modelId="{0B39D900-8FAB-44AB-99BB-B7E21FEBE62E}" type="pres">
      <dgm:prSet presAssocID="{9BBD1A48-4405-42C9-A49D-479BCDDFD872}" presName="compositeNode" presStyleCnt="0">
        <dgm:presLayoutVars>
          <dgm:bulletEnabled val="1"/>
        </dgm:presLayoutVars>
      </dgm:prSet>
      <dgm:spPr/>
    </dgm:pt>
    <dgm:pt modelId="{0CBC7A96-C6D5-493E-AD6C-E7395D6B45A7}" type="pres">
      <dgm:prSet presAssocID="{9BBD1A48-4405-42C9-A49D-479BCDDFD872}" presName="bgRect" presStyleLbl="node1" presStyleIdx="0" presStyleCnt="3"/>
      <dgm:spPr/>
      <dgm:t>
        <a:bodyPr/>
        <a:lstStyle/>
        <a:p>
          <a:endParaRPr lang="es-ES"/>
        </a:p>
      </dgm:t>
    </dgm:pt>
    <dgm:pt modelId="{E7575CFA-F9D1-432A-8DFA-AA09882F7BD1}" type="pres">
      <dgm:prSet presAssocID="{9BBD1A48-4405-42C9-A49D-479BCDDFD872}" presName="parentNode" presStyleLbl="node1" presStyleIdx="0" presStyleCnt="3">
        <dgm:presLayoutVars>
          <dgm:chMax val="0"/>
          <dgm:bulletEnabled val="1"/>
        </dgm:presLayoutVars>
      </dgm:prSet>
      <dgm:spPr/>
      <dgm:t>
        <a:bodyPr/>
        <a:lstStyle/>
        <a:p>
          <a:endParaRPr lang="es-ES"/>
        </a:p>
      </dgm:t>
    </dgm:pt>
    <dgm:pt modelId="{9DEDAFFA-DB8A-4A43-8A50-4029BC42A9BE}" type="pres">
      <dgm:prSet presAssocID="{9BBD1A48-4405-42C9-A49D-479BCDDFD872}" presName="childNode" presStyleLbl="node1" presStyleIdx="0" presStyleCnt="3">
        <dgm:presLayoutVars>
          <dgm:bulletEnabled val="1"/>
        </dgm:presLayoutVars>
      </dgm:prSet>
      <dgm:spPr/>
      <dgm:t>
        <a:bodyPr/>
        <a:lstStyle/>
        <a:p>
          <a:endParaRPr lang="es-EC"/>
        </a:p>
      </dgm:t>
    </dgm:pt>
    <dgm:pt modelId="{BC9A03A5-B50D-40F5-8C7B-7FE2C36B97C6}" type="pres">
      <dgm:prSet presAssocID="{C26983D8-55BC-432D-8190-753887A61649}" presName="hSp" presStyleCnt="0"/>
      <dgm:spPr/>
    </dgm:pt>
    <dgm:pt modelId="{65A94567-540A-4644-8A44-91F7A43BDFB9}" type="pres">
      <dgm:prSet presAssocID="{C26983D8-55BC-432D-8190-753887A61649}" presName="vProcSp" presStyleCnt="0"/>
      <dgm:spPr/>
    </dgm:pt>
    <dgm:pt modelId="{B739F557-AA26-4120-8020-4E4D3AFCAF44}" type="pres">
      <dgm:prSet presAssocID="{C26983D8-55BC-432D-8190-753887A61649}" presName="vSp1" presStyleCnt="0"/>
      <dgm:spPr/>
    </dgm:pt>
    <dgm:pt modelId="{795E2890-A835-413C-AFCB-31512E8E11FA}" type="pres">
      <dgm:prSet presAssocID="{C26983D8-55BC-432D-8190-753887A61649}" presName="simulatedConn" presStyleLbl="solidFgAcc1" presStyleIdx="0" presStyleCnt="2"/>
      <dgm:spPr/>
    </dgm:pt>
    <dgm:pt modelId="{7C1842C8-BD53-4807-8466-4BC74803671B}" type="pres">
      <dgm:prSet presAssocID="{C26983D8-55BC-432D-8190-753887A61649}" presName="vSp2" presStyleCnt="0"/>
      <dgm:spPr/>
    </dgm:pt>
    <dgm:pt modelId="{1B1CCD37-BBAC-421C-95EC-5DF5C4582388}" type="pres">
      <dgm:prSet presAssocID="{C26983D8-55BC-432D-8190-753887A61649}" presName="sibTrans" presStyleCnt="0"/>
      <dgm:spPr/>
    </dgm:pt>
    <dgm:pt modelId="{1AE9DC98-FB1A-4227-BEF9-B3B8B5FA33D6}" type="pres">
      <dgm:prSet presAssocID="{D59B0F72-23DF-486F-91E4-704E7CA97958}" presName="compositeNode" presStyleCnt="0">
        <dgm:presLayoutVars>
          <dgm:bulletEnabled val="1"/>
        </dgm:presLayoutVars>
      </dgm:prSet>
      <dgm:spPr/>
    </dgm:pt>
    <dgm:pt modelId="{241F82FD-7337-4960-8E2A-AFFAA9D97431}" type="pres">
      <dgm:prSet presAssocID="{D59B0F72-23DF-486F-91E4-704E7CA97958}" presName="bgRect" presStyleLbl="node1" presStyleIdx="1" presStyleCnt="3" custLinFactNeighborX="-292" custLinFactNeighborY="-733"/>
      <dgm:spPr/>
      <dgm:t>
        <a:bodyPr/>
        <a:lstStyle/>
        <a:p>
          <a:endParaRPr lang="es-ES"/>
        </a:p>
      </dgm:t>
    </dgm:pt>
    <dgm:pt modelId="{C28F2273-7F3E-4919-B25B-0822CFA7CAF0}" type="pres">
      <dgm:prSet presAssocID="{D59B0F72-23DF-486F-91E4-704E7CA97958}" presName="parentNode" presStyleLbl="node1" presStyleIdx="1" presStyleCnt="3">
        <dgm:presLayoutVars>
          <dgm:chMax val="0"/>
          <dgm:bulletEnabled val="1"/>
        </dgm:presLayoutVars>
      </dgm:prSet>
      <dgm:spPr/>
      <dgm:t>
        <a:bodyPr/>
        <a:lstStyle/>
        <a:p>
          <a:endParaRPr lang="es-ES"/>
        </a:p>
      </dgm:t>
    </dgm:pt>
    <dgm:pt modelId="{DDF831A1-FBD6-4591-920C-B511882643FE}" type="pres">
      <dgm:prSet presAssocID="{D59B0F72-23DF-486F-91E4-704E7CA97958}" presName="childNode" presStyleLbl="node1" presStyleIdx="1" presStyleCnt="3">
        <dgm:presLayoutVars>
          <dgm:bulletEnabled val="1"/>
        </dgm:presLayoutVars>
      </dgm:prSet>
      <dgm:spPr/>
      <dgm:t>
        <a:bodyPr/>
        <a:lstStyle/>
        <a:p>
          <a:endParaRPr lang="es-EC"/>
        </a:p>
      </dgm:t>
    </dgm:pt>
    <dgm:pt modelId="{4B8F9B2A-4804-4853-B600-5E4692A779D0}" type="pres">
      <dgm:prSet presAssocID="{C3CB12C2-AC05-4105-A7E5-CE6E13477F55}" presName="hSp" presStyleCnt="0"/>
      <dgm:spPr/>
    </dgm:pt>
    <dgm:pt modelId="{C478A46E-A9D3-4675-9F61-D2CE2B1CCE55}" type="pres">
      <dgm:prSet presAssocID="{C3CB12C2-AC05-4105-A7E5-CE6E13477F55}" presName="vProcSp" presStyleCnt="0"/>
      <dgm:spPr/>
    </dgm:pt>
    <dgm:pt modelId="{CA2F945D-241F-4114-84A4-A16C3A07EC11}" type="pres">
      <dgm:prSet presAssocID="{C3CB12C2-AC05-4105-A7E5-CE6E13477F55}" presName="vSp1" presStyleCnt="0"/>
      <dgm:spPr/>
    </dgm:pt>
    <dgm:pt modelId="{A24618E2-078A-4E66-B7C5-922EC78F5F2D}" type="pres">
      <dgm:prSet presAssocID="{C3CB12C2-AC05-4105-A7E5-CE6E13477F55}" presName="simulatedConn" presStyleLbl="solidFgAcc1" presStyleIdx="1" presStyleCnt="2"/>
      <dgm:spPr/>
    </dgm:pt>
    <dgm:pt modelId="{2AFA21F0-544D-488E-A4E7-36A2BD7E3D53}" type="pres">
      <dgm:prSet presAssocID="{C3CB12C2-AC05-4105-A7E5-CE6E13477F55}" presName="vSp2" presStyleCnt="0"/>
      <dgm:spPr/>
    </dgm:pt>
    <dgm:pt modelId="{5488B817-0209-4CF0-9D64-7680CCDFEFBF}" type="pres">
      <dgm:prSet presAssocID="{C3CB12C2-AC05-4105-A7E5-CE6E13477F55}" presName="sibTrans" presStyleCnt="0"/>
      <dgm:spPr/>
    </dgm:pt>
    <dgm:pt modelId="{C774C85B-03BA-41B9-9BCD-720DEC33770E}" type="pres">
      <dgm:prSet presAssocID="{85D793DA-11E6-436C-A3EE-2CC8CDCC0CA6}" presName="compositeNode" presStyleCnt="0">
        <dgm:presLayoutVars>
          <dgm:bulletEnabled val="1"/>
        </dgm:presLayoutVars>
      </dgm:prSet>
      <dgm:spPr/>
    </dgm:pt>
    <dgm:pt modelId="{97DAD60A-17D1-4350-8D55-FF56372AA264}" type="pres">
      <dgm:prSet presAssocID="{85D793DA-11E6-436C-A3EE-2CC8CDCC0CA6}" presName="bgRect" presStyleLbl="node1" presStyleIdx="2" presStyleCnt="3"/>
      <dgm:spPr/>
      <dgm:t>
        <a:bodyPr/>
        <a:lstStyle/>
        <a:p>
          <a:endParaRPr lang="es-ES"/>
        </a:p>
      </dgm:t>
    </dgm:pt>
    <dgm:pt modelId="{04AD1159-A3CB-404B-BEC1-0664AAFBA9A2}" type="pres">
      <dgm:prSet presAssocID="{85D793DA-11E6-436C-A3EE-2CC8CDCC0CA6}" presName="parentNode" presStyleLbl="node1" presStyleIdx="2" presStyleCnt="3">
        <dgm:presLayoutVars>
          <dgm:chMax val="0"/>
          <dgm:bulletEnabled val="1"/>
        </dgm:presLayoutVars>
      </dgm:prSet>
      <dgm:spPr/>
      <dgm:t>
        <a:bodyPr/>
        <a:lstStyle/>
        <a:p>
          <a:endParaRPr lang="es-ES"/>
        </a:p>
      </dgm:t>
    </dgm:pt>
    <dgm:pt modelId="{82E111CA-B754-4B34-824B-D7BC5EAAB173}" type="pres">
      <dgm:prSet presAssocID="{85D793DA-11E6-436C-A3EE-2CC8CDCC0CA6}" presName="childNode" presStyleLbl="node1" presStyleIdx="2" presStyleCnt="3">
        <dgm:presLayoutVars>
          <dgm:bulletEnabled val="1"/>
        </dgm:presLayoutVars>
      </dgm:prSet>
      <dgm:spPr/>
      <dgm:t>
        <a:bodyPr/>
        <a:lstStyle/>
        <a:p>
          <a:endParaRPr lang="es-EC"/>
        </a:p>
      </dgm:t>
    </dgm:pt>
  </dgm:ptLst>
  <dgm:cxnLst>
    <dgm:cxn modelId="{18BAD127-A7CB-414D-8725-540FDEA878B1}" srcId="{D59B0F72-23DF-486F-91E4-704E7CA97958}" destId="{EE9A6530-743F-4A5B-BF8C-8A6EF142231E}" srcOrd="0" destOrd="0" parTransId="{BCBADD34-97C7-405B-A0B6-6B696E947343}" sibTransId="{08C1BDEF-927D-46E8-A32A-9A8C81DDEA03}"/>
    <dgm:cxn modelId="{11BC78B8-D265-4B73-AD05-D2E1B99CE730}" srcId="{6E8B1F6D-F181-4835-B44D-33A3A0AA00EA}" destId="{85D793DA-11E6-436C-A3EE-2CC8CDCC0CA6}" srcOrd="2" destOrd="0" parTransId="{EEC022DC-0BE8-4DB3-AF4E-DBA1902550DF}" sibTransId="{09F9909E-0750-4590-B0AA-B9CA1D1092CC}"/>
    <dgm:cxn modelId="{02C10B01-35B5-427B-BF42-C4F62680E204}" type="presOf" srcId="{6E8B1F6D-F181-4835-B44D-33A3A0AA00EA}" destId="{F2133BA2-09D1-450C-B3C6-10DB801D4959}" srcOrd="0" destOrd="0" presId="urn:microsoft.com/office/officeart/2005/8/layout/hProcess7#1"/>
    <dgm:cxn modelId="{6D923D9F-6221-46A2-A98A-A3F1B7042C89}" type="presOf" srcId="{D59B0F72-23DF-486F-91E4-704E7CA97958}" destId="{C28F2273-7F3E-4919-B25B-0822CFA7CAF0}" srcOrd="1" destOrd="0" presId="urn:microsoft.com/office/officeart/2005/8/layout/hProcess7#1"/>
    <dgm:cxn modelId="{BAB8FC69-967F-4116-BD7D-F9DF681B3F44}" srcId="{85D793DA-11E6-436C-A3EE-2CC8CDCC0CA6}" destId="{3D757D4E-0D78-4DB8-B85F-AEC00C7AC6B9}" srcOrd="0" destOrd="0" parTransId="{EDC92D8E-42B4-49F1-8FC8-3E441BF9F9CB}" sibTransId="{1C9763F6-5C05-49BA-A154-5537F69F8419}"/>
    <dgm:cxn modelId="{5C12717E-67C5-4A38-9138-D7266A5F6E0B}" srcId="{6E8B1F6D-F181-4835-B44D-33A3A0AA00EA}" destId="{9BBD1A48-4405-42C9-A49D-479BCDDFD872}" srcOrd="0" destOrd="0" parTransId="{C921F4FC-E649-4978-AF33-5E9D5F5E87CC}" sibTransId="{C26983D8-55BC-432D-8190-753887A61649}"/>
    <dgm:cxn modelId="{80652BA4-027D-4E9E-81B2-FCAFB7ACD625}" srcId="{9BBD1A48-4405-42C9-A49D-479BCDDFD872}" destId="{80CA3F56-9C0D-4852-91D4-C89244BE42AF}" srcOrd="0" destOrd="0" parTransId="{5BC3719C-FA04-4464-A6E0-97B529C5E88D}" sibTransId="{2ED6C34C-4CC7-4ED0-8D5A-B580BDB44C4E}"/>
    <dgm:cxn modelId="{263516F8-3852-4FAC-B610-0DC8F4917B53}" type="presOf" srcId="{D59B0F72-23DF-486F-91E4-704E7CA97958}" destId="{241F82FD-7337-4960-8E2A-AFFAA9D97431}" srcOrd="0" destOrd="0" presId="urn:microsoft.com/office/officeart/2005/8/layout/hProcess7#1"/>
    <dgm:cxn modelId="{04533A3A-97A1-47DD-A3D6-ABB0CBCAB22B}" type="presOf" srcId="{3D757D4E-0D78-4DB8-B85F-AEC00C7AC6B9}" destId="{82E111CA-B754-4B34-824B-D7BC5EAAB173}" srcOrd="0" destOrd="0" presId="urn:microsoft.com/office/officeart/2005/8/layout/hProcess7#1"/>
    <dgm:cxn modelId="{5E6E70DD-5E9E-4226-A05D-39E6B1E24955}" type="presOf" srcId="{80CA3F56-9C0D-4852-91D4-C89244BE42AF}" destId="{9DEDAFFA-DB8A-4A43-8A50-4029BC42A9BE}" srcOrd="0" destOrd="0" presId="urn:microsoft.com/office/officeart/2005/8/layout/hProcess7#1"/>
    <dgm:cxn modelId="{76B39805-74B8-405F-AA01-B976DC1FD1DC}" srcId="{6E8B1F6D-F181-4835-B44D-33A3A0AA00EA}" destId="{D59B0F72-23DF-486F-91E4-704E7CA97958}" srcOrd="1" destOrd="0" parTransId="{C898B3FB-CC2E-4D0C-A73A-231126AD7E1F}" sibTransId="{C3CB12C2-AC05-4105-A7E5-CE6E13477F55}"/>
    <dgm:cxn modelId="{4989BA0B-97D9-4807-949D-2808F20E61AF}" type="presOf" srcId="{85D793DA-11E6-436C-A3EE-2CC8CDCC0CA6}" destId="{04AD1159-A3CB-404B-BEC1-0664AAFBA9A2}" srcOrd="1" destOrd="0" presId="urn:microsoft.com/office/officeart/2005/8/layout/hProcess7#1"/>
    <dgm:cxn modelId="{AA04A8FD-25CD-4F1B-9334-CBE092DEA875}" type="presOf" srcId="{9BBD1A48-4405-42C9-A49D-479BCDDFD872}" destId="{0CBC7A96-C6D5-493E-AD6C-E7395D6B45A7}" srcOrd="0" destOrd="0" presId="urn:microsoft.com/office/officeart/2005/8/layout/hProcess7#1"/>
    <dgm:cxn modelId="{F440C8C7-B1BE-4FBA-B35A-7967EE74EB4B}" type="presOf" srcId="{9BBD1A48-4405-42C9-A49D-479BCDDFD872}" destId="{E7575CFA-F9D1-432A-8DFA-AA09882F7BD1}" srcOrd="1" destOrd="0" presId="urn:microsoft.com/office/officeart/2005/8/layout/hProcess7#1"/>
    <dgm:cxn modelId="{32E7E841-A993-497A-93AE-6A4315ACE4DF}" type="presOf" srcId="{EE9A6530-743F-4A5B-BF8C-8A6EF142231E}" destId="{DDF831A1-FBD6-4591-920C-B511882643FE}" srcOrd="0" destOrd="0" presId="urn:microsoft.com/office/officeart/2005/8/layout/hProcess7#1"/>
    <dgm:cxn modelId="{A4D18489-CF60-472D-A57C-7E66DBEBFD96}" type="presOf" srcId="{85D793DA-11E6-436C-A3EE-2CC8CDCC0CA6}" destId="{97DAD60A-17D1-4350-8D55-FF56372AA264}" srcOrd="0" destOrd="0" presId="urn:microsoft.com/office/officeart/2005/8/layout/hProcess7#1"/>
    <dgm:cxn modelId="{045C7577-02EF-492A-A95F-875D8B92A4EE}" type="presParOf" srcId="{F2133BA2-09D1-450C-B3C6-10DB801D4959}" destId="{0B39D900-8FAB-44AB-99BB-B7E21FEBE62E}" srcOrd="0" destOrd="0" presId="urn:microsoft.com/office/officeart/2005/8/layout/hProcess7#1"/>
    <dgm:cxn modelId="{C6BE14FC-52F1-4A7C-AE89-0753F8E3BA28}" type="presParOf" srcId="{0B39D900-8FAB-44AB-99BB-B7E21FEBE62E}" destId="{0CBC7A96-C6D5-493E-AD6C-E7395D6B45A7}" srcOrd="0" destOrd="0" presId="urn:microsoft.com/office/officeart/2005/8/layout/hProcess7#1"/>
    <dgm:cxn modelId="{3BC5645A-7FF1-475D-B301-280D71FA9ACA}" type="presParOf" srcId="{0B39D900-8FAB-44AB-99BB-B7E21FEBE62E}" destId="{E7575CFA-F9D1-432A-8DFA-AA09882F7BD1}" srcOrd="1" destOrd="0" presId="urn:microsoft.com/office/officeart/2005/8/layout/hProcess7#1"/>
    <dgm:cxn modelId="{3AA2AE37-A612-460D-A597-FD16AA92AAB3}" type="presParOf" srcId="{0B39D900-8FAB-44AB-99BB-B7E21FEBE62E}" destId="{9DEDAFFA-DB8A-4A43-8A50-4029BC42A9BE}" srcOrd="2" destOrd="0" presId="urn:microsoft.com/office/officeart/2005/8/layout/hProcess7#1"/>
    <dgm:cxn modelId="{2C3AB0C7-EB72-43F9-BB55-E2E1516F6CA4}" type="presParOf" srcId="{F2133BA2-09D1-450C-B3C6-10DB801D4959}" destId="{BC9A03A5-B50D-40F5-8C7B-7FE2C36B97C6}" srcOrd="1" destOrd="0" presId="urn:microsoft.com/office/officeart/2005/8/layout/hProcess7#1"/>
    <dgm:cxn modelId="{58F592B0-F66F-44C1-B5DD-9B9F3E8850F1}" type="presParOf" srcId="{F2133BA2-09D1-450C-B3C6-10DB801D4959}" destId="{65A94567-540A-4644-8A44-91F7A43BDFB9}" srcOrd="2" destOrd="0" presId="urn:microsoft.com/office/officeart/2005/8/layout/hProcess7#1"/>
    <dgm:cxn modelId="{F59FC863-0C7D-4577-AF41-921ABA57CC80}" type="presParOf" srcId="{65A94567-540A-4644-8A44-91F7A43BDFB9}" destId="{B739F557-AA26-4120-8020-4E4D3AFCAF44}" srcOrd="0" destOrd="0" presId="urn:microsoft.com/office/officeart/2005/8/layout/hProcess7#1"/>
    <dgm:cxn modelId="{7EE42148-A83A-4DAC-8593-D2F4D77AD9DA}" type="presParOf" srcId="{65A94567-540A-4644-8A44-91F7A43BDFB9}" destId="{795E2890-A835-413C-AFCB-31512E8E11FA}" srcOrd="1" destOrd="0" presId="urn:microsoft.com/office/officeart/2005/8/layout/hProcess7#1"/>
    <dgm:cxn modelId="{5F7A7531-214A-47C5-8062-3B076C0C7C69}" type="presParOf" srcId="{65A94567-540A-4644-8A44-91F7A43BDFB9}" destId="{7C1842C8-BD53-4807-8466-4BC74803671B}" srcOrd="2" destOrd="0" presId="urn:microsoft.com/office/officeart/2005/8/layout/hProcess7#1"/>
    <dgm:cxn modelId="{EEA466D8-7AEB-4531-92A3-418D9D4188BC}" type="presParOf" srcId="{F2133BA2-09D1-450C-B3C6-10DB801D4959}" destId="{1B1CCD37-BBAC-421C-95EC-5DF5C4582388}" srcOrd="3" destOrd="0" presId="urn:microsoft.com/office/officeart/2005/8/layout/hProcess7#1"/>
    <dgm:cxn modelId="{E5E0A2AE-0F3C-419B-94F9-5CC8A8E1DE0B}" type="presParOf" srcId="{F2133BA2-09D1-450C-B3C6-10DB801D4959}" destId="{1AE9DC98-FB1A-4227-BEF9-B3B8B5FA33D6}" srcOrd="4" destOrd="0" presId="urn:microsoft.com/office/officeart/2005/8/layout/hProcess7#1"/>
    <dgm:cxn modelId="{B7626358-C7EA-446A-82A3-87AE8E782DC3}" type="presParOf" srcId="{1AE9DC98-FB1A-4227-BEF9-B3B8B5FA33D6}" destId="{241F82FD-7337-4960-8E2A-AFFAA9D97431}" srcOrd="0" destOrd="0" presId="urn:microsoft.com/office/officeart/2005/8/layout/hProcess7#1"/>
    <dgm:cxn modelId="{91A35CDE-29A1-4B7E-9B0A-9107AFEB7A33}" type="presParOf" srcId="{1AE9DC98-FB1A-4227-BEF9-B3B8B5FA33D6}" destId="{C28F2273-7F3E-4919-B25B-0822CFA7CAF0}" srcOrd="1" destOrd="0" presId="urn:microsoft.com/office/officeart/2005/8/layout/hProcess7#1"/>
    <dgm:cxn modelId="{65ACDF5E-611D-4C78-8D19-B1520C26F2AF}" type="presParOf" srcId="{1AE9DC98-FB1A-4227-BEF9-B3B8B5FA33D6}" destId="{DDF831A1-FBD6-4591-920C-B511882643FE}" srcOrd="2" destOrd="0" presId="urn:microsoft.com/office/officeart/2005/8/layout/hProcess7#1"/>
    <dgm:cxn modelId="{2CD45DB9-5920-4B32-862D-AB12B7551956}" type="presParOf" srcId="{F2133BA2-09D1-450C-B3C6-10DB801D4959}" destId="{4B8F9B2A-4804-4853-B600-5E4692A779D0}" srcOrd="5" destOrd="0" presId="urn:microsoft.com/office/officeart/2005/8/layout/hProcess7#1"/>
    <dgm:cxn modelId="{754967D7-88AD-44AD-9102-6C8D361A884F}" type="presParOf" srcId="{F2133BA2-09D1-450C-B3C6-10DB801D4959}" destId="{C478A46E-A9D3-4675-9F61-D2CE2B1CCE55}" srcOrd="6" destOrd="0" presId="urn:microsoft.com/office/officeart/2005/8/layout/hProcess7#1"/>
    <dgm:cxn modelId="{E745CE62-600F-4DD6-8F53-73C1DF5A2C8E}" type="presParOf" srcId="{C478A46E-A9D3-4675-9F61-D2CE2B1CCE55}" destId="{CA2F945D-241F-4114-84A4-A16C3A07EC11}" srcOrd="0" destOrd="0" presId="urn:microsoft.com/office/officeart/2005/8/layout/hProcess7#1"/>
    <dgm:cxn modelId="{30D66AFA-ACA5-474D-B415-58F36988472D}" type="presParOf" srcId="{C478A46E-A9D3-4675-9F61-D2CE2B1CCE55}" destId="{A24618E2-078A-4E66-B7C5-922EC78F5F2D}" srcOrd="1" destOrd="0" presId="urn:microsoft.com/office/officeart/2005/8/layout/hProcess7#1"/>
    <dgm:cxn modelId="{FE38CE29-FE72-4D9C-B18B-99F52BF22FBB}" type="presParOf" srcId="{C478A46E-A9D3-4675-9F61-D2CE2B1CCE55}" destId="{2AFA21F0-544D-488E-A4E7-36A2BD7E3D53}" srcOrd="2" destOrd="0" presId="urn:microsoft.com/office/officeart/2005/8/layout/hProcess7#1"/>
    <dgm:cxn modelId="{03355DA5-9521-46CC-A6FA-EFC4EE0C3543}" type="presParOf" srcId="{F2133BA2-09D1-450C-B3C6-10DB801D4959}" destId="{5488B817-0209-4CF0-9D64-7680CCDFEFBF}" srcOrd="7" destOrd="0" presId="urn:microsoft.com/office/officeart/2005/8/layout/hProcess7#1"/>
    <dgm:cxn modelId="{A2B5BAA2-A2FD-4EE0-9BB9-E5A6E820B4C2}" type="presParOf" srcId="{F2133BA2-09D1-450C-B3C6-10DB801D4959}" destId="{C774C85B-03BA-41B9-9BCD-720DEC33770E}" srcOrd="8" destOrd="0" presId="urn:microsoft.com/office/officeart/2005/8/layout/hProcess7#1"/>
    <dgm:cxn modelId="{BFFF5901-108B-4ED9-924D-837D1EE085B1}" type="presParOf" srcId="{C774C85B-03BA-41B9-9BCD-720DEC33770E}" destId="{97DAD60A-17D1-4350-8D55-FF56372AA264}" srcOrd="0" destOrd="0" presId="urn:microsoft.com/office/officeart/2005/8/layout/hProcess7#1"/>
    <dgm:cxn modelId="{A14D51E0-1338-4F1B-8843-13D7AF70D609}" type="presParOf" srcId="{C774C85B-03BA-41B9-9BCD-720DEC33770E}" destId="{04AD1159-A3CB-404B-BEC1-0664AAFBA9A2}" srcOrd="1" destOrd="0" presId="urn:microsoft.com/office/officeart/2005/8/layout/hProcess7#1"/>
    <dgm:cxn modelId="{8F8D2B57-28C4-4533-A187-F4EB3E3DB6E5}" type="presParOf" srcId="{C774C85B-03BA-41B9-9BCD-720DEC33770E}" destId="{82E111CA-B754-4B34-824B-D7BC5EAAB173}" srcOrd="2" destOrd="0" presId="urn:microsoft.com/office/officeart/2005/8/layout/hProcess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990C315-5C9E-42D6-AA31-651F00719A62}" type="doc">
      <dgm:prSet loTypeId="urn:microsoft.com/office/officeart/2005/8/layout/hProcess7#2" loCatId="process" qsTypeId="urn:microsoft.com/office/officeart/2005/8/quickstyle/simple5" qsCatId="simple" csTypeId="urn:microsoft.com/office/officeart/2005/8/colors/colorful5" csCatId="colorful" phldr="1"/>
      <dgm:spPr/>
      <dgm:t>
        <a:bodyPr/>
        <a:lstStyle/>
        <a:p>
          <a:endParaRPr lang="es-EC"/>
        </a:p>
      </dgm:t>
    </dgm:pt>
    <dgm:pt modelId="{E86E6183-F84E-4CEC-9882-1C2243290EEE}">
      <dgm:prSet phldrT="[Text]"/>
      <dgm:spPr/>
      <dgm:t>
        <a:bodyPr/>
        <a:lstStyle/>
        <a:p>
          <a:r>
            <a:rPr lang="es-EC" dirty="0" smtClean="0"/>
            <a:t>4</a:t>
          </a:r>
          <a:endParaRPr lang="es-EC" dirty="0"/>
        </a:p>
      </dgm:t>
    </dgm:pt>
    <dgm:pt modelId="{69A1C457-1D18-4A11-9E83-C279326BC128}" type="parTrans" cxnId="{2EE29CDE-EE0A-4B40-A55B-924CD0C11B53}">
      <dgm:prSet/>
      <dgm:spPr/>
      <dgm:t>
        <a:bodyPr/>
        <a:lstStyle/>
        <a:p>
          <a:endParaRPr lang="es-EC"/>
        </a:p>
      </dgm:t>
    </dgm:pt>
    <dgm:pt modelId="{FFE3CCCE-C06E-45E0-B498-EB147EC13785}" type="sibTrans" cxnId="{2EE29CDE-EE0A-4B40-A55B-924CD0C11B53}">
      <dgm:prSet/>
      <dgm:spPr/>
      <dgm:t>
        <a:bodyPr/>
        <a:lstStyle/>
        <a:p>
          <a:endParaRPr lang="es-EC"/>
        </a:p>
      </dgm:t>
    </dgm:pt>
    <dgm:pt modelId="{A96471C3-820F-4AAA-A3FA-05BDA3C7A3E1}">
      <dgm:prSet phldrT="[Text]"/>
      <dgm:spPr/>
      <dgm:t>
        <a:bodyPr/>
        <a:lstStyle/>
        <a:p>
          <a:r>
            <a:rPr lang="es-EC" dirty="0" smtClean="0">
              <a:solidFill>
                <a:schemeClr val="tx1"/>
              </a:solidFill>
            </a:rPr>
            <a:t>Para el edificio de 12 pisos se obtuvo un nivel de Seguridad de Vida, como se observó en las vigas se generó un daño parcial al generarse rótulas plásticas, la estructura se mantiene en funcionamiento pero deben rehabilitarse los elementos estructurales que fallaron</a:t>
          </a:r>
          <a:endParaRPr lang="es-EC" dirty="0">
            <a:solidFill>
              <a:schemeClr val="tx1"/>
            </a:solidFill>
          </a:endParaRPr>
        </a:p>
      </dgm:t>
    </dgm:pt>
    <dgm:pt modelId="{676F00C1-F172-4C10-BFCC-2229E11DE379}" type="parTrans" cxnId="{E5080CD7-9160-4131-939D-1CD412F8DB47}">
      <dgm:prSet/>
      <dgm:spPr/>
      <dgm:t>
        <a:bodyPr/>
        <a:lstStyle/>
        <a:p>
          <a:endParaRPr lang="es-EC"/>
        </a:p>
      </dgm:t>
    </dgm:pt>
    <dgm:pt modelId="{6D04579D-28D5-43C4-8245-AA104829CC4D}" type="sibTrans" cxnId="{E5080CD7-9160-4131-939D-1CD412F8DB47}">
      <dgm:prSet/>
      <dgm:spPr/>
      <dgm:t>
        <a:bodyPr/>
        <a:lstStyle/>
        <a:p>
          <a:endParaRPr lang="es-EC"/>
        </a:p>
      </dgm:t>
    </dgm:pt>
    <dgm:pt modelId="{A6638B62-A623-4B68-B21B-4A96A7A3695B}">
      <dgm:prSet phldrT="[Text]"/>
      <dgm:spPr/>
      <dgm:t>
        <a:bodyPr/>
        <a:lstStyle/>
        <a:p>
          <a:r>
            <a:rPr lang="es-EC" dirty="0" smtClean="0"/>
            <a:t>5</a:t>
          </a:r>
          <a:endParaRPr lang="es-EC" dirty="0"/>
        </a:p>
      </dgm:t>
    </dgm:pt>
    <dgm:pt modelId="{8D9208F0-11B9-45F1-A20D-930D0E4860A1}" type="parTrans" cxnId="{6972F1B7-4B90-4DB8-BF20-13ACC9B20F3B}">
      <dgm:prSet/>
      <dgm:spPr/>
      <dgm:t>
        <a:bodyPr/>
        <a:lstStyle/>
        <a:p>
          <a:endParaRPr lang="es-EC"/>
        </a:p>
      </dgm:t>
    </dgm:pt>
    <dgm:pt modelId="{EE4C019E-366C-41B3-B058-C6118345087D}" type="sibTrans" cxnId="{6972F1B7-4B90-4DB8-BF20-13ACC9B20F3B}">
      <dgm:prSet/>
      <dgm:spPr/>
      <dgm:t>
        <a:bodyPr/>
        <a:lstStyle/>
        <a:p>
          <a:endParaRPr lang="es-EC"/>
        </a:p>
      </dgm:t>
    </dgm:pt>
    <dgm:pt modelId="{7453FED9-92C2-45DF-9D08-716281E77B5B}">
      <dgm:prSet phldrT="[Text]"/>
      <dgm:spPr/>
      <dgm:t>
        <a:bodyPr/>
        <a:lstStyle/>
        <a:p>
          <a:r>
            <a:rPr lang="es-EC" dirty="0" smtClean="0">
              <a:solidFill>
                <a:schemeClr val="tx1"/>
              </a:solidFill>
            </a:rPr>
            <a:t>En el análisis </a:t>
          </a:r>
          <a:r>
            <a:rPr lang="es-EC" dirty="0" err="1" smtClean="0">
              <a:solidFill>
                <a:schemeClr val="tx1"/>
              </a:solidFill>
            </a:rPr>
            <a:t>Pushover</a:t>
          </a:r>
          <a:r>
            <a:rPr lang="es-EC" dirty="0" smtClean="0">
              <a:solidFill>
                <a:schemeClr val="tx1"/>
              </a:solidFill>
            </a:rPr>
            <a:t> se usa solamente una distribución horizontal de carga proporcional a la masa y forma del modo para construir la curva de capacidad, de esta manera se obtiene solo una curva para cada modo y se elimina la incertidumbre sobre cual distribución utilizar.</a:t>
          </a:r>
          <a:endParaRPr lang="es-EC" dirty="0">
            <a:solidFill>
              <a:schemeClr val="tx1"/>
            </a:solidFill>
          </a:endParaRPr>
        </a:p>
      </dgm:t>
    </dgm:pt>
    <dgm:pt modelId="{C22DAF7F-9992-4132-9FC3-E027618A7768}" type="parTrans" cxnId="{7120C489-80C9-4573-AAE7-89CC3711D2B8}">
      <dgm:prSet/>
      <dgm:spPr/>
      <dgm:t>
        <a:bodyPr/>
        <a:lstStyle/>
        <a:p>
          <a:endParaRPr lang="es-EC"/>
        </a:p>
      </dgm:t>
    </dgm:pt>
    <dgm:pt modelId="{871EC9C5-A71B-4780-910C-8BA1BA2FC73C}" type="sibTrans" cxnId="{7120C489-80C9-4573-AAE7-89CC3711D2B8}">
      <dgm:prSet/>
      <dgm:spPr/>
      <dgm:t>
        <a:bodyPr/>
        <a:lstStyle/>
        <a:p>
          <a:endParaRPr lang="es-EC"/>
        </a:p>
      </dgm:t>
    </dgm:pt>
    <dgm:pt modelId="{2D631D98-7D26-450A-BE4D-AA4CB7709CF1}">
      <dgm:prSet phldrT="[Text]"/>
      <dgm:spPr/>
      <dgm:t>
        <a:bodyPr/>
        <a:lstStyle/>
        <a:p>
          <a:r>
            <a:rPr lang="es-EC" dirty="0" smtClean="0"/>
            <a:t>6</a:t>
          </a:r>
          <a:endParaRPr lang="es-EC" dirty="0"/>
        </a:p>
      </dgm:t>
    </dgm:pt>
    <dgm:pt modelId="{B48A4E73-AC70-4EE4-BABB-358EECCC3026}" type="parTrans" cxnId="{6E456A5F-FF22-4469-8E1C-AC741BD995E1}">
      <dgm:prSet/>
      <dgm:spPr/>
      <dgm:t>
        <a:bodyPr/>
        <a:lstStyle/>
        <a:p>
          <a:endParaRPr lang="es-EC"/>
        </a:p>
      </dgm:t>
    </dgm:pt>
    <dgm:pt modelId="{318097C1-3F97-47F7-ADB5-CDC87D8956BC}" type="sibTrans" cxnId="{6E456A5F-FF22-4469-8E1C-AC741BD995E1}">
      <dgm:prSet/>
      <dgm:spPr/>
      <dgm:t>
        <a:bodyPr/>
        <a:lstStyle/>
        <a:p>
          <a:endParaRPr lang="es-EC"/>
        </a:p>
      </dgm:t>
    </dgm:pt>
    <dgm:pt modelId="{18CF431B-38BA-43F2-B841-6DEC2F0BFDF7}">
      <dgm:prSet phldrT="[Text]"/>
      <dgm:spPr/>
      <dgm:t>
        <a:bodyPr/>
        <a:lstStyle/>
        <a:p>
          <a:r>
            <a:rPr lang="es-EC" dirty="0" smtClean="0">
              <a:solidFill>
                <a:schemeClr val="tx1"/>
              </a:solidFill>
            </a:rPr>
            <a:t>El Análisis No Lineal Estático </a:t>
          </a:r>
          <a:r>
            <a:rPr lang="es-EC" dirty="0" err="1" smtClean="0">
              <a:solidFill>
                <a:schemeClr val="tx1"/>
              </a:solidFill>
            </a:rPr>
            <a:t>Pushover</a:t>
          </a:r>
          <a:r>
            <a:rPr lang="es-EC" dirty="0" smtClean="0">
              <a:solidFill>
                <a:schemeClr val="tx1"/>
              </a:solidFill>
            </a:rPr>
            <a:t>, sirve para ver la magnitud del daño, mediante el monitoreo de la deformación de desempeño (giro o desplazamiento) de los elementos y poder calificarlos como daños aceptables o no aceptables</a:t>
          </a:r>
          <a:r>
            <a:rPr lang="es-ES" dirty="0" smtClean="0">
              <a:solidFill>
                <a:schemeClr val="tx1"/>
              </a:solidFill>
            </a:rPr>
            <a:t>.</a:t>
          </a:r>
          <a:endParaRPr lang="es-EC" dirty="0">
            <a:solidFill>
              <a:schemeClr val="tx1"/>
            </a:solidFill>
          </a:endParaRPr>
        </a:p>
      </dgm:t>
    </dgm:pt>
    <dgm:pt modelId="{947E8F69-4747-4706-BA95-4A1C4047FC10}" type="parTrans" cxnId="{0462023D-679B-4257-8D8D-803A8A44244E}">
      <dgm:prSet/>
      <dgm:spPr/>
      <dgm:t>
        <a:bodyPr/>
        <a:lstStyle/>
        <a:p>
          <a:endParaRPr lang="es-EC"/>
        </a:p>
      </dgm:t>
    </dgm:pt>
    <dgm:pt modelId="{2E13FCDE-3712-4FF1-B04A-501E3F3227E7}" type="sibTrans" cxnId="{0462023D-679B-4257-8D8D-803A8A44244E}">
      <dgm:prSet/>
      <dgm:spPr/>
      <dgm:t>
        <a:bodyPr/>
        <a:lstStyle/>
        <a:p>
          <a:endParaRPr lang="es-EC"/>
        </a:p>
      </dgm:t>
    </dgm:pt>
    <dgm:pt modelId="{09265071-59F2-4CBD-A506-3DC2DD51F6E9}" type="pres">
      <dgm:prSet presAssocID="{1990C315-5C9E-42D6-AA31-651F00719A62}" presName="Name0" presStyleCnt="0">
        <dgm:presLayoutVars>
          <dgm:dir/>
          <dgm:animLvl val="lvl"/>
          <dgm:resizeHandles val="exact"/>
        </dgm:presLayoutVars>
      </dgm:prSet>
      <dgm:spPr/>
      <dgm:t>
        <a:bodyPr/>
        <a:lstStyle/>
        <a:p>
          <a:endParaRPr lang="es-ES"/>
        </a:p>
      </dgm:t>
    </dgm:pt>
    <dgm:pt modelId="{F3CFDCB8-435D-49ED-9E7D-503C6E18F8B6}" type="pres">
      <dgm:prSet presAssocID="{E86E6183-F84E-4CEC-9882-1C2243290EEE}" presName="compositeNode" presStyleCnt="0">
        <dgm:presLayoutVars>
          <dgm:bulletEnabled val="1"/>
        </dgm:presLayoutVars>
      </dgm:prSet>
      <dgm:spPr/>
    </dgm:pt>
    <dgm:pt modelId="{ABFFD8A6-4F35-4C35-B67D-CB83766B41D5}" type="pres">
      <dgm:prSet presAssocID="{E86E6183-F84E-4CEC-9882-1C2243290EEE}" presName="bgRect" presStyleLbl="node1" presStyleIdx="0" presStyleCnt="3" custLinFactNeighborX="-23" custLinFactNeighborY="-1575"/>
      <dgm:spPr/>
      <dgm:t>
        <a:bodyPr/>
        <a:lstStyle/>
        <a:p>
          <a:endParaRPr lang="es-ES"/>
        </a:p>
      </dgm:t>
    </dgm:pt>
    <dgm:pt modelId="{13A72C67-AD10-424D-A346-CD2D34C8AAFF}" type="pres">
      <dgm:prSet presAssocID="{E86E6183-F84E-4CEC-9882-1C2243290EEE}" presName="parentNode" presStyleLbl="node1" presStyleIdx="0" presStyleCnt="3">
        <dgm:presLayoutVars>
          <dgm:chMax val="0"/>
          <dgm:bulletEnabled val="1"/>
        </dgm:presLayoutVars>
      </dgm:prSet>
      <dgm:spPr/>
      <dgm:t>
        <a:bodyPr/>
        <a:lstStyle/>
        <a:p>
          <a:endParaRPr lang="es-ES"/>
        </a:p>
      </dgm:t>
    </dgm:pt>
    <dgm:pt modelId="{6A9587BE-99DF-4B25-93EC-36331C7EEDE9}" type="pres">
      <dgm:prSet presAssocID="{E86E6183-F84E-4CEC-9882-1C2243290EEE}" presName="childNode" presStyleLbl="node1" presStyleIdx="0" presStyleCnt="3">
        <dgm:presLayoutVars>
          <dgm:bulletEnabled val="1"/>
        </dgm:presLayoutVars>
      </dgm:prSet>
      <dgm:spPr/>
      <dgm:t>
        <a:bodyPr/>
        <a:lstStyle/>
        <a:p>
          <a:endParaRPr lang="es-EC"/>
        </a:p>
      </dgm:t>
    </dgm:pt>
    <dgm:pt modelId="{61D0F4B4-F2A6-49F5-B727-CDD3189D642A}" type="pres">
      <dgm:prSet presAssocID="{FFE3CCCE-C06E-45E0-B498-EB147EC13785}" presName="hSp" presStyleCnt="0"/>
      <dgm:spPr/>
    </dgm:pt>
    <dgm:pt modelId="{9198BDEC-B32E-4ADA-98F6-81B21FF3CC78}" type="pres">
      <dgm:prSet presAssocID="{FFE3CCCE-C06E-45E0-B498-EB147EC13785}" presName="vProcSp" presStyleCnt="0"/>
      <dgm:spPr/>
    </dgm:pt>
    <dgm:pt modelId="{A6077BF4-DFEE-4867-8030-6CE9FDE2CF05}" type="pres">
      <dgm:prSet presAssocID="{FFE3CCCE-C06E-45E0-B498-EB147EC13785}" presName="vSp1" presStyleCnt="0"/>
      <dgm:spPr/>
    </dgm:pt>
    <dgm:pt modelId="{82F0F198-689F-4AD0-AD07-B031C79E1390}" type="pres">
      <dgm:prSet presAssocID="{FFE3CCCE-C06E-45E0-B498-EB147EC13785}" presName="simulatedConn" presStyleLbl="solidFgAcc1" presStyleIdx="0" presStyleCnt="2"/>
      <dgm:spPr/>
    </dgm:pt>
    <dgm:pt modelId="{BCC9C804-80F9-452B-ABBC-49B69B66FECC}" type="pres">
      <dgm:prSet presAssocID="{FFE3CCCE-C06E-45E0-B498-EB147EC13785}" presName="vSp2" presStyleCnt="0"/>
      <dgm:spPr/>
    </dgm:pt>
    <dgm:pt modelId="{80F46267-D029-448E-8C85-411C6E9C76DE}" type="pres">
      <dgm:prSet presAssocID="{FFE3CCCE-C06E-45E0-B498-EB147EC13785}" presName="sibTrans" presStyleCnt="0"/>
      <dgm:spPr/>
    </dgm:pt>
    <dgm:pt modelId="{952050B8-EC35-48EE-AB36-0DF015973A78}" type="pres">
      <dgm:prSet presAssocID="{A6638B62-A623-4B68-B21B-4A96A7A3695B}" presName="compositeNode" presStyleCnt="0">
        <dgm:presLayoutVars>
          <dgm:bulletEnabled val="1"/>
        </dgm:presLayoutVars>
      </dgm:prSet>
      <dgm:spPr/>
    </dgm:pt>
    <dgm:pt modelId="{9FE67155-F7ED-4011-AC01-A7521FF05C60}" type="pres">
      <dgm:prSet presAssocID="{A6638B62-A623-4B68-B21B-4A96A7A3695B}" presName="bgRect" presStyleLbl="node1" presStyleIdx="1" presStyleCnt="3"/>
      <dgm:spPr/>
      <dgm:t>
        <a:bodyPr/>
        <a:lstStyle/>
        <a:p>
          <a:endParaRPr lang="es-ES"/>
        </a:p>
      </dgm:t>
    </dgm:pt>
    <dgm:pt modelId="{563223F8-1802-4B67-A932-BAB799668782}" type="pres">
      <dgm:prSet presAssocID="{A6638B62-A623-4B68-B21B-4A96A7A3695B}" presName="parentNode" presStyleLbl="node1" presStyleIdx="1" presStyleCnt="3">
        <dgm:presLayoutVars>
          <dgm:chMax val="0"/>
          <dgm:bulletEnabled val="1"/>
        </dgm:presLayoutVars>
      </dgm:prSet>
      <dgm:spPr/>
      <dgm:t>
        <a:bodyPr/>
        <a:lstStyle/>
        <a:p>
          <a:endParaRPr lang="es-ES"/>
        </a:p>
      </dgm:t>
    </dgm:pt>
    <dgm:pt modelId="{4B7F645A-0C54-4235-BF9D-AE09D2DCB5A0}" type="pres">
      <dgm:prSet presAssocID="{A6638B62-A623-4B68-B21B-4A96A7A3695B}" presName="childNode" presStyleLbl="node1" presStyleIdx="1" presStyleCnt="3">
        <dgm:presLayoutVars>
          <dgm:bulletEnabled val="1"/>
        </dgm:presLayoutVars>
      </dgm:prSet>
      <dgm:spPr/>
      <dgm:t>
        <a:bodyPr/>
        <a:lstStyle/>
        <a:p>
          <a:endParaRPr lang="es-EC"/>
        </a:p>
      </dgm:t>
    </dgm:pt>
    <dgm:pt modelId="{D983721A-BDA2-4855-854C-A0BCD748A5BF}" type="pres">
      <dgm:prSet presAssocID="{EE4C019E-366C-41B3-B058-C6118345087D}" presName="hSp" presStyleCnt="0"/>
      <dgm:spPr/>
    </dgm:pt>
    <dgm:pt modelId="{E4959481-B941-40C4-952F-0EF6F392163B}" type="pres">
      <dgm:prSet presAssocID="{EE4C019E-366C-41B3-B058-C6118345087D}" presName="vProcSp" presStyleCnt="0"/>
      <dgm:spPr/>
    </dgm:pt>
    <dgm:pt modelId="{DA86F494-B7A9-4ECB-B64C-73B6E07C4FAE}" type="pres">
      <dgm:prSet presAssocID="{EE4C019E-366C-41B3-B058-C6118345087D}" presName="vSp1" presStyleCnt="0"/>
      <dgm:spPr/>
    </dgm:pt>
    <dgm:pt modelId="{462DAED3-E048-491E-9E2A-B2EE404C7A34}" type="pres">
      <dgm:prSet presAssocID="{EE4C019E-366C-41B3-B058-C6118345087D}" presName="simulatedConn" presStyleLbl="solidFgAcc1" presStyleIdx="1" presStyleCnt="2"/>
      <dgm:spPr/>
    </dgm:pt>
    <dgm:pt modelId="{5C5D4D66-9DD7-47EE-8C16-64FA740D44B9}" type="pres">
      <dgm:prSet presAssocID="{EE4C019E-366C-41B3-B058-C6118345087D}" presName="vSp2" presStyleCnt="0"/>
      <dgm:spPr/>
    </dgm:pt>
    <dgm:pt modelId="{ED700F96-9F0B-4C6F-B2DB-DA490CD0B39D}" type="pres">
      <dgm:prSet presAssocID="{EE4C019E-366C-41B3-B058-C6118345087D}" presName="sibTrans" presStyleCnt="0"/>
      <dgm:spPr/>
    </dgm:pt>
    <dgm:pt modelId="{41EB59BD-8620-451A-9040-0C7096187404}" type="pres">
      <dgm:prSet presAssocID="{2D631D98-7D26-450A-BE4D-AA4CB7709CF1}" presName="compositeNode" presStyleCnt="0">
        <dgm:presLayoutVars>
          <dgm:bulletEnabled val="1"/>
        </dgm:presLayoutVars>
      </dgm:prSet>
      <dgm:spPr/>
    </dgm:pt>
    <dgm:pt modelId="{7BCFAEE2-4958-4E46-8B39-1BD6FD2F7261}" type="pres">
      <dgm:prSet presAssocID="{2D631D98-7D26-450A-BE4D-AA4CB7709CF1}" presName="bgRect" presStyleLbl="node1" presStyleIdx="2" presStyleCnt="3"/>
      <dgm:spPr/>
      <dgm:t>
        <a:bodyPr/>
        <a:lstStyle/>
        <a:p>
          <a:endParaRPr lang="es-ES"/>
        </a:p>
      </dgm:t>
    </dgm:pt>
    <dgm:pt modelId="{65E84AA5-7158-4231-A0D2-84144909302C}" type="pres">
      <dgm:prSet presAssocID="{2D631D98-7D26-450A-BE4D-AA4CB7709CF1}" presName="parentNode" presStyleLbl="node1" presStyleIdx="2" presStyleCnt="3">
        <dgm:presLayoutVars>
          <dgm:chMax val="0"/>
          <dgm:bulletEnabled val="1"/>
        </dgm:presLayoutVars>
      </dgm:prSet>
      <dgm:spPr/>
      <dgm:t>
        <a:bodyPr/>
        <a:lstStyle/>
        <a:p>
          <a:endParaRPr lang="es-ES"/>
        </a:p>
      </dgm:t>
    </dgm:pt>
    <dgm:pt modelId="{93615BBA-9A53-4FD0-B099-26DE492D313C}" type="pres">
      <dgm:prSet presAssocID="{2D631D98-7D26-450A-BE4D-AA4CB7709CF1}" presName="childNode" presStyleLbl="node1" presStyleIdx="2" presStyleCnt="3">
        <dgm:presLayoutVars>
          <dgm:bulletEnabled val="1"/>
        </dgm:presLayoutVars>
      </dgm:prSet>
      <dgm:spPr/>
      <dgm:t>
        <a:bodyPr/>
        <a:lstStyle/>
        <a:p>
          <a:endParaRPr lang="es-EC"/>
        </a:p>
      </dgm:t>
    </dgm:pt>
  </dgm:ptLst>
  <dgm:cxnLst>
    <dgm:cxn modelId="{7120C489-80C9-4573-AAE7-89CC3711D2B8}" srcId="{A6638B62-A623-4B68-B21B-4A96A7A3695B}" destId="{7453FED9-92C2-45DF-9D08-716281E77B5B}" srcOrd="0" destOrd="0" parTransId="{C22DAF7F-9992-4132-9FC3-E027618A7768}" sibTransId="{871EC9C5-A71B-4780-910C-8BA1BA2FC73C}"/>
    <dgm:cxn modelId="{D96B8243-D963-4908-95F4-287572472C64}" type="presOf" srcId="{7453FED9-92C2-45DF-9D08-716281E77B5B}" destId="{4B7F645A-0C54-4235-BF9D-AE09D2DCB5A0}" srcOrd="0" destOrd="0" presId="urn:microsoft.com/office/officeart/2005/8/layout/hProcess7#2"/>
    <dgm:cxn modelId="{A3E442B9-22FF-4300-A7C1-4E8DC7DF8B38}" type="presOf" srcId="{1990C315-5C9E-42D6-AA31-651F00719A62}" destId="{09265071-59F2-4CBD-A506-3DC2DD51F6E9}" srcOrd="0" destOrd="0" presId="urn:microsoft.com/office/officeart/2005/8/layout/hProcess7#2"/>
    <dgm:cxn modelId="{460316A7-8EBF-4CA9-8261-9C02D854B980}" type="presOf" srcId="{2D631D98-7D26-450A-BE4D-AA4CB7709CF1}" destId="{65E84AA5-7158-4231-A0D2-84144909302C}" srcOrd="1" destOrd="0" presId="urn:microsoft.com/office/officeart/2005/8/layout/hProcess7#2"/>
    <dgm:cxn modelId="{9FEBD041-F0B6-4F29-89A2-CF0B65CCD4BE}" type="presOf" srcId="{A6638B62-A623-4B68-B21B-4A96A7A3695B}" destId="{9FE67155-F7ED-4011-AC01-A7521FF05C60}" srcOrd="0" destOrd="0" presId="urn:microsoft.com/office/officeart/2005/8/layout/hProcess7#2"/>
    <dgm:cxn modelId="{6972F1B7-4B90-4DB8-BF20-13ACC9B20F3B}" srcId="{1990C315-5C9E-42D6-AA31-651F00719A62}" destId="{A6638B62-A623-4B68-B21B-4A96A7A3695B}" srcOrd="1" destOrd="0" parTransId="{8D9208F0-11B9-45F1-A20D-930D0E4860A1}" sibTransId="{EE4C019E-366C-41B3-B058-C6118345087D}"/>
    <dgm:cxn modelId="{28585337-EE2F-431A-81FE-E460D4D12621}" type="presOf" srcId="{E86E6183-F84E-4CEC-9882-1C2243290EEE}" destId="{ABFFD8A6-4F35-4C35-B67D-CB83766B41D5}" srcOrd="0" destOrd="0" presId="urn:microsoft.com/office/officeart/2005/8/layout/hProcess7#2"/>
    <dgm:cxn modelId="{6E456A5F-FF22-4469-8E1C-AC741BD995E1}" srcId="{1990C315-5C9E-42D6-AA31-651F00719A62}" destId="{2D631D98-7D26-450A-BE4D-AA4CB7709CF1}" srcOrd="2" destOrd="0" parTransId="{B48A4E73-AC70-4EE4-BABB-358EECCC3026}" sibTransId="{318097C1-3F97-47F7-ADB5-CDC87D8956BC}"/>
    <dgm:cxn modelId="{2EE29CDE-EE0A-4B40-A55B-924CD0C11B53}" srcId="{1990C315-5C9E-42D6-AA31-651F00719A62}" destId="{E86E6183-F84E-4CEC-9882-1C2243290EEE}" srcOrd="0" destOrd="0" parTransId="{69A1C457-1D18-4A11-9E83-C279326BC128}" sibTransId="{FFE3CCCE-C06E-45E0-B498-EB147EC13785}"/>
    <dgm:cxn modelId="{2B527BC4-61DE-4C42-AF12-C84CACA06A41}" type="presOf" srcId="{A96471C3-820F-4AAA-A3FA-05BDA3C7A3E1}" destId="{6A9587BE-99DF-4B25-93EC-36331C7EEDE9}" srcOrd="0" destOrd="0" presId="urn:microsoft.com/office/officeart/2005/8/layout/hProcess7#2"/>
    <dgm:cxn modelId="{25D18C97-3018-40A9-A580-2A2093A96E10}" type="presOf" srcId="{18CF431B-38BA-43F2-B841-6DEC2F0BFDF7}" destId="{93615BBA-9A53-4FD0-B099-26DE492D313C}" srcOrd="0" destOrd="0" presId="urn:microsoft.com/office/officeart/2005/8/layout/hProcess7#2"/>
    <dgm:cxn modelId="{E5080CD7-9160-4131-939D-1CD412F8DB47}" srcId="{E86E6183-F84E-4CEC-9882-1C2243290EEE}" destId="{A96471C3-820F-4AAA-A3FA-05BDA3C7A3E1}" srcOrd="0" destOrd="0" parTransId="{676F00C1-F172-4C10-BFCC-2229E11DE379}" sibTransId="{6D04579D-28D5-43C4-8245-AA104829CC4D}"/>
    <dgm:cxn modelId="{FEF7E4EB-9F25-43B4-9FBC-A611AC61D7D8}" type="presOf" srcId="{2D631D98-7D26-450A-BE4D-AA4CB7709CF1}" destId="{7BCFAEE2-4958-4E46-8B39-1BD6FD2F7261}" srcOrd="0" destOrd="0" presId="urn:microsoft.com/office/officeart/2005/8/layout/hProcess7#2"/>
    <dgm:cxn modelId="{0462023D-679B-4257-8D8D-803A8A44244E}" srcId="{2D631D98-7D26-450A-BE4D-AA4CB7709CF1}" destId="{18CF431B-38BA-43F2-B841-6DEC2F0BFDF7}" srcOrd="0" destOrd="0" parTransId="{947E8F69-4747-4706-BA95-4A1C4047FC10}" sibTransId="{2E13FCDE-3712-4FF1-B04A-501E3F3227E7}"/>
    <dgm:cxn modelId="{1ED4CB06-7379-44B8-B477-1AF5F421BD6D}" type="presOf" srcId="{E86E6183-F84E-4CEC-9882-1C2243290EEE}" destId="{13A72C67-AD10-424D-A346-CD2D34C8AAFF}" srcOrd="1" destOrd="0" presId="urn:microsoft.com/office/officeart/2005/8/layout/hProcess7#2"/>
    <dgm:cxn modelId="{C5785566-2B14-4ECB-9278-CEC60806D469}" type="presOf" srcId="{A6638B62-A623-4B68-B21B-4A96A7A3695B}" destId="{563223F8-1802-4B67-A932-BAB799668782}" srcOrd="1" destOrd="0" presId="urn:microsoft.com/office/officeart/2005/8/layout/hProcess7#2"/>
    <dgm:cxn modelId="{99A896FF-660F-432E-98A2-281793A0A1DB}" type="presParOf" srcId="{09265071-59F2-4CBD-A506-3DC2DD51F6E9}" destId="{F3CFDCB8-435D-49ED-9E7D-503C6E18F8B6}" srcOrd="0" destOrd="0" presId="urn:microsoft.com/office/officeart/2005/8/layout/hProcess7#2"/>
    <dgm:cxn modelId="{2B608E36-1833-4412-8010-1A62DF116D06}" type="presParOf" srcId="{F3CFDCB8-435D-49ED-9E7D-503C6E18F8B6}" destId="{ABFFD8A6-4F35-4C35-B67D-CB83766B41D5}" srcOrd="0" destOrd="0" presId="urn:microsoft.com/office/officeart/2005/8/layout/hProcess7#2"/>
    <dgm:cxn modelId="{FDDE5EA5-2C1C-4721-9839-240D50AC15F6}" type="presParOf" srcId="{F3CFDCB8-435D-49ED-9E7D-503C6E18F8B6}" destId="{13A72C67-AD10-424D-A346-CD2D34C8AAFF}" srcOrd="1" destOrd="0" presId="urn:microsoft.com/office/officeart/2005/8/layout/hProcess7#2"/>
    <dgm:cxn modelId="{F9D10BD1-E520-418C-905A-C8DFAE0018CC}" type="presParOf" srcId="{F3CFDCB8-435D-49ED-9E7D-503C6E18F8B6}" destId="{6A9587BE-99DF-4B25-93EC-36331C7EEDE9}" srcOrd="2" destOrd="0" presId="urn:microsoft.com/office/officeart/2005/8/layout/hProcess7#2"/>
    <dgm:cxn modelId="{9699946D-712A-4CB6-91BE-2308F4C9C7D6}" type="presParOf" srcId="{09265071-59F2-4CBD-A506-3DC2DD51F6E9}" destId="{61D0F4B4-F2A6-49F5-B727-CDD3189D642A}" srcOrd="1" destOrd="0" presId="urn:microsoft.com/office/officeart/2005/8/layout/hProcess7#2"/>
    <dgm:cxn modelId="{768191D6-AE26-4F4E-9C52-184E552075CC}" type="presParOf" srcId="{09265071-59F2-4CBD-A506-3DC2DD51F6E9}" destId="{9198BDEC-B32E-4ADA-98F6-81B21FF3CC78}" srcOrd="2" destOrd="0" presId="urn:microsoft.com/office/officeart/2005/8/layout/hProcess7#2"/>
    <dgm:cxn modelId="{859D13A4-00F6-4FFF-93A1-8F1ADC319796}" type="presParOf" srcId="{9198BDEC-B32E-4ADA-98F6-81B21FF3CC78}" destId="{A6077BF4-DFEE-4867-8030-6CE9FDE2CF05}" srcOrd="0" destOrd="0" presId="urn:microsoft.com/office/officeart/2005/8/layout/hProcess7#2"/>
    <dgm:cxn modelId="{6BAEAFCE-8D15-46FC-8905-D321788FF79A}" type="presParOf" srcId="{9198BDEC-B32E-4ADA-98F6-81B21FF3CC78}" destId="{82F0F198-689F-4AD0-AD07-B031C79E1390}" srcOrd="1" destOrd="0" presId="urn:microsoft.com/office/officeart/2005/8/layout/hProcess7#2"/>
    <dgm:cxn modelId="{D2C8479F-7418-4391-8441-63751576C488}" type="presParOf" srcId="{9198BDEC-B32E-4ADA-98F6-81B21FF3CC78}" destId="{BCC9C804-80F9-452B-ABBC-49B69B66FECC}" srcOrd="2" destOrd="0" presId="urn:microsoft.com/office/officeart/2005/8/layout/hProcess7#2"/>
    <dgm:cxn modelId="{29AC7CC2-D4EB-42CB-8B20-5D07E001874A}" type="presParOf" srcId="{09265071-59F2-4CBD-A506-3DC2DD51F6E9}" destId="{80F46267-D029-448E-8C85-411C6E9C76DE}" srcOrd="3" destOrd="0" presId="urn:microsoft.com/office/officeart/2005/8/layout/hProcess7#2"/>
    <dgm:cxn modelId="{79720504-218D-41A7-8756-BBC2EE0D2DF3}" type="presParOf" srcId="{09265071-59F2-4CBD-A506-3DC2DD51F6E9}" destId="{952050B8-EC35-48EE-AB36-0DF015973A78}" srcOrd="4" destOrd="0" presId="urn:microsoft.com/office/officeart/2005/8/layout/hProcess7#2"/>
    <dgm:cxn modelId="{7454C86D-B3D4-40F0-B3C4-FCC19C5DDD3C}" type="presParOf" srcId="{952050B8-EC35-48EE-AB36-0DF015973A78}" destId="{9FE67155-F7ED-4011-AC01-A7521FF05C60}" srcOrd="0" destOrd="0" presId="urn:microsoft.com/office/officeart/2005/8/layout/hProcess7#2"/>
    <dgm:cxn modelId="{CE7EBC30-410D-4118-AE62-8F263882F215}" type="presParOf" srcId="{952050B8-EC35-48EE-AB36-0DF015973A78}" destId="{563223F8-1802-4B67-A932-BAB799668782}" srcOrd="1" destOrd="0" presId="urn:microsoft.com/office/officeart/2005/8/layout/hProcess7#2"/>
    <dgm:cxn modelId="{695F62F2-C5B1-4D5B-9D1A-F8D71E60356D}" type="presParOf" srcId="{952050B8-EC35-48EE-AB36-0DF015973A78}" destId="{4B7F645A-0C54-4235-BF9D-AE09D2DCB5A0}" srcOrd="2" destOrd="0" presId="urn:microsoft.com/office/officeart/2005/8/layout/hProcess7#2"/>
    <dgm:cxn modelId="{F42BDDD1-C6AB-4DE2-A9C9-93872836FE19}" type="presParOf" srcId="{09265071-59F2-4CBD-A506-3DC2DD51F6E9}" destId="{D983721A-BDA2-4855-854C-A0BCD748A5BF}" srcOrd="5" destOrd="0" presId="urn:microsoft.com/office/officeart/2005/8/layout/hProcess7#2"/>
    <dgm:cxn modelId="{7B95AE47-D66A-4F72-9346-34EB0AE26927}" type="presParOf" srcId="{09265071-59F2-4CBD-A506-3DC2DD51F6E9}" destId="{E4959481-B941-40C4-952F-0EF6F392163B}" srcOrd="6" destOrd="0" presId="urn:microsoft.com/office/officeart/2005/8/layout/hProcess7#2"/>
    <dgm:cxn modelId="{174CDFE0-2DE8-4B62-89D5-8EB4D2E0D55A}" type="presParOf" srcId="{E4959481-B941-40C4-952F-0EF6F392163B}" destId="{DA86F494-B7A9-4ECB-B64C-73B6E07C4FAE}" srcOrd="0" destOrd="0" presId="urn:microsoft.com/office/officeart/2005/8/layout/hProcess7#2"/>
    <dgm:cxn modelId="{89939D6D-A55A-4FD9-BA68-260A83B0B76F}" type="presParOf" srcId="{E4959481-B941-40C4-952F-0EF6F392163B}" destId="{462DAED3-E048-491E-9E2A-B2EE404C7A34}" srcOrd="1" destOrd="0" presId="urn:microsoft.com/office/officeart/2005/8/layout/hProcess7#2"/>
    <dgm:cxn modelId="{D628AA6A-356A-43D0-8D7E-7DBFF9D1C8E3}" type="presParOf" srcId="{E4959481-B941-40C4-952F-0EF6F392163B}" destId="{5C5D4D66-9DD7-47EE-8C16-64FA740D44B9}" srcOrd="2" destOrd="0" presId="urn:microsoft.com/office/officeart/2005/8/layout/hProcess7#2"/>
    <dgm:cxn modelId="{67006FAD-4D6A-4266-AD8D-338DDE485598}" type="presParOf" srcId="{09265071-59F2-4CBD-A506-3DC2DD51F6E9}" destId="{ED700F96-9F0B-4C6F-B2DB-DA490CD0B39D}" srcOrd="7" destOrd="0" presId="urn:microsoft.com/office/officeart/2005/8/layout/hProcess7#2"/>
    <dgm:cxn modelId="{70BEBEFD-D079-4DF2-BE45-B226BE1CE2FB}" type="presParOf" srcId="{09265071-59F2-4CBD-A506-3DC2DD51F6E9}" destId="{41EB59BD-8620-451A-9040-0C7096187404}" srcOrd="8" destOrd="0" presId="urn:microsoft.com/office/officeart/2005/8/layout/hProcess7#2"/>
    <dgm:cxn modelId="{E321E57C-2665-48A8-9217-E559F71B300B}" type="presParOf" srcId="{41EB59BD-8620-451A-9040-0C7096187404}" destId="{7BCFAEE2-4958-4E46-8B39-1BD6FD2F7261}" srcOrd="0" destOrd="0" presId="urn:microsoft.com/office/officeart/2005/8/layout/hProcess7#2"/>
    <dgm:cxn modelId="{82230CDE-5B9E-4095-87F7-703CF4AF4E3D}" type="presParOf" srcId="{41EB59BD-8620-451A-9040-0C7096187404}" destId="{65E84AA5-7158-4231-A0D2-84144909302C}" srcOrd="1" destOrd="0" presId="urn:microsoft.com/office/officeart/2005/8/layout/hProcess7#2"/>
    <dgm:cxn modelId="{AE97EEA0-CED0-47EB-BACF-ED1698B6779C}" type="presParOf" srcId="{41EB59BD-8620-451A-9040-0C7096187404}" destId="{93615BBA-9A53-4FD0-B099-26DE492D313C}"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990C315-5C9E-42D6-AA31-651F00719A62}" type="doc">
      <dgm:prSet loTypeId="urn:microsoft.com/office/officeart/2005/8/layout/hProcess7#2" loCatId="process" qsTypeId="urn:microsoft.com/office/officeart/2005/8/quickstyle/simple5" qsCatId="simple" csTypeId="urn:microsoft.com/office/officeart/2005/8/colors/colorful5" csCatId="colorful" phldr="1"/>
      <dgm:spPr/>
      <dgm:t>
        <a:bodyPr/>
        <a:lstStyle/>
        <a:p>
          <a:endParaRPr lang="es-EC"/>
        </a:p>
      </dgm:t>
    </dgm:pt>
    <dgm:pt modelId="{E86E6183-F84E-4CEC-9882-1C2243290EEE}">
      <dgm:prSet phldrT="[Text]"/>
      <dgm:spPr>
        <a:solidFill>
          <a:schemeClr val="accent6">
            <a:lumMod val="60000"/>
            <a:lumOff val="40000"/>
          </a:schemeClr>
        </a:solidFill>
      </dgm:spPr>
      <dgm:t>
        <a:bodyPr/>
        <a:lstStyle/>
        <a:p>
          <a:r>
            <a:rPr lang="es-EC" dirty="0" smtClean="0"/>
            <a:t>7</a:t>
          </a:r>
          <a:endParaRPr lang="es-EC" dirty="0"/>
        </a:p>
      </dgm:t>
    </dgm:pt>
    <dgm:pt modelId="{69A1C457-1D18-4A11-9E83-C279326BC128}" type="parTrans" cxnId="{2EE29CDE-EE0A-4B40-A55B-924CD0C11B53}">
      <dgm:prSet/>
      <dgm:spPr/>
      <dgm:t>
        <a:bodyPr/>
        <a:lstStyle/>
        <a:p>
          <a:endParaRPr lang="es-EC"/>
        </a:p>
      </dgm:t>
    </dgm:pt>
    <dgm:pt modelId="{FFE3CCCE-C06E-45E0-B498-EB147EC13785}" type="sibTrans" cxnId="{2EE29CDE-EE0A-4B40-A55B-924CD0C11B53}">
      <dgm:prSet/>
      <dgm:spPr/>
      <dgm:t>
        <a:bodyPr/>
        <a:lstStyle/>
        <a:p>
          <a:endParaRPr lang="es-EC"/>
        </a:p>
      </dgm:t>
    </dgm:pt>
    <dgm:pt modelId="{A96471C3-820F-4AAA-A3FA-05BDA3C7A3E1}">
      <dgm:prSet phldrT="[Text]"/>
      <dgm:spPr/>
      <dgm:t>
        <a:bodyPr/>
        <a:lstStyle/>
        <a:p>
          <a:r>
            <a:rPr lang="es-EC" dirty="0" smtClean="0">
              <a:solidFill>
                <a:schemeClr val="tx1"/>
              </a:solidFill>
            </a:rPr>
            <a:t>Con el uso del NEC-11 se pudo apreciar que el sismo es más severo que el sismo que rige el CEC 2000, por lo que se concluye que las estructuras calculadas con el nuevo Código serán más reforzadas </a:t>
          </a:r>
          <a:endParaRPr lang="es-EC" dirty="0">
            <a:solidFill>
              <a:schemeClr val="tx1"/>
            </a:solidFill>
          </a:endParaRPr>
        </a:p>
      </dgm:t>
    </dgm:pt>
    <dgm:pt modelId="{676F00C1-F172-4C10-BFCC-2229E11DE379}" type="parTrans" cxnId="{E5080CD7-9160-4131-939D-1CD412F8DB47}">
      <dgm:prSet/>
      <dgm:spPr/>
      <dgm:t>
        <a:bodyPr/>
        <a:lstStyle/>
        <a:p>
          <a:endParaRPr lang="es-EC"/>
        </a:p>
      </dgm:t>
    </dgm:pt>
    <dgm:pt modelId="{6D04579D-28D5-43C4-8245-AA104829CC4D}" type="sibTrans" cxnId="{E5080CD7-9160-4131-939D-1CD412F8DB47}">
      <dgm:prSet/>
      <dgm:spPr/>
      <dgm:t>
        <a:bodyPr/>
        <a:lstStyle/>
        <a:p>
          <a:endParaRPr lang="es-EC"/>
        </a:p>
      </dgm:t>
    </dgm:pt>
    <dgm:pt modelId="{A6638B62-A623-4B68-B21B-4A96A7A3695B}">
      <dgm:prSet phldrT="[Text]"/>
      <dgm:spPr>
        <a:solidFill>
          <a:srgbClr val="6348D4"/>
        </a:solidFill>
      </dgm:spPr>
      <dgm:t>
        <a:bodyPr/>
        <a:lstStyle/>
        <a:p>
          <a:r>
            <a:rPr lang="es-EC" dirty="0" smtClean="0"/>
            <a:t>8</a:t>
          </a:r>
          <a:endParaRPr lang="es-EC" dirty="0"/>
        </a:p>
      </dgm:t>
    </dgm:pt>
    <dgm:pt modelId="{8D9208F0-11B9-45F1-A20D-930D0E4860A1}" type="parTrans" cxnId="{6972F1B7-4B90-4DB8-BF20-13ACC9B20F3B}">
      <dgm:prSet/>
      <dgm:spPr/>
      <dgm:t>
        <a:bodyPr/>
        <a:lstStyle/>
        <a:p>
          <a:endParaRPr lang="es-EC"/>
        </a:p>
      </dgm:t>
    </dgm:pt>
    <dgm:pt modelId="{EE4C019E-366C-41B3-B058-C6118345087D}" type="sibTrans" cxnId="{6972F1B7-4B90-4DB8-BF20-13ACC9B20F3B}">
      <dgm:prSet/>
      <dgm:spPr/>
      <dgm:t>
        <a:bodyPr/>
        <a:lstStyle/>
        <a:p>
          <a:endParaRPr lang="es-EC"/>
        </a:p>
      </dgm:t>
    </dgm:pt>
    <dgm:pt modelId="{7453FED9-92C2-45DF-9D08-716281E77B5B}">
      <dgm:prSet phldrT="[Text]"/>
      <dgm:spPr/>
      <dgm:t>
        <a:bodyPr/>
        <a:lstStyle/>
        <a:p>
          <a:r>
            <a:rPr lang="es-EC" dirty="0" smtClean="0">
              <a:solidFill>
                <a:schemeClr val="tx1"/>
              </a:solidFill>
            </a:rPr>
            <a:t>La técnica del </a:t>
          </a:r>
          <a:r>
            <a:rPr lang="es-EC" dirty="0" err="1" smtClean="0">
              <a:solidFill>
                <a:schemeClr val="tx1"/>
              </a:solidFill>
            </a:rPr>
            <a:t>Pushover</a:t>
          </a:r>
          <a:r>
            <a:rPr lang="es-EC" dirty="0" smtClean="0">
              <a:solidFill>
                <a:schemeClr val="tx1"/>
              </a:solidFill>
            </a:rPr>
            <a:t> es una herramienta útil pero no fiable para evaluar las fuerzas y deformaciones en el rango inelástico y para exponer las debilidades en el diseño de las estructuras</a:t>
          </a:r>
          <a:endParaRPr lang="es-EC" dirty="0">
            <a:solidFill>
              <a:schemeClr val="tx1"/>
            </a:solidFill>
          </a:endParaRPr>
        </a:p>
      </dgm:t>
    </dgm:pt>
    <dgm:pt modelId="{C22DAF7F-9992-4132-9FC3-E027618A7768}" type="parTrans" cxnId="{7120C489-80C9-4573-AAE7-89CC3711D2B8}">
      <dgm:prSet/>
      <dgm:spPr/>
      <dgm:t>
        <a:bodyPr/>
        <a:lstStyle/>
        <a:p>
          <a:endParaRPr lang="es-EC"/>
        </a:p>
      </dgm:t>
    </dgm:pt>
    <dgm:pt modelId="{871EC9C5-A71B-4780-910C-8BA1BA2FC73C}" type="sibTrans" cxnId="{7120C489-80C9-4573-AAE7-89CC3711D2B8}">
      <dgm:prSet/>
      <dgm:spPr/>
      <dgm:t>
        <a:bodyPr/>
        <a:lstStyle/>
        <a:p>
          <a:endParaRPr lang="es-EC"/>
        </a:p>
      </dgm:t>
    </dgm:pt>
    <dgm:pt modelId="{2D631D98-7D26-450A-BE4D-AA4CB7709CF1}">
      <dgm:prSet phldrT="[Text]"/>
      <dgm:spPr>
        <a:solidFill>
          <a:srgbClr val="ED879F"/>
        </a:solidFill>
      </dgm:spPr>
      <dgm:t>
        <a:bodyPr/>
        <a:lstStyle/>
        <a:p>
          <a:r>
            <a:rPr lang="es-EC" dirty="0" smtClean="0"/>
            <a:t>9</a:t>
          </a:r>
          <a:endParaRPr lang="es-EC" dirty="0"/>
        </a:p>
      </dgm:t>
    </dgm:pt>
    <dgm:pt modelId="{B48A4E73-AC70-4EE4-BABB-358EECCC3026}" type="parTrans" cxnId="{6E456A5F-FF22-4469-8E1C-AC741BD995E1}">
      <dgm:prSet/>
      <dgm:spPr/>
      <dgm:t>
        <a:bodyPr/>
        <a:lstStyle/>
        <a:p>
          <a:endParaRPr lang="es-EC"/>
        </a:p>
      </dgm:t>
    </dgm:pt>
    <dgm:pt modelId="{318097C1-3F97-47F7-ADB5-CDC87D8956BC}" type="sibTrans" cxnId="{6E456A5F-FF22-4469-8E1C-AC741BD995E1}">
      <dgm:prSet/>
      <dgm:spPr/>
      <dgm:t>
        <a:bodyPr/>
        <a:lstStyle/>
        <a:p>
          <a:endParaRPr lang="es-EC"/>
        </a:p>
      </dgm:t>
    </dgm:pt>
    <dgm:pt modelId="{18CF431B-38BA-43F2-B841-6DEC2F0BFDF7}">
      <dgm:prSet phldrT="[Text]"/>
      <dgm:spPr>
        <a:solidFill>
          <a:srgbClr val="C02647"/>
        </a:solidFill>
      </dgm:spPr>
      <dgm:t>
        <a:bodyPr/>
        <a:lstStyle/>
        <a:p>
          <a:r>
            <a:rPr lang="es-EC" dirty="0" smtClean="0">
              <a:solidFill>
                <a:schemeClr val="tx1"/>
              </a:solidFill>
            </a:rPr>
            <a:t>La principal ventaja es que ayuda al ingeniero calculista a tener una idea de cómo se va a comportar la estructura ante eventuales fuerzas sísmicas y qué medidas puede tomar para prevenir el colapso de la estructura.</a:t>
          </a:r>
          <a:endParaRPr lang="es-EC" dirty="0">
            <a:solidFill>
              <a:schemeClr val="tx1"/>
            </a:solidFill>
          </a:endParaRPr>
        </a:p>
      </dgm:t>
    </dgm:pt>
    <dgm:pt modelId="{947E8F69-4747-4706-BA95-4A1C4047FC10}" type="parTrans" cxnId="{0462023D-679B-4257-8D8D-803A8A44244E}">
      <dgm:prSet/>
      <dgm:spPr/>
      <dgm:t>
        <a:bodyPr/>
        <a:lstStyle/>
        <a:p>
          <a:endParaRPr lang="es-EC"/>
        </a:p>
      </dgm:t>
    </dgm:pt>
    <dgm:pt modelId="{2E13FCDE-3712-4FF1-B04A-501E3F3227E7}" type="sibTrans" cxnId="{0462023D-679B-4257-8D8D-803A8A44244E}">
      <dgm:prSet/>
      <dgm:spPr/>
      <dgm:t>
        <a:bodyPr/>
        <a:lstStyle/>
        <a:p>
          <a:endParaRPr lang="es-EC"/>
        </a:p>
      </dgm:t>
    </dgm:pt>
    <dgm:pt modelId="{09265071-59F2-4CBD-A506-3DC2DD51F6E9}" type="pres">
      <dgm:prSet presAssocID="{1990C315-5C9E-42D6-AA31-651F00719A62}" presName="Name0" presStyleCnt="0">
        <dgm:presLayoutVars>
          <dgm:dir/>
          <dgm:animLvl val="lvl"/>
          <dgm:resizeHandles val="exact"/>
        </dgm:presLayoutVars>
      </dgm:prSet>
      <dgm:spPr/>
      <dgm:t>
        <a:bodyPr/>
        <a:lstStyle/>
        <a:p>
          <a:endParaRPr lang="es-ES"/>
        </a:p>
      </dgm:t>
    </dgm:pt>
    <dgm:pt modelId="{F3CFDCB8-435D-49ED-9E7D-503C6E18F8B6}" type="pres">
      <dgm:prSet presAssocID="{E86E6183-F84E-4CEC-9882-1C2243290EEE}" presName="compositeNode" presStyleCnt="0">
        <dgm:presLayoutVars>
          <dgm:bulletEnabled val="1"/>
        </dgm:presLayoutVars>
      </dgm:prSet>
      <dgm:spPr/>
    </dgm:pt>
    <dgm:pt modelId="{ABFFD8A6-4F35-4C35-B67D-CB83766B41D5}" type="pres">
      <dgm:prSet presAssocID="{E86E6183-F84E-4CEC-9882-1C2243290EEE}" presName="bgRect" presStyleLbl="node1" presStyleIdx="0" presStyleCnt="3" custLinFactNeighborX="-23" custLinFactNeighborY="-1575"/>
      <dgm:spPr/>
      <dgm:t>
        <a:bodyPr/>
        <a:lstStyle/>
        <a:p>
          <a:endParaRPr lang="es-ES"/>
        </a:p>
      </dgm:t>
    </dgm:pt>
    <dgm:pt modelId="{13A72C67-AD10-424D-A346-CD2D34C8AAFF}" type="pres">
      <dgm:prSet presAssocID="{E86E6183-F84E-4CEC-9882-1C2243290EEE}" presName="parentNode" presStyleLbl="node1" presStyleIdx="0" presStyleCnt="3">
        <dgm:presLayoutVars>
          <dgm:chMax val="0"/>
          <dgm:bulletEnabled val="1"/>
        </dgm:presLayoutVars>
      </dgm:prSet>
      <dgm:spPr/>
      <dgm:t>
        <a:bodyPr/>
        <a:lstStyle/>
        <a:p>
          <a:endParaRPr lang="es-ES"/>
        </a:p>
      </dgm:t>
    </dgm:pt>
    <dgm:pt modelId="{6A9587BE-99DF-4B25-93EC-36331C7EEDE9}" type="pres">
      <dgm:prSet presAssocID="{E86E6183-F84E-4CEC-9882-1C2243290EEE}" presName="childNode" presStyleLbl="node1" presStyleIdx="0" presStyleCnt="3">
        <dgm:presLayoutVars>
          <dgm:bulletEnabled val="1"/>
        </dgm:presLayoutVars>
      </dgm:prSet>
      <dgm:spPr/>
      <dgm:t>
        <a:bodyPr/>
        <a:lstStyle/>
        <a:p>
          <a:endParaRPr lang="es-EC"/>
        </a:p>
      </dgm:t>
    </dgm:pt>
    <dgm:pt modelId="{61D0F4B4-F2A6-49F5-B727-CDD3189D642A}" type="pres">
      <dgm:prSet presAssocID="{FFE3CCCE-C06E-45E0-B498-EB147EC13785}" presName="hSp" presStyleCnt="0"/>
      <dgm:spPr/>
    </dgm:pt>
    <dgm:pt modelId="{9198BDEC-B32E-4ADA-98F6-81B21FF3CC78}" type="pres">
      <dgm:prSet presAssocID="{FFE3CCCE-C06E-45E0-B498-EB147EC13785}" presName="vProcSp" presStyleCnt="0"/>
      <dgm:spPr/>
    </dgm:pt>
    <dgm:pt modelId="{A6077BF4-DFEE-4867-8030-6CE9FDE2CF05}" type="pres">
      <dgm:prSet presAssocID="{FFE3CCCE-C06E-45E0-B498-EB147EC13785}" presName="vSp1" presStyleCnt="0"/>
      <dgm:spPr/>
    </dgm:pt>
    <dgm:pt modelId="{82F0F198-689F-4AD0-AD07-B031C79E1390}" type="pres">
      <dgm:prSet presAssocID="{FFE3CCCE-C06E-45E0-B498-EB147EC13785}" presName="simulatedConn" presStyleLbl="solidFgAcc1" presStyleIdx="0" presStyleCnt="2"/>
      <dgm:spPr/>
    </dgm:pt>
    <dgm:pt modelId="{BCC9C804-80F9-452B-ABBC-49B69B66FECC}" type="pres">
      <dgm:prSet presAssocID="{FFE3CCCE-C06E-45E0-B498-EB147EC13785}" presName="vSp2" presStyleCnt="0"/>
      <dgm:spPr/>
    </dgm:pt>
    <dgm:pt modelId="{80F46267-D029-448E-8C85-411C6E9C76DE}" type="pres">
      <dgm:prSet presAssocID="{FFE3CCCE-C06E-45E0-B498-EB147EC13785}" presName="sibTrans" presStyleCnt="0"/>
      <dgm:spPr/>
    </dgm:pt>
    <dgm:pt modelId="{952050B8-EC35-48EE-AB36-0DF015973A78}" type="pres">
      <dgm:prSet presAssocID="{A6638B62-A623-4B68-B21B-4A96A7A3695B}" presName="compositeNode" presStyleCnt="0">
        <dgm:presLayoutVars>
          <dgm:bulletEnabled val="1"/>
        </dgm:presLayoutVars>
      </dgm:prSet>
      <dgm:spPr/>
    </dgm:pt>
    <dgm:pt modelId="{9FE67155-F7ED-4011-AC01-A7521FF05C60}" type="pres">
      <dgm:prSet presAssocID="{A6638B62-A623-4B68-B21B-4A96A7A3695B}" presName="bgRect" presStyleLbl="node1" presStyleIdx="1" presStyleCnt="3"/>
      <dgm:spPr/>
      <dgm:t>
        <a:bodyPr/>
        <a:lstStyle/>
        <a:p>
          <a:endParaRPr lang="es-ES"/>
        </a:p>
      </dgm:t>
    </dgm:pt>
    <dgm:pt modelId="{563223F8-1802-4B67-A932-BAB799668782}" type="pres">
      <dgm:prSet presAssocID="{A6638B62-A623-4B68-B21B-4A96A7A3695B}" presName="parentNode" presStyleLbl="node1" presStyleIdx="1" presStyleCnt="3">
        <dgm:presLayoutVars>
          <dgm:chMax val="0"/>
          <dgm:bulletEnabled val="1"/>
        </dgm:presLayoutVars>
      </dgm:prSet>
      <dgm:spPr/>
      <dgm:t>
        <a:bodyPr/>
        <a:lstStyle/>
        <a:p>
          <a:endParaRPr lang="es-ES"/>
        </a:p>
      </dgm:t>
    </dgm:pt>
    <dgm:pt modelId="{4B7F645A-0C54-4235-BF9D-AE09D2DCB5A0}" type="pres">
      <dgm:prSet presAssocID="{A6638B62-A623-4B68-B21B-4A96A7A3695B}" presName="childNode" presStyleLbl="node1" presStyleIdx="1" presStyleCnt="3">
        <dgm:presLayoutVars>
          <dgm:bulletEnabled val="1"/>
        </dgm:presLayoutVars>
      </dgm:prSet>
      <dgm:spPr/>
      <dgm:t>
        <a:bodyPr/>
        <a:lstStyle/>
        <a:p>
          <a:endParaRPr lang="es-EC"/>
        </a:p>
      </dgm:t>
    </dgm:pt>
    <dgm:pt modelId="{D983721A-BDA2-4855-854C-A0BCD748A5BF}" type="pres">
      <dgm:prSet presAssocID="{EE4C019E-366C-41B3-B058-C6118345087D}" presName="hSp" presStyleCnt="0"/>
      <dgm:spPr/>
    </dgm:pt>
    <dgm:pt modelId="{E4959481-B941-40C4-952F-0EF6F392163B}" type="pres">
      <dgm:prSet presAssocID="{EE4C019E-366C-41B3-B058-C6118345087D}" presName="vProcSp" presStyleCnt="0"/>
      <dgm:spPr/>
    </dgm:pt>
    <dgm:pt modelId="{DA86F494-B7A9-4ECB-B64C-73B6E07C4FAE}" type="pres">
      <dgm:prSet presAssocID="{EE4C019E-366C-41B3-B058-C6118345087D}" presName="vSp1" presStyleCnt="0"/>
      <dgm:spPr/>
    </dgm:pt>
    <dgm:pt modelId="{462DAED3-E048-491E-9E2A-B2EE404C7A34}" type="pres">
      <dgm:prSet presAssocID="{EE4C019E-366C-41B3-B058-C6118345087D}" presName="simulatedConn" presStyleLbl="solidFgAcc1" presStyleIdx="1" presStyleCnt="2"/>
      <dgm:spPr/>
    </dgm:pt>
    <dgm:pt modelId="{5C5D4D66-9DD7-47EE-8C16-64FA740D44B9}" type="pres">
      <dgm:prSet presAssocID="{EE4C019E-366C-41B3-B058-C6118345087D}" presName="vSp2" presStyleCnt="0"/>
      <dgm:spPr/>
    </dgm:pt>
    <dgm:pt modelId="{ED700F96-9F0B-4C6F-B2DB-DA490CD0B39D}" type="pres">
      <dgm:prSet presAssocID="{EE4C019E-366C-41B3-B058-C6118345087D}" presName="sibTrans" presStyleCnt="0"/>
      <dgm:spPr/>
    </dgm:pt>
    <dgm:pt modelId="{41EB59BD-8620-451A-9040-0C7096187404}" type="pres">
      <dgm:prSet presAssocID="{2D631D98-7D26-450A-BE4D-AA4CB7709CF1}" presName="compositeNode" presStyleCnt="0">
        <dgm:presLayoutVars>
          <dgm:bulletEnabled val="1"/>
        </dgm:presLayoutVars>
      </dgm:prSet>
      <dgm:spPr/>
    </dgm:pt>
    <dgm:pt modelId="{7BCFAEE2-4958-4E46-8B39-1BD6FD2F7261}" type="pres">
      <dgm:prSet presAssocID="{2D631D98-7D26-450A-BE4D-AA4CB7709CF1}" presName="bgRect" presStyleLbl="node1" presStyleIdx="2" presStyleCnt="3"/>
      <dgm:spPr/>
      <dgm:t>
        <a:bodyPr/>
        <a:lstStyle/>
        <a:p>
          <a:endParaRPr lang="es-ES"/>
        </a:p>
      </dgm:t>
    </dgm:pt>
    <dgm:pt modelId="{65E84AA5-7158-4231-A0D2-84144909302C}" type="pres">
      <dgm:prSet presAssocID="{2D631D98-7D26-450A-BE4D-AA4CB7709CF1}" presName="parentNode" presStyleLbl="node1" presStyleIdx="2" presStyleCnt="3">
        <dgm:presLayoutVars>
          <dgm:chMax val="0"/>
          <dgm:bulletEnabled val="1"/>
        </dgm:presLayoutVars>
      </dgm:prSet>
      <dgm:spPr/>
      <dgm:t>
        <a:bodyPr/>
        <a:lstStyle/>
        <a:p>
          <a:endParaRPr lang="es-ES"/>
        </a:p>
      </dgm:t>
    </dgm:pt>
    <dgm:pt modelId="{93615BBA-9A53-4FD0-B099-26DE492D313C}" type="pres">
      <dgm:prSet presAssocID="{2D631D98-7D26-450A-BE4D-AA4CB7709CF1}" presName="childNode" presStyleLbl="node1" presStyleIdx="2" presStyleCnt="3">
        <dgm:presLayoutVars>
          <dgm:bulletEnabled val="1"/>
        </dgm:presLayoutVars>
      </dgm:prSet>
      <dgm:spPr/>
      <dgm:t>
        <a:bodyPr/>
        <a:lstStyle/>
        <a:p>
          <a:endParaRPr lang="es-EC"/>
        </a:p>
      </dgm:t>
    </dgm:pt>
  </dgm:ptLst>
  <dgm:cxnLst>
    <dgm:cxn modelId="{7120C489-80C9-4573-AAE7-89CC3711D2B8}" srcId="{A6638B62-A623-4B68-B21B-4A96A7A3695B}" destId="{7453FED9-92C2-45DF-9D08-716281E77B5B}" srcOrd="0" destOrd="0" parTransId="{C22DAF7F-9992-4132-9FC3-E027618A7768}" sibTransId="{871EC9C5-A71B-4780-910C-8BA1BA2FC73C}"/>
    <dgm:cxn modelId="{8F4C0BCD-50DD-4A9D-AA1F-DBAEBBB6664E}" type="presOf" srcId="{A6638B62-A623-4B68-B21B-4A96A7A3695B}" destId="{9FE67155-F7ED-4011-AC01-A7521FF05C60}" srcOrd="0" destOrd="0" presId="urn:microsoft.com/office/officeart/2005/8/layout/hProcess7#2"/>
    <dgm:cxn modelId="{5EE5C643-3757-4A4F-99EE-95230D4CFBB4}" type="presOf" srcId="{A96471C3-820F-4AAA-A3FA-05BDA3C7A3E1}" destId="{6A9587BE-99DF-4B25-93EC-36331C7EEDE9}" srcOrd="0" destOrd="0" presId="urn:microsoft.com/office/officeart/2005/8/layout/hProcess7#2"/>
    <dgm:cxn modelId="{83A546D4-07F0-4DA8-BA84-ECDB00B1991A}" type="presOf" srcId="{2D631D98-7D26-450A-BE4D-AA4CB7709CF1}" destId="{7BCFAEE2-4958-4E46-8B39-1BD6FD2F7261}" srcOrd="0" destOrd="0" presId="urn:microsoft.com/office/officeart/2005/8/layout/hProcess7#2"/>
    <dgm:cxn modelId="{0462023D-679B-4257-8D8D-803A8A44244E}" srcId="{2D631D98-7D26-450A-BE4D-AA4CB7709CF1}" destId="{18CF431B-38BA-43F2-B841-6DEC2F0BFDF7}" srcOrd="0" destOrd="0" parTransId="{947E8F69-4747-4706-BA95-4A1C4047FC10}" sibTransId="{2E13FCDE-3712-4FF1-B04A-501E3F3227E7}"/>
    <dgm:cxn modelId="{6E456A5F-FF22-4469-8E1C-AC741BD995E1}" srcId="{1990C315-5C9E-42D6-AA31-651F00719A62}" destId="{2D631D98-7D26-450A-BE4D-AA4CB7709CF1}" srcOrd="2" destOrd="0" parTransId="{B48A4E73-AC70-4EE4-BABB-358EECCC3026}" sibTransId="{318097C1-3F97-47F7-ADB5-CDC87D8956BC}"/>
    <dgm:cxn modelId="{ECE41836-B652-47A5-85AE-F31BBEC5BB66}" type="presOf" srcId="{A6638B62-A623-4B68-B21B-4A96A7A3695B}" destId="{563223F8-1802-4B67-A932-BAB799668782}" srcOrd="1" destOrd="0" presId="urn:microsoft.com/office/officeart/2005/8/layout/hProcess7#2"/>
    <dgm:cxn modelId="{B32935FB-528F-479C-9493-DB1BAC758110}" type="presOf" srcId="{E86E6183-F84E-4CEC-9882-1C2243290EEE}" destId="{13A72C67-AD10-424D-A346-CD2D34C8AAFF}" srcOrd="1" destOrd="0" presId="urn:microsoft.com/office/officeart/2005/8/layout/hProcess7#2"/>
    <dgm:cxn modelId="{E5080CD7-9160-4131-939D-1CD412F8DB47}" srcId="{E86E6183-F84E-4CEC-9882-1C2243290EEE}" destId="{A96471C3-820F-4AAA-A3FA-05BDA3C7A3E1}" srcOrd="0" destOrd="0" parTransId="{676F00C1-F172-4C10-BFCC-2229E11DE379}" sibTransId="{6D04579D-28D5-43C4-8245-AA104829CC4D}"/>
    <dgm:cxn modelId="{6972F1B7-4B90-4DB8-BF20-13ACC9B20F3B}" srcId="{1990C315-5C9E-42D6-AA31-651F00719A62}" destId="{A6638B62-A623-4B68-B21B-4A96A7A3695B}" srcOrd="1" destOrd="0" parTransId="{8D9208F0-11B9-45F1-A20D-930D0E4860A1}" sibTransId="{EE4C019E-366C-41B3-B058-C6118345087D}"/>
    <dgm:cxn modelId="{89FB1C5F-5D0A-4886-84ED-BABE8AC3FD80}" type="presOf" srcId="{2D631D98-7D26-450A-BE4D-AA4CB7709CF1}" destId="{65E84AA5-7158-4231-A0D2-84144909302C}" srcOrd="1" destOrd="0" presId="urn:microsoft.com/office/officeart/2005/8/layout/hProcess7#2"/>
    <dgm:cxn modelId="{A5A03C6D-BA1F-48B3-89EB-55C5F40A1FFC}" type="presOf" srcId="{18CF431B-38BA-43F2-B841-6DEC2F0BFDF7}" destId="{93615BBA-9A53-4FD0-B099-26DE492D313C}" srcOrd="0" destOrd="0" presId="urn:microsoft.com/office/officeart/2005/8/layout/hProcess7#2"/>
    <dgm:cxn modelId="{C77F8584-47D6-4EAC-96E2-2AF3001A90C4}" type="presOf" srcId="{E86E6183-F84E-4CEC-9882-1C2243290EEE}" destId="{ABFFD8A6-4F35-4C35-B67D-CB83766B41D5}" srcOrd="0" destOrd="0" presId="urn:microsoft.com/office/officeart/2005/8/layout/hProcess7#2"/>
    <dgm:cxn modelId="{53BDF76E-E0E6-4BBB-98BA-20071609CBB1}" type="presOf" srcId="{1990C315-5C9E-42D6-AA31-651F00719A62}" destId="{09265071-59F2-4CBD-A506-3DC2DD51F6E9}" srcOrd="0" destOrd="0" presId="urn:microsoft.com/office/officeart/2005/8/layout/hProcess7#2"/>
    <dgm:cxn modelId="{C48E75CB-D4F8-48F9-83AC-EF5A37A510E2}" type="presOf" srcId="{7453FED9-92C2-45DF-9D08-716281E77B5B}" destId="{4B7F645A-0C54-4235-BF9D-AE09D2DCB5A0}" srcOrd="0" destOrd="0" presId="urn:microsoft.com/office/officeart/2005/8/layout/hProcess7#2"/>
    <dgm:cxn modelId="{2EE29CDE-EE0A-4B40-A55B-924CD0C11B53}" srcId="{1990C315-5C9E-42D6-AA31-651F00719A62}" destId="{E86E6183-F84E-4CEC-9882-1C2243290EEE}" srcOrd="0" destOrd="0" parTransId="{69A1C457-1D18-4A11-9E83-C279326BC128}" sibTransId="{FFE3CCCE-C06E-45E0-B498-EB147EC13785}"/>
    <dgm:cxn modelId="{06D025FB-2AFD-4BCD-82F8-FFBDEE2DEE30}" type="presParOf" srcId="{09265071-59F2-4CBD-A506-3DC2DD51F6E9}" destId="{F3CFDCB8-435D-49ED-9E7D-503C6E18F8B6}" srcOrd="0" destOrd="0" presId="urn:microsoft.com/office/officeart/2005/8/layout/hProcess7#2"/>
    <dgm:cxn modelId="{24786063-8E81-455A-87B6-1CBAD04D3EB4}" type="presParOf" srcId="{F3CFDCB8-435D-49ED-9E7D-503C6E18F8B6}" destId="{ABFFD8A6-4F35-4C35-B67D-CB83766B41D5}" srcOrd="0" destOrd="0" presId="urn:microsoft.com/office/officeart/2005/8/layout/hProcess7#2"/>
    <dgm:cxn modelId="{58EC26E4-3850-4D89-8F73-5DCC72300730}" type="presParOf" srcId="{F3CFDCB8-435D-49ED-9E7D-503C6E18F8B6}" destId="{13A72C67-AD10-424D-A346-CD2D34C8AAFF}" srcOrd="1" destOrd="0" presId="urn:microsoft.com/office/officeart/2005/8/layout/hProcess7#2"/>
    <dgm:cxn modelId="{39F1A063-F7A6-4BED-8F13-9C0FCD1A230C}" type="presParOf" srcId="{F3CFDCB8-435D-49ED-9E7D-503C6E18F8B6}" destId="{6A9587BE-99DF-4B25-93EC-36331C7EEDE9}" srcOrd="2" destOrd="0" presId="urn:microsoft.com/office/officeart/2005/8/layout/hProcess7#2"/>
    <dgm:cxn modelId="{BB673ADE-8496-40B0-A59B-C5EA2BF40679}" type="presParOf" srcId="{09265071-59F2-4CBD-A506-3DC2DD51F6E9}" destId="{61D0F4B4-F2A6-49F5-B727-CDD3189D642A}" srcOrd="1" destOrd="0" presId="urn:microsoft.com/office/officeart/2005/8/layout/hProcess7#2"/>
    <dgm:cxn modelId="{5925650B-821B-4A4F-8F6B-D493DEC9FB67}" type="presParOf" srcId="{09265071-59F2-4CBD-A506-3DC2DD51F6E9}" destId="{9198BDEC-B32E-4ADA-98F6-81B21FF3CC78}" srcOrd="2" destOrd="0" presId="urn:microsoft.com/office/officeart/2005/8/layout/hProcess7#2"/>
    <dgm:cxn modelId="{51A47C05-EEBA-4590-B616-BE1D7BF769E4}" type="presParOf" srcId="{9198BDEC-B32E-4ADA-98F6-81B21FF3CC78}" destId="{A6077BF4-DFEE-4867-8030-6CE9FDE2CF05}" srcOrd="0" destOrd="0" presId="urn:microsoft.com/office/officeart/2005/8/layout/hProcess7#2"/>
    <dgm:cxn modelId="{F37BCDE2-287E-4B69-81AE-E9E7C65E72C8}" type="presParOf" srcId="{9198BDEC-B32E-4ADA-98F6-81B21FF3CC78}" destId="{82F0F198-689F-4AD0-AD07-B031C79E1390}" srcOrd="1" destOrd="0" presId="urn:microsoft.com/office/officeart/2005/8/layout/hProcess7#2"/>
    <dgm:cxn modelId="{FBD9BD75-2D15-446A-939F-EC541F5FFECC}" type="presParOf" srcId="{9198BDEC-B32E-4ADA-98F6-81B21FF3CC78}" destId="{BCC9C804-80F9-452B-ABBC-49B69B66FECC}" srcOrd="2" destOrd="0" presId="urn:microsoft.com/office/officeart/2005/8/layout/hProcess7#2"/>
    <dgm:cxn modelId="{69B92540-A9C8-465A-B0EF-8606244B2DD3}" type="presParOf" srcId="{09265071-59F2-4CBD-A506-3DC2DD51F6E9}" destId="{80F46267-D029-448E-8C85-411C6E9C76DE}" srcOrd="3" destOrd="0" presId="urn:microsoft.com/office/officeart/2005/8/layout/hProcess7#2"/>
    <dgm:cxn modelId="{40C1E4D0-2EC0-4CFD-9562-CB8986CFEA47}" type="presParOf" srcId="{09265071-59F2-4CBD-A506-3DC2DD51F6E9}" destId="{952050B8-EC35-48EE-AB36-0DF015973A78}" srcOrd="4" destOrd="0" presId="urn:microsoft.com/office/officeart/2005/8/layout/hProcess7#2"/>
    <dgm:cxn modelId="{C6CD6DBA-A38C-46DA-87F3-94C8D3C5A4E1}" type="presParOf" srcId="{952050B8-EC35-48EE-AB36-0DF015973A78}" destId="{9FE67155-F7ED-4011-AC01-A7521FF05C60}" srcOrd="0" destOrd="0" presId="urn:microsoft.com/office/officeart/2005/8/layout/hProcess7#2"/>
    <dgm:cxn modelId="{AFFE068C-CA6B-44BC-A6C2-847FEBBC3635}" type="presParOf" srcId="{952050B8-EC35-48EE-AB36-0DF015973A78}" destId="{563223F8-1802-4B67-A932-BAB799668782}" srcOrd="1" destOrd="0" presId="urn:microsoft.com/office/officeart/2005/8/layout/hProcess7#2"/>
    <dgm:cxn modelId="{41429DE0-4570-4D86-84B1-B2B72A57EFDC}" type="presParOf" srcId="{952050B8-EC35-48EE-AB36-0DF015973A78}" destId="{4B7F645A-0C54-4235-BF9D-AE09D2DCB5A0}" srcOrd="2" destOrd="0" presId="urn:microsoft.com/office/officeart/2005/8/layout/hProcess7#2"/>
    <dgm:cxn modelId="{3395CB33-B69F-47DE-B97B-26C6DDF3E2A2}" type="presParOf" srcId="{09265071-59F2-4CBD-A506-3DC2DD51F6E9}" destId="{D983721A-BDA2-4855-854C-A0BCD748A5BF}" srcOrd="5" destOrd="0" presId="urn:microsoft.com/office/officeart/2005/8/layout/hProcess7#2"/>
    <dgm:cxn modelId="{19EE38D0-8369-4268-85B1-8961F4A1E27C}" type="presParOf" srcId="{09265071-59F2-4CBD-A506-3DC2DD51F6E9}" destId="{E4959481-B941-40C4-952F-0EF6F392163B}" srcOrd="6" destOrd="0" presId="urn:microsoft.com/office/officeart/2005/8/layout/hProcess7#2"/>
    <dgm:cxn modelId="{CE6754B2-3D7E-4AB0-BE8E-764F20AE1230}" type="presParOf" srcId="{E4959481-B941-40C4-952F-0EF6F392163B}" destId="{DA86F494-B7A9-4ECB-B64C-73B6E07C4FAE}" srcOrd="0" destOrd="0" presId="urn:microsoft.com/office/officeart/2005/8/layout/hProcess7#2"/>
    <dgm:cxn modelId="{74D7A580-6301-4A09-8F85-8E14DBBB659C}" type="presParOf" srcId="{E4959481-B941-40C4-952F-0EF6F392163B}" destId="{462DAED3-E048-491E-9E2A-B2EE404C7A34}" srcOrd="1" destOrd="0" presId="urn:microsoft.com/office/officeart/2005/8/layout/hProcess7#2"/>
    <dgm:cxn modelId="{CA50F7B7-6A1B-4B05-8FAF-217DB4B42A28}" type="presParOf" srcId="{E4959481-B941-40C4-952F-0EF6F392163B}" destId="{5C5D4D66-9DD7-47EE-8C16-64FA740D44B9}" srcOrd="2" destOrd="0" presId="urn:microsoft.com/office/officeart/2005/8/layout/hProcess7#2"/>
    <dgm:cxn modelId="{A5597A99-732F-4929-908F-E9DFE1273A6A}" type="presParOf" srcId="{09265071-59F2-4CBD-A506-3DC2DD51F6E9}" destId="{ED700F96-9F0B-4C6F-B2DB-DA490CD0B39D}" srcOrd="7" destOrd="0" presId="urn:microsoft.com/office/officeart/2005/8/layout/hProcess7#2"/>
    <dgm:cxn modelId="{FF96AA1F-3675-4550-9E3C-CDF02E5E068F}" type="presParOf" srcId="{09265071-59F2-4CBD-A506-3DC2DD51F6E9}" destId="{41EB59BD-8620-451A-9040-0C7096187404}" srcOrd="8" destOrd="0" presId="urn:microsoft.com/office/officeart/2005/8/layout/hProcess7#2"/>
    <dgm:cxn modelId="{7759B260-2A34-4055-8AB5-90D104779FEB}" type="presParOf" srcId="{41EB59BD-8620-451A-9040-0C7096187404}" destId="{7BCFAEE2-4958-4E46-8B39-1BD6FD2F7261}" srcOrd="0" destOrd="0" presId="urn:microsoft.com/office/officeart/2005/8/layout/hProcess7#2"/>
    <dgm:cxn modelId="{7592A644-7634-465F-ADD7-A447390B2393}" type="presParOf" srcId="{41EB59BD-8620-451A-9040-0C7096187404}" destId="{65E84AA5-7158-4231-A0D2-84144909302C}" srcOrd="1" destOrd="0" presId="urn:microsoft.com/office/officeart/2005/8/layout/hProcess7#2"/>
    <dgm:cxn modelId="{99C29C2A-C0BE-4587-8D96-16CDAA149F28}" type="presParOf" srcId="{41EB59BD-8620-451A-9040-0C7096187404}" destId="{93615BBA-9A53-4FD0-B099-26DE492D313C}"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8605-CB47-4B9F-839E-0E005056EAEF}" type="doc">
      <dgm:prSet loTypeId="urn:microsoft.com/office/officeart/2005/8/layout/hProcess9" loCatId="process" qsTypeId="urn:microsoft.com/office/officeart/2005/8/quickstyle/simple1" qsCatId="simple" csTypeId="urn:microsoft.com/office/officeart/2005/8/colors/colorful1#12" csCatId="colorful" phldr="1"/>
      <dgm:spPr/>
    </dgm:pt>
    <dgm:pt modelId="{48A7074C-91C6-4495-8597-8F9AC3ED551D}">
      <dgm:prSet phldrT="[Texto]" custT="1"/>
      <dgm:spPr/>
      <dgm:t>
        <a:bodyPr/>
        <a:lstStyle/>
        <a:p>
          <a:pPr algn="ctr"/>
          <a:r>
            <a:rPr lang="es-EC" sz="1800" dirty="0" smtClean="0"/>
            <a:t>Limitar los desplazamientos laterales.</a:t>
          </a:r>
          <a:endParaRPr lang="es-ES" sz="1800" b="0" dirty="0">
            <a:solidFill>
              <a:schemeClr val="tx1"/>
            </a:solidFill>
          </a:endParaRPr>
        </a:p>
      </dgm:t>
    </dgm:pt>
    <dgm:pt modelId="{D3F38B9D-C771-4293-8DF4-FFB6706DA73F}" type="parTrans" cxnId="{87F82F30-9554-4C0E-BA61-113DB95EFD96}">
      <dgm:prSet/>
      <dgm:spPr/>
      <dgm:t>
        <a:bodyPr/>
        <a:lstStyle/>
        <a:p>
          <a:endParaRPr lang="es-ES"/>
        </a:p>
      </dgm:t>
    </dgm:pt>
    <dgm:pt modelId="{1DB53CD0-ECEE-469A-9F95-E140BE89F694}" type="sibTrans" cxnId="{87F82F30-9554-4C0E-BA61-113DB95EFD96}">
      <dgm:prSet/>
      <dgm:spPr/>
      <dgm:t>
        <a:bodyPr/>
        <a:lstStyle/>
        <a:p>
          <a:endParaRPr lang="es-ES"/>
        </a:p>
      </dgm:t>
    </dgm:pt>
    <dgm:pt modelId="{1757290A-49CF-41BB-A160-EED2465889EA}">
      <dgm:prSet phldrT="[Texto]" custT="1"/>
      <dgm:spPr/>
      <dgm:t>
        <a:bodyPr/>
        <a:lstStyle/>
        <a:p>
          <a:pPr algn="ctr"/>
          <a:r>
            <a:rPr lang="es-EC" sz="1800" dirty="0" smtClean="0"/>
            <a:t>Reduce las derivas de piso de la estructura.</a:t>
          </a:r>
          <a:endParaRPr lang="es-ES" sz="1800" dirty="0">
            <a:solidFill>
              <a:schemeClr val="tx1"/>
            </a:solidFill>
          </a:endParaRPr>
        </a:p>
      </dgm:t>
    </dgm:pt>
    <dgm:pt modelId="{5420548B-C9BA-4064-BFBD-28AB63951646}" type="parTrans" cxnId="{557DD6B5-7C7B-4946-AC3A-0865C8EA8DAF}">
      <dgm:prSet/>
      <dgm:spPr/>
      <dgm:t>
        <a:bodyPr/>
        <a:lstStyle/>
        <a:p>
          <a:endParaRPr lang="es-ES"/>
        </a:p>
      </dgm:t>
    </dgm:pt>
    <dgm:pt modelId="{66324B21-5469-43B9-B127-1CAA5C42287E}" type="sibTrans" cxnId="{557DD6B5-7C7B-4946-AC3A-0865C8EA8DAF}">
      <dgm:prSet/>
      <dgm:spPr/>
      <dgm:t>
        <a:bodyPr/>
        <a:lstStyle/>
        <a:p>
          <a:endParaRPr lang="es-ES"/>
        </a:p>
      </dgm:t>
    </dgm:pt>
    <dgm:pt modelId="{11605D5E-D600-4B3D-83A3-DEC6ACE6D243}">
      <dgm:prSet phldrT="[Texto]" custT="1"/>
      <dgm:spPr/>
      <dgm:t>
        <a:bodyPr/>
        <a:lstStyle/>
        <a:p>
          <a:r>
            <a:rPr lang="es-EC" sz="1800" dirty="0" smtClean="0"/>
            <a:t>Mejora la rigidez de la estructura (modos de vibración)</a:t>
          </a:r>
          <a:r>
            <a:rPr lang="es-EC" sz="1200" dirty="0" smtClean="0"/>
            <a:t>.</a:t>
          </a:r>
          <a:endParaRPr lang="es-ES" sz="1200" dirty="0">
            <a:solidFill>
              <a:schemeClr val="tx1"/>
            </a:solidFill>
          </a:endParaRPr>
        </a:p>
      </dgm:t>
    </dgm:pt>
    <dgm:pt modelId="{E5425844-5982-4800-A5D8-8CE9D45747CC}" type="parTrans" cxnId="{167FE964-6DA3-4BD2-B834-5FDE8E8348DF}">
      <dgm:prSet/>
      <dgm:spPr/>
      <dgm:t>
        <a:bodyPr/>
        <a:lstStyle/>
        <a:p>
          <a:endParaRPr lang="es-ES"/>
        </a:p>
      </dgm:t>
    </dgm:pt>
    <dgm:pt modelId="{F89037EE-5E00-4C3E-A80B-CA6838234B30}" type="sibTrans" cxnId="{167FE964-6DA3-4BD2-B834-5FDE8E8348DF}">
      <dgm:prSet/>
      <dgm:spPr/>
      <dgm:t>
        <a:bodyPr/>
        <a:lstStyle/>
        <a:p>
          <a:endParaRPr lang="es-ES"/>
        </a:p>
      </dgm:t>
    </dgm:pt>
    <dgm:pt modelId="{CAB03123-5F4F-4272-9168-CBCFA85F0875}" type="pres">
      <dgm:prSet presAssocID="{A8018605-CB47-4B9F-839E-0E005056EAEF}" presName="CompostProcess" presStyleCnt="0">
        <dgm:presLayoutVars>
          <dgm:dir/>
          <dgm:resizeHandles val="exact"/>
        </dgm:presLayoutVars>
      </dgm:prSet>
      <dgm:spPr/>
    </dgm:pt>
    <dgm:pt modelId="{832872DD-17B0-4BAA-B6EF-EEC1D68B47A2}" type="pres">
      <dgm:prSet presAssocID="{A8018605-CB47-4B9F-839E-0E005056EAEF}" presName="arrow" presStyleLbl="bgShp" presStyleIdx="0" presStyleCnt="1" custScaleX="110769" custScaleY="96703" custLinFactNeighborY="2272"/>
      <dgm:spPr/>
    </dgm:pt>
    <dgm:pt modelId="{C45D99AE-4FD3-4EBF-B1B4-3DA2675D4B2E}" type="pres">
      <dgm:prSet presAssocID="{A8018605-CB47-4B9F-839E-0E005056EAEF}" presName="linearProcess" presStyleCnt="0"/>
      <dgm:spPr/>
    </dgm:pt>
    <dgm:pt modelId="{F5EA8677-8A85-4028-9DC4-1017E283B49D}" type="pres">
      <dgm:prSet presAssocID="{48A7074C-91C6-4495-8597-8F9AC3ED551D}" presName="textNode" presStyleLbl="node1" presStyleIdx="0" presStyleCnt="3" custScaleX="89716" custScaleY="96352">
        <dgm:presLayoutVars>
          <dgm:bulletEnabled val="1"/>
        </dgm:presLayoutVars>
      </dgm:prSet>
      <dgm:spPr/>
      <dgm:t>
        <a:bodyPr/>
        <a:lstStyle/>
        <a:p>
          <a:endParaRPr lang="es-ES"/>
        </a:p>
      </dgm:t>
    </dgm:pt>
    <dgm:pt modelId="{D1A61310-0F2E-4453-9441-35BF2D654134}" type="pres">
      <dgm:prSet presAssocID="{1DB53CD0-ECEE-469A-9F95-E140BE89F694}" presName="sibTrans" presStyleCnt="0"/>
      <dgm:spPr/>
    </dgm:pt>
    <dgm:pt modelId="{35B4E772-BDE0-448A-842B-9B551A4FC9A6}" type="pres">
      <dgm:prSet presAssocID="{1757290A-49CF-41BB-A160-EED2465889EA}" presName="textNode" presStyleLbl="node1" presStyleIdx="1" presStyleCnt="3" custScaleX="74892" custScaleY="85388">
        <dgm:presLayoutVars>
          <dgm:bulletEnabled val="1"/>
        </dgm:presLayoutVars>
      </dgm:prSet>
      <dgm:spPr/>
      <dgm:t>
        <a:bodyPr/>
        <a:lstStyle/>
        <a:p>
          <a:endParaRPr lang="es-ES"/>
        </a:p>
      </dgm:t>
    </dgm:pt>
    <dgm:pt modelId="{DBAF0CB2-79B5-48AA-B552-A0A411456892}" type="pres">
      <dgm:prSet presAssocID="{66324B21-5469-43B9-B127-1CAA5C42287E}" presName="sibTrans" presStyleCnt="0"/>
      <dgm:spPr/>
    </dgm:pt>
    <dgm:pt modelId="{BBCA72DE-BF6B-4B44-9C75-7EC18037DA3E}" type="pres">
      <dgm:prSet presAssocID="{11605D5E-D600-4B3D-83A3-DEC6ACE6D243}" presName="textNode" presStyleLbl="node1" presStyleIdx="2" presStyleCnt="3" custScaleX="96102" custScaleY="86749">
        <dgm:presLayoutVars>
          <dgm:bulletEnabled val="1"/>
        </dgm:presLayoutVars>
      </dgm:prSet>
      <dgm:spPr/>
      <dgm:t>
        <a:bodyPr/>
        <a:lstStyle/>
        <a:p>
          <a:endParaRPr lang="es-ES"/>
        </a:p>
      </dgm:t>
    </dgm:pt>
  </dgm:ptLst>
  <dgm:cxnLst>
    <dgm:cxn modelId="{276204DE-6A23-4A82-BA25-C415D15744BD}" type="presOf" srcId="{1757290A-49CF-41BB-A160-EED2465889EA}" destId="{35B4E772-BDE0-448A-842B-9B551A4FC9A6}" srcOrd="0" destOrd="0" presId="urn:microsoft.com/office/officeart/2005/8/layout/hProcess9"/>
    <dgm:cxn modelId="{87F82F30-9554-4C0E-BA61-113DB95EFD96}" srcId="{A8018605-CB47-4B9F-839E-0E005056EAEF}" destId="{48A7074C-91C6-4495-8597-8F9AC3ED551D}" srcOrd="0" destOrd="0" parTransId="{D3F38B9D-C771-4293-8DF4-FFB6706DA73F}" sibTransId="{1DB53CD0-ECEE-469A-9F95-E140BE89F694}"/>
    <dgm:cxn modelId="{557DD6B5-7C7B-4946-AC3A-0865C8EA8DAF}" srcId="{A8018605-CB47-4B9F-839E-0E005056EAEF}" destId="{1757290A-49CF-41BB-A160-EED2465889EA}" srcOrd="1" destOrd="0" parTransId="{5420548B-C9BA-4064-BFBD-28AB63951646}" sibTransId="{66324B21-5469-43B9-B127-1CAA5C42287E}"/>
    <dgm:cxn modelId="{6876F85A-7927-4D79-925B-94E970D95C5A}" type="presOf" srcId="{11605D5E-D600-4B3D-83A3-DEC6ACE6D243}" destId="{BBCA72DE-BF6B-4B44-9C75-7EC18037DA3E}" srcOrd="0" destOrd="0" presId="urn:microsoft.com/office/officeart/2005/8/layout/hProcess9"/>
    <dgm:cxn modelId="{BE698AB1-451C-417D-96BC-4633EFFCB5AD}" type="presOf" srcId="{48A7074C-91C6-4495-8597-8F9AC3ED551D}" destId="{F5EA8677-8A85-4028-9DC4-1017E283B49D}" srcOrd="0" destOrd="0" presId="urn:microsoft.com/office/officeart/2005/8/layout/hProcess9"/>
    <dgm:cxn modelId="{D27C760F-B768-48FC-9065-A4F6EBEBA5EF}" type="presOf" srcId="{A8018605-CB47-4B9F-839E-0E005056EAEF}" destId="{CAB03123-5F4F-4272-9168-CBCFA85F0875}" srcOrd="0" destOrd="0" presId="urn:microsoft.com/office/officeart/2005/8/layout/hProcess9"/>
    <dgm:cxn modelId="{167FE964-6DA3-4BD2-B834-5FDE8E8348DF}" srcId="{A8018605-CB47-4B9F-839E-0E005056EAEF}" destId="{11605D5E-D600-4B3D-83A3-DEC6ACE6D243}" srcOrd="2" destOrd="0" parTransId="{E5425844-5982-4800-A5D8-8CE9D45747CC}" sibTransId="{F89037EE-5E00-4C3E-A80B-CA6838234B30}"/>
    <dgm:cxn modelId="{A7C6F224-81C5-4891-9AF3-E05CD6DC9569}" type="presParOf" srcId="{CAB03123-5F4F-4272-9168-CBCFA85F0875}" destId="{832872DD-17B0-4BAA-B6EF-EEC1D68B47A2}" srcOrd="0" destOrd="0" presId="urn:microsoft.com/office/officeart/2005/8/layout/hProcess9"/>
    <dgm:cxn modelId="{FB850594-EE7F-4AD2-B4CB-F9D300ECAE62}" type="presParOf" srcId="{CAB03123-5F4F-4272-9168-CBCFA85F0875}" destId="{C45D99AE-4FD3-4EBF-B1B4-3DA2675D4B2E}" srcOrd="1" destOrd="0" presId="urn:microsoft.com/office/officeart/2005/8/layout/hProcess9"/>
    <dgm:cxn modelId="{B02C5F5A-8CC3-4D3E-BD1E-36157ED84391}" type="presParOf" srcId="{C45D99AE-4FD3-4EBF-B1B4-3DA2675D4B2E}" destId="{F5EA8677-8A85-4028-9DC4-1017E283B49D}" srcOrd="0" destOrd="0" presId="urn:microsoft.com/office/officeart/2005/8/layout/hProcess9"/>
    <dgm:cxn modelId="{23725CC8-0772-4C92-9C01-CE3CFFDC9978}" type="presParOf" srcId="{C45D99AE-4FD3-4EBF-B1B4-3DA2675D4B2E}" destId="{D1A61310-0F2E-4453-9441-35BF2D654134}" srcOrd="1" destOrd="0" presId="urn:microsoft.com/office/officeart/2005/8/layout/hProcess9"/>
    <dgm:cxn modelId="{2D885B38-5941-4F58-82D4-E1AFB4C68C1F}" type="presParOf" srcId="{C45D99AE-4FD3-4EBF-B1B4-3DA2675D4B2E}" destId="{35B4E772-BDE0-448A-842B-9B551A4FC9A6}" srcOrd="2" destOrd="0" presId="urn:microsoft.com/office/officeart/2005/8/layout/hProcess9"/>
    <dgm:cxn modelId="{70699B8E-F807-49FB-842F-803D409243E9}" type="presParOf" srcId="{C45D99AE-4FD3-4EBF-B1B4-3DA2675D4B2E}" destId="{DBAF0CB2-79B5-48AA-B552-A0A411456892}" srcOrd="3" destOrd="0" presId="urn:microsoft.com/office/officeart/2005/8/layout/hProcess9"/>
    <dgm:cxn modelId="{0130796D-8510-4B9F-8FC9-E91D10E038F4}" type="presParOf" srcId="{C45D99AE-4FD3-4EBF-B1B4-3DA2675D4B2E}" destId="{BBCA72DE-BF6B-4B44-9C75-7EC18037DA3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8605-CB47-4B9F-839E-0E005056EAEF}" type="doc">
      <dgm:prSet loTypeId="urn:microsoft.com/office/officeart/2005/8/layout/hProcess9" loCatId="process" qsTypeId="urn:microsoft.com/office/officeart/2005/8/quickstyle/simple1" qsCatId="simple" csTypeId="urn:microsoft.com/office/officeart/2005/8/colors/colorful1#12" csCatId="colorful" phldr="1"/>
      <dgm:spPr/>
    </dgm:pt>
    <dgm:pt modelId="{48A7074C-91C6-4495-8597-8F9AC3ED551D}">
      <dgm:prSet phldrT="[Texto]" custT="1"/>
      <dgm:spPr/>
      <dgm:t>
        <a:bodyPr/>
        <a:lstStyle/>
        <a:p>
          <a:pPr algn="ctr"/>
          <a:r>
            <a:rPr lang="es-EC" sz="1800" dirty="0" smtClean="0"/>
            <a:t>Reducir vibraciones en muros y pisos a límites aceptables</a:t>
          </a:r>
          <a:endParaRPr lang="es-ES" sz="1800" b="0" dirty="0">
            <a:solidFill>
              <a:schemeClr val="tx1"/>
            </a:solidFill>
          </a:endParaRPr>
        </a:p>
      </dgm:t>
    </dgm:pt>
    <dgm:pt modelId="{D3F38B9D-C771-4293-8DF4-FFB6706DA73F}" type="parTrans" cxnId="{87F82F30-9554-4C0E-BA61-113DB95EFD96}">
      <dgm:prSet/>
      <dgm:spPr/>
      <dgm:t>
        <a:bodyPr/>
        <a:lstStyle/>
        <a:p>
          <a:endParaRPr lang="es-ES"/>
        </a:p>
      </dgm:t>
    </dgm:pt>
    <dgm:pt modelId="{1DB53CD0-ECEE-469A-9F95-E140BE89F694}" type="sibTrans" cxnId="{87F82F30-9554-4C0E-BA61-113DB95EFD96}">
      <dgm:prSet/>
      <dgm:spPr/>
      <dgm:t>
        <a:bodyPr/>
        <a:lstStyle/>
        <a:p>
          <a:endParaRPr lang="es-ES"/>
        </a:p>
      </dgm:t>
    </dgm:pt>
    <dgm:pt modelId="{1757290A-49CF-41BB-A160-EED2465889EA}">
      <dgm:prSet phldrT="[Texto]" custT="1"/>
      <dgm:spPr/>
      <dgm:t>
        <a:bodyPr/>
        <a:lstStyle/>
        <a:p>
          <a:pPr algn="ctr"/>
          <a:r>
            <a:rPr lang="es-EC" sz="1800" dirty="0" smtClean="0"/>
            <a:t>Proporcionar </a:t>
          </a:r>
          <a:r>
            <a:rPr lang="es-EC" sz="1800" dirty="0" err="1" smtClean="0"/>
            <a:t>arriostramiento</a:t>
          </a:r>
          <a:r>
            <a:rPr lang="es-EC" sz="1800" dirty="0" smtClean="0"/>
            <a:t> a otros elementos para impedir su pandeo lateral </a:t>
          </a:r>
          <a:endParaRPr lang="es-ES" sz="1800" dirty="0">
            <a:solidFill>
              <a:schemeClr val="tx1"/>
            </a:solidFill>
          </a:endParaRPr>
        </a:p>
      </dgm:t>
    </dgm:pt>
    <dgm:pt modelId="{5420548B-C9BA-4064-BFBD-28AB63951646}" type="parTrans" cxnId="{557DD6B5-7C7B-4946-AC3A-0865C8EA8DAF}">
      <dgm:prSet/>
      <dgm:spPr/>
      <dgm:t>
        <a:bodyPr/>
        <a:lstStyle/>
        <a:p>
          <a:endParaRPr lang="es-ES"/>
        </a:p>
      </dgm:t>
    </dgm:pt>
    <dgm:pt modelId="{66324B21-5469-43B9-B127-1CAA5C42287E}" type="sibTrans" cxnId="{557DD6B5-7C7B-4946-AC3A-0865C8EA8DAF}">
      <dgm:prSet/>
      <dgm:spPr/>
      <dgm:t>
        <a:bodyPr/>
        <a:lstStyle/>
        <a:p>
          <a:endParaRPr lang="es-ES"/>
        </a:p>
      </dgm:t>
    </dgm:pt>
    <dgm:pt modelId="{CAB03123-5F4F-4272-9168-CBCFA85F0875}" type="pres">
      <dgm:prSet presAssocID="{A8018605-CB47-4B9F-839E-0E005056EAEF}" presName="CompostProcess" presStyleCnt="0">
        <dgm:presLayoutVars>
          <dgm:dir/>
          <dgm:resizeHandles val="exact"/>
        </dgm:presLayoutVars>
      </dgm:prSet>
      <dgm:spPr/>
    </dgm:pt>
    <dgm:pt modelId="{832872DD-17B0-4BAA-B6EF-EEC1D68B47A2}" type="pres">
      <dgm:prSet presAssocID="{A8018605-CB47-4B9F-839E-0E005056EAEF}" presName="arrow" presStyleLbl="bgShp" presStyleIdx="0" presStyleCnt="1" custScaleX="110769" custScaleY="96703" custLinFactNeighborY="2272"/>
      <dgm:spPr/>
    </dgm:pt>
    <dgm:pt modelId="{C45D99AE-4FD3-4EBF-B1B4-3DA2675D4B2E}" type="pres">
      <dgm:prSet presAssocID="{A8018605-CB47-4B9F-839E-0E005056EAEF}" presName="linearProcess" presStyleCnt="0"/>
      <dgm:spPr/>
    </dgm:pt>
    <dgm:pt modelId="{F5EA8677-8A85-4028-9DC4-1017E283B49D}" type="pres">
      <dgm:prSet presAssocID="{48A7074C-91C6-4495-8597-8F9AC3ED551D}" presName="textNode" presStyleLbl="node1" presStyleIdx="0" presStyleCnt="2" custScaleX="57356" custScaleY="82567">
        <dgm:presLayoutVars>
          <dgm:bulletEnabled val="1"/>
        </dgm:presLayoutVars>
      </dgm:prSet>
      <dgm:spPr/>
      <dgm:t>
        <a:bodyPr/>
        <a:lstStyle/>
        <a:p>
          <a:endParaRPr lang="es-ES"/>
        </a:p>
      </dgm:t>
    </dgm:pt>
    <dgm:pt modelId="{D1A61310-0F2E-4453-9441-35BF2D654134}" type="pres">
      <dgm:prSet presAssocID="{1DB53CD0-ECEE-469A-9F95-E140BE89F694}" presName="sibTrans" presStyleCnt="0"/>
      <dgm:spPr/>
    </dgm:pt>
    <dgm:pt modelId="{35B4E772-BDE0-448A-842B-9B551A4FC9A6}" type="pres">
      <dgm:prSet presAssocID="{1757290A-49CF-41BB-A160-EED2465889EA}" presName="textNode" presStyleLbl="node1" presStyleIdx="1" presStyleCnt="2" custScaleX="67091" custScaleY="106622">
        <dgm:presLayoutVars>
          <dgm:bulletEnabled val="1"/>
        </dgm:presLayoutVars>
      </dgm:prSet>
      <dgm:spPr/>
      <dgm:t>
        <a:bodyPr/>
        <a:lstStyle/>
        <a:p>
          <a:endParaRPr lang="es-ES"/>
        </a:p>
      </dgm:t>
    </dgm:pt>
  </dgm:ptLst>
  <dgm:cxnLst>
    <dgm:cxn modelId="{557DD6B5-7C7B-4946-AC3A-0865C8EA8DAF}" srcId="{A8018605-CB47-4B9F-839E-0E005056EAEF}" destId="{1757290A-49CF-41BB-A160-EED2465889EA}" srcOrd="1" destOrd="0" parTransId="{5420548B-C9BA-4064-BFBD-28AB63951646}" sibTransId="{66324B21-5469-43B9-B127-1CAA5C42287E}"/>
    <dgm:cxn modelId="{4A350F8B-2B9B-4218-BA7E-E4EC0A295B5A}" type="presOf" srcId="{A8018605-CB47-4B9F-839E-0E005056EAEF}" destId="{CAB03123-5F4F-4272-9168-CBCFA85F0875}" srcOrd="0" destOrd="0" presId="urn:microsoft.com/office/officeart/2005/8/layout/hProcess9"/>
    <dgm:cxn modelId="{699E7A90-08DA-4033-8572-8C91E7B5C26C}" type="presOf" srcId="{1757290A-49CF-41BB-A160-EED2465889EA}" destId="{35B4E772-BDE0-448A-842B-9B551A4FC9A6}" srcOrd="0" destOrd="0" presId="urn:microsoft.com/office/officeart/2005/8/layout/hProcess9"/>
    <dgm:cxn modelId="{7F9D08FC-644D-4117-9767-96F7D5FE8C20}" type="presOf" srcId="{48A7074C-91C6-4495-8597-8F9AC3ED551D}" destId="{F5EA8677-8A85-4028-9DC4-1017E283B49D}" srcOrd="0" destOrd="0" presId="urn:microsoft.com/office/officeart/2005/8/layout/hProcess9"/>
    <dgm:cxn modelId="{87F82F30-9554-4C0E-BA61-113DB95EFD96}" srcId="{A8018605-CB47-4B9F-839E-0E005056EAEF}" destId="{48A7074C-91C6-4495-8597-8F9AC3ED551D}" srcOrd="0" destOrd="0" parTransId="{D3F38B9D-C771-4293-8DF4-FFB6706DA73F}" sibTransId="{1DB53CD0-ECEE-469A-9F95-E140BE89F694}"/>
    <dgm:cxn modelId="{C681E495-9C08-457C-B135-7233E9D55CE2}" type="presParOf" srcId="{CAB03123-5F4F-4272-9168-CBCFA85F0875}" destId="{832872DD-17B0-4BAA-B6EF-EEC1D68B47A2}" srcOrd="0" destOrd="0" presId="urn:microsoft.com/office/officeart/2005/8/layout/hProcess9"/>
    <dgm:cxn modelId="{E83D8BB0-A1F5-403E-8B20-5ECFD20B6E32}" type="presParOf" srcId="{CAB03123-5F4F-4272-9168-CBCFA85F0875}" destId="{C45D99AE-4FD3-4EBF-B1B4-3DA2675D4B2E}" srcOrd="1" destOrd="0" presId="urn:microsoft.com/office/officeart/2005/8/layout/hProcess9"/>
    <dgm:cxn modelId="{F184A9D1-DDFA-4EB5-ABF5-4E2B91423BD1}" type="presParOf" srcId="{C45D99AE-4FD3-4EBF-B1B4-3DA2675D4B2E}" destId="{F5EA8677-8A85-4028-9DC4-1017E283B49D}" srcOrd="0" destOrd="0" presId="urn:microsoft.com/office/officeart/2005/8/layout/hProcess9"/>
    <dgm:cxn modelId="{E58DD146-C25D-492B-BCA8-0CD283E34415}" type="presParOf" srcId="{C45D99AE-4FD3-4EBF-B1B4-3DA2675D4B2E}" destId="{D1A61310-0F2E-4453-9441-35BF2D654134}" srcOrd="1" destOrd="0" presId="urn:microsoft.com/office/officeart/2005/8/layout/hProcess9"/>
    <dgm:cxn modelId="{6556C0EB-D50F-4BA2-904F-150C237C592D}" type="presParOf" srcId="{C45D99AE-4FD3-4EBF-B1B4-3DA2675D4B2E}" destId="{35B4E772-BDE0-448A-842B-9B551A4FC9A6}" srcOrd="2"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72CB1E-8CA8-4853-8CF5-7C68F85F731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s-EC"/>
        </a:p>
      </dgm:t>
    </dgm:pt>
    <dgm:pt modelId="{366D6852-2730-4168-8EBE-729ED0D15FB2}">
      <dgm:prSet phldrT="[Texto]"/>
      <dgm:spPr>
        <a:solidFill>
          <a:srgbClr val="0070C0"/>
        </a:solidFill>
      </dgm:spPr>
      <dgm:t>
        <a:bodyPr/>
        <a:lstStyle/>
        <a:p>
          <a:r>
            <a:rPr lang="es-EC" dirty="0" smtClean="0"/>
            <a:t>MUROS EXTERIORES</a:t>
          </a:r>
          <a:endParaRPr lang="es-EC" dirty="0"/>
        </a:p>
      </dgm:t>
    </dgm:pt>
    <dgm:pt modelId="{AF2C3A6C-3ADC-4E7C-B40C-A66D32A3D9AB}" type="parTrans" cxnId="{04ACB11A-E6F8-4028-8FAB-8FEDC41AA648}">
      <dgm:prSet/>
      <dgm:spPr/>
      <dgm:t>
        <a:bodyPr/>
        <a:lstStyle/>
        <a:p>
          <a:endParaRPr lang="es-EC"/>
        </a:p>
      </dgm:t>
    </dgm:pt>
    <dgm:pt modelId="{5745730F-1733-4BF6-B92A-0E6A8F728B62}" type="sibTrans" cxnId="{04ACB11A-E6F8-4028-8FAB-8FEDC41AA648}">
      <dgm:prSet/>
      <dgm:spPr/>
      <dgm:t>
        <a:bodyPr/>
        <a:lstStyle/>
        <a:p>
          <a:endParaRPr lang="es-EC"/>
        </a:p>
      </dgm:t>
    </dgm:pt>
    <dgm:pt modelId="{A8467EF2-14F0-4347-AB78-3E30E275B084}">
      <dgm:prSet phldrT="[Texto]"/>
      <dgm:spPr>
        <a:solidFill>
          <a:srgbClr val="0070C0"/>
        </a:solidFill>
      </dgm:spPr>
      <dgm:t>
        <a:bodyPr/>
        <a:lstStyle/>
        <a:p>
          <a:r>
            <a:rPr lang="es-EC" dirty="0" smtClean="0"/>
            <a:t>MUROS INTERIORES</a:t>
          </a:r>
          <a:endParaRPr lang="es-EC" dirty="0"/>
        </a:p>
      </dgm:t>
    </dgm:pt>
    <dgm:pt modelId="{5B581AC8-4959-4A23-AB85-B34EF85AF585}" type="parTrans" cxnId="{620BC8EA-993C-49DF-94A4-815CFCC0BAE7}">
      <dgm:prSet/>
      <dgm:spPr/>
      <dgm:t>
        <a:bodyPr/>
        <a:lstStyle/>
        <a:p>
          <a:endParaRPr lang="es-EC"/>
        </a:p>
      </dgm:t>
    </dgm:pt>
    <dgm:pt modelId="{7DE53B20-42BB-4CEC-99AE-C3CFEBCF918E}" type="sibTrans" cxnId="{620BC8EA-993C-49DF-94A4-815CFCC0BAE7}">
      <dgm:prSet/>
      <dgm:spPr/>
      <dgm:t>
        <a:bodyPr/>
        <a:lstStyle/>
        <a:p>
          <a:endParaRPr lang="es-EC"/>
        </a:p>
      </dgm:t>
    </dgm:pt>
    <dgm:pt modelId="{9DF27609-4B1C-4B9B-A512-C1092777FFC7}" type="pres">
      <dgm:prSet presAssocID="{2572CB1E-8CA8-4853-8CF5-7C68F85F7316}" presName="composite" presStyleCnt="0">
        <dgm:presLayoutVars>
          <dgm:chMax val="5"/>
          <dgm:dir/>
          <dgm:animLvl val="ctr"/>
          <dgm:resizeHandles val="exact"/>
        </dgm:presLayoutVars>
      </dgm:prSet>
      <dgm:spPr/>
      <dgm:t>
        <a:bodyPr/>
        <a:lstStyle/>
        <a:p>
          <a:endParaRPr lang="es-EC"/>
        </a:p>
      </dgm:t>
    </dgm:pt>
    <dgm:pt modelId="{A6C28335-85AD-4D5D-AA58-B0DE56BBBA8E}" type="pres">
      <dgm:prSet presAssocID="{2572CB1E-8CA8-4853-8CF5-7C68F85F7316}" presName="cycle" presStyleCnt="0"/>
      <dgm:spPr/>
    </dgm:pt>
    <dgm:pt modelId="{3A13FEF4-6CEC-454A-AB92-8B97065E4618}" type="pres">
      <dgm:prSet presAssocID="{2572CB1E-8CA8-4853-8CF5-7C68F85F7316}" presName="centerShape" presStyleCnt="0"/>
      <dgm:spPr/>
    </dgm:pt>
    <dgm:pt modelId="{91259FD1-E600-4B73-B0A0-112C2DC93ECF}" type="pres">
      <dgm:prSet presAssocID="{2572CB1E-8CA8-4853-8CF5-7C68F85F7316}" presName="connSite" presStyleLbl="node1" presStyleIdx="0" presStyleCnt="3"/>
      <dgm:spPr/>
    </dgm:pt>
    <dgm:pt modelId="{EFC3163F-A5F4-4D34-B84B-B53FAAE032BD}" type="pres">
      <dgm:prSet presAssocID="{2572CB1E-8CA8-4853-8CF5-7C68F85F7316}" presName="visible" presStyleLbl="node1" presStyleIdx="0" presStyleCnt="3" custScaleY="110876"/>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10A56262-6A0D-4533-8E56-5A9A66157763}" type="pres">
      <dgm:prSet presAssocID="{AF2C3A6C-3ADC-4E7C-B40C-A66D32A3D9AB}" presName="Name25" presStyleLbl="parChTrans1D1" presStyleIdx="0" presStyleCnt="2"/>
      <dgm:spPr/>
      <dgm:t>
        <a:bodyPr/>
        <a:lstStyle/>
        <a:p>
          <a:endParaRPr lang="es-EC"/>
        </a:p>
      </dgm:t>
    </dgm:pt>
    <dgm:pt modelId="{5322EAC7-403B-4817-8DA3-D363FCCCDCA6}" type="pres">
      <dgm:prSet presAssocID="{366D6852-2730-4168-8EBE-729ED0D15FB2}" presName="node" presStyleCnt="0"/>
      <dgm:spPr/>
    </dgm:pt>
    <dgm:pt modelId="{6258CB22-4791-45D8-93C0-61AC00579BBD}" type="pres">
      <dgm:prSet presAssocID="{366D6852-2730-4168-8EBE-729ED0D15FB2}" presName="parentNode" presStyleLbl="node1" presStyleIdx="1" presStyleCnt="3">
        <dgm:presLayoutVars>
          <dgm:chMax val="1"/>
          <dgm:bulletEnabled val="1"/>
        </dgm:presLayoutVars>
      </dgm:prSet>
      <dgm:spPr/>
      <dgm:t>
        <a:bodyPr/>
        <a:lstStyle/>
        <a:p>
          <a:endParaRPr lang="es-EC"/>
        </a:p>
      </dgm:t>
    </dgm:pt>
    <dgm:pt modelId="{2AF024F8-BC1B-4622-9964-83DA51DE316E}" type="pres">
      <dgm:prSet presAssocID="{366D6852-2730-4168-8EBE-729ED0D15FB2}" presName="childNode" presStyleLbl="revTx" presStyleIdx="0" presStyleCnt="0">
        <dgm:presLayoutVars>
          <dgm:bulletEnabled val="1"/>
        </dgm:presLayoutVars>
      </dgm:prSet>
      <dgm:spPr/>
      <dgm:t>
        <a:bodyPr/>
        <a:lstStyle/>
        <a:p>
          <a:endParaRPr lang="es-EC"/>
        </a:p>
      </dgm:t>
    </dgm:pt>
    <dgm:pt modelId="{97BEB591-9B85-49A0-BD20-A1BC4D122949}" type="pres">
      <dgm:prSet presAssocID="{5B581AC8-4959-4A23-AB85-B34EF85AF585}" presName="Name25" presStyleLbl="parChTrans1D1" presStyleIdx="1" presStyleCnt="2"/>
      <dgm:spPr/>
      <dgm:t>
        <a:bodyPr/>
        <a:lstStyle/>
        <a:p>
          <a:endParaRPr lang="es-EC"/>
        </a:p>
      </dgm:t>
    </dgm:pt>
    <dgm:pt modelId="{910450C1-0DFE-433F-9551-9E78C6588B92}" type="pres">
      <dgm:prSet presAssocID="{A8467EF2-14F0-4347-AB78-3E30E275B084}" presName="node" presStyleCnt="0"/>
      <dgm:spPr/>
    </dgm:pt>
    <dgm:pt modelId="{D232217B-CC37-42F3-8681-F4A2F35AFDCD}" type="pres">
      <dgm:prSet presAssocID="{A8467EF2-14F0-4347-AB78-3E30E275B084}" presName="parentNode" presStyleLbl="node1" presStyleIdx="2" presStyleCnt="3">
        <dgm:presLayoutVars>
          <dgm:chMax val="1"/>
          <dgm:bulletEnabled val="1"/>
        </dgm:presLayoutVars>
      </dgm:prSet>
      <dgm:spPr/>
      <dgm:t>
        <a:bodyPr/>
        <a:lstStyle/>
        <a:p>
          <a:endParaRPr lang="es-EC"/>
        </a:p>
      </dgm:t>
    </dgm:pt>
    <dgm:pt modelId="{830D7655-F78C-4C23-BF53-2FC5F656FC3E}" type="pres">
      <dgm:prSet presAssocID="{A8467EF2-14F0-4347-AB78-3E30E275B084}" presName="childNode" presStyleLbl="revTx" presStyleIdx="0" presStyleCnt="0">
        <dgm:presLayoutVars>
          <dgm:bulletEnabled val="1"/>
        </dgm:presLayoutVars>
      </dgm:prSet>
      <dgm:spPr/>
      <dgm:t>
        <a:bodyPr/>
        <a:lstStyle/>
        <a:p>
          <a:endParaRPr lang="es-EC"/>
        </a:p>
      </dgm:t>
    </dgm:pt>
  </dgm:ptLst>
  <dgm:cxnLst>
    <dgm:cxn modelId="{C50CDD56-A2DB-4F18-ADFA-1EFEBAA6991E}" type="presOf" srcId="{366D6852-2730-4168-8EBE-729ED0D15FB2}" destId="{6258CB22-4791-45D8-93C0-61AC00579BBD}" srcOrd="0" destOrd="0" presId="urn:microsoft.com/office/officeart/2005/8/layout/radial2"/>
    <dgm:cxn modelId="{B759350C-3EF5-4D7F-A79B-CA315298FC4A}" type="presOf" srcId="{5B581AC8-4959-4A23-AB85-B34EF85AF585}" destId="{97BEB591-9B85-49A0-BD20-A1BC4D122949}" srcOrd="0" destOrd="0" presId="urn:microsoft.com/office/officeart/2005/8/layout/radial2"/>
    <dgm:cxn modelId="{04BECFF8-4285-4D87-8C8A-BF47C3AB4E51}" type="presOf" srcId="{AF2C3A6C-3ADC-4E7C-B40C-A66D32A3D9AB}" destId="{10A56262-6A0D-4533-8E56-5A9A66157763}" srcOrd="0" destOrd="0" presId="urn:microsoft.com/office/officeart/2005/8/layout/radial2"/>
    <dgm:cxn modelId="{04ACB11A-E6F8-4028-8FAB-8FEDC41AA648}" srcId="{2572CB1E-8CA8-4853-8CF5-7C68F85F7316}" destId="{366D6852-2730-4168-8EBE-729ED0D15FB2}" srcOrd="0" destOrd="0" parTransId="{AF2C3A6C-3ADC-4E7C-B40C-A66D32A3D9AB}" sibTransId="{5745730F-1733-4BF6-B92A-0E6A8F728B62}"/>
    <dgm:cxn modelId="{697AA35C-65F9-48FF-895C-F8B303E10F3B}" type="presOf" srcId="{2572CB1E-8CA8-4853-8CF5-7C68F85F7316}" destId="{9DF27609-4B1C-4B9B-A512-C1092777FFC7}" srcOrd="0" destOrd="0" presId="urn:microsoft.com/office/officeart/2005/8/layout/radial2"/>
    <dgm:cxn modelId="{620BC8EA-993C-49DF-94A4-815CFCC0BAE7}" srcId="{2572CB1E-8CA8-4853-8CF5-7C68F85F7316}" destId="{A8467EF2-14F0-4347-AB78-3E30E275B084}" srcOrd="1" destOrd="0" parTransId="{5B581AC8-4959-4A23-AB85-B34EF85AF585}" sibTransId="{7DE53B20-42BB-4CEC-99AE-C3CFEBCF918E}"/>
    <dgm:cxn modelId="{6CD90180-377B-4997-9091-3219F62DAA6A}" type="presOf" srcId="{A8467EF2-14F0-4347-AB78-3E30E275B084}" destId="{D232217B-CC37-42F3-8681-F4A2F35AFDCD}" srcOrd="0" destOrd="0" presId="urn:microsoft.com/office/officeart/2005/8/layout/radial2"/>
    <dgm:cxn modelId="{BB294607-351D-46DF-A76B-6F829EA64D44}" type="presParOf" srcId="{9DF27609-4B1C-4B9B-A512-C1092777FFC7}" destId="{A6C28335-85AD-4D5D-AA58-B0DE56BBBA8E}" srcOrd="0" destOrd="0" presId="urn:microsoft.com/office/officeart/2005/8/layout/radial2"/>
    <dgm:cxn modelId="{5005C019-DCC9-4B09-A5DE-D14A0971CCF6}" type="presParOf" srcId="{A6C28335-85AD-4D5D-AA58-B0DE56BBBA8E}" destId="{3A13FEF4-6CEC-454A-AB92-8B97065E4618}" srcOrd="0" destOrd="0" presId="urn:microsoft.com/office/officeart/2005/8/layout/radial2"/>
    <dgm:cxn modelId="{E161CD70-8355-4D05-A000-7EC916C37A64}" type="presParOf" srcId="{3A13FEF4-6CEC-454A-AB92-8B97065E4618}" destId="{91259FD1-E600-4B73-B0A0-112C2DC93ECF}" srcOrd="0" destOrd="0" presId="urn:microsoft.com/office/officeart/2005/8/layout/radial2"/>
    <dgm:cxn modelId="{57BAFBBF-58EC-43DE-8A62-17F79BB59643}" type="presParOf" srcId="{3A13FEF4-6CEC-454A-AB92-8B97065E4618}" destId="{EFC3163F-A5F4-4D34-B84B-B53FAAE032BD}" srcOrd="1" destOrd="0" presId="urn:microsoft.com/office/officeart/2005/8/layout/radial2"/>
    <dgm:cxn modelId="{233187AB-73A5-4C0C-A5C3-C6C695170A6F}" type="presParOf" srcId="{A6C28335-85AD-4D5D-AA58-B0DE56BBBA8E}" destId="{10A56262-6A0D-4533-8E56-5A9A66157763}" srcOrd="1" destOrd="0" presId="urn:microsoft.com/office/officeart/2005/8/layout/radial2"/>
    <dgm:cxn modelId="{B50CDD8F-ACAE-4C47-B3FC-B8BD35E42232}" type="presParOf" srcId="{A6C28335-85AD-4D5D-AA58-B0DE56BBBA8E}" destId="{5322EAC7-403B-4817-8DA3-D363FCCCDCA6}" srcOrd="2" destOrd="0" presId="urn:microsoft.com/office/officeart/2005/8/layout/radial2"/>
    <dgm:cxn modelId="{8A74253B-4C84-48C2-A8FE-A0E64ABB99F5}" type="presParOf" srcId="{5322EAC7-403B-4817-8DA3-D363FCCCDCA6}" destId="{6258CB22-4791-45D8-93C0-61AC00579BBD}" srcOrd="0" destOrd="0" presId="urn:microsoft.com/office/officeart/2005/8/layout/radial2"/>
    <dgm:cxn modelId="{1C2F2913-AB3B-4CF6-B288-040FBAE8C87E}" type="presParOf" srcId="{5322EAC7-403B-4817-8DA3-D363FCCCDCA6}" destId="{2AF024F8-BC1B-4622-9964-83DA51DE316E}" srcOrd="1" destOrd="0" presId="urn:microsoft.com/office/officeart/2005/8/layout/radial2"/>
    <dgm:cxn modelId="{02848776-C9D9-4BAB-A388-7C9525881F66}" type="presParOf" srcId="{A6C28335-85AD-4D5D-AA58-B0DE56BBBA8E}" destId="{97BEB591-9B85-49A0-BD20-A1BC4D122949}" srcOrd="3" destOrd="0" presId="urn:microsoft.com/office/officeart/2005/8/layout/radial2"/>
    <dgm:cxn modelId="{5B98AC87-A36A-4DE5-A27C-60CA88F6AA5F}" type="presParOf" srcId="{A6C28335-85AD-4D5D-AA58-B0DE56BBBA8E}" destId="{910450C1-0DFE-433F-9551-9E78C6588B92}" srcOrd="4" destOrd="0" presId="urn:microsoft.com/office/officeart/2005/8/layout/radial2"/>
    <dgm:cxn modelId="{405011E7-8317-4092-93BC-298F0A6CF04B}" type="presParOf" srcId="{910450C1-0DFE-433F-9551-9E78C6588B92}" destId="{D232217B-CC37-42F3-8681-F4A2F35AFDCD}" srcOrd="0" destOrd="0" presId="urn:microsoft.com/office/officeart/2005/8/layout/radial2"/>
    <dgm:cxn modelId="{2EF1BDDF-E454-4828-8AE9-AB6CD4FD90FE}" type="presParOf" srcId="{910450C1-0DFE-433F-9551-9E78C6588B92}" destId="{830D7655-F78C-4C23-BF53-2FC5F656FC3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1B8FF2-CC62-49E7-B27B-E1CEA1BA2BFF}" type="doc">
      <dgm:prSet loTypeId="urn:microsoft.com/office/officeart/2005/8/layout/radial3" loCatId="relationship" qsTypeId="urn:microsoft.com/office/officeart/2005/8/quickstyle/3d3" qsCatId="3D" csTypeId="urn:microsoft.com/office/officeart/2005/8/colors/colorful1#19" csCatId="colorful" phldr="1"/>
      <dgm:spPr/>
      <dgm:t>
        <a:bodyPr/>
        <a:lstStyle/>
        <a:p>
          <a:endParaRPr lang="es-EC"/>
        </a:p>
      </dgm:t>
    </dgm:pt>
    <dgm:pt modelId="{40D8A2BE-565F-49A8-841C-08AC73DEC8B5}">
      <dgm:prSet phldrT="[Text]"/>
      <dgm:spPr/>
      <dgm:t>
        <a:bodyPr/>
        <a:lstStyle/>
        <a:p>
          <a:r>
            <a:rPr lang="es-EC" dirty="0" smtClean="0"/>
            <a:t>Distribución regular de los muros.</a:t>
          </a:r>
          <a:endParaRPr lang="es-EC" dirty="0"/>
        </a:p>
      </dgm:t>
    </dgm:pt>
    <dgm:pt modelId="{A440B73B-6049-4A0F-A167-34958BBA6BD3}" type="parTrans" cxnId="{E3985A1C-990F-489C-BC54-2F12BE3E9EAD}">
      <dgm:prSet/>
      <dgm:spPr/>
      <dgm:t>
        <a:bodyPr/>
        <a:lstStyle/>
        <a:p>
          <a:endParaRPr lang="es-EC"/>
        </a:p>
      </dgm:t>
    </dgm:pt>
    <dgm:pt modelId="{E9CE993F-0258-42F4-86DD-7FAD311CD275}" type="sibTrans" cxnId="{E3985A1C-990F-489C-BC54-2F12BE3E9EAD}">
      <dgm:prSet/>
      <dgm:spPr/>
      <dgm:t>
        <a:bodyPr/>
        <a:lstStyle/>
        <a:p>
          <a:endParaRPr lang="es-EC"/>
        </a:p>
      </dgm:t>
    </dgm:pt>
    <dgm:pt modelId="{01AB6755-BDE7-4F8C-BD5A-E3B322140943}">
      <dgm:prSet phldrT="[Text]"/>
      <dgm:spPr/>
      <dgm:t>
        <a:bodyPr/>
        <a:lstStyle/>
        <a:p>
          <a:r>
            <a:rPr lang="es-EC" dirty="0" smtClean="0"/>
            <a:t>muros de corte en la periferia</a:t>
          </a:r>
          <a:endParaRPr lang="es-EC" dirty="0"/>
        </a:p>
      </dgm:t>
    </dgm:pt>
    <dgm:pt modelId="{19097BAD-3DDD-4D41-9079-E02E5B083D0A}" type="parTrans" cxnId="{E95817E3-21A5-412D-B6B3-DEC78423CDB7}">
      <dgm:prSet/>
      <dgm:spPr/>
      <dgm:t>
        <a:bodyPr/>
        <a:lstStyle/>
        <a:p>
          <a:endParaRPr lang="es-EC"/>
        </a:p>
      </dgm:t>
    </dgm:pt>
    <dgm:pt modelId="{AEB3BA94-92E7-426A-810C-16DA39839762}" type="sibTrans" cxnId="{E95817E3-21A5-412D-B6B3-DEC78423CDB7}">
      <dgm:prSet/>
      <dgm:spPr/>
      <dgm:t>
        <a:bodyPr/>
        <a:lstStyle/>
        <a:p>
          <a:endParaRPr lang="es-EC"/>
        </a:p>
      </dgm:t>
    </dgm:pt>
    <dgm:pt modelId="{22898E15-0AFA-4AA1-BA12-AF59C0D785A6}">
      <dgm:prSet phldrT="[Text]"/>
      <dgm:spPr/>
      <dgm:t>
        <a:bodyPr/>
        <a:lstStyle/>
        <a:p>
          <a:r>
            <a:rPr lang="es-EC" dirty="0" smtClean="0"/>
            <a:t>Fundaciones grandes para muros en zonas de riesgo sísmico.</a:t>
          </a:r>
          <a:endParaRPr lang="es-EC" dirty="0"/>
        </a:p>
      </dgm:t>
    </dgm:pt>
    <dgm:pt modelId="{8A8A9B63-D5DD-4AA6-B2F7-3C102EB82100}" type="parTrans" cxnId="{F90ABEA5-1583-41EF-8D59-BFA60C4DF89E}">
      <dgm:prSet/>
      <dgm:spPr/>
      <dgm:t>
        <a:bodyPr/>
        <a:lstStyle/>
        <a:p>
          <a:endParaRPr lang="es-EC"/>
        </a:p>
      </dgm:t>
    </dgm:pt>
    <dgm:pt modelId="{A56AA982-6532-46AB-87D2-C9E41E973F15}" type="sibTrans" cxnId="{F90ABEA5-1583-41EF-8D59-BFA60C4DF89E}">
      <dgm:prSet/>
      <dgm:spPr/>
      <dgm:t>
        <a:bodyPr/>
        <a:lstStyle/>
        <a:p>
          <a:endParaRPr lang="es-EC"/>
        </a:p>
      </dgm:t>
    </dgm:pt>
    <dgm:pt modelId="{605E89AC-37CA-46D8-BD90-67F656EB3ABB}">
      <dgm:prSet phldrT="[Text]"/>
      <dgm:spPr/>
      <dgm:t>
        <a:bodyPr/>
        <a:lstStyle/>
        <a:p>
          <a:r>
            <a:rPr lang="es-EC" dirty="0" smtClean="0"/>
            <a:t>Sección transversal  constante </a:t>
          </a:r>
          <a:endParaRPr lang="es-EC" dirty="0"/>
        </a:p>
      </dgm:t>
    </dgm:pt>
    <dgm:pt modelId="{D45F86B3-5FC6-41AB-B38D-722545A587FA}" type="parTrans" cxnId="{891897B6-628F-4B76-8203-D5A2FEB0F2E2}">
      <dgm:prSet/>
      <dgm:spPr/>
      <dgm:t>
        <a:bodyPr/>
        <a:lstStyle/>
        <a:p>
          <a:endParaRPr lang="es-EC"/>
        </a:p>
      </dgm:t>
    </dgm:pt>
    <dgm:pt modelId="{7EC7C3B8-36E2-49BE-AEF9-7CED11C9F105}" type="sibTrans" cxnId="{891897B6-628F-4B76-8203-D5A2FEB0F2E2}">
      <dgm:prSet/>
      <dgm:spPr/>
      <dgm:t>
        <a:bodyPr/>
        <a:lstStyle/>
        <a:p>
          <a:endParaRPr lang="es-EC"/>
        </a:p>
      </dgm:t>
    </dgm:pt>
    <dgm:pt modelId="{797A5081-DFC1-440B-8AC8-CAB169717BCB}">
      <dgm:prSet phldrT="[Text]"/>
      <dgm:spPr/>
      <dgm:t>
        <a:bodyPr/>
        <a:lstStyle/>
        <a:p>
          <a:r>
            <a:rPr lang="es-EC" dirty="0" smtClean="0"/>
            <a:t>Centros de masas y rigideces estén lo más cerca posible</a:t>
          </a:r>
          <a:endParaRPr lang="es-EC" dirty="0"/>
        </a:p>
      </dgm:t>
    </dgm:pt>
    <dgm:pt modelId="{44E746F3-FC4C-4D83-A2E5-E7C57CF3D1C6}" type="parTrans" cxnId="{9FDBD926-CA8B-4AA2-9E45-CC12F87081B6}">
      <dgm:prSet/>
      <dgm:spPr/>
      <dgm:t>
        <a:bodyPr/>
        <a:lstStyle/>
        <a:p>
          <a:endParaRPr lang="es-EC"/>
        </a:p>
      </dgm:t>
    </dgm:pt>
    <dgm:pt modelId="{08999606-0909-4D5A-B3BA-F334ABCF7A09}" type="sibTrans" cxnId="{9FDBD926-CA8B-4AA2-9E45-CC12F87081B6}">
      <dgm:prSet/>
      <dgm:spPr/>
      <dgm:t>
        <a:bodyPr/>
        <a:lstStyle/>
        <a:p>
          <a:endParaRPr lang="es-EC"/>
        </a:p>
      </dgm:t>
    </dgm:pt>
    <dgm:pt modelId="{48247C65-8CA0-46EE-896D-BA2684403092}" type="pres">
      <dgm:prSet presAssocID="{641B8FF2-CC62-49E7-B27B-E1CEA1BA2BFF}" presName="composite" presStyleCnt="0">
        <dgm:presLayoutVars>
          <dgm:chMax val="1"/>
          <dgm:dir/>
          <dgm:resizeHandles val="exact"/>
        </dgm:presLayoutVars>
      </dgm:prSet>
      <dgm:spPr/>
      <dgm:t>
        <a:bodyPr/>
        <a:lstStyle/>
        <a:p>
          <a:endParaRPr lang="es-EC"/>
        </a:p>
      </dgm:t>
    </dgm:pt>
    <dgm:pt modelId="{6EC096EB-1368-4895-B7E0-E04EED0C4B9B}" type="pres">
      <dgm:prSet presAssocID="{641B8FF2-CC62-49E7-B27B-E1CEA1BA2BFF}" presName="radial" presStyleCnt="0">
        <dgm:presLayoutVars>
          <dgm:animLvl val="ctr"/>
        </dgm:presLayoutVars>
      </dgm:prSet>
      <dgm:spPr/>
      <dgm:t>
        <a:bodyPr/>
        <a:lstStyle/>
        <a:p>
          <a:endParaRPr lang="es-ES"/>
        </a:p>
      </dgm:t>
    </dgm:pt>
    <dgm:pt modelId="{0DB0C065-CA49-49F6-BFD2-BB02D4E49C20}" type="pres">
      <dgm:prSet presAssocID="{40D8A2BE-565F-49A8-841C-08AC73DEC8B5}" presName="centerShape" presStyleLbl="vennNode1" presStyleIdx="0" presStyleCnt="5" custScaleX="71315" custScaleY="87525" custLinFactNeighborX="-90427" custLinFactNeighborY="-44607"/>
      <dgm:spPr/>
      <dgm:t>
        <a:bodyPr/>
        <a:lstStyle/>
        <a:p>
          <a:endParaRPr lang="es-EC"/>
        </a:p>
      </dgm:t>
    </dgm:pt>
    <dgm:pt modelId="{D7DBC5FB-09A3-4E73-991A-15D30100B621}" type="pres">
      <dgm:prSet presAssocID="{01AB6755-BDE7-4F8C-BD5A-E3B322140943}" presName="node" presStyleLbl="vennNode1" presStyleIdx="1" presStyleCnt="5" custScaleX="128655" custScaleY="131253" custRadScaleRad="38225" custRadScaleInc="6302">
        <dgm:presLayoutVars>
          <dgm:bulletEnabled val="1"/>
        </dgm:presLayoutVars>
      </dgm:prSet>
      <dgm:spPr/>
      <dgm:t>
        <a:bodyPr/>
        <a:lstStyle/>
        <a:p>
          <a:endParaRPr lang="es-EC"/>
        </a:p>
      </dgm:t>
    </dgm:pt>
    <dgm:pt modelId="{9343961B-6388-44E7-8EBA-B00BF085ED38}" type="pres">
      <dgm:prSet presAssocID="{22898E15-0AFA-4AA1-BA12-AF59C0D785A6}" presName="node" presStyleLbl="vennNode1" presStyleIdx="2" presStyleCnt="5" custScaleX="159421" custScaleY="146880" custRadScaleRad="93896" custRadScaleInc="-10091">
        <dgm:presLayoutVars>
          <dgm:bulletEnabled val="1"/>
        </dgm:presLayoutVars>
      </dgm:prSet>
      <dgm:spPr/>
      <dgm:t>
        <a:bodyPr/>
        <a:lstStyle/>
        <a:p>
          <a:endParaRPr lang="es-EC"/>
        </a:p>
      </dgm:t>
    </dgm:pt>
    <dgm:pt modelId="{78BCAD5B-1445-42E3-9CC5-8306D4620DAA}" type="pres">
      <dgm:prSet presAssocID="{605E89AC-37CA-46D8-BD90-67F656EB3ABB}" presName="node" presStyleLbl="vennNode1" presStyleIdx="3" presStyleCnt="5" custScaleX="129197" custScaleY="120837" custRadScaleRad="201897" custRadScaleInc="-94681">
        <dgm:presLayoutVars>
          <dgm:bulletEnabled val="1"/>
        </dgm:presLayoutVars>
      </dgm:prSet>
      <dgm:spPr/>
      <dgm:t>
        <a:bodyPr/>
        <a:lstStyle/>
        <a:p>
          <a:endParaRPr lang="es-EC"/>
        </a:p>
      </dgm:t>
    </dgm:pt>
    <dgm:pt modelId="{C8F78209-AF6D-4B5F-B0CF-968E5EDBB9D2}" type="pres">
      <dgm:prSet presAssocID="{797A5081-DFC1-440B-8AC8-CAB169717BCB}" presName="node" presStyleLbl="vennNode1" presStyleIdx="4" presStyleCnt="5" custScaleX="135432" custScaleY="149920" custRadScaleRad="85259" custRadScaleInc="38304">
        <dgm:presLayoutVars>
          <dgm:bulletEnabled val="1"/>
        </dgm:presLayoutVars>
      </dgm:prSet>
      <dgm:spPr/>
      <dgm:t>
        <a:bodyPr/>
        <a:lstStyle/>
        <a:p>
          <a:endParaRPr lang="es-EC"/>
        </a:p>
      </dgm:t>
    </dgm:pt>
  </dgm:ptLst>
  <dgm:cxnLst>
    <dgm:cxn modelId="{E95817E3-21A5-412D-B6B3-DEC78423CDB7}" srcId="{40D8A2BE-565F-49A8-841C-08AC73DEC8B5}" destId="{01AB6755-BDE7-4F8C-BD5A-E3B322140943}" srcOrd="0" destOrd="0" parTransId="{19097BAD-3DDD-4D41-9079-E02E5B083D0A}" sibTransId="{AEB3BA94-92E7-426A-810C-16DA39839762}"/>
    <dgm:cxn modelId="{DFD2BEFC-7E9D-4C33-BE81-727B4A2152DD}" type="presOf" srcId="{40D8A2BE-565F-49A8-841C-08AC73DEC8B5}" destId="{0DB0C065-CA49-49F6-BFD2-BB02D4E49C20}" srcOrd="0" destOrd="0" presId="urn:microsoft.com/office/officeart/2005/8/layout/radial3"/>
    <dgm:cxn modelId="{68BD72E3-5BF4-4070-BDD5-6180FAB1E85A}" type="presOf" srcId="{797A5081-DFC1-440B-8AC8-CAB169717BCB}" destId="{C8F78209-AF6D-4B5F-B0CF-968E5EDBB9D2}" srcOrd="0" destOrd="0" presId="urn:microsoft.com/office/officeart/2005/8/layout/radial3"/>
    <dgm:cxn modelId="{E3985A1C-990F-489C-BC54-2F12BE3E9EAD}" srcId="{641B8FF2-CC62-49E7-B27B-E1CEA1BA2BFF}" destId="{40D8A2BE-565F-49A8-841C-08AC73DEC8B5}" srcOrd="0" destOrd="0" parTransId="{A440B73B-6049-4A0F-A167-34958BBA6BD3}" sibTransId="{E9CE993F-0258-42F4-86DD-7FAD311CD275}"/>
    <dgm:cxn modelId="{9FDBD926-CA8B-4AA2-9E45-CC12F87081B6}" srcId="{40D8A2BE-565F-49A8-841C-08AC73DEC8B5}" destId="{797A5081-DFC1-440B-8AC8-CAB169717BCB}" srcOrd="3" destOrd="0" parTransId="{44E746F3-FC4C-4D83-A2E5-E7C57CF3D1C6}" sibTransId="{08999606-0909-4D5A-B3BA-F334ABCF7A09}"/>
    <dgm:cxn modelId="{F90ABEA5-1583-41EF-8D59-BFA60C4DF89E}" srcId="{40D8A2BE-565F-49A8-841C-08AC73DEC8B5}" destId="{22898E15-0AFA-4AA1-BA12-AF59C0D785A6}" srcOrd="1" destOrd="0" parTransId="{8A8A9B63-D5DD-4AA6-B2F7-3C102EB82100}" sibTransId="{A56AA982-6532-46AB-87D2-C9E41E973F15}"/>
    <dgm:cxn modelId="{3E5ACEBE-CE20-44A3-90E4-FE49EEC41F92}" type="presOf" srcId="{605E89AC-37CA-46D8-BD90-67F656EB3ABB}" destId="{78BCAD5B-1445-42E3-9CC5-8306D4620DAA}" srcOrd="0" destOrd="0" presId="urn:microsoft.com/office/officeart/2005/8/layout/radial3"/>
    <dgm:cxn modelId="{7DBC86CF-79C4-4A46-B472-8E67FD319ACE}" type="presOf" srcId="{641B8FF2-CC62-49E7-B27B-E1CEA1BA2BFF}" destId="{48247C65-8CA0-46EE-896D-BA2684403092}" srcOrd="0" destOrd="0" presId="urn:microsoft.com/office/officeart/2005/8/layout/radial3"/>
    <dgm:cxn modelId="{891897B6-628F-4B76-8203-D5A2FEB0F2E2}" srcId="{40D8A2BE-565F-49A8-841C-08AC73DEC8B5}" destId="{605E89AC-37CA-46D8-BD90-67F656EB3ABB}" srcOrd="2" destOrd="0" parTransId="{D45F86B3-5FC6-41AB-B38D-722545A587FA}" sibTransId="{7EC7C3B8-36E2-49BE-AEF9-7CED11C9F105}"/>
    <dgm:cxn modelId="{0D37D32E-9146-4CBE-909B-23EEF54678E5}" type="presOf" srcId="{01AB6755-BDE7-4F8C-BD5A-E3B322140943}" destId="{D7DBC5FB-09A3-4E73-991A-15D30100B621}" srcOrd="0" destOrd="0" presId="urn:microsoft.com/office/officeart/2005/8/layout/radial3"/>
    <dgm:cxn modelId="{143F77E7-BD24-4214-B459-3AA206FFC3F2}" type="presOf" srcId="{22898E15-0AFA-4AA1-BA12-AF59C0D785A6}" destId="{9343961B-6388-44E7-8EBA-B00BF085ED38}" srcOrd="0" destOrd="0" presId="urn:microsoft.com/office/officeart/2005/8/layout/radial3"/>
    <dgm:cxn modelId="{1A3395E4-86EC-4C4B-B377-2F5A2FDB1BDC}" type="presParOf" srcId="{48247C65-8CA0-46EE-896D-BA2684403092}" destId="{6EC096EB-1368-4895-B7E0-E04EED0C4B9B}" srcOrd="0" destOrd="0" presId="urn:microsoft.com/office/officeart/2005/8/layout/radial3"/>
    <dgm:cxn modelId="{62C871A4-FA62-45DF-807C-80E2D85070E2}" type="presParOf" srcId="{6EC096EB-1368-4895-B7E0-E04EED0C4B9B}" destId="{0DB0C065-CA49-49F6-BFD2-BB02D4E49C20}" srcOrd="0" destOrd="0" presId="urn:microsoft.com/office/officeart/2005/8/layout/radial3"/>
    <dgm:cxn modelId="{48A93902-C7D1-4E85-B7FF-4123C15E5DD3}" type="presParOf" srcId="{6EC096EB-1368-4895-B7E0-E04EED0C4B9B}" destId="{D7DBC5FB-09A3-4E73-991A-15D30100B621}" srcOrd="1" destOrd="0" presId="urn:microsoft.com/office/officeart/2005/8/layout/radial3"/>
    <dgm:cxn modelId="{D11B39BA-F307-4D46-83DD-2B5E180775B5}" type="presParOf" srcId="{6EC096EB-1368-4895-B7E0-E04EED0C4B9B}" destId="{9343961B-6388-44E7-8EBA-B00BF085ED38}" srcOrd="2" destOrd="0" presId="urn:microsoft.com/office/officeart/2005/8/layout/radial3"/>
    <dgm:cxn modelId="{029197D2-70C8-4A57-8624-B6DC6B5157AC}" type="presParOf" srcId="{6EC096EB-1368-4895-B7E0-E04EED0C4B9B}" destId="{78BCAD5B-1445-42E3-9CC5-8306D4620DAA}" srcOrd="3" destOrd="0" presId="urn:microsoft.com/office/officeart/2005/8/layout/radial3"/>
    <dgm:cxn modelId="{DEFFF5F9-11C7-4343-AB50-9BB7A9C6EE65}" type="presParOf" srcId="{6EC096EB-1368-4895-B7E0-E04EED0C4B9B}" destId="{C8F78209-AF6D-4B5F-B0CF-968E5EDBB9D2}"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1B8A85-7004-439C-A7F9-A5F970B053C8}" type="doc">
      <dgm:prSet loTypeId="urn:microsoft.com/office/officeart/2005/8/layout/target3" loCatId="list" qsTypeId="urn:microsoft.com/office/officeart/2005/8/quickstyle/3d3" qsCatId="3D" csTypeId="urn:microsoft.com/office/officeart/2005/8/colors/colorful2" csCatId="colorful" phldr="1"/>
      <dgm:spPr/>
      <dgm:t>
        <a:bodyPr/>
        <a:lstStyle/>
        <a:p>
          <a:endParaRPr lang="es-EC"/>
        </a:p>
      </dgm:t>
    </dgm:pt>
    <dgm:pt modelId="{10257695-A221-4D6B-AAFB-B8242C088FFC}">
      <dgm:prSet phldrT="[Text]" custT="1"/>
      <dgm:spPr/>
      <dgm:t>
        <a:bodyPr/>
        <a:lstStyle/>
        <a:p>
          <a:r>
            <a:rPr lang="es-EC" sz="1800" dirty="0" smtClean="0"/>
            <a:t>Cuantía en el eje longitudinal </a:t>
          </a:r>
        </a:p>
        <a:p>
          <a:r>
            <a:rPr lang="es-EC" sz="1800" i="1" dirty="0" err="1" smtClean="0"/>
            <a:t>ρv:ρv</a:t>
          </a:r>
          <a:r>
            <a:rPr lang="es-EC" sz="1800" i="1" dirty="0" smtClean="0"/>
            <a:t> </a:t>
          </a:r>
          <a:r>
            <a:rPr lang="es-EC" sz="1800" dirty="0" smtClean="0"/>
            <a:t>&gt;= 0.0025 </a:t>
          </a:r>
          <a:endParaRPr lang="es-EC" sz="1800" dirty="0"/>
        </a:p>
      </dgm:t>
    </dgm:pt>
    <dgm:pt modelId="{CD2C04BF-03E4-4DEA-8A9B-D7D4292D9B20}" type="parTrans" cxnId="{6C283038-6CBA-4C3B-B319-C51954D88D1D}">
      <dgm:prSet/>
      <dgm:spPr/>
      <dgm:t>
        <a:bodyPr/>
        <a:lstStyle/>
        <a:p>
          <a:endParaRPr lang="es-EC"/>
        </a:p>
      </dgm:t>
    </dgm:pt>
    <dgm:pt modelId="{E8B51C60-5BA7-42E1-843E-06A0FE0332C4}" type="sibTrans" cxnId="{6C283038-6CBA-4C3B-B319-C51954D88D1D}">
      <dgm:prSet/>
      <dgm:spPr/>
      <dgm:t>
        <a:bodyPr/>
        <a:lstStyle/>
        <a:p>
          <a:endParaRPr lang="es-EC"/>
        </a:p>
      </dgm:t>
    </dgm:pt>
    <dgm:pt modelId="{C6949BA1-BDBF-437E-8A21-12ECFCA895BD}">
      <dgm:prSet phldrT="[Text]" custT="1"/>
      <dgm:spPr/>
      <dgm:t>
        <a:bodyPr/>
        <a:lstStyle/>
        <a:p>
          <a:r>
            <a:rPr lang="es-EC" sz="1800" dirty="0" smtClean="0"/>
            <a:t>Cuantía en el eje transversal </a:t>
          </a:r>
        </a:p>
        <a:p>
          <a:r>
            <a:rPr lang="es-EC" sz="1800" i="1" dirty="0" err="1" smtClean="0"/>
            <a:t>ρn:ρn</a:t>
          </a:r>
          <a:r>
            <a:rPr lang="es-EC" sz="1800" i="1" dirty="0" smtClean="0"/>
            <a:t> </a:t>
          </a:r>
          <a:r>
            <a:rPr lang="es-EC" sz="1800" dirty="0" smtClean="0"/>
            <a:t>&gt;= 0.0025</a:t>
          </a:r>
          <a:endParaRPr lang="es-EC" sz="1800" dirty="0"/>
        </a:p>
      </dgm:t>
    </dgm:pt>
    <dgm:pt modelId="{7E6DB4C2-3A6C-4A6B-8CF2-61CDB6D2296E}" type="parTrans" cxnId="{08A38F1E-4829-4839-8927-F16C120122F3}">
      <dgm:prSet/>
      <dgm:spPr/>
      <dgm:t>
        <a:bodyPr/>
        <a:lstStyle/>
        <a:p>
          <a:endParaRPr lang="es-EC"/>
        </a:p>
      </dgm:t>
    </dgm:pt>
    <dgm:pt modelId="{264134A7-B197-444A-9771-5AC344675924}" type="sibTrans" cxnId="{08A38F1E-4829-4839-8927-F16C120122F3}">
      <dgm:prSet/>
      <dgm:spPr/>
      <dgm:t>
        <a:bodyPr/>
        <a:lstStyle/>
        <a:p>
          <a:endParaRPr lang="es-EC"/>
        </a:p>
      </dgm:t>
    </dgm:pt>
    <dgm:pt modelId="{AE3636A1-1BB2-4CE6-A537-4E97C83209CF}">
      <dgm:prSet phldrT="[Text]" custT="1"/>
      <dgm:spPr/>
      <dgm:t>
        <a:bodyPr/>
        <a:lstStyle/>
        <a:p>
          <a:r>
            <a:rPr lang="es-EC" sz="1800" dirty="0" smtClean="0"/>
            <a:t>Espaciamiento de refuerzo máximo de 450mm </a:t>
          </a:r>
          <a:endParaRPr lang="es-EC" sz="1800" dirty="0"/>
        </a:p>
      </dgm:t>
    </dgm:pt>
    <dgm:pt modelId="{39D26A18-477B-40A3-A88C-538F42BD028B}" type="parTrans" cxnId="{E49B03EC-9A93-44C7-A907-2FA16779BA82}">
      <dgm:prSet/>
      <dgm:spPr/>
      <dgm:t>
        <a:bodyPr/>
        <a:lstStyle/>
        <a:p>
          <a:endParaRPr lang="es-EC"/>
        </a:p>
      </dgm:t>
    </dgm:pt>
    <dgm:pt modelId="{00A4A110-9D30-490D-93C1-A54B0F35DF3B}" type="sibTrans" cxnId="{E49B03EC-9A93-44C7-A907-2FA16779BA82}">
      <dgm:prSet/>
      <dgm:spPr/>
      <dgm:t>
        <a:bodyPr/>
        <a:lstStyle/>
        <a:p>
          <a:endParaRPr lang="es-EC"/>
        </a:p>
      </dgm:t>
    </dgm:pt>
    <dgm:pt modelId="{0ECE2F68-5F94-410C-9B86-C4D534D12DBF}" type="pres">
      <dgm:prSet presAssocID="{7C1B8A85-7004-439C-A7F9-A5F970B053C8}" presName="Name0" presStyleCnt="0">
        <dgm:presLayoutVars>
          <dgm:chMax val="7"/>
          <dgm:dir/>
          <dgm:animLvl val="lvl"/>
          <dgm:resizeHandles val="exact"/>
        </dgm:presLayoutVars>
      </dgm:prSet>
      <dgm:spPr/>
      <dgm:t>
        <a:bodyPr/>
        <a:lstStyle/>
        <a:p>
          <a:endParaRPr lang="es-ES"/>
        </a:p>
      </dgm:t>
    </dgm:pt>
    <dgm:pt modelId="{685CA58E-6FDE-4456-B3ED-6599D6AF820A}" type="pres">
      <dgm:prSet presAssocID="{10257695-A221-4D6B-AAFB-B8242C088FFC}" presName="circle1" presStyleLbl="node1" presStyleIdx="0" presStyleCnt="3"/>
      <dgm:spPr/>
      <dgm:t>
        <a:bodyPr/>
        <a:lstStyle/>
        <a:p>
          <a:endParaRPr lang="es-ES"/>
        </a:p>
      </dgm:t>
    </dgm:pt>
    <dgm:pt modelId="{6A2A523E-014A-4DBF-BC1C-952D82AEAF4E}" type="pres">
      <dgm:prSet presAssocID="{10257695-A221-4D6B-AAFB-B8242C088FFC}" presName="space" presStyleCnt="0"/>
      <dgm:spPr/>
      <dgm:t>
        <a:bodyPr/>
        <a:lstStyle/>
        <a:p>
          <a:endParaRPr lang="es-ES"/>
        </a:p>
      </dgm:t>
    </dgm:pt>
    <dgm:pt modelId="{3CDFC517-4912-425C-8C00-DD1889A4F6FA}" type="pres">
      <dgm:prSet presAssocID="{10257695-A221-4D6B-AAFB-B8242C088FFC}" presName="rect1" presStyleLbl="alignAcc1" presStyleIdx="0" presStyleCnt="3" custScaleY="100000" custLinFactNeighborX="-593" custLinFactNeighborY="1991"/>
      <dgm:spPr/>
      <dgm:t>
        <a:bodyPr/>
        <a:lstStyle/>
        <a:p>
          <a:endParaRPr lang="es-EC"/>
        </a:p>
      </dgm:t>
    </dgm:pt>
    <dgm:pt modelId="{DEB1326E-299B-4212-943D-5E872DBE6A96}" type="pres">
      <dgm:prSet presAssocID="{C6949BA1-BDBF-437E-8A21-12ECFCA895BD}" presName="vertSpace2" presStyleLbl="node1" presStyleIdx="0" presStyleCnt="3"/>
      <dgm:spPr/>
      <dgm:t>
        <a:bodyPr/>
        <a:lstStyle/>
        <a:p>
          <a:endParaRPr lang="es-ES"/>
        </a:p>
      </dgm:t>
    </dgm:pt>
    <dgm:pt modelId="{6225206B-995A-40B0-A090-33945F74AC1E}" type="pres">
      <dgm:prSet presAssocID="{C6949BA1-BDBF-437E-8A21-12ECFCA895BD}" presName="circle2" presStyleLbl="node1" presStyleIdx="1" presStyleCnt="3"/>
      <dgm:spPr/>
      <dgm:t>
        <a:bodyPr/>
        <a:lstStyle/>
        <a:p>
          <a:endParaRPr lang="es-ES"/>
        </a:p>
      </dgm:t>
    </dgm:pt>
    <dgm:pt modelId="{3A4D754B-9D8A-425B-A55F-973A62479795}" type="pres">
      <dgm:prSet presAssocID="{C6949BA1-BDBF-437E-8A21-12ECFCA895BD}" presName="rect2" presStyleLbl="alignAcc1" presStyleIdx="1" presStyleCnt="3"/>
      <dgm:spPr/>
      <dgm:t>
        <a:bodyPr/>
        <a:lstStyle/>
        <a:p>
          <a:endParaRPr lang="es-ES"/>
        </a:p>
      </dgm:t>
    </dgm:pt>
    <dgm:pt modelId="{5370E75B-3D32-490E-A4C2-E1B88CF5AA96}" type="pres">
      <dgm:prSet presAssocID="{AE3636A1-1BB2-4CE6-A537-4E97C83209CF}" presName="vertSpace3" presStyleLbl="node1" presStyleIdx="1" presStyleCnt="3"/>
      <dgm:spPr/>
      <dgm:t>
        <a:bodyPr/>
        <a:lstStyle/>
        <a:p>
          <a:endParaRPr lang="es-ES"/>
        </a:p>
      </dgm:t>
    </dgm:pt>
    <dgm:pt modelId="{D409348F-922B-447D-BFE4-1C200C54B34F}" type="pres">
      <dgm:prSet presAssocID="{AE3636A1-1BB2-4CE6-A537-4E97C83209CF}" presName="circle3" presStyleLbl="node1" presStyleIdx="2" presStyleCnt="3"/>
      <dgm:spPr/>
      <dgm:t>
        <a:bodyPr/>
        <a:lstStyle/>
        <a:p>
          <a:endParaRPr lang="es-ES"/>
        </a:p>
      </dgm:t>
    </dgm:pt>
    <dgm:pt modelId="{4984D1CE-7DF2-4CB4-A229-A82A2322A760}" type="pres">
      <dgm:prSet presAssocID="{AE3636A1-1BB2-4CE6-A537-4E97C83209CF}" presName="rect3" presStyleLbl="alignAcc1" presStyleIdx="2" presStyleCnt="3"/>
      <dgm:spPr/>
      <dgm:t>
        <a:bodyPr/>
        <a:lstStyle/>
        <a:p>
          <a:endParaRPr lang="es-ES"/>
        </a:p>
      </dgm:t>
    </dgm:pt>
    <dgm:pt modelId="{64BE2726-30DE-4B27-BF62-2F605A3A28DC}" type="pres">
      <dgm:prSet presAssocID="{10257695-A221-4D6B-AAFB-B8242C088FFC}" presName="rect1ParTxNoCh" presStyleLbl="alignAcc1" presStyleIdx="2" presStyleCnt="3">
        <dgm:presLayoutVars>
          <dgm:chMax val="1"/>
          <dgm:bulletEnabled val="1"/>
        </dgm:presLayoutVars>
      </dgm:prSet>
      <dgm:spPr/>
      <dgm:t>
        <a:bodyPr/>
        <a:lstStyle/>
        <a:p>
          <a:endParaRPr lang="es-EC"/>
        </a:p>
      </dgm:t>
    </dgm:pt>
    <dgm:pt modelId="{090B2BC6-0741-4DC0-A3C3-34450B9CA9A8}" type="pres">
      <dgm:prSet presAssocID="{C6949BA1-BDBF-437E-8A21-12ECFCA895BD}" presName="rect2ParTxNoCh" presStyleLbl="alignAcc1" presStyleIdx="2" presStyleCnt="3">
        <dgm:presLayoutVars>
          <dgm:chMax val="1"/>
          <dgm:bulletEnabled val="1"/>
        </dgm:presLayoutVars>
      </dgm:prSet>
      <dgm:spPr/>
      <dgm:t>
        <a:bodyPr/>
        <a:lstStyle/>
        <a:p>
          <a:endParaRPr lang="es-EC"/>
        </a:p>
      </dgm:t>
    </dgm:pt>
    <dgm:pt modelId="{6D328C36-C41D-4665-93F3-5E3ADFEA31AA}" type="pres">
      <dgm:prSet presAssocID="{AE3636A1-1BB2-4CE6-A537-4E97C83209CF}" presName="rect3ParTxNoCh" presStyleLbl="alignAcc1" presStyleIdx="2" presStyleCnt="3">
        <dgm:presLayoutVars>
          <dgm:chMax val="1"/>
          <dgm:bulletEnabled val="1"/>
        </dgm:presLayoutVars>
      </dgm:prSet>
      <dgm:spPr/>
      <dgm:t>
        <a:bodyPr/>
        <a:lstStyle/>
        <a:p>
          <a:endParaRPr lang="es-EC"/>
        </a:p>
      </dgm:t>
    </dgm:pt>
  </dgm:ptLst>
  <dgm:cxnLst>
    <dgm:cxn modelId="{A9C25FFE-F117-44ED-93EC-6CDFC478C495}" type="presOf" srcId="{7C1B8A85-7004-439C-A7F9-A5F970B053C8}" destId="{0ECE2F68-5F94-410C-9B86-C4D534D12DBF}" srcOrd="0" destOrd="0" presId="urn:microsoft.com/office/officeart/2005/8/layout/target3"/>
    <dgm:cxn modelId="{4A8B76C1-BD8A-44D0-9458-E8ACE343D1DE}" type="presOf" srcId="{C6949BA1-BDBF-437E-8A21-12ECFCA895BD}" destId="{090B2BC6-0741-4DC0-A3C3-34450B9CA9A8}" srcOrd="1" destOrd="0" presId="urn:microsoft.com/office/officeart/2005/8/layout/target3"/>
    <dgm:cxn modelId="{9059B632-F2B0-42A9-9D42-4453881B26D6}" type="presOf" srcId="{10257695-A221-4D6B-AAFB-B8242C088FFC}" destId="{3CDFC517-4912-425C-8C00-DD1889A4F6FA}" srcOrd="0" destOrd="0" presId="urn:microsoft.com/office/officeart/2005/8/layout/target3"/>
    <dgm:cxn modelId="{7892F9F4-E546-468A-825F-336B8AFE00D3}" type="presOf" srcId="{C6949BA1-BDBF-437E-8A21-12ECFCA895BD}" destId="{3A4D754B-9D8A-425B-A55F-973A62479795}" srcOrd="0" destOrd="0" presId="urn:microsoft.com/office/officeart/2005/8/layout/target3"/>
    <dgm:cxn modelId="{53D81DD9-1528-4745-B95C-45B4395BD775}" type="presOf" srcId="{10257695-A221-4D6B-AAFB-B8242C088FFC}" destId="{64BE2726-30DE-4B27-BF62-2F605A3A28DC}" srcOrd="1" destOrd="0" presId="urn:microsoft.com/office/officeart/2005/8/layout/target3"/>
    <dgm:cxn modelId="{E49B03EC-9A93-44C7-A907-2FA16779BA82}" srcId="{7C1B8A85-7004-439C-A7F9-A5F970B053C8}" destId="{AE3636A1-1BB2-4CE6-A537-4E97C83209CF}" srcOrd="2" destOrd="0" parTransId="{39D26A18-477B-40A3-A88C-538F42BD028B}" sibTransId="{00A4A110-9D30-490D-93C1-A54B0F35DF3B}"/>
    <dgm:cxn modelId="{37213B97-E78B-4862-9326-1D0885FB7CFA}" type="presOf" srcId="{AE3636A1-1BB2-4CE6-A537-4E97C83209CF}" destId="{6D328C36-C41D-4665-93F3-5E3ADFEA31AA}" srcOrd="1" destOrd="0" presId="urn:microsoft.com/office/officeart/2005/8/layout/target3"/>
    <dgm:cxn modelId="{6C283038-6CBA-4C3B-B319-C51954D88D1D}" srcId="{7C1B8A85-7004-439C-A7F9-A5F970B053C8}" destId="{10257695-A221-4D6B-AAFB-B8242C088FFC}" srcOrd="0" destOrd="0" parTransId="{CD2C04BF-03E4-4DEA-8A9B-D7D4292D9B20}" sibTransId="{E8B51C60-5BA7-42E1-843E-06A0FE0332C4}"/>
    <dgm:cxn modelId="{08A38F1E-4829-4839-8927-F16C120122F3}" srcId="{7C1B8A85-7004-439C-A7F9-A5F970B053C8}" destId="{C6949BA1-BDBF-437E-8A21-12ECFCA895BD}" srcOrd="1" destOrd="0" parTransId="{7E6DB4C2-3A6C-4A6B-8CF2-61CDB6D2296E}" sibTransId="{264134A7-B197-444A-9771-5AC344675924}"/>
    <dgm:cxn modelId="{3A187D36-D08B-4666-A577-654BC517C26F}" type="presOf" srcId="{AE3636A1-1BB2-4CE6-A537-4E97C83209CF}" destId="{4984D1CE-7DF2-4CB4-A229-A82A2322A760}" srcOrd="0" destOrd="0" presId="urn:microsoft.com/office/officeart/2005/8/layout/target3"/>
    <dgm:cxn modelId="{15C572F1-DD98-42D3-94DB-6948C0FB5961}" type="presParOf" srcId="{0ECE2F68-5F94-410C-9B86-C4D534D12DBF}" destId="{685CA58E-6FDE-4456-B3ED-6599D6AF820A}" srcOrd="0" destOrd="0" presId="urn:microsoft.com/office/officeart/2005/8/layout/target3"/>
    <dgm:cxn modelId="{B7A041CA-6FB0-431B-ACFD-FF996F9B8D08}" type="presParOf" srcId="{0ECE2F68-5F94-410C-9B86-C4D534D12DBF}" destId="{6A2A523E-014A-4DBF-BC1C-952D82AEAF4E}" srcOrd="1" destOrd="0" presId="urn:microsoft.com/office/officeart/2005/8/layout/target3"/>
    <dgm:cxn modelId="{4D397C71-BC8D-4C00-B313-3E825198165E}" type="presParOf" srcId="{0ECE2F68-5F94-410C-9B86-C4D534D12DBF}" destId="{3CDFC517-4912-425C-8C00-DD1889A4F6FA}" srcOrd="2" destOrd="0" presId="urn:microsoft.com/office/officeart/2005/8/layout/target3"/>
    <dgm:cxn modelId="{54F7A834-4F80-4C3B-9448-3A61DB6FC77B}" type="presParOf" srcId="{0ECE2F68-5F94-410C-9B86-C4D534D12DBF}" destId="{DEB1326E-299B-4212-943D-5E872DBE6A96}" srcOrd="3" destOrd="0" presId="urn:microsoft.com/office/officeart/2005/8/layout/target3"/>
    <dgm:cxn modelId="{697215E8-FB3A-443C-935C-AAF10C7AC542}" type="presParOf" srcId="{0ECE2F68-5F94-410C-9B86-C4D534D12DBF}" destId="{6225206B-995A-40B0-A090-33945F74AC1E}" srcOrd="4" destOrd="0" presId="urn:microsoft.com/office/officeart/2005/8/layout/target3"/>
    <dgm:cxn modelId="{6E85F718-84BE-44CF-B833-46063BBF3D8D}" type="presParOf" srcId="{0ECE2F68-5F94-410C-9B86-C4D534D12DBF}" destId="{3A4D754B-9D8A-425B-A55F-973A62479795}" srcOrd="5" destOrd="0" presId="urn:microsoft.com/office/officeart/2005/8/layout/target3"/>
    <dgm:cxn modelId="{B9F4B7F1-5A7F-4045-85A8-C692B6BF2DEF}" type="presParOf" srcId="{0ECE2F68-5F94-410C-9B86-C4D534D12DBF}" destId="{5370E75B-3D32-490E-A4C2-E1B88CF5AA96}" srcOrd="6" destOrd="0" presId="urn:microsoft.com/office/officeart/2005/8/layout/target3"/>
    <dgm:cxn modelId="{F475B3B9-E802-4EC5-A60B-18A2CB785D30}" type="presParOf" srcId="{0ECE2F68-5F94-410C-9B86-C4D534D12DBF}" destId="{D409348F-922B-447D-BFE4-1C200C54B34F}" srcOrd="7" destOrd="0" presId="urn:microsoft.com/office/officeart/2005/8/layout/target3"/>
    <dgm:cxn modelId="{88E8E282-5734-42CA-A381-40F5F5ED8781}" type="presParOf" srcId="{0ECE2F68-5F94-410C-9B86-C4D534D12DBF}" destId="{4984D1CE-7DF2-4CB4-A229-A82A2322A760}" srcOrd="8" destOrd="0" presId="urn:microsoft.com/office/officeart/2005/8/layout/target3"/>
    <dgm:cxn modelId="{A9CEA87C-28D6-458B-8186-C698510628CB}" type="presParOf" srcId="{0ECE2F68-5F94-410C-9B86-C4D534D12DBF}" destId="{64BE2726-30DE-4B27-BF62-2F605A3A28DC}" srcOrd="9" destOrd="0" presId="urn:microsoft.com/office/officeart/2005/8/layout/target3"/>
    <dgm:cxn modelId="{8DBEF2AF-738A-4156-A5AB-0BBBACCF2E87}" type="presParOf" srcId="{0ECE2F68-5F94-410C-9B86-C4D534D12DBF}" destId="{090B2BC6-0741-4DC0-A3C3-34450B9CA9A8}" srcOrd="10" destOrd="0" presId="urn:microsoft.com/office/officeart/2005/8/layout/target3"/>
    <dgm:cxn modelId="{6F85F3F0-588C-45EE-B77B-167C6CD9726A}" type="presParOf" srcId="{0ECE2F68-5F94-410C-9B86-C4D534D12DBF}" destId="{6D328C36-C41D-4665-93F3-5E3ADFEA31AA}"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9B08F8-3D48-4F59-A911-9D0408E23A01}" type="doc">
      <dgm:prSet loTypeId="urn:microsoft.com/office/officeart/2005/8/layout/lProcess3" loCatId="process" qsTypeId="urn:microsoft.com/office/officeart/2005/8/quickstyle/3d1" qsCatId="3D" csTypeId="urn:microsoft.com/office/officeart/2005/8/colors/colorful3" csCatId="colorful" phldr="1"/>
      <dgm:spPr/>
      <dgm:t>
        <a:bodyPr/>
        <a:lstStyle/>
        <a:p>
          <a:endParaRPr lang="es-EC"/>
        </a:p>
      </dgm:t>
    </dgm:pt>
    <dgm:pt modelId="{E3E6BCE0-6EB5-4A55-A2CD-599D2810DD84}">
      <dgm:prSet phldrT="[Text]" custT="1"/>
      <dgm:spPr/>
      <dgm:t>
        <a:bodyPr/>
        <a:lstStyle/>
        <a:p>
          <a:r>
            <a:rPr lang="es-EC" sz="2000" b="1" i="1" dirty="0" smtClean="0"/>
            <a:t>M/V*</a:t>
          </a:r>
          <a:r>
            <a:rPr lang="es-EC" sz="2000" b="1" i="1" dirty="0" err="1" smtClean="0"/>
            <a:t>lw</a:t>
          </a:r>
          <a:r>
            <a:rPr lang="es-EC" sz="2000" b="1" i="1" dirty="0" smtClean="0"/>
            <a:t> </a:t>
          </a:r>
          <a:r>
            <a:rPr lang="es-EC" sz="2000" b="1" dirty="0" smtClean="0"/>
            <a:t>≥ 2</a:t>
          </a:r>
          <a:r>
            <a:rPr lang="es-EC" sz="2000" dirty="0" smtClean="0"/>
            <a:t>.</a:t>
          </a:r>
          <a:endParaRPr lang="es-EC" sz="2000" dirty="0">
            <a:solidFill>
              <a:schemeClr val="tx1"/>
            </a:solidFill>
          </a:endParaRPr>
        </a:p>
      </dgm:t>
    </dgm:pt>
    <dgm:pt modelId="{866271EF-9AF3-489B-9440-C8721A622949}" type="parTrans" cxnId="{2D9DA1BF-EF31-488F-9FD0-7AE290941245}">
      <dgm:prSet/>
      <dgm:spPr/>
      <dgm:t>
        <a:bodyPr/>
        <a:lstStyle/>
        <a:p>
          <a:endParaRPr lang="es-EC"/>
        </a:p>
      </dgm:t>
    </dgm:pt>
    <dgm:pt modelId="{850D48AC-35B0-442E-9975-57EC5638EE8E}" type="sibTrans" cxnId="{2D9DA1BF-EF31-488F-9FD0-7AE290941245}">
      <dgm:prSet/>
      <dgm:spPr/>
      <dgm:t>
        <a:bodyPr/>
        <a:lstStyle/>
        <a:p>
          <a:endParaRPr lang="es-EC"/>
        </a:p>
      </dgm:t>
    </dgm:pt>
    <dgm:pt modelId="{00EEC9AF-6F8D-4E50-B77D-B2FB2E2C9021}">
      <dgm:prSet phldrT="[Text]"/>
      <dgm:spPr/>
      <dgm:t>
        <a:bodyPr/>
        <a:lstStyle/>
        <a:p>
          <a:pPr algn="ctr"/>
          <a:r>
            <a:rPr lang="es-EC" dirty="0" smtClean="0"/>
            <a:t>Podrán ser diseñados los muros estructurales con los conceptos de diseño de elementos en flexión o flexo-compresión según sea el caso.</a:t>
          </a:r>
          <a:endParaRPr lang="es-EC" dirty="0"/>
        </a:p>
      </dgm:t>
    </dgm:pt>
    <dgm:pt modelId="{97BC6904-9D6A-4A93-BAD3-8DAF81A2E2FB}" type="parTrans" cxnId="{0FD5D48B-9073-4F5E-A255-B2B5A13A5731}">
      <dgm:prSet/>
      <dgm:spPr/>
      <dgm:t>
        <a:bodyPr/>
        <a:lstStyle/>
        <a:p>
          <a:endParaRPr lang="es-EC"/>
        </a:p>
      </dgm:t>
    </dgm:pt>
    <dgm:pt modelId="{0852FD70-9482-40FB-BE05-9D605C0047B3}" type="sibTrans" cxnId="{0FD5D48B-9073-4F5E-A255-B2B5A13A5731}">
      <dgm:prSet/>
      <dgm:spPr/>
      <dgm:t>
        <a:bodyPr/>
        <a:lstStyle/>
        <a:p>
          <a:endParaRPr lang="es-EC"/>
        </a:p>
      </dgm:t>
    </dgm:pt>
    <dgm:pt modelId="{F51025E3-B2FC-4A9F-89B3-87D390397FEF}">
      <dgm:prSet phldrT="[Text]" custT="1"/>
      <dgm:spPr/>
      <dgm:t>
        <a:bodyPr/>
        <a:lstStyle/>
        <a:p>
          <a:r>
            <a:rPr lang="en-US" sz="2000" b="1" dirty="0" smtClean="0"/>
            <a:t>M/V*</a:t>
          </a:r>
          <a:r>
            <a:rPr lang="en-US" sz="2000" b="1" dirty="0" err="1" smtClean="0"/>
            <a:t>lw</a:t>
          </a:r>
          <a:r>
            <a:rPr lang="en-US" sz="2000" b="1" dirty="0" smtClean="0"/>
            <a:t>&lt; 2 </a:t>
          </a:r>
          <a:endParaRPr lang="es-EC" sz="2000" dirty="0">
            <a:solidFill>
              <a:schemeClr val="tx1"/>
            </a:solidFill>
          </a:endParaRPr>
        </a:p>
      </dgm:t>
    </dgm:pt>
    <dgm:pt modelId="{0BDEF689-F1AB-4E9E-B8D0-9A4455C720E0}" type="parTrans" cxnId="{829C71FE-E6A6-4151-A3A6-FE2B4FF53EA3}">
      <dgm:prSet/>
      <dgm:spPr/>
      <dgm:t>
        <a:bodyPr/>
        <a:lstStyle/>
        <a:p>
          <a:endParaRPr lang="es-EC"/>
        </a:p>
      </dgm:t>
    </dgm:pt>
    <dgm:pt modelId="{107BC702-90C9-4B2F-8B1F-5A9AF6F05FFB}" type="sibTrans" cxnId="{829C71FE-E6A6-4151-A3A6-FE2B4FF53EA3}">
      <dgm:prSet/>
      <dgm:spPr/>
      <dgm:t>
        <a:bodyPr/>
        <a:lstStyle/>
        <a:p>
          <a:endParaRPr lang="es-EC"/>
        </a:p>
      </dgm:t>
    </dgm:pt>
    <dgm:pt modelId="{E671D32D-3BE3-4D63-BA64-336006517FA5}">
      <dgm:prSet phldrT="[Text]"/>
      <dgm:spPr/>
      <dgm:t>
        <a:bodyPr/>
        <a:lstStyle/>
        <a:p>
          <a:r>
            <a:rPr lang="es-EC" dirty="0" smtClean="0"/>
            <a:t>El refuerzo longitudinal de los muros estructurales se deberá calcular conforme a los requisitos de cortante.</a:t>
          </a:r>
          <a:r>
            <a:rPr lang="es-ES" dirty="0" smtClean="0"/>
            <a:t> </a:t>
          </a:r>
          <a:endParaRPr lang="es-EC" dirty="0"/>
        </a:p>
      </dgm:t>
    </dgm:pt>
    <dgm:pt modelId="{06B7D302-2DF4-47F2-965A-F5EC1921FE99}" type="parTrans" cxnId="{B2209656-3A1D-48D0-8979-9939BDD35C9C}">
      <dgm:prSet/>
      <dgm:spPr/>
      <dgm:t>
        <a:bodyPr/>
        <a:lstStyle/>
        <a:p>
          <a:endParaRPr lang="es-EC"/>
        </a:p>
      </dgm:t>
    </dgm:pt>
    <dgm:pt modelId="{D7907CED-99D1-4A11-BA7C-90035245DDAC}" type="sibTrans" cxnId="{B2209656-3A1D-48D0-8979-9939BDD35C9C}">
      <dgm:prSet/>
      <dgm:spPr/>
      <dgm:t>
        <a:bodyPr/>
        <a:lstStyle/>
        <a:p>
          <a:endParaRPr lang="es-EC"/>
        </a:p>
      </dgm:t>
    </dgm:pt>
    <dgm:pt modelId="{649180D1-4CA3-40B4-A07B-6F38D6DB4086}" type="pres">
      <dgm:prSet presAssocID="{F79B08F8-3D48-4F59-A911-9D0408E23A01}" presName="Name0" presStyleCnt="0">
        <dgm:presLayoutVars>
          <dgm:chPref val="3"/>
          <dgm:dir/>
          <dgm:animLvl val="lvl"/>
          <dgm:resizeHandles/>
        </dgm:presLayoutVars>
      </dgm:prSet>
      <dgm:spPr/>
      <dgm:t>
        <a:bodyPr/>
        <a:lstStyle/>
        <a:p>
          <a:endParaRPr lang="es-ES"/>
        </a:p>
      </dgm:t>
    </dgm:pt>
    <dgm:pt modelId="{EF8075E5-28EA-493C-8EFE-3E16E31F28F9}" type="pres">
      <dgm:prSet presAssocID="{E3E6BCE0-6EB5-4A55-A2CD-599D2810DD84}" presName="horFlow" presStyleCnt="0"/>
      <dgm:spPr/>
      <dgm:t>
        <a:bodyPr/>
        <a:lstStyle/>
        <a:p>
          <a:endParaRPr lang="es-ES"/>
        </a:p>
      </dgm:t>
    </dgm:pt>
    <dgm:pt modelId="{BF77D0F2-82D1-4E24-B983-ABFBA1B50EA9}" type="pres">
      <dgm:prSet presAssocID="{E3E6BCE0-6EB5-4A55-A2CD-599D2810DD84}" presName="bigChev" presStyleLbl="node1" presStyleIdx="0" presStyleCnt="2"/>
      <dgm:spPr/>
      <dgm:t>
        <a:bodyPr/>
        <a:lstStyle/>
        <a:p>
          <a:endParaRPr lang="es-EC"/>
        </a:p>
      </dgm:t>
    </dgm:pt>
    <dgm:pt modelId="{ECE6E7EC-0EFC-4B92-9C6A-CA91A6FF31A7}" type="pres">
      <dgm:prSet presAssocID="{97BC6904-9D6A-4A93-BAD3-8DAF81A2E2FB}" presName="parTrans" presStyleCnt="0"/>
      <dgm:spPr/>
      <dgm:t>
        <a:bodyPr/>
        <a:lstStyle/>
        <a:p>
          <a:endParaRPr lang="es-ES"/>
        </a:p>
      </dgm:t>
    </dgm:pt>
    <dgm:pt modelId="{08D9DD39-1DD9-43E3-A2A3-B1C3BDDE2AEB}" type="pres">
      <dgm:prSet presAssocID="{00EEC9AF-6F8D-4E50-B77D-B2FB2E2C9021}" presName="node" presStyleLbl="alignAccFollowNode1" presStyleIdx="0" presStyleCnt="2">
        <dgm:presLayoutVars>
          <dgm:bulletEnabled val="1"/>
        </dgm:presLayoutVars>
      </dgm:prSet>
      <dgm:spPr/>
      <dgm:t>
        <a:bodyPr/>
        <a:lstStyle/>
        <a:p>
          <a:endParaRPr lang="es-EC"/>
        </a:p>
      </dgm:t>
    </dgm:pt>
    <dgm:pt modelId="{289DC363-287A-4B96-A597-FA90649CB065}" type="pres">
      <dgm:prSet presAssocID="{E3E6BCE0-6EB5-4A55-A2CD-599D2810DD84}" presName="vSp" presStyleCnt="0"/>
      <dgm:spPr/>
      <dgm:t>
        <a:bodyPr/>
        <a:lstStyle/>
        <a:p>
          <a:endParaRPr lang="es-ES"/>
        </a:p>
      </dgm:t>
    </dgm:pt>
    <dgm:pt modelId="{77F58333-EC6F-4BEC-8DB8-A8F638DE3D4F}" type="pres">
      <dgm:prSet presAssocID="{F51025E3-B2FC-4A9F-89B3-87D390397FEF}" presName="horFlow" presStyleCnt="0"/>
      <dgm:spPr/>
      <dgm:t>
        <a:bodyPr/>
        <a:lstStyle/>
        <a:p>
          <a:endParaRPr lang="es-ES"/>
        </a:p>
      </dgm:t>
    </dgm:pt>
    <dgm:pt modelId="{69C16439-D451-4291-98E3-52170B5227E7}" type="pres">
      <dgm:prSet presAssocID="{F51025E3-B2FC-4A9F-89B3-87D390397FEF}" presName="bigChev" presStyleLbl="node1" presStyleIdx="1" presStyleCnt="2"/>
      <dgm:spPr/>
      <dgm:t>
        <a:bodyPr/>
        <a:lstStyle/>
        <a:p>
          <a:endParaRPr lang="es-EC"/>
        </a:p>
      </dgm:t>
    </dgm:pt>
    <dgm:pt modelId="{57E333EA-E515-4D3F-92D6-206E4E505649}" type="pres">
      <dgm:prSet presAssocID="{06B7D302-2DF4-47F2-965A-F5EC1921FE99}" presName="parTrans" presStyleCnt="0"/>
      <dgm:spPr/>
      <dgm:t>
        <a:bodyPr/>
        <a:lstStyle/>
        <a:p>
          <a:endParaRPr lang="es-ES"/>
        </a:p>
      </dgm:t>
    </dgm:pt>
    <dgm:pt modelId="{9F1E120C-70E7-4047-8902-8B6871D5B9B9}" type="pres">
      <dgm:prSet presAssocID="{E671D32D-3BE3-4D63-BA64-336006517FA5}" presName="node" presStyleLbl="alignAccFollowNode1" presStyleIdx="1" presStyleCnt="2">
        <dgm:presLayoutVars>
          <dgm:bulletEnabled val="1"/>
        </dgm:presLayoutVars>
      </dgm:prSet>
      <dgm:spPr/>
      <dgm:t>
        <a:bodyPr/>
        <a:lstStyle/>
        <a:p>
          <a:endParaRPr lang="es-EC"/>
        </a:p>
      </dgm:t>
    </dgm:pt>
  </dgm:ptLst>
  <dgm:cxnLst>
    <dgm:cxn modelId="{0FD5D48B-9073-4F5E-A255-B2B5A13A5731}" srcId="{E3E6BCE0-6EB5-4A55-A2CD-599D2810DD84}" destId="{00EEC9AF-6F8D-4E50-B77D-B2FB2E2C9021}" srcOrd="0" destOrd="0" parTransId="{97BC6904-9D6A-4A93-BAD3-8DAF81A2E2FB}" sibTransId="{0852FD70-9482-40FB-BE05-9D605C0047B3}"/>
    <dgm:cxn modelId="{2D9DA1BF-EF31-488F-9FD0-7AE290941245}" srcId="{F79B08F8-3D48-4F59-A911-9D0408E23A01}" destId="{E3E6BCE0-6EB5-4A55-A2CD-599D2810DD84}" srcOrd="0" destOrd="0" parTransId="{866271EF-9AF3-489B-9440-C8721A622949}" sibTransId="{850D48AC-35B0-442E-9975-57EC5638EE8E}"/>
    <dgm:cxn modelId="{9E132E6E-2B17-4A24-9AF6-3D738AF93F8F}" type="presOf" srcId="{F79B08F8-3D48-4F59-A911-9D0408E23A01}" destId="{649180D1-4CA3-40B4-A07B-6F38D6DB4086}" srcOrd="0" destOrd="0" presId="urn:microsoft.com/office/officeart/2005/8/layout/lProcess3"/>
    <dgm:cxn modelId="{10502945-F597-47E5-89F5-F4EA85716258}" type="presOf" srcId="{E671D32D-3BE3-4D63-BA64-336006517FA5}" destId="{9F1E120C-70E7-4047-8902-8B6871D5B9B9}" srcOrd="0" destOrd="0" presId="urn:microsoft.com/office/officeart/2005/8/layout/lProcess3"/>
    <dgm:cxn modelId="{829C71FE-E6A6-4151-A3A6-FE2B4FF53EA3}" srcId="{F79B08F8-3D48-4F59-A911-9D0408E23A01}" destId="{F51025E3-B2FC-4A9F-89B3-87D390397FEF}" srcOrd="1" destOrd="0" parTransId="{0BDEF689-F1AB-4E9E-B8D0-9A4455C720E0}" sibTransId="{107BC702-90C9-4B2F-8B1F-5A9AF6F05FFB}"/>
    <dgm:cxn modelId="{B2209656-3A1D-48D0-8979-9939BDD35C9C}" srcId="{F51025E3-B2FC-4A9F-89B3-87D390397FEF}" destId="{E671D32D-3BE3-4D63-BA64-336006517FA5}" srcOrd="0" destOrd="0" parTransId="{06B7D302-2DF4-47F2-965A-F5EC1921FE99}" sibTransId="{D7907CED-99D1-4A11-BA7C-90035245DDAC}"/>
    <dgm:cxn modelId="{0CB5CA7E-1726-407A-9512-569265DCB5C5}" type="presOf" srcId="{00EEC9AF-6F8D-4E50-B77D-B2FB2E2C9021}" destId="{08D9DD39-1DD9-43E3-A2A3-B1C3BDDE2AEB}" srcOrd="0" destOrd="0" presId="urn:microsoft.com/office/officeart/2005/8/layout/lProcess3"/>
    <dgm:cxn modelId="{AE3B96E7-A0C7-4BB9-AECF-39B011CDA17B}" type="presOf" srcId="{E3E6BCE0-6EB5-4A55-A2CD-599D2810DD84}" destId="{BF77D0F2-82D1-4E24-B983-ABFBA1B50EA9}" srcOrd="0" destOrd="0" presId="urn:microsoft.com/office/officeart/2005/8/layout/lProcess3"/>
    <dgm:cxn modelId="{BBB019F9-5ED3-4AE9-A7B9-2025C1DDD0E7}" type="presOf" srcId="{F51025E3-B2FC-4A9F-89B3-87D390397FEF}" destId="{69C16439-D451-4291-98E3-52170B5227E7}" srcOrd="0" destOrd="0" presId="urn:microsoft.com/office/officeart/2005/8/layout/lProcess3"/>
    <dgm:cxn modelId="{F6A5057D-0C59-4962-8D7B-E7CAAE0605CF}" type="presParOf" srcId="{649180D1-4CA3-40B4-A07B-6F38D6DB4086}" destId="{EF8075E5-28EA-493C-8EFE-3E16E31F28F9}" srcOrd="0" destOrd="0" presId="urn:microsoft.com/office/officeart/2005/8/layout/lProcess3"/>
    <dgm:cxn modelId="{B76BAD41-DFF2-4C58-9AA4-F022337ECCA0}" type="presParOf" srcId="{EF8075E5-28EA-493C-8EFE-3E16E31F28F9}" destId="{BF77D0F2-82D1-4E24-B983-ABFBA1B50EA9}" srcOrd="0" destOrd="0" presId="urn:microsoft.com/office/officeart/2005/8/layout/lProcess3"/>
    <dgm:cxn modelId="{AB22644F-4F0D-473A-9A8C-D7C380051C68}" type="presParOf" srcId="{EF8075E5-28EA-493C-8EFE-3E16E31F28F9}" destId="{ECE6E7EC-0EFC-4B92-9C6A-CA91A6FF31A7}" srcOrd="1" destOrd="0" presId="urn:microsoft.com/office/officeart/2005/8/layout/lProcess3"/>
    <dgm:cxn modelId="{2E5326C9-877B-4B28-9A66-AD597937299F}" type="presParOf" srcId="{EF8075E5-28EA-493C-8EFE-3E16E31F28F9}" destId="{08D9DD39-1DD9-43E3-A2A3-B1C3BDDE2AEB}" srcOrd="2" destOrd="0" presId="urn:microsoft.com/office/officeart/2005/8/layout/lProcess3"/>
    <dgm:cxn modelId="{1E758A78-F8EA-42C6-AE2A-E714ABB2290F}" type="presParOf" srcId="{649180D1-4CA3-40B4-A07B-6F38D6DB4086}" destId="{289DC363-287A-4B96-A597-FA90649CB065}" srcOrd="1" destOrd="0" presId="urn:microsoft.com/office/officeart/2005/8/layout/lProcess3"/>
    <dgm:cxn modelId="{1E57CD18-0D39-4D10-A8E7-1514CB896AC7}" type="presParOf" srcId="{649180D1-4CA3-40B4-A07B-6F38D6DB4086}" destId="{77F58333-EC6F-4BEC-8DB8-A8F638DE3D4F}" srcOrd="2" destOrd="0" presId="urn:microsoft.com/office/officeart/2005/8/layout/lProcess3"/>
    <dgm:cxn modelId="{B6BC6661-328B-4A35-A82D-1FCE5C4C0870}" type="presParOf" srcId="{77F58333-EC6F-4BEC-8DB8-A8F638DE3D4F}" destId="{69C16439-D451-4291-98E3-52170B5227E7}" srcOrd="0" destOrd="0" presId="urn:microsoft.com/office/officeart/2005/8/layout/lProcess3"/>
    <dgm:cxn modelId="{BA5279C1-2F6C-4E05-B191-ED9D15D29C3B}" type="presParOf" srcId="{77F58333-EC6F-4BEC-8DB8-A8F638DE3D4F}" destId="{57E333EA-E515-4D3F-92D6-206E4E505649}" srcOrd="1" destOrd="0" presId="urn:microsoft.com/office/officeart/2005/8/layout/lProcess3"/>
    <dgm:cxn modelId="{8E6AF8A4-6530-4471-BC66-BEB382C53D83}" type="presParOf" srcId="{77F58333-EC6F-4BEC-8DB8-A8F638DE3D4F}" destId="{9F1E120C-70E7-4047-8902-8B6871D5B9B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169410-85CC-4498-82DA-5B45348A4BC0}" type="doc">
      <dgm:prSet loTypeId="urn:microsoft.com/office/officeart/2005/8/layout/matrix1" loCatId="matrix" qsTypeId="urn:microsoft.com/office/officeart/2005/8/quickstyle/simple1" qsCatId="simple" csTypeId="urn:microsoft.com/office/officeart/2005/8/colors/colorful1#1" csCatId="colorful" phldr="1"/>
      <dgm:spPr/>
      <dgm:t>
        <a:bodyPr/>
        <a:lstStyle/>
        <a:p>
          <a:endParaRPr lang="es-ES"/>
        </a:p>
      </dgm:t>
    </dgm:pt>
    <dgm:pt modelId="{CF648E81-B4B2-4E40-8246-F766ED4C9820}">
      <dgm:prSet phldrT="[Texto]" custT="1"/>
      <dgm:spPr/>
      <dgm:t>
        <a:bodyPr/>
        <a:lstStyle/>
        <a:p>
          <a:r>
            <a:rPr lang="es-ES" sz="1800" b="1" u="sng" dirty="0" smtClean="0"/>
            <a:t>INTRODUCCIÓN</a:t>
          </a:r>
          <a:r>
            <a:rPr lang="es-ES" sz="2600" dirty="0" smtClean="0"/>
            <a:t> </a:t>
          </a:r>
          <a:endParaRPr lang="es-ES" sz="2600" dirty="0"/>
        </a:p>
      </dgm:t>
    </dgm:pt>
    <dgm:pt modelId="{C24B236A-CB2B-424D-A149-6A6EACA6C967}" type="parTrans" cxnId="{EAB3D8C3-EA52-4721-B1CA-0F5667167461}">
      <dgm:prSet/>
      <dgm:spPr/>
      <dgm:t>
        <a:bodyPr/>
        <a:lstStyle/>
        <a:p>
          <a:endParaRPr lang="es-ES"/>
        </a:p>
      </dgm:t>
    </dgm:pt>
    <dgm:pt modelId="{3E87C422-9C3C-4B7D-A962-85E0CCD31796}" type="sibTrans" cxnId="{EAB3D8C3-EA52-4721-B1CA-0F5667167461}">
      <dgm:prSet/>
      <dgm:spPr/>
      <dgm:t>
        <a:bodyPr/>
        <a:lstStyle/>
        <a:p>
          <a:endParaRPr lang="es-ES"/>
        </a:p>
      </dgm:t>
    </dgm:pt>
    <dgm:pt modelId="{4B2B84C7-C548-4461-93CC-95060AC07D6D}">
      <dgm:prSet phldrT="[Texto]" custT="1"/>
      <dgm:spPr/>
      <dgm:t>
        <a:bodyPr/>
        <a:lstStyle/>
        <a:p>
          <a:pPr algn="just"/>
          <a:endParaRPr lang="es-EC" sz="1600" dirty="0" smtClean="0">
            <a:solidFill>
              <a:schemeClr val="tx1"/>
            </a:solidFill>
          </a:endParaRPr>
        </a:p>
        <a:p>
          <a:pPr algn="just"/>
          <a:endParaRPr lang="es-EC" sz="1600" dirty="0" smtClean="0">
            <a:solidFill>
              <a:schemeClr val="tx1"/>
            </a:solidFill>
          </a:endParaRPr>
        </a:p>
        <a:p>
          <a:pPr algn="just"/>
          <a:r>
            <a:rPr lang="es-ES" sz="1600" dirty="0" smtClean="0"/>
            <a:t>Es una de las opciones más viables para el planteamiento de metodologías de diseño sísmico que den lugar a estructuras que satisfagan cada vez más las complejas necesidades de las sociedades modernas.</a:t>
          </a:r>
          <a:endParaRPr lang="es-ES" sz="1600" dirty="0">
            <a:solidFill>
              <a:schemeClr val="tx1"/>
            </a:solidFill>
          </a:endParaRPr>
        </a:p>
      </dgm:t>
    </dgm:pt>
    <dgm:pt modelId="{5552FD27-F08F-413D-9790-FA31F0D4403E}" type="parTrans" cxnId="{C91368F0-D173-4D51-A6AA-0AE6C9656129}">
      <dgm:prSet/>
      <dgm:spPr/>
      <dgm:t>
        <a:bodyPr/>
        <a:lstStyle/>
        <a:p>
          <a:endParaRPr lang="es-ES"/>
        </a:p>
      </dgm:t>
    </dgm:pt>
    <dgm:pt modelId="{C4F5F609-3DA4-435C-92BD-D9CA15F08A32}" type="sibTrans" cxnId="{C91368F0-D173-4D51-A6AA-0AE6C9656129}">
      <dgm:prSet/>
      <dgm:spPr/>
      <dgm:t>
        <a:bodyPr/>
        <a:lstStyle/>
        <a:p>
          <a:endParaRPr lang="es-ES"/>
        </a:p>
      </dgm:t>
    </dgm:pt>
    <dgm:pt modelId="{B5A0EC25-318F-4DF8-9CB1-1DB2D0D6FB35}">
      <dgm:prSet phldrT="[Texto]" custT="1"/>
      <dgm:spPr/>
      <dgm:t>
        <a:bodyPr/>
        <a:lstStyle/>
        <a:p>
          <a:pPr algn="just"/>
          <a:endParaRPr lang="es-EC" sz="1400" dirty="0" smtClean="0">
            <a:solidFill>
              <a:schemeClr val="tx1"/>
            </a:solidFill>
          </a:endParaRPr>
        </a:p>
        <a:p>
          <a:pPr algn="just"/>
          <a:r>
            <a:rPr lang="es-EC" sz="1600" dirty="0" smtClean="0"/>
            <a:t>Se obtiene en función de los desplazamientos laterales y de las distorsiones de piso, los mismos que son evaluados aplicando el Método del Espectro de Capacidad.</a:t>
          </a:r>
          <a:endParaRPr lang="es-ES" sz="1600" dirty="0">
            <a:solidFill>
              <a:schemeClr val="tx1"/>
            </a:solidFill>
          </a:endParaRPr>
        </a:p>
      </dgm:t>
    </dgm:pt>
    <dgm:pt modelId="{1373E8AB-219C-4712-9165-B25A38C3EA9F}" type="parTrans" cxnId="{E165DFEB-FA40-4641-A23B-FDD8B40CF91E}">
      <dgm:prSet/>
      <dgm:spPr/>
      <dgm:t>
        <a:bodyPr/>
        <a:lstStyle/>
        <a:p>
          <a:endParaRPr lang="es-ES"/>
        </a:p>
      </dgm:t>
    </dgm:pt>
    <dgm:pt modelId="{98D32412-5066-4D1D-96DA-D7124ABA85D8}" type="sibTrans" cxnId="{E165DFEB-FA40-4641-A23B-FDD8B40CF91E}">
      <dgm:prSet/>
      <dgm:spPr/>
      <dgm:t>
        <a:bodyPr/>
        <a:lstStyle/>
        <a:p>
          <a:endParaRPr lang="es-ES"/>
        </a:p>
      </dgm:t>
    </dgm:pt>
    <dgm:pt modelId="{27F33EAB-504D-4A81-8AB0-097EEDE5A8EC}">
      <dgm:prSet phldrT="[Texto]" custT="1"/>
      <dgm:spPr/>
      <dgm:t>
        <a:bodyPr/>
        <a:lstStyle/>
        <a:p>
          <a:pPr algn="just"/>
          <a:r>
            <a:rPr lang="es-EC" sz="1600" dirty="0" smtClean="0"/>
            <a:t>El objetivo principal es que los sistemas estructurales sean capaces de resistir fuerzas sísmicas por medio de un mecanismo inelástico, Capaces de absorber demandas importantes de fuerza producida por el sismo y disipar en alto rango la fuerza proveniente de la edificación.</a:t>
          </a:r>
          <a:endParaRPr lang="es-EC" sz="1600" b="1" dirty="0" smtClean="0">
            <a:solidFill>
              <a:schemeClr val="tx1"/>
            </a:solidFill>
          </a:endParaRPr>
        </a:p>
      </dgm:t>
    </dgm:pt>
    <dgm:pt modelId="{26C96AD0-17EC-4568-86FD-70BFD3ABAAA6}" type="parTrans" cxnId="{78CB8FEC-3024-4684-A7C9-B4570796FC28}">
      <dgm:prSet/>
      <dgm:spPr/>
      <dgm:t>
        <a:bodyPr/>
        <a:lstStyle/>
        <a:p>
          <a:endParaRPr lang="es-ES"/>
        </a:p>
      </dgm:t>
    </dgm:pt>
    <dgm:pt modelId="{D783CF43-94FB-4C58-B78F-F69AB3C8FC91}" type="sibTrans" cxnId="{78CB8FEC-3024-4684-A7C9-B4570796FC28}">
      <dgm:prSet/>
      <dgm:spPr/>
      <dgm:t>
        <a:bodyPr/>
        <a:lstStyle/>
        <a:p>
          <a:endParaRPr lang="es-ES"/>
        </a:p>
      </dgm:t>
    </dgm:pt>
    <dgm:pt modelId="{A3936D07-A92B-478E-B812-2C32AB67F94C}">
      <dgm:prSet phldrT="[Texto]" custT="1"/>
      <dgm:spPr/>
      <dgm:t>
        <a:bodyPr/>
        <a:lstStyle/>
        <a:p>
          <a:pPr algn="just"/>
          <a:r>
            <a:rPr lang="es-ES" sz="1600" b="0" dirty="0" smtClean="0">
              <a:solidFill>
                <a:schemeClr val="tx1"/>
              </a:solidFill>
            </a:rPr>
            <a:t>Generación de curva de capacidad y espectro de capacidad para ubicar el punto de desempeño de la estructura.</a:t>
          </a:r>
          <a:endParaRPr lang="es-ES" sz="1600" b="0" dirty="0">
            <a:solidFill>
              <a:schemeClr val="tx1"/>
            </a:solidFill>
          </a:endParaRPr>
        </a:p>
      </dgm:t>
    </dgm:pt>
    <dgm:pt modelId="{95202CAF-1EAB-481A-913F-66A7D300F39A}" type="parTrans" cxnId="{3181E87F-53BA-4ED8-A116-85E099AC6BC8}">
      <dgm:prSet/>
      <dgm:spPr/>
      <dgm:t>
        <a:bodyPr/>
        <a:lstStyle/>
        <a:p>
          <a:endParaRPr lang="es-ES"/>
        </a:p>
      </dgm:t>
    </dgm:pt>
    <dgm:pt modelId="{08301E85-29F9-4772-8B5D-0B099003CE2A}" type="sibTrans" cxnId="{3181E87F-53BA-4ED8-A116-85E099AC6BC8}">
      <dgm:prSet/>
      <dgm:spPr/>
      <dgm:t>
        <a:bodyPr/>
        <a:lstStyle/>
        <a:p>
          <a:endParaRPr lang="es-ES"/>
        </a:p>
      </dgm:t>
    </dgm:pt>
    <dgm:pt modelId="{71BBE0AD-0E16-4A91-8955-ECB6B1E05169}">
      <dgm:prSet/>
      <dgm:spPr/>
      <dgm:t>
        <a:bodyPr/>
        <a:lstStyle/>
        <a:p>
          <a:endParaRPr lang="es-ES"/>
        </a:p>
      </dgm:t>
    </dgm:pt>
    <dgm:pt modelId="{8A6D4FC1-25AC-4CA8-B96A-5362837DBA26}" type="parTrans" cxnId="{88FD461F-F890-455C-A857-1157CD92C7C3}">
      <dgm:prSet/>
      <dgm:spPr/>
      <dgm:t>
        <a:bodyPr/>
        <a:lstStyle/>
        <a:p>
          <a:endParaRPr lang="es-ES"/>
        </a:p>
      </dgm:t>
    </dgm:pt>
    <dgm:pt modelId="{E94ECD95-EECD-4CF8-9E84-3C206B219F04}" type="sibTrans" cxnId="{88FD461F-F890-455C-A857-1157CD92C7C3}">
      <dgm:prSet/>
      <dgm:spPr/>
      <dgm:t>
        <a:bodyPr/>
        <a:lstStyle/>
        <a:p>
          <a:endParaRPr lang="es-ES"/>
        </a:p>
      </dgm:t>
    </dgm:pt>
    <dgm:pt modelId="{8364716A-214D-4DA4-A5A5-9D7FAA3A121F}" type="pres">
      <dgm:prSet presAssocID="{42169410-85CC-4498-82DA-5B45348A4BC0}" presName="diagram" presStyleCnt="0">
        <dgm:presLayoutVars>
          <dgm:chMax val="1"/>
          <dgm:dir/>
          <dgm:animLvl val="ctr"/>
          <dgm:resizeHandles val="exact"/>
        </dgm:presLayoutVars>
      </dgm:prSet>
      <dgm:spPr/>
      <dgm:t>
        <a:bodyPr/>
        <a:lstStyle/>
        <a:p>
          <a:endParaRPr lang="es-ES"/>
        </a:p>
      </dgm:t>
    </dgm:pt>
    <dgm:pt modelId="{8B10C1D9-CA1F-442C-8ABF-35829521900B}" type="pres">
      <dgm:prSet presAssocID="{42169410-85CC-4498-82DA-5B45348A4BC0}" presName="matrix" presStyleCnt="0"/>
      <dgm:spPr/>
    </dgm:pt>
    <dgm:pt modelId="{78496D14-77DF-4C20-9B0F-1285A0829A75}" type="pres">
      <dgm:prSet presAssocID="{42169410-85CC-4498-82DA-5B45348A4BC0}" presName="tile1" presStyleLbl="node1" presStyleIdx="0" presStyleCnt="4"/>
      <dgm:spPr/>
      <dgm:t>
        <a:bodyPr/>
        <a:lstStyle/>
        <a:p>
          <a:endParaRPr lang="es-ES"/>
        </a:p>
      </dgm:t>
    </dgm:pt>
    <dgm:pt modelId="{9D167C52-8BC9-40D9-97DB-214BF10DF5B6}" type="pres">
      <dgm:prSet presAssocID="{42169410-85CC-4498-82DA-5B45348A4BC0}" presName="tile1text" presStyleLbl="node1" presStyleIdx="0" presStyleCnt="4">
        <dgm:presLayoutVars>
          <dgm:chMax val="0"/>
          <dgm:chPref val="0"/>
          <dgm:bulletEnabled val="1"/>
        </dgm:presLayoutVars>
      </dgm:prSet>
      <dgm:spPr/>
      <dgm:t>
        <a:bodyPr/>
        <a:lstStyle/>
        <a:p>
          <a:endParaRPr lang="es-ES"/>
        </a:p>
      </dgm:t>
    </dgm:pt>
    <dgm:pt modelId="{37FEA71F-B62B-48A2-B621-BDCE814FF69E}" type="pres">
      <dgm:prSet presAssocID="{42169410-85CC-4498-82DA-5B45348A4BC0}" presName="tile2" presStyleLbl="node1" presStyleIdx="1" presStyleCnt="4" custLinFactNeighborX="1736"/>
      <dgm:spPr/>
      <dgm:t>
        <a:bodyPr/>
        <a:lstStyle/>
        <a:p>
          <a:endParaRPr lang="es-ES"/>
        </a:p>
      </dgm:t>
    </dgm:pt>
    <dgm:pt modelId="{A1E4C94C-31AB-4B9D-9CCC-63D3A35E2B1A}" type="pres">
      <dgm:prSet presAssocID="{42169410-85CC-4498-82DA-5B45348A4BC0}" presName="tile2text" presStyleLbl="node1" presStyleIdx="1" presStyleCnt="4">
        <dgm:presLayoutVars>
          <dgm:chMax val="0"/>
          <dgm:chPref val="0"/>
          <dgm:bulletEnabled val="1"/>
        </dgm:presLayoutVars>
      </dgm:prSet>
      <dgm:spPr/>
      <dgm:t>
        <a:bodyPr/>
        <a:lstStyle/>
        <a:p>
          <a:endParaRPr lang="es-ES"/>
        </a:p>
      </dgm:t>
    </dgm:pt>
    <dgm:pt modelId="{643BB197-BA42-4286-AE25-B9892A47822B}" type="pres">
      <dgm:prSet presAssocID="{42169410-85CC-4498-82DA-5B45348A4BC0}" presName="tile3" presStyleLbl="node1" presStyleIdx="2" presStyleCnt="4" custLinFactNeighborX="-11111" custLinFactNeighborY="-2446"/>
      <dgm:spPr/>
      <dgm:t>
        <a:bodyPr/>
        <a:lstStyle/>
        <a:p>
          <a:endParaRPr lang="es-ES"/>
        </a:p>
      </dgm:t>
    </dgm:pt>
    <dgm:pt modelId="{79F7761A-DC00-4B61-8AC1-4026D364921F}" type="pres">
      <dgm:prSet presAssocID="{42169410-85CC-4498-82DA-5B45348A4BC0}" presName="tile3text" presStyleLbl="node1" presStyleIdx="2" presStyleCnt="4">
        <dgm:presLayoutVars>
          <dgm:chMax val="0"/>
          <dgm:chPref val="0"/>
          <dgm:bulletEnabled val="1"/>
        </dgm:presLayoutVars>
      </dgm:prSet>
      <dgm:spPr/>
      <dgm:t>
        <a:bodyPr/>
        <a:lstStyle/>
        <a:p>
          <a:endParaRPr lang="es-ES"/>
        </a:p>
      </dgm:t>
    </dgm:pt>
    <dgm:pt modelId="{91B01669-48A9-4070-9289-4117C1120129}" type="pres">
      <dgm:prSet presAssocID="{42169410-85CC-4498-82DA-5B45348A4BC0}" presName="tile4" presStyleLbl="node1" presStyleIdx="3" presStyleCnt="4" custLinFactNeighborX="695" custLinFactNeighborY="-2446"/>
      <dgm:spPr/>
      <dgm:t>
        <a:bodyPr/>
        <a:lstStyle/>
        <a:p>
          <a:endParaRPr lang="es-ES"/>
        </a:p>
      </dgm:t>
    </dgm:pt>
    <dgm:pt modelId="{D49DA71A-3C45-46BA-BFE0-F81914E891D7}" type="pres">
      <dgm:prSet presAssocID="{42169410-85CC-4498-82DA-5B45348A4BC0}" presName="tile4text" presStyleLbl="node1" presStyleIdx="3" presStyleCnt="4">
        <dgm:presLayoutVars>
          <dgm:chMax val="0"/>
          <dgm:chPref val="0"/>
          <dgm:bulletEnabled val="1"/>
        </dgm:presLayoutVars>
      </dgm:prSet>
      <dgm:spPr/>
      <dgm:t>
        <a:bodyPr/>
        <a:lstStyle/>
        <a:p>
          <a:endParaRPr lang="es-ES"/>
        </a:p>
      </dgm:t>
    </dgm:pt>
    <dgm:pt modelId="{8BD406AE-5C6C-48D4-9929-B60A9DBC8930}" type="pres">
      <dgm:prSet presAssocID="{42169410-85CC-4498-82DA-5B45348A4BC0}" presName="centerTile" presStyleLbl="fgShp" presStyleIdx="0" presStyleCnt="1">
        <dgm:presLayoutVars>
          <dgm:chMax val="0"/>
          <dgm:chPref val="0"/>
        </dgm:presLayoutVars>
      </dgm:prSet>
      <dgm:spPr/>
      <dgm:t>
        <a:bodyPr/>
        <a:lstStyle/>
        <a:p>
          <a:endParaRPr lang="es-ES"/>
        </a:p>
      </dgm:t>
    </dgm:pt>
  </dgm:ptLst>
  <dgm:cxnLst>
    <dgm:cxn modelId="{ADFC5743-5BEB-4674-BB0A-A820E63A1D3F}" type="presOf" srcId="{27F33EAB-504D-4A81-8AB0-097EEDE5A8EC}" destId="{643BB197-BA42-4286-AE25-B9892A47822B}" srcOrd="0" destOrd="0" presId="urn:microsoft.com/office/officeart/2005/8/layout/matrix1"/>
    <dgm:cxn modelId="{E165DFEB-FA40-4641-A23B-FDD8B40CF91E}" srcId="{CF648E81-B4B2-4E40-8246-F766ED4C9820}" destId="{B5A0EC25-318F-4DF8-9CB1-1DB2D0D6FB35}" srcOrd="1" destOrd="0" parTransId="{1373E8AB-219C-4712-9165-B25A38C3EA9F}" sibTransId="{98D32412-5066-4D1D-96DA-D7124ABA85D8}"/>
    <dgm:cxn modelId="{3181E87F-53BA-4ED8-A116-85E099AC6BC8}" srcId="{CF648E81-B4B2-4E40-8246-F766ED4C9820}" destId="{A3936D07-A92B-478E-B812-2C32AB67F94C}" srcOrd="3" destOrd="0" parTransId="{95202CAF-1EAB-481A-913F-66A7D300F39A}" sibTransId="{08301E85-29F9-4772-8B5D-0B099003CE2A}"/>
    <dgm:cxn modelId="{C91368F0-D173-4D51-A6AA-0AE6C9656129}" srcId="{CF648E81-B4B2-4E40-8246-F766ED4C9820}" destId="{4B2B84C7-C548-4461-93CC-95060AC07D6D}" srcOrd="0" destOrd="0" parTransId="{5552FD27-F08F-413D-9790-FA31F0D4403E}" sibTransId="{C4F5F609-3DA4-435C-92BD-D9CA15F08A32}"/>
    <dgm:cxn modelId="{7D35B96B-A064-464A-8904-BDB50D705319}" type="presOf" srcId="{27F33EAB-504D-4A81-8AB0-097EEDE5A8EC}" destId="{79F7761A-DC00-4B61-8AC1-4026D364921F}" srcOrd="1" destOrd="0" presId="urn:microsoft.com/office/officeart/2005/8/layout/matrix1"/>
    <dgm:cxn modelId="{C997F1E1-5939-4E7C-AE38-F5C42B46AF95}" type="presOf" srcId="{42169410-85CC-4498-82DA-5B45348A4BC0}" destId="{8364716A-214D-4DA4-A5A5-9D7FAA3A121F}" srcOrd="0" destOrd="0" presId="urn:microsoft.com/office/officeart/2005/8/layout/matrix1"/>
    <dgm:cxn modelId="{C6F56452-02F0-4E4F-A20F-8AE4AC0D5144}" type="presOf" srcId="{B5A0EC25-318F-4DF8-9CB1-1DB2D0D6FB35}" destId="{37FEA71F-B62B-48A2-B621-BDCE814FF69E}" srcOrd="0" destOrd="0" presId="urn:microsoft.com/office/officeart/2005/8/layout/matrix1"/>
    <dgm:cxn modelId="{70EB3A61-90D1-4C64-A417-4EA11F5ED6FB}" type="presOf" srcId="{4B2B84C7-C548-4461-93CC-95060AC07D6D}" destId="{78496D14-77DF-4C20-9B0F-1285A0829A75}" srcOrd="0" destOrd="0" presId="urn:microsoft.com/office/officeart/2005/8/layout/matrix1"/>
    <dgm:cxn modelId="{3073413E-6F7F-4545-9C75-453261E4B080}" type="presOf" srcId="{A3936D07-A92B-478E-B812-2C32AB67F94C}" destId="{91B01669-48A9-4070-9289-4117C1120129}" srcOrd="0" destOrd="0" presId="urn:microsoft.com/office/officeart/2005/8/layout/matrix1"/>
    <dgm:cxn modelId="{DF12552F-6C85-4A1D-ABF4-B7AC2592AEDF}" type="presOf" srcId="{A3936D07-A92B-478E-B812-2C32AB67F94C}" destId="{D49DA71A-3C45-46BA-BFE0-F81914E891D7}" srcOrd="1" destOrd="0" presId="urn:microsoft.com/office/officeart/2005/8/layout/matrix1"/>
    <dgm:cxn modelId="{88FD461F-F890-455C-A857-1157CD92C7C3}" srcId="{CF648E81-B4B2-4E40-8246-F766ED4C9820}" destId="{71BBE0AD-0E16-4A91-8955-ECB6B1E05169}" srcOrd="4" destOrd="0" parTransId="{8A6D4FC1-25AC-4CA8-B96A-5362837DBA26}" sibTransId="{E94ECD95-EECD-4CF8-9E84-3C206B219F04}"/>
    <dgm:cxn modelId="{AD784CCF-5D1A-4F13-9BAF-7EC4A700BDF0}" type="presOf" srcId="{CF648E81-B4B2-4E40-8246-F766ED4C9820}" destId="{8BD406AE-5C6C-48D4-9929-B60A9DBC8930}" srcOrd="0" destOrd="0" presId="urn:microsoft.com/office/officeart/2005/8/layout/matrix1"/>
    <dgm:cxn modelId="{78CB8FEC-3024-4684-A7C9-B4570796FC28}" srcId="{CF648E81-B4B2-4E40-8246-F766ED4C9820}" destId="{27F33EAB-504D-4A81-8AB0-097EEDE5A8EC}" srcOrd="2" destOrd="0" parTransId="{26C96AD0-17EC-4568-86FD-70BFD3ABAAA6}" sibTransId="{D783CF43-94FB-4C58-B78F-F69AB3C8FC91}"/>
    <dgm:cxn modelId="{5B31691D-EE8B-4453-90BE-9A85FEE260A2}" type="presOf" srcId="{4B2B84C7-C548-4461-93CC-95060AC07D6D}" destId="{9D167C52-8BC9-40D9-97DB-214BF10DF5B6}" srcOrd="1" destOrd="0" presId="urn:microsoft.com/office/officeart/2005/8/layout/matrix1"/>
    <dgm:cxn modelId="{9FEFB9D9-BC4E-493D-A872-1DAD30BA338A}" type="presOf" srcId="{B5A0EC25-318F-4DF8-9CB1-1DB2D0D6FB35}" destId="{A1E4C94C-31AB-4B9D-9CCC-63D3A35E2B1A}" srcOrd="1" destOrd="0" presId="urn:microsoft.com/office/officeart/2005/8/layout/matrix1"/>
    <dgm:cxn modelId="{EAB3D8C3-EA52-4721-B1CA-0F5667167461}" srcId="{42169410-85CC-4498-82DA-5B45348A4BC0}" destId="{CF648E81-B4B2-4E40-8246-F766ED4C9820}" srcOrd="0" destOrd="0" parTransId="{C24B236A-CB2B-424D-A149-6A6EACA6C967}" sibTransId="{3E87C422-9C3C-4B7D-A962-85E0CCD31796}"/>
    <dgm:cxn modelId="{79453678-600E-4C51-AFF7-85266D781184}" type="presParOf" srcId="{8364716A-214D-4DA4-A5A5-9D7FAA3A121F}" destId="{8B10C1D9-CA1F-442C-8ABF-35829521900B}" srcOrd="0" destOrd="0" presId="urn:microsoft.com/office/officeart/2005/8/layout/matrix1"/>
    <dgm:cxn modelId="{5A2B1D16-7345-4BD3-8AEB-3C7F87135790}" type="presParOf" srcId="{8B10C1D9-CA1F-442C-8ABF-35829521900B}" destId="{78496D14-77DF-4C20-9B0F-1285A0829A75}" srcOrd="0" destOrd="0" presId="urn:microsoft.com/office/officeart/2005/8/layout/matrix1"/>
    <dgm:cxn modelId="{B200F39B-A848-425E-AF6D-387D77AFC129}" type="presParOf" srcId="{8B10C1D9-CA1F-442C-8ABF-35829521900B}" destId="{9D167C52-8BC9-40D9-97DB-214BF10DF5B6}" srcOrd="1" destOrd="0" presId="urn:microsoft.com/office/officeart/2005/8/layout/matrix1"/>
    <dgm:cxn modelId="{890009DE-1959-4950-A6ED-C251FC283578}" type="presParOf" srcId="{8B10C1D9-CA1F-442C-8ABF-35829521900B}" destId="{37FEA71F-B62B-48A2-B621-BDCE814FF69E}" srcOrd="2" destOrd="0" presId="urn:microsoft.com/office/officeart/2005/8/layout/matrix1"/>
    <dgm:cxn modelId="{F2202DD9-D19C-444C-AD06-C6EFE6904F65}" type="presParOf" srcId="{8B10C1D9-CA1F-442C-8ABF-35829521900B}" destId="{A1E4C94C-31AB-4B9D-9CCC-63D3A35E2B1A}" srcOrd="3" destOrd="0" presId="urn:microsoft.com/office/officeart/2005/8/layout/matrix1"/>
    <dgm:cxn modelId="{2F25CE42-A822-4D39-8CD2-C63169ED326F}" type="presParOf" srcId="{8B10C1D9-CA1F-442C-8ABF-35829521900B}" destId="{643BB197-BA42-4286-AE25-B9892A47822B}" srcOrd="4" destOrd="0" presId="urn:microsoft.com/office/officeart/2005/8/layout/matrix1"/>
    <dgm:cxn modelId="{7415949B-B6FA-459F-9024-2C7381940371}" type="presParOf" srcId="{8B10C1D9-CA1F-442C-8ABF-35829521900B}" destId="{79F7761A-DC00-4B61-8AC1-4026D364921F}" srcOrd="5" destOrd="0" presId="urn:microsoft.com/office/officeart/2005/8/layout/matrix1"/>
    <dgm:cxn modelId="{A71E5559-6AB2-430B-849E-7B1B7A2AB98D}" type="presParOf" srcId="{8B10C1D9-CA1F-442C-8ABF-35829521900B}" destId="{91B01669-48A9-4070-9289-4117C1120129}" srcOrd="6" destOrd="0" presId="urn:microsoft.com/office/officeart/2005/8/layout/matrix1"/>
    <dgm:cxn modelId="{487D0657-944F-4619-84BF-25B61C571CF5}" type="presParOf" srcId="{8B10C1D9-CA1F-442C-8ABF-35829521900B}" destId="{D49DA71A-3C45-46BA-BFE0-F81914E891D7}" srcOrd="7" destOrd="0" presId="urn:microsoft.com/office/officeart/2005/8/layout/matrix1"/>
    <dgm:cxn modelId="{AA4382B2-42D0-4902-8FC6-6D7F62C97745}" type="presParOf" srcId="{8364716A-214D-4DA4-A5A5-9D7FAA3A121F}" destId="{8BD406AE-5C6C-48D4-9929-B60A9DBC893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96D14-77DF-4C20-9B0F-1285A0829A75}">
      <dsp:nvSpPr>
        <dsp:cNvPr id="0" name=""/>
        <dsp:cNvSpPr/>
      </dsp:nvSpPr>
      <dsp:spPr>
        <a:xfrm rot="16200000">
          <a:off x="775886" y="-775886"/>
          <a:ext cx="2563027" cy="4114800"/>
        </a:xfrm>
        <a:prstGeom prst="round1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endParaRPr lang="es-EC" sz="1600" kern="1200" dirty="0" smtClean="0">
            <a:solidFill>
              <a:schemeClr val="tx1"/>
            </a:solidFill>
          </a:endParaRPr>
        </a:p>
        <a:p>
          <a:pPr lvl="0" algn="just" defTabSz="711200">
            <a:lnSpc>
              <a:spcPct val="90000"/>
            </a:lnSpc>
            <a:spcBef>
              <a:spcPct val="0"/>
            </a:spcBef>
            <a:spcAft>
              <a:spcPct val="35000"/>
            </a:spcAft>
          </a:pPr>
          <a:endParaRPr lang="es-EC" sz="1600" kern="1200" dirty="0" smtClean="0">
            <a:solidFill>
              <a:schemeClr val="tx1"/>
            </a:solidFill>
          </a:endParaRPr>
        </a:p>
        <a:p>
          <a:pPr lvl="0" algn="just" defTabSz="711200">
            <a:lnSpc>
              <a:spcPct val="90000"/>
            </a:lnSpc>
            <a:spcBef>
              <a:spcPct val="0"/>
            </a:spcBef>
            <a:spcAft>
              <a:spcPct val="35000"/>
            </a:spcAft>
          </a:pPr>
          <a:r>
            <a:rPr lang="es-EC" sz="1800" kern="1200" dirty="0" smtClean="0">
              <a:solidFill>
                <a:schemeClr val="tx1"/>
              </a:solidFill>
            </a:rPr>
            <a:t>- </a:t>
          </a:r>
          <a:r>
            <a:rPr lang="es-EC" sz="1800" b="0" kern="1200" dirty="0" smtClean="0">
              <a:solidFill>
                <a:schemeClr val="tx1"/>
              </a:solidFill>
            </a:rPr>
            <a:t>El análisis no lineal ha sido ampliamente utilizado en la última década como un método simplificado y aproximado para evaluar el comportamiento sísmico estructural y para estimar respuestas inelásticas estructurales</a:t>
          </a:r>
        </a:p>
        <a:p>
          <a:pPr lvl="0" algn="just" defTabSz="711200">
            <a:lnSpc>
              <a:spcPct val="90000"/>
            </a:lnSpc>
            <a:spcBef>
              <a:spcPct val="0"/>
            </a:spcBef>
            <a:spcAft>
              <a:spcPct val="35000"/>
            </a:spcAft>
          </a:pPr>
          <a:endParaRPr lang="es-EC" sz="1800" b="0" kern="1200" dirty="0" smtClean="0">
            <a:solidFill>
              <a:schemeClr val="tx1"/>
            </a:solidFill>
          </a:endParaRPr>
        </a:p>
      </dsp:txBody>
      <dsp:txXfrm rot="5400000">
        <a:off x="-1" y="1"/>
        <a:ext cx="4114800" cy="1922270"/>
      </dsp:txXfrm>
    </dsp:sp>
    <dsp:sp modelId="{37FEA71F-B62B-48A2-B621-BDCE814FF69E}">
      <dsp:nvSpPr>
        <dsp:cNvPr id="0" name=""/>
        <dsp:cNvSpPr/>
      </dsp:nvSpPr>
      <dsp:spPr>
        <a:xfrm>
          <a:off x="4114800" y="0"/>
          <a:ext cx="4114800" cy="2563027"/>
        </a:xfrm>
        <a:prstGeom prst="round1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es-ES" sz="1800" b="0" kern="1200" dirty="0" smtClean="0">
              <a:solidFill>
                <a:schemeClr val="tx1"/>
              </a:solidFill>
            </a:rPr>
            <a:t>En el Ecuador el diseño de edificaciones no se toma en cuenta el análisis por desempeño, siendo de gran ayuda para poder apreciar el comportamiento de la estructura en el rango no lineal</a:t>
          </a:r>
          <a:endParaRPr lang="es-ES" sz="1800" kern="1200" dirty="0">
            <a:solidFill>
              <a:schemeClr val="tx1"/>
            </a:solidFill>
          </a:endParaRPr>
        </a:p>
      </dsp:txBody>
      <dsp:txXfrm>
        <a:off x="4114800" y="0"/>
        <a:ext cx="4114800" cy="1922270"/>
      </dsp:txXfrm>
    </dsp:sp>
    <dsp:sp modelId="{643BB197-BA42-4286-AE25-B9892A47822B}">
      <dsp:nvSpPr>
        <dsp:cNvPr id="0" name=""/>
        <dsp:cNvSpPr/>
      </dsp:nvSpPr>
      <dsp:spPr>
        <a:xfrm rot="10800000">
          <a:off x="10328" y="2563027"/>
          <a:ext cx="4114800" cy="2563027"/>
        </a:xfrm>
        <a:prstGeom prst="round1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es-EC" sz="1800" b="0" kern="1200" dirty="0" smtClean="0">
              <a:solidFill>
                <a:schemeClr val="tx1"/>
              </a:solidFill>
            </a:rPr>
            <a:t>Sismos pasados como </a:t>
          </a:r>
          <a:r>
            <a:rPr lang="es-ES" sz="1800" b="0" kern="1200" dirty="0" smtClean="0">
              <a:solidFill>
                <a:schemeClr val="tx1"/>
              </a:solidFill>
            </a:rPr>
            <a:t>de </a:t>
          </a:r>
          <a:r>
            <a:rPr lang="es-ES" sz="1800" b="0" kern="1200" dirty="0" err="1" smtClean="0">
              <a:solidFill>
                <a:schemeClr val="tx1"/>
              </a:solidFill>
            </a:rPr>
            <a:t>Northridge</a:t>
          </a:r>
          <a:r>
            <a:rPr lang="es-ES" sz="1800" b="0" kern="1200" dirty="0" smtClean="0">
              <a:solidFill>
                <a:schemeClr val="tx1"/>
              </a:solidFill>
            </a:rPr>
            <a:t> (1994), se pudo apreciar que edificaciones esenciales como hospitales se comportaron bien desde un punto de vista estructural, pero en el ámbito no estructural tuvieron deficiencias y fueron evacuadas</a:t>
          </a:r>
        </a:p>
        <a:p>
          <a:pPr lvl="0" algn="just" defTabSz="800100">
            <a:lnSpc>
              <a:spcPct val="90000"/>
            </a:lnSpc>
            <a:spcBef>
              <a:spcPct val="0"/>
            </a:spcBef>
            <a:spcAft>
              <a:spcPct val="35000"/>
            </a:spcAft>
          </a:pPr>
          <a:endParaRPr lang="es-EC" sz="1600" b="1" kern="1200" dirty="0" smtClean="0">
            <a:solidFill>
              <a:schemeClr val="tx1"/>
            </a:solidFill>
          </a:endParaRPr>
        </a:p>
      </dsp:txBody>
      <dsp:txXfrm rot="10800000">
        <a:off x="10328" y="3203784"/>
        <a:ext cx="4114800" cy="1922270"/>
      </dsp:txXfrm>
    </dsp:sp>
    <dsp:sp modelId="{91B01669-48A9-4070-9289-4117C1120129}">
      <dsp:nvSpPr>
        <dsp:cNvPr id="0" name=""/>
        <dsp:cNvSpPr/>
      </dsp:nvSpPr>
      <dsp:spPr>
        <a:xfrm rot="5400000">
          <a:off x="4890686" y="1724449"/>
          <a:ext cx="2563027" cy="4114800"/>
        </a:xfrm>
        <a:prstGeom prst="round1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es-EC" sz="1800" b="0" kern="1200" dirty="0" smtClean="0">
              <a:solidFill>
                <a:schemeClr val="tx1"/>
              </a:solidFill>
            </a:rPr>
            <a:t>Sismos mas actuales Chile 2010 de magnitud fue de 8.8, en base a su historia sísmica a generado una respuesta preventiva reflejando un alto nivel de ingeniería sísmica, se distingue que sus edificios incluyen diafragmas verticales o muros de corte.</a:t>
          </a:r>
          <a:endParaRPr lang="es-ES" sz="1800" b="0" kern="1200" dirty="0">
            <a:solidFill>
              <a:schemeClr val="tx1"/>
            </a:solidFill>
          </a:endParaRPr>
        </a:p>
      </dsp:txBody>
      <dsp:txXfrm rot="-5400000">
        <a:off x="4114799" y="3141093"/>
        <a:ext cx="4114800" cy="1922270"/>
      </dsp:txXfrm>
    </dsp:sp>
    <dsp:sp modelId="{8BD406AE-5C6C-48D4-9929-B60A9DBC8930}">
      <dsp:nvSpPr>
        <dsp:cNvPr id="0" name=""/>
        <dsp:cNvSpPr/>
      </dsp:nvSpPr>
      <dsp:spPr>
        <a:xfrm>
          <a:off x="2880359" y="2140858"/>
          <a:ext cx="2468880" cy="844338"/>
        </a:xfrm>
        <a:prstGeom prst="roundRect">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u="sng" kern="1200" dirty="0" smtClean="0"/>
            <a:t>ANTECEDENTES</a:t>
          </a:r>
          <a:endParaRPr lang="es-ES" sz="2600" kern="1200" dirty="0"/>
        </a:p>
      </dsp:txBody>
      <dsp:txXfrm>
        <a:off x="2921576" y="2182075"/>
        <a:ext cx="2386446" cy="7619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888C9-16D6-4320-A4FD-8D7BBF20027C}">
      <dsp:nvSpPr>
        <dsp:cNvPr id="0" name=""/>
        <dsp:cNvSpPr/>
      </dsp:nvSpPr>
      <dsp:spPr>
        <a:xfrm rot="5400000">
          <a:off x="-441815" y="445149"/>
          <a:ext cx="2945436" cy="2061805"/>
        </a:xfrm>
        <a:prstGeom prst="chevron">
          <a:avLst/>
        </a:prstGeom>
        <a:solidFill>
          <a:srgbClr val="FF0000"/>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b="1" kern="1200" dirty="0" smtClean="0">
              <a:solidFill>
                <a:schemeClr val="tx1"/>
              </a:solidFill>
            </a:rPr>
            <a:t>Periodo de vibración (T):</a:t>
          </a:r>
          <a:endParaRPr lang="es-EC" sz="2500" kern="1200" dirty="0">
            <a:solidFill>
              <a:schemeClr val="tx1"/>
            </a:solidFill>
          </a:endParaRPr>
        </a:p>
      </dsp:txBody>
      <dsp:txXfrm rot="-5400000">
        <a:off x="1" y="1034237"/>
        <a:ext cx="2061805" cy="883631"/>
      </dsp:txXfrm>
    </dsp:sp>
    <dsp:sp modelId="{B24EA64F-E718-44C9-82F6-D51DA6A479BC}">
      <dsp:nvSpPr>
        <dsp:cNvPr id="0" name=""/>
        <dsp:cNvSpPr/>
      </dsp:nvSpPr>
      <dsp:spPr>
        <a:xfrm rot="5400000">
          <a:off x="3926063" y="-1860923"/>
          <a:ext cx="1914533" cy="5643050"/>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C" sz="2100" kern="1200" dirty="0" smtClean="0">
              <a:solidFill>
                <a:schemeClr val="tx1"/>
              </a:solidFill>
            </a:rPr>
            <a:t>Se define como el tiempo que la estructura se demora en completar un ciclo de vibración (ir y volver ). </a:t>
          </a:r>
          <a:br>
            <a:rPr lang="es-EC" sz="2100" kern="1200" dirty="0" smtClean="0">
              <a:solidFill>
                <a:schemeClr val="tx1"/>
              </a:solidFill>
            </a:rPr>
          </a:br>
          <a:r>
            <a:rPr lang="es-EC" sz="2100" kern="1200" dirty="0" smtClean="0">
              <a:solidFill>
                <a:schemeClr val="tx1"/>
              </a:solidFill>
            </a:rPr>
            <a:t>El periodo de vibración está en función de la masa y rigidez  de la </a:t>
          </a:r>
          <a:r>
            <a:rPr lang="es-EC" sz="2100" kern="1200" smtClean="0">
              <a:solidFill>
                <a:schemeClr val="tx1"/>
              </a:solidFill>
            </a:rPr>
            <a:t>edificación</a:t>
          </a:r>
          <a:r>
            <a:rPr lang="es-ES" sz="2100" kern="1200" smtClean="0"/>
            <a:t>. </a:t>
          </a:r>
          <a:endParaRPr lang="es-EC" sz="2100" kern="1200" dirty="0"/>
        </a:p>
      </dsp:txBody>
      <dsp:txXfrm rot="-5400000">
        <a:off x="2061805" y="96795"/>
        <a:ext cx="5549590" cy="1727613"/>
      </dsp:txXfrm>
    </dsp:sp>
    <dsp:sp modelId="{FD64BDD7-5E24-41F5-93C5-E5B668B16C03}">
      <dsp:nvSpPr>
        <dsp:cNvPr id="0" name=""/>
        <dsp:cNvSpPr/>
      </dsp:nvSpPr>
      <dsp:spPr>
        <a:xfrm rot="5400000">
          <a:off x="-441815" y="3109668"/>
          <a:ext cx="2945436" cy="2061805"/>
        </a:xfrm>
        <a:prstGeom prst="chevron">
          <a:avLst/>
        </a:prstGeom>
        <a:solidFill>
          <a:schemeClr val="accent4">
            <a:hueOff val="-857195"/>
            <a:satOff val="57115"/>
            <a:lumOff val="17451"/>
            <a:alphaOff val="0"/>
          </a:schemeClr>
        </a:solidFill>
        <a:ln w="15875" cap="flat" cmpd="sng" algn="ctr">
          <a:solidFill>
            <a:schemeClr val="accent4">
              <a:hueOff val="-857195"/>
              <a:satOff val="57115"/>
              <a:lumOff val="1745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b="1" kern="1200" dirty="0" smtClean="0">
              <a:solidFill>
                <a:schemeClr val="tx1"/>
              </a:solidFill>
            </a:rPr>
            <a:t>Modos de vibración:</a:t>
          </a:r>
          <a:endParaRPr lang="es-EC" sz="2500" kern="1200" dirty="0">
            <a:solidFill>
              <a:schemeClr val="tx1"/>
            </a:solidFill>
          </a:endParaRPr>
        </a:p>
      </dsp:txBody>
      <dsp:txXfrm rot="-5400000">
        <a:off x="1" y="3698756"/>
        <a:ext cx="2061805" cy="883631"/>
      </dsp:txXfrm>
    </dsp:sp>
    <dsp:sp modelId="{D11E1435-63EA-4DB5-800A-6F87FAD6659E}">
      <dsp:nvSpPr>
        <dsp:cNvPr id="0" name=""/>
        <dsp:cNvSpPr/>
      </dsp:nvSpPr>
      <dsp:spPr>
        <a:xfrm rot="5400000">
          <a:off x="3926063" y="803594"/>
          <a:ext cx="1914533" cy="5643050"/>
        </a:xfrm>
        <a:prstGeom prst="round2SameRect">
          <a:avLst/>
        </a:prstGeom>
        <a:solidFill>
          <a:schemeClr val="lt1">
            <a:alpha val="90000"/>
            <a:hueOff val="0"/>
            <a:satOff val="0"/>
            <a:lumOff val="0"/>
            <a:alphaOff val="0"/>
          </a:schemeClr>
        </a:solidFill>
        <a:ln w="15875" cap="flat" cmpd="sng" algn="ctr">
          <a:solidFill>
            <a:schemeClr val="accent4">
              <a:hueOff val="-857195"/>
              <a:satOff val="57115"/>
              <a:lumOff val="174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C" sz="2100" kern="1200" dirty="0" smtClean="0"/>
            <a:t>Son parámetros que dependen directamente de la masa, rigidez, y disposición de los elementos que constituyen la estructura.</a:t>
          </a:r>
          <a:endParaRPr lang="es-EC" sz="2100" kern="1200" dirty="0"/>
        </a:p>
      </dsp:txBody>
      <dsp:txXfrm rot="-5400000">
        <a:off x="2061805" y="2761312"/>
        <a:ext cx="5549590" cy="17276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CE1BB-DFE1-47A4-8C7C-E330A633DB67}">
      <dsp:nvSpPr>
        <dsp:cNvPr id="0" name=""/>
        <dsp:cNvSpPr/>
      </dsp:nvSpPr>
      <dsp:spPr>
        <a:xfrm>
          <a:off x="0" y="1327051"/>
          <a:ext cx="6360368" cy="8568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B934A2E1-AC96-46B6-876D-B5FC8C82F191}">
      <dsp:nvSpPr>
        <dsp:cNvPr id="0" name=""/>
        <dsp:cNvSpPr/>
      </dsp:nvSpPr>
      <dsp:spPr>
        <a:xfrm>
          <a:off x="312738" y="47810"/>
          <a:ext cx="6042945" cy="1781080"/>
        </a:xfrm>
        <a:prstGeom prst="roundRect">
          <a:avLst/>
        </a:prstGeom>
        <a:gradFill rotWithShape="0">
          <a:gsLst>
            <a:gs pos="0">
              <a:schemeClr val="accent4">
                <a:hueOff val="0"/>
                <a:satOff val="0"/>
                <a:lumOff val="0"/>
                <a:alphaOff val="0"/>
              </a:schemeClr>
            </a:gs>
            <a:gs pos="100000">
              <a:schemeClr val="accent4">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4">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8285" tIns="0" rIns="168285" bIns="0" numCol="1" spcCol="1270" anchor="ctr" anchorCtr="0">
          <a:noAutofit/>
        </a:bodyPr>
        <a:lstStyle/>
        <a:p>
          <a:pPr lvl="0" algn="l" defTabSz="711200">
            <a:lnSpc>
              <a:spcPct val="90000"/>
            </a:lnSpc>
            <a:spcBef>
              <a:spcPct val="0"/>
            </a:spcBef>
            <a:spcAft>
              <a:spcPct val="35000"/>
            </a:spcAft>
          </a:pPr>
          <a:r>
            <a:rPr lang="es-EC" sz="1600" kern="1200" dirty="0" smtClean="0"/>
            <a:t>Modelo que incorpora directamente la respuesta inelástica del material hacia un desplazamiento objetivo, de tal forma que las deformaciones internas y las fuerzas son determinadas.</a:t>
          </a:r>
          <a:endParaRPr lang="es-EC" sz="1600" kern="1200" dirty="0"/>
        </a:p>
      </dsp:txBody>
      <dsp:txXfrm>
        <a:off x="399683" y="134755"/>
        <a:ext cx="5869055" cy="1607190"/>
      </dsp:txXfrm>
    </dsp:sp>
    <dsp:sp modelId="{0FCD3754-6D87-43C8-A252-3CFE2D6C5D4B}">
      <dsp:nvSpPr>
        <dsp:cNvPr id="0" name=""/>
        <dsp:cNvSpPr/>
      </dsp:nvSpPr>
      <dsp:spPr>
        <a:xfrm>
          <a:off x="0" y="3215621"/>
          <a:ext cx="6360368" cy="856800"/>
        </a:xfrm>
        <a:prstGeom prst="rect">
          <a:avLst/>
        </a:prstGeom>
        <a:solidFill>
          <a:schemeClr val="lt1">
            <a:alpha val="90000"/>
            <a:hueOff val="0"/>
            <a:satOff val="0"/>
            <a:lumOff val="0"/>
            <a:alphaOff val="0"/>
          </a:schemeClr>
        </a:solidFill>
        <a:ln w="9525" cap="flat" cmpd="sng" algn="ctr">
          <a:solidFill>
            <a:schemeClr val="accent4">
              <a:hueOff val="-857195"/>
              <a:satOff val="57115"/>
              <a:lumOff val="17451"/>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E375C6A7-F551-43ED-84BD-94AC2FC47EB7}">
      <dsp:nvSpPr>
        <dsp:cNvPr id="0" name=""/>
        <dsp:cNvSpPr/>
      </dsp:nvSpPr>
      <dsp:spPr>
        <a:xfrm>
          <a:off x="302800" y="2367451"/>
          <a:ext cx="6056008" cy="1350009"/>
        </a:xfrm>
        <a:prstGeom prst="roundRect">
          <a:avLst/>
        </a:prstGeom>
        <a:gradFill rotWithShape="0">
          <a:gsLst>
            <a:gs pos="0">
              <a:schemeClr val="accent4">
                <a:hueOff val="-857195"/>
                <a:satOff val="57115"/>
                <a:lumOff val="17451"/>
                <a:alphaOff val="0"/>
              </a:schemeClr>
            </a:gs>
            <a:gs pos="100000">
              <a:schemeClr val="accent4">
                <a:hueOff val="-857195"/>
                <a:satOff val="57115"/>
                <a:lumOff val="17451"/>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4">
              <a:hueOff val="-857195"/>
              <a:satOff val="57115"/>
              <a:lumOff val="17451"/>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8285" tIns="0" rIns="168285" bIns="0" numCol="1" spcCol="1270" anchor="ctr" anchorCtr="0">
          <a:noAutofit/>
        </a:bodyPr>
        <a:lstStyle/>
        <a:p>
          <a:pPr lvl="0" algn="l" defTabSz="711200">
            <a:lnSpc>
              <a:spcPct val="90000"/>
            </a:lnSpc>
            <a:spcBef>
              <a:spcPct val="0"/>
            </a:spcBef>
            <a:spcAft>
              <a:spcPct val="35000"/>
            </a:spcAft>
          </a:pPr>
          <a:r>
            <a:rPr lang="es-EC" sz="1600" kern="1200" dirty="0" smtClean="0"/>
            <a:t>El modelo matemático del edificio es sometido a un aumento </a:t>
          </a:r>
          <a:r>
            <a:rPr lang="es-EC" sz="1600" kern="1200" dirty="0" err="1" smtClean="0"/>
            <a:t>monotónico</a:t>
          </a:r>
          <a:r>
            <a:rPr lang="es-EC" sz="1600" kern="1200" dirty="0" smtClean="0"/>
            <a:t> de fuerzas laterales o desplazamientos hasta que un desplazamiento objetivo sea excedido a un desplazamiento permitido en el nodo de control de la estructura o hasta llegar al colapso de la misma.</a:t>
          </a:r>
          <a:endParaRPr lang="es-EC" sz="1600" kern="1200" dirty="0"/>
        </a:p>
      </dsp:txBody>
      <dsp:txXfrm>
        <a:off x="368702" y="2433353"/>
        <a:ext cx="5924204" cy="12182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CE1BB-DFE1-47A4-8C7C-E330A633DB67}">
      <dsp:nvSpPr>
        <dsp:cNvPr id="0" name=""/>
        <dsp:cNvSpPr/>
      </dsp:nvSpPr>
      <dsp:spPr>
        <a:xfrm>
          <a:off x="0" y="1534226"/>
          <a:ext cx="6885466" cy="1008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B934A2E1-AC96-46B6-876D-B5FC8C82F191}">
      <dsp:nvSpPr>
        <dsp:cNvPr id="0" name=""/>
        <dsp:cNvSpPr/>
      </dsp:nvSpPr>
      <dsp:spPr>
        <a:xfrm>
          <a:off x="338557" y="29237"/>
          <a:ext cx="6541837" cy="2095388"/>
        </a:xfrm>
        <a:prstGeom prst="roundRect">
          <a:avLst/>
        </a:prstGeom>
        <a:solidFill>
          <a:schemeClr val="accent6">
            <a:lumMod val="75000"/>
          </a:schemeClr>
        </a:soli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4">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82178" tIns="0" rIns="182178" bIns="0" numCol="1" spcCol="1270" anchor="ctr" anchorCtr="0">
          <a:noAutofit/>
        </a:bodyPr>
        <a:lstStyle/>
        <a:p>
          <a:pPr lvl="0" algn="l" defTabSz="711200">
            <a:lnSpc>
              <a:spcPct val="90000"/>
            </a:lnSpc>
            <a:spcBef>
              <a:spcPct val="0"/>
            </a:spcBef>
            <a:spcAft>
              <a:spcPct val="35000"/>
            </a:spcAft>
          </a:pPr>
          <a:r>
            <a:rPr lang="es-EC" sz="1600" kern="1200" dirty="0" smtClean="0"/>
            <a:t>Los desplazamientos laterales generados por un sismo son determinados usando una Historia de Respuesta Inelástica en el Tiempo.</a:t>
          </a:r>
          <a:endParaRPr lang="es-EC" sz="1600" kern="1200" dirty="0"/>
        </a:p>
      </dsp:txBody>
      <dsp:txXfrm>
        <a:off x="440845" y="131525"/>
        <a:ext cx="6337261" cy="1890812"/>
      </dsp:txXfrm>
    </dsp:sp>
    <dsp:sp modelId="{0FCD3754-6D87-43C8-A252-3CFE2D6C5D4B}">
      <dsp:nvSpPr>
        <dsp:cNvPr id="0" name=""/>
        <dsp:cNvSpPr/>
      </dsp:nvSpPr>
      <dsp:spPr>
        <a:xfrm>
          <a:off x="0" y="3756073"/>
          <a:ext cx="6885466" cy="1008000"/>
        </a:xfrm>
        <a:prstGeom prst="rect">
          <a:avLst/>
        </a:prstGeom>
        <a:solidFill>
          <a:schemeClr val="lt1">
            <a:alpha val="90000"/>
            <a:hueOff val="0"/>
            <a:satOff val="0"/>
            <a:lumOff val="0"/>
            <a:alphaOff val="0"/>
          </a:schemeClr>
        </a:solidFill>
        <a:ln w="9525" cap="flat" cmpd="sng" algn="ctr">
          <a:solidFill>
            <a:schemeClr val="accent4">
              <a:hueOff val="-857195"/>
              <a:satOff val="57115"/>
              <a:lumOff val="17451"/>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E375C6A7-F551-43ED-84BD-94AC2FC47EB7}">
      <dsp:nvSpPr>
        <dsp:cNvPr id="0" name=""/>
        <dsp:cNvSpPr/>
      </dsp:nvSpPr>
      <dsp:spPr>
        <a:xfrm>
          <a:off x="327799" y="2758226"/>
          <a:ext cx="6555979" cy="1588246"/>
        </a:xfrm>
        <a:prstGeom prst="roundRect">
          <a:avLst/>
        </a:prstGeom>
        <a:gradFill rotWithShape="0">
          <a:gsLst>
            <a:gs pos="0">
              <a:schemeClr val="accent4">
                <a:hueOff val="-857195"/>
                <a:satOff val="57115"/>
                <a:lumOff val="17451"/>
                <a:alphaOff val="0"/>
              </a:schemeClr>
            </a:gs>
            <a:gs pos="100000">
              <a:schemeClr val="accent4">
                <a:hueOff val="-857195"/>
                <a:satOff val="57115"/>
                <a:lumOff val="17451"/>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4">
              <a:hueOff val="-857195"/>
              <a:satOff val="57115"/>
              <a:lumOff val="17451"/>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82178" tIns="0" rIns="182178" bIns="0" numCol="1" spcCol="1270" anchor="ctr" anchorCtr="0">
          <a:noAutofit/>
        </a:bodyPr>
        <a:lstStyle/>
        <a:p>
          <a:pPr lvl="0" algn="l" defTabSz="711200">
            <a:lnSpc>
              <a:spcPct val="90000"/>
            </a:lnSpc>
            <a:spcBef>
              <a:spcPct val="0"/>
            </a:spcBef>
            <a:spcAft>
              <a:spcPct val="35000"/>
            </a:spcAft>
          </a:pPr>
          <a:r>
            <a:rPr lang="es-EC" sz="1600" kern="1200" dirty="0" smtClean="0"/>
            <a:t>Los desplazamientos de diseño no son establecidos usando un desplazamiento objetivo, pero en cambio son determinados directamente por el análisis dinámico usando historias de movimiento de tierra.</a:t>
          </a:r>
          <a:endParaRPr lang="es-EC" sz="1600" kern="1200" dirty="0"/>
        </a:p>
      </dsp:txBody>
      <dsp:txXfrm>
        <a:off x="405331" y="2835758"/>
        <a:ext cx="6400915" cy="14331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3030F-5A8D-4E74-AFAB-6CC0E5609E27}">
      <dsp:nvSpPr>
        <dsp:cNvPr id="0" name=""/>
        <dsp:cNvSpPr/>
      </dsp:nvSpPr>
      <dsp:spPr>
        <a:xfrm>
          <a:off x="0" y="0"/>
          <a:ext cx="7992888" cy="1917283"/>
        </a:xfrm>
        <a:prstGeom prst="roundRect">
          <a:avLst>
            <a:gd name="adj" fmla="val 10000"/>
          </a:avLst>
        </a:prstGeom>
        <a:gradFill rotWithShape="0">
          <a:gsLst>
            <a:gs pos="0">
              <a:schemeClr val="accent5">
                <a:hueOff val="0"/>
                <a:satOff val="0"/>
                <a:lumOff val="0"/>
                <a:alphaOff val="0"/>
              </a:schemeClr>
            </a:gs>
            <a:gs pos="100000">
              <a:schemeClr val="accent5">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Los muros de corte de hormigón armado </a:t>
          </a:r>
          <a:r>
            <a:rPr lang="es-EC" sz="1800" b="1" i="1" kern="1200" dirty="0" smtClean="0"/>
            <a:t>delgados</a:t>
          </a:r>
          <a:r>
            <a:rPr lang="es-EC" sz="1800" kern="1200" dirty="0" smtClean="0"/>
            <a:t> serán gobernados por la flexión y tenderán a formar una rótula de flexión plástica cerca de la base del muro donde la  carga lateral es severa.</a:t>
          </a:r>
          <a:endParaRPr lang="es-EC" sz="1800" kern="1200" dirty="0"/>
        </a:p>
      </dsp:txBody>
      <dsp:txXfrm>
        <a:off x="1790305" y="0"/>
        <a:ext cx="6202582" cy="1917283"/>
      </dsp:txXfrm>
    </dsp:sp>
    <dsp:sp modelId="{07E25ADF-027A-4E3A-9F92-31D6FEDAF5FD}">
      <dsp:nvSpPr>
        <dsp:cNvPr id="0" name=""/>
        <dsp:cNvSpPr/>
      </dsp:nvSpPr>
      <dsp:spPr>
        <a:xfrm>
          <a:off x="106236" y="135076"/>
          <a:ext cx="1717735" cy="1590900"/>
        </a:xfrm>
        <a:prstGeom prst="roundRect">
          <a:avLst>
            <a:gd name="adj" fmla="val 10000"/>
          </a:avLst>
        </a:prstGeom>
        <a:blipFill rotWithShape="1">
          <a:blip xmlns:r="http://schemas.openxmlformats.org/officeDocument/2006/relationships" r:embed="rId1"/>
          <a:stretch>
            <a:fillRect/>
          </a:stretch>
        </a:blip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tint val="50000"/>
              <a:hueOff val="0"/>
              <a:satOff val="0"/>
              <a:lumOff val="0"/>
              <a:alphaOff val="0"/>
              <a:shade val="30000"/>
            </a:schemeClr>
          </a:contourClr>
        </a:sp3d>
      </dsp:spPr>
      <dsp:style>
        <a:lnRef idx="0">
          <a:scrgbClr r="0" g="0" b="0"/>
        </a:lnRef>
        <a:fillRef idx="1">
          <a:scrgbClr r="0" g="0" b="0"/>
        </a:fillRef>
        <a:effectRef idx="3">
          <a:scrgbClr r="0" g="0" b="0"/>
        </a:effectRef>
        <a:fontRef idx="minor"/>
      </dsp:style>
    </dsp:sp>
    <dsp:sp modelId="{C178D784-65B4-4AEB-AD29-1AAD2E61289E}">
      <dsp:nvSpPr>
        <dsp:cNvPr id="0" name=""/>
        <dsp:cNvSpPr/>
      </dsp:nvSpPr>
      <dsp:spPr>
        <a:xfrm>
          <a:off x="0" y="2111641"/>
          <a:ext cx="7992888" cy="2928918"/>
        </a:xfrm>
        <a:prstGeom prst="roundRect">
          <a:avLst>
            <a:gd name="adj" fmla="val 10000"/>
          </a:avLst>
        </a:prstGeom>
        <a:gradFill rotWithShape="0">
          <a:gsLst>
            <a:gs pos="0">
              <a:schemeClr val="accent5">
                <a:hueOff val="17684680"/>
                <a:satOff val="-71851"/>
                <a:lumOff val="-15882"/>
                <a:alphaOff val="0"/>
              </a:schemeClr>
            </a:gs>
            <a:gs pos="100000">
              <a:schemeClr val="accent5">
                <a:hueOff val="17684680"/>
                <a:satOff val="-71851"/>
                <a:lumOff val="-15882"/>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hueOff val="17684680"/>
              <a:satOff val="-71851"/>
              <a:lumOff val="-15882"/>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Los muros </a:t>
          </a:r>
          <a:r>
            <a:rPr lang="es-EC" sz="1800" b="1" i="1" kern="1200" dirty="0" smtClean="0"/>
            <a:t>cortos</a:t>
          </a:r>
          <a:r>
            <a:rPr lang="es-EC" sz="1800" kern="1200" dirty="0" smtClean="0"/>
            <a:t> son gobernados por el corte, tendrán una capacidad limitada de deformar más allá del rango elástico y seguir llevando cargas laterales, son diseñados como elementos controlados por el desplazamiento con capacidades de ductilidad bajos.</a:t>
          </a:r>
          <a:endParaRPr lang="es-EC" sz="1800" kern="1200" dirty="0"/>
        </a:p>
      </dsp:txBody>
      <dsp:txXfrm>
        <a:off x="1790305" y="2111641"/>
        <a:ext cx="6202582" cy="2928918"/>
      </dsp:txXfrm>
    </dsp:sp>
    <dsp:sp modelId="{BEADDAD0-F8D9-4A3F-8A8C-8644F68D2FE8}">
      <dsp:nvSpPr>
        <dsp:cNvPr id="0" name=""/>
        <dsp:cNvSpPr/>
      </dsp:nvSpPr>
      <dsp:spPr>
        <a:xfrm>
          <a:off x="95773" y="2304260"/>
          <a:ext cx="1790486" cy="2538421"/>
        </a:xfrm>
        <a:prstGeom prst="roundRect">
          <a:avLst>
            <a:gd name="adj" fmla="val 10000"/>
          </a:avLst>
        </a:prstGeom>
        <a:blipFill rotWithShape="1">
          <a:blip xmlns:r="http://schemas.openxmlformats.org/officeDocument/2006/relationships" r:embed="rId2"/>
          <a:stretch>
            <a:fillRect/>
          </a:stretch>
        </a:blip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tint val="50000"/>
              <a:hueOff val="18109091"/>
              <a:satOff val="-66584"/>
              <a:lumOff val="-6937"/>
              <a:alphaOff val="0"/>
              <a:shade val="30000"/>
            </a:schemeClr>
          </a:contourClr>
        </a:sp3d>
      </dsp:spPr>
      <dsp:style>
        <a:lnRef idx="0">
          <a:scrgbClr r="0" g="0" b="0"/>
        </a:lnRef>
        <a:fillRef idx="1">
          <a:scrgbClr r="0" g="0" b="0"/>
        </a:fillRef>
        <a:effectRef idx="3">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A2D63-E8DD-417D-859A-30907B2BAAF0}">
      <dsp:nvSpPr>
        <dsp:cNvPr id="0" name=""/>
        <dsp:cNvSpPr/>
      </dsp:nvSpPr>
      <dsp:spPr>
        <a:xfrm>
          <a:off x="0" y="653226"/>
          <a:ext cx="7056784" cy="1292850"/>
        </a:xfrm>
        <a:prstGeom prst="roundRect">
          <a:avLst/>
        </a:prstGeom>
        <a:gradFill rotWithShape="0">
          <a:gsLst>
            <a:gs pos="0">
              <a:schemeClr val="accent2">
                <a:hueOff val="0"/>
                <a:satOff val="0"/>
                <a:lumOff val="0"/>
                <a:alphaOff val="0"/>
              </a:schemeClr>
            </a:gs>
            <a:gs pos="100000">
              <a:schemeClr val="accent2">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t>La rotación (</a:t>
          </a:r>
          <a:r>
            <a:rPr lang="es-EC" sz="1800" kern="1200" dirty="0" err="1" smtClean="0"/>
            <a:t>θy</a:t>
          </a:r>
          <a:r>
            <a:rPr lang="es-EC" sz="1800" kern="1200" dirty="0" smtClean="0"/>
            <a:t>) en el punto </a:t>
          </a:r>
          <a:r>
            <a:rPr lang="es-EC" sz="1800" i="1" kern="1200" dirty="0" smtClean="0"/>
            <a:t>B </a:t>
          </a:r>
          <a:r>
            <a:rPr lang="es-EC" sz="1800" kern="1200" dirty="0" smtClean="0"/>
            <a:t>equivale al punto de rendimiento dada por la siguiente expresión:</a:t>
          </a:r>
        </a:p>
        <a:p>
          <a:pPr lvl="0" algn="just" defTabSz="800100">
            <a:lnSpc>
              <a:spcPct val="90000"/>
            </a:lnSpc>
            <a:spcBef>
              <a:spcPct val="0"/>
            </a:spcBef>
            <a:spcAft>
              <a:spcPct val="35000"/>
            </a:spcAft>
          </a:pPr>
          <a:endParaRPr lang="es-ES" sz="1800" kern="1200" dirty="0">
            <a:solidFill>
              <a:schemeClr val="tx1"/>
            </a:solidFill>
          </a:endParaRPr>
        </a:p>
      </dsp:txBody>
      <dsp:txXfrm>
        <a:off x="63112" y="716338"/>
        <a:ext cx="6930560" cy="1166626"/>
      </dsp:txXfrm>
    </dsp:sp>
    <dsp:sp modelId="{BCC4D65D-8939-4221-A0B9-C3C4A0A0C725}">
      <dsp:nvSpPr>
        <dsp:cNvPr id="0" name=""/>
        <dsp:cNvSpPr/>
      </dsp:nvSpPr>
      <dsp:spPr>
        <a:xfrm>
          <a:off x="2592274" y="1946076"/>
          <a:ext cx="187223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053"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es-ES" sz="1600" kern="1200" dirty="0"/>
        </a:p>
        <a:p>
          <a:pPr marL="171450" lvl="1" indent="-171450" algn="l" defTabSz="711200">
            <a:lnSpc>
              <a:spcPct val="90000"/>
            </a:lnSpc>
            <a:spcBef>
              <a:spcPct val="0"/>
            </a:spcBef>
            <a:spcAft>
              <a:spcPct val="20000"/>
            </a:spcAft>
            <a:buChar char="••"/>
          </a:pPr>
          <a14:m xmlns:a14="http://schemas.microsoft.com/office/drawing/2010/main">
            <m:oMath xmlns:m="http://schemas.openxmlformats.org/officeDocument/2006/math">
              <m:r>
                <a:rPr lang="es-EC" sz="1600" i="1" kern="1200" smtClean="0">
                  <a:latin typeface="Cambria Math"/>
                </a:rPr>
                <m:t>𝜃</m:t>
              </m:r>
              <m:r>
                <a:rPr lang="es-EC" sz="1600" i="1" kern="1200" smtClean="0">
                  <a:latin typeface="Cambria Math"/>
                </a:rPr>
                <m:t>𝑦</m:t>
              </m:r>
              <m:r>
                <a:rPr lang="es-EC" sz="1600" i="1" kern="1200" smtClean="0">
                  <a:latin typeface="Cambria Math"/>
                </a:rPr>
                <m:t>=</m:t>
              </m:r>
              <m:d>
                <m:dPr>
                  <m:ctrlPr>
                    <a:rPr lang="es-EC" sz="1600" i="1" kern="1200">
                      <a:latin typeface="Cambria Math"/>
                    </a:rPr>
                  </m:ctrlPr>
                </m:dPr>
                <m:e>
                  <m:f>
                    <m:fPr>
                      <m:ctrlPr>
                        <a:rPr lang="es-EC" sz="1600" i="1" kern="1200">
                          <a:latin typeface="Cambria Math"/>
                        </a:rPr>
                      </m:ctrlPr>
                    </m:fPr>
                    <m:num>
                      <m:r>
                        <a:rPr lang="es-EC" sz="1600" i="1" kern="1200">
                          <a:latin typeface="Cambria Math"/>
                        </a:rPr>
                        <m:t>𝑀𝑦</m:t>
                      </m:r>
                    </m:num>
                    <m:den>
                      <m:r>
                        <a:rPr lang="es-EC" sz="1600" i="1" kern="1200">
                          <a:latin typeface="Cambria Math"/>
                        </a:rPr>
                        <m:t>𝐸𝑐</m:t>
                      </m:r>
                      <m:r>
                        <a:rPr lang="es-EC" sz="1600" i="1" kern="1200">
                          <a:latin typeface="Cambria Math"/>
                        </a:rPr>
                        <m:t> </m:t>
                      </m:r>
                      <m:r>
                        <a:rPr lang="es-EC" sz="1600" i="1" kern="1200">
                          <a:latin typeface="Cambria Math"/>
                        </a:rPr>
                        <m:t>𝐼</m:t>
                      </m:r>
                    </m:den>
                  </m:f>
                </m:e>
              </m:d>
              <m:r>
                <a:rPr lang="es-EC" sz="1600" i="1" kern="1200">
                  <a:latin typeface="Cambria Math"/>
                </a:rPr>
                <m:t>𝑙𝑝</m:t>
              </m:r>
            </m:oMath>
          </a14:m>
          <a:r>
            <a:rPr lang="es-EC" sz="1600" kern="1200" dirty="0"/>
            <a:t> </a:t>
          </a:r>
          <a:endParaRPr lang="es-ES" sz="1600" kern="1200" dirty="0"/>
        </a:p>
      </dsp:txBody>
      <dsp:txXfrm>
        <a:off x="2592274" y="1946076"/>
        <a:ext cx="1872235" cy="1076400"/>
      </dsp:txXfrm>
    </dsp:sp>
    <dsp:sp modelId="{3A832934-CE37-4F85-9628-2C396A95B46C}">
      <dsp:nvSpPr>
        <dsp:cNvPr id="0" name=""/>
        <dsp:cNvSpPr/>
      </dsp:nvSpPr>
      <dsp:spPr>
        <a:xfrm>
          <a:off x="0" y="3024338"/>
          <a:ext cx="7056784" cy="1292850"/>
        </a:xfrm>
        <a:prstGeom prst="roundRect">
          <a:avLst/>
        </a:prstGeom>
        <a:solidFill>
          <a:srgbClr val="00B050"/>
        </a:soli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t>El valor de la longitud asumida de la rótula plástica</a:t>
          </a:r>
          <a:r>
            <a:rPr lang="es-EC" sz="1800" i="1" kern="1200" dirty="0" smtClean="0"/>
            <a:t> ¨</a:t>
          </a:r>
          <a:r>
            <a:rPr lang="es-EC" sz="1800" i="1" kern="1200" dirty="0" err="1" smtClean="0"/>
            <a:t>lp</a:t>
          </a:r>
          <a:r>
            <a:rPr lang="es-EC" sz="1800" i="1" kern="1200" dirty="0" smtClean="0"/>
            <a:t>¨ </a:t>
          </a:r>
          <a:r>
            <a:rPr lang="es-EC" sz="1800" kern="1200" dirty="0" smtClean="0"/>
            <a:t>según el Código ASCE 41 especifica que esta longitud debe ser 0.5 veces el ancho del muro de corte sin que esta longitud sobrepase la altura de piso del muro.</a:t>
          </a:r>
          <a:endParaRPr lang="es-ES" sz="1800" kern="1200" dirty="0">
            <a:solidFill>
              <a:schemeClr val="tx1"/>
            </a:solidFill>
          </a:endParaRPr>
        </a:p>
      </dsp:txBody>
      <dsp:txXfrm>
        <a:off x="63112" y="3087450"/>
        <a:ext cx="6930560" cy="11666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18C45-B60C-4B02-BFCF-B6E8A8FD5F5A}">
      <dsp:nvSpPr>
        <dsp:cNvPr id="0" name=""/>
        <dsp:cNvSpPr/>
      </dsp:nvSpPr>
      <dsp:spPr>
        <a:xfrm rot="16200000">
          <a:off x="2758909" y="-2755125"/>
          <a:ext cx="2232248" cy="7742498"/>
        </a:xfrm>
        <a:prstGeom prst="flowChartManualOperation">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endParaRPr lang="es-ES" sz="1800" b="1" kern="1200" dirty="0" smtClean="0">
            <a:solidFill>
              <a:schemeClr val="tx1"/>
            </a:solidFill>
          </a:endParaRPr>
        </a:p>
        <a:p>
          <a:pPr marL="171450" lvl="1" indent="-171450" algn="just" defTabSz="800100">
            <a:lnSpc>
              <a:spcPct val="90000"/>
            </a:lnSpc>
            <a:spcBef>
              <a:spcPct val="0"/>
            </a:spcBef>
            <a:spcAft>
              <a:spcPct val="15000"/>
            </a:spcAft>
            <a:buChar char="••"/>
          </a:pPr>
          <a:r>
            <a:rPr lang="es-EC" sz="1800" kern="1200" dirty="0" smtClean="0">
              <a:solidFill>
                <a:schemeClr val="tx1"/>
              </a:solidFill>
            </a:rPr>
            <a:t>Para elementos que experimentan la respuesta inelástica, las rotaciones de rótula plásticas máximas, los movimientos, no deben exceder los valores dados en las Tablas 3.15 y 3.16, para el Nivel de Rendimiento particular evaluado</a:t>
          </a:r>
          <a:endParaRPr lang="es-ES" sz="1800" b="1" kern="1200" dirty="0">
            <a:solidFill>
              <a:schemeClr val="tx1"/>
            </a:solidFill>
          </a:endParaRPr>
        </a:p>
      </dsp:txBody>
      <dsp:txXfrm rot="5400000">
        <a:off x="3784" y="446450"/>
        <a:ext cx="7742498" cy="13393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42F9A-0752-45FD-BE3D-20367FE36E20}">
      <dsp:nvSpPr>
        <dsp:cNvPr id="0" name=""/>
        <dsp:cNvSpPr/>
      </dsp:nvSpPr>
      <dsp:spPr>
        <a:xfrm>
          <a:off x="0" y="0"/>
          <a:ext cx="6497286" cy="154306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1.- Se incrementa la rigidez de la estructura, disminuyendo sus desplazamientos horizontales.</a:t>
          </a:r>
          <a:r>
            <a:rPr lang="es-ES" sz="1800" kern="1200" dirty="0" smtClean="0">
              <a:solidFill>
                <a:schemeClr val="tx1"/>
              </a:solidFill>
            </a:rPr>
            <a:t>                                                                                                                                                                                                                                                                                                                   </a:t>
          </a:r>
          <a:endParaRPr lang="es-ES" sz="1800" kern="1200" dirty="0">
            <a:solidFill>
              <a:schemeClr val="tx1"/>
            </a:solidFill>
          </a:endParaRPr>
        </a:p>
      </dsp:txBody>
      <dsp:txXfrm>
        <a:off x="45195" y="45195"/>
        <a:ext cx="4832202" cy="1452670"/>
      </dsp:txXfrm>
    </dsp:sp>
    <dsp:sp modelId="{41FE58F9-1F0F-4043-9999-2687E4689771}">
      <dsp:nvSpPr>
        <dsp:cNvPr id="0" name=""/>
        <dsp:cNvSpPr/>
      </dsp:nvSpPr>
      <dsp:spPr>
        <a:xfrm>
          <a:off x="573289" y="1800237"/>
          <a:ext cx="6497286" cy="154306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2.- Incrementa la capacidad de absorción de energía del edificio, factor deseable en el diseño sísmico.</a:t>
          </a:r>
          <a:endParaRPr lang="es-ES" sz="1800" kern="1200" dirty="0"/>
        </a:p>
      </dsp:txBody>
      <dsp:txXfrm>
        <a:off x="618484" y="1845432"/>
        <a:ext cx="4830616" cy="1452670"/>
      </dsp:txXfrm>
    </dsp:sp>
    <dsp:sp modelId="{8683DAFA-3706-42D7-8677-C472AEA462D9}">
      <dsp:nvSpPr>
        <dsp:cNvPr id="0" name=""/>
        <dsp:cNvSpPr/>
      </dsp:nvSpPr>
      <dsp:spPr>
        <a:xfrm>
          <a:off x="1146579" y="3600475"/>
          <a:ext cx="6497286" cy="154306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3.- Altera la distribución del cortante en los ejes de la estructura.</a:t>
          </a:r>
          <a:endParaRPr lang="es-ES" sz="1800" kern="1200" dirty="0">
            <a:solidFill>
              <a:schemeClr val="tx1"/>
            </a:solidFill>
          </a:endParaRPr>
        </a:p>
      </dsp:txBody>
      <dsp:txXfrm>
        <a:off x="1191774" y="3645670"/>
        <a:ext cx="4830616" cy="1452670"/>
      </dsp:txXfrm>
    </dsp:sp>
    <dsp:sp modelId="{B388C17A-1282-4D51-8087-36B3FB233700}">
      <dsp:nvSpPr>
        <dsp:cNvPr id="0" name=""/>
        <dsp:cNvSpPr/>
      </dsp:nvSpPr>
      <dsp:spPr>
        <a:xfrm>
          <a:off x="5494296" y="1170154"/>
          <a:ext cx="1002989" cy="100298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5719969" y="1170154"/>
        <a:ext cx="551643" cy="754749"/>
      </dsp:txXfrm>
    </dsp:sp>
    <dsp:sp modelId="{62D499BD-7F74-42C2-8BF2-D80589AAD686}">
      <dsp:nvSpPr>
        <dsp:cNvPr id="0" name=""/>
        <dsp:cNvSpPr/>
      </dsp:nvSpPr>
      <dsp:spPr>
        <a:xfrm>
          <a:off x="6067586" y="2960104"/>
          <a:ext cx="1002989" cy="1002989"/>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6293259" y="2960104"/>
        <a:ext cx="551643" cy="75474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C7A96-C6D5-493E-AD6C-E7395D6B45A7}">
      <dsp:nvSpPr>
        <dsp:cNvPr id="0" name=""/>
        <dsp:cNvSpPr/>
      </dsp:nvSpPr>
      <dsp:spPr>
        <a:xfrm>
          <a:off x="632" y="968995"/>
          <a:ext cx="2720411" cy="3264493"/>
        </a:xfrm>
        <a:prstGeom prst="roundRect">
          <a:avLst>
            <a:gd name="adj" fmla="val 5000"/>
          </a:avLst>
        </a:prstGeom>
        <a:solidFill>
          <a:srgbClr val="FFC000"/>
        </a:soli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3">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s-EC" sz="3100" kern="1200" dirty="0" smtClean="0"/>
            <a:t>1</a:t>
          </a:r>
          <a:endParaRPr lang="es-EC" sz="3100" kern="1200" dirty="0"/>
        </a:p>
      </dsp:txBody>
      <dsp:txXfrm rot="16200000">
        <a:off x="-1065769" y="2035396"/>
        <a:ext cx="2676885" cy="544082"/>
      </dsp:txXfrm>
    </dsp:sp>
    <dsp:sp modelId="{9DEDAFFA-DB8A-4A43-8A50-4029BC42A9BE}">
      <dsp:nvSpPr>
        <dsp:cNvPr id="0" name=""/>
        <dsp:cNvSpPr/>
      </dsp:nvSpPr>
      <dsp:spPr>
        <a:xfrm>
          <a:off x="544714" y="968995"/>
          <a:ext cx="2026706" cy="3264493"/>
        </a:xfrm>
        <a:prstGeom prst="rect">
          <a:avLst/>
        </a:prstGeom>
        <a:no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r>
            <a:rPr lang="es-EC" sz="1200" kern="1200" dirty="0" smtClean="0">
              <a:solidFill>
                <a:schemeClr val="tx1"/>
              </a:solidFill>
            </a:rPr>
            <a:t>muros de corte para disminuir de manera significativa el periodo de vibración que en consecuencia reduce las posibilidades de la estructura de entrar en zona de amplificación dinámica</a:t>
          </a:r>
          <a:r>
            <a:rPr lang="es-EC" sz="1200" kern="1200" dirty="0" smtClean="0">
              <a:solidFill>
                <a:srgbClr val="7030A0"/>
              </a:solidFill>
            </a:rPr>
            <a:t>.</a:t>
          </a:r>
          <a:endParaRPr lang="es-EC" sz="1200" kern="1200" dirty="0">
            <a:solidFill>
              <a:srgbClr val="7030A0"/>
            </a:solidFill>
          </a:endParaRPr>
        </a:p>
      </dsp:txBody>
      <dsp:txXfrm>
        <a:off x="544714" y="968995"/>
        <a:ext cx="2026706" cy="3264493"/>
      </dsp:txXfrm>
    </dsp:sp>
    <dsp:sp modelId="{241F82FD-7337-4960-8E2A-AFFAA9D97431}">
      <dsp:nvSpPr>
        <dsp:cNvPr id="0" name=""/>
        <dsp:cNvSpPr/>
      </dsp:nvSpPr>
      <dsp:spPr>
        <a:xfrm>
          <a:off x="2808314" y="945066"/>
          <a:ext cx="2720411" cy="3264493"/>
        </a:xfrm>
        <a:prstGeom prst="roundRect">
          <a:avLst>
            <a:gd name="adj" fmla="val 5000"/>
          </a:avLst>
        </a:prstGeom>
        <a:solidFill>
          <a:srgbClr val="92D050"/>
        </a:soli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3">
              <a:hueOff val="-35074"/>
              <a:satOff val="-9920"/>
              <a:lumOff val="-4314"/>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s-EC" sz="3100" kern="1200" dirty="0" smtClean="0"/>
            <a:t>2</a:t>
          </a:r>
          <a:endParaRPr lang="es-EC" sz="3100" kern="1200" dirty="0"/>
        </a:p>
      </dsp:txBody>
      <dsp:txXfrm rot="16200000">
        <a:off x="1741913" y="2011467"/>
        <a:ext cx="2676885" cy="544082"/>
      </dsp:txXfrm>
    </dsp:sp>
    <dsp:sp modelId="{795E2890-A835-413C-AFCB-31512E8E11FA}">
      <dsp:nvSpPr>
        <dsp:cNvPr id="0" name=""/>
        <dsp:cNvSpPr/>
      </dsp:nvSpPr>
      <dsp:spPr>
        <a:xfrm rot="5400000">
          <a:off x="2590134" y="3561767"/>
          <a:ext cx="479451" cy="408061"/>
        </a:xfrm>
        <a:prstGeom prst="flowChartExtra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DDF831A1-FBD6-4591-920C-B511882643FE}">
      <dsp:nvSpPr>
        <dsp:cNvPr id="0" name=""/>
        <dsp:cNvSpPr/>
      </dsp:nvSpPr>
      <dsp:spPr>
        <a:xfrm>
          <a:off x="3352396" y="945066"/>
          <a:ext cx="2026706" cy="3264493"/>
        </a:xfrm>
        <a:prstGeom prst="rect">
          <a:avLst/>
        </a:prstGeom>
        <a:no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r>
            <a:rPr lang="es-EC" sz="1200" kern="1200" dirty="0" smtClean="0">
              <a:solidFill>
                <a:schemeClr val="tx1"/>
              </a:solidFill>
            </a:rPr>
            <a:t>En este documento se modeló al muro de corte como columna ancha para poder realizar el estudio en el programa ETABS, pues el programa tiene la limitación de asignar rótulas plásticas a elementos tipo “Shell”, </a:t>
          </a:r>
          <a:endParaRPr lang="es-EC" sz="1200" kern="1200" dirty="0">
            <a:solidFill>
              <a:schemeClr val="tx1"/>
            </a:solidFill>
          </a:endParaRPr>
        </a:p>
      </dsp:txBody>
      <dsp:txXfrm>
        <a:off x="3352396" y="945066"/>
        <a:ext cx="2026706" cy="3264493"/>
      </dsp:txXfrm>
    </dsp:sp>
    <dsp:sp modelId="{97DAD60A-17D1-4350-8D55-FF56372AA264}">
      <dsp:nvSpPr>
        <dsp:cNvPr id="0" name=""/>
        <dsp:cNvSpPr/>
      </dsp:nvSpPr>
      <dsp:spPr>
        <a:xfrm>
          <a:off x="5631884" y="968995"/>
          <a:ext cx="2720411" cy="3264493"/>
        </a:xfrm>
        <a:prstGeom prst="roundRect">
          <a:avLst>
            <a:gd name="adj" fmla="val 5000"/>
          </a:avLst>
        </a:prstGeom>
        <a:solidFill>
          <a:schemeClr val="accent2">
            <a:lumMod val="75000"/>
          </a:schemeClr>
        </a:soli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3">
              <a:hueOff val="-70147"/>
              <a:satOff val="-19839"/>
              <a:lumOff val="-8628"/>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s-EC" sz="3100" kern="1200" dirty="0" smtClean="0"/>
            <a:t>3</a:t>
          </a:r>
          <a:endParaRPr lang="es-EC" sz="3100" kern="1200" dirty="0"/>
        </a:p>
      </dsp:txBody>
      <dsp:txXfrm rot="16200000">
        <a:off x="4565482" y="2035396"/>
        <a:ext cx="2676885" cy="544082"/>
      </dsp:txXfrm>
    </dsp:sp>
    <dsp:sp modelId="{A24618E2-078A-4E66-B7C5-922EC78F5F2D}">
      <dsp:nvSpPr>
        <dsp:cNvPr id="0" name=""/>
        <dsp:cNvSpPr/>
      </dsp:nvSpPr>
      <dsp:spPr>
        <a:xfrm rot="5400000">
          <a:off x="5405760" y="3561767"/>
          <a:ext cx="479451" cy="408061"/>
        </a:xfrm>
        <a:prstGeom prst="flowChartExtract">
          <a:avLst/>
        </a:prstGeom>
        <a:solidFill>
          <a:schemeClr val="lt1">
            <a:hueOff val="0"/>
            <a:satOff val="0"/>
            <a:lumOff val="0"/>
            <a:alphaOff val="0"/>
          </a:schemeClr>
        </a:solidFill>
        <a:ln w="9525" cap="flat" cmpd="sng" algn="ctr">
          <a:solidFill>
            <a:schemeClr val="accent3">
              <a:hueOff val="-70147"/>
              <a:satOff val="-19839"/>
              <a:lumOff val="-8628"/>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82E111CA-B754-4B34-824B-D7BC5EAAB173}">
      <dsp:nvSpPr>
        <dsp:cNvPr id="0" name=""/>
        <dsp:cNvSpPr/>
      </dsp:nvSpPr>
      <dsp:spPr>
        <a:xfrm>
          <a:off x="6175966" y="968995"/>
          <a:ext cx="2026706" cy="3264493"/>
        </a:xfrm>
        <a:prstGeom prst="rect">
          <a:avLst/>
        </a:prstGeom>
        <a:no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r>
            <a:rPr lang="es-EC" sz="1200" kern="1200" dirty="0" smtClean="0">
              <a:solidFill>
                <a:schemeClr val="tx1"/>
              </a:solidFill>
            </a:rPr>
            <a:t>la predicción de la demanda sísmica del análisis </a:t>
          </a:r>
          <a:r>
            <a:rPr lang="es-EC" sz="1200" kern="1200" dirty="0" err="1" smtClean="0">
              <a:solidFill>
                <a:schemeClr val="tx1"/>
              </a:solidFill>
            </a:rPr>
            <a:t>Pushover</a:t>
          </a:r>
          <a:r>
            <a:rPr lang="es-EC" sz="1200" kern="1200" dirty="0" smtClean="0">
              <a:solidFill>
                <a:schemeClr val="tx1"/>
              </a:solidFill>
            </a:rPr>
            <a:t> encontró desplazamientos máximos de techo para patrones de carga lateral, las demandas máximas de desplazamiento inelástico fueron predichos a través del desplazamiento objetivo, por medio del espectro de capacidad en todos los pasos de deformación de la estructura para un movimiento de tierra</a:t>
          </a:r>
          <a:r>
            <a:rPr lang="es-EC" sz="1200" kern="1200" dirty="0" smtClean="0"/>
            <a:t>.</a:t>
          </a:r>
          <a:endParaRPr lang="es-EC" sz="1200" kern="1200" dirty="0"/>
        </a:p>
      </dsp:txBody>
      <dsp:txXfrm>
        <a:off x="6175966" y="968995"/>
        <a:ext cx="2026706" cy="326449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FD8A6-4F35-4C35-B67D-CB83766B41D5}">
      <dsp:nvSpPr>
        <dsp:cNvPr id="0" name=""/>
        <dsp:cNvSpPr/>
      </dsp:nvSpPr>
      <dsp:spPr>
        <a:xfrm>
          <a:off x="6" y="1047644"/>
          <a:ext cx="2626604" cy="3151925"/>
        </a:xfrm>
        <a:prstGeom prst="roundRect">
          <a:avLst>
            <a:gd name="adj" fmla="val 5000"/>
          </a:avLst>
        </a:prstGeom>
        <a:gradFill rotWithShape="0">
          <a:gsLst>
            <a:gs pos="0">
              <a:schemeClr val="accent5">
                <a:hueOff val="0"/>
                <a:satOff val="0"/>
                <a:lumOff val="0"/>
                <a:alphaOff val="0"/>
              </a:schemeClr>
            </a:gs>
            <a:gs pos="100000">
              <a:schemeClr val="accent5">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s-EC" sz="3000" kern="1200" dirty="0" smtClean="0"/>
            <a:t>4</a:t>
          </a:r>
          <a:endParaRPr lang="es-EC" sz="3000" kern="1200" dirty="0"/>
        </a:p>
      </dsp:txBody>
      <dsp:txXfrm rot="16200000">
        <a:off x="-1029622" y="2077273"/>
        <a:ext cx="2584578" cy="525320"/>
      </dsp:txXfrm>
    </dsp:sp>
    <dsp:sp modelId="{6A9587BE-99DF-4B25-93EC-36331C7EEDE9}">
      <dsp:nvSpPr>
        <dsp:cNvPr id="0" name=""/>
        <dsp:cNvSpPr/>
      </dsp:nvSpPr>
      <dsp:spPr>
        <a:xfrm>
          <a:off x="525327" y="1047644"/>
          <a:ext cx="1956820" cy="3151925"/>
        </a:xfrm>
        <a:prstGeom prst="rect">
          <a:avLst/>
        </a:prstGeom>
        <a:no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44577" rIns="0" bIns="0" numCol="1" spcCol="1270" anchor="t" anchorCtr="0">
          <a:noAutofit/>
        </a:bodyPr>
        <a:lstStyle/>
        <a:p>
          <a:pPr lvl="0" algn="l" defTabSz="577850">
            <a:lnSpc>
              <a:spcPct val="90000"/>
            </a:lnSpc>
            <a:spcBef>
              <a:spcPct val="0"/>
            </a:spcBef>
            <a:spcAft>
              <a:spcPct val="35000"/>
            </a:spcAft>
          </a:pPr>
          <a:r>
            <a:rPr lang="es-EC" sz="1300" kern="1200" dirty="0" smtClean="0">
              <a:solidFill>
                <a:schemeClr val="tx1"/>
              </a:solidFill>
            </a:rPr>
            <a:t>Para el edificio de 12 pisos se obtuvo un nivel de Seguridad de Vida, como se observó en las vigas se generó un daño parcial al generarse rótulas plásticas, la estructura se mantiene en funcionamiento pero deben rehabilitarse los elementos estructurales que fallaron</a:t>
          </a:r>
          <a:endParaRPr lang="es-EC" sz="1300" kern="1200" dirty="0">
            <a:solidFill>
              <a:schemeClr val="tx1"/>
            </a:solidFill>
          </a:endParaRPr>
        </a:p>
      </dsp:txBody>
      <dsp:txXfrm>
        <a:off x="525327" y="1047644"/>
        <a:ext cx="1956820" cy="3151925"/>
      </dsp:txXfrm>
    </dsp:sp>
    <dsp:sp modelId="{9FE67155-F7ED-4011-AC01-A7521FF05C60}">
      <dsp:nvSpPr>
        <dsp:cNvPr id="0" name=""/>
        <dsp:cNvSpPr/>
      </dsp:nvSpPr>
      <dsp:spPr>
        <a:xfrm>
          <a:off x="2719145" y="1097287"/>
          <a:ext cx="2626604" cy="3151925"/>
        </a:xfrm>
        <a:prstGeom prst="roundRect">
          <a:avLst>
            <a:gd name="adj" fmla="val 5000"/>
          </a:avLst>
        </a:prstGeom>
        <a:gradFill rotWithShape="0">
          <a:gsLst>
            <a:gs pos="0">
              <a:schemeClr val="accent5">
                <a:hueOff val="8842340"/>
                <a:satOff val="-35925"/>
                <a:lumOff val="-7941"/>
                <a:alphaOff val="0"/>
              </a:schemeClr>
            </a:gs>
            <a:gs pos="100000">
              <a:schemeClr val="accent5">
                <a:hueOff val="8842340"/>
                <a:satOff val="-35925"/>
                <a:lumOff val="-7941"/>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hueOff val="8842340"/>
              <a:satOff val="-35925"/>
              <a:lumOff val="-7941"/>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s-EC" sz="3000" kern="1200" dirty="0" smtClean="0"/>
            <a:t>5</a:t>
          </a:r>
          <a:endParaRPr lang="es-EC" sz="3000" kern="1200" dirty="0"/>
        </a:p>
      </dsp:txBody>
      <dsp:txXfrm rot="16200000">
        <a:off x="1689516" y="2126916"/>
        <a:ext cx="2584578" cy="525320"/>
      </dsp:txXfrm>
    </dsp:sp>
    <dsp:sp modelId="{82F0F198-689F-4AD0-AD07-B031C79E1390}">
      <dsp:nvSpPr>
        <dsp:cNvPr id="0" name=""/>
        <dsp:cNvSpPr/>
      </dsp:nvSpPr>
      <dsp:spPr>
        <a:xfrm rot="5400000">
          <a:off x="2500582" y="3603413"/>
          <a:ext cx="463392" cy="393990"/>
        </a:xfrm>
        <a:prstGeom prst="flowChartExtra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4B7F645A-0C54-4235-BF9D-AE09D2DCB5A0}">
      <dsp:nvSpPr>
        <dsp:cNvPr id="0" name=""/>
        <dsp:cNvSpPr/>
      </dsp:nvSpPr>
      <dsp:spPr>
        <a:xfrm>
          <a:off x="3244466" y="1097287"/>
          <a:ext cx="1956820" cy="3151925"/>
        </a:xfrm>
        <a:prstGeom prst="rect">
          <a:avLst/>
        </a:prstGeom>
        <a:no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44577" rIns="0" bIns="0" numCol="1" spcCol="1270" anchor="t" anchorCtr="0">
          <a:noAutofit/>
        </a:bodyPr>
        <a:lstStyle/>
        <a:p>
          <a:pPr lvl="0" algn="l" defTabSz="577850">
            <a:lnSpc>
              <a:spcPct val="90000"/>
            </a:lnSpc>
            <a:spcBef>
              <a:spcPct val="0"/>
            </a:spcBef>
            <a:spcAft>
              <a:spcPct val="35000"/>
            </a:spcAft>
          </a:pPr>
          <a:r>
            <a:rPr lang="es-EC" sz="1300" kern="1200" dirty="0" smtClean="0">
              <a:solidFill>
                <a:schemeClr val="tx1"/>
              </a:solidFill>
            </a:rPr>
            <a:t>En el análisis </a:t>
          </a:r>
          <a:r>
            <a:rPr lang="es-EC" sz="1300" kern="1200" dirty="0" err="1" smtClean="0">
              <a:solidFill>
                <a:schemeClr val="tx1"/>
              </a:solidFill>
            </a:rPr>
            <a:t>Pushover</a:t>
          </a:r>
          <a:r>
            <a:rPr lang="es-EC" sz="1300" kern="1200" dirty="0" smtClean="0">
              <a:solidFill>
                <a:schemeClr val="tx1"/>
              </a:solidFill>
            </a:rPr>
            <a:t> se usa solamente una distribución horizontal de carga proporcional a la masa y forma del modo para construir la curva de capacidad, de esta manera se obtiene solo una curva para cada modo y se elimina la incertidumbre sobre cual distribución utilizar.</a:t>
          </a:r>
          <a:endParaRPr lang="es-EC" sz="1300" kern="1200" dirty="0">
            <a:solidFill>
              <a:schemeClr val="tx1"/>
            </a:solidFill>
          </a:endParaRPr>
        </a:p>
      </dsp:txBody>
      <dsp:txXfrm>
        <a:off x="3244466" y="1097287"/>
        <a:ext cx="1956820" cy="3151925"/>
      </dsp:txXfrm>
    </dsp:sp>
    <dsp:sp modelId="{7BCFAEE2-4958-4E46-8B39-1BD6FD2F7261}">
      <dsp:nvSpPr>
        <dsp:cNvPr id="0" name=""/>
        <dsp:cNvSpPr/>
      </dsp:nvSpPr>
      <dsp:spPr>
        <a:xfrm>
          <a:off x="5437681" y="1097287"/>
          <a:ext cx="2626604" cy="3151925"/>
        </a:xfrm>
        <a:prstGeom prst="roundRect">
          <a:avLst>
            <a:gd name="adj" fmla="val 5000"/>
          </a:avLst>
        </a:prstGeom>
        <a:gradFill rotWithShape="0">
          <a:gsLst>
            <a:gs pos="0">
              <a:schemeClr val="accent5">
                <a:hueOff val="17684680"/>
                <a:satOff val="-71851"/>
                <a:lumOff val="-15882"/>
                <a:alphaOff val="0"/>
              </a:schemeClr>
            </a:gs>
            <a:gs pos="100000">
              <a:schemeClr val="accent5">
                <a:hueOff val="17684680"/>
                <a:satOff val="-71851"/>
                <a:lumOff val="-15882"/>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hueOff val="17684680"/>
              <a:satOff val="-71851"/>
              <a:lumOff val="-15882"/>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s-EC" sz="3000" kern="1200" dirty="0" smtClean="0"/>
            <a:t>6</a:t>
          </a:r>
          <a:endParaRPr lang="es-EC" sz="3000" kern="1200" dirty="0"/>
        </a:p>
      </dsp:txBody>
      <dsp:txXfrm rot="16200000">
        <a:off x="4408052" y="2126916"/>
        <a:ext cx="2584578" cy="525320"/>
      </dsp:txXfrm>
    </dsp:sp>
    <dsp:sp modelId="{462DAED3-E048-491E-9E2A-B2EE404C7A34}">
      <dsp:nvSpPr>
        <dsp:cNvPr id="0" name=""/>
        <dsp:cNvSpPr/>
      </dsp:nvSpPr>
      <dsp:spPr>
        <a:xfrm rot="5400000">
          <a:off x="5219118" y="3603413"/>
          <a:ext cx="463392" cy="393990"/>
        </a:xfrm>
        <a:prstGeom prst="flowChartExtract">
          <a:avLst/>
        </a:prstGeom>
        <a:solidFill>
          <a:schemeClr val="lt1">
            <a:hueOff val="0"/>
            <a:satOff val="0"/>
            <a:lumOff val="0"/>
            <a:alphaOff val="0"/>
          </a:schemeClr>
        </a:solidFill>
        <a:ln w="9525" cap="flat" cmpd="sng" algn="ctr">
          <a:solidFill>
            <a:schemeClr val="accent5">
              <a:hueOff val="17684680"/>
              <a:satOff val="-71851"/>
              <a:lumOff val="-15882"/>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93615BBA-9A53-4FD0-B099-26DE492D313C}">
      <dsp:nvSpPr>
        <dsp:cNvPr id="0" name=""/>
        <dsp:cNvSpPr/>
      </dsp:nvSpPr>
      <dsp:spPr>
        <a:xfrm>
          <a:off x="5963002" y="1097287"/>
          <a:ext cx="1956820" cy="3151925"/>
        </a:xfrm>
        <a:prstGeom prst="rect">
          <a:avLst/>
        </a:prstGeom>
        <a:no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44577" rIns="0" bIns="0" numCol="1" spcCol="1270" anchor="t" anchorCtr="0">
          <a:noAutofit/>
        </a:bodyPr>
        <a:lstStyle/>
        <a:p>
          <a:pPr lvl="0" algn="l" defTabSz="577850">
            <a:lnSpc>
              <a:spcPct val="90000"/>
            </a:lnSpc>
            <a:spcBef>
              <a:spcPct val="0"/>
            </a:spcBef>
            <a:spcAft>
              <a:spcPct val="35000"/>
            </a:spcAft>
          </a:pPr>
          <a:r>
            <a:rPr lang="es-EC" sz="1300" kern="1200" dirty="0" smtClean="0">
              <a:solidFill>
                <a:schemeClr val="tx1"/>
              </a:solidFill>
            </a:rPr>
            <a:t>El Análisis No Lineal Estático </a:t>
          </a:r>
          <a:r>
            <a:rPr lang="es-EC" sz="1300" kern="1200" dirty="0" err="1" smtClean="0">
              <a:solidFill>
                <a:schemeClr val="tx1"/>
              </a:solidFill>
            </a:rPr>
            <a:t>Pushover</a:t>
          </a:r>
          <a:r>
            <a:rPr lang="es-EC" sz="1300" kern="1200" dirty="0" smtClean="0">
              <a:solidFill>
                <a:schemeClr val="tx1"/>
              </a:solidFill>
            </a:rPr>
            <a:t>, sirve para ver la magnitud del daño, mediante el monitoreo de la deformación de desempeño (giro o desplazamiento) de los elementos y poder calificarlos como daños aceptables o no aceptables</a:t>
          </a:r>
          <a:r>
            <a:rPr lang="es-ES" sz="1300" kern="1200" dirty="0" smtClean="0">
              <a:solidFill>
                <a:schemeClr val="tx1"/>
              </a:solidFill>
            </a:rPr>
            <a:t>.</a:t>
          </a:r>
          <a:endParaRPr lang="es-EC" sz="1300" kern="1200" dirty="0">
            <a:solidFill>
              <a:schemeClr val="tx1"/>
            </a:solidFill>
          </a:endParaRPr>
        </a:p>
      </dsp:txBody>
      <dsp:txXfrm>
        <a:off x="5963002" y="1097287"/>
        <a:ext cx="1956820" cy="315192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FD8A6-4F35-4C35-B67D-CB83766B41D5}">
      <dsp:nvSpPr>
        <dsp:cNvPr id="0" name=""/>
        <dsp:cNvSpPr/>
      </dsp:nvSpPr>
      <dsp:spPr>
        <a:xfrm>
          <a:off x="6" y="1047644"/>
          <a:ext cx="2626604" cy="3151925"/>
        </a:xfrm>
        <a:prstGeom prst="roundRect">
          <a:avLst>
            <a:gd name="adj" fmla="val 5000"/>
          </a:avLst>
        </a:prstGeom>
        <a:solidFill>
          <a:schemeClr val="accent6">
            <a:lumMod val="60000"/>
            <a:lumOff val="40000"/>
          </a:schemeClr>
        </a:soli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s-EC" sz="3000" kern="1200" dirty="0" smtClean="0"/>
            <a:t>7</a:t>
          </a:r>
          <a:endParaRPr lang="es-EC" sz="3000" kern="1200" dirty="0"/>
        </a:p>
      </dsp:txBody>
      <dsp:txXfrm rot="16200000">
        <a:off x="-1029622" y="2077273"/>
        <a:ext cx="2584578" cy="525320"/>
      </dsp:txXfrm>
    </dsp:sp>
    <dsp:sp modelId="{6A9587BE-99DF-4B25-93EC-36331C7EEDE9}">
      <dsp:nvSpPr>
        <dsp:cNvPr id="0" name=""/>
        <dsp:cNvSpPr/>
      </dsp:nvSpPr>
      <dsp:spPr>
        <a:xfrm>
          <a:off x="525327" y="1047644"/>
          <a:ext cx="1956820" cy="3151925"/>
        </a:xfrm>
        <a:prstGeom prst="rect">
          <a:avLst/>
        </a:prstGeom>
        <a:no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C" sz="1600" kern="1200" dirty="0" smtClean="0">
              <a:solidFill>
                <a:schemeClr val="tx1"/>
              </a:solidFill>
            </a:rPr>
            <a:t>Con el uso del NEC-11 se pudo apreciar que el sismo es más severo que el sismo que rige el CEC 2000, por lo que se concluye que las estructuras calculadas con el nuevo Código serán más reforzadas </a:t>
          </a:r>
          <a:endParaRPr lang="es-EC" sz="1600" kern="1200" dirty="0">
            <a:solidFill>
              <a:schemeClr val="tx1"/>
            </a:solidFill>
          </a:endParaRPr>
        </a:p>
      </dsp:txBody>
      <dsp:txXfrm>
        <a:off x="525327" y="1047644"/>
        <a:ext cx="1956820" cy="3151925"/>
      </dsp:txXfrm>
    </dsp:sp>
    <dsp:sp modelId="{9FE67155-F7ED-4011-AC01-A7521FF05C60}">
      <dsp:nvSpPr>
        <dsp:cNvPr id="0" name=""/>
        <dsp:cNvSpPr/>
      </dsp:nvSpPr>
      <dsp:spPr>
        <a:xfrm>
          <a:off x="2719145" y="1097287"/>
          <a:ext cx="2626604" cy="3151925"/>
        </a:xfrm>
        <a:prstGeom prst="roundRect">
          <a:avLst>
            <a:gd name="adj" fmla="val 5000"/>
          </a:avLst>
        </a:prstGeom>
        <a:solidFill>
          <a:srgbClr val="6348D4"/>
        </a:soli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hueOff val="8842340"/>
              <a:satOff val="-35925"/>
              <a:lumOff val="-7941"/>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s-EC" sz="3000" kern="1200" dirty="0" smtClean="0"/>
            <a:t>8</a:t>
          </a:r>
          <a:endParaRPr lang="es-EC" sz="3000" kern="1200" dirty="0"/>
        </a:p>
      </dsp:txBody>
      <dsp:txXfrm rot="16200000">
        <a:off x="1689516" y="2126916"/>
        <a:ext cx="2584578" cy="525320"/>
      </dsp:txXfrm>
    </dsp:sp>
    <dsp:sp modelId="{82F0F198-689F-4AD0-AD07-B031C79E1390}">
      <dsp:nvSpPr>
        <dsp:cNvPr id="0" name=""/>
        <dsp:cNvSpPr/>
      </dsp:nvSpPr>
      <dsp:spPr>
        <a:xfrm rot="5400000">
          <a:off x="2500582" y="3603413"/>
          <a:ext cx="463392" cy="393990"/>
        </a:xfrm>
        <a:prstGeom prst="flowChartExtra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4B7F645A-0C54-4235-BF9D-AE09D2DCB5A0}">
      <dsp:nvSpPr>
        <dsp:cNvPr id="0" name=""/>
        <dsp:cNvSpPr/>
      </dsp:nvSpPr>
      <dsp:spPr>
        <a:xfrm>
          <a:off x="3244466" y="1097287"/>
          <a:ext cx="1956820" cy="3151925"/>
        </a:xfrm>
        <a:prstGeom prst="rect">
          <a:avLst/>
        </a:prstGeom>
        <a:no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C" sz="1600" kern="1200" dirty="0" smtClean="0">
              <a:solidFill>
                <a:schemeClr val="tx1"/>
              </a:solidFill>
            </a:rPr>
            <a:t>La técnica del </a:t>
          </a:r>
          <a:r>
            <a:rPr lang="es-EC" sz="1600" kern="1200" dirty="0" err="1" smtClean="0">
              <a:solidFill>
                <a:schemeClr val="tx1"/>
              </a:solidFill>
            </a:rPr>
            <a:t>Pushover</a:t>
          </a:r>
          <a:r>
            <a:rPr lang="es-EC" sz="1600" kern="1200" dirty="0" smtClean="0">
              <a:solidFill>
                <a:schemeClr val="tx1"/>
              </a:solidFill>
            </a:rPr>
            <a:t> es una herramienta útil pero no fiable para evaluar las fuerzas y deformaciones en el rango inelástico y para exponer las debilidades en el diseño de las estructuras</a:t>
          </a:r>
          <a:endParaRPr lang="es-EC" sz="1600" kern="1200" dirty="0">
            <a:solidFill>
              <a:schemeClr val="tx1"/>
            </a:solidFill>
          </a:endParaRPr>
        </a:p>
      </dsp:txBody>
      <dsp:txXfrm>
        <a:off x="3244466" y="1097287"/>
        <a:ext cx="1956820" cy="3151925"/>
      </dsp:txXfrm>
    </dsp:sp>
    <dsp:sp modelId="{7BCFAEE2-4958-4E46-8B39-1BD6FD2F7261}">
      <dsp:nvSpPr>
        <dsp:cNvPr id="0" name=""/>
        <dsp:cNvSpPr/>
      </dsp:nvSpPr>
      <dsp:spPr>
        <a:xfrm>
          <a:off x="5437681" y="1097287"/>
          <a:ext cx="2626604" cy="3151925"/>
        </a:xfrm>
        <a:prstGeom prst="roundRect">
          <a:avLst>
            <a:gd name="adj" fmla="val 5000"/>
          </a:avLst>
        </a:prstGeom>
        <a:solidFill>
          <a:srgbClr val="ED879F"/>
        </a:soli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5">
              <a:hueOff val="17684680"/>
              <a:satOff val="-71851"/>
              <a:lumOff val="-15882"/>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r>
            <a:rPr lang="es-EC" sz="3000" kern="1200" dirty="0" smtClean="0"/>
            <a:t>9</a:t>
          </a:r>
          <a:endParaRPr lang="es-EC" sz="3000" kern="1200" dirty="0"/>
        </a:p>
      </dsp:txBody>
      <dsp:txXfrm rot="16200000">
        <a:off x="4408052" y="2126916"/>
        <a:ext cx="2584578" cy="525320"/>
      </dsp:txXfrm>
    </dsp:sp>
    <dsp:sp modelId="{462DAED3-E048-491E-9E2A-B2EE404C7A34}">
      <dsp:nvSpPr>
        <dsp:cNvPr id="0" name=""/>
        <dsp:cNvSpPr/>
      </dsp:nvSpPr>
      <dsp:spPr>
        <a:xfrm rot="5400000">
          <a:off x="5219118" y="3603413"/>
          <a:ext cx="463392" cy="393990"/>
        </a:xfrm>
        <a:prstGeom prst="flowChartExtract">
          <a:avLst/>
        </a:prstGeom>
        <a:solidFill>
          <a:schemeClr val="lt1">
            <a:hueOff val="0"/>
            <a:satOff val="0"/>
            <a:lumOff val="0"/>
            <a:alphaOff val="0"/>
          </a:schemeClr>
        </a:solidFill>
        <a:ln w="9525" cap="flat" cmpd="sng" algn="ctr">
          <a:solidFill>
            <a:schemeClr val="accent5">
              <a:hueOff val="17684680"/>
              <a:satOff val="-71851"/>
              <a:lumOff val="-15882"/>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93615BBA-9A53-4FD0-B099-26DE492D313C}">
      <dsp:nvSpPr>
        <dsp:cNvPr id="0" name=""/>
        <dsp:cNvSpPr/>
      </dsp:nvSpPr>
      <dsp:spPr>
        <a:xfrm>
          <a:off x="5963002" y="1097287"/>
          <a:ext cx="1956820" cy="3151925"/>
        </a:xfrm>
        <a:prstGeom prst="rect">
          <a:avLst/>
        </a:prstGeom>
        <a:no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C" sz="1600" kern="1200" dirty="0" smtClean="0">
              <a:solidFill>
                <a:schemeClr val="tx1"/>
              </a:solidFill>
            </a:rPr>
            <a:t>La principal ventaja es que ayuda al ingeniero calculista a tener una idea de cómo se va a comportar la estructura ante eventuales fuerzas sísmicas y qué medidas puede tomar para prevenir el colapso de la estructura.</a:t>
          </a:r>
          <a:endParaRPr lang="es-EC" sz="1600" kern="1200" dirty="0">
            <a:solidFill>
              <a:schemeClr val="tx1"/>
            </a:solidFill>
          </a:endParaRPr>
        </a:p>
      </dsp:txBody>
      <dsp:txXfrm>
        <a:off x="5963002" y="1097287"/>
        <a:ext cx="1956820" cy="31519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872DD-17B0-4BAA-B6EF-EEC1D68B47A2}">
      <dsp:nvSpPr>
        <dsp:cNvPr id="0" name=""/>
        <dsp:cNvSpPr/>
      </dsp:nvSpPr>
      <dsp:spPr>
        <a:xfrm>
          <a:off x="239960" y="156944"/>
          <a:ext cx="7728990" cy="269803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A8677-8A85-4028-9DC4-1017E283B49D}">
      <dsp:nvSpPr>
        <dsp:cNvPr id="0" name=""/>
        <dsp:cNvSpPr/>
      </dsp:nvSpPr>
      <dsp:spPr>
        <a:xfrm>
          <a:off x="104" y="934156"/>
          <a:ext cx="2567382" cy="111195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Limitar los desplazamientos laterales.</a:t>
          </a:r>
          <a:endParaRPr lang="es-ES" sz="1800" b="0" kern="1200" dirty="0">
            <a:solidFill>
              <a:schemeClr val="tx1"/>
            </a:solidFill>
          </a:endParaRPr>
        </a:p>
      </dsp:txBody>
      <dsp:txXfrm>
        <a:off x="54385" y="988437"/>
        <a:ext cx="2458820" cy="1003397"/>
      </dsp:txXfrm>
    </dsp:sp>
    <dsp:sp modelId="{35B4E772-BDE0-448A-842B-9B551A4FC9A6}">
      <dsp:nvSpPr>
        <dsp:cNvPr id="0" name=""/>
        <dsp:cNvSpPr/>
      </dsp:nvSpPr>
      <dsp:spPr>
        <a:xfrm>
          <a:off x="2941499" y="997421"/>
          <a:ext cx="2143167" cy="985428"/>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Reduce las derivas de piso de la estructura.</a:t>
          </a:r>
          <a:endParaRPr lang="es-ES" sz="1800" kern="1200" dirty="0">
            <a:solidFill>
              <a:schemeClr val="tx1"/>
            </a:solidFill>
          </a:endParaRPr>
        </a:p>
      </dsp:txBody>
      <dsp:txXfrm>
        <a:off x="2989604" y="1045526"/>
        <a:ext cx="2046957" cy="889218"/>
      </dsp:txXfrm>
    </dsp:sp>
    <dsp:sp modelId="{BBCA72DE-BF6B-4B44-9C75-7EC18037DA3E}">
      <dsp:nvSpPr>
        <dsp:cNvPr id="0" name=""/>
        <dsp:cNvSpPr/>
      </dsp:nvSpPr>
      <dsp:spPr>
        <a:xfrm>
          <a:off x="5458678" y="989568"/>
          <a:ext cx="2750128" cy="1001135"/>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Mejora la rigidez de la estructura (modos de vibración)</a:t>
          </a:r>
          <a:r>
            <a:rPr lang="es-EC" sz="1200" kern="1200" dirty="0" smtClean="0"/>
            <a:t>.</a:t>
          </a:r>
          <a:endParaRPr lang="es-ES" sz="1200" kern="1200" dirty="0">
            <a:solidFill>
              <a:schemeClr val="tx1"/>
            </a:solidFill>
          </a:endParaRPr>
        </a:p>
      </dsp:txBody>
      <dsp:txXfrm>
        <a:off x="5507549" y="1038439"/>
        <a:ext cx="2652386" cy="903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872DD-17B0-4BAA-B6EF-EEC1D68B47A2}">
      <dsp:nvSpPr>
        <dsp:cNvPr id="0" name=""/>
        <dsp:cNvSpPr/>
      </dsp:nvSpPr>
      <dsp:spPr>
        <a:xfrm>
          <a:off x="239960" y="144930"/>
          <a:ext cx="7728990" cy="249150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A8677-8A85-4028-9DC4-1017E283B49D}">
      <dsp:nvSpPr>
        <dsp:cNvPr id="0" name=""/>
        <dsp:cNvSpPr/>
      </dsp:nvSpPr>
      <dsp:spPr>
        <a:xfrm>
          <a:off x="1152125" y="936103"/>
          <a:ext cx="2494922" cy="87993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Reducir vibraciones en muros y pisos a límites aceptables</a:t>
          </a:r>
          <a:endParaRPr lang="es-ES" sz="1800" b="0" kern="1200" dirty="0">
            <a:solidFill>
              <a:schemeClr val="tx1"/>
            </a:solidFill>
          </a:endParaRPr>
        </a:p>
      </dsp:txBody>
      <dsp:txXfrm>
        <a:off x="1195080" y="979058"/>
        <a:ext cx="2409012" cy="794021"/>
      </dsp:txXfrm>
    </dsp:sp>
    <dsp:sp modelId="{35B4E772-BDE0-448A-842B-9B551A4FC9A6}">
      <dsp:nvSpPr>
        <dsp:cNvPr id="0" name=""/>
        <dsp:cNvSpPr/>
      </dsp:nvSpPr>
      <dsp:spPr>
        <a:xfrm>
          <a:off x="4057493" y="807923"/>
          <a:ext cx="2999292" cy="113629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Proporcionar </a:t>
          </a:r>
          <a:r>
            <a:rPr lang="es-EC" sz="1800" kern="1200" dirty="0" err="1" smtClean="0"/>
            <a:t>arriostramiento</a:t>
          </a:r>
          <a:r>
            <a:rPr lang="es-EC" sz="1800" kern="1200" dirty="0" smtClean="0"/>
            <a:t> a otros elementos para impedir su pandeo lateral </a:t>
          </a:r>
          <a:endParaRPr lang="es-ES" sz="1800" kern="1200" dirty="0">
            <a:solidFill>
              <a:schemeClr val="tx1"/>
            </a:solidFill>
          </a:endParaRPr>
        </a:p>
      </dsp:txBody>
      <dsp:txXfrm>
        <a:off x="4112962" y="863392"/>
        <a:ext cx="2888354" cy="10253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EB591-9B85-49A0-BD20-A1BC4D122949}">
      <dsp:nvSpPr>
        <dsp:cNvPr id="0" name=""/>
        <dsp:cNvSpPr/>
      </dsp:nvSpPr>
      <dsp:spPr>
        <a:xfrm rot="1752408">
          <a:off x="2263071" y="3092437"/>
          <a:ext cx="886747" cy="67763"/>
        </a:xfrm>
        <a:custGeom>
          <a:avLst/>
          <a:gdLst/>
          <a:ahLst/>
          <a:cxnLst/>
          <a:rect l="0" t="0" r="0" b="0"/>
          <a:pathLst>
            <a:path>
              <a:moveTo>
                <a:pt x="0" y="33881"/>
              </a:moveTo>
              <a:lnTo>
                <a:pt x="886747" y="33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A56262-6A0D-4533-8E56-5A9A66157763}">
      <dsp:nvSpPr>
        <dsp:cNvPr id="0" name=""/>
        <dsp:cNvSpPr/>
      </dsp:nvSpPr>
      <dsp:spPr>
        <a:xfrm rot="19847592">
          <a:off x="2263071" y="1592326"/>
          <a:ext cx="886747" cy="67763"/>
        </a:xfrm>
        <a:custGeom>
          <a:avLst/>
          <a:gdLst/>
          <a:ahLst/>
          <a:cxnLst/>
          <a:rect l="0" t="0" r="0" b="0"/>
          <a:pathLst>
            <a:path>
              <a:moveTo>
                <a:pt x="0" y="33881"/>
              </a:moveTo>
              <a:lnTo>
                <a:pt x="886747" y="33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C3163F-A5F4-4D34-B84B-B53FAAE032BD}">
      <dsp:nvSpPr>
        <dsp:cNvPr id="0" name=""/>
        <dsp:cNvSpPr/>
      </dsp:nvSpPr>
      <dsp:spPr>
        <a:xfrm>
          <a:off x="913" y="864093"/>
          <a:ext cx="2727678" cy="302434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58CB22-4791-45D8-93C0-61AC00579BBD}">
      <dsp:nvSpPr>
        <dsp:cNvPr id="0" name=""/>
        <dsp:cNvSpPr/>
      </dsp:nvSpPr>
      <dsp:spPr>
        <a:xfrm>
          <a:off x="2989414" y="192252"/>
          <a:ext cx="1636606" cy="1636606"/>
        </a:xfrm>
        <a:prstGeom prst="ellipse">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MUROS EXTERIORES</a:t>
          </a:r>
          <a:endParaRPr lang="es-EC" sz="1600" kern="1200" dirty="0"/>
        </a:p>
      </dsp:txBody>
      <dsp:txXfrm>
        <a:off x="3229089" y="431927"/>
        <a:ext cx="1157256" cy="1157256"/>
      </dsp:txXfrm>
    </dsp:sp>
    <dsp:sp modelId="{D232217B-CC37-42F3-8681-F4A2F35AFDCD}">
      <dsp:nvSpPr>
        <dsp:cNvPr id="0" name=""/>
        <dsp:cNvSpPr/>
      </dsp:nvSpPr>
      <dsp:spPr>
        <a:xfrm>
          <a:off x="2989414" y="2923668"/>
          <a:ext cx="1636606" cy="1636606"/>
        </a:xfrm>
        <a:prstGeom prst="ellipse">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MUROS INTERIORES</a:t>
          </a:r>
          <a:endParaRPr lang="es-EC" sz="1600" kern="1200" dirty="0"/>
        </a:p>
      </dsp:txBody>
      <dsp:txXfrm>
        <a:off x="3229089" y="3163343"/>
        <a:ext cx="1157256" cy="11572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0C065-CA49-49F6-BFD2-BB02D4E49C20}">
      <dsp:nvSpPr>
        <dsp:cNvPr id="0" name=""/>
        <dsp:cNvSpPr/>
      </dsp:nvSpPr>
      <dsp:spPr>
        <a:xfrm>
          <a:off x="0" y="0"/>
          <a:ext cx="2050890" cy="2517061"/>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C" sz="1900" kern="1200" dirty="0" smtClean="0"/>
            <a:t>Distribución regular de los muros.</a:t>
          </a:r>
          <a:endParaRPr lang="es-EC" sz="1900" kern="1200" dirty="0"/>
        </a:p>
      </dsp:txBody>
      <dsp:txXfrm>
        <a:off x="300346" y="368615"/>
        <a:ext cx="1450198" cy="1779831"/>
      </dsp:txXfrm>
    </dsp:sp>
    <dsp:sp modelId="{D7DBC5FB-09A3-4E73-991A-15D30100B621}">
      <dsp:nvSpPr>
        <dsp:cNvPr id="0" name=""/>
        <dsp:cNvSpPr/>
      </dsp:nvSpPr>
      <dsp:spPr>
        <a:xfrm>
          <a:off x="3019984" y="973700"/>
          <a:ext cx="1849942" cy="1887299"/>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muros de corte en la periferia</a:t>
          </a:r>
          <a:endParaRPr lang="es-EC" sz="1700" kern="1200" dirty="0"/>
        </a:p>
      </dsp:txBody>
      <dsp:txXfrm>
        <a:off x="3290902" y="1250089"/>
        <a:ext cx="1308106" cy="1334521"/>
      </dsp:txXfrm>
    </dsp:sp>
    <dsp:sp modelId="{9343961B-6388-44E7-8EBA-B00BF085ED38}">
      <dsp:nvSpPr>
        <dsp:cNvPr id="0" name=""/>
        <dsp:cNvSpPr/>
      </dsp:nvSpPr>
      <dsp:spPr>
        <a:xfrm>
          <a:off x="4464497" y="1296157"/>
          <a:ext cx="2292330" cy="2112001"/>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Fundaciones grandes para muros en zonas de riesgo sísmico.</a:t>
          </a:r>
          <a:endParaRPr lang="es-EC" sz="1700" kern="1200" dirty="0"/>
        </a:p>
      </dsp:txBody>
      <dsp:txXfrm>
        <a:off x="4800201" y="1605452"/>
        <a:ext cx="1620922" cy="1493411"/>
      </dsp:txXfrm>
    </dsp:sp>
    <dsp:sp modelId="{78BCAD5B-1445-42E3-9CC5-8306D4620DAA}">
      <dsp:nvSpPr>
        <dsp:cNvPr id="0" name=""/>
        <dsp:cNvSpPr/>
      </dsp:nvSpPr>
      <dsp:spPr>
        <a:xfrm>
          <a:off x="6063143" y="2076519"/>
          <a:ext cx="1857736" cy="1737527"/>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Sección transversal  constante </a:t>
          </a:r>
          <a:endParaRPr lang="es-EC" sz="1700" kern="1200" dirty="0"/>
        </a:p>
      </dsp:txBody>
      <dsp:txXfrm>
        <a:off x="6335202" y="2330974"/>
        <a:ext cx="1313618" cy="1228617"/>
      </dsp:txXfrm>
    </dsp:sp>
    <dsp:sp modelId="{C8F78209-AF6D-4B5F-B0CF-968E5EDBB9D2}">
      <dsp:nvSpPr>
        <dsp:cNvPr id="0" name=""/>
        <dsp:cNvSpPr/>
      </dsp:nvSpPr>
      <dsp:spPr>
        <a:xfrm>
          <a:off x="1584172" y="648072"/>
          <a:ext cx="1947389" cy="2155714"/>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Centros de masas y rigideces estén lo más cerca posible</a:t>
          </a:r>
          <a:endParaRPr lang="es-EC" sz="1700" kern="1200" dirty="0"/>
        </a:p>
      </dsp:txBody>
      <dsp:txXfrm>
        <a:off x="1869361" y="963769"/>
        <a:ext cx="1377011" cy="15243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CA58E-6FDE-4456-B3ED-6599D6AF820A}">
      <dsp:nvSpPr>
        <dsp:cNvPr id="0" name=""/>
        <dsp:cNvSpPr/>
      </dsp:nvSpPr>
      <dsp:spPr>
        <a:xfrm>
          <a:off x="0" y="53258"/>
          <a:ext cx="4500594" cy="4500594"/>
        </a:xfrm>
        <a:prstGeom prst="pie">
          <a:avLst>
            <a:gd name="adj1" fmla="val 5400000"/>
            <a:gd name="adj2" fmla="val 16200000"/>
          </a:avLst>
        </a:prstGeom>
        <a:solidFill>
          <a:schemeClr val="accent2">
            <a:hueOff val="0"/>
            <a:satOff val="0"/>
            <a:lumOff val="0"/>
            <a:alphaOff val="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CDFC517-4912-425C-8C00-DD1889A4F6FA}">
      <dsp:nvSpPr>
        <dsp:cNvPr id="0" name=""/>
        <dsp:cNvSpPr/>
      </dsp:nvSpPr>
      <dsp:spPr>
        <a:xfrm>
          <a:off x="2219160" y="106516"/>
          <a:ext cx="5250693" cy="4500594"/>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Cuantía en el eje longitudinal </a:t>
          </a:r>
        </a:p>
        <a:p>
          <a:pPr lvl="0" algn="ctr" defTabSz="800100">
            <a:lnSpc>
              <a:spcPct val="90000"/>
            </a:lnSpc>
            <a:spcBef>
              <a:spcPct val="0"/>
            </a:spcBef>
            <a:spcAft>
              <a:spcPct val="35000"/>
            </a:spcAft>
          </a:pPr>
          <a:r>
            <a:rPr lang="es-EC" sz="1800" i="1" kern="1200" dirty="0" err="1" smtClean="0"/>
            <a:t>ρv:ρv</a:t>
          </a:r>
          <a:r>
            <a:rPr lang="es-EC" sz="1800" i="1" kern="1200" dirty="0" smtClean="0"/>
            <a:t> </a:t>
          </a:r>
          <a:r>
            <a:rPr lang="es-EC" sz="1800" kern="1200" dirty="0" smtClean="0"/>
            <a:t>&gt;= 0.0025 </a:t>
          </a:r>
          <a:endParaRPr lang="es-EC" sz="1800" kern="1200" dirty="0"/>
        </a:p>
      </dsp:txBody>
      <dsp:txXfrm>
        <a:off x="2219160" y="106516"/>
        <a:ext cx="5250693" cy="1350181"/>
      </dsp:txXfrm>
    </dsp:sp>
    <dsp:sp modelId="{6225206B-995A-40B0-A090-33945F74AC1E}">
      <dsp:nvSpPr>
        <dsp:cNvPr id="0" name=""/>
        <dsp:cNvSpPr/>
      </dsp:nvSpPr>
      <dsp:spPr>
        <a:xfrm>
          <a:off x="787605" y="1403439"/>
          <a:ext cx="2925383" cy="2925383"/>
        </a:xfrm>
        <a:prstGeom prst="pie">
          <a:avLst>
            <a:gd name="adj1" fmla="val 5400000"/>
            <a:gd name="adj2" fmla="val 16200000"/>
          </a:avLst>
        </a:prstGeom>
        <a:solidFill>
          <a:schemeClr val="accent2">
            <a:hueOff val="1408927"/>
            <a:satOff val="-10081"/>
            <a:lumOff val="-589"/>
            <a:alphaOff val="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A4D754B-9D8A-425B-A55F-973A62479795}">
      <dsp:nvSpPr>
        <dsp:cNvPr id="0" name=""/>
        <dsp:cNvSpPr/>
      </dsp:nvSpPr>
      <dsp:spPr>
        <a:xfrm>
          <a:off x="2250297" y="1403439"/>
          <a:ext cx="5250693" cy="2925383"/>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Cuantía en el eje transversal </a:t>
          </a:r>
        </a:p>
        <a:p>
          <a:pPr lvl="0" algn="ctr" defTabSz="800100">
            <a:lnSpc>
              <a:spcPct val="90000"/>
            </a:lnSpc>
            <a:spcBef>
              <a:spcPct val="0"/>
            </a:spcBef>
            <a:spcAft>
              <a:spcPct val="35000"/>
            </a:spcAft>
          </a:pPr>
          <a:r>
            <a:rPr lang="es-EC" sz="1800" i="1" kern="1200" dirty="0" err="1" smtClean="0"/>
            <a:t>ρn:ρn</a:t>
          </a:r>
          <a:r>
            <a:rPr lang="es-EC" sz="1800" i="1" kern="1200" dirty="0" smtClean="0"/>
            <a:t> </a:t>
          </a:r>
          <a:r>
            <a:rPr lang="es-EC" sz="1800" kern="1200" dirty="0" smtClean="0"/>
            <a:t>&gt;= 0.0025</a:t>
          </a:r>
          <a:endParaRPr lang="es-EC" sz="1800" kern="1200" dirty="0"/>
        </a:p>
      </dsp:txBody>
      <dsp:txXfrm>
        <a:off x="2250297" y="1403439"/>
        <a:ext cx="5250693" cy="1350176"/>
      </dsp:txXfrm>
    </dsp:sp>
    <dsp:sp modelId="{D409348F-922B-447D-BFE4-1C200C54B34F}">
      <dsp:nvSpPr>
        <dsp:cNvPr id="0" name=""/>
        <dsp:cNvSpPr/>
      </dsp:nvSpPr>
      <dsp:spPr>
        <a:xfrm>
          <a:off x="1575208" y="2753616"/>
          <a:ext cx="1350176" cy="1350176"/>
        </a:xfrm>
        <a:prstGeom prst="pie">
          <a:avLst>
            <a:gd name="adj1" fmla="val 5400000"/>
            <a:gd name="adj2" fmla="val 16200000"/>
          </a:avLst>
        </a:prstGeom>
        <a:solidFill>
          <a:schemeClr val="accent2">
            <a:hueOff val="2817853"/>
            <a:satOff val="-20162"/>
            <a:lumOff val="-1177"/>
            <a:alphaOff val="0"/>
          </a:schemeClr>
        </a:solidFill>
        <a:ln>
          <a:noFill/>
        </a:ln>
        <a:effectLst>
          <a:outerShdw blurRad="50800" dist="25400" dir="5400000" rotWithShape="0">
            <a:srgbClr val="000000">
              <a:alpha val="2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984D1CE-7DF2-4CB4-A229-A82A2322A760}">
      <dsp:nvSpPr>
        <dsp:cNvPr id="0" name=""/>
        <dsp:cNvSpPr/>
      </dsp:nvSpPr>
      <dsp:spPr>
        <a:xfrm>
          <a:off x="2250297" y="2753616"/>
          <a:ext cx="5250693" cy="1350176"/>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Espaciamiento de refuerzo máximo de 450mm </a:t>
          </a:r>
          <a:endParaRPr lang="es-EC" sz="1800" kern="1200" dirty="0"/>
        </a:p>
      </dsp:txBody>
      <dsp:txXfrm>
        <a:off x="2250297" y="2753616"/>
        <a:ext cx="5250693" cy="13501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7D0F2-82D1-4E24-B983-ABFBA1B50EA9}">
      <dsp:nvSpPr>
        <dsp:cNvPr id="0" name=""/>
        <dsp:cNvSpPr/>
      </dsp:nvSpPr>
      <dsp:spPr>
        <a:xfrm>
          <a:off x="2299" y="581372"/>
          <a:ext cx="4614278" cy="1845711"/>
        </a:xfrm>
        <a:prstGeom prst="chevron">
          <a:avLst/>
        </a:prstGeom>
        <a:gradFill rotWithShape="0">
          <a:gsLst>
            <a:gs pos="0">
              <a:schemeClr val="accent3">
                <a:hueOff val="0"/>
                <a:satOff val="0"/>
                <a:lumOff val="0"/>
                <a:alphaOff val="0"/>
              </a:schemeClr>
            </a:gs>
            <a:gs pos="100000">
              <a:schemeClr val="accent3">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b="1" i="1" kern="1200" dirty="0" smtClean="0"/>
            <a:t>M/V*</a:t>
          </a:r>
          <a:r>
            <a:rPr lang="es-EC" sz="2000" b="1" i="1" kern="1200" dirty="0" err="1" smtClean="0"/>
            <a:t>lw</a:t>
          </a:r>
          <a:r>
            <a:rPr lang="es-EC" sz="2000" b="1" i="1" kern="1200" dirty="0" smtClean="0"/>
            <a:t> </a:t>
          </a:r>
          <a:r>
            <a:rPr lang="es-EC" sz="2000" b="1" kern="1200" dirty="0" smtClean="0"/>
            <a:t>≥ 2</a:t>
          </a:r>
          <a:r>
            <a:rPr lang="es-EC" sz="2000" kern="1200" dirty="0" smtClean="0"/>
            <a:t>.</a:t>
          </a:r>
          <a:endParaRPr lang="es-EC" sz="2000" kern="1200" dirty="0">
            <a:solidFill>
              <a:schemeClr val="tx1"/>
            </a:solidFill>
          </a:endParaRPr>
        </a:p>
      </dsp:txBody>
      <dsp:txXfrm>
        <a:off x="925155" y="581372"/>
        <a:ext cx="2768567" cy="1845711"/>
      </dsp:txXfrm>
    </dsp:sp>
    <dsp:sp modelId="{08D9DD39-1DD9-43E3-A2A3-B1C3BDDE2AEB}">
      <dsp:nvSpPr>
        <dsp:cNvPr id="0" name=""/>
        <dsp:cNvSpPr/>
      </dsp:nvSpPr>
      <dsp:spPr>
        <a:xfrm>
          <a:off x="4016721" y="738258"/>
          <a:ext cx="3829850" cy="1531940"/>
        </a:xfrm>
        <a:prstGeom prst="chevron">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C" sz="1500" kern="1200" dirty="0" smtClean="0"/>
            <a:t>Podrán ser diseñados los muros estructurales con los conceptos de diseño de elementos en flexión o flexo-compresión según sea el caso.</a:t>
          </a:r>
          <a:endParaRPr lang="es-EC" sz="1500" kern="1200" dirty="0"/>
        </a:p>
      </dsp:txBody>
      <dsp:txXfrm>
        <a:off x="4782691" y="738258"/>
        <a:ext cx="2297910" cy="1531940"/>
      </dsp:txXfrm>
    </dsp:sp>
    <dsp:sp modelId="{69C16439-D451-4291-98E3-52170B5227E7}">
      <dsp:nvSpPr>
        <dsp:cNvPr id="0" name=""/>
        <dsp:cNvSpPr/>
      </dsp:nvSpPr>
      <dsp:spPr>
        <a:xfrm>
          <a:off x="2299" y="2685483"/>
          <a:ext cx="4614278" cy="1845711"/>
        </a:xfrm>
        <a:prstGeom prst="chevron">
          <a:avLst/>
        </a:prstGeom>
        <a:gradFill rotWithShape="0">
          <a:gsLst>
            <a:gs pos="0">
              <a:schemeClr val="accent3">
                <a:hueOff val="-70147"/>
                <a:satOff val="-19839"/>
                <a:lumOff val="-8628"/>
                <a:alphaOff val="0"/>
              </a:schemeClr>
            </a:gs>
            <a:gs pos="100000">
              <a:schemeClr val="accent3">
                <a:hueOff val="-70147"/>
                <a:satOff val="-19839"/>
                <a:lumOff val="-8628"/>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t>M/V*</a:t>
          </a:r>
          <a:r>
            <a:rPr lang="en-US" sz="2000" b="1" kern="1200" dirty="0" err="1" smtClean="0"/>
            <a:t>lw</a:t>
          </a:r>
          <a:r>
            <a:rPr lang="en-US" sz="2000" b="1" kern="1200" dirty="0" smtClean="0"/>
            <a:t>&lt; 2 </a:t>
          </a:r>
          <a:endParaRPr lang="es-EC" sz="2000" kern="1200" dirty="0">
            <a:solidFill>
              <a:schemeClr val="tx1"/>
            </a:solidFill>
          </a:endParaRPr>
        </a:p>
      </dsp:txBody>
      <dsp:txXfrm>
        <a:off x="925155" y="2685483"/>
        <a:ext cx="2768567" cy="1845711"/>
      </dsp:txXfrm>
    </dsp:sp>
    <dsp:sp modelId="{9F1E120C-70E7-4047-8902-8B6871D5B9B9}">
      <dsp:nvSpPr>
        <dsp:cNvPr id="0" name=""/>
        <dsp:cNvSpPr/>
      </dsp:nvSpPr>
      <dsp:spPr>
        <a:xfrm>
          <a:off x="4016721" y="2842369"/>
          <a:ext cx="3829850" cy="1531940"/>
        </a:xfrm>
        <a:prstGeom prst="chevron">
          <a:avLst/>
        </a:prstGeom>
        <a:solidFill>
          <a:schemeClr val="accent3">
            <a:tint val="40000"/>
            <a:alpha val="90000"/>
            <a:hueOff val="-42499"/>
            <a:satOff val="-19497"/>
            <a:lumOff val="-2301"/>
            <a:alphaOff val="0"/>
          </a:schemeClr>
        </a:solidFill>
        <a:ln w="9525" cap="flat" cmpd="sng" algn="ctr">
          <a:solidFill>
            <a:schemeClr val="accent3">
              <a:tint val="40000"/>
              <a:alpha val="90000"/>
              <a:hueOff val="-42499"/>
              <a:satOff val="-19497"/>
              <a:lumOff val="-2301"/>
              <a:alphaOff val="0"/>
            </a:schemeClr>
          </a:solid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C" sz="1500" kern="1200" dirty="0" smtClean="0"/>
            <a:t>El refuerzo longitudinal de los muros estructurales se deberá calcular conforme a los requisitos de cortante.</a:t>
          </a:r>
          <a:r>
            <a:rPr lang="es-ES" sz="1500" kern="1200" dirty="0" smtClean="0"/>
            <a:t> </a:t>
          </a:r>
          <a:endParaRPr lang="es-EC" sz="1500" kern="1200" dirty="0"/>
        </a:p>
      </dsp:txBody>
      <dsp:txXfrm>
        <a:off x="4782691" y="2842369"/>
        <a:ext cx="2297910" cy="15319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96D14-77DF-4C20-9B0F-1285A0829A75}">
      <dsp:nvSpPr>
        <dsp:cNvPr id="0" name=""/>
        <dsp:cNvSpPr/>
      </dsp:nvSpPr>
      <dsp:spPr>
        <a:xfrm rot="16200000">
          <a:off x="775886" y="-775886"/>
          <a:ext cx="2563027" cy="4114800"/>
        </a:xfrm>
        <a:prstGeom prst="round1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endParaRPr lang="es-EC" sz="1600" kern="1200" dirty="0" smtClean="0">
            <a:solidFill>
              <a:schemeClr val="tx1"/>
            </a:solidFill>
          </a:endParaRPr>
        </a:p>
        <a:p>
          <a:pPr lvl="0" algn="just" defTabSz="711200">
            <a:lnSpc>
              <a:spcPct val="90000"/>
            </a:lnSpc>
            <a:spcBef>
              <a:spcPct val="0"/>
            </a:spcBef>
            <a:spcAft>
              <a:spcPct val="35000"/>
            </a:spcAft>
          </a:pPr>
          <a:endParaRPr lang="es-EC" sz="1600" kern="1200" dirty="0" smtClean="0">
            <a:solidFill>
              <a:schemeClr val="tx1"/>
            </a:solidFill>
          </a:endParaRPr>
        </a:p>
        <a:p>
          <a:pPr lvl="0" algn="just" defTabSz="711200">
            <a:lnSpc>
              <a:spcPct val="90000"/>
            </a:lnSpc>
            <a:spcBef>
              <a:spcPct val="0"/>
            </a:spcBef>
            <a:spcAft>
              <a:spcPct val="35000"/>
            </a:spcAft>
          </a:pPr>
          <a:r>
            <a:rPr lang="es-ES" sz="1600" kern="1200" dirty="0" smtClean="0"/>
            <a:t>Es una de las opciones más viables para el planteamiento de metodologías de diseño sísmico que den lugar a estructuras que satisfagan cada vez más las complejas necesidades de las sociedades modernas.</a:t>
          </a:r>
          <a:endParaRPr lang="es-ES" sz="1600" kern="1200" dirty="0">
            <a:solidFill>
              <a:schemeClr val="tx1"/>
            </a:solidFill>
          </a:endParaRPr>
        </a:p>
      </dsp:txBody>
      <dsp:txXfrm rot="5400000">
        <a:off x="-1" y="1"/>
        <a:ext cx="4114800" cy="1922270"/>
      </dsp:txXfrm>
    </dsp:sp>
    <dsp:sp modelId="{37FEA71F-B62B-48A2-B621-BDCE814FF69E}">
      <dsp:nvSpPr>
        <dsp:cNvPr id="0" name=""/>
        <dsp:cNvSpPr/>
      </dsp:nvSpPr>
      <dsp:spPr>
        <a:xfrm>
          <a:off x="4114800" y="0"/>
          <a:ext cx="4114800" cy="2563027"/>
        </a:xfrm>
        <a:prstGeom prst="round1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endParaRPr lang="es-EC" sz="1400" kern="1200" dirty="0" smtClean="0">
            <a:solidFill>
              <a:schemeClr val="tx1"/>
            </a:solidFill>
          </a:endParaRPr>
        </a:p>
        <a:p>
          <a:pPr lvl="0" algn="just" defTabSz="622300">
            <a:lnSpc>
              <a:spcPct val="90000"/>
            </a:lnSpc>
            <a:spcBef>
              <a:spcPct val="0"/>
            </a:spcBef>
            <a:spcAft>
              <a:spcPct val="35000"/>
            </a:spcAft>
          </a:pPr>
          <a:r>
            <a:rPr lang="es-EC" sz="1600" kern="1200" dirty="0" smtClean="0"/>
            <a:t>Se obtiene en función de los desplazamientos laterales y de las distorsiones de piso, los mismos que son evaluados aplicando el Método del Espectro de Capacidad.</a:t>
          </a:r>
          <a:endParaRPr lang="es-ES" sz="1600" kern="1200" dirty="0">
            <a:solidFill>
              <a:schemeClr val="tx1"/>
            </a:solidFill>
          </a:endParaRPr>
        </a:p>
      </dsp:txBody>
      <dsp:txXfrm>
        <a:off x="4114800" y="0"/>
        <a:ext cx="4114800" cy="1922270"/>
      </dsp:txXfrm>
    </dsp:sp>
    <dsp:sp modelId="{643BB197-BA42-4286-AE25-B9892A47822B}">
      <dsp:nvSpPr>
        <dsp:cNvPr id="0" name=""/>
        <dsp:cNvSpPr/>
      </dsp:nvSpPr>
      <dsp:spPr>
        <a:xfrm rot="10800000">
          <a:off x="0" y="2500335"/>
          <a:ext cx="4114800" cy="2563027"/>
        </a:xfrm>
        <a:prstGeom prst="round1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C" sz="1600" kern="1200" dirty="0" smtClean="0"/>
            <a:t>El objetivo principal es que los sistemas estructurales sean capaces de resistir fuerzas sísmicas por medio de un mecanismo inelástico, Capaces de absorber demandas importantes de fuerza producida por el sismo y disipar en alto rango la fuerza proveniente de la edificación.</a:t>
          </a:r>
          <a:endParaRPr lang="es-EC" sz="1600" b="1" kern="1200" dirty="0" smtClean="0">
            <a:solidFill>
              <a:schemeClr val="tx1"/>
            </a:solidFill>
          </a:endParaRPr>
        </a:p>
      </dsp:txBody>
      <dsp:txXfrm rot="10800000">
        <a:off x="0" y="3141092"/>
        <a:ext cx="4114800" cy="1922270"/>
      </dsp:txXfrm>
    </dsp:sp>
    <dsp:sp modelId="{91B01669-48A9-4070-9289-4117C1120129}">
      <dsp:nvSpPr>
        <dsp:cNvPr id="0" name=""/>
        <dsp:cNvSpPr/>
      </dsp:nvSpPr>
      <dsp:spPr>
        <a:xfrm rot="5400000">
          <a:off x="4890686" y="1724449"/>
          <a:ext cx="2563027" cy="4114800"/>
        </a:xfrm>
        <a:prstGeom prst="round1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S" sz="1600" b="0" kern="1200" dirty="0" smtClean="0">
              <a:solidFill>
                <a:schemeClr val="tx1"/>
              </a:solidFill>
            </a:rPr>
            <a:t>Generación de curva de capacidad y espectro de capacidad para ubicar el punto de desempeño de la estructura.</a:t>
          </a:r>
          <a:endParaRPr lang="es-ES" sz="1600" b="0" kern="1200" dirty="0">
            <a:solidFill>
              <a:schemeClr val="tx1"/>
            </a:solidFill>
          </a:endParaRPr>
        </a:p>
      </dsp:txBody>
      <dsp:txXfrm rot="-5400000">
        <a:off x="4114799" y="3141093"/>
        <a:ext cx="4114800" cy="1922270"/>
      </dsp:txXfrm>
    </dsp:sp>
    <dsp:sp modelId="{8BD406AE-5C6C-48D4-9929-B60A9DBC8930}">
      <dsp:nvSpPr>
        <dsp:cNvPr id="0" name=""/>
        <dsp:cNvSpPr/>
      </dsp:nvSpPr>
      <dsp:spPr>
        <a:xfrm>
          <a:off x="2880359" y="1922270"/>
          <a:ext cx="2468880" cy="1281513"/>
        </a:xfrm>
        <a:prstGeom prst="roundRect">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u="sng" kern="1200" dirty="0" smtClean="0"/>
            <a:t>INTRODUCCIÓN</a:t>
          </a:r>
          <a:r>
            <a:rPr lang="es-ES" sz="2600" kern="1200" dirty="0" smtClean="0"/>
            <a:t> </a:t>
          </a:r>
          <a:endParaRPr lang="es-ES" sz="2600" kern="1200" dirty="0"/>
        </a:p>
      </dsp:txBody>
      <dsp:txXfrm>
        <a:off x="2942917" y="1984828"/>
        <a:ext cx="2343764" cy="115639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9">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0.29276</cdr:x>
      <cdr:y>0.60559</cdr:y>
    </cdr:from>
    <cdr:to>
      <cdr:x>0.81156</cdr:x>
      <cdr:y>0.81514</cdr:y>
    </cdr:to>
    <cdr:sp macro="" textlink="">
      <cdr:nvSpPr>
        <cdr:cNvPr id="2" name="1 CuadroTexto"/>
        <cdr:cNvSpPr txBox="1"/>
      </cdr:nvSpPr>
      <cdr:spPr>
        <a:xfrm xmlns:a="http://schemas.openxmlformats.org/drawingml/2006/main">
          <a:off x="1302247" y="1857376"/>
          <a:ext cx="2307728" cy="642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100" b="1">
              <a:solidFill>
                <a:srgbClr val="FF0000"/>
              </a:solidFill>
            </a:rPr>
            <a:t>DESPLAZAMIENTO OBJETIVO (4;990)</a:t>
          </a:r>
        </a:p>
        <a:p xmlns:a="http://schemas.openxmlformats.org/drawingml/2006/main">
          <a:r>
            <a:rPr lang="es-EC" sz="1100" b="1">
              <a:solidFill>
                <a:srgbClr val="FF0000"/>
              </a:solidFill>
            </a:rPr>
            <a:t>(IO)</a:t>
          </a:r>
        </a:p>
      </cdr:txBody>
    </cdr:sp>
  </cdr:relSizeAnchor>
  <cdr:relSizeAnchor xmlns:cdr="http://schemas.openxmlformats.org/drawingml/2006/chartDrawing">
    <cdr:from>
      <cdr:x>0.24342</cdr:x>
      <cdr:y>0.62138</cdr:y>
    </cdr:from>
    <cdr:to>
      <cdr:x>0.29934</cdr:x>
      <cdr:y>0.67706</cdr:y>
    </cdr:to>
    <cdr:sp macro="" textlink="">
      <cdr:nvSpPr>
        <cdr:cNvPr id="4" name="3 Conector recto de flecha"/>
        <cdr:cNvSpPr/>
      </cdr:nvSpPr>
      <cdr:spPr>
        <a:xfrm xmlns:a="http://schemas.openxmlformats.org/drawingml/2006/main">
          <a:off x="1409700" y="2657477"/>
          <a:ext cx="323850" cy="238124"/>
        </a:xfrm>
        <a:prstGeom xmlns:a="http://schemas.openxmlformats.org/drawingml/2006/main" prst="straightConnector1">
          <a:avLst/>
        </a:prstGeom>
        <a:ln xmlns:a="http://schemas.openxmlformats.org/drawingml/2006/main" w="38100">
          <a:solidFill>
            <a:srgbClr val="7030A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s-EC"/>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263E3A-2B6F-41EB-B79D-91E71A64CAB8}" type="datetimeFigureOut">
              <a:rPr lang="es-EC" smtClean="0"/>
              <a:pPr/>
              <a:t>20/01/2013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7B011F-620B-46DB-A35F-8D04DEA4A09B}" type="slidenum">
              <a:rPr lang="es-EC" smtClean="0"/>
              <a:pPr/>
              <a:t>‹Nº›</a:t>
            </a:fld>
            <a:endParaRPr lang="es-EC"/>
          </a:p>
        </p:txBody>
      </p:sp>
    </p:spTree>
    <p:extLst>
      <p:ext uri="{BB962C8B-B14F-4D97-AF65-F5344CB8AC3E}">
        <p14:creationId xmlns:p14="http://schemas.microsoft.com/office/powerpoint/2010/main" val="136925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28</a:t>
            </a:fld>
            <a:endParaRPr lang="es-EC"/>
          </a:p>
        </p:txBody>
      </p:sp>
    </p:spTree>
    <p:extLst>
      <p:ext uri="{BB962C8B-B14F-4D97-AF65-F5344CB8AC3E}">
        <p14:creationId xmlns:p14="http://schemas.microsoft.com/office/powerpoint/2010/main" val="1234539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42</a:t>
            </a:fld>
            <a:endParaRPr lang="es-EC"/>
          </a:p>
        </p:txBody>
      </p:sp>
    </p:spTree>
    <p:extLst>
      <p:ext uri="{BB962C8B-B14F-4D97-AF65-F5344CB8AC3E}">
        <p14:creationId xmlns:p14="http://schemas.microsoft.com/office/powerpoint/2010/main" val="2331925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43</a:t>
            </a:fld>
            <a:endParaRPr lang="es-EC"/>
          </a:p>
        </p:txBody>
      </p:sp>
    </p:spTree>
    <p:extLst>
      <p:ext uri="{BB962C8B-B14F-4D97-AF65-F5344CB8AC3E}">
        <p14:creationId xmlns:p14="http://schemas.microsoft.com/office/powerpoint/2010/main" val="233192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44</a:t>
            </a:fld>
            <a:endParaRPr lang="es-EC"/>
          </a:p>
        </p:txBody>
      </p:sp>
    </p:spTree>
    <p:extLst>
      <p:ext uri="{BB962C8B-B14F-4D97-AF65-F5344CB8AC3E}">
        <p14:creationId xmlns:p14="http://schemas.microsoft.com/office/powerpoint/2010/main" val="2331925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29</a:t>
            </a:fld>
            <a:endParaRPr lang="es-EC"/>
          </a:p>
        </p:txBody>
      </p:sp>
    </p:spTree>
    <p:extLst>
      <p:ext uri="{BB962C8B-B14F-4D97-AF65-F5344CB8AC3E}">
        <p14:creationId xmlns:p14="http://schemas.microsoft.com/office/powerpoint/2010/main" val="1234539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35</a:t>
            </a:fld>
            <a:endParaRPr lang="es-EC"/>
          </a:p>
        </p:txBody>
      </p:sp>
    </p:spTree>
    <p:extLst>
      <p:ext uri="{BB962C8B-B14F-4D97-AF65-F5344CB8AC3E}">
        <p14:creationId xmlns:p14="http://schemas.microsoft.com/office/powerpoint/2010/main" val="2331925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36</a:t>
            </a:fld>
            <a:endParaRPr lang="es-EC"/>
          </a:p>
        </p:txBody>
      </p:sp>
    </p:spTree>
    <p:extLst>
      <p:ext uri="{BB962C8B-B14F-4D97-AF65-F5344CB8AC3E}">
        <p14:creationId xmlns:p14="http://schemas.microsoft.com/office/powerpoint/2010/main" val="233192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37</a:t>
            </a:fld>
            <a:endParaRPr lang="es-EC"/>
          </a:p>
        </p:txBody>
      </p:sp>
    </p:spTree>
    <p:extLst>
      <p:ext uri="{BB962C8B-B14F-4D97-AF65-F5344CB8AC3E}">
        <p14:creationId xmlns:p14="http://schemas.microsoft.com/office/powerpoint/2010/main" val="2331925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38</a:t>
            </a:fld>
            <a:endParaRPr lang="es-EC"/>
          </a:p>
        </p:txBody>
      </p:sp>
    </p:spTree>
    <p:extLst>
      <p:ext uri="{BB962C8B-B14F-4D97-AF65-F5344CB8AC3E}">
        <p14:creationId xmlns:p14="http://schemas.microsoft.com/office/powerpoint/2010/main" val="2331925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39</a:t>
            </a:fld>
            <a:endParaRPr lang="es-EC"/>
          </a:p>
        </p:txBody>
      </p:sp>
    </p:spTree>
    <p:extLst>
      <p:ext uri="{BB962C8B-B14F-4D97-AF65-F5344CB8AC3E}">
        <p14:creationId xmlns:p14="http://schemas.microsoft.com/office/powerpoint/2010/main" val="2331925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40</a:t>
            </a:fld>
            <a:endParaRPr lang="es-EC"/>
          </a:p>
        </p:txBody>
      </p:sp>
    </p:spTree>
    <p:extLst>
      <p:ext uri="{BB962C8B-B14F-4D97-AF65-F5344CB8AC3E}">
        <p14:creationId xmlns:p14="http://schemas.microsoft.com/office/powerpoint/2010/main" val="233192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7B011F-620B-46DB-A35F-8D04DEA4A09B}" type="slidenum">
              <a:rPr lang="es-EC" smtClean="0"/>
              <a:t>41</a:t>
            </a:fld>
            <a:endParaRPr lang="es-EC"/>
          </a:p>
        </p:txBody>
      </p:sp>
    </p:spTree>
    <p:extLst>
      <p:ext uri="{BB962C8B-B14F-4D97-AF65-F5344CB8AC3E}">
        <p14:creationId xmlns:p14="http://schemas.microsoft.com/office/powerpoint/2010/main" val="233192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BAACC5F-8870-46E8-B0D5-59967D4D04F8}" type="datetimeFigureOut">
              <a:rPr lang="es-EC" smtClean="0"/>
              <a:pPr/>
              <a:t>20/01/2013</a:t>
            </a:fld>
            <a:endParaRPr lang="es-EC"/>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EC"/>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A48706E-59AF-4928-91EC-D25B2E5D3F63}" type="slidenum">
              <a:rPr lang="es-EC" smtClean="0"/>
              <a:pPr/>
              <a:t>‹Nº›</a:t>
            </a:fld>
            <a:endParaRPr lang="es-EC"/>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A48706E-59AF-4928-91EC-D25B2E5D3F63}" type="slidenum">
              <a:rPr lang="es-EC" smtClean="0"/>
              <a:pPr/>
              <a:t>‹Nº›</a:t>
            </a:fld>
            <a:endParaRPr lang="es-EC"/>
          </a:p>
        </p:txBody>
      </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A48706E-59AF-4928-91EC-D25B2E5D3F63}" type="slidenum">
              <a:rPr lang="es-EC" smtClean="0"/>
              <a:pPr/>
              <a:t>‹Nº›</a:t>
            </a:fld>
            <a:endParaRPr lang="es-EC"/>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A48706E-59AF-4928-91EC-D25B2E5D3F63}" type="slidenum">
              <a:rPr lang="es-EC" smtClean="0"/>
              <a:pPr/>
              <a:t>‹Nº›</a:t>
            </a:fld>
            <a:endParaRPr lang="es-EC"/>
          </a:p>
        </p:txBody>
      </p:sp>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A48706E-59AF-4928-91EC-D25B2E5D3F63}" type="slidenum">
              <a:rPr lang="es-EC" smtClean="0"/>
              <a:pPr/>
              <a:t>‹Nº›</a:t>
            </a:fld>
            <a:endParaRPr lang="es-EC"/>
          </a:p>
        </p:txBody>
      </p:sp>
    </p:spTree>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A48706E-59AF-4928-91EC-D25B2E5D3F63}" type="slidenum">
              <a:rPr lang="es-EC" smtClean="0"/>
              <a:pPr/>
              <a:t>‹Nº›</a:t>
            </a:fld>
            <a:endParaRPr lang="es-EC"/>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A48706E-59AF-4928-91EC-D25B2E5D3F63}" type="slidenum">
              <a:rPr lang="es-EC" smtClean="0"/>
              <a:pPr/>
              <a:t>‹Nº›</a:t>
            </a:fld>
            <a:endParaRPr lang="es-EC"/>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A48706E-59AF-4928-91EC-D25B2E5D3F63}" type="slidenum">
              <a:rPr lang="es-EC" smtClean="0"/>
              <a:pPr/>
              <a:t>‹Nº›</a:t>
            </a:fld>
            <a:endParaRPr lang="es-EC"/>
          </a:p>
        </p:txBody>
      </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1A48706E-59AF-4928-91EC-D25B2E5D3F63}" type="slidenum">
              <a:rPr lang="es-EC" smtClean="0"/>
              <a:pPr/>
              <a:t>‹Nº›</a:t>
            </a:fld>
            <a:endParaRPr lang="es-EC"/>
          </a:p>
        </p:txBody>
      </p:sp>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7" name="Slide Number Placeholder 6"/>
          <p:cNvSpPr>
            <a:spLocks noGrp="1"/>
          </p:cNvSpPr>
          <p:nvPr>
            <p:ph type="sldNum" sz="quarter" idx="12"/>
          </p:nvPr>
        </p:nvSpPr>
        <p:spPr/>
        <p:txBody>
          <a:bodyPr/>
          <a:lstStyle/>
          <a:p>
            <a:fld id="{1A48706E-59AF-4928-91EC-D25B2E5D3F63}" type="slidenum">
              <a:rPr lang="es-EC" smtClean="0"/>
              <a:pPr/>
              <a:t>‹Nº›</a:t>
            </a:fld>
            <a:endParaRPr lang="es-EC"/>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BAACC5F-8870-46E8-B0D5-59967D4D04F8}" type="datetimeFigureOut">
              <a:rPr lang="es-EC" smtClean="0"/>
              <a:pPr/>
              <a:t>20/01/2013</a:t>
            </a:fld>
            <a:endParaRPr lang="es-EC"/>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C"/>
          </a:p>
        </p:txBody>
      </p:sp>
      <p:sp>
        <p:nvSpPr>
          <p:cNvPr id="7" name="Slide Number Placeholder 6"/>
          <p:cNvSpPr>
            <a:spLocks noGrp="1"/>
          </p:cNvSpPr>
          <p:nvPr>
            <p:ph type="sldNum" sz="quarter" idx="12"/>
          </p:nvPr>
        </p:nvSpPr>
        <p:spPr/>
        <p:txBody>
          <a:bodyPr/>
          <a:lstStyle/>
          <a:p>
            <a:fld id="{1A48706E-59AF-4928-91EC-D25B2E5D3F63}" type="slidenum">
              <a:rPr lang="es-EC" smtClean="0"/>
              <a:pPr/>
              <a:t>‹Nº›</a:t>
            </a:fld>
            <a:endParaRPr lang="es-EC"/>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3BAACC5F-8870-46E8-B0D5-59967D4D04F8}" type="datetimeFigureOut">
              <a:rPr lang="es-EC" smtClean="0"/>
              <a:pPr/>
              <a:t>20/01/2013</a:t>
            </a:fld>
            <a:endParaRPr lang="es-EC"/>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EC"/>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1A48706E-59AF-4928-91EC-D25B2E5D3F63}"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spd="slow">
    <p:pull/>
  </p:transition>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0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5.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slideLayout" Target="../slideLayouts/slideLayout2.xml"/><Relationship Id="rId4" Type="http://schemas.openxmlformats.org/officeDocument/2006/relationships/image" Target="../media/image141.wmf"/></Relationships>
</file>

<file path=ppt/slides/_rels/slide116.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0.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slideLayout" Target="../slideLayouts/slideLayout2.xml"/><Relationship Id="rId4" Type="http://schemas.openxmlformats.org/officeDocument/2006/relationships/image" Target="../media/image148.wmf"/></Relationships>
</file>

<file path=ppt/slides/_rels/slide121.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3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1.png"/></Relationships>
</file>

<file path=ppt/slides/_rels/slide14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19.xml"/><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4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661.png"/><Relationship Id="rId5" Type="http://schemas.openxmlformats.org/officeDocument/2006/relationships/image" Target="../media/image310.png"/><Relationship Id="rId4" Type="http://schemas.openxmlformats.org/officeDocument/2006/relationships/image" Target="../media/image300.png"/></Relationships>
</file>

<file path=ppt/slides/_rels/slide148.xml.rels><?xml version="1.0" encoding="UTF-8" standalone="yes"?>
<Relationships xmlns="http://schemas.openxmlformats.org/package/2006/relationships"><Relationship Id="rId8" Type="http://schemas.openxmlformats.org/officeDocument/2006/relationships/image" Target="../media/image681.png"/><Relationship Id="rId3" Type="http://schemas.openxmlformats.org/officeDocument/2006/relationships/image" Target="../media/image340.png"/><Relationship Id="rId7" Type="http://schemas.openxmlformats.org/officeDocument/2006/relationships/image" Target="../media/image671.png"/><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 Id="rId9" Type="http://schemas.openxmlformats.org/officeDocument/2006/relationships/image" Target="../media/image181.png"/></Relationships>
</file>

<file path=ppt/slides/_rels/slide14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82.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51.xml.rels><?xml version="1.0" encoding="UTF-8" standalone="yes"?>
<Relationships xmlns="http://schemas.openxmlformats.org/package/2006/relationships"><Relationship Id="rId3" Type="http://schemas.openxmlformats.org/officeDocument/2006/relationships/image" Target="../media/image721.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mailto:cm@"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30.png"/><Relationship Id="rId7" Type="http://schemas.openxmlformats.org/officeDocument/2006/relationships/image" Target="../media/image570.png"/><Relationship Id="rId2" Type="http://schemas.openxmlformats.org/officeDocument/2006/relationships/image" Target="../media/image520.png"/><Relationship Id="rId1" Type="http://schemas.openxmlformats.org/officeDocument/2006/relationships/slideLayout" Target="../slideLayouts/slideLayout2.xml"/><Relationship Id="rId6" Type="http://schemas.openxmlformats.org/officeDocument/2006/relationships/image" Target="../media/image560.png"/><Relationship Id="rId5" Type="http://schemas.openxmlformats.org/officeDocument/2006/relationships/image" Target="../media/image550.png"/><Relationship Id="rId4" Type="http://schemas.openxmlformats.org/officeDocument/2006/relationships/image" Target="../media/image540.png"/><Relationship Id="rId9" Type="http://schemas.openxmlformats.org/officeDocument/2006/relationships/image" Target="../media/image590.png"/></Relationships>
</file>

<file path=ppt/slides/_rels/slide1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630.png"/><Relationship Id="rId7" Type="http://schemas.openxmlformats.org/officeDocument/2006/relationships/image" Target="../media/image670.png"/><Relationship Id="rId2" Type="http://schemas.openxmlformats.org/officeDocument/2006/relationships/image" Target="../media/image620.png"/><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image" Target="../media/image650.png"/><Relationship Id="rId4" Type="http://schemas.openxmlformats.org/officeDocument/2006/relationships/image" Target="../media/image640.png"/></Relationships>
</file>

<file path=ppt/slides/_rels/slide168.xml.rels><?xml version="1.0" encoding="UTF-8" standalone="yes"?>
<Relationships xmlns="http://schemas.openxmlformats.org/package/2006/relationships"><Relationship Id="rId3" Type="http://schemas.openxmlformats.org/officeDocument/2006/relationships/image" Target="../media/image700.png"/><Relationship Id="rId7" Type="http://schemas.openxmlformats.org/officeDocument/2006/relationships/image" Target="../media/image740.png"/><Relationship Id="rId2" Type="http://schemas.openxmlformats.org/officeDocument/2006/relationships/image" Target="../media/image690.png"/><Relationship Id="rId1" Type="http://schemas.openxmlformats.org/officeDocument/2006/relationships/slideLayout" Target="../slideLayouts/slideLayout2.xml"/><Relationship Id="rId6" Type="http://schemas.openxmlformats.org/officeDocument/2006/relationships/image" Target="../media/image730.png"/><Relationship Id="rId5" Type="http://schemas.openxmlformats.org/officeDocument/2006/relationships/image" Target="../media/image203.png"/><Relationship Id="rId4" Type="http://schemas.openxmlformats.org/officeDocument/2006/relationships/image" Target="../media/image711.png"/></Relationships>
</file>

<file path=ppt/slides/_rels/slide16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diagramLayout" Target="../diagrams/layout14.xml"/></Relationships>
</file>

<file path=ppt/slides/_rels/slide4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6.png"/><Relationship Id="rId7" Type="http://schemas.openxmlformats.org/officeDocument/2006/relationships/diagramColors" Target="../diagrams/colors1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6.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4.png"/><Relationship Id="rId4" Type="http://schemas.openxmlformats.org/officeDocument/2006/relationships/image" Target="../media/image680.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shade val="94000"/>
                <a:satMod val="114000"/>
                <a:lumMod val="96000"/>
              </a:schemeClr>
            </a:gs>
            <a:gs pos="61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2" name="1 Título"/>
          <p:cNvSpPr txBox="1">
            <a:spLocks/>
          </p:cNvSpPr>
          <p:nvPr/>
        </p:nvSpPr>
        <p:spPr>
          <a:xfrm>
            <a:off x="1007604" y="3789040"/>
            <a:ext cx="7200800" cy="2304256"/>
          </a:xfrm>
          <a:prstGeom prst="rect">
            <a:avLst/>
          </a:prstGeom>
        </p:spPr>
        <p:txBody>
          <a:bodyPr>
            <a:normAutofit fontScale="975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S" sz="2600" b="1" dirty="0" smtClean="0">
                <a:solidFill>
                  <a:schemeClr val="accent1">
                    <a:lumMod val="75000"/>
                  </a:schemeClr>
                </a:solidFill>
                <a:effectLst/>
              </a:rPr>
              <a:t>“</a:t>
            </a:r>
            <a:r>
              <a:rPr lang="es-ES" sz="2600" b="1" dirty="0">
                <a:solidFill>
                  <a:schemeClr val="accent1">
                    <a:lumMod val="75000"/>
                  </a:schemeClr>
                </a:solidFill>
                <a:effectLst/>
              </a:rPr>
              <a:t>DISEÑO POR DESEMPEÑO  DE EDIFICACIONES EN HORMIGÓN ARMADO CON MUROS DE CORTE MEDIANTE LOS CÓDIGOS FEMA, UTILIZANDO EL PROGRAMA </a:t>
            </a:r>
            <a:r>
              <a:rPr lang="es-ES" sz="2600" b="1" dirty="0" err="1">
                <a:solidFill>
                  <a:schemeClr val="accent1">
                    <a:lumMod val="75000"/>
                  </a:schemeClr>
                </a:solidFill>
                <a:effectLst/>
              </a:rPr>
              <a:t>ETABS</a:t>
            </a:r>
            <a:r>
              <a:rPr lang="es-ES" sz="2600" b="1" dirty="0">
                <a:solidFill>
                  <a:schemeClr val="accent1">
                    <a:lumMod val="75000"/>
                  </a:schemeClr>
                </a:solidFill>
                <a:effectLst/>
              </a:rPr>
              <a:t>.”</a:t>
            </a:r>
            <a:endParaRPr lang="es-EC" sz="2600" b="1" dirty="0">
              <a:solidFill>
                <a:schemeClr val="accent1">
                  <a:lumMod val="75000"/>
                </a:schemeClr>
              </a:solidFill>
              <a:effectLst/>
            </a:endParaRPr>
          </a:p>
        </p:txBody>
      </p:sp>
      <p:sp>
        <p:nvSpPr>
          <p:cNvPr id="4" name="3 Rectángulo"/>
          <p:cNvSpPr/>
          <p:nvPr/>
        </p:nvSpPr>
        <p:spPr>
          <a:xfrm>
            <a:off x="35496" y="764704"/>
            <a:ext cx="9145016"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C"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ESCUELA POLITÉCNICA DEL Ejercito</a:t>
            </a:r>
            <a:endParaRPr lang="es-EC"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4 Rectángulo"/>
          <p:cNvSpPr/>
          <p:nvPr/>
        </p:nvSpPr>
        <p:spPr>
          <a:xfrm>
            <a:off x="1979712" y="2335512"/>
            <a:ext cx="5668539" cy="553998"/>
          </a:xfrm>
          <a:prstGeom prst="rect">
            <a:avLst/>
          </a:prstGeom>
          <a:noFill/>
        </p:spPr>
        <p:txBody>
          <a:bodyPr wrap="none" lIns="91440" tIns="45720" rIns="91440" bIns="45720">
            <a:spAutoFit/>
          </a:bodyPr>
          <a:lstStyle/>
          <a:p>
            <a:pPr algn="ctr"/>
            <a:r>
              <a:rPr lang="es-EC" sz="30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Facultad de Ingeniería Civil</a:t>
            </a:r>
            <a:endParaRPr lang="es-EC" sz="30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2411778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04664"/>
            <a:ext cx="3888432" cy="792088"/>
          </a:xfrm>
        </p:spPr>
        <p:txBody>
          <a:bodyPr>
            <a:normAutofit fontScale="90000"/>
          </a:bodyPr>
          <a:lstStyle/>
          <a:p>
            <a:r>
              <a:rPr lang="es-EC" sz="2500" b="1" dirty="0" smtClean="0">
                <a:solidFill>
                  <a:srgbClr val="C00000"/>
                </a:solidFill>
              </a:rPr>
              <a:t>Requisitos de resistencia</a:t>
            </a:r>
            <a:endParaRPr lang="es-EC" sz="2500" b="1" dirty="0">
              <a:solidFill>
                <a:srgbClr val="C00000"/>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graphicFrame>
        <p:nvGraphicFramePr>
          <p:cNvPr id="5" name="3 Marcador de contenido"/>
          <p:cNvGraphicFramePr>
            <a:graphicFrameLocks noGrp="1"/>
          </p:cNvGraphicFramePr>
          <p:nvPr>
            <p:ph idx="1"/>
            <p:extLst>
              <p:ext uri="{D42A27DB-BD31-4B8C-83A1-F6EECF244321}">
                <p14:modId xmlns:p14="http://schemas.microsoft.com/office/powerpoint/2010/main" val="2604059844"/>
              </p:ext>
            </p:extLst>
          </p:nvPr>
        </p:nvGraphicFramePr>
        <p:xfrm>
          <a:off x="467544" y="1196752"/>
          <a:ext cx="8208912" cy="2885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3 Marcador de contenido"/>
          <p:cNvGraphicFramePr>
            <a:graphicFrameLocks/>
          </p:cNvGraphicFramePr>
          <p:nvPr>
            <p:extLst>
              <p:ext uri="{D42A27DB-BD31-4B8C-83A1-F6EECF244321}">
                <p14:modId xmlns:p14="http://schemas.microsoft.com/office/powerpoint/2010/main" val="2365169837"/>
              </p:ext>
            </p:extLst>
          </p:nvPr>
        </p:nvGraphicFramePr>
        <p:xfrm>
          <a:off x="467544" y="3861049"/>
          <a:ext cx="8208912" cy="2664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865012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591763" y="792808"/>
            <a:ext cx="4724105" cy="52530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Paso 13: </a:t>
            </a:r>
            <a:r>
              <a:rPr lang="es-EC" sz="2100" b="1" dirty="0">
                <a:solidFill>
                  <a:schemeClr val="tx1"/>
                </a:solidFill>
              </a:rPr>
              <a:t>Asignación de cargas </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049" name="Imagen 97"/>
          <p:cNvPicPr>
            <a:picLocks noChangeAspect="1" noChangeArrowheads="1"/>
          </p:cNvPicPr>
          <p:nvPr/>
        </p:nvPicPr>
        <p:blipFill>
          <a:blip r:embed="rId2">
            <a:extLst>
              <a:ext uri="{28A0092B-C50C-407E-A947-70E740481C1C}">
                <a14:useLocalDpi xmlns:a14="http://schemas.microsoft.com/office/drawing/2010/main" val="0"/>
              </a:ext>
            </a:extLst>
          </a:blip>
          <a:srcRect l="33653" t="33353" r="33495" b="33009"/>
          <a:stretch>
            <a:fillRect/>
          </a:stretch>
        </p:blipFill>
        <p:spPr bwMode="auto">
          <a:xfrm>
            <a:off x="2498157" y="2204864"/>
            <a:ext cx="4052887" cy="2334348"/>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2195736" y="1516577"/>
            <a:ext cx="4355680"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b="1" dirty="0" err="1"/>
              <a:t>Assing</a:t>
            </a:r>
            <a:r>
              <a:rPr lang="en-US" b="1" dirty="0"/>
              <a:t> / Shell Area Loads / Uniform….</a:t>
            </a:r>
            <a:endParaRPr lang="es-EC" dirty="0"/>
          </a:p>
        </p:txBody>
      </p:sp>
      <p:sp>
        <p:nvSpPr>
          <p:cNvPr id="13" name="12 Rectángulo"/>
          <p:cNvSpPr/>
          <p:nvPr/>
        </p:nvSpPr>
        <p:spPr>
          <a:xfrm>
            <a:off x="5148064" y="4941168"/>
            <a:ext cx="180002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smtClean="0"/>
              <a:t>PISO 12</a:t>
            </a:r>
          </a:p>
          <a:p>
            <a:r>
              <a:rPr lang="es-EC" dirty="0" smtClean="0"/>
              <a:t>CM=0.12 </a:t>
            </a:r>
            <a:r>
              <a:rPr lang="es-EC" dirty="0" err="1" smtClean="0"/>
              <a:t>t.m</a:t>
            </a:r>
            <a:r>
              <a:rPr lang="es-EC" dirty="0" smtClean="0"/>
              <a:t>.</a:t>
            </a:r>
          </a:p>
          <a:p>
            <a:r>
              <a:rPr lang="es-EC" dirty="0" smtClean="0"/>
              <a:t>CV=0.1 </a:t>
            </a:r>
            <a:r>
              <a:rPr lang="es-EC" dirty="0" err="1" smtClean="0"/>
              <a:t>t.m</a:t>
            </a:r>
            <a:r>
              <a:rPr lang="es-EC" dirty="0" smtClean="0"/>
              <a:t>.</a:t>
            </a:r>
            <a:endParaRPr lang="es-EC" dirty="0"/>
          </a:p>
        </p:txBody>
      </p:sp>
      <p:sp>
        <p:nvSpPr>
          <p:cNvPr id="14" name="13 Rectángulo"/>
          <p:cNvSpPr/>
          <p:nvPr/>
        </p:nvSpPr>
        <p:spPr>
          <a:xfrm>
            <a:off x="2359968" y="4993114"/>
            <a:ext cx="190818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smtClean="0"/>
              <a:t>PISO 1-11</a:t>
            </a:r>
          </a:p>
          <a:p>
            <a:r>
              <a:rPr lang="es-EC" dirty="0" smtClean="0"/>
              <a:t>CM=0.32 </a:t>
            </a:r>
            <a:r>
              <a:rPr lang="es-EC" dirty="0" err="1"/>
              <a:t>t.m</a:t>
            </a:r>
            <a:r>
              <a:rPr lang="es-EC" dirty="0"/>
              <a:t>.</a:t>
            </a:r>
          </a:p>
          <a:p>
            <a:r>
              <a:rPr lang="es-EC" dirty="0"/>
              <a:t>CV=0.2 </a:t>
            </a:r>
            <a:r>
              <a:rPr lang="es-EC" dirty="0" err="1"/>
              <a:t>t.m</a:t>
            </a:r>
            <a:r>
              <a:rPr lang="es-EC" dirty="0"/>
              <a:t>.</a:t>
            </a:r>
          </a:p>
        </p:txBody>
      </p:sp>
    </p:spTree>
    <p:extLst>
      <p:ext uri="{BB962C8B-B14F-4D97-AF65-F5344CB8AC3E}">
        <p14:creationId xmlns:p14="http://schemas.microsoft.com/office/powerpoint/2010/main" val="1447048175"/>
      </p:ext>
    </p:extLst>
  </p:cSld>
  <p:clrMapOvr>
    <a:masterClrMapping/>
  </p:clrMapOvr>
  <p:transition spd="slow">
    <p:pull/>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567975" y="764704"/>
            <a:ext cx="6740329" cy="52530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Paso 14: </a:t>
            </a:r>
            <a:r>
              <a:rPr lang="es-EC" sz="2100" b="1" dirty="0">
                <a:solidFill>
                  <a:schemeClr val="tx1"/>
                </a:solidFill>
              </a:rPr>
              <a:t>Creación y asignación de diafragmas </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2380990" y="1447954"/>
            <a:ext cx="4294765"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b="1" dirty="0"/>
              <a:t>Select / by Wall Slab Deck sections.. </a:t>
            </a:r>
            <a:endParaRPr lang="es-EC" dirty="0"/>
          </a:p>
        </p:txBody>
      </p:sp>
      <p:pic>
        <p:nvPicPr>
          <p:cNvPr id="11" name="10 Imagen"/>
          <p:cNvPicPr/>
          <p:nvPr/>
        </p:nvPicPr>
        <p:blipFill rotWithShape="1">
          <a:blip r:embed="rId2" cstate="print"/>
          <a:srcRect l="30258" t="19427" r="45393" b="58808"/>
          <a:stretch/>
        </p:blipFill>
        <p:spPr bwMode="auto">
          <a:xfrm>
            <a:off x="2972578" y="1988840"/>
            <a:ext cx="3111590" cy="1226351"/>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2528812" y="3403661"/>
            <a:ext cx="4086375"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err="1"/>
              <a:t>Assing</a:t>
            </a:r>
            <a:r>
              <a:rPr lang="es-EC" b="1" dirty="0"/>
              <a:t> / Shell </a:t>
            </a:r>
            <a:r>
              <a:rPr lang="es-EC" b="1" dirty="0" err="1"/>
              <a:t>Area</a:t>
            </a:r>
            <a:r>
              <a:rPr lang="es-EC" b="1" dirty="0"/>
              <a:t> / </a:t>
            </a:r>
            <a:r>
              <a:rPr lang="es-EC" b="1" dirty="0" err="1"/>
              <a:t>Diaphragms</a:t>
            </a:r>
            <a:r>
              <a:rPr lang="es-EC" b="1" dirty="0"/>
              <a:t>…</a:t>
            </a:r>
            <a:endParaRPr lang="es-EC" dirty="0"/>
          </a:p>
        </p:txBody>
      </p:sp>
      <p:pic>
        <p:nvPicPr>
          <p:cNvPr id="15" name="14 Imagen"/>
          <p:cNvPicPr/>
          <p:nvPr/>
        </p:nvPicPr>
        <p:blipFill rotWithShape="1">
          <a:blip r:embed="rId3" cstate="print"/>
          <a:srcRect l="35934" t="29299" r="39306" b="34077"/>
          <a:stretch/>
        </p:blipFill>
        <p:spPr bwMode="auto">
          <a:xfrm>
            <a:off x="1187624" y="3988916"/>
            <a:ext cx="2808312" cy="2448272"/>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4" cstate="print"/>
          <a:srcRect l="4655" t="20700" r="50407" b="20700"/>
          <a:stretch/>
        </p:blipFill>
        <p:spPr bwMode="auto">
          <a:xfrm>
            <a:off x="4777894" y="4005064"/>
            <a:ext cx="3168352" cy="24898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768791"/>
      </p:ext>
    </p:extLst>
  </p:cSld>
  <p:clrMapOvr>
    <a:masterClrMapping/>
  </p:clrMapOvr>
  <p:transition spd="slow">
    <p:pull/>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65783" y="980728"/>
            <a:ext cx="6376057" cy="52530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Paso 15: </a:t>
            </a:r>
            <a:r>
              <a:rPr lang="es-EC" sz="2100" b="1" dirty="0">
                <a:solidFill>
                  <a:schemeClr val="tx1"/>
                </a:solidFill>
              </a:rPr>
              <a:t>Definición de la masa en la estructura</a:t>
            </a:r>
            <a:r>
              <a:rPr lang="es-EC" sz="2400" b="1" dirty="0">
                <a:solidFill>
                  <a:schemeClr val="tx1"/>
                </a:solidFill>
              </a:rPr>
              <a:t>.</a:t>
            </a:r>
            <a:endParaRPr lang="es-EC" sz="2100" b="1" dirty="0">
              <a:solidFill>
                <a:schemeClr val="tx1"/>
              </a:solidFill>
            </a:endParaRP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Rectángulo"/>
          <p:cNvSpPr/>
          <p:nvPr/>
        </p:nvSpPr>
        <p:spPr>
          <a:xfrm>
            <a:off x="2919019" y="1734891"/>
            <a:ext cx="282962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Define / </a:t>
            </a:r>
            <a:r>
              <a:rPr lang="es-EC" b="1" dirty="0" err="1"/>
              <a:t>Mass</a:t>
            </a:r>
            <a:r>
              <a:rPr lang="es-EC" b="1" dirty="0"/>
              <a:t> </a:t>
            </a:r>
            <a:r>
              <a:rPr lang="es-EC" b="1" dirty="0" err="1"/>
              <a:t>Source</a:t>
            </a:r>
            <a:r>
              <a:rPr lang="es-EC" b="1" dirty="0"/>
              <a:t>… </a:t>
            </a:r>
            <a:endParaRPr lang="es-EC" dirty="0"/>
          </a:p>
        </p:txBody>
      </p:sp>
      <p:pic>
        <p:nvPicPr>
          <p:cNvPr id="12" name="11 Imagen"/>
          <p:cNvPicPr/>
          <p:nvPr/>
        </p:nvPicPr>
        <p:blipFill rotWithShape="1">
          <a:blip r:embed="rId2" cstate="print"/>
          <a:srcRect l="37705" t="22054" r="37838" b="23868"/>
          <a:stretch/>
        </p:blipFill>
        <p:spPr bwMode="auto">
          <a:xfrm>
            <a:off x="2772610" y="2276872"/>
            <a:ext cx="3130082" cy="3851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0121052"/>
      </p:ext>
    </p:extLst>
  </p:cSld>
  <p:clrMapOvr>
    <a:masterClrMapping/>
  </p:clrMapOvr>
  <p:transition spd="slow">
    <p:pull/>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683099" y="764702"/>
            <a:ext cx="7240153" cy="52530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Paso 16: </a:t>
            </a:r>
            <a:r>
              <a:rPr lang="es-EC" sz="2100" b="1" dirty="0">
                <a:solidFill>
                  <a:schemeClr val="tx1"/>
                </a:solidFill>
              </a:rPr>
              <a:t>Definición de los sectores de rigidez infinita.</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1151620" y="1405782"/>
            <a:ext cx="583264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err="1"/>
              <a:t>Assing</a:t>
            </a:r>
            <a:r>
              <a:rPr lang="en-US" b="1" dirty="0"/>
              <a:t>  / Frame Line / End(Length) Offsets…</a:t>
            </a:r>
            <a:endParaRPr lang="es-EC" dirty="0"/>
          </a:p>
        </p:txBody>
      </p:sp>
      <p:pic>
        <p:nvPicPr>
          <p:cNvPr id="9" name="8 Imagen"/>
          <p:cNvPicPr/>
          <p:nvPr/>
        </p:nvPicPr>
        <p:blipFill rotWithShape="1">
          <a:blip r:embed="rId2" cstate="print"/>
          <a:srcRect l="40105" t="32166" r="39843" b="31847"/>
          <a:stretch/>
        </p:blipFill>
        <p:spPr bwMode="auto">
          <a:xfrm>
            <a:off x="2304053" y="1858824"/>
            <a:ext cx="2568245" cy="1941704"/>
          </a:xfrm>
          <a:prstGeom prst="rect">
            <a:avLst/>
          </a:prstGeom>
          <a:ln>
            <a:noFill/>
          </a:ln>
          <a:extLst>
            <a:ext uri="{53640926-AAD7-44D8-BBD7-CCE9431645EC}">
              <a14:shadowObscured xmlns:a14="http://schemas.microsoft.com/office/drawing/2010/main"/>
            </a:ext>
          </a:extLst>
        </p:spPr>
      </p:pic>
      <p:sp>
        <p:nvSpPr>
          <p:cNvPr id="10" name="1 Título"/>
          <p:cNvSpPr txBox="1">
            <a:spLocks/>
          </p:cNvSpPr>
          <p:nvPr/>
        </p:nvSpPr>
        <p:spPr>
          <a:xfrm>
            <a:off x="683099" y="3933056"/>
            <a:ext cx="7921349" cy="52530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Paso 17: </a:t>
            </a:r>
            <a:r>
              <a:rPr lang="es-EC" sz="2100" b="1" dirty="0">
                <a:solidFill>
                  <a:schemeClr val="tx1"/>
                </a:solidFill>
              </a:rPr>
              <a:t>Definición para generar unión lineal entre objetos.</a:t>
            </a:r>
          </a:p>
        </p:txBody>
      </p:sp>
      <p:sp>
        <p:nvSpPr>
          <p:cNvPr id="5" name="4 Rectángulo"/>
          <p:cNvSpPr/>
          <p:nvPr/>
        </p:nvSpPr>
        <p:spPr>
          <a:xfrm>
            <a:off x="1027212" y="4609244"/>
            <a:ext cx="604867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err="1"/>
              <a:t>Assing</a:t>
            </a:r>
            <a:r>
              <a:rPr lang="en-US" b="1" dirty="0"/>
              <a:t>/ Shell Area / Auto Line Constraint…</a:t>
            </a:r>
            <a:endParaRPr lang="es-EC" dirty="0"/>
          </a:p>
        </p:txBody>
      </p:sp>
      <p:pic>
        <p:nvPicPr>
          <p:cNvPr id="13" name="12 Imagen"/>
          <p:cNvPicPr/>
          <p:nvPr/>
        </p:nvPicPr>
        <p:blipFill rotWithShape="1">
          <a:blip r:embed="rId3" cstate="print"/>
          <a:srcRect l="39926" t="35669" r="39664" b="35987"/>
          <a:stretch/>
        </p:blipFill>
        <p:spPr bwMode="auto">
          <a:xfrm>
            <a:off x="2682283" y="5013176"/>
            <a:ext cx="2555297" cy="1556216"/>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5760132" y="2564904"/>
            <a:ext cx="216024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t>RIGIDEZ NUDOS</a:t>
            </a:r>
            <a:endParaRPr lang="es-EC" sz="1600" dirty="0"/>
          </a:p>
        </p:txBody>
      </p:sp>
      <p:sp>
        <p:nvSpPr>
          <p:cNvPr id="12" name="11 Rectángulo"/>
          <p:cNvSpPr/>
          <p:nvPr/>
        </p:nvSpPr>
        <p:spPr>
          <a:xfrm>
            <a:off x="5760132" y="5431244"/>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t>COMPATIBILIZA NUDOS CON BORDES DE ELEMENTOS</a:t>
            </a:r>
            <a:endParaRPr lang="es-EC" sz="1600" dirty="0"/>
          </a:p>
        </p:txBody>
      </p:sp>
    </p:spTree>
    <p:extLst>
      <p:ext uri="{BB962C8B-B14F-4D97-AF65-F5344CB8AC3E}">
        <p14:creationId xmlns:p14="http://schemas.microsoft.com/office/powerpoint/2010/main" val="2077933736"/>
      </p:ext>
    </p:extLst>
  </p:cSld>
  <p:clrMapOvr>
    <a:masterClrMapping/>
  </p:clrMapOvr>
  <p:transition spd="slow">
    <p:pull/>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88231" y="908720"/>
            <a:ext cx="6304049" cy="52530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Paso 18: </a:t>
            </a:r>
            <a:r>
              <a:rPr lang="es-EC" sz="2100" b="1" dirty="0">
                <a:solidFill>
                  <a:schemeClr val="tx1"/>
                </a:solidFill>
              </a:rPr>
              <a:t>Definición del número de modos.</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8253" y="2204864"/>
            <a:ext cx="4532630" cy="3122295"/>
          </a:xfrm>
          <a:prstGeom prst="rect">
            <a:avLst/>
          </a:prstGeom>
          <a:noFill/>
          <a:ln>
            <a:noFill/>
          </a:ln>
        </p:spPr>
      </p:pic>
      <p:sp>
        <p:nvSpPr>
          <p:cNvPr id="6" name="5 Rectángulo"/>
          <p:cNvSpPr/>
          <p:nvPr/>
        </p:nvSpPr>
        <p:spPr>
          <a:xfrm>
            <a:off x="2483768" y="1706434"/>
            <a:ext cx="3655168"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b="1" dirty="0"/>
              <a:t>Analyze</a:t>
            </a:r>
            <a:r>
              <a:rPr lang="en-US" dirty="0"/>
              <a:t> &gt; </a:t>
            </a:r>
            <a:r>
              <a:rPr lang="en-US" b="1" dirty="0"/>
              <a:t>Set Analysis Options</a:t>
            </a:r>
            <a:r>
              <a:rPr lang="en-US" dirty="0"/>
              <a:t>.</a:t>
            </a:r>
            <a:endParaRPr lang="es-EC" dirty="0"/>
          </a:p>
        </p:txBody>
      </p:sp>
      <p:pic>
        <p:nvPicPr>
          <p:cNvPr id="14" name="1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397" y="5445224"/>
            <a:ext cx="1672342" cy="792088"/>
          </a:xfrm>
          <a:prstGeom prst="rect">
            <a:avLst/>
          </a:prstGeom>
          <a:noFill/>
          <a:ln>
            <a:noFill/>
          </a:ln>
        </p:spPr>
      </p:pic>
      <p:sp>
        <p:nvSpPr>
          <p:cNvPr id="12" name="66 Rectángulo"/>
          <p:cNvSpPr>
            <a:spLocks noChangeArrowheads="1"/>
          </p:cNvSpPr>
          <p:nvPr/>
        </p:nvSpPr>
        <p:spPr bwMode="auto">
          <a:xfrm>
            <a:off x="3345296" y="5539643"/>
            <a:ext cx="323850" cy="301625"/>
          </a:xfrm>
          <a:prstGeom prst="rect">
            <a:avLst/>
          </a:prstGeom>
          <a:noFill/>
          <a:ln w="25400">
            <a:solidFill>
              <a:srgbClr val="F7964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spTree>
    <p:extLst>
      <p:ext uri="{BB962C8B-B14F-4D97-AF65-F5344CB8AC3E}">
        <p14:creationId xmlns:p14="http://schemas.microsoft.com/office/powerpoint/2010/main" val="2326909778"/>
      </p:ext>
    </p:extLst>
  </p:cSld>
  <p:clrMapOvr>
    <a:masterClrMapping/>
  </p:clrMapOvr>
  <p:transition spd="slow">
    <p:pull/>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46121" y="764702"/>
            <a:ext cx="3465840" cy="52530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Resultados </a:t>
            </a:r>
            <a:r>
              <a:rPr lang="es-EC" sz="2100" b="1" dirty="0">
                <a:solidFill>
                  <a:schemeClr val="tx1"/>
                </a:solidFill>
              </a:rPr>
              <a:t>del Análisis .</a:t>
            </a:r>
          </a:p>
        </p:txBody>
      </p:sp>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ANALISÍS</a:t>
            </a:r>
            <a:r>
              <a:rPr lang="es-ES" sz="2500" b="1" dirty="0" smtClean="0">
                <a:solidFill>
                  <a:schemeClr val="bg1"/>
                </a:solidFill>
              </a:rPr>
              <a:t>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819744" y="1556792"/>
            <a:ext cx="7560840" cy="452431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lvl="0" indent="-285750" algn="just">
              <a:buFont typeface="Wingdings" pitchFamily="2" charset="2"/>
              <a:buChar char="ü"/>
            </a:pPr>
            <a:r>
              <a:rPr lang="es-EC" dirty="0">
                <a:solidFill>
                  <a:schemeClr val="bg1"/>
                </a:solidFill>
              </a:rPr>
              <a:t>El desplazamiento de los centros de masa y el desplazamiento en todos los puntos, ya sean </a:t>
            </a:r>
            <a:r>
              <a:rPr lang="es-EC" dirty="0" err="1">
                <a:solidFill>
                  <a:schemeClr val="bg1"/>
                </a:solidFill>
              </a:rPr>
              <a:t>traslacionales</a:t>
            </a:r>
            <a:r>
              <a:rPr lang="es-EC" dirty="0">
                <a:solidFill>
                  <a:schemeClr val="bg1"/>
                </a:solidFill>
              </a:rPr>
              <a:t> o rotacionales.</a:t>
            </a:r>
          </a:p>
          <a:p>
            <a:pPr marL="285750" lvl="0" indent="-285750" algn="just">
              <a:buFont typeface="Wingdings" pitchFamily="2" charset="2"/>
              <a:buChar char="ü"/>
            </a:pPr>
            <a:r>
              <a:rPr lang="es-EC" dirty="0">
                <a:solidFill>
                  <a:schemeClr val="bg1"/>
                </a:solidFill>
              </a:rPr>
              <a:t>Los derivas de entrepiso (</a:t>
            </a:r>
            <a:r>
              <a:rPr lang="es-EC" dirty="0" err="1">
                <a:solidFill>
                  <a:schemeClr val="bg1"/>
                </a:solidFill>
              </a:rPr>
              <a:t>Drifts</a:t>
            </a:r>
            <a:r>
              <a:rPr lang="es-EC" dirty="0">
                <a:solidFill>
                  <a:schemeClr val="bg1"/>
                </a:solidFill>
              </a:rPr>
              <a:t>), que podrán ser comparados  con los límites permitidos en la Norma </a:t>
            </a:r>
            <a:r>
              <a:rPr lang="es-EC" dirty="0" smtClean="0">
                <a:solidFill>
                  <a:schemeClr val="bg1"/>
                </a:solidFill>
              </a:rPr>
              <a:t>NEC-11</a:t>
            </a:r>
            <a:r>
              <a:rPr lang="es-EC" dirty="0">
                <a:solidFill>
                  <a:schemeClr val="bg1"/>
                </a:solidFill>
              </a:rPr>
              <a:t>.</a:t>
            </a:r>
          </a:p>
          <a:p>
            <a:pPr marL="285750" lvl="0" indent="-285750" algn="just">
              <a:buFont typeface="Wingdings" pitchFamily="2" charset="2"/>
              <a:buChar char="ü"/>
            </a:pPr>
            <a:r>
              <a:rPr lang="es-EC" dirty="0">
                <a:solidFill>
                  <a:schemeClr val="bg1"/>
                </a:solidFill>
              </a:rPr>
              <a:t>Las reacciones en los apoyos.</a:t>
            </a:r>
          </a:p>
          <a:p>
            <a:pPr marL="285750" lvl="0" indent="-285750" algn="just">
              <a:buFont typeface="Wingdings" pitchFamily="2" charset="2"/>
              <a:buChar char="ü"/>
            </a:pPr>
            <a:r>
              <a:rPr lang="es-EC" dirty="0">
                <a:solidFill>
                  <a:schemeClr val="bg1"/>
                </a:solidFill>
              </a:rPr>
              <a:t>Las fuerzas cortantes de piso del análisis dinámico, dónde se podrá obtener  el cortante basal, necesario para calcular el factor de escala de los resultados de este análisis. </a:t>
            </a:r>
          </a:p>
          <a:p>
            <a:pPr marL="285750" lvl="0" indent="-285750" algn="just">
              <a:buFont typeface="Wingdings" pitchFamily="2" charset="2"/>
              <a:buChar char="ü"/>
            </a:pPr>
            <a:r>
              <a:rPr lang="es-EC" dirty="0">
                <a:solidFill>
                  <a:schemeClr val="bg1"/>
                </a:solidFill>
              </a:rPr>
              <a:t>La información modal, como por ejemplo la razón de masa modal participante, necesaria para identificar los períodos máximos en cada dirección. </a:t>
            </a:r>
          </a:p>
          <a:p>
            <a:pPr marL="285750" lvl="0" indent="-285750" algn="just">
              <a:buFont typeface="Wingdings" pitchFamily="2" charset="2"/>
              <a:buChar char="ü"/>
            </a:pPr>
            <a:r>
              <a:rPr lang="es-EC" dirty="0">
                <a:solidFill>
                  <a:schemeClr val="bg1"/>
                </a:solidFill>
              </a:rPr>
              <a:t>Las fuerzas internas de los elementos de pórtico (vigas y columnas), como la fuerza axial, cortante y momentos flectores. </a:t>
            </a:r>
          </a:p>
          <a:p>
            <a:pPr marL="285750" lvl="0" indent="-285750" algn="just">
              <a:buFont typeface="Wingdings" pitchFamily="2" charset="2"/>
              <a:buChar char="ü"/>
            </a:pPr>
            <a:r>
              <a:rPr lang="es-EC" dirty="0">
                <a:solidFill>
                  <a:schemeClr val="bg1"/>
                </a:solidFill>
              </a:rPr>
              <a:t>Las fuerzas internas de los elementos de área con etiquetas </a:t>
            </a:r>
            <a:r>
              <a:rPr lang="es-EC" dirty="0" err="1">
                <a:solidFill>
                  <a:schemeClr val="bg1"/>
                </a:solidFill>
              </a:rPr>
              <a:t>Pier</a:t>
            </a:r>
            <a:r>
              <a:rPr lang="es-EC" dirty="0">
                <a:solidFill>
                  <a:schemeClr val="bg1"/>
                </a:solidFill>
              </a:rPr>
              <a:t> y </a:t>
            </a:r>
            <a:r>
              <a:rPr lang="es-EC" dirty="0" err="1">
                <a:solidFill>
                  <a:schemeClr val="bg1"/>
                </a:solidFill>
              </a:rPr>
              <a:t>Spandrel</a:t>
            </a:r>
            <a:r>
              <a:rPr lang="es-EC" dirty="0">
                <a:solidFill>
                  <a:schemeClr val="bg1"/>
                </a:solidFill>
              </a:rPr>
              <a:t>.</a:t>
            </a:r>
          </a:p>
        </p:txBody>
      </p:sp>
    </p:spTree>
    <p:extLst>
      <p:ext uri="{BB962C8B-B14F-4D97-AF65-F5344CB8AC3E}">
        <p14:creationId xmlns:p14="http://schemas.microsoft.com/office/powerpoint/2010/main" val="912402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627887" y="620688"/>
            <a:ext cx="3728089" cy="52530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Control </a:t>
            </a:r>
            <a:r>
              <a:rPr lang="es-EC" sz="2100" b="1" dirty="0">
                <a:solidFill>
                  <a:schemeClr val="tx1"/>
                </a:solidFill>
              </a:rPr>
              <a:t>de derivas de piso:</a:t>
            </a:r>
          </a:p>
        </p:txBody>
      </p:sp>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ANALISÍS</a:t>
            </a:r>
            <a:r>
              <a:rPr lang="es-ES" sz="2500" b="1" dirty="0" smtClean="0">
                <a:solidFill>
                  <a:schemeClr val="bg1"/>
                </a:solidFill>
              </a:rPr>
              <a:t>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5" name="4 Rectángulo"/>
              <p:cNvSpPr/>
              <p:nvPr/>
            </p:nvSpPr>
            <p:spPr>
              <a:xfrm>
                <a:off x="2253177" y="1290008"/>
                <a:ext cx="4572000" cy="1200329"/>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14:m>
                  <m:oMathPara xmlns:m="http://schemas.openxmlformats.org/officeDocument/2006/math">
                    <m:oMathParaPr>
                      <m:jc m:val="centerGroup"/>
                    </m:oMathParaPr>
                    <m:oMath xmlns:m="http://schemas.openxmlformats.org/officeDocument/2006/math">
                      <m:r>
                        <a:rPr lang="es-EC" i="1" smtClean="0">
                          <a:solidFill>
                            <a:schemeClr val="tx1"/>
                          </a:solidFill>
                          <a:latin typeface="Cambria Math"/>
                        </a:rPr>
                        <m:t>𝑑𝑚𝑎𝑥</m:t>
                      </m:r>
                      <m:r>
                        <a:rPr lang="es-EC" i="1" smtClean="0">
                          <a:solidFill>
                            <a:schemeClr val="tx1"/>
                          </a:solidFill>
                          <a:latin typeface="Cambria Math"/>
                        </a:rPr>
                        <m:t>=2%</m:t>
                      </m:r>
                    </m:oMath>
                  </m:oMathPara>
                </a14:m>
                <a:endParaRPr lang="es-EC" dirty="0">
                  <a:solidFill>
                    <a:schemeClr val="tx1"/>
                  </a:solidFill>
                </a:endParaRPr>
              </a:p>
              <a:p>
                <a:pPr/>
                <a14:m>
                  <m:oMathPara xmlns:m="http://schemas.openxmlformats.org/officeDocument/2006/math">
                    <m:oMathParaPr>
                      <m:jc m:val="centerGroup"/>
                    </m:oMathParaPr>
                    <m:oMath xmlns:m="http://schemas.openxmlformats.org/officeDocument/2006/math">
                      <m:r>
                        <a:rPr lang="es-EC" i="1">
                          <a:solidFill>
                            <a:schemeClr val="tx1"/>
                          </a:solidFill>
                          <a:latin typeface="Cambria Math"/>
                        </a:rPr>
                        <m:t>𝑑𝑚𝑎𝑥</m:t>
                      </m:r>
                      <m:r>
                        <a:rPr lang="es-EC" i="1">
                          <a:solidFill>
                            <a:schemeClr val="tx1"/>
                          </a:solidFill>
                          <a:latin typeface="Cambria Math"/>
                        </a:rPr>
                        <m:t> =0.75∗</m:t>
                      </m:r>
                      <m:r>
                        <a:rPr lang="es-EC" i="1">
                          <a:solidFill>
                            <a:schemeClr val="tx1"/>
                          </a:solidFill>
                          <a:latin typeface="Cambria Math"/>
                        </a:rPr>
                        <m:t>𝑅</m:t>
                      </m:r>
                      <m:r>
                        <a:rPr lang="es-EC" i="1">
                          <a:solidFill>
                            <a:schemeClr val="tx1"/>
                          </a:solidFill>
                          <a:latin typeface="Cambria Math"/>
                        </a:rPr>
                        <m:t>∗</m:t>
                      </m:r>
                      <m:func>
                        <m:funcPr>
                          <m:ctrlPr>
                            <a:rPr lang="es-EC" i="1">
                              <a:solidFill>
                                <a:schemeClr val="tx1"/>
                              </a:solidFill>
                              <a:latin typeface="Cambria Math"/>
                            </a:rPr>
                          </m:ctrlPr>
                        </m:funcPr>
                        <m:fName>
                          <m:r>
                            <m:rPr>
                              <m:sty m:val="p"/>
                            </m:rPr>
                            <a:rPr lang="es-EC">
                              <a:solidFill>
                                <a:schemeClr val="tx1"/>
                              </a:solidFill>
                              <a:latin typeface="Cambria Math"/>
                            </a:rPr>
                            <m:t>max</m:t>
                          </m:r>
                        </m:fName>
                        <m:e>
                          <m:r>
                            <a:rPr lang="es-EC" i="1">
                              <a:solidFill>
                                <a:schemeClr val="tx1"/>
                              </a:solidFill>
                              <a:latin typeface="Cambria Math"/>
                            </a:rPr>
                            <m:t>𝑠𝑡𝑜𝑟𝑦</m:t>
                          </m:r>
                          <m:r>
                            <a:rPr lang="es-EC" i="1">
                              <a:solidFill>
                                <a:schemeClr val="tx1"/>
                              </a:solidFill>
                              <a:latin typeface="Cambria Math"/>
                            </a:rPr>
                            <m:t> </m:t>
                          </m:r>
                          <m:r>
                            <a:rPr lang="es-EC" i="1">
                              <a:solidFill>
                                <a:schemeClr val="tx1"/>
                              </a:solidFill>
                              <a:latin typeface="Cambria Math"/>
                            </a:rPr>
                            <m:t>𝑑𝑟𝑖𝑓𝑡</m:t>
                          </m:r>
                        </m:e>
                      </m:func>
                    </m:oMath>
                  </m:oMathPara>
                </a14:m>
                <a:endParaRPr lang="es-EC" dirty="0">
                  <a:solidFill>
                    <a:schemeClr val="tx1"/>
                  </a:solidFill>
                </a:endParaRPr>
              </a:p>
              <a:p>
                <a:pPr/>
                <a14:m>
                  <m:oMathPara xmlns:m="http://schemas.openxmlformats.org/officeDocument/2006/math">
                    <m:oMathParaPr>
                      <m:jc m:val="centerGroup"/>
                    </m:oMathParaPr>
                    <m:oMath xmlns:m="http://schemas.openxmlformats.org/officeDocument/2006/math">
                      <m:r>
                        <a:rPr lang="es-EC" i="1">
                          <a:solidFill>
                            <a:schemeClr val="tx1"/>
                          </a:solidFill>
                          <a:latin typeface="Cambria Math"/>
                        </a:rPr>
                        <m:t>0.02=0.75∗7∗</m:t>
                      </m:r>
                      <m:func>
                        <m:funcPr>
                          <m:ctrlPr>
                            <a:rPr lang="es-EC" i="1">
                              <a:solidFill>
                                <a:schemeClr val="tx1"/>
                              </a:solidFill>
                              <a:latin typeface="Cambria Math"/>
                            </a:rPr>
                          </m:ctrlPr>
                        </m:funcPr>
                        <m:fName>
                          <m:r>
                            <m:rPr>
                              <m:sty m:val="p"/>
                            </m:rPr>
                            <a:rPr lang="es-EC">
                              <a:solidFill>
                                <a:schemeClr val="tx1"/>
                              </a:solidFill>
                              <a:latin typeface="Cambria Math"/>
                            </a:rPr>
                            <m:t>max</m:t>
                          </m:r>
                        </m:fName>
                        <m:e>
                          <m:r>
                            <a:rPr lang="es-EC" i="1">
                              <a:solidFill>
                                <a:schemeClr val="tx1"/>
                              </a:solidFill>
                              <a:latin typeface="Cambria Math"/>
                            </a:rPr>
                            <m:t>𝑠𝑡𝑜𝑟𝑦</m:t>
                          </m:r>
                          <m:r>
                            <a:rPr lang="es-EC" i="1">
                              <a:solidFill>
                                <a:schemeClr val="tx1"/>
                              </a:solidFill>
                              <a:latin typeface="Cambria Math"/>
                            </a:rPr>
                            <m:t> </m:t>
                          </m:r>
                          <m:r>
                            <a:rPr lang="es-EC" i="1">
                              <a:solidFill>
                                <a:schemeClr val="tx1"/>
                              </a:solidFill>
                              <a:latin typeface="Cambria Math"/>
                            </a:rPr>
                            <m:t>𝑑𝑟𝑖𝑓𝑡</m:t>
                          </m:r>
                        </m:e>
                      </m:func>
                    </m:oMath>
                  </m:oMathPara>
                </a14:m>
                <a:endParaRPr lang="es-EC" dirty="0">
                  <a:solidFill>
                    <a:schemeClr val="tx1"/>
                  </a:solidFill>
                </a:endParaRPr>
              </a:p>
              <a:p>
                <a:pPr/>
                <a14:m>
                  <m:oMathPara xmlns:m="http://schemas.openxmlformats.org/officeDocument/2006/math">
                    <m:oMathParaPr>
                      <m:jc m:val="centerGroup"/>
                    </m:oMathParaPr>
                    <m:oMath xmlns:m="http://schemas.openxmlformats.org/officeDocument/2006/math">
                      <m:func>
                        <m:funcPr>
                          <m:ctrlPr>
                            <a:rPr lang="es-EC" i="1">
                              <a:solidFill>
                                <a:schemeClr val="tx1"/>
                              </a:solidFill>
                              <a:latin typeface="Cambria Math"/>
                            </a:rPr>
                          </m:ctrlPr>
                        </m:funcPr>
                        <m:fName>
                          <m:r>
                            <m:rPr>
                              <m:sty m:val="p"/>
                            </m:rPr>
                            <a:rPr lang="es-EC">
                              <a:solidFill>
                                <a:schemeClr val="tx1"/>
                              </a:solidFill>
                              <a:latin typeface="Cambria Math"/>
                            </a:rPr>
                            <m:t>max</m:t>
                          </m:r>
                        </m:fName>
                        <m:e>
                          <m:r>
                            <a:rPr lang="es-EC" i="1">
                              <a:solidFill>
                                <a:schemeClr val="tx1"/>
                              </a:solidFill>
                              <a:latin typeface="Cambria Math"/>
                            </a:rPr>
                            <m:t>𝑠𝑡𝑜𝑟𝑦</m:t>
                          </m:r>
                          <m:r>
                            <a:rPr lang="es-EC" i="1">
                              <a:solidFill>
                                <a:schemeClr val="tx1"/>
                              </a:solidFill>
                              <a:latin typeface="Cambria Math"/>
                            </a:rPr>
                            <m:t> </m:t>
                          </m:r>
                          <m:r>
                            <a:rPr lang="es-EC" i="1">
                              <a:solidFill>
                                <a:schemeClr val="tx1"/>
                              </a:solidFill>
                              <a:latin typeface="Cambria Math"/>
                            </a:rPr>
                            <m:t>𝑑𝑟𝑖𝑓𝑡</m:t>
                          </m:r>
                        </m:e>
                      </m:func>
                      <m:r>
                        <a:rPr lang="es-EC" i="1">
                          <a:solidFill>
                            <a:schemeClr val="tx1"/>
                          </a:solidFill>
                          <a:latin typeface="Cambria Math"/>
                        </a:rPr>
                        <m:t>=0.003809</m:t>
                      </m:r>
                    </m:oMath>
                  </m:oMathPara>
                </a14:m>
                <a:endParaRPr lang="es-EC" dirty="0">
                  <a:solidFill>
                    <a:schemeClr val="tx1"/>
                  </a:solidFill>
                </a:endParaRPr>
              </a:p>
            </p:txBody>
          </p:sp>
        </mc:Choice>
        <mc:Fallback xmlns="">
          <p:sp>
            <p:nvSpPr>
              <p:cNvPr id="5" name="4 Rectángulo"/>
              <p:cNvSpPr>
                <a:spLocks noRot="1" noChangeAspect="1" noMove="1" noResize="1" noEditPoints="1" noAdjustHandles="1" noChangeArrowheads="1" noChangeShapeType="1" noTextEdit="1"/>
              </p:cNvSpPr>
              <p:nvPr/>
            </p:nvSpPr>
            <p:spPr>
              <a:xfrm>
                <a:off x="2253177" y="1290008"/>
                <a:ext cx="4572000" cy="1200329"/>
              </a:xfrm>
              <a:prstGeom prst="rect">
                <a:avLst/>
              </a:prstGeom>
              <a:blipFill rotWithShape="1">
                <a:blip r:embed="rId2"/>
                <a:stretch>
                  <a:fillRect/>
                </a:stretch>
              </a:blipFill>
            </p:spPr>
            <p:txBody>
              <a:bodyPr/>
              <a:lstStyle/>
              <a:p>
                <a:r>
                  <a:rPr lang="es-EC">
                    <a:noFill/>
                  </a:rPr>
                  <a:t> </a:t>
                </a:r>
              </a:p>
            </p:txBody>
          </p:sp>
        </mc:Fallback>
      </mc:AlternateContent>
      <p:pic>
        <p:nvPicPr>
          <p:cNvPr id="9" name="8 Imagen"/>
          <p:cNvPicPr/>
          <p:nvPr/>
        </p:nvPicPr>
        <p:blipFill rotWithShape="1">
          <a:blip r:embed="rId3" cstate="print"/>
          <a:srcRect l="25476" t="8459" r="25610" b="8157"/>
          <a:stretch/>
        </p:blipFill>
        <p:spPr bwMode="auto">
          <a:xfrm>
            <a:off x="2154724" y="2770412"/>
            <a:ext cx="4834551" cy="3600400"/>
          </a:xfrm>
          <a:prstGeom prst="rect">
            <a:avLst/>
          </a:prstGeom>
          <a:ln>
            <a:noFill/>
          </a:ln>
          <a:extLst>
            <a:ext uri="{53640926-AAD7-44D8-BBD7-CCE9431645EC}">
              <a14:shadowObscured xmlns:a14="http://schemas.microsoft.com/office/drawing/2010/main"/>
            </a:ext>
          </a:extLst>
        </p:spPr>
      </p:pic>
      <p:sp>
        <p:nvSpPr>
          <p:cNvPr id="6" name="67 Rectángulo"/>
          <p:cNvSpPr>
            <a:spLocks noChangeArrowheads="1"/>
          </p:cNvSpPr>
          <p:nvPr/>
        </p:nvSpPr>
        <p:spPr bwMode="auto">
          <a:xfrm>
            <a:off x="2987824" y="5301208"/>
            <a:ext cx="1584176" cy="36004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spTree>
    <p:extLst>
      <p:ext uri="{BB962C8B-B14F-4D97-AF65-F5344CB8AC3E}">
        <p14:creationId xmlns:p14="http://schemas.microsoft.com/office/powerpoint/2010/main" val="40060582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ANALISÍS</a:t>
            </a:r>
            <a:r>
              <a:rPr lang="es-ES" sz="2500" b="1" dirty="0" smtClean="0">
                <a:solidFill>
                  <a:schemeClr val="bg1"/>
                </a:solidFill>
              </a:rPr>
              <a:t>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1273290" y="1124744"/>
            <a:ext cx="2823209"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err="1"/>
              <a:t>Display</a:t>
            </a:r>
            <a:r>
              <a:rPr lang="es-EC" b="1" dirty="0"/>
              <a:t> / Show </a:t>
            </a:r>
            <a:r>
              <a:rPr lang="es-EC" b="1" dirty="0" err="1"/>
              <a:t>Tables</a:t>
            </a:r>
            <a:r>
              <a:rPr lang="es-EC" b="1" dirty="0"/>
              <a:t>…</a:t>
            </a:r>
            <a:endParaRPr lang="es-EC" dirty="0"/>
          </a:p>
        </p:txBody>
      </p:sp>
      <p:pic>
        <p:nvPicPr>
          <p:cNvPr id="10" name="9 Imagen"/>
          <p:cNvPicPr/>
          <p:nvPr/>
        </p:nvPicPr>
        <p:blipFill rotWithShape="1">
          <a:blip r:embed="rId2" cstate="print"/>
          <a:srcRect l="15084" t="5589" r="26400" b="10560"/>
          <a:stretch/>
        </p:blipFill>
        <p:spPr bwMode="auto">
          <a:xfrm>
            <a:off x="956703" y="1641165"/>
            <a:ext cx="3456384" cy="3269531"/>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3" cstate="print"/>
          <a:srcRect l="22079" r="18306" b="4834"/>
          <a:stretch/>
        </p:blipFill>
        <p:spPr bwMode="auto">
          <a:xfrm>
            <a:off x="4911724" y="1641165"/>
            <a:ext cx="3627310" cy="330000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2" name="11 Rectángulo"/>
              <p:cNvSpPr/>
              <p:nvPr/>
            </p:nvSpPr>
            <p:spPr>
              <a:xfrm>
                <a:off x="1187624" y="5454526"/>
                <a:ext cx="718883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EC" i="1" smtClean="0">
                          <a:solidFill>
                            <a:schemeClr val="tx1"/>
                          </a:solidFill>
                          <a:latin typeface="Cambria Math"/>
                        </a:rPr>
                        <m:t>𝑑𝑚𝑎𝑥</m:t>
                      </m:r>
                      <m:r>
                        <a:rPr lang="es-EC" i="1" smtClean="0">
                          <a:solidFill>
                            <a:schemeClr val="tx1"/>
                          </a:solidFill>
                          <a:latin typeface="Cambria Math"/>
                        </a:rPr>
                        <m:t> =0.75∗</m:t>
                      </m:r>
                      <m:r>
                        <a:rPr lang="es-EC" i="1" smtClean="0">
                          <a:solidFill>
                            <a:schemeClr val="tx1"/>
                          </a:solidFill>
                          <a:latin typeface="Cambria Math"/>
                        </a:rPr>
                        <m:t>𝑅</m:t>
                      </m:r>
                      <m:r>
                        <a:rPr lang="es-EC" i="1" smtClean="0">
                          <a:solidFill>
                            <a:schemeClr val="tx1"/>
                          </a:solidFill>
                          <a:latin typeface="Cambria Math"/>
                        </a:rPr>
                        <m:t>∗</m:t>
                      </m:r>
                      <m:func>
                        <m:funcPr>
                          <m:ctrlPr>
                            <a:rPr lang="es-EC" i="1">
                              <a:solidFill>
                                <a:schemeClr val="tx1"/>
                              </a:solidFill>
                              <a:latin typeface="Cambria Math"/>
                            </a:rPr>
                          </m:ctrlPr>
                        </m:funcPr>
                        <m:fName>
                          <m:r>
                            <m:rPr>
                              <m:sty m:val="p"/>
                            </m:rPr>
                            <a:rPr lang="es-EC">
                              <a:solidFill>
                                <a:schemeClr val="tx1"/>
                              </a:solidFill>
                              <a:latin typeface="Cambria Math"/>
                            </a:rPr>
                            <m:t>max</m:t>
                          </m:r>
                        </m:fName>
                        <m:e>
                          <m:r>
                            <a:rPr lang="es-EC" i="1">
                              <a:solidFill>
                                <a:schemeClr val="tx1"/>
                              </a:solidFill>
                              <a:latin typeface="Cambria Math"/>
                            </a:rPr>
                            <m:t>𝑠𝑡𝑜𝑟𝑦</m:t>
                          </m:r>
                          <m:r>
                            <a:rPr lang="es-EC" i="1">
                              <a:solidFill>
                                <a:schemeClr val="tx1"/>
                              </a:solidFill>
                              <a:latin typeface="Cambria Math"/>
                            </a:rPr>
                            <m:t> </m:t>
                          </m:r>
                          <m:r>
                            <a:rPr lang="es-EC" i="1">
                              <a:solidFill>
                                <a:schemeClr val="tx1"/>
                              </a:solidFill>
                              <a:latin typeface="Cambria Math"/>
                            </a:rPr>
                            <m:t>𝑑𝑟𝑖𝑓𝑡</m:t>
                          </m:r>
                          <m:r>
                            <a:rPr lang="es-EC" i="1">
                              <a:solidFill>
                                <a:schemeClr val="tx1"/>
                              </a:solidFill>
                              <a:latin typeface="Cambria Math"/>
                            </a:rPr>
                            <m:t>(</m:t>
                          </m:r>
                          <m:r>
                            <a:rPr lang="es-EC" i="1">
                              <a:solidFill>
                                <a:schemeClr val="tx1"/>
                              </a:solidFill>
                              <a:latin typeface="Cambria Math"/>
                            </a:rPr>
                            <m:t>𝑑𝑎𝑡𝑜</m:t>
                          </m:r>
                          <m:r>
                            <a:rPr lang="es-EC" i="1">
                              <a:solidFill>
                                <a:schemeClr val="tx1"/>
                              </a:solidFill>
                              <a:latin typeface="Cambria Math"/>
                            </a:rPr>
                            <m:t> </m:t>
                          </m:r>
                          <m:r>
                            <a:rPr lang="es-EC" i="1">
                              <a:solidFill>
                                <a:schemeClr val="tx1"/>
                              </a:solidFill>
                              <a:latin typeface="Cambria Math"/>
                            </a:rPr>
                            <m:t>𝑡𝑎𝑏𝑙𝑎</m:t>
                          </m:r>
                          <m:r>
                            <a:rPr lang="es-EC" i="1">
                              <a:solidFill>
                                <a:schemeClr val="tx1"/>
                              </a:solidFill>
                              <a:latin typeface="Cambria Math"/>
                            </a:rPr>
                            <m:t>)</m:t>
                          </m:r>
                        </m:e>
                      </m:func>
                    </m:oMath>
                  </m:oMathPara>
                </a14:m>
                <a:endParaRPr lang="es-EC" dirty="0">
                  <a:solidFill>
                    <a:schemeClr val="tx1"/>
                  </a:solidFill>
                </a:endParaRPr>
              </a:p>
              <a:p>
                <a:r>
                  <a:rPr lang="es-EC" dirty="0">
                    <a:solidFill>
                      <a:schemeClr val="tx1"/>
                    </a:solidFill>
                  </a:rPr>
                  <a:t>Esta debe de ser menores al 2% como establece el </a:t>
                </a:r>
                <a:r>
                  <a:rPr lang="es-EC" dirty="0" smtClean="0">
                    <a:solidFill>
                      <a:schemeClr val="tx1"/>
                    </a:solidFill>
                  </a:rPr>
                  <a:t>NEC-11</a:t>
                </a:r>
                <a:r>
                  <a:rPr lang="es-EC" dirty="0">
                    <a:solidFill>
                      <a:schemeClr val="tx1"/>
                    </a:solidFill>
                  </a:rPr>
                  <a:t>.</a:t>
                </a:r>
              </a:p>
            </p:txBody>
          </p:sp>
        </mc:Choice>
        <mc:Fallback xmlns="">
          <p:sp>
            <p:nvSpPr>
              <p:cNvPr id="12" name="11 Rectángulo"/>
              <p:cNvSpPr>
                <a:spLocks noRot="1" noChangeAspect="1" noMove="1" noResize="1" noEditPoints="1" noAdjustHandles="1" noChangeArrowheads="1" noChangeShapeType="1" noTextEdit="1"/>
              </p:cNvSpPr>
              <p:nvPr/>
            </p:nvSpPr>
            <p:spPr>
              <a:xfrm>
                <a:off x="1187624" y="5454526"/>
                <a:ext cx="7188838" cy="646331"/>
              </a:xfrm>
              <a:prstGeom prst="rect">
                <a:avLst/>
              </a:prstGeom>
              <a:blipFill rotWithShape="1">
                <a:blip r:embed="rId4"/>
                <a:stretch>
                  <a:fillRect l="-421"/>
                </a:stretch>
              </a:blipFill>
            </p:spPr>
            <p:txBody>
              <a:bodyPr/>
              <a:lstStyle/>
              <a:p>
                <a:r>
                  <a:rPr lang="es-EC">
                    <a:noFill/>
                  </a:rPr>
                  <a:t> </a:t>
                </a:r>
              </a:p>
            </p:txBody>
          </p:sp>
        </mc:Fallback>
      </mc:AlternateContent>
    </p:spTree>
    <p:extLst>
      <p:ext uri="{BB962C8B-B14F-4D97-AF65-F5344CB8AC3E}">
        <p14:creationId xmlns:p14="http://schemas.microsoft.com/office/powerpoint/2010/main" val="2070143935"/>
      </p:ext>
    </p:extLst>
  </p:cSld>
  <p:clrMapOvr>
    <a:masterClrMapping/>
  </p:clrMapOvr>
  <p:transition spd="slow">
    <p:pull/>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ANALISÍS</a:t>
            </a:r>
            <a:r>
              <a:rPr lang="es-ES" sz="2500" b="1" dirty="0" smtClean="0">
                <a:solidFill>
                  <a:schemeClr val="bg1"/>
                </a:solidFill>
              </a:rPr>
              <a:t>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1 Título"/>
          <p:cNvSpPr txBox="1">
            <a:spLocks/>
          </p:cNvSpPr>
          <p:nvPr/>
        </p:nvSpPr>
        <p:spPr>
          <a:xfrm>
            <a:off x="1930471" y="908720"/>
            <a:ext cx="4884805" cy="47381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Control </a:t>
            </a:r>
            <a:r>
              <a:rPr lang="es-EC" sz="2100" b="1" dirty="0">
                <a:solidFill>
                  <a:schemeClr val="tx1"/>
                </a:solidFill>
              </a:rPr>
              <a:t>de modos de vibración</a:t>
            </a:r>
            <a:r>
              <a:rPr lang="es-EC" sz="2100" b="1" dirty="0" smtClean="0">
                <a:solidFill>
                  <a:schemeClr val="tx1"/>
                </a:solidFill>
              </a:rPr>
              <a:t>:</a:t>
            </a:r>
            <a:endParaRPr lang="es-EC" sz="2100" b="1" dirty="0">
              <a:solidFill>
                <a:schemeClr val="tx1"/>
              </a:solidFill>
            </a:endParaRPr>
          </a:p>
        </p:txBody>
      </p:sp>
      <p:sp>
        <p:nvSpPr>
          <p:cNvPr id="6" name="5 Rectángulo"/>
          <p:cNvSpPr/>
          <p:nvPr/>
        </p:nvSpPr>
        <p:spPr>
          <a:xfrm>
            <a:off x="2961270" y="1647927"/>
            <a:ext cx="2823209"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err="1">
                <a:solidFill>
                  <a:schemeClr val="tx1"/>
                </a:solidFill>
              </a:rPr>
              <a:t>Display</a:t>
            </a:r>
            <a:r>
              <a:rPr lang="es-EC" b="1" dirty="0">
                <a:solidFill>
                  <a:schemeClr val="tx1"/>
                </a:solidFill>
              </a:rPr>
              <a:t> / Show </a:t>
            </a:r>
            <a:r>
              <a:rPr lang="es-EC" b="1" dirty="0" err="1">
                <a:solidFill>
                  <a:schemeClr val="tx1"/>
                </a:solidFill>
              </a:rPr>
              <a:t>Tables</a:t>
            </a:r>
            <a:r>
              <a:rPr lang="es-EC" b="1" dirty="0">
                <a:solidFill>
                  <a:schemeClr val="tx1"/>
                </a:solidFill>
              </a:rPr>
              <a:t>…</a:t>
            </a:r>
            <a:endParaRPr lang="es-EC" dirty="0">
              <a:solidFill>
                <a:schemeClr val="tx1"/>
              </a:solidFill>
            </a:endParaRPr>
          </a:p>
        </p:txBody>
      </p:sp>
      <p:pic>
        <p:nvPicPr>
          <p:cNvPr id="14" name="13 Imagen"/>
          <p:cNvPicPr/>
          <p:nvPr/>
        </p:nvPicPr>
        <p:blipFill rotWithShape="1">
          <a:blip r:embed="rId2" cstate="print"/>
          <a:srcRect l="22022" t="6051" r="19433" b="10829"/>
          <a:stretch/>
        </p:blipFill>
        <p:spPr bwMode="auto">
          <a:xfrm>
            <a:off x="611560" y="2420888"/>
            <a:ext cx="3567745" cy="3015044"/>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3" cstate="print"/>
          <a:srcRect l="9172" b="6042"/>
          <a:stretch/>
        </p:blipFill>
        <p:spPr bwMode="auto">
          <a:xfrm>
            <a:off x="4641041" y="2420888"/>
            <a:ext cx="3888599" cy="3015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4605102"/>
      </p:ext>
    </p:extLst>
  </p:cSld>
  <p:clrMapOvr>
    <a:masterClrMapping/>
  </p:clrMapOvr>
  <p:transition spd="slow">
    <p:pull/>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DISEÑO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1 Título"/>
          <p:cNvSpPr txBox="1">
            <a:spLocks/>
          </p:cNvSpPr>
          <p:nvPr/>
        </p:nvSpPr>
        <p:spPr>
          <a:xfrm>
            <a:off x="727178" y="276812"/>
            <a:ext cx="3385326" cy="42591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a:solidFill>
                <a:schemeClr val="tx1"/>
              </a:solidFill>
            </a:endParaRPr>
          </a:p>
          <a:p>
            <a:endParaRPr lang="es-EC" sz="2100" b="1" dirty="0" err="1" smtClean="0">
              <a:solidFill>
                <a:schemeClr val="tx1"/>
              </a:solidFill>
            </a:endParaRPr>
          </a:p>
          <a:p>
            <a:endParaRPr lang="es-EC" sz="2100" b="1" dirty="0" err="1">
              <a:solidFill>
                <a:schemeClr val="tx1"/>
              </a:solidFill>
            </a:endParaRPr>
          </a:p>
          <a:p>
            <a:r>
              <a:rPr lang="es-EC" sz="2100" b="1" dirty="0" smtClean="0">
                <a:solidFill>
                  <a:schemeClr val="tx1"/>
                </a:solidFill>
              </a:rPr>
              <a:t>Diseño </a:t>
            </a:r>
            <a:r>
              <a:rPr lang="es-EC" sz="2100" b="1" dirty="0">
                <a:solidFill>
                  <a:schemeClr val="tx1"/>
                </a:solidFill>
              </a:rPr>
              <a:t>de elementos:</a:t>
            </a:r>
          </a:p>
        </p:txBody>
      </p:sp>
      <p:sp>
        <p:nvSpPr>
          <p:cNvPr id="9" name="8 Rectángulo"/>
          <p:cNvSpPr/>
          <p:nvPr/>
        </p:nvSpPr>
        <p:spPr>
          <a:xfrm>
            <a:off x="736430" y="850464"/>
            <a:ext cx="4403770" cy="415498"/>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C" sz="2100" b="1" dirty="0">
                <a:solidFill>
                  <a:schemeClr val="tx1"/>
                </a:solidFill>
                <a:latin typeface="+mj-lt"/>
                <a:ea typeface="+mj-ea"/>
                <a:cs typeface="+mj-cs"/>
              </a:rPr>
              <a:t>Diseño de elementos tipo </a:t>
            </a:r>
            <a:r>
              <a:rPr lang="es-EC" sz="2100" b="1" dirty="0" err="1">
                <a:solidFill>
                  <a:schemeClr val="tx1"/>
                </a:solidFill>
                <a:latin typeface="+mj-lt"/>
                <a:ea typeface="+mj-ea"/>
                <a:cs typeface="+mj-cs"/>
              </a:rPr>
              <a:t>Frame</a:t>
            </a:r>
            <a:endParaRPr lang="es-EC" sz="2100" b="1" dirty="0">
              <a:solidFill>
                <a:schemeClr val="tx1"/>
              </a:solidFill>
              <a:latin typeface="+mj-lt"/>
              <a:ea typeface="+mj-ea"/>
              <a:cs typeface="+mj-cs"/>
            </a:endParaRPr>
          </a:p>
        </p:txBody>
      </p:sp>
      <p:sp>
        <p:nvSpPr>
          <p:cNvPr id="16" name="15 Rectángulo"/>
          <p:cNvSpPr/>
          <p:nvPr/>
        </p:nvSpPr>
        <p:spPr>
          <a:xfrm>
            <a:off x="769373" y="1457266"/>
            <a:ext cx="3810659"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err="1">
                <a:solidFill>
                  <a:schemeClr val="tx1"/>
                </a:solidFill>
              </a:rPr>
              <a:t>Design</a:t>
            </a:r>
            <a:r>
              <a:rPr lang="es-EC" b="1" dirty="0">
                <a:solidFill>
                  <a:schemeClr val="tx1"/>
                </a:solidFill>
              </a:rPr>
              <a:t> / Concrete </a:t>
            </a:r>
            <a:r>
              <a:rPr lang="es-EC" b="1" dirty="0" err="1">
                <a:solidFill>
                  <a:schemeClr val="tx1"/>
                </a:solidFill>
              </a:rPr>
              <a:t>Frame</a:t>
            </a:r>
            <a:r>
              <a:rPr lang="es-EC" b="1" dirty="0">
                <a:solidFill>
                  <a:schemeClr val="tx1"/>
                </a:solidFill>
              </a:rPr>
              <a:t> </a:t>
            </a:r>
            <a:r>
              <a:rPr lang="es-EC" b="1" dirty="0" err="1">
                <a:solidFill>
                  <a:schemeClr val="tx1"/>
                </a:solidFill>
              </a:rPr>
              <a:t>Desing</a:t>
            </a:r>
            <a:endParaRPr lang="es-EC" dirty="0">
              <a:solidFill>
                <a:schemeClr val="tx1"/>
              </a:solidFill>
            </a:endParaRPr>
          </a:p>
        </p:txBody>
      </p:sp>
      <p:pic>
        <p:nvPicPr>
          <p:cNvPr id="17" name="16 Imagen"/>
          <p:cNvPicPr/>
          <p:nvPr/>
        </p:nvPicPr>
        <p:blipFill>
          <a:blip r:embed="rId2" cstate="print"/>
          <a:stretch>
            <a:fillRect/>
          </a:stretch>
        </p:blipFill>
        <p:spPr>
          <a:xfrm>
            <a:off x="2203195" y="1836988"/>
            <a:ext cx="4680520" cy="2247900"/>
          </a:xfrm>
          <a:prstGeom prst="rect">
            <a:avLst/>
          </a:prstGeom>
        </p:spPr>
      </p:pic>
      <p:sp>
        <p:nvSpPr>
          <p:cNvPr id="18" name="17 Rectángulo"/>
          <p:cNvSpPr/>
          <p:nvPr/>
        </p:nvSpPr>
        <p:spPr>
          <a:xfrm>
            <a:off x="1032556" y="4109632"/>
            <a:ext cx="742787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a:solidFill>
                  <a:schemeClr val="tx1"/>
                </a:solidFill>
              </a:rPr>
              <a:t>Design / Concrete Frame </a:t>
            </a:r>
            <a:r>
              <a:rPr lang="en-US" b="1" dirty="0" err="1">
                <a:solidFill>
                  <a:schemeClr val="tx1"/>
                </a:solidFill>
              </a:rPr>
              <a:t>Desing</a:t>
            </a:r>
            <a:r>
              <a:rPr lang="en-US" b="1" dirty="0">
                <a:solidFill>
                  <a:schemeClr val="tx1"/>
                </a:solidFill>
              </a:rPr>
              <a:t> / Select Design Combo…</a:t>
            </a:r>
            <a:endParaRPr lang="es-EC" dirty="0">
              <a:solidFill>
                <a:schemeClr val="tx1"/>
              </a:solidFill>
            </a:endParaRPr>
          </a:p>
        </p:txBody>
      </p:sp>
      <p:pic>
        <p:nvPicPr>
          <p:cNvPr id="19" name="18 Imagen"/>
          <p:cNvPicPr/>
          <p:nvPr/>
        </p:nvPicPr>
        <p:blipFill rotWithShape="1">
          <a:blip r:embed="rId3" cstate="print"/>
          <a:srcRect l="36345" t="30255" r="36083" b="29936"/>
          <a:stretch/>
        </p:blipFill>
        <p:spPr bwMode="auto">
          <a:xfrm>
            <a:off x="2918569" y="4581128"/>
            <a:ext cx="2950072" cy="18722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1931232"/>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0591" y="332656"/>
            <a:ext cx="3651369" cy="792088"/>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s-EC" sz="2500" b="1" dirty="0" smtClean="0">
                <a:solidFill>
                  <a:schemeClr val="tx1"/>
                </a:solidFill>
              </a:rPr>
              <a:t>Diseño de muros cortantes</a:t>
            </a:r>
            <a:endParaRPr lang="es-EC" sz="2500" b="1" dirty="0">
              <a:solidFill>
                <a:schemeClr val="tx1"/>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78" t="42242" r="22146" b="31892"/>
          <a:stretch/>
        </p:blipFill>
        <p:spPr bwMode="auto">
          <a:xfrm>
            <a:off x="827584" y="4454993"/>
            <a:ext cx="5201393" cy="1892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662" t="11242" r="31902" b="46712"/>
          <a:stretch/>
        </p:blipFill>
        <p:spPr bwMode="auto">
          <a:xfrm>
            <a:off x="4387509" y="720312"/>
            <a:ext cx="4334494" cy="437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305" t="19846" r="21890" b="18628"/>
          <a:stretch/>
        </p:blipFill>
        <p:spPr bwMode="auto">
          <a:xfrm>
            <a:off x="827584" y="1425617"/>
            <a:ext cx="3499570" cy="296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135549"/>
      </p:ext>
    </p:extLst>
  </p:cSld>
  <p:clrMapOvr>
    <a:masterClrMapping/>
  </p:clrMapOvr>
  <p:transition spd="slow">
    <p:pull/>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DISEÑO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736261" y="652046"/>
            <a:ext cx="3547707"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EC" b="1" dirty="0">
                <a:solidFill>
                  <a:schemeClr val="tx1"/>
                </a:solidFill>
              </a:rPr>
              <a:t>N</a:t>
            </a:r>
            <a:r>
              <a:rPr lang="es-EC" b="1" dirty="0" smtClean="0">
                <a:solidFill>
                  <a:schemeClr val="tx1"/>
                </a:solidFill>
              </a:rPr>
              <a:t>os </a:t>
            </a:r>
            <a:r>
              <a:rPr lang="es-EC" b="1" dirty="0">
                <a:solidFill>
                  <a:schemeClr val="tx1"/>
                </a:solidFill>
              </a:rPr>
              <a:t>indica la información </a:t>
            </a:r>
            <a:r>
              <a:rPr lang="es-EC" dirty="0" smtClean="0">
                <a:solidFill>
                  <a:schemeClr val="tx1"/>
                </a:solidFill>
              </a:rPr>
              <a:t>:</a:t>
            </a:r>
            <a:endParaRPr lang="es-EC" dirty="0">
              <a:solidFill>
                <a:schemeClr val="tx1"/>
              </a:solidFill>
            </a:endParaRPr>
          </a:p>
        </p:txBody>
      </p:sp>
      <p:sp>
        <p:nvSpPr>
          <p:cNvPr id="5" name="4 Rectángulo"/>
          <p:cNvSpPr/>
          <p:nvPr/>
        </p:nvSpPr>
        <p:spPr>
          <a:xfrm>
            <a:off x="564256" y="5028277"/>
            <a:ext cx="8005790"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b="1" dirty="0" err="1" smtClean="0">
                <a:solidFill>
                  <a:schemeClr val="bg1"/>
                </a:solidFill>
              </a:rPr>
              <a:t>Column</a:t>
            </a:r>
            <a:r>
              <a:rPr lang="es-EC" b="1" dirty="0" smtClean="0">
                <a:solidFill>
                  <a:schemeClr val="bg1"/>
                </a:solidFill>
              </a:rPr>
              <a:t>/</a:t>
            </a:r>
            <a:r>
              <a:rPr lang="es-EC" b="1" dirty="0" err="1" smtClean="0">
                <a:solidFill>
                  <a:schemeClr val="bg1"/>
                </a:solidFill>
              </a:rPr>
              <a:t>Beam</a:t>
            </a:r>
            <a:r>
              <a:rPr lang="es-EC" b="1" dirty="0" smtClean="0">
                <a:solidFill>
                  <a:schemeClr val="bg1"/>
                </a:solidFill>
              </a:rPr>
              <a:t> </a:t>
            </a:r>
            <a:r>
              <a:rPr lang="es-EC" b="1" dirty="0" err="1">
                <a:solidFill>
                  <a:schemeClr val="bg1"/>
                </a:solidFill>
              </a:rPr>
              <a:t>Capacity</a:t>
            </a:r>
            <a:r>
              <a:rPr lang="es-EC" b="1" dirty="0">
                <a:solidFill>
                  <a:schemeClr val="bg1"/>
                </a:solidFill>
              </a:rPr>
              <a:t> Ratios: </a:t>
            </a:r>
            <a:r>
              <a:rPr lang="es-EC" dirty="0">
                <a:solidFill>
                  <a:schemeClr val="bg1"/>
                </a:solidFill>
              </a:rPr>
              <a:t>(Factor de Capacidad Columna / Viga en Nodos). : Relación de capacidad dada por la sumatoria de Momentos Resistente en Columnas / Momentos Resistentes en Vigas que concurren a un Nodo, en cada plano. Para ser satisfactorio, debe ser mayor o igual a 1.20</a:t>
            </a:r>
          </a:p>
        </p:txBody>
      </p:sp>
      <p:sp>
        <p:nvSpPr>
          <p:cNvPr id="6" name="5 Rectángulo"/>
          <p:cNvSpPr/>
          <p:nvPr/>
        </p:nvSpPr>
        <p:spPr>
          <a:xfrm>
            <a:off x="568256" y="1134978"/>
            <a:ext cx="3998895"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b="1" dirty="0"/>
              <a:t>Longitudinal </a:t>
            </a:r>
            <a:r>
              <a:rPr lang="es-EC" b="1" dirty="0" err="1"/>
              <a:t>Reinforcing</a:t>
            </a:r>
            <a:r>
              <a:rPr lang="es-EC" dirty="0"/>
              <a:t>: Refuerzo Longitudinal</a:t>
            </a:r>
          </a:p>
        </p:txBody>
      </p:sp>
      <p:sp>
        <p:nvSpPr>
          <p:cNvPr id="7" name="6 Rectángulo"/>
          <p:cNvSpPr/>
          <p:nvPr/>
        </p:nvSpPr>
        <p:spPr>
          <a:xfrm>
            <a:off x="4784751" y="836712"/>
            <a:ext cx="3854031"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b="1" dirty="0" err="1"/>
              <a:t>Rebar</a:t>
            </a:r>
            <a:r>
              <a:rPr lang="es-EC" b="1" dirty="0"/>
              <a:t> Porcentaje</a:t>
            </a:r>
            <a:r>
              <a:rPr lang="es-EC" dirty="0"/>
              <a:t>: Cuantía del acero de refuerzo longitudinal</a:t>
            </a:r>
          </a:p>
        </p:txBody>
      </p:sp>
      <p:sp>
        <p:nvSpPr>
          <p:cNvPr id="9" name="8 Rectángulo"/>
          <p:cNvSpPr/>
          <p:nvPr/>
        </p:nvSpPr>
        <p:spPr>
          <a:xfrm>
            <a:off x="564436" y="1961808"/>
            <a:ext cx="400756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b="1" dirty="0" err="1"/>
              <a:t>Shear</a:t>
            </a:r>
            <a:r>
              <a:rPr lang="es-EC" b="1" dirty="0"/>
              <a:t> </a:t>
            </a:r>
            <a:r>
              <a:rPr lang="es-EC" b="1" dirty="0" err="1"/>
              <a:t>Reinforcing</a:t>
            </a:r>
            <a:r>
              <a:rPr lang="es-EC" dirty="0"/>
              <a:t>: Refuerzo de acero por Corte.</a:t>
            </a:r>
          </a:p>
        </p:txBody>
      </p:sp>
      <p:sp>
        <p:nvSpPr>
          <p:cNvPr id="10" name="9 Rectángulo"/>
          <p:cNvSpPr/>
          <p:nvPr/>
        </p:nvSpPr>
        <p:spPr>
          <a:xfrm>
            <a:off x="508969" y="2780928"/>
            <a:ext cx="4207045"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b="1" dirty="0" err="1"/>
              <a:t>Column</a:t>
            </a:r>
            <a:r>
              <a:rPr lang="es-EC" b="1" dirty="0"/>
              <a:t> P-M-M </a:t>
            </a:r>
            <a:r>
              <a:rPr lang="es-EC" b="1" dirty="0" err="1"/>
              <a:t>Interaction</a:t>
            </a:r>
            <a:r>
              <a:rPr lang="es-EC" b="1" dirty="0"/>
              <a:t> Ratios:</a:t>
            </a:r>
            <a:r>
              <a:rPr lang="es-EC" dirty="0"/>
              <a:t> (Coeficiente de Suficiencia en Columnas).: Relación Demanda/ Capacidad a flexo-compresión en Columnas. (Coeficiente de Suficiencia en Columnas). Debe ser menor o igual a 1.00</a:t>
            </a:r>
          </a:p>
        </p:txBody>
      </p:sp>
      <p:sp>
        <p:nvSpPr>
          <p:cNvPr id="11" name="10 Rectángulo"/>
          <p:cNvSpPr/>
          <p:nvPr/>
        </p:nvSpPr>
        <p:spPr>
          <a:xfrm>
            <a:off x="4871173" y="1672932"/>
            <a:ext cx="3744417" cy="313932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b="1" dirty="0"/>
              <a:t>(6/5) </a:t>
            </a:r>
            <a:r>
              <a:rPr lang="es-EC" b="1" dirty="0" err="1"/>
              <a:t>Beam</a:t>
            </a:r>
            <a:r>
              <a:rPr lang="es-EC" b="1" dirty="0"/>
              <a:t>/</a:t>
            </a:r>
            <a:r>
              <a:rPr lang="es-EC" b="1" dirty="0" err="1"/>
              <a:t>Column</a:t>
            </a:r>
            <a:r>
              <a:rPr lang="es-EC" b="1" dirty="0"/>
              <a:t> </a:t>
            </a:r>
            <a:r>
              <a:rPr lang="es-EC" b="1" dirty="0" err="1"/>
              <a:t>Capacity</a:t>
            </a:r>
            <a:r>
              <a:rPr lang="es-EC" b="1" dirty="0"/>
              <a:t> Ratios</a:t>
            </a:r>
            <a:r>
              <a:rPr lang="es-EC" dirty="0"/>
              <a:t>: Relación de capacidad dada por la </a:t>
            </a:r>
            <a:r>
              <a:rPr lang="el-GR" dirty="0" smtClean="0"/>
              <a:t>Σ</a:t>
            </a:r>
            <a:r>
              <a:rPr lang="es-EC" dirty="0" smtClean="0"/>
              <a:t> </a:t>
            </a:r>
            <a:r>
              <a:rPr lang="es-EC" dirty="0"/>
              <a:t>de (6/5) </a:t>
            </a:r>
            <a:r>
              <a:rPr lang="es-EC" dirty="0" err="1" smtClean="0"/>
              <a:t>Mom</a:t>
            </a:r>
            <a:r>
              <a:rPr lang="es-EC" dirty="0" smtClean="0"/>
              <a:t>. </a:t>
            </a:r>
            <a:r>
              <a:rPr lang="es-EC" dirty="0" err="1" smtClean="0"/>
              <a:t>Resist</a:t>
            </a:r>
            <a:r>
              <a:rPr lang="es-EC" dirty="0" smtClean="0"/>
              <a:t> Vigas </a:t>
            </a:r>
            <a:r>
              <a:rPr lang="es-EC" dirty="0"/>
              <a:t>/ </a:t>
            </a:r>
            <a:r>
              <a:rPr lang="es-EC" dirty="0" err="1" smtClean="0"/>
              <a:t>Mom</a:t>
            </a:r>
            <a:r>
              <a:rPr lang="es-EC" dirty="0" smtClean="0"/>
              <a:t>. </a:t>
            </a:r>
            <a:r>
              <a:rPr lang="es-EC" dirty="0" err="1" smtClean="0"/>
              <a:t>Resist</a:t>
            </a:r>
            <a:r>
              <a:rPr lang="es-EC" dirty="0" smtClean="0"/>
              <a:t> </a:t>
            </a:r>
            <a:r>
              <a:rPr lang="es-EC" dirty="0"/>
              <a:t>en Columnas, que concurren a un nodo en cada plano. L</a:t>
            </a:r>
            <a:r>
              <a:rPr lang="es-EC" dirty="0" smtClean="0"/>
              <a:t>os </a:t>
            </a:r>
            <a:r>
              <a:rPr lang="es-EC" dirty="0"/>
              <a:t>elementos </a:t>
            </a:r>
            <a:r>
              <a:rPr lang="es-EC" dirty="0" smtClean="0"/>
              <a:t>no deben </a:t>
            </a:r>
            <a:r>
              <a:rPr lang="es-EC" dirty="0"/>
              <a:t>excedan de 1, ya que </a:t>
            </a:r>
            <a:r>
              <a:rPr lang="es-EC" dirty="0" smtClean="0"/>
              <a:t>se diseña </a:t>
            </a:r>
            <a:r>
              <a:rPr lang="es-EC" dirty="0"/>
              <a:t>con la concepción de columna fuerte viga débil</a:t>
            </a:r>
            <a:r>
              <a:rPr lang="es-EC" dirty="0" smtClean="0"/>
              <a:t>.</a:t>
            </a:r>
            <a:endParaRPr lang="es-EC" dirty="0"/>
          </a:p>
        </p:txBody>
      </p:sp>
    </p:spTree>
    <p:extLst>
      <p:ext uri="{BB962C8B-B14F-4D97-AF65-F5344CB8AC3E}">
        <p14:creationId xmlns:p14="http://schemas.microsoft.com/office/powerpoint/2010/main" val="2490976500"/>
      </p:ext>
    </p:extLst>
  </p:cSld>
  <p:clrMapOvr>
    <a:masterClrMapping/>
  </p:clrMapOvr>
  <p:transition spd="slow">
    <p:pull/>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DISEÑO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791578" y="764704"/>
            <a:ext cx="802889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b="1" dirty="0" err="1" smtClean="0"/>
              <a:t>Joint</a:t>
            </a:r>
            <a:r>
              <a:rPr lang="es-EC" b="1" dirty="0" smtClean="0"/>
              <a:t> </a:t>
            </a:r>
            <a:r>
              <a:rPr lang="es-EC" b="1" dirty="0" err="1" smtClean="0"/>
              <a:t>Shear</a:t>
            </a:r>
            <a:r>
              <a:rPr lang="es-EC" b="1" dirty="0" smtClean="0"/>
              <a:t> </a:t>
            </a:r>
            <a:r>
              <a:rPr lang="es-EC" b="1" dirty="0" err="1" smtClean="0"/>
              <a:t>Capacity</a:t>
            </a:r>
            <a:r>
              <a:rPr lang="es-EC" b="1" dirty="0" smtClean="0"/>
              <a:t> Ratios:</a:t>
            </a:r>
            <a:r>
              <a:rPr lang="es-EC" dirty="0" smtClean="0"/>
              <a:t> Relación Demanda/Capacidad a Corte en las Juntas. Para ser satisfactorio, debe ser menor o igual a 1.</a:t>
            </a:r>
          </a:p>
          <a:p>
            <a:endParaRPr lang="es-EC" b="1" dirty="0" smtClean="0"/>
          </a:p>
        </p:txBody>
      </p:sp>
      <p:pic>
        <p:nvPicPr>
          <p:cNvPr id="9" name="8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3501008"/>
            <a:ext cx="2664296" cy="2088232"/>
          </a:xfrm>
          <a:prstGeom prst="rect">
            <a:avLst/>
          </a:prstGeom>
          <a:noFill/>
          <a:ln>
            <a:noFill/>
          </a:ln>
        </p:spPr>
      </p:pic>
      <p:sp>
        <p:nvSpPr>
          <p:cNvPr id="4" name="3 Rectángulo"/>
          <p:cNvSpPr/>
          <p:nvPr/>
        </p:nvSpPr>
        <p:spPr>
          <a:xfrm>
            <a:off x="611560" y="2831480"/>
            <a:ext cx="5168549" cy="369331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a:solidFill>
                  <a:schemeClr val="tx1"/>
                </a:solidFill>
              </a:rPr>
              <a:t>“</a:t>
            </a:r>
            <a:r>
              <a:rPr lang="es-EC" dirty="0">
                <a:solidFill>
                  <a:schemeClr val="tx1"/>
                </a:solidFill>
              </a:rPr>
              <a:t>Es importante destacar que este factor de </a:t>
            </a:r>
            <a:r>
              <a:rPr lang="es-EC" b="1" dirty="0">
                <a:solidFill>
                  <a:schemeClr val="tx1"/>
                </a:solidFill>
              </a:rPr>
              <a:t>Capacidad a Corte En Los Nodos y Capacidad Columna/Viga en Nodos”</a:t>
            </a:r>
            <a:r>
              <a:rPr lang="es-EC" dirty="0">
                <a:solidFill>
                  <a:schemeClr val="tx1"/>
                </a:solidFill>
              </a:rPr>
              <a:t> también debe determinarse con los aceros reales colocados y no los calculados de Vigas y </a:t>
            </a:r>
            <a:r>
              <a:rPr lang="es-EC" dirty="0" smtClean="0">
                <a:solidFill>
                  <a:schemeClr val="tx1"/>
                </a:solidFill>
              </a:rPr>
              <a:t>columnas. </a:t>
            </a:r>
            <a:r>
              <a:rPr lang="es-EC" dirty="0">
                <a:solidFill>
                  <a:schemeClr val="tx1"/>
                </a:solidFill>
              </a:rPr>
              <a:t>En este caso, la columna tiene un acero definido desde el inicio del modelo, mientras que en las vigas, luego de conocer la demanda de acero longitudinal </a:t>
            </a:r>
            <a:r>
              <a:rPr lang="es-EC" dirty="0" smtClean="0">
                <a:solidFill>
                  <a:schemeClr val="tx1"/>
                </a:solidFill>
              </a:rPr>
              <a:t>por </a:t>
            </a:r>
            <a:r>
              <a:rPr lang="es-EC" dirty="0">
                <a:solidFill>
                  <a:schemeClr val="tx1"/>
                </a:solidFill>
              </a:rPr>
              <a:t>el régimen de cargas, </a:t>
            </a:r>
            <a:endParaRPr lang="es-EC" dirty="0" smtClean="0">
              <a:solidFill>
                <a:schemeClr val="tx1"/>
              </a:solidFill>
            </a:endParaRPr>
          </a:p>
          <a:p>
            <a:r>
              <a:rPr lang="es-EC" dirty="0" smtClean="0">
                <a:solidFill>
                  <a:schemeClr val="tx1"/>
                </a:solidFill>
              </a:rPr>
              <a:t>en </a:t>
            </a:r>
            <a:r>
              <a:rPr lang="es-EC" dirty="0">
                <a:solidFill>
                  <a:schemeClr val="tx1"/>
                </a:solidFill>
              </a:rPr>
              <a:t>los extremos de cada elemento (arriba y abajo), a fin de evaluar en su condición real”.</a:t>
            </a:r>
          </a:p>
        </p:txBody>
      </p:sp>
      <p:sp>
        <p:nvSpPr>
          <p:cNvPr id="5" name="4 Rectángulo"/>
          <p:cNvSpPr/>
          <p:nvPr/>
        </p:nvSpPr>
        <p:spPr>
          <a:xfrm>
            <a:off x="771603" y="2187443"/>
            <a:ext cx="756084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b="1" dirty="0"/>
              <a:t>Torsión </a:t>
            </a:r>
            <a:r>
              <a:rPr lang="es-EC" b="1" dirty="0" err="1"/>
              <a:t>Reinforcing</a:t>
            </a:r>
            <a:r>
              <a:rPr lang="es-EC" dirty="0"/>
              <a:t>: Refuerzo de acero por Torsión. </a:t>
            </a:r>
          </a:p>
        </p:txBody>
      </p:sp>
    </p:spTree>
    <p:extLst>
      <p:ext uri="{BB962C8B-B14F-4D97-AF65-F5344CB8AC3E}">
        <p14:creationId xmlns:p14="http://schemas.microsoft.com/office/powerpoint/2010/main" val="2955561162"/>
      </p:ext>
    </p:extLst>
  </p:cSld>
  <p:clrMapOvr>
    <a:masterClrMapping/>
  </p:clrMapOvr>
  <p:transition spd="slow">
    <p:pull/>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DISEÑO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755576" y="737692"/>
            <a:ext cx="7920880"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lvl="0" indent="-285750">
              <a:buFont typeface="Wingdings" pitchFamily="2" charset="2"/>
              <a:buChar char="ü"/>
            </a:pPr>
            <a:r>
              <a:rPr lang="es-EC" dirty="0"/>
              <a:t>Se vuelve a correr el programa y se verifica que ninguna sección tenga problemas para que este sea el diseño definitivo.</a:t>
            </a:r>
          </a:p>
          <a:p>
            <a:pPr marL="285750" lvl="0" indent="-285750">
              <a:buFont typeface="Wingdings" pitchFamily="2" charset="2"/>
              <a:buChar char="ü"/>
            </a:pPr>
            <a:r>
              <a:rPr lang="es-EC" dirty="0"/>
              <a:t>Es recomendable crear secciones de la misma dimensión pero con diferente armado para poder modificar el armado de los diferentes elementos y no sobrecargar los elementos con armadura.</a:t>
            </a:r>
          </a:p>
          <a:p>
            <a:pPr marL="285750" lvl="0" indent="-285750">
              <a:buFont typeface="Wingdings" pitchFamily="2" charset="2"/>
              <a:buChar char="ü"/>
            </a:pPr>
            <a:r>
              <a:rPr lang="es-EC" dirty="0"/>
              <a:t>Seleccionar el elemento, y dar clic con el botón derecho del mouse con lo que nos saldrá lo siguiente:</a:t>
            </a:r>
          </a:p>
        </p:txBody>
      </p:sp>
      <p:pic>
        <p:nvPicPr>
          <p:cNvPr id="10" name="9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3284984"/>
            <a:ext cx="6512052" cy="2736304"/>
          </a:xfrm>
          <a:prstGeom prst="rect">
            <a:avLst/>
          </a:prstGeom>
          <a:noFill/>
          <a:ln>
            <a:noFill/>
          </a:ln>
        </p:spPr>
      </p:pic>
    </p:spTree>
    <p:extLst>
      <p:ext uri="{BB962C8B-B14F-4D97-AF65-F5344CB8AC3E}">
        <p14:creationId xmlns:p14="http://schemas.microsoft.com/office/powerpoint/2010/main" val="388363987"/>
      </p:ext>
    </p:extLst>
  </p:cSld>
  <p:clrMapOvr>
    <a:masterClrMapping/>
  </p:clrMapOvr>
  <p:transition spd="slow">
    <p:pull/>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DISEÑO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6 Rectángulo"/>
          <p:cNvSpPr/>
          <p:nvPr/>
        </p:nvSpPr>
        <p:spPr>
          <a:xfrm>
            <a:off x="743755" y="805342"/>
            <a:ext cx="4206601" cy="415498"/>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C" sz="2100" b="1" dirty="0" smtClean="0">
                <a:solidFill>
                  <a:schemeClr val="tx1"/>
                </a:solidFill>
                <a:latin typeface="+mj-lt"/>
                <a:ea typeface="+mj-ea"/>
                <a:cs typeface="+mj-cs"/>
              </a:rPr>
              <a:t>Diseño de elementos tipo Wall:</a:t>
            </a:r>
            <a:endParaRPr lang="es-EC" sz="2100" b="1" dirty="0">
              <a:solidFill>
                <a:schemeClr val="tx1"/>
              </a:solidFill>
              <a:latin typeface="+mj-lt"/>
              <a:ea typeface="+mj-ea"/>
              <a:cs typeface="+mj-cs"/>
            </a:endParaRPr>
          </a:p>
        </p:txBody>
      </p:sp>
      <p:sp>
        <p:nvSpPr>
          <p:cNvPr id="5" name="4 Rectángulo"/>
          <p:cNvSpPr/>
          <p:nvPr/>
        </p:nvSpPr>
        <p:spPr>
          <a:xfrm>
            <a:off x="736430" y="1424429"/>
            <a:ext cx="808404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a:t>Design  / Shear Wall Design / Define Pier Sections for Checking..</a:t>
            </a:r>
            <a:endParaRPr lang="es-EC" dirty="0"/>
          </a:p>
        </p:txBody>
      </p:sp>
      <p:pic>
        <p:nvPicPr>
          <p:cNvPr id="9" name="8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724" y="1827545"/>
            <a:ext cx="4968552" cy="2016224"/>
          </a:xfrm>
          <a:prstGeom prst="rect">
            <a:avLst/>
          </a:prstGeom>
          <a:noFill/>
          <a:ln>
            <a:noFill/>
          </a:ln>
        </p:spPr>
      </p:pic>
      <p:pic>
        <p:nvPicPr>
          <p:cNvPr id="11" name="10 Imagen"/>
          <p:cNvPicPr/>
          <p:nvPr/>
        </p:nvPicPr>
        <p:blipFill rotWithShape="1">
          <a:blip r:embed="rId3" cstate="print"/>
          <a:srcRect r="30533" b="28025"/>
          <a:stretch/>
        </p:blipFill>
        <p:spPr bwMode="auto">
          <a:xfrm>
            <a:off x="1039799" y="4496916"/>
            <a:ext cx="3008630" cy="1752600"/>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4950356" y="3867721"/>
            <a:ext cx="3164649" cy="369332"/>
          </a:xfrm>
          <a:prstGeom prst="rect">
            <a:avLst/>
          </a:prstGeom>
        </p:spPr>
        <p:txBody>
          <a:bodyPr wrap="none">
            <a:spAutoFit/>
          </a:bodyPr>
          <a:lstStyle/>
          <a:p>
            <a:r>
              <a:rPr lang="es-EC" b="1" dirty="0" err="1"/>
              <a:t>Design</a:t>
            </a:r>
            <a:r>
              <a:rPr lang="es-EC" b="1" dirty="0"/>
              <a:t> / </a:t>
            </a:r>
            <a:r>
              <a:rPr lang="es-EC" b="1" dirty="0" err="1"/>
              <a:t>Shear</a:t>
            </a:r>
            <a:r>
              <a:rPr lang="es-EC" b="1" dirty="0"/>
              <a:t> Wall </a:t>
            </a:r>
            <a:r>
              <a:rPr lang="es-EC" b="1" dirty="0" err="1"/>
              <a:t>Design</a:t>
            </a:r>
            <a:endParaRPr lang="es-EC" dirty="0"/>
          </a:p>
        </p:txBody>
      </p:sp>
      <p:pic>
        <p:nvPicPr>
          <p:cNvPr id="12" name="11 Imagen"/>
          <p:cNvPicPr/>
          <p:nvPr/>
        </p:nvPicPr>
        <p:blipFill>
          <a:blip r:embed="rId4" cstate="print"/>
          <a:stretch>
            <a:fillRect/>
          </a:stretch>
        </p:blipFill>
        <p:spPr>
          <a:xfrm>
            <a:off x="4553985" y="4221088"/>
            <a:ext cx="4122471" cy="2304256"/>
          </a:xfrm>
          <a:prstGeom prst="rect">
            <a:avLst/>
          </a:prstGeom>
        </p:spPr>
      </p:pic>
    </p:spTree>
    <p:extLst>
      <p:ext uri="{BB962C8B-B14F-4D97-AF65-F5344CB8AC3E}">
        <p14:creationId xmlns:p14="http://schemas.microsoft.com/office/powerpoint/2010/main" val="3925893047"/>
      </p:ext>
    </p:extLst>
  </p:cSld>
  <p:clrMapOvr>
    <a:masterClrMapping/>
  </p:clrMapOvr>
  <p:transition spd="slow">
    <p:pull/>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DISEÑO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683568" y="805354"/>
            <a:ext cx="770485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smtClean="0"/>
              <a:t>1.- Design </a:t>
            </a:r>
            <a:r>
              <a:rPr lang="en-US" b="1" dirty="0"/>
              <a:t>/ Shear Wall Design / Select Design Combo…</a:t>
            </a:r>
            <a:endParaRPr lang="es-EC" dirty="0"/>
          </a:p>
        </p:txBody>
      </p:sp>
      <p:pic>
        <p:nvPicPr>
          <p:cNvPr id="13" name="12 Imagen"/>
          <p:cNvPicPr/>
          <p:nvPr/>
        </p:nvPicPr>
        <p:blipFill rotWithShape="1">
          <a:blip r:embed="rId2" cstate="print"/>
          <a:srcRect l="36345" t="30255" r="36083" b="29936"/>
          <a:stretch/>
        </p:blipFill>
        <p:spPr bwMode="auto">
          <a:xfrm>
            <a:off x="3275856" y="1268760"/>
            <a:ext cx="2051050" cy="1737360"/>
          </a:xfrm>
          <a:prstGeom prst="rect">
            <a:avLst/>
          </a:prstGeom>
          <a:ln>
            <a:noFill/>
          </a:ln>
          <a:extLst>
            <a:ext uri="{53640926-AAD7-44D8-BBD7-CCE9431645EC}">
              <a14:shadowObscured xmlns:a14="http://schemas.microsoft.com/office/drawing/2010/main"/>
            </a:ext>
          </a:extLst>
        </p:spPr>
      </p:pic>
      <p:sp>
        <p:nvSpPr>
          <p:cNvPr id="10" name="9 Rectángulo"/>
          <p:cNvSpPr/>
          <p:nvPr/>
        </p:nvSpPr>
        <p:spPr>
          <a:xfrm>
            <a:off x="666577" y="3120127"/>
            <a:ext cx="805896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a:t>Design / Concrete Frame </a:t>
            </a:r>
            <a:r>
              <a:rPr lang="en-US" b="1" dirty="0" err="1"/>
              <a:t>Desing</a:t>
            </a:r>
            <a:r>
              <a:rPr lang="en-US" b="1" dirty="0"/>
              <a:t> → Star Design/Check Of Structure.</a:t>
            </a:r>
            <a:endParaRPr lang="es-EC" dirty="0"/>
          </a:p>
        </p:txBody>
      </p:sp>
      <p:pic>
        <p:nvPicPr>
          <p:cNvPr id="14" name="13 Imagen"/>
          <p:cNvPicPr/>
          <p:nvPr/>
        </p:nvPicPr>
        <p:blipFill rotWithShape="1">
          <a:blip r:embed="rId3" cstate="print"/>
          <a:srcRect l="7983" t="12688" r="24080" b="9668"/>
          <a:stretch/>
        </p:blipFill>
        <p:spPr bwMode="auto">
          <a:xfrm>
            <a:off x="667483" y="3521724"/>
            <a:ext cx="4253255" cy="3003619"/>
          </a:xfrm>
          <a:prstGeom prst="rect">
            <a:avLst/>
          </a:prstGeom>
          <a:ln>
            <a:noFill/>
          </a:ln>
          <a:extLst>
            <a:ext uri="{53640926-AAD7-44D8-BBD7-CCE9431645EC}">
              <a14:shadowObscured xmlns:a14="http://schemas.microsoft.com/office/drawing/2010/main"/>
            </a:ext>
          </a:extLst>
        </p:spPr>
      </p:pic>
      <p:sp>
        <p:nvSpPr>
          <p:cNvPr id="15" name="90 Rectángulo"/>
          <p:cNvSpPr>
            <a:spLocks noChangeArrowheads="1"/>
          </p:cNvSpPr>
          <p:nvPr/>
        </p:nvSpPr>
        <p:spPr bwMode="auto">
          <a:xfrm>
            <a:off x="1664792" y="3706391"/>
            <a:ext cx="890984" cy="604217"/>
          </a:xfrm>
          <a:prstGeom prst="rect">
            <a:avLst/>
          </a:prstGeom>
          <a:no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cxnSp>
        <p:nvCxnSpPr>
          <p:cNvPr id="8195" name="91 Conector recto de flecha"/>
          <p:cNvCxnSpPr>
            <a:cxnSpLocks noChangeShapeType="1"/>
          </p:cNvCxnSpPr>
          <p:nvPr/>
        </p:nvCxnSpPr>
        <p:spPr bwMode="auto">
          <a:xfrm flipV="1">
            <a:off x="1403648" y="5251645"/>
            <a:ext cx="522288" cy="238125"/>
          </a:xfrm>
          <a:prstGeom prst="bentConnector3">
            <a:avLst>
              <a:gd name="adj1" fmla="val 49940"/>
            </a:avLst>
          </a:prstGeom>
          <a:noFill/>
          <a:ln w="38100">
            <a:solidFill>
              <a:srgbClr val="F2F2F2"/>
            </a:solidFill>
            <a:miter lim="800000"/>
            <a:headEnd/>
            <a:tailEnd type="arrow" w="med" len="med"/>
          </a:ln>
          <a:effectLst>
            <a:outerShdw dist="28398" dir="3806097" algn="ctr" rotWithShape="0">
              <a:srgbClr val="622423">
                <a:alpha val="50000"/>
              </a:srgbClr>
            </a:outerShdw>
          </a:effectLst>
          <a:extLst>
            <a:ext uri="{909E8E84-426E-40DD-AFC4-6F175D3DCCD1}">
              <a14:hiddenFill xmlns:a14="http://schemas.microsoft.com/office/drawing/2010/main">
                <a:noFill/>
              </a14:hiddenFill>
            </a:ext>
          </a:extLst>
        </p:spPr>
      </p:cxnSp>
      <p:sp>
        <p:nvSpPr>
          <p:cNvPr id="16" name="15 Rectángulo"/>
          <p:cNvSpPr/>
          <p:nvPr/>
        </p:nvSpPr>
        <p:spPr>
          <a:xfrm>
            <a:off x="6156176" y="3521725"/>
            <a:ext cx="1651414" cy="369332"/>
          </a:xfrm>
          <a:prstGeom prst="rect">
            <a:avLst/>
          </a:prstGeom>
        </p:spPr>
        <p:txBody>
          <a:bodyPr wrap="none">
            <a:spAutoFit/>
          </a:bodyPr>
          <a:lstStyle/>
          <a:p>
            <a:r>
              <a:rPr lang="es-EC" dirty="0"/>
              <a:t>“</a:t>
            </a:r>
            <a:r>
              <a:rPr lang="es-EC" dirty="0" err="1"/>
              <a:t>Overwrites</a:t>
            </a:r>
            <a:r>
              <a:rPr lang="es-EC" dirty="0"/>
              <a:t>” </a:t>
            </a:r>
          </a:p>
        </p:txBody>
      </p:sp>
      <p:pic>
        <p:nvPicPr>
          <p:cNvPr id="18" name="17 Imagen"/>
          <p:cNvPicPr/>
          <p:nvPr/>
        </p:nvPicPr>
        <p:blipFill rotWithShape="1">
          <a:blip r:embed="rId4" cstate="print"/>
          <a:srcRect l="26856" t="15605" r="25341" b="38217"/>
          <a:stretch/>
        </p:blipFill>
        <p:spPr bwMode="auto">
          <a:xfrm>
            <a:off x="5061024" y="3909948"/>
            <a:ext cx="3543424" cy="23273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4491140"/>
      </p:ext>
    </p:extLst>
  </p:cSld>
  <p:clrMapOvr>
    <a:masterClrMapping/>
  </p:clrMapOvr>
  <p:transition spd="slow">
    <p:pull/>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16 Rectángulo"/>
          <p:cNvSpPr/>
          <p:nvPr/>
        </p:nvSpPr>
        <p:spPr>
          <a:xfrm>
            <a:off x="736430" y="743347"/>
            <a:ext cx="4855816" cy="415498"/>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C" sz="2100" b="1" dirty="0">
                <a:solidFill>
                  <a:schemeClr val="tx1"/>
                </a:solidFill>
              </a:rPr>
              <a:t>Armado de elementos estructurales</a:t>
            </a:r>
          </a:p>
        </p:txBody>
      </p:sp>
      <p:sp>
        <p:nvSpPr>
          <p:cNvPr id="6" name="5 Rectángulo"/>
          <p:cNvSpPr/>
          <p:nvPr/>
        </p:nvSpPr>
        <p:spPr>
          <a:xfrm>
            <a:off x="753911" y="1158845"/>
            <a:ext cx="3074881" cy="415498"/>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C" sz="2100" b="1" dirty="0">
                <a:solidFill>
                  <a:schemeClr val="tx1"/>
                </a:solidFill>
              </a:rPr>
              <a:t>Armado de </a:t>
            </a:r>
            <a:r>
              <a:rPr lang="es-EC" sz="2100" b="1" dirty="0" smtClean="0">
                <a:solidFill>
                  <a:schemeClr val="tx1"/>
                </a:solidFill>
              </a:rPr>
              <a:t>Columnas</a:t>
            </a:r>
            <a:endParaRPr lang="es-EC" sz="2100" b="1" dirty="0">
              <a:solidFill>
                <a:schemeClr val="tx1"/>
              </a:solidFill>
            </a:endParaRPr>
          </a:p>
        </p:txBody>
      </p:sp>
      <p:pic>
        <p:nvPicPr>
          <p:cNvPr id="7" name="6 Imagen"/>
          <p:cNvPicPr/>
          <p:nvPr/>
        </p:nvPicPr>
        <p:blipFill>
          <a:blip r:embed="rId2" cstate="print"/>
          <a:srcRect l="15390" t="20054" r="62282" b="46865"/>
          <a:stretch>
            <a:fillRect/>
          </a:stretch>
        </p:blipFill>
        <p:spPr bwMode="auto">
          <a:xfrm>
            <a:off x="1187624" y="1473726"/>
            <a:ext cx="2760345" cy="1967865"/>
          </a:xfrm>
          <a:prstGeom prst="rect">
            <a:avLst/>
          </a:prstGeom>
          <a:noFill/>
          <a:ln w="9525">
            <a:noFill/>
            <a:miter lim="800000"/>
            <a:headEnd/>
            <a:tailEnd/>
          </a:ln>
        </p:spPr>
      </p:pic>
      <p:sp>
        <p:nvSpPr>
          <p:cNvPr id="4" name="3 Rectángulo"/>
          <p:cNvSpPr/>
          <p:nvPr/>
        </p:nvSpPr>
        <p:spPr>
          <a:xfrm>
            <a:off x="995964" y="3777414"/>
            <a:ext cx="2832827"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Columna (</a:t>
            </a:r>
            <a:r>
              <a:rPr lang="es-EC" b="1" dirty="0" err="1"/>
              <a:t>1x1</a:t>
            </a:r>
            <a:r>
              <a:rPr lang="es-EC" b="1" dirty="0"/>
              <a:t>) m Tipo 1</a:t>
            </a:r>
            <a:endParaRPr lang="es-EC" dirty="0"/>
          </a:p>
        </p:txBody>
      </p:sp>
      <p:pic>
        <p:nvPicPr>
          <p:cNvPr id="9" name="8 Imagen"/>
          <p:cNvPicPr/>
          <p:nvPr/>
        </p:nvPicPr>
        <p:blipFill>
          <a:blip r:embed="rId3" cstate="print"/>
          <a:srcRect l="43133" t="24092" r="37362" b="51815"/>
          <a:stretch>
            <a:fillRect/>
          </a:stretch>
        </p:blipFill>
        <p:spPr bwMode="auto">
          <a:xfrm>
            <a:off x="4883705" y="1366594"/>
            <a:ext cx="2898140" cy="1720215"/>
          </a:xfrm>
          <a:prstGeom prst="rect">
            <a:avLst/>
          </a:prstGeom>
          <a:noFill/>
          <a:ln w="9525">
            <a:noFill/>
            <a:miter lim="800000"/>
            <a:headEnd/>
            <a:tailEnd/>
          </a:ln>
        </p:spPr>
      </p:pic>
      <p:sp>
        <p:nvSpPr>
          <p:cNvPr id="5" name="4 Rectángulo"/>
          <p:cNvSpPr/>
          <p:nvPr/>
        </p:nvSpPr>
        <p:spPr>
          <a:xfrm>
            <a:off x="4722398" y="3777414"/>
            <a:ext cx="3220753"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Columna (</a:t>
            </a:r>
            <a:r>
              <a:rPr lang="es-EC" b="1" dirty="0" err="1"/>
              <a:t>0.9x0.9</a:t>
            </a:r>
            <a:r>
              <a:rPr lang="es-EC" b="1" dirty="0"/>
              <a:t>) m Tipo 1</a:t>
            </a:r>
            <a:endParaRPr lang="es-EC" dirty="0"/>
          </a:p>
        </p:txBody>
      </p:sp>
      <p:pic>
        <p:nvPicPr>
          <p:cNvPr id="11" name="10 Imagen"/>
          <p:cNvPicPr/>
          <p:nvPr/>
        </p:nvPicPr>
        <p:blipFill>
          <a:blip r:embed="rId4" cstate="print"/>
          <a:srcRect l="42381" t="52145" r="21746" b="20462"/>
          <a:stretch>
            <a:fillRect/>
          </a:stretch>
        </p:blipFill>
        <p:spPr bwMode="auto">
          <a:xfrm>
            <a:off x="2007471" y="3962080"/>
            <a:ext cx="5166995" cy="1897380"/>
          </a:xfrm>
          <a:prstGeom prst="rect">
            <a:avLst/>
          </a:prstGeom>
          <a:noFill/>
          <a:ln w="9525">
            <a:noFill/>
            <a:miter lim="800000"/>
            <a:headEnd/>
            <a:tailEnd/>
          </a:ln>
        </p:spPr>
      </p:pic>
      <p:sp>
        <p:nvSpPr>
          <p:cNvPr id="10" name="9 Rectángulo"/>
          <p:cNvSpPr/>
          <p:nvPr/>
        </p:nvSpPr>
        <p:spPr>
          <a:xfrm>
            <a:off x="2520797" y="3244334"/>
            <a:ext cx="4102405"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Columna (</a:t>
            </a:r>
            <a:r>
              <a:rPr lang="es-EC" b="1" dirty="0" err="1"/>
              <a:t>0.8x0.8</a:t>
            </a:r>
            <a:r>
              <a:rPr lang="es-EC" b="1" dirty="0"/>
              <a:t>) m Tipo 1 y tipo 2</a:t>
            </a:r>
            <a:endParaRPr lang="es-EC" dirty="0"/>
          </a:p>
        </p:txBody>
      </p:sp>
      <p:sp>
        <p:nvSpPr>
          <p:cNvPr id="12" name="11 Rectángulo"/>
          <p:cNvSpPr/>
          <p:nvPr/>
        </p:nvSpPr>
        <p:spPr>
          <a:xfrm>
            <a:off x="2230369" y="5830738"/>
            <a:ext cx="4102405"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Columna (</a:t>
            </a:r>
            <a:r>
              <a:rPr lang="es-EC" b="1" dirty="0" err="1"/>
              <a:t>0.8x0.8</a:t>
            </a:r>
            <a:r>
              <a:rPr lang="es-EC" b="1" dirty="0"/>
              <a:t>) m Tipo 1 y tipo 2</a:t>
            </a:r>
            <a:endParaRPr lang="es-EC" dirty="0"/>
          </a:p>
        </p:txBody>
      </p:sp>
    </p:spTree>
    <p:extLst>
      <p:ext uri="{BB962C8B-B14F-4D97-AF65-F5344CB8AC3E}">
        <p14:creationId xmlns:p14="http://schemas.microsoft.com/office/powerpoint/2010/main" val="1435386256"/>
      </p:ext>
    </p:extLst>
  </p:cSld>
  <p:clrMapOvr>
    <a:masterClrMapping/>
  </p:clrMapOvr>
  <p:transition spd="slow">
    <p:pull/>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Rectángulo"/>
          <p:cNvSpPr/>
          <p:nvPr/>
        </p:nvSpPr>
        <p:spPr>
          <a:xfrm>
            <a:off x="753911" y="285087"/>
            <a:ext cx="2443298" cy="415498"/>
          </a:xfrm>
          <a:prstGeom prst="rect">
            <a:avLst/>
          </a:prstGeom>
        </p:spPr>
        <p:txBody>
          <a:bodyPr wrap="none">
            <a:spAutoFit/>
          </a:bodyPr>
          <a:lstStyle/>
          <a:p>
            <a:r>
              <a:rPr lang="es-EC" sz="2100" b="1" dirty="0" smtClean="0">
                <a:solidFill>
                  <a:srgbClr val="C00000"/>
                </a:solidFill>
              </a:rPr>
              <a:t>Armado de vigas</a:t>
            </a:r>
            <a:endParaRPr lang="es-EC" sz="2100" b="1" dirty="0">
              <a:solidFill>
                <a:srgbClr val="C00000"/>
              </a:solidFill>
            </a:endParaRPr>
          </a:p>
        </p:txBody>
      </p:sp>
      <p:pic>
        <p:nvPicPr>
          <p:cNvPr id="14" name="13 Imagen"/>
          <p:cNvPicPr/>
          <p:nvPr/>
        </p:nvPicPr>
        <p:blipFill>
          <a:blip r:embed="rId2" cstate="print"/>
          <a:srcRect l="18384" t="18482" r="60854" b="21452"/>
          <a:stretch>
            <a:fillRect/>
          </a:stretch>
        </p:blipFill>
        <p:spPr bwMode="auto">
          <a:xfrm>
            <a:off x="1187624" y="492836"/>
            <a:ext cx="6800084" cy="5846402"/>
          </a:xfrm>
          <a:prstGeom prst="rect">
            <a:avLst/>
          </a:prstGeom>
          <a:noFill/>
          <a:ln w="9525">
            <a:noFill/>
            <a:miter lim="800000"/>
            <a:headEnd/>
            <a:tailEnd/>
          </a:ln>
        </p:spPr>
      </p:pic>
      <p:sp>
        <p:nvSpPr>
          <p:cNvPr id="13" name="12 Rectángulo"/>
          <p:cNvSpPr/>
          <p:nvPr/>
        </p:nvSpPr>
        <p:spPr>
          <a:xfrm>
            <a:off x="2483768" y="6154572"/>
            <a:ext cx="381226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Pórtico 1 y 6, Eje A-B pisos (1-12)</a:t>
            </a:r>
            <a:endParaRPr lang="es-EC" dirty="0"/>
          </a:p>
        </p:txBody>
      </p:sp>
    </p:spTree>
    <p:extLst>
      <p:ext uri="{BB962C8B-B14F-4D97-AF65-F5344CB8AC3E}">
        <p14:creationId xmlns:p14="http://schemas.microsoft.com/office/powerpoint/2010/main" val="943532883"/>
      </p:ext>
    </p:extLst>
  </p:cSld>
  <p:clrMapOvr>
    <a:masterClrMapping/>
  </p:clrMapOvr>
  <p:transition spd="slow">
    <p:pull/>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8 Imagen"/>
          <p:cNvPicPr/>
          <p:nvPr/>
        </p:nvPicPr>
        <p:blipFill>
          <a:blip r:embed="rId2" cstate="print"/>
          <a:srcRect l="21746" t="33993" r="47937" b="9571"/>
          <a:stretch>
            <a:fillRect/>
          </a:stretch>
        </p:blipFill>
        <p:spPr bwMode="auto">
          <a:xfrm>
            <a:off x="1617171" y="457200"/>
            <a:ext cx="5907157" cy="5882038"/>
          </a:xfrm>
          <a:prstGeom prst="rect">
            <a:avLst/>
          </a:prstGeom>
          <a:noFill/>
          <a:ln w="9525">
            <a:noFill/>
            <a:miter lim="800000"/>
            <a:headEnd/>
            <a:tailEnd/>
          </a:ln>
        </p:spPr>
      </p:pic>
      <p:sp>
        <p:nvSpPr>
          <p:cNvPr id="4" name="3 Rectángulo"/>
          <p:cNvSpPr/>
          <p:nvPr/>
        </p:nvSpPr>
        <p:spPr>
          <a:xfrm>
            <a:off x="2555776" y="6154572"/>
            <a:ext cx="433484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Pórtico 1 y 6, Eje C-D-E-F, pisos (1-12)</a:t>
            </a:r>
            <a:endParaRPr lang="es-EC" dirty="0"/>
          </a:p>
        </p:txBody>
      </p:sp>
    </p:spTree>
    <p:extLst>
      <p:ext uri="{BB962C8B-B14F-4D97-AF65-F5344CB8AC3E}">
        <p14:creationId xmlns:p14="http://schemas.microsoft.com/office/powerpoint/2010/main" val="2077044162"/>
      </p:ext>
    </p:extLst>
  </p:cSld>
  <p:clrMapOvr>
    <a:masterClrMapping/>
  </p:clrMapOvr>
  <p:transition spd="slow">
    <p:pull/>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6 Imagen"/>
          <p:cNvPicPr/>
          <p:nvPr/>
        </p:nvPicPr>
        <p:blipFill>
          <a:blip r:embed="rId2" cstate="print"/>
          <a:srcRect l="33175" t="22442" r="46190" b="7921"/>
          <a:stretch>
            <a:fillRect/>
          </a:stretch>
        </p:blipFill>
        <p:spPr bwMode="auto">
          <a:xfrm>
            <a:off x="811918" y="492836"/>
            <a:ext cx="7520164" cy="5661735"/>
          </a:xfrm>
          <a:prstGeom prst="rect">
            <a:avLst/>
          </a:prstGeom>
          <a:noFill/>
          <a:ln w="9525">
            <a:noFill/>
            <a:miter lim="800000"/>
            <a:headEnd/>
            <a:tailEnd/>
          </a:ln>
        </p:spPr>
      </p:pic>
      <p:sp>
        <p:nvSpPr>
          <p:cNvPr id="5" name="4 Rectángulo"/>
          <p:cNvSpPr/>
          <p:nvPr/>
        </p:nvSpPr>
        <p:spPr>
          <a:xfrm>
            <a:off x="2611367" y="6154571"/>
            <a:ext cx="39212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Pórtico 1 y 6, Eje G-H, pisos (1-12)</a:t>
            </a:r>
            <a:endParaRPr lang="es-EC" dirty="0"/>
          </a:p>
        </p:txBody>
      </p:sp>
    </p:spTree>
    <p:extLst>
      <p:ext uri="{BB962C8B-B14F-4D97-AF65-F5344CB8AC3E}">
        <p14:creationId xmlns:p14="http://schemas.microsoft.com/office/powerpoint/2010/main" val="731541750"/>
      </p:ext>
    </p:extLst>
  </p:cSld>
  <p:clrMapOvr>
    <a:masterClrMapping/>
  </p:clrMapOvr>
  <p:transition spd="slow">
    <p:pull/>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8 Imagen"/>
          <p:cNvPicPr/>
          <p:nvPr/>
        </p:nvPicPr>
        <p:blipFill>
          <a:blip r:embed="rId2" cstate="print"/>
          <a:srcRect l="7837" t="28656" r="49007" b="26188"/>
          <a:stretch>
            <a:fillRect/>
          </a:stretch>
        </p:blipFill>
        <p:spPr bwMode="auto">
          <a:xfrm>
            <a:off x="469214" y="492836"/>
            <a:ext cx="8205571" cy="5688632"/>
          </a:xfrm>
          <a:prstGeom prst="rect">
            <a:avLst/>
          </a:prstGeom>
          <a:noFill/>
          <a:ln w="9525">
            <a:noFill/>
            <a:miter lim="800000"/>
            <a:headEnd/>
            <a:tailEnd/>
          </a:ln>
        </p:spPr>
      </p:pic>
      <p:sp>
        <p:nvSpPr>
          <p:cNvPr id="4" name="3 Rectángulo"/>
          <p:cNvSpPr/>
          <p:nvPr/>
        </p:nvSpPr>
        <p:spPr>
          <a:xfrm>
            <a:off x="2299076" y="5999204"/>
            <a:ext cx="568863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a:t>Pórtico 2-3-4-5, Eje A-C-D-E-F-G-H, pisos (1-12)</a:t>
            </a:r>
            <a:endParaRPr lang="es-EC" dirty="0"/>
          </a:p>
        </p:txBody>
      </p:sp>
    </p:spTree>
    <p:extLst>
      <p:ext uri="{BB962C8B-B14F-4D97-AF65-F5344CB8AC3E}">
        <p14:creationId xmlns:p14="http://schemas.microsoft.com/office/powerpoint/2010/main" val="3053027426"/>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632194"/>
            <a:ext cx="2304256" cy="576064"/>
          </a:xfrm>
        </p:spPr>
        <p:style>
          <a:lnRef idx="0">
            <a:schemeClr val="accent2"/>
          </a:lnRef>
          <a:fillRef idx="3">
            <a:schemeClr val="accent2"/>
          </a:fillRef>
          <a:effectRef idx="3">
            <a:schemeClr val="accent2"/>
          </a:effectRef>
          <a:fontRef idx="minor">
            <a:schemeClr val="lt1"/>
          </a:fontRef>
        </p:style>
        <p:txBody>
          <a:bodyPr>
            <a:normAutofit/>
          </a:bodyPr>
          <a:lstStyle/>
          <a:p>
            <a:pPr algn="ctr"/>
            <a:r>
              <a:rPr lang="es-EC" sz="2500" b="1" dirty="0" smtClean="0">
                <a:solidFill>
                  <a:schemeClr val="tx1"/>
                </a:solidFill>
              </a:rPr>
              <a:t>Ubicación </a:t>
            </a:r>
            <a:endParaRPr lang="es-EC" sz="2500" b="1" dirty="0">
              <a:solidFill>
                <a:schemeClr val="tx1"/>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graphicFrame>
        <p:nvGraphicFramePr>
          <p:cNvPr id="7" name="6 Diagrama"/>
          <p:cNvGraphicFramePr/>
          <p:nvPr>
            <p:extLst>
              <p:ext uri="{D42A27DB-BD31-4B8C-83A1-F6EECF244321}">
                <p14:modId xmlns:p14="http://schemas.microsoft.com/office/powerpoint/2010/main" val="246933953"/>
              </p:ext>
            </p:extLst>
          </p:nvPr>
        </p:nvGraphicFramePr>
        <p:xfrm>
          <a:off x="755576" y="1340768"/>
          <a:ext cx="7245506"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10 Imagen"/>
          <p:cNvPicPr/>
          <p:nvPr/>
        </p:nvPicPr>
        <p:blipFill rotWithShape="1">
          <a:blip r:embed="rId7" cstate="print"/>
          <a:srcRect l="31222" t="33384" r="33768" b="22554"/>
          <a:stretch/>
        </p:blipFill>
        <p:spPr bwMode="auto">
          <a:xfrm>
            <a:off x="5728015" y="1175962"/>
            <a:ext cx="2276954" cy="2406692"/>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rotWithShape="1">
          <a:blip r:embed="rId8" cstate="print"/>
          <a:srcRect l="35076" t="25587" r="34532" b="37270"/>
          <a:stretch/>
        </p:blipFill>
        <p:spPr bwMode="auto">
          <a:xfrm>
            <a:off x="5580113" y="3933056"/>
            <a:ext cx="2592288" cy="21906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72565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6 Imagen"/>
          <p:cNvPicPr/>
          <p:nvPr/>
        </p:nvPicPr>
        <p:blipFill>
          <a:blip r:embed="rId2" cstate="print"/>
          <a:srcRect l="28730" t="20792" r="50952" b="16172"/>
          <a:stretch>
            <a:fillRect/>
          </a:stretch>
        </p:blipFill>
        <p:spPr bwMode="auto">
          <a:xfrm>
            <a:off x="206264" y="392708"/>
            <a:ext cx="4638062" cy="5814060"/>
          </a:xfrm>
          <a:prstGeom prst="rect">
            <a:avLst/>
          </a:prstGeom>
          <a:noFill/>
          <a:ln w="9525">
            <a:noFill/>
            <a:miter lim="800000"/>
            <a:headEnd/>
            <a:tailEnd/>
          </a:ln>
        </p:spPr>
      </p:pic>
      <p:sp>
        <p:nvSpPr>
          <p:cNvPr id="5" name="4 Rectángulo"/>
          <p:cNvSpPr/>
          <p:nvPr/>
        </p:nvSpPr>
        <p:spPr>
          <a:xfrm>
            <a:off x="836568" y="6119860"/>
            <a:ext cx="370005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smtClean="0"/>
              <a:t>Pórtico A, H Eje 1-2, pisos (1-12)</a:t>
            </a:r>
            <a:endParaRPr lang="es-EC" dirty="0"/>
          </a:p>
        </p:txBody>
      </p:sp>
      <p:pic>
        <p:nvPicPr>
          <p:cNvPr id="10" name="9 Imagen"/>
          <p:cNvPicPr/>
          <p:nvPr/>
        </p:nvPicPr>
        <p:blipFill>
          <a:blip r:embed="rId3" cstate="print"/>
          <a:srcRect l="34127" t="31683" r="35397" b="35644"/>
          <a:stretch>
            <a:fillRect/>
          </a:stretch>
        </p:blipFill>
        <p:spPr bwMode="auto">
          <a:xfrm>
            <a:off x="4070433" y="564836"/>
            <a:ext cx="4767580" cy="2760345"/>
          </a:xfrm>
          <a:prstGeom prst="rect">
            <a:avLst/>
          </a:prstGeom>
          <a:noFill/>
          <a:ln w="9525">
            <a:noFill/>
            <a:miter lim="800000"/>
            <a:headEnd/>
            <a:tailEnd/>
          </a:ln>
        </p:spPr>
      </p:pic>
      <p:sp>
        <p:nvSpPr>
          <p:cNvPr id="6" name="5 Rectángulo"/>
          <p:cNvSpPr/>
          <p:nvPr/>
        </p:nvSpPr>
        <p:spPr>
          <a:xfrm>
            <a:off x="4815726" y="3429000"/>
            <a:ext cx="370005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Pórtico A, H Eje 3-4, pisos (1-12)</a:t>
            </a:r>
            <a:endParaRPr lang="es-EC" dirty="0"/>
          </a:p>
        </p:txBody>
      </p:sp>
      <p:pic>
        <p:nvPicPr>
          <p:cNvPr id="11" name="10 Imagen"/>
          <p:cNvPicPr/>
          <p:nvPr/>
        </p:nvPicPr>
        <p:blipFill>
          <a:blip r:embed="rId4" cstate="print"/>
          <a:srcRect l="24603" t="29373" r="36825" b="26073"/>
          <a:stretch>
            <a:fillRect/>
          </a:stretch>
        </p:blipFill>
        <p:spPr bwMode="auto">
          <a:xfrm>
            <a:off x="4616289" y="3659898"/>
            <a:ext cx="4098925" cy="2277110"/>
          </a:xfrm>
          <a:prstGeom prst="rect">
            <a:avLst/>
          </a:prstGeom>
          <a:noFill/>
          <a:ln w="9525">
            <a:noFill/>
            <a:miter lim="800000"/>
            <a:headEnd/>
            <a:tailEnd/>
          </a:ln>
        </p:spPr>
      </p:pic>
      <p:sp>
        <p:nvSpPr>
          <p:cNvPr id="12" name="11 Rectángulo"/>
          <p:cNvSpPr/>
          <p:nvPr/>
        </p:nvSpPr>
        <p:spPr>
          <a:xfrm>
            <a:off x="4945570" y="6022102"/>
            <a:ext cx="3570208"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Pórtico A, H Eje 5-6, pisos (1-4)</a:t>
            </a:r>
            <a:endParaRPr lang="es-EC" dirty="0"/>
          </a:p>
        </p:txBody>
      </p:sp>
    </p:spTree>
    <p:extLst>
      <p:ext uri="{BB962C8B-B14F-4D97-AF65-F5344CB8AC3E}">
        <p14:creationId xmlns:p14="http://schemas.microsoft.com/office/powerpoint/2010/main" val="2764121944"/>
      </p:ext>
    </p:extLst>
  </p:cSld>
  <p:clrMapOvr>
    <a:masterClrMapping/>
  </p:clrMapOvr>
  <p:transition spd="slow">
    <p:pull/>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12 Imagen"/>
          <p:cNvPicPr/>
          <p:nvPr/>
        </p:nvPicPr>
        <p:blipFill>
          <a:blip r:embed="rId2" cstate="print"/>
          <a:srcRect l="40635" t="41914" r="38571" b="15182"/>
          <a:stretch>
            <a:fillRect/>
          </a:stretch>
        </p:blipFill>
        <p:spPr bwMode="auto">
          <a:xfrm>
            <a:off x="1475656" y="620688"/>
            <a:ext cx="6192688" cy="5463421"/>
          </a:xfrm>
          <a:prstGeom prst="rect">
            <a:avLst/>
          </a:prstGeom>
          <a:noFill/>
          <a:ln w="9525">
            <a:noFill/>
            <a:miter lim="800000"/>
            <a:headEnd/>
            <a:tailEnd/>
          </a:ln>
        </p:spPr>
      </p:pic>
      <p:sp>
        <p:nvSpPr>
          <p:cNvPr id="4" name="3 Rectángulo"/>
          <p:cNvSpPr/>
          <p:nvPr/>
        </p:nvSpPr>
        <p:spPr>
          <a:xfrm>
            <a:off x="2768382" y="6053807"/>
            <a:ext cx="370005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Pórtico A, H Eje 5-6, pisos (5-12)</a:t>
            </a:r>
            <a:endParaRPr lang="es-EC" dirty="0"/>
          </a:p>
        </p:txBody>
      </p:sp>
    </p:spTree>
    <p:extLst>
      <p:ext uri="{BB962C8B-B14F-4D97-AF65-F5344CB8AC3E}">
        <p14:creationId xmlns:p14="http://schemas.microsoft.com/office/powerpoint/2010/main" val="897839498"/>
      </p:ext>
    </p:extLst>
  </p:cSld>
  <p:clrMapOvr>
    <a:masterClrMapping/>
  </p:clrMapOvr>
  <p:transition spd="slow">
    <p:pull/>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6 Imagen"/>
          <p:cNvPicPr/>
          <p:nvPr/>
        </p:nvPicPr>
        <p:blipFill>
          <a:blip r:embed="rId2" cstate="print"/>
          <a:srcRect l="34274" t="34056" r="23824" b="12364"/>
          <a:stretch>
            <a:fillRect/>
          </a:stretch>
        </p:blipFill>
        <p:spPr bwMode="auto">
          <a:xfrm>
            <a:off x="467544" y="620688"/>
            <a:ext cx="8136904" cy="5328592"/>
          </a:xfrm>
          <a:prstGeom prst="rect">
            <a:avLst/>
          </a:prstGeom>
          <a:noFill/>
          <a:ln w="9525">
            <a:noFill/>
            <a:miter lim="800000"/>
            <a:headEnd/>
            <a:tailEnd/>
          </a:ln>
        </p:spPr>
      </p:pic>
      <p:sp>
        <p:nvSpPr>
          <p:cNvPr id="5" name="4 Rectángulo"/>
          <p:cNvSpPr/>
          <p:nvPr/>
        </p:nvSpPr>
        <p:spPr>
          <a:xfrm>
            <a:off x="1871700" y="5971231"/>
            <a:ext cx="532859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a:t>Pórtico B, C, F, G Eje 1-2-3-4-5-6, pisos (1-12)</a:t>
            </a:r>
            <a:endParaRPr lang="es-EC" dirty="0"/>
          </a:p>
        </p:txBody>
      </p:sp>
    </p:spTree>
    <p:extLst>
      <p:ext uri="{BB962C8B-B14F-4D97-AF65-F5344CB8AC3E}">
        <p14:creationId xmlns:p14="http://schemas.microsoft.com/office/powerpoint/2010/main" val="3376204645"/>
      </p:ext>
    </p:extLst>
  </p:cSld>
  <p:clrMapOvr>
    <a:masterClrMapping/>
  </p:clrMapOvr>
  <p:transition spd="slow">
    <p:pull/>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8 Imagen"/>
          <p:cNvPicPr/>
          <p:nvPr/>
        </p:nvPicPr>
        <p:blipFill>
          <a:blip r:embed="rId2" cstate="print"/>
          <a:srcRect l="33647" t="35141" r="36259" b="29067"/>
          <a:stretch>
            <a:fillRect/>
          </a:stretch>
        </p:blipFill>
        <p:spPr bwMode="auto">
          <a:xfrm>
            <a:off x="395536" y="764704"/>
            <a:ext cx="8280920" cy="5328592"/>
          </a:xfrm>
          <a:prstGeom prst="rect">
            <a:avLst/>
          </a:prstGeom>
          <a:noFill/>
          <a:ln w="9525">
            <a:noFill/>
            <a:miter lim="800000"/>
            <a:headEnd/>
            <a:tailEnd/>
          </a:ln>
        </p:spPr>
      </p:pic>
      <p:sp>
        <p:nvSpPr>
          <p:cNvPr id="4" name="3 Rectángulo"/>
          <p:cNvSpPr/>
          <p:nvPr/>
        </p:nvSpPr>
        <p:spPr>
          <a:xfrm>
            <a:off x="2277141" y="6118301"/>
            <a:ext cx="4589718"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Pórtico D-E, Eje 1-2-3-4-5-6, pisos (1-12)</a:t>
            </a:r>
            <a:endParaRPr lang="es-EC" dirty="0"/>
          </a:p>
        </p:txBody>
      </p:sp>
    </p:spTree>
    <p:extLst>
      <p:ext uri="{BB962C8B-B14F-4D97-AF65-F5344CB8AC3E}">
        <p14:creationId xmlns:p14="http://schemas.microsoft.com/office/powerpoint/2010/main" val="719278532"/>
      </p:ext>
    </p:extLst>
  </p:cSld>
  <p:clrMapOvr>
    <a:masterClrMapping/>
  </p:clrMapOvr>
  <p:transition spd="slow">
    <p:pull/>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6 Rectángulo"/>
          <p:cNvSpPr/>
          <p:nvPr/>
        </p:nvSpPr>
        <p:spPr>
          <a:xfrm>
            <a:off x="753911" y="492836"/>
            <a:ext cx="3760966" cy="415498"/>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C" sz="2100" b="1" dirty="0" smtClean="0">
                <a:solidFill>
                  <a:schemeClr val="tx1"/>
                </a:solidFill>
              </a:rPr>
              <a:t>Armado de Muros de Corte</a:t>
            </a:r>
            <a:endParaRPr lang="es-EC" sz="2100" b="1" dirty="0">
              <a:solidFill>
                <a:schemeClr val="tx1"/>
              </a:solidFill>
            </a:endParaRPr>
          </a:p>
        </p:txBody>
      </p:sp>
      <mc:AlternateContent xmlns:mc="http://schemas.openxmlformats.org/markup-compatibility/2006" xmlns:a14="http://schemas.microsoft.com/office/drawing/2010/main">
        <mc:Choice Requires="a14">
          <p:sp>
            <p:nvSpPr>
              <p:cNvPr id="5" name="4 Rectángulo"/>
              <p:cNvSpPr/>
              <p:nvPr/>
            </p:nvSpPr>
            <p:spPr>
              <a:xfrm>
                <a:off x="740233" y="2276872"/>
                <a:ext cx="7648191" cy="383919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dirty="0"/>
                  <a:t>La cuantía mínima para refuerzo longitudinal como transversal es de 0.0025</a:t>
                </a:r>
                <a:r>
                  <a:rPr lang="es-EC" dirty="0" smtClean="0"/>
                  <a:t>.</a:t>
                </a:r>
              </a:p>
              <a:p>
                <a:endParaRPr lang="es-EC" dirty="0"/>
              </a:p>
              <a:p>
                <a:pPr algn="ctr"/>
                <a:r>
                  <a:rPr lang="es-EC" dirty="0" smtClean="0"/>
                  <a:t>                                 </a:t>
                </a:r>
                <a14:m>
                  <m:oMath xmlns:m="http://schemas.openxmlformats.org/officeDocument/2006/math">
                    <m:r>
                      <a:rPr lang="es-EC" i="1">
                        <a:latin typeface="Cambria Math"/>
                      </a:rPr>
                      <m:t>𝐴𝑠𝑚𝑖𝑛</m:t>
                    </m:r>
                    <m:r>
                      <a:rPr lang="es-EC" i="1">
                        <a:latin typeface="Cambria Math"/>
                      </a:rPr>
                      <m:t>=0.0025∗100∗30 </m:t>
                    </m:r>
                    <m:r>
                      <a:rPr lang="es-EC" i="1">
                        <a:latin typeface="Cambria Math"/>
                      </a:rPr>
                      <m:t>𝑐</m:t>
                    </m:r>
                    <m:sSup>
                      <m:sSupPr>
                        <m:ctrlPr>
                          <a:rPr lang="es-EC" i="1">
                            <a:latin typeface="Cambria Math"/>
                          </a:rPr>
                        </m:ctrlPr>
                      </m:sSupPr>
                      <m:e>
                        <m:r>
                          <a:rPr lang="es-EC" i="1">
                            <a:latin typeface="Cambria Math"/>
                          </a:rPr>
                          <m:t>𝑚</m:t>
                        </m:r>
                      </m:e>
                      <m:sup>
                        <m:r>
                          <a:rPr lang="es-EC" i="1">
                            <a:latin typeface="Cambria Math"/>
                          </a:rPr>
                          <m:t>2</m:t>
                        </m:r>
                      </m:sup>
                    </m:sSup>
                  </m:oMath>
                </a14:m>
                <a:r>
                  <a:rPr lang="es-EC" dirty="0"/>
                  <a:t>  			</a:t>
                </a:r>
                <a:endParaRPr lang="es-EC" dirty="0" smtClean="0"/>
              </a:p>
              <a:p>
                <a:pPr/>
                <a14:m>
                  <m:oMathPara xmlns:m="http://schemas.openxmlformats.org/officeDocument/2006/math">
                    <m:oMathParaPr>
                      <m:jc m:val="centerGroup"/>
                    </m:oMathParaPr>
                    <m:oMath xmlns:m="http://schemas.openxmlformats.org/officeDocument/2006/math">
                      <m:r>
                        <a:rPr lang="es-EC" i="1">
                          <a:latin typeface="Cambria Math"/>
                        </a:rPr>
                        <m:t>𝐴𝑠𝑚𝑖𝑛</m:t>
                      </m:r>
                      <m:r>
                        <a:rPr lang="es-EC" i="1">
                          <a:latin typeface="Cambria Math"/>
                        </a:rPr>
                        <m:t>=7.5 </m:t>
                      </m:r>
                      <m:r>
                        <a:rPr lang="es-EC" i="1">
                          <a:latin typeface="Cambria Math"/>
                        </a:rPr>
                        <m:t>𝑐</m:t>
                      </m:r>
                      <m:sSup>
                        <m:sSupPr>
                          <m:ctrlPr>
                            <a:rPr lang="es-EC" i="1">
                              <a:latin typeface="Cambria Math"/>
                            </a:rPr>
                          </m:ctrlPr>
                        </m:sSupPr>
                        <m:e>
                          <m:r>
                            <a:rPr lang="es-EC" i="1">
                              <a:latin typeface="Cambria Math"/>
                            </a:rPr>
                            <m:t>𝑚</m:t>
                          </m:r>
                        </m:e>
                        <m:sup>
                          <m:r>
                            <a:rPr lang="es-EC" i="1">
                              <a:latin typeface="Cambria Math"/>
                            </a:rPr>
                            <m:t>2</m:t>
                          </m:r>
                        </m:sup>
                      </m:sSup>
                      <m:r>
                        <a:rPr lang="es-EC" i="1">
                          <a:latin typeface="Cambria Math"/>
                        </a:rPr>
                        <m:t>/</m:t>
                      </m:r>
                      <m:r>
                        <a:rPr lang="es-EC" i="1">
                          <a:latin typeface="Cambria Math"/>
                        </a:rPr>
                        <m:t>𝑚</m:t>
                      </m:r>
                    </m:oMath>
                  </m:oMathPara>
                </a14:m>
                <a:endParaRPr lang="es-EC" dirty="0" smtClean="0"/>
              </a:p>
              <a:p>
                <a:endParaRPr lang="es-EC" dirty="0"/>
              </a:p>
              <a:p>
                <a:r>
                  <a:rPr lang="es-EC" dirty="0"/>
                  <a:t>Se utilizará varilla de 10 mm cuya área es de 0.785 </a:t>
                </a:r>
                <a:r>
                  <a:rPr lang="es-EC" dirty="0" err="1"/>
                  <a:t>cm</a:t>
                </a:r>
                <a:r>
                  <a:rPr lang="es-EC" baseline="30000" dirty="0" err="1"/>
                  <a:t>2</a:t>
                </a:r>
                <a:r>
                  <a:rPr lang="es-EC" dirty="0" smtClean="0"/>
                  <a:t>.</a:t>
                </a:r>
              </a:p>
              <a:p>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𝐴𝑠</m:t>
                      </m:r>
                      <m:r>
                        <a:rPr lang="es-EC" i="1">
                          <a:latin typeface="Cambria Math"/>
                        </a:rPr>
                        <m:t>=2∗0.785</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𝐴𝑠</m:t>
                      </m:r>
                      <m:r>
                        <a:rPr lang="es-EC" i="1">
                          <a:latin typeface="Cambria Math"/>
                        </a:rPr>
                        <m:t>=1.57 </m:t>
                      </m:r>
                      <m:r>
                        <a:rPr lang="es-EC" i="1">
                          <a:latin typeface="Cambria Math"/>
                        </a:rPr>
                        <m:t>𝑐</m:t>
                      </m:r>
                      <m:sSup>
                        <m:sSupPr>
                          <m:ctrlPr>
                            <a:rPr lang="es-EC" i="1">
                              <a:latin typeface="Cambria Math"/>
                            </a:rPr>
                          </m:ctrlPr>
                        </m:sSupPr>
                        <m:e>
                          <m:r>
                            <a:rPr lang="es-EC" i="1">
                              <a:latin typeface="Cambria Math"/>
                            </a:rPr>
                            <m:t>𝑚</m:t>
                          </m:r>
                        </m:e>
                        <m:sup>
                          <m:r>
                            <a:rPr lang="es-EC" i="1">
                              <a:latin typeface="Cambria Math"/>
                            </a:rPr>
                            <m:t>2</m:t>
                          </m:r>
                        </m:sup>
                      </m:sSup>
                    </m:oMath>
                  </m:oMathPara>
                </a14:m>
                <a:endParaRPr lang="es-EC" dirty="0" smtClean="0"/>
              </a:p>
              <a:p>
                <a:endParaRPr lang="es-EC" dirty="0"/>
              </a:p>
              <a:p>
                <a:pPr algn="ctr"/>
                <a14:m>
                  <m:oMath xmlns:m="http://schemas.openxmlformats.org/officeDocument/2006/math">
                    <m:r>
                      <a:rPr lang="es-EC" i="1">
                        <a:latin typeface="Cambria Math"/>
                      </a:rPr>
                      <m:t>𝑁</m:t>
                    </m:r>
                    <m:r>
                      <a:rPr lang="es-EC" i="1">
                        <a:latin typeface="Cambria Math"/>
                      </a:rPr>
                      <m:t>ú</m:t>
                    </m:r>
                    <m:r>
                      <a:rPr lang="es-EC" i="1">
                        <a:latin typeface="Cambria Math"/>
                      </a:rPr>
                      <m:t>𝑚𝑒𝑟𝑜</m:t>
                    </m:r>
                    <m:r>
                      <a:rPr lang="es-EC" i="1">
                        <a:latin typeface="Cambria Math"/>
                      </a:rPr>
                      <m:t> </m:t>
                    </m:r>
                    <m:r>
                      <a:rPr lang="es-EC" i="1">
                        <a:latin typeface="Cambria Math"/>
                      </a:rPr>
                      <m:t>𝑑𝑒</m:t>
                    </m:r>
                    <m:r>
                      <a:rPr lang="es-EC" i="1">
                        <a:latin typeface="Cambria Math"/>
                      </a:rPr>
                      <m:t> </m:t>
                    </m:r>
                    <m:r>
                      <a:rPr lang="es-EC" i="1">
                        <a:latin typeface="Cambria Math"/>
                      </a:rPr>
                      <m:t>𝑣𝑎𝑟𝑖𝑙𝑙𝑎𝑠</m:t>
                    </m:r>
                    <m:r>
                      <a:rPr lang="es-EC" i="1">
                        <a:latin typeface="Cambria Math"/>
                      </a:rPr>
                      <m:t>=</m:t>
                    </m:r>
                    <m:f>
                      <m:fPr>
                        <m:ctrlPr>
                          <a:rPr lang="es-EC" i="1">
                            <a:latin typeface="Cambria Math"/>
                          </a:rPr>
                        </m:ctrlPr>
                      </m:fPr>
                      <m:num>
                        <m:r>
                          <a:rPr lang="es-EC" i="1">
                            <a:latin typeface="Cambria Math"/>
                          </a:rPr>
                          <m:t>7.5</m:t>
                        </m:r>
                      </m:num>
                      <m:den>
                        <m:r>
                          <a:rPr lang="es-EC" i="1">
                            <a:latin typeface="Cambria Math"/>
                          </a:rPr>
                          <m:t>1.57</m:t>
                        </m:r>
                      </m:den>
                    </m:f>
                  </m:oMath>
                </a14:m>
                <a:r>
                  <a:rPr lang="es-EC" dirty="0"/>
                  <a:t>   </a:t>
                </a:r>
                <a:endParaRPr lang="es-EC" dirty="0" smtClean="0"/>
              </a:p>
              <a:p>
                <a:pPr algn="ctr"/>
                <a14:m>
                  <m:oMathPara xmlns:m="http://schemas.openxmlformats.org/officeDocument/2006/math">
                    <m:oMathParaPr>
                      <m:jc m:val="centerGroup"/>
                    </m:oMathParaPr>
                    <m:oMath xmlns:m="http://schemas.openxmlformats.org/officeDocument/2006/math">
                      <m:r>
                        <a:rPr lang="es-EC" i="1">
                          <a:latin typeface="Cambria Math"/>
                        </a:rPr>
                        <m:t>𝑁</m:t>
                      </m:r>
                      <m:r>
                        <a:rPr lang="es-EC" i="1">
                          <a:latin typeface="Cambria Math"/>
                        </a:rPr>
                        <m:t>ú</m:t>
                      </m:r>
                      <m:r>
                        <a:rPr lang="es-EC" i="1">
                          <a:latin typeface="Cambria Math"/>
                        </a:rPr>
                        <m:t>𝑚𝑒𝑟𝑜</m:t>
                      </m:r>
                      <m:r>
                        <a:rPr lang="es-EC" i="1">
                          <a:latin typeface="Cambria Math"/>
                        </a:rPr>
                        <m:t> </m:t>
                      </m:r>
                      <m:r>
                        <a:rPr lang="es-EC" i="1">
                          <a:latin typeface="Cambria Math"/>
                        </a:rPr>
                        <m:t>𝑑𝑒</m:t>
                      </m:r>
                      <m:r>
                        <a:rPr lang="es-EC" i="1">
                          <a:latin typeface="Cambria Math"/>
                        </a:rPr>
                        <m:t> </m:t>
                      </m:r>
                      <m:r>
                        <a:rPr lang="es-EC" i="1">
                          <a:latin typeface="Cambria Math"/>
                        </a:rPr>
                        <m:t>𝑣𝑎𝑟𝑖𝑙𝑙𝑎𝑠</m:t>
                      </m:r>
                      <m:r>
                        <a:rPr lang="es-EC" i="1">
                          <a:latin typeface="Cambria Math"/>
                        </a:rPr>
                        <m:t>=4.77=5</m:t>
                      </m:r>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740233" y="2276872"/>
                <a:ext cx="7648191" cy="3839193"/>
              </a:xfrm>
              <a:prstGeom prst="rect">
                <a:avLst/>
              </a:prstGeom>
              <a:blipFill rotWithShape="1">
                <a:blip r:embed="rId2"/>
                <a:stretch>
                  <a:fillRect l="-396" t="-154"/>
                </a:stretch>
              </a:blipFill>
            </p:spPr>
            <p:txBody>
              <a:bodyPr/>
              <a:lstStyle/>
              <a:p>
                <a:r>
                  <a:rPr lang="es-EC">
                    <a:noFill/>
                  </a:rPr>
                  <a:t> </a:t>
                </a:r>
              </a:p>
            </p:txBody>
          </p:sp>
        </mc:Fallback>
      </mc:AlternateContent>
      <p:sp>
        <p:nvSpPr>
          <p:cNvPr id="6" name="5 Rectángulo"/>
          <p:cNvSpPr/>
          <p:nvPr/>
        </p:nvSpPr>
        <p:spPr>
          <a:xfrm>
            <a:off x="753911" y="1052736"/>
            <a:ext cx="7620658"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a:t>Se tendrá una distribución de acero diferente para cada nivel del muro de corte como se detalla a continuación y se calculará el refuerzo mínimo necesario:</a:t>
            </a:r>
          </a:p>
        </p:txBody>
      </p:sp>
    </p:spTree>
    <p:extLst>
      <p:ext uri="{BB962C8B-B14F-4D97-AF65-F5344CB8AC3E}">
        <p14:creationId xmlns:p14="http://schemas.microsoft.com/office/powerpoint/2010/main" val="4195313232"/>
      </p:ext>
    </p:extLst>
  </p:cSld>
  <p:clrMapOvr>
    <a:masterClrMapping/>
  </p:clrMapOvr>
  <p:transition spd="slow">
    <p:pull/>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3 Rectángulo"/>
              <p:cNvSpPr/>
              <p:nvPr/>
            </p:nvSpPr>
            <p:spPr>
              <a:xfrm>
                <a:off x="609538" y="659485"/>
                <a:ext cx="8136904" cy="187666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smtClean="0"/>
                  <a:t>Se debe calcular el espaciamiento requerido (s).</a:t>
                </a:r>
              </a:p>
              <a:p>
                <a:endParaRPr lang="es-EC" dirty="0"/>
              </a:p>
              <a:p>
                <a:pPr algn="ctr"/>
                <a14:m>
                  <m:oMath xmlns:m="http://schemas.openxmlformats.org/officeDocument/2006/math">
                    <m:r>
                      <a:rPr lang="es-EC" i="1">
                        <a:latin typeface="Cambria Math"/>
                      </a:rPr>
                      <m:t>𝑠</m:t>
                    </m:r>
                    <m:r>
                      <a:rPr lang="es-EC" i="1">
                        <a:latin typeface="Cambria Math"/>
                      </a:rPr>
                      <m:t>=</m:t>
                    </m:r>
                    <m:f>
                      <m:fPr>
                        <m:ctrlPr>
                          <a:rPr lang="es-EC" i="1">
                            <a:latin typeface="Cambria Math"/>
                          </a:rPr>
                        </m:ctrlPr>
                      </m:fPr>
                      <m:num>
                        <m:r>
                          <a:rPr lang="es-EC" i="1">
                            <a:latin typeface="Cambria Math"/>
                          </a:rPr>
                          <m:t>100</m:t>
                        </m:r>
                      </m:num>
                      <m:den>
                        <m:r>
                          <a:rPr lang="es-EC" i="1">
                            <a:latin typeface="Cambria Math"/>
                          </a:rPr>
                          <m:t>4.77</m:t>
                        </m:r>
                      </m:den>
                    </m:f>
                  </m:oMath>
                </a14:m>
                <a:r>
                  <a:rPr lang="es-EC" dirty="0"/>
                  <a:t> </a:t>
                </a:r>
                <a14:m>
                  <m:oMath xmlns:m="http://schemas.openxmlformats.org/officeDocument/2006/math">
                    <m:r>
                      <a:rPr lang="es-EC" i="1">
                        <a:latin typeface="Cambria Math"/>
                      </a:rPr>
                      <m:t>20.9 </m:t>
                    </m:r>
                    <m:r>
                      <a:rPr lang="es-EC" i="1">
                        <a:latin typeface="Cambria Math"/>
                      </a:rPr>
                      <m:t>𝑐𝑚</m:t>
                    </m:r>
                    <m:r>
                      <a:rPr lang="es-EC" i="1">
                        <a:latin typeface="Cambria Math"/>
                      </a:rPr>
                      <m:t>=20 </m:t>
                    </m:r>
                    <m:r>
                      <a:rPr lang="es-EC" i="1">
                        <a:latin typeface="Cambria Math"/>
                      </a:rPr>
                      <m:t>𝑐𝑚</m:t>
                    </m:r>
                  </m:oMath>
                </a14:m>
                <a:endParaRPr lang="es-EC" dirty="0" smtClean="0"/>
              </a:p>
              <a:p>
                <a:r>
                  <a:rPr lang="es-EC" dirty="0" smtClean="0"/>
                  <a:t>Se </a:t>
                </a:r>
                <a:r>
                  <a:rPr lang="es-EC" dirty="0"/>
                  <a:t>obtendrán 5 varillas de 10 mm con un espaciamiento de 20 cm en las dos caras del muro. La armadura longitudinal del muro se obtendrá de los diagramas de interacción calculadas en </a:t>
                </a:r>
                <a:r>
                  <a:rPr lang="es-EC" dirty="0" err="1"/>
                  <a:t>ETABS</a:t>
                </a:r>
                <a:r>
                  <a:rPr lang="es-EC" dirty="0"/>
                  <a:t>.</a:t>
                </a:r>
              </a:p>
            </p:txBody>
          </p:sp>
        </mc:Choice>
        <mc:Fallback xmlns="">
          <p:sp>
            <p:nvSpPr>
              <p:cNvPr id="4" name="3 Rectángulo"/>
              <p:cNvSpPr>
                <a:spLocks noRot="1" noChangeAspect="1" noMove="1" noResize="1" noEditPoints="1" noAdjustHandles="1" noChangeArrowheads="1" noChangeShapeType="1" noTextEdit="1"/>
              </p:cNvSpPr>
              <p:nvPr/>
            </p:nvSpPr>
            <p:spPr>
              <a:xfrm>
                <a:off x="609538" y="659485"/>
                <a:ext cx="8136904" cy="1876668"/>
              </a:xfrm>
              <a:prstGeom prst="rect">
                <a:avLst/>
              </a:prstGeom>
              <a:blipFill rotWithShape="1">
                <a:blip r:embed="rId2"/>
                <a:stretch>
                  <a:fillRect l="-372" t="-303" r="-74"/>
                </a:stretch>
              </a:blipFill>
            </p:spPr>
            <p:txBody>
              <a:bodyPr/>
              <a:lstStyle/>
              <a:p>
                <a:r>
                  <a:rPr lang="es-EC">
                    <a:noFill/>
                  </a:rPr>
                  <a:t> </a:t>
                </a:r>
              </a:p>
            </p:txBody>
          </p:sp>
        </mc:Fallback>
      </mc:AlternateContent>
      <p:sp>
        <p:nvSpPr>
          <p:cNvPr id="9" name="8 Rectángulo"/>
          <p:cNvSpPr/>
          <p:nvPr/>
        </p:nvSpPr>
        <p:spPr>
          <a:xfrm>
            <a:off x="572020" y="2661407"/>
            <a:ext cx="4089581" cy="415498"/>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C" sz="2100" b="1" dirty="0" smtClean="0">
                <a:solidFill>
                  <a:schemeClr val="tx1"/>
                </a:solidFill>
              </a:rPr>
              <a:t>Cálculo de Armado por Corte</a:t>
            </a:r>
            <a:endParaRPr lang="es-EC" sz="2100" b="1" dirty="0">
              <a:solidFill>
                <a:schemeClr val="tx1"/>
              </a:solidFill>
            </a:endParaRPr>
          </a:p>
        </p:txBody>
      </p:sp>
      <mc:AlternateContent xmlns:mc="http://schemas.openxmlformats.org/markup-compatibility/2006" xmlns:a14="http://schemas.microsoft.com/office/drawing/2010/main">
        <mc:Choice Requires="a14">
          <p:sp>
            <p:nvSpPr>
              <p:cNvPr id="10" name="9 Rectángulo"/>
              <p:cNvSpPr/>
              <p:nvPr/>
            </p:nvSpPr>
            <p:spPr>
              <a:xfrm>
                <a:off x="581294" y="3121122"/>
                <a:ext cx="8320460" cy="345831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a:t>Se </a:t>
                </a:r>
                <a:r>
                  <a:rPr lang="es-EC" dirty="0" smtClean="0"/>
                  <a:t>calcula </a:t>
                </a:r>
                <a:r>
                  <a:rPr lang="es-EC" dirty="0"/>
                  <a:t>la capacidad nominal cortante para muros cuya ecuación </a:t>
                </a:r>
                <a:r>
                  <a:rPr lang="es-EC" dirty="0" smtClean="0"/>
                  <a:t>es:</a:t>
                </a:r>
                <a:endParaRPr lang="es-EC" dirty="0"/>
              </a:p>
              <a:p>
                <a:pPr algn="ctr"/>
                <a14:m>
                  <m:oMath xmlns:m="http://schemas.openxmlformats.org/officeDocument/2006/math">
                    <m:r>
                      <a:rPr lang="es-EC" i="1">
                        <a:latin typeface="Cambria Math"/>
                      </a:rPr>
                      <m:t>𝑉𝑛</m:t>
                    </m:r>
                    <m:r>
                      <a:rPr lang="es-EC" i="1">
                        <a:latin typeface="Cambria Math"/>
                      </a:rPr>
                      <m:t>=</m:t>
                    </m:r>
                    <m:r>
                      <a:rPr lang="es-EC" i="1">
                        <a:latin typeface="Cambria Math"/>
                      </a:rPr>
                      <m:t>𝐴𝑐𝑣</m:t>
                    </m:r>
                    <m:r>
                      <a:rPr lang="es-EC" i="1">
                        <a:latin typeface="Cambria Math"/>
                      </a:rPr>
                      <m:t>(</m:t>
                    </m:r>
                    <m:r>
                      <a:rPr lang="es-EC" i="1">
                        <a:latin typeface="Cambria Math"/>
                      </a:rPr>
                      <m:t>𝛼</m:t>
                    </m:r>
                    <m:r>
                      <a:rPr lang="es-EC" i="1">
                        <a:latin typeface="Cambria Math"/>
                      </a:rPr>
                      <m:t>𝑐</m:t>
                    </m:r>
                    <m:rad>
                      <m:radPr>
                        <m:degHide m:val="on"/>
                        <m:ctrlPr>
                          <a:rPr lang="es-EC" i="1">
                            <a:latin typeface="Cambria Math"/>
                          </a:rPr>
                        </m:ctrlPr>
                      </m:radPr>
                      <m:deg/>
                      <m:e>
                        <m:sSup>
                          <m:sSupPr>
                            <m:ctrlPr>
                              <a:rPr lang="es-EC" i="1">
                                <a:latin typeface="Cambria Math"/>
                              </a:rPr>
                            </m:ctrlPr>
                          </m:sSupPr>
                          <m:e>
                            <m:r>
                              <a:rPr lang="es-EC" i="1">
                                <a:latin typeface="Cambria Math"/>
                              </a:rPr>
                              <m:t>𝑓</m:t>
                            </m:r>
                          </m:e>
                          <m:sup>
                            <m:r>
                              <a:rPr lang="es-EC" i="1">
                                <a:latin typeface="Cambria Math"/>
                              </a:rPr>
                              <m:t>′</m:t>
                            </m:r>
                          </m:sup>
                        </m:sSup>
                        <m:r>
                          <a:rPr lang="es-EC" i="1">
                            <a:latin typeface="Cambria Math"/>
                          </a:rPr>
                          <m:t>𝑐</m:t>
                        </m:r>
                      </m:e>
                    </m:rad>
                    <m:r>
                      <a:rPr lang="es-EC" i="1">
                        <a:latin typeface="Cambria Math"/>
                      </a:rPr>
                      <m:t>+</m:t>
                    </m:r>
                    <m:r>
                      <a:rPr lang="es-EC" i="1">
                        <a:latin typeface="Cambria Math"/>
                      </a:rPr>
                      <m:t>𝜌</m:t>
                    </m:r>
                    <m:r>
                      <a:rPr lang="es-EC" i="1">
                        <a:latin typeface="Cambria Math"/>
                      </a:rPr>
                      <m:t>𝑛</m:t>
                    </m:r>
                    <m:r>
                      <a:rPr lang="es-EC" i="1">
                        <a:latin typeface="Cambria Math"/>
                      </a:rPr>
                      <m:t>∗</m:t>
                    </m:r>
                    <m:r>
                      <a:rPr lang="es-EC" i="1">
                        <a:latin typeface="Cambria Math"/>
                      </a:rPr>
                      <m:t>𝑓𝑦</m:t>
                    </m:r>
                    <m:r>
                      <a:rPr lang="es-EC" i="1">
                        <a:latin typeface="Cambria Math"/>
                      </a:rPr>
                      <m:t>)</m:t>
                    </m:r>
                  </m:oMath>
                </a14:m>
                <a:r>
                  <a:rPr lang="es-EC" dirty="0"/>
                  <a:t> </a:t>
                </a:r>
                <a:endParaRPr lang="es-EC" dirty="0" smtClean="0"/>
              </a:p>
              <a:p>
                <a:r>
                  <a:rPr lang="es-EC" dirty="0" smtClean="0"/>
                  <a:t>Dónde</a:t>
                </a:r>
                <a:r>
                  <a:rPr lang="es-EC" dirty="0"/>
                  <a:t>:</a:t>
                </a:r>
              </a:p>
              <a:p>
                <a:pPr algn="ctr"/>
                <a:r>
                  <a:rPr lang="es-EC" i="1" dirty="0"/>
                  <a:t>αc</a:t>
                </a:r>
                <a:r>
                  <a:rPr lang="es-EC" dirty="0"/>
                  <a:t>= 1/4 para </a:t>
                </a:r>
                <a:r>
                  <a:rPr lang="es-EC" dirty="0" err="1"/>
                  <a:t>hw</a:t>
                </a:r>
                <a:r>
                  <a:rPr lang="es-EC" dirty="0"/>
                  <a:t>/</a:t>
                </a:r>
                <a:r>
                  <a:rPr lang="es-EC" dirty="0" err="1"/>
                  <a:t>lw</a:t>
                </a:r>
                <a:r>
                  <a:rPr lang="es-EC" dirty="0"/>
                  <a:t> ≤ </a:t>
                </a:r>
                <a:r>
                  <a:rPr lang="es-EC" i="1" dirty="0"/>
                  <a:t>1.5.</a:t>
                </a:r>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𝐴𝑐𝑣</m:t>
                      </m:r>
                      <m:r>
                        <a:rPr lang="es-EC" i="1">
                          <a:latin typeface="Cambria Math"/>
                        </a:rPr>
                        <m:t>=30∗600=18000 </m:t>
                      </m:r>
                      <m:r>
                        <a:rPr lang="es-EC" i="1">
                          <a:latin typeface="Cambria Math"/>
                        </a:rPr>
                        <m:t>𝑐</m:t>
                      </m:r>
                      <m:sSup>
                        <m:sSupPr>
                          <m:ctrlPr>
                            <a:rPr lang="es-EC" i="1">
                              <a:latin typeface="Cambria Math"/>
                            </a:rPr>
                          </m:ctrlPr>
                        </m:sSupPr>
                        <m:e>
                          <m:r>
                            <a:rPr lang="es-EC" i="1">
                              <a:latin typeface="Cambria Math"/>
                            </a:rPr>
                            <m:t>𝑚</m:t>
                          </m:r>
                        </m:e>
                        <m:sup>
                          <m:r>
                            <a:rPr lang="es-EC" i="1">
                              <a:latin typeface="Cambria Math"/>
                            </a:rPr>
                            <m:t>2</m:t>
                          </m:r>
                        </m:sup>
                      </m:sSup>
                    </m:oMath>
                  </m:oMathPara>
                </a14:m>
                <a:endParaRPr lang="es-EC" dirty="0"/>
              </a:p>
              <a:p>
                <a:endParaRPr lang="es-EC" i="1" dirty="0" smtClean="0"/>
              </a:p>
              <a:p>
                <a:pPr algn="ctr"/>
                <a14:m>
                  <m:oMath xmlns:m="http://schemas.openxmlformats.org/officeDocument/2006/math">
                    <m:r>
                      <a:rPr lang="es-EC" i="1">
                        <a:latin typeface="Cambria Math"/>
                      </a:rPr>
                      <m:t>𝑉𝑛</m:t>
                    </m:r>
                    <m:r>
                      <a:rPr lang="es-EC" i="1">
                        <a:latin typeface="Cambria Math"/>
                      </a:rPr>
                      <m:t>=18000(0.25</m:t>
                    </m:r>
                    <m:rad>
                      <m:radPr>
                        <m:degHide m:val="on"/>
                        <m:ctrlPr>
                          <a:rPr lang="es-EC" i="1">
                            <a:latin typeface="Cambria Math"/>
                          </a:rPr>
                        </m:ctrlPr>
                      </m:radPr>
                      <m:deg/>
                      <m:e>
                        <m:r>
                          <a:rPr lang="es-EC" i="1">
                            <a:latin typeface="Cambria Math"/>
                          </a:rPr>
                          <m:t>280</m:t>
                        </m:r>
                      </m:e>
                    </m:rad>
                    <m:r>
                      <a:rPr lang="es-EC" i="1">
                        <a:latin typeface="Cambria Math"/>
                      </a:rPr>
                      <m:t>+0.0025∗4200)</m:t>
                    </m:r>
                  </m:oMath>
                </a14:m>
                <a:r>
                  <a:rPr lang="es-EC" dirty="0"/>
                  <a:t> </a:t>
                </a:r>
                <a14:m>
                  <m:oMath xmlns:m="http://schemas.openxmlformats.org/officeDocument/2006/math">
                    <m:r>
                      <a:rPr lang="es-EC" i="1">
                        <a:latin typeface="Cambria Math"/>
                      </a:rPr>
                      <m:t>=264.3 </m:t>
                    </m:r>
                    <m:r>
                      <a:rPr lang="es-EC" i="1">
                        <a:latin typeface="Cambria Math"/>
                      </a:rPr>
                      <m:t>𝑡</m:t>
                    </m:r>
                  </m:oMath>
                </a14:m>
                <a:endParaRPr lang="es-EC" dirty="0"/>
              </a:p>
              <a:p>
                <a:endParaRPr lang="es-EC" dirty="0"/>
              </a:p>
              <a:p>
                <a:r>
                  <a:rPr lang="es-EC" dirty="0" err="1" smtClean="0"/>
                  <a:t>Vu</a:t>
                </a:r>
                <a:r>
                  <a:rPr lang="es-EC" dirty="0" smtClean="0"/>
                  <a:t> </a:t>
                </a:r>
                <a:r>
                  <a:rPr lang="es-EC" dirty="0"/>
                  <a:t>= 241.75 t, este valor </a:t>
                </a:r>
                <a:r>
                  <a:rPr lang="es-EC" dirty="0" smtClean="0"/>
                  <a:t>es </a:t>
                </a:r>
                <a:r>
                  <a:rPr lang="es-EC" dirty="0"/>
                  <a:t>obtenido de la combinación  </a:t>
                </a:r>
                <a:r>
                  <a:rPr lang="es-EC" dirty="0" smtClean="0"/>
                  <a:t>más </a:t>
                </a:r>
                <a:r>
                  <a:rPr lang="es-EC" dirty="0"/>
                  <a:t>crítica en </a:t>
                </a:r>
                <a:r>
                  <a:rPr lang="es-EC" dirty="0" err="1"/>
                  <a:t>ETABS</a:t>
                </a:r>
                <a:r>
                  <a:rPr lang="es-EC" dirty="0"/>
                  <a:t>.</a:t>
                </a:r>
              </a:p>
            </p:txBody>
          </p:sp>
        </mc:Choice>
        <mc:Fallback xmlns="">
          <p:sp>
            <p:nvSpPr>
              <p:cNvPr id="10" name="9 Rectángulo"/>
              <p:cNvSpPr>
                <a:spLocks noRot="1" noChangeAspect="1" noMove="1" noResize="1" noEditPoints="1" noAdjustHandles="1" noChangeArrowheads="1" noChangeShapeType="1" noTextEdit="1"/>
              </p:cNvSpPr>
              <p:nvPr/>
            </p:nvSpPr>
            <p:spPr>
              <a:xfrm>
                <a:off x="581294" y="3121122"/>
                <a:ext cx="8320460" cy="3458319"/>
              </a:xfrm>
              <a:prstGeom prst="rect">
                <a:avLst/>
              </a:prstGeom>
              <a:blipFill rotWithShape="1">
                <a:blip r:embed="rId3"/>
                <a:stretch>
                  <a:fillRect l="-364" t="-170"/>
                </a:stretch>
              </a:blipFill>
            </p:spPr>
            <p:txBody>
              <a:bodyPr/>
              <a:lstStyle/>
              <a:p>
                <a:r>
                  <a:rPr lang="es-EC">
                    <a:noFill/>
                  </a:rPr>
                  <a:t> </a:t>
                </a:r>
              </a:p>
            </p:txBody>
          </p:sp>
        </mc:Fallback>
      </mc:AlternateContent>
    </p:spTree>
    <p:extLst>
      <p:ext uri="{BB962C8B-B14F-4D97-AF65-F5344CB8AC3E}">
        <p14:creationId xmlns:p14="http://schemas.microsoft.com/office/powerpoint/2010/main" val="4280363438"/>
      </p:ext>
    </p:extLst>
  </p:cSld>
  <p:clrMapOvr>
    <a:masterClrMapping/>
  </p:clrMapOvr>
  <p:transition spd="slow">
    <p:pull/>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sp>
            <p:nvSpPr>
              <p:cNvPr id="11" name="10 Rectángulo"/>
              <p:cNvSpPr/>
              <p:nvPr/>
            </p:nvSpPr>
            <p:spPr>
              <a:xfrm>
                <a:off x="825004" y="828297"/>
                <a:ext cx="7704856" cy="331520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smtClean="0"/>
                  <a:t>Para corte se tiene un factor de reducción 𝜙=0.85.</a:t>
                </a:r>
              </a:p>
              <a:p>
                <a:endParaRPr lang="es-EC" dirty="0" smtClean="0"/>
              </a:p>
              <a:p>
                <a:pPr/>
                <a14:m>
                  <m:oMathPara xmlns:m="http://schemas.openxmlformats.org/officeDocument/2006/math">
                    <m:oMathParaPr>
                      <m:jc m:val="centerGroup"/>
                    </m:oMathParaPr>
                    <m:oMath xmlns:m="http://schemas.openxmlformats.org/officeDocument/2006/math">
                      <m:r>
                        <a:rPr lang="es-EC" i="1">
                          <a:latin typeface="Cambria Math"/>
                        </a:rPr>
                        <m:t>𝑉𝑠</m:t>
                      </m:r>
                      <m:r>
                        <a:rPr lang="es-EC" b="0" i="1" smtClean="0">
                          <a:latin typeface="Cambria Math"/>
                        </a:rPr>
                        <m:t>=</m:t>
                      </m:r>
                      <m:f>
                        <m:fPr>
                          <m:ctrlPr>
                            <a:rPr lang="es-EC" i="1">
                              <a:latin typeface="Cambria Math"/>
                            </a:rPr>
                          </m:ctrlPr>
                        </m:fPr>
                        <m:num>
                          <m:r>
                            <a:rPr lang="es-EC" i="1">
                              <a:latin typeface="Cambria Math"/>
                            </a:rPr>
                            <m:t>𝑉𝑢</m:t>
                          </m:r>
                          <m:r>
                            <a:rPr lang="es-EC" i="1">
                              <a:latin typeface="Cambria Math"/>
                            </a:rPr>
                            <m:t>−</m:t>
                          </m:r>
                          <m:r>
                            <a:rPr lang="es-EC" i="1">
                              <a:latin typeface="Cambria Math"/>
                            </a:rPr>
                            <m:t>𝜙</m:t>
                          </m:r>
                          <m:r>
                            <a:rPr lang="es-EC" i="1">
                              <a:latin typeface="Cambria Math"/>
                            </a:rPr>
                            <m:t>𝑉𝑛</m:t>
                          </m:r>
                        </m:num>
                        <m:den>
                          <m:r>
                            <a:rPr lang="es-EC" i="1">
                              <a:latin typeface="Cambria Math"/>
                            </a:rPr>
                            <m:t>𝜙</m:t>
                          </m:r>
                        </m:den>
                      </m:f>
                      <m:r>
                        <a:rPr lang="es-EC" i="1">
                          <a:latin typeface="Cambria Math"/>
                        </a:rPr>
                        <m:t>= </m:t>
                      </m:r>
                      <m:f>
                        <m:fPr>
                          <m:ctrlPr>
                            <a:rPr lang="es-EC" i="1">
                              <a:latin typeface="Cambria Math"/>
                            </a:rPr>
                          </m:ctrlPr>
                        </m:fPr>
                        <m:num>
                          <m:r>
                            <a:rPr lang="es-EC" i="1">
                              <a:latin typeface="Cambria Math"/>
                            </a:rPr>
                            <m:t>241.75−0.85∗264.3</m:t>
                          </m:r>
                        </m:num>
                        <m:den>
                          <m:r>
                            <a:rPr lang="es-EC" i="1">
                              <a:latin typeface="Cambria Math"/>
                            </a:rPr>
                            <m:t>0.85</m:t>
                          </m:r>
                        </m:den>
                      </m:f>
                      <m:r>
                        <a:rPr lang="es-EC" i="1">
                          <a:latin typeface="Cambria Math"/>
                        </a:rPr>
                        <m:t>= 20.11 </m:t>
                      </m:r>
                      <m:r>
                        <a:rPr lang="es-EC" i="1">
                          <a:latin typeface="Cambria Math"/>
                        </a:rPr>
                        <m:t>𝑡</m:t>
                      </m:r>
                    </m:oMath>
                  </m:oMathPara>
                </a14:m>
                <a:endParaRPr lang="es-EC" dirty="0"/>
              </a:p>
              <a:p>
                <a:endParaRPr lang="es-EC" dirty="0"/>
              </a:p>
              <a:p>
                <a:r>
                  <a:rPr lang="es-EC" dirty="0" smtClean="0"/>
                  <a:t>Se </a:t>
                </a:r>
                <a:r>
                  <a:rPr lang="es-EC" dirty="0"/>
                  <a:t>procede a calcular el área de acero conforme a un espaciamiento de 20 cm.</a:t>
                </a:r>
              </a:p>
              <a:p>
                <a:pPr algn="ctr"/>
                <a14:m>
                  <m:oMathPara xmlns:m="http://schemas.openxmlformats.org/officeDocument/2006/math">
                    <m:oMathParaPr>
                      <m:jc m:val="centerGroup"/>
                    </m:oMathParaPr>
                    <m:oMath xmlns:m="http://schemas.openxmlformats.org/officeDocument/2006/math">
                      <m:r>
                        <a:rPr lang="es-EC" i="1">
                          <a:latin typeface="Cambria Math"/>
                        </a:rPr>
                        <m:t>𝑠</m:t>
                      </m:r>
                      <m:r>
                        <a:rPr lang="es-EC" i="1">
                          <a:latin typeface="Cambria Math"/>
                        </a:rPr>
                        <m:t>=20 </m:t>
                      </m:r>
                      <m:r>
                        <a:rPr lang="es-EC" i="1">
                          <a:latin typeface="Cambria Math"/>
                        </a:rPr>
                        <m:t>𝑐𝑚</m:t>
                      </m:r>
                    </m:oMath>
                  </m:oMathPara>
                </a14:m>
                <a:endParaRPr lang="es-EC" i="1" dirty="0" smtClean="0"/>
              </a:p>
              <a:p>
                <a:pPr algn="ctr"/>
                <a:r>
                  <a:rPr lang="es-EC" dirty="0" smtClean="0"/>
                  <a:t>                           </a:t>
                </a:r>
                <a14:m>
                  <m:oMath xmlns:m="http://schemas.openxmlformats.org/officeDocument/2006/math">
                    <m:r>
                      <a:rPr lang="es-EC" i="1">
                        <a:latin typeface="Cambria Math"/>
                      </a:rPr>
                      <m:t>𝐴𝑣</m:t>
                    </m:r>
                    <m:r>
                      <a:rPr lang="es-EC" i="1">
                        <a:latin typeface="Cambria Math"/>
                      </a:rPr>
                      <m:t>=</m:t>
                    </m:r>
                    <m:f>
                      <m:fPr>
                        <m:ctrlPr>
                          <a:rPr lang="es-EC" i="1">
                            <a:latin typeface="Cambria Math"/>
                          </a:rPr>
                        </m:ctrlPr>
                      </m:fPr>
                      <m:num>
                        <m:r>
                          <a:rPr lang="es-EC" i="1">
                            <a:latin typeface="Cambria Math"/>
                          </a:rPr>
                          <m:t>𝑉𝑠</m:t>
                        </m:r>
                        <m:r>
                          <a:rPr lang="es-EC" i="1">
                            <a:latin typeface="Cambria Math"/>
                          </a:rPr>
                          <m:t>∗</m:t>
                        </m:r>
                        <m:r>
                          <a:rPr lang="es-EC" i="1">
                            <a:latin typeface="Cambria Math"/>
                          </a:rPr>
                          <m:t>𝑠</m:t>
                        </m:r>
                      </m:num>
                      <m:den>
                        <m:r>
                          <a:rPr lang="es-EC" i="1">
                            <a:latin typeface="Cambria Math"/>
                          </a:rPr>
                          <m:t>𝑓𝑦</m:t>
                        </m:r>
                        <m:r>
                          <a:rPr lang="es-EC" i="1">
                            <a:latin typeface="Cambria Math"/>
                          </a:rPr>
                          <m:t>∗</m:t>
                        </m:r>
                        <m:r>
                          <a:rPr lang="es-EC" i="1">
                            <a:latin typeface="Cambria Math"/>
                          </a:rPr>
                          <m:t>𝑑</m:t>
                        </m:r>
                      </m:den>
                    </m:f>
                  </m:oMath>
                </a14:m>
                <a:r>
                  <a:rPr lang="es-EC" dirty="0"/>
                  <a:t> </a:t>
                </a:r>
                <a:r>
                  <a:rPr lang="es-EC" dirty="0" smtClean="0"/>
                  <a:t>=</a:t>
                </a:r>
                <a14:m>
                  <m:oMath xmlns:m="http://schemas.openxmlformats.org/officeDocument/2006/math">
                    <m:f>
                      <m:fPr>
                        <m:ctrlPr>
                          <a:rPr lang="es-EC" i="1">
                            <a:latin typeface="Cambria Math"/>
                          </a:rPr>
                        </m:ctrlPr>
                      </m:fPr>
                      <m:num>
                        <m:r>
                          <a:rPr lang="es-EC" i="1">
                            <a:latin typeface="Cambria Math"/>
                          </a:rPr>
                          <m:t>20.11∗</m:t>
                        </m:r>
                        <m:sSup>
                          <m:sSupPr>
                            <m:ctrlPr>
                              <a:rPr lang="es-EC" i="1">
                                <a:latin typeface="Cambria Math"/>
                              </a:rPr>
                            </m:ctrlPr>
                          </m:sSupPr>
                          <m:e>
                            <m:r>
                              <a:rPr lang="es-EC" i="1">
                                <a:latin typeface="Cambria Math"/>
                              </a:rPr>
                              <m:t>10</m:t>
                            </m:r>
                          </m:e>
                          <m:sup>
                            <m:r>
                              <a:rPr lang="es-EC" i="1">
                                <a:latin typeface="Cambria Math"/>
                              </a:rPr>
                              <m:t>3</m:t>
                            </m:r>
                          </m:sup>
                        </m:sSup>
                        <m:r>
                          <a:rPr lang="es-EC" i="1">
                            <a:latin typeface="Cambria Math"/>
                          </a:rPr>
                          <m:t>∗20</m:t>
                        </m:r>
                      </m:num>
                      <m:den>
                        <m:r>
                          <a:rPr lang="es-EC" i="1">
                            <a:latin typeface="Cambria Math"/>
                          </a:rPr>
                          <m:t>4200∗27</m:t>
                        </m:r>
                      </m:den>
                    </m:f>
                  </m:oMath>
                </a14:m>
                <a:r>
                  <a:rPr lang="es-EC" dirty="0"/>
                  <a:t> </a:t>
                </a:r>
                <a:r>
                  <a:rPr lang="es-EC" dirty="0" smtClean="0"/>
                  <a:t>= </a:t>
                </a:r>
                <a14:m>
                  <m:oMath xmlns:m="http://schemas.openxmlformats.org/officeDocument/2006/math">
                    <m:r>
                      <a:rPr lang="es-EC" i="1">
                        <a:latin typeface="Cambria Math"/>
                      </a:rPr>
                      <m:t>3.54 </m:t>
                    </m:r>
                    <m:r>
                      <a:rPr lang="es-EC" i="1">
                        <a:latin typeface="Cambria Math"/>
                      </a:rPr>
                      <m:t>𝑐</m:t>
                    </m:r>
                    <m:sSup>
                      <m:sSupPr>
                        <m:ctrlPr>
                          <a:rPr lang="es-EC" i="1">
                            <a:latin typeface="Cambria Math"/>
                          </a:rPr>
                        </m:ctrlPr>
                      </m:sSupPr>
                      <m:e>
                        <m:r>
                          <a:rPr lang="es-EC" i="1">
                            <a:latin typeface="Cambria Math"/>
                          </a:rPr>
                          <m:t>𝑚</m:t>
                        </m:r>
                      </m:e>
                      <m:sup>
                        <m:r>
                          <a:rPr lang="es-EC" i="1">
                            <a:latin typeface="Cambria Math"/>
                          </a:rPr>
                          <m:t>2</m:t>
                        </m:r>
                      </m:sup>
                    </m:sSup>
                    <m:r>
                      <a:rPr lang="es-EC" i="1">
                        <a:latin typeface="Cambria Math"/>
                      </a:rPr>
                      <m:t> </m:t>
                    </m:r>
                  </m:oMath>
                </a14:m>
                <a:r>
                  <a:rPr lang="es-EC" dirty="0"/>
                  <a:t>					</a:t>
                </a:r>
                <a:endParaRPr lang="es-EC" dirty="0" smtClean="0"/>
              </a:p>
              <a:p>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825004" y="828297"/>
                <a:ext cx="7704856" cy="3315203"/>
              </a:xfrm>
              <a:prstGeom prst="rect">
                <a:avLst/>
              </a:prstGeom>
              <a:blipFill rotWithShape="1">
                <a:blip r:embed="rId2"/>
                <a:stretch>
                  <a:fillRect l="-393" t="-177"/>
                </a:stretch>
              </a:blipFill>
            </p:spPr>
            <p:txBody>
              <a:bodyPr/>
              <a:lstStyle/>
              <a:p>
                <a:r>
                  <a:rPr lang="es-EC">
                    <a:noFill/>
                  </a:rPr>
                  <a:t> </a:t>
                </a:r>
              </a:p>
            </p:txBody>
          </p:sp>
        </mc:Fallback>
      </mc:AlternateContent>
      <p:sp>
        <p:nvSpPr>
          <p:cNvPr id="12" name="11 Rectángulo"/>
          <p:cNvSpPr/>
          <p:nvPr/>
        </p:nvSpPr>
        <p:spPr>
          <a:xfrm>
            <a:off x="1397527" y="4309646"/>
            <a:ext cx="6813084" cy="415498"/>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C" sz="2100" b="1" dirty="0" smtClean="0">
                <a:solidFill>
                  <a:schemeClr val="tx1"/>
                </a:solidFill>
              </a:rPr>
              <a:t>Cálculo de confinamiento de Armadura por Corte</a:t>
            </a:r>
            <a:endParaRPr lang="es-EC" sz="2100" b="1" dirty="0">
              <a:solidFill>
                <a:schemeClr val="tx1"/>
              </a:solidFill>
            </a:endParaRPr>
          </a:p>
        </p:txBody>
      </p:sp>
      <mc:AlternateContent xmlns:mc="http://schemas.openxmlformats.org/markup-compatibility/2006" xmlns:a14="http://schemas.microsoft.com/office/drawing/2010/main">
        <mc:Choice Requires="a14">
          <p:sp>
            <p:nvSpPr>
              <p:cNvPr id="13" name="12 Rectángulo"/>
              <p:cNvSpPr/>
              <p:nvPr/>
            </p:nvSpPr>
            <p:spPr>
              <a:xfrm>
                <a:off x="611560" y="4725144"/>
                <a:ext cx="7920880" cy="166263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a:t>Para calcular la armadura correspondiente se partirá del mayor valor obtenido de las siguientes ecuaciones:</a:t>
                </a:r>
              </a:p>
              <a:p>
                <a:pPr algn="ctr"/>
                <a14:m>
                  <m:oMath xmlns:m="http://schemas.openxmlformats.org/officeDocument/2006/math">
                    <m:r>
                      <a:rPr lang="es-EC" i="1">
                        <a:latin typeface="Cambria Math"/>
                      </a:rPr>
                      <m:t>𝐴𝑠h</m:t>
                    </m:r>
                    <m:r>
                      <a:rPr lang="es-EC" i="1">
                        <a:latin typeface="Cambria Math"/>
                      </a:rPr>
                      <m:t>=</m:t>
                    </m:r>
                    <m:f>
                      <m:fPr>
                        <m:ctrlPr>
                          <a:rPr lang="es-EC" i="1">
                            <a:latin typeface="Cambria Math"/>
                          </a:rPr>
                        </m:ctrlPr>
                      </m:fPr>
                      <m:num>
                        <m:r>
                          <a:rPr lang="es-EC" i="1">
                            <a:latin typeface="Cambria Math"/>
                          </a:rPr>
                          <m:t>0.3∗</m:t>
                        </m:r>
                        <m:r>
                          <a:rPr lang="es-EC" i="1">
                            <a:latin typeface="Cambria Math"/>
                          </a:rPr>
                          <m:t>𝑠</m:t>
                        </m:r>
                        <m:r>
                          <a:rPr lang="es-EC" i="1">
                            <a:latin typeface="Cambria Math"/>
                          </a:rPr>
                          <m:t>∗</m:t>
                        </m:r>
                        <m:sSup>
                          <m:sSupPr>
                            <m:ctrlPr>
                              <a:rPr lang="es-EC" i="1">
                                <a:latin typeface="Cambria Math"/>
                              </a:rPr>
                            </m:ctrlPr>
                          </m:sSupPr>
                          <m:e>
                            <m:r>
                              <a:rPr lang="es-EC" i="1">
                                <a:latin typeface="Cambria Math"/>
                              </a:rPr>
                              <m:t>h</m:t>
                            </m:r>
                          </m:e>
                          <m:sup>
                            <m:r>
                              <a:rPr lang="es-EC" i="1">
                                <a:latin typeface="Cambria Math"/>
                              </a:rPr>
                              <m:t>′</m:t>
                            </m:r>
                          </m:sup>
                        </m:sSup>
                        <m:r>
                          <a:rPr lang="es-EC" i="1">
                            <a:latin typeface="Cambria Math"/>
                          </a:rPr>
                          <m:t>∗</m:t>
                        </m:r>
                        <m:r>
                          <a:rPr lang="es-EC" i="1">
                            <a:latin typeface="Cambria Math"/>
                          </a:rPr>
                          <m:t>𝑓</m:t>
                        </m:r>
                        <m:r>
                          <a:rPr lang="es-EC" i="1">
                            <a:latin typeface="Cambria Math"/>
                          </a:rPr>
                          <m:t>′</m:t>
                        </m:r>
                        <m:r>
                          <a:rPr lang="es-EC" i="1">
                            <a:latin typeface="Cambria Math"/>
                          </a:rPr>
                          <m:t>𝑐</m:t>
                        </m:r>
                      </m:num>
                      <m:den>
                        <m:r>
                          <a:rPr lang="es-EC" i="1">
                            <a:latin typeface="Cambria Math"/>
                          </a:rPr>
                          <m:t>𝑓𝑦</m:t>
                        </m:r>
                      </m:den>
                    </m:f>
                    <m:r>
                      <a:rPr lang="es-EC" i="1">
                        <a:latin typeface="Cambria Math"/>
                      </a:rPr>
                      <m:t>∗(</m:t>
                    </m:r>
                    <m:f>
                      <m:fPr>
                        <m:ctrlPr>
                          <a:rPr lang="es-EC" i="1">
                            <a:latin typeface="Cambria Math"/>
                          </a:rPr>
                        </m:ctrlPr>
                      </m:fPr>
                      <m:num>
                        <m:r>
                          <a:rPr lang="es-EC" i="1">
                            <a:latin typeface="Cambria Math"/>
                          </a:rPr>
                          <m:t>𝐴𝑔</m:t>
                        </m:r>
                      </m:num>
                      <m:den>
                        <m:r>
                          <a:rPr lang="es-EC" i="1">
                            <a:latin typeface="Cambria Math"/>
                          </a:rPr>
                          <m:t>𝐴𝑐</m:t>
                        </m:r>
                      </m:den>
                    </m:f>
                    <m:r>
                      <a:rPr lang="es-EC" i="1">
                        <a:latin typeface="Cambria Math"/>
                      </a:rPr>
                      <m:t>−1)</m:t>
                    </m:r>
                  </m:oMath>
                </a14:m>
                <a:r>
                  <a:rPr lang="es-EC" dirty="0"/>
                  <a:t> </a:t>
                </a:r>
                <a:endParaRPr lang="es-EC" dirty="0" smtClean="0"/>
              </a:p>
              <a:p>
                <a:pPr algn="ctr"/>
                <a14:m>
                  <m:oMath xmlns:m="http://schemas.openxmlformats.org/officeDocument/2006/math">
                    <m:r>
                      <a:rPr lang="es-EC" i="1">
                        <a:latin typeface="Cambria Math"/>
                      </a:rPr>
                      <m:t>𝐴𝑠h</m:t>
                    </m:r>
                    <m:r>
                      <a:rPr lang="es-EC" i="1">
                        <a:latin typeface="Cambria Math"/>
                      </a:rPr>
                      <m:t>=</m:t>
                    </m:r>
                    <m:f>
                      <m:fPr>
                        <m:ctrlPr>
                          <a:rPr lang="es-EC" i="1">
                            <a:latin typeface="Cambria Math"/>
                          </a:rPr>
                        </m:ctrlPr>
                      </m:fPr>
                      <m:num>
                        <m:r>
                          <a:rPr lang="es-EC" i="1">
                            <a:latin typeface="Cambria Math"/>
                          </a:rPr>
                          <m:t>0.09∗</m:t>
                        </m:r>
                        <m:sSup>
                          <m:sSupPr>
                            <m:ctrlPr>
                              <a:rPr lang="es-EC" i="1">
                                <a:latin typeface="Cambria Math"/>
                              </a:rPr>
                            </m:ctrlPr>
                          </m:sSupPr>
                          <m:e>
                            <m:r>
                              <a:rPr lang="es-EC" i="1">
                                <a:latin typeface="Cambria Math"/>
                              </a:rPr>
                              <m:t>h</m:t>
                            </m:r>
                          </m:e>
                          <m:sup>
                            <m:r>
                              <a:rPr lang="es-EC" i="1">
                                <a:latin typeface="Cambria Math"/>
                              </a:rPr>
                              <m:t>′</m:t>
                            </m:r>
                          </m:sup>
                        </m:sSup>
                        <m:r>
                          <a:rPr lang="es-EC" i="1">
                            <a:latin typeface="Cambria Math"/>
                          </a:rPr>
                          <m:t>∗</m:t>
                        </m:r>
                        <m:sSup>
                          <m:sSupPr>
                            <m:ctrlPr>
                              <a:rPr lang="es-EC" i="1">
                                <a:latin typeface="Cambria Math"/>
                              </a:rPr>
                            </m:ctrlPr>
                          </m:sSupPr>
                          <m:e>
                            <m:r>
                              <a:rPr lang="es-EC" i="1">
                                <a:latin typeface="Cambria Math"/>
                              </a:rPr>
                              <m:t>𝑓</m:t>
                            </m:r>
                          </m:e>
                          <m:sup>
                            <m:r>
                              <a:rPr lang="es-EC" i="1">
                                <a:latin typeface="Cambria Math"/>
                              </a:rPr>
                              <m:t>′</m:t>
                            </m:r>
                          </m:sup>
                        </m:sSup>
                        <m:r>
                          <a:rPr lang="es-EC" i="1">
                            <a:latin typeface="Cambria Math"/>
                          </a:rPr>
                          <m:t>𝑐</m:t>
                        </m:r>
                        <m:r>
                          <a:rPr lang="es-EC" i="1">
                            <a:latin typeface="Cambria Math"/>
                          </a:rPr>
                          <m:t>∗</m:t>
                        </m:r>
                        <m:r>
                          <a:rPr lang="es-EC" i="1">
                            <a:latin typeface="Cambria Math"/>
                          </a:rPr>
                          <m:t>𝑠</m:t>
                        </m:r>
                      </m:num>
                      <m:den>
                        <m:r>
                          <a:rPr lang="es-EC" i="1">
                            <a:latin typeface="Cambria Math"/>
                          </a:rPr>
                          <m:t>𝑓𝑦</m:t>
                        </m:r>
                      </m:den>
                    </m:f>
                  </m:oMath>
                </a14:m>
                <a:r>
                  <a:rPr lang="es-EC" dirty="0"/>
                  <a:t>  	 </a:t>
                </a:r>
              </a:p>
            </p:txBody>
          </p:sp>
        </mc:Choice>
        <mc:Fallback xmlns="">
          <p:sp>
            <p:nvSpPr>
              <p:cNvPr id="13" name="12 Rectángulo"/>
              <p:cNvSpPr>
                <a:spLocks noRot="1" noChangeAspect="1" noMove="1" noResize="1" noEditPoints="1" noAdjustHandles="1" noChangeArrowheads="1" noChangeShapeType="1" noTextEdit="1"/>
              </p:cNvSpPr>
              <p:nvPr/>
            </p:nvSpPr>
            <p:spPr>
              <a:xfrm>
                <a:off x="611560" y="4725144"/>
                <a:ext cx="7920880" cy="1662635"/>
              </a:xfrm>
              <a:prstGeom prst="rect">
                <a:avLst/>
              </a:prstGeom>
              <a:blipFill rotWithShape="1">
                <a:blip r:embed="rId3"/>
                <a:stretch>
                  <a:fillRect l="-383" t="-339" r="-919"/>
                </a:stretch>
              </a:blipFill>
            </p:spPr>
            <p:txBody>
              <a:bodyPr/>
              <a:lstStyle/>
              <a:p>
                <a:r>
                  <a:rPr lang="es-EC">
                    <a:noFill/>
                  </a:rPr>
                  <a:t> </a:t>
                </a:r>
              </a:p>
            </p:txBody>
          </p:sp>
        </mc:Fallback>
      </mc:AlternateContent>
    </p:spTree>
    <p:extLst>
      <p:ext uri="{BB962C8B-B14F-4D97-AF65-F5344CB8AC3E}">
        <p14:creationId xmlns:p14="http://schemas.microsoft.com/office/powerpoint/2010/main" val="2161029760"/>
      </p:ext>
    </p:extLst>
  </p:cSld>
  <p:clrMapOvr>
    <a:masterClrMapping/>
  </p:clrMapOvr>
  <p:transition spd="slow">
    <p:pull/>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sp>
            <p:nvSpPr>
              <p:cNvPr id="3" name="2 Rectángulo"/>
              <p:cNvSpPr/>
              <p:nvPr/>
            </p:nvSpPr>
            <p:spPr>
              <a:xfrm>
                <a:off x="827584" y="887792"/>
                <a:ext cx="7560840" cy="563641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a:t>Se asume S=10 cm</a:t>
                </a:r>
                <a:r>
                  <a:rPr lang="es-EC" dirty="0" smtClean="0"/>
                  <a:t>.</a:t>
                </a:r>
              </a:p>
              <a:p>
                <a:endParaRPr lang="es-EC" dirty="0"/>
              </a:p>
              <a:p>
                <a:r>
                  <a:rPr lang="es-EC" dirty="0"/>
                  <a:t>h’= distancia del núcleo del cabezal descontando recubrimiento.</a:t>
                </a:r>
              </a:p>
              <a:p>
                <a:pPr/>
                <a14:m>
                  <m:oMathPara xmlns:m="http://schemas.openxmlformats.org/officeDocument/2006/math">
                    <m:oMathParaPr>
                      <m:jc m:val="centerGroup"/>
                    </m:oMathParaPr>
                    <m:oMath xmlns:m="http://schemas.openxmlformats.org/officeDocument/2006/math">
                      <m:sSup>
                        <m:sSupPr>
                          <m:ctrlPr>
                            <a:rPr lang="es-EC" i="1">
                              <a:latin typeface="Cambria Math"/>
                            </a:rPr>
                          </m:ctrlPr>
                        </m:sSupPr>
                        <m:e>
                          <m:r>
                            <a:rPr lang="es-EC" i="1">
                              <a:latin typeface="Cambria Math"/>
                            </a:rPr>
                            <m:t>h</m:t>
                          </m:r>
                        </m:e>
                        <m:sup>
                          <m:r>
                            <a:rPr lang="es-EC" i="1">
                              <a:latin typeface="Cambria Math"/>
                            </a:rPr>
                            <m:t>′</m:t>
                          </m:r>
                        </m:sup>
                      </m:sSup>
                      <m:r>
                        <a:rPr lang="es-EC" i="1">
                          <a:latin typeface="Cambria Math"/>
                        </a:rPr>
                        <m:t>=70−3−3=64 </m:t>
                      </m:r>
                      <m:r>
                        <a:rPr lang="es-EC" i="1">
                          <a:latin typeface="Cambria Math"/>
                        </a:rPr>
                        <m:t>𝑐𝑚</m:t>
                      </m:r>
                    </m:oMath>
                  </m:oMathPara>
                </a14:m>
                <a:endParaRPr lang="es-EC" dirty="0"/>
              </a:p>
              <a:p>
                <a:endParaRPr lang="es-EC" dirty="0" smtClean="0"/>
              </a:p>
              <a:p>
                <a:r>
                  <a:rPr lang="es-EC" dirty="0" smtClean="0"/>
                  <a:t>Ag</a:t>
                </a:r>
                <a:r>
                  <a:rPr lang="es-EC" dirty="0"/>
                  <a:t>= Área neta del cabezal</a:t>
                </a:r>
              </a:p>
              <a:p>
                <a:pPr/>
                <a14:m>
                  <m:oMathPara xmlns:m="http://schemas.openxmlformats.org/officeDocument/2006/math">
                    <m:oMathParaPr>
                      <m:jc m:val="centerGroup"/>
                    </m:oMathParaPr>
                    <m:oMath xmlns:m="http://schemas.openxmlformats.org/officeDocument/2006/math">
                      <m:r>
                        <a:rPr lang="es-EC" i="1">
                          <a:latin typeface="Cambria Math"/>
                        </a:rPr>
                        <m:t>𝐴𝑔</m:t>
                      </m:r>
                      <m:r>
                        <a:rPr lang="es-EC" i="1">
                          <a:latin typeface="Cambria Math"/>
                        </a:rPr>
                        <m:t>=70∗70=4900 </m:t>
                      </m:r>
                      <m:r>
                        <a:rPr lang="es-EC" i="1">
                          <a:latin typeface="Cambria Math"/>
                        </a:rPr>
                        <m:t>𝑐</m:t>
                      </m:r>
                      <m:sSup>
                        <m:sSupPr>
                          <m:ctrlPr>
                            <a:rPr lang="es-EC" i="1">
                              <a:latin typeface="Cambria Math"/>
                            </a:rPr>
                          </m:ctrlPr>
                        </m:sSupPr>
                        <m:e>
                          <m:r>
                            <a:rPr lang="es-EC" i="1">
                              <a:latin typeface="Cambria Math"/>
                            </a:rPr>
                            <m:t>𝑚</m:t>
                          </m:r>
                        </m:e>
                        <m:sup>
                          <m:r>
                            <a:rPr lang="es-EC" i="1">
                              <a:latin typeface="Cambria Math"/>
                            </a:rPr>
                            <m:t>2</m:t>
                          </m:r>
                        </m:sup>
                      </m:sSup>
                    </m:oMath>
                  </m:oMathPara>
                </a14:m>
                <a:endParaRPr lang="es-EC" dirty="0"/>
              </a:p>
              <a:p>
                <a:endParaRPr lang="es-EC" dirty="0" smtClean="0"/>
              </a:p>
              <a:p>
                <a:r>
                  <a:rPr lang="es-EC" dirty="0" smtClean="0"/>
                  <a:t>Ac</a:t>
                </a:r>
                <a:r>
                  <a:rPr lang="es-EC" dirty="0"/>
                  <a:t>= Área del núcleo del </a:t>
                </a:r>
                <a:r>
                  <a:rPr lang="es-EC" dirty="0" smtClean="0"/>
                  <a:t>cabezal</a:t>
                </a:r>
              </a:p>
              <a:p>
                <a:pPr/>
                <a14:m>
                  <m:oMathPara xmlns:m="http://schemas.openxmlformats.org/officeDocument/2006/math">
                    <m:oMathParaPr>
                      <m:jc m:val="centerGroup"/>
                    </m:oMathParaPr>
                    <m:oMath xmlns:m="http://schemas.openxmlformats.org/officeDocument/2006/math">
                      <m:r>
                        <a:rPr lang="es-EC" i="1">
                          <a:latin typeface="Cambria Math"/>
                        </a:rPr>
                        <m:t>𝐴𝑐</m:t>
                      </m:r>
                      <m:r>
                        <a:rPr lang="es-EC" i="1">
                          <a:latin typeface="Cambria Math"/>
                        </a:rPr>
                        <m:t>=64∗64=409 6</m:t>
                      </m:r>
                      <m:r>
                        <a:rPr lang="es-EC" i="1">
                          <a:latin typeface="Cambria Math"/>
                        </a:rPr>
                        <m:t>𝑐</m:t>
                      </m:r>
                      <m:sSup>
                        <m:sSupPr>
                          <m:ctrlPr>
                            <a:rPr lang="es-EC" i="1">
                              <a:latin typeface="Cambria Math"/>
                            </a:rPr>
                          </m:ctrlPr>
                        </m:sSupPr>
                        <m:e>
                          <m:r>
                            <a:rPr lang="es-EC" i="1">
                              <a:latin typeface="Cambria Math"/>
                            </a:rPr>
                            <m:t>𝑚</m:t>
                          </m:r>
                        </m:e>
                        <m:sup>
                          <m:r>
                            <a:rPr lang="es-EC" i="1">
                              <a:latin typeface="Cambria Math"/>
                            </a:rPr>
                            <m:t>2</m:t>
                          </m:r>
                        </m:sup>
                      </m:sSup>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𝐴𝑠h</m:t>
                      </m:r>
                      <m:r>
                        <a:rPr lang="es-EC" i="1">
                          <a:latin typeface="Cambria Math"/>
                        </a:rPr>
                        <m:t>=</m:t>
                      </m:r>
                      <m:f>
                        <m:fPr>
                          <m:ctrlPr>
                            <a:rPr lang="es-EC" i="1">
                              <a:latin typeface="Cambria Math"/>
                            </a:rPr>
                          </m:ctrlPr>
                        </m:fPr>
                        <m:num>
                          <m:r>
                            <a:rPr lang="es-EC" i="1">
                              <a:latin typeface="Cambria Math"/>
                            </a:rPr>
                            <m:t>0.3∗10∗64∗280</m:t>
                          </m:r>
                        </m:num>
                        <m:den>
                          <m:r>
                            <a:rPr lang="es-EC" i="1">
                              <a:latin typeface="Cambria Math"/>
                            </a:rPr>
                            <m:t>4200</m:t>
                          </m:r>
                        </m:den>
                      </m:f>
                      <m:r>
                        <a:rPr lang="es-EC" i="1">
                          <a:latin typeface="Cambria Math"/>
                        </a:rPr>
                        <m:t>∗(</m:t>
                      </m:r>
                      <m:f>
                        <m:fPr>
                          <m:ctrlPr>
                            <a:rPr lang="es-EC" i="1">
                              <a:latin typeface="Cambria Math"/>
                            </a:rPr>
                          </m:ctrlPr>
                        </m:fPr>
                        <m:num>
                          <m:r>
                            <a:rPr lang="es-EC" i="1">
                              <a:latin typeface="Cambria Math"/>
                            </a:rPr>
                            <m:t>49000</m:t>
                          </m:r>
                        </m:num>
                        <m:den>
                          <m:r>
                            <a:rPr lang="es-EC" i="1">
                              <a:latin typeface="Cambria Math"/>
                            </a:rPr>
                            <m:t>4096</m:t>
                          </m:r>
                        </m:den>
                      </m:f>
                      <m:r>
                        <a:rPr lang="es-EC" i="1">
                          <a:latin typeface="Cambria Math"/>
                        </a:rPr>
                        <m:t>−1)</m:t>
                      </m:r>
                    </m:oMath>
                  </m:oMathPara>
                </a14:m>
                <a:endParaRPr lang="es-EC" dirty="0"/>
              </a:p>
              <a:p>
                <a:pPr/>
                <a14:m>
                  <m:oMathPara xmlns:m="http://schemas.openxmlformats.org/officeDocument/2006/math">
                    <m:oMathParaPr>
                      <m:jc m:val="centerGroup"/>
                    </m:oMathParaPr>
                    <m:oMath xmlns:m="http://schemas.openxmlformats.org/officeDocument/2006/math">
                      <m:r>
                        <a:rPr lang="es-EC" b="1" i="1">
                          <a:latin typeface="Cambria Math"/>
                        </a:rPr>
                        <m:t>𝑨𝒔𝒉</m:t>
                      </m:r>
                      <m:r>
                        <a:rPr lang="es-EC" b="1" i="1">
                          <a:latin typeface="Cambria Math"/>
                        </a:rPr>
                        <m:t>=</m:t>
                      </m:r>
                      <m:r>
                        <a:rPr lang="es-EC" b="1" i="1">
                          <a:latin typeface="Cambria Math"/>
                        </a:rPr>
                        <m:t>𝟐</m:t>
                      </m:r>
                      <m:r>
                        <a:rPr lang="es-EC" b="1" i="1">
                          <a:latin typeface="Cambria Math"/>
                        </a:rPr>
                        <m:t>.</m:t>
                      </m:r>
                      <m:r>
                        <a:rPr lang="es-EC" b="1" i="1">
                          <a:latin typeface="Cambria Math"/>
                        </a:rPr>
                        <m:t>𝟓𝟏</m:t>
                      </m:r>
                      <m:r>
                        <a:rPr lang="es-EC" b="1" i="1">
                          <a:latin typeface="Cambria Math"/>
                        </a:rPr>
                        <m:t> </m:t>
                      </m:r>
                      <m:r>
                        <a:rPr lang="es-EC" b="1" i="1">
                          <a:latin typeface="Cambria Math"/>
                        </a:rPr>
                        <m:t>𝒄</m:t>
                      </m:r>
                      <m:sSup>
                        <m:sSupPr>
                          <m:ctrlPr>
                            <a:rPr lang="es-EC" b="1" i="1">
                              <a:latin typeface="Cambria Math"/>
                            </a:rPr>
                          </m:ctrlPr>
                        </m:sSupPr>
                        <m:e>
                          <m:r>
                            <a:rPr lang="es-EC" b="1" i="1">
                              <a:latin typeface="Cambria Math"/>
                            </a:rPr>
                            <m:t>𝒎</m:t>
                          </m:r>
                        </m:e>
                        <m:sup>
                          <m:r>
                            <a:rPr lang="es-EC" b="1" i="1">
                              <a:latin typeface="Cambria Math"/>
                            </a:rPr>
                            <m:t>𝟐</m:t>
                          </m:r>
                        </m:sup>
                      </m:sSup>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𝐴𝑠h</m:t>
                      </m:r>
                      <m:r>
                        <a:rPr lang="es-EC" i="1">
                          <a:latin typeface="Cambria Math"/>
                        </a:rPr>
                        <m:t>=</m:t>
                      </m:r>
                      <m:f>
                        <m:fPr>
                          <m:ctrlPr>
                            <a:rPr lang="es-EC" i="1">
                              <a:latin typeface="Cambria Math"/>
                            </a:rPr>
                          </m:ctrlPr>
                        </m:fPr>
                        <m:num>
                          <m:r>
                            <a:rPr lang="es-EC" i="1">
                              <a:latin typeface="Cambria Math"/>
                            </a:rPr>
                            <m:t>0.09∗64∗280∗10</m:t>
                          </m:r>
                        </m:num>
                        <m:den>
                          <m:r>
                            <a:rPr lang="es-EC" i="1">
                              <a:latin typeface="Cambria Math"/>
                            </a:rPr>
                            <m:t>4200</m:t>
                          </m:r>
                        </m:den>
                      </m:f>
                    </m:oMath>
                  </m:oMathPara>
                </a14:m>
                <a:endParaRPr lang="es-EC" dirty="0"/>
              </a:p>
              <a:p>
                <a:pPr/>
                <a14:m>
                  <m:oMathPara xmlns:m="http://schemas.openxmlformats.org/officeDocument/2006/math">
                    <m:oMathParaPr>
                      <m:jc m:val="centerGroup"/>
                    </m:oMathParaPr>
                    <m:oMath xmlns:m="http://schemas.openxmlformats.org/officeDocument/2006/math">
                      <m:r>
                        <a:rPr lang="es-EC" b="1" i="1">
                          <a:latin typeface="Cambria Math"/>
                        </a:rPr>
                        <m:t>𝑨𝒔𝒉</m:t>
                      </m:r>
                      <m:r>
                        <a:rPr lang="es-EC" b="1" i="1">
                          <a:latin typeface="Cambria Math"/>
                        </a:rPr>
                        <m:t>=</m:t>
                      </m:r>
                      <m:r>
                        <a:rPr lang="es-EC" b="1" i="1">
                          <a:latin typeface="Cambria Math"/>
                        </a:rPr>
                        <m:t>𝟑</m:t>
                      </m:r>
                      <m:r>
                        <a:rPr lang="es-EC" b="1" i="1">
                          <a:latin typeface="Cambria Math"/>
                        </a:rPr>
                        <m:t>.</m:t>
                      </m:r>
                      <m:r>
                        <a:rPr lang="es-EC" b="1" i="1">
                          <a:latin typeface="Cambria Math"/>
                        </a:rPr>
                        <m:t>𝟖𝟒</m:t>
                      </m:r>
                      <m:r>
                        <a:rPr lang="es-EC" b="1" i="1">
                          <a:latin typeface="Cambria Math"/>
                        </a:rPr>
                        <m:t> </m:t>
                      </m:r>
                      <m:r>
                        <a:rPr lang="es-EC" b="1" i="1">
                          <a:latin typeface="Cambria Math"/>
                        </a:rPr>
                        <m:t>𝒄</m:t>
                      </m:r>
                      <m:sSup>
                        <m:sSupPr>
                          <m:ctrlPr>
                            <a:rPr lang="es-EC" b="1" i="1">
                              <a:latin typeface="Cambria Math"/>
                            </a:rPr>
                          </m:ctrlPr>
                        </m:sSupPr>
                        <m:e>
                          <m:r>
                            <a:rPr lang="es-EC" b="1" i="1">
                              <a:latin typeface="Cambria Math"/>
                            </a:rPr>
                            <m:t>𝒎</m:t>
                          </m:r>
                        </m:e>
                        <m:sup>
                          <m:r>
                            <a:rPr lang="es-EC" b="1" i="1">
                              <a:latin typeface="Cambria Math"/>
                            </a:rPr>
                            <m:t>𝟐</m:t>
                          </m:r>
                        </m:sup>
                      </m:sSup>
                    </m:oMath>
                  </m:oMathPara>
                </a14:m>
                <a:endParaRPr lang="es-EC" dirty="0" smtClean="0"/>
              </a:p>
              <a:p>
                <a:endParaRPr lang="es-EC" dirty="0"/>
              </a:p>
              <a:p>
                <a:r>
                  <a:rPr lang="es-EC" dirty="0"/>
                  <a:t>El mayor valor obtenido de las ecuaciones citadas anteriormente es 3.84 </a:t>
                </a:r>
                <a:r>
                  <a:rPr lang="es-EC" dirty="0" err="1"/>
                  <a:t>cm</a:t>
                </a:r>
                <a:r>
                  <a:rPr lang="es-EC" baseline="30000" dirty="0" err="1"/>
                  <a:t>2</a:t>
                </a:r>
                <a:r>
                  <a:rPr lang="es-EC" dirty="0"/>
                  <a:t> lo que corresponde a 5 varillas de 10 </a:t>
                </a:r>
                <a:r>
                  <a:rPr lang="es-EC" dirty="0" err="1"/>
                  <a:t>mm.</a:t>
                </a:r>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827584" y="887792"/>
                <a:ext cx="7560840" cy="5636415"/>
              </a:xfrm>
              <a:prstGeom prst="rect">
                <a:avLst/>
              </a:prstGeom>
              <a:blipFill rotWithShape="1">
                <a:blip r:embed="rId2"/>
                <a:stretch>
                  <a:fillRect l="-401" t="-106"/>
                </a:stretch>
              </a:blipFill>
            </p:spPr>
            <p:txBody>
              <a:bodyPr/>
              <a:lstStyle/>
              <a:p>
                <a:r>
                  <a:rPr lang="es-EC">
                    <a:noFill/>
                  </a:rPr>
                  <a:t> </a:t>
                </a:r>
              </a:p>
            </p:txBody>
          </p:sp>
        </mc:Fallback>
      </mc:AlternateContent>
    </p:spTree>
    <p:extLst>
      <p:ext uri="{BB962C8B-B14F-4D97-AF65-F5344CB8AC3E}">
        <p14:creationId xmlns:p14="http://schemas.microsoft.com/office/powerpoint/2010/main" val="2505064162"/>
      </p:ext>
    </p:extLst>
  </p:cSld>
  <p:clrMapOvr>
    <a:masterClrMapping/>
  </p:clrMapOvr>
  <p:transition spd="slow">
    <p:pull/>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ARMADO DE ELEMENTOS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5" name="4 Imagen"/>
          <p:cNvPicPr/>
          <p:nvPr/>
        </p:nvPicPr>
        <p:blipFill>
          <a:blip r:embed="rId2" cstate="print"/>
          <a:srcRect l="14838" t="14100" r="56322" b="15401"/>
          <a:stretch>
            <a:fillRect/>
          </a:stretch>
        </p:blipFill>
        <p:spPr bwMode="auto">
          <a:xfrm>
            <a:off x="395536" y="620688"/>
            <a:ext cx="8424936" cy="5544616"/>
          </a:xfrm>
          <a:prstGeom prst="rect">
            <a:avLst/>
          </a:prstGeom>
          <a:noFill/>
          <a:ln w="9525">
            <a:noFill/>
            <a:miter lim="800000"/>
            <a:headEnd/>
            <a:tailEnd/>
          </a:ln>
        </p:spPr>
      </p:pic>
      <p:sp>
        <p:nvSpPr>
          <p:cNvPr id="4" name="3 Rectángulo"/>
          <p:cNvSpPr/>
          <p:nvPr/>
        </p:nvSpPr>
        <p:spPr>
          <a:xfrm>
            <a:off x="2757979" y="6153820"/>
            <a:ext cx="370005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Armado tipo de muro de Corte.</a:t>
            </a:r>
            <a:endParaRPr lang="es-EC" dirty="0"/>
          </a:p>
        </p:txBody>
      </p:sp>
    </p:spTree>
    <p:extLst>
      <p:ext uri="{BB962C8B-B14F-4D97-AF65-F5344CB8AC3E}">
        <p14:creationId xmlns:p14="http://schemas.microsoft.com/office/powerpoint/2010/main" val="2141583353"/>
      </p:ext>
    </p:extLst>
  </p:cSld>
  <p:clrMapOvr>
    <a:masterClrMapping/>
  </p:clrMapOvr>
  <p:transition spd="slow">
    <p:pull/>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15616" y="764704"/>
            <a:ext cx="1944216" cy="43204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chemeClr val="tx1"/>
                </a:solidFill>
              </a:rPr>
              <a:t>Introducción</a:t>
            </a:r>
            <a:r>
              <a:rPr lang="es-EC" sz="1500" b="1" dirty="0" smtClean="0">
                <a:solidFill>
                  <a:schemeClr val="tx1"/>
                </a:solidFill>
              </a:rPr>
              <a:t> </a:t>
            </a:r>
            <a:endParaRPr lang="es-EC" sz="1500" b="1" dirty="0">
              <a:solidFill>
                <a:schemeClr val="tx1"/>
              </a:solidFill>
            </a:endParaRPr>
          </a:p>
        </p:txBody>
      </p:sp>
      <p:graphicFrame>
        <p:nvGraphicFramePr>
          <p:cNvPr id="3" name="2 Diagrama"/>
          <p:cNvGraphicFramePr/>
          <p:nvPr>
            <p:extLst>
              <p:ext uri="{D42A27DB-BD31-4B8C-83A1-F6EECF244321}">
                <p14:modId xmlns:p14="http://schemas.microsoft.com/office/powerpoint/2010/main" val="2076037477"/>
              </p:ext>
            </p:extLst>
          </p:nvPr>
        </p:nvGraphicFramePr>
        <p:xfrm>
          <a:off x="1115616" y="1484784"/>
          <a:ext cx="698477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08857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rotWithShape="1">
          <a:blip r:embed="rId2" cstate="print"/>
          <a:srcRect l="31531" t="15261" r="30801" b="10920"/>
          <a:stretch/>
        </p:blipFill>
        <p:spPr bwMode="auto">
          <a:xfrm>
            <a:off x="1187624" y="836601"/>
            <a:ext cx="6835697" cy="5510151"/>
          </a:xfrm>
          <a:prstGeom prst="rect">
            <a:avLst/>
          </a:prstGeom>
          <a:noFill/>
          <a:ln w="9525">
            <a:noFill/>
            <a:miter lim="800000"/>
            <a:headEnd/>
            <a:tailEnd/>
          </a:ln>
        </p:spPr>
      </p:pic>
      <p:sp>
        <p:nvSpPr>
          <p:cNvPr id="2" name="1 Título"/>
          <p:cNvSpPr>
            <a:spLocks noGrp="1"/>
          </p:cNvSpPr>
          <p:nvPr>
            <p:ph type="title"/>
          </p:nvPr>
        </p:nvSpPr>
        <p:spPr>
          <a:xfrm>
            <a:off x="539552" y="404664"/>
            <a:ext cx="3888432" cy="792088"/>
          </a:xfrm>
        </p:spPr>
        <p:txBody>
          <a:bodyPr>
            <a:normAutofit/>
          </a:bodyPr>
          <a:lstStyle/>
          <a:p>
            <a:r>
              <a:rPr lang="es-EC" sz="2500" b="1" dirty="0" smtClean="0">
                <a:solidFill>
                  <a:srgbClr val="C00000"/>
                </a:solidFill>
              </a:rPr>
              <a:t> </a:t>
            </a:r>
            <a:endParaRPr lang="es-EC" sz="2500" b="1" dirty="0">
              <a:solidFill>
                <a:srgbClr val="C00000"/>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spTree>
    <p:extLst>
      <p:ext uri="{BB962C8B-B14F-4D97-AF65-F5344CB8AC3E}">
        <p14:creationId xmlns:p14="http://schemas.microsoft.com/office/powerpoint/2010/main" val="6662368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2" name="1 Rectángulo"/>
          <p:cNvSpPr/>
          <p:nvPr/>
        </p:nvSpPr>
        <p:spPr>
          <a:xfrm>
            <a:off x="1115616" y="908720"/>
            <a:ext cx="7128792" cy="1477328"/>
          </a:xfrm>
          <a:prstGeom prst="rect">
            <a:avLst/>
          </a:prstGeom>
        </p:spPr>
        <p:txBody>
          <a:bodyPr wrap="square">
            <a:spAutoFit/>
          </a:bodyPr>
          <a:lstStyle/>
          <a:p>
            <a:pPr algn="just"/>
            <a:r>
              <a:rPr lang="es-EC" dirty="0"/>
              <a:t>Para este proceso es necesario:</a:t>
            </a:r>
          </a:p>
          <a:p>
            <a:pPr marL="285750" lvl="0" indent="-285750" algn="just">
              <a:buFont typeface="Wingdings" pitchFamily="2" charset="2"/>
              <a:buChar char="ü"/>
            </a:pPr>
            <a:r>
              <a:rPr lang="es-EC" dirty="0"/>
              <a:t>Conocer las dimensiones y el refuerzo de las secciones vigas, columnas y muros de corte.</a:t>
            </a:r>
          </a:p>
          <a:p>
            <a:pPr marL="285750" lvl="0" indent="-285750" algn="just">
              <a:buFont typeface="Wingdings" pitchFamily="2" charset="2"/>
              <a:buChar char="ü"/>
            </a:pPr>
            <a:r>
              <a:rPr lang="es-EC" dirty="0"/>
              <a:t>Definir las propiedades no lineales de fuerza en las secciones.</a:t>
            </a:r>
          </a:p>
        </p:txBody>
      </p:sp>
      <p:pic>
        <p:nvPicPr>
          <p:cNvPr id="6" name="5 Imagen"/>
          <p:cNvPicPr/>
          <p:nvPr/>
        </p:nvPicPr>
        <p:blipFill rotWithShape="1">
          <a:blip r:embed="rId2"/>
          <a:srcRect l="21114" t="20972" r="14391" b="24472"/>
          <a:stretch/>
        </p:blipFill>
        <p:spPr bwMode="auto">
          <a:xfrm>
            <a:off x="1665026" y="2565778"/>
            <a:ext cx="6363357" cy="33835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01483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15616" y="764704"/>
            <a:ext cx="1296144" cy="43204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chemeClr val="tx1"/>
                </a:solidFill>
              </a:rPr>
              <a:t>Objetivos </a:t>
            </a:r>
            <a:r>
              <a:rPr lang="es-EC" sz="1500" b="1" dirty="0" smtClean="0">
                <a:solidFill>
                  <a:schemeClr val="tx1"/>
                </a:solidFill>
              </a:rPr>
              <a:t> </a:t>
            </a:r>
            <a:endParaRPr lang="es-EC" sz="1500" b="1" dirty="0">
              <a:solidFill>
                <a:schemeClr val="tx1"/>
              </a:solidFill>
            </a:endParaRPr>
          </a:p>
        </p:txBody>
      </p:sp>
      <p:graphicFrame>
        <p:nvGraphicFramePr>
          <p:cNvPr id="7" name="4 Marcador de contenido"/>
          <p:cNvGraphicFramePr>
            <a:graphicFrameLocks noGrp="1"/>
          </p:cNvGraphicFramePr>
          <p:nvPr>
            <p:ph idx="1"/>
            <p:extLst>
              <p:ext uri="{D42A27DB-BD31-4B8C-83A1-F6EECF244321}">
                <p14:modId xmlns:p14="http://schemas.microsoft.com/office/powerpoint/2010/main" val="1139883053"/>
              </p:ext>
            </p:extLst>
          </p:nvPr>
        </p:nvGraphicFramePr>
        <p:xfrm>
          <a:off x="673224" y="1268761"/>
          <a:ext cx="785921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67069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15616" y="764704"/>
            <a:ext cx="6741450" cy="43204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chemeClr val="tx1"/>
                </a:solidFill>
              </a:rPr>
              <a:t>Métodos de modelado tipo </a:t>
            </a:r>
            <a:r>
              <a:rPr lang="es-EC" sz="1800" b="1" dirty="0" err="1">
                <a:solidFill>
                  <a:schemeClr val="tx1"/>
                </a:solidFill>
              </a:rPr>
              <a:t>frame</a:t>
            </a:r>
            <a:r>
              <a:rPr lang="es-EC" sz="1800" b="1" dirty="0">
                <a:solidFill>
                  <a:schemeClr val="tx1"/>
                </a:solidFill>
              </a:rPr>
              <a:t>  para muros de corte.</a:t>
            </a:r>
            <a:endParaRPr lang="es-EC" sz="1500" b="1" dirty="0">
              <a:solidFill>
                <a:schemeClr val="tx1"/>
              </a:solidFill>
            </a:endParaRPr>
          </a:p>
        </p:txBody>
      </p:sp>
      <p:sp>
        <p:nvSpPr>
          <p:cNvPr id="2" name="1 Rectángulo"/>
          <p:cNvSpPr/>
          <p:nvPr/>
        </p:nvSpPr>
        <p:spPr>
          <a:xfrm>
            <a:off x="1115616" y="1607260"/>
            <a:ext cx="3370725"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just"/>
            <a:r>
              <a:rPr lang="es-EC" b="1" dirty="0">
                <a:solidFill>
                  <a:srgbClr val="002060"/>
                </a:solidFill>
              </a:rPr>
              <a:t>Columna Ancha Arriostrada </a:t>
            </a:r>
            <a:endParaRPr lang="es-EC" dirty="0">
              <a:solidFill>
                <a:srgbClr val="002060"/>
              </a:solidFill>
            </a:endParaRPr>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0529" y="2077849"/>
            <a:ext cx="1944216" cy="1469132"/>
          </a:xfrm>
          <a:prstGeom prst="rect">
            <a:avLst/>
          </a:prstGeom>
          <a:noFill/>
          <a:ln>
            <a:noFill/>
          </a:ln>
        </p:spPr>
      </p:pic>
      <p:sp>
        <p:nvSpPr>
          <p:cNvPr id="3" name="2 Rectángulo"/>
          <p:cNvSpPr/>
          <p:nvPr/>
        </p:nvSpPr>
        <p:spPr>
          <a:xfrm>
            <a:off x="1230288" y="3789040"/>
            <a:ext cx="249940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solidFill>
                  <a:srgbClr val="002060"/>
                </a:solidFill>
              </a:rPr>
              <a:t>Columna </a:t>
            </a:r>
            <a:r>
              <a:rPr lang="es-EC" b="1" dirty="0" smtClean="0">
                <a:solidFill>
                  <a:srgbClr val="002060"/>
                </a:solidFill>
              </a:rPr>
              <a:t>Arriostrada</a:t>
            </a:r>
            <a:endParaRPr lang="es-EC" dirty="0">
              <a:solidFill>
                <a:srgbClr val="002060"/>
              </a:solidFill>
            </a:endParaRPr>
          </a:p>
        </p:txBody>
      </p:sp>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382" y="4324697"/>
            <a:ext cx="1794510" cy="1233170"/>
          </a:xfrm>
          <a:prstGeom prst="rect">
            <a:avLst/>
          </a:prstGeom>
          <a:noFill/>
          <a:ln>
            <a:noFill/>
          </a:ln>
        </p:spPr>
      </p:pic>
      <p:sp>
        <p:nvSpPr>
          <p:cNvPr id="9" name="8 Rectángulo"/>
          <p:cNvSpPr/>
          <p:nvPr/>
        </p:nvSpPr>
        <p:spPr>
          <a:xfrm>
            <a:off x="4788024" y="2627620"/>
            <a:ext cx="2093499"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just"/>
            <a:r>
              <a:rPr lang="es-EC" b="1" dirty="0" smtClean="0">
                <a:solidFill>
                  <a:srgbClr val="002060"/>
                </a:solidFill>
              </a:rPr>
              <a:t>Columna Ancha</a:t>
            </a:r>
            <a:endParaRPr lang="es-EC" dirty="0">
              <a:solidFill>
                <a:srgbClr val="00206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96952"/>
            <a:ext cx="324597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5060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683568" y="518568"/>
            <a:ext cx="3960440" cy="53416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fontScale="92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chemeClr val="tx1"/>
                </a:solidFill>
              </a:rPr>
              <a:t>Muros modelados como </a:t>
            </a:r>
            <a:r>
              <a:rPr lang="es-EC" sz="1800" b="1" dirty="0">
                <a:solidFill>
                  <a:schemeClr val="tx1"/>
                </a:solidFill>
              </a:rPr>
              <a:t>columna ancha</a:t>
            </a:r>
            <a:endParaRPr lang="es-EC" sz="1500" b="1" dirty="0">
              <a:solidFill>
                <a:schemeClr val="tx1"/>
              </a:solidFill>
            </a:endParaRPr>
          </a:p>
        </p:txBody>
      </p:sp>
      <p:pic>
        <p:nvPicPr>
          <p:cNvPr id="7" name="6 Imagen"/>
          <p:cNvPicPr/>
          <p:nvPr/>
        </p:nvPicPr>
        <p:blipFill>
          <a:blip r:embed="rId2" cstate="print"/>
          <a:srcRect/>
          <a:stretch>
            <a:fillRect/>
          </a:stretch>
        </p:blipFill>
        <p:spPr bwMode="auto">
          <a:xfrm>
            <a:off x="1374330" y="2708920"/>
            <a:ext cx="6251323" cy="3384376"/>
          </a:xfrm>
          <a:prstGeom prst="rect">
            <a:avLst/>
          </a:prstGeom>
          <a:noFill/>
          <a:ln w="9525">
            <a:noFill/>
            <a:miter lim="800000"/>
            <a:headEnd/>
            <a:tailEnd/>
          </a:ln>
        </p:spPr>
      </p:pic>
      <p:grpSp>
        <p:nvGrpSpPr>
          <p:cNvPr id="8" name="7 Grupo"/>
          <p:cNvGrpSpPr/>
          <p:nvPr/>
        </p:nvGrpSpPr>
        <p:grpSpPr>
          <a:xfrm>
            <a:off x="899592" y="1237928"/>
            <a:ext cx="7200800" cy="1326976"/>
            <a:chOff x="312738" y="34575"/>
            <a:chExt cx="6042945" cy="915120"/>
          </a:xfrm>
          <a:solidFill>
            <a:srgbClr val="7030A0"/>
          </a:solidFill>
        </p:grpSpPr>
        <p:sp>
          <p:nvSpPr>
            <p:cNvPr id="9" name="8 Rectángulo redondeado"/>
            <p:cNvSpPr/>
            <p:nvPr/>
          </p:nvSpPr>
          <p:spPr>
            <a:xfrm>
              <a:off x="312738" y="34575"/>
              <a:ext cx="6042945" cy="915120"/>
            </a:xfrm>
            <a:prstGeom prst="roundRect">
              <a:avLst/>
            </a:prstGeom>
            <a:grpFill/>
            <a:ln>
              <a:solidFill>
                <a:srgbClr val="7030A0"/>
              </a:solidFill>
            </a:ln>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0" name="9 Rectángulo"/>
            <p:cNvSpPr/>
            <p:nvPr/>
          </p:nvSpPr>
          <p:spPr>
            <a:xfrm>
              <a:off x="357410" y="79247"/>
              <a:ext cx="5953601" cy="825776"/>
            </a:xfrm>
            <a:prstGeom prst="rect">
              <a:avLst/>
            </a:prstGeom>
            <a:grpFill/>
            <a:ln>
              <a:solidFill>
                <a:srgbClr val="7030A0"/>
              </a:solidFill>
            </a:ln>
          </p:spPr>
          <p:style>
            <a:lnRef idx="0">
              <a:scrgbClr r="0" g="0" b="0"/>
            </a:lnRef>
            <a:fillRef idx="0">
              <a:scrgbClr r="0" g="0" b="0"/>
            </a:fillRef>
            <a:effectRef idx="0">
              <a:scrgbClr r="0" g="0" b="0"/>
            </a:effectRef>
            <a:fontRef idx="minor">
              <a:schemeClr val="lt1"/>
            </a:fontRef>
          </p:style>
          <p:txBody>
            <a:bodyPr spcFirstLastPara="0" vert="horz" wrap="square" lIns="168285" tIns="0" rIns="168285" bIns="0" numCol="1" spcCol="1270" anchor="ctr" anchorCtr="0">
              <a:noAutofit/>
            </a:bodyPr>
            <a:lstStyle/>
            <a:p>
              <a:pPr algn="just"/>
              <a:r>
                <a:rPr lang="es-EC" dirty="0">
                  <a:solidFill>
                    <a:schemeClr val="bg1"/>
                  </a:solidFill>
                </a:rPr>
                <a:t>Los muros se modelan a través de columnas equivalentes que deben representar sus propiedades a flexión y corte. A las vigas inmersas en los muros se les asigna rigidez infinita, tanto a flexión como a corte.</a:t>
              </a:r>
            </a:p>
          </p:txBody>
        </p:sp>
      </p:grpSp>
    </p:spTree>
    <p:extLst>
      <p:ext uri="{BB962C8B-B14F-4D97-AF65-F5344CB8AC3E}">
        <p14:creationId xmlns:p14="http://schemas.microsoft.com/office/powerpoint/2010/main" val="26514365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15616" y="764704"/>
            <a:ext cx="3024336" cy="43204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chemeClr val="tx1"/>
                </a:solidFill>
              </a:rPr>
              <a:t>Viga con rigidez infinita</a:t>
            </a:r>
            <a:endParaRPr lang="es-EC" sz="1500" b="1"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482453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933056"/>
            <a:ext cx="4824536" cy="2304256"/>
          </a:xfrm>
          <a:prstGeom prst="rect">
            <a:avLst/>
          </a:prstGeom>
          <a:noFill/>
          <a:ln>
            <a:noFill/>
          </a:ln>
        </p:spPr>
      </p:pic>
      <p:sp>
        <p:nvSpPr>
          <p:cNvPr id="9" name="8 Rectángulo"/>
          <p:cNvSpPr/>
          <p:nvPr/>
        </p:nvSpPr>
        <p:spPr>
          <a:xfrm>
            <a:off x="1170261" y="3429000"/>
            <a:ext cx="3926075"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C" b="1" dirty="0" smtClean="0">
                <a:solidFill>
                  <a:schemeClr val="tx1"/>
                </a:solidFill>
              </a:rPr>
              <a:t>Columna </a:t>
            </a:r>
            <a:r>
              <a:rPr lang="es-EC" b="1" dirty="0">
                <a:solidFill>
                  <a:schemeClr val="tx1"/>
                </a:solidFill>
              </a:rPr>
              <a:t>del alma muro de corte</a:t>
            </a:r>
          </a:p>
        </p:txBody>
      </p:sp>
      <p:sp>
        <p:nvSpPr>
          <p:cNvPr id="11" name="10 Rectángulo"/>
          <p:cNvSpPr/>
          <p:nvPr/>
        </p:nvSpPr>
        <p:spPr>
          <a:xfrm>
            <a:off x="5744831" y="1326952"/>
            <a:ext cx="2738250" cy="646331"/>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a:r>
              <a:rPr lang="es-EC" b="1" dirty="0" smtClean="0">
                <a:solidFill>
                  <a:schemeClr val="tx1"/>
                </a:solidFill>
              </a:rPr>
              <a:t>Columna </a:t>
            </a:r>
            <a:r>
              <a:rPr lang="es-EC" b="1" dirty="0">
                <a:solidFill>
                  <a:schemeClr val="tx1"/>
                </a:solidFill>
              </a:rPr>
              <a:t>cabezal del  </a:t>
            </a:r>
            <a:endParaRPr lang="es-EC" b="1" dirty="0" smtClean="0">
              <a:solidFill>
                <a:schemeClr val="tx1"/>
              </a:solidFill>
            </a:endParaRPr>
          </a:p>
          <a:p>
            <a:pPr algn="ctr"/>
            <a:r>
              <a:rPr lang="es-EC" b="1" dirty="0" smtClean="0">
                <a:solidFill>
                  <a:schemeClr val="tx1"/>
                </a:solidFill>
              </a:rPr>
              <a:t>muro </a:t>
            </a:r>
            <a:r>
              <a:rPr lang="es-EC" b="1" dirty="0">
                <a:solidFill>
                  <a:schemeClr val="tx1"/>
                </a:solidFill>
              </a:rPr>
              <a:t>de corte</a:t>
            </a:r>
          </a:p>
        </p:txBody>
      </p:sp>
      <p:pic>
        <p:nvPicPr>
          <p:cNvPr id="13" name="12 Imagen"/>
          <p:cNvPicPr/>
          <p:nvPr/>
        </p:nvPicPr>
        <p:blipFill rotWithShape="1">
          <a:blip r:embed="rId4" cstate="print">
            <a:extLst>
              <a:ext uri="{28A0092B-C50C-407E-A947-70E740481C1C}">
                <a14:useLocalDpi xmlns:a14="http://schemas.microsoft.com/office/drawing/2010/main" val="0"/>
              </a:ext>
            </a:extLst>
          </a:blip>
          <a:srcRect l="-8750" r="46933"/>
          <a:stretch/>
        </p:blipFill>
        <p:spPr bwMode="auto">
          <a:xfrm>
            <a:off x="5671867" y="2131115"/>
            <a:ext cx="2716557" cy="1981200"/>
          </a:xfrm>
          <a:prstGeom prst="rect">
            <a:avLst/>
          </a:prstGeom>
          <a:noFill/>
          <a:ln>
            <a:noFill/>
          </a:ln>
        </p:spPr>
      </p:pic>
      <p:pic>
        <p:nvPicPr>
          <p:cNvPr id="14" name="13 Imagen"/>
          <p:cNvPicPr/>
          <p:nvPr/>
        </p:nvPicPr>
        <p:blipFill rotWithShape="1">
          <a:blip r:embed="rId4" cstate="print">
            <a:extLst>
              <a:ext uri="{28A0092B-C50C-407E-A947-70E740481C1C}">
                <a14:useLocalDpi xmlns:a14="http://schemas.microsoft.com/office/drawing/2010/main" val="0"/>
              </a:ext>
            </a:extLst>
          </a:blip>
          <a:srcRect l="62127" t="1403" r="485" b="-1403"/>
          <a:stretch/>
        </p:blipFill>
        <p:spPr bwMode="auto">
          <a:xfrm>
            <a:off x="6382293" y="3809370"/>
            <a:ext cx="1864061" cy="2427942"/>
          </a:xfrm>
          <a:prstGeom prst="rect">
            <a:avLst/>
          </a:prstGeom>
          <a:noFill/>
          <a:ln>
            <a:noFill/>
          </a:ln>
        </p:spPr>
      </p:pic>
    </p:spTree>
    <p:extLst>
      <p:ext uri="{BB962C8B-B14F-4D97-AF65-F5344CB8AC3E}">
        <p14:creationId xmlns:p14="http://schemas.microsoft.com/office/powerpoint/2010/main" val="16212045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15616" y="764704"/>
            <a:ext cx="6741450" cy="648072"/>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chemeClr val="tx1"/>
                </a:solidFill>
              </a:rPr>
              <a:t>Comparación entre estructura modelada por muros de corte y columna ancha.</a:t>
            </a:r>
          </a:p>
        </p:txBody>
      </p:sp>
      <p:graphicFrame>
        <p:nvGraphicFramePr>
          <p:cNvPr id="3" name="2 Tabla"/>
          <p:cNvGraphicFramePr>
            <a:graphicFrameLocks noGrp="1"/>
          </p:cNvGraphicFramePr>
          <p:nvPr>
            <p:extLst>
              <p:ext uri="{D42A27DB-BD31-4B8C-83A1-F6EECF244321}">
                <p14:modId xmlns:p14="http://schemas.microsoft.com/office/powerpoint/2010/main" val="885455469"/>
              </p:ext>
            </p:extLst>
          </p:nvPr>
        </p:nvGraphicFramePr>
        <p:xfrm>
          <a:off x="3161660" y="1628800"/>
          <a:ext cx="3294380" cy="2194560"/>
        </p:xfrm>
        <a:graphic>
          <a:graphicData uri="http://schemas.openxmlformats.org/drawingml/2006/table">
            <a:tbl>
              <a:tblPr firstRow="1" firstCol="1" bandRow="1">
                <a:tableStyleId>{5C22544A-7EE6-4342-B048-85BDC9FD1C3A}</a:tableStyleId>
              </a:tblPr>
              <a:tblGrid>
                <a:gridCol w="1316429"/>
                <a:gridCol w="661522"/>
                <a:gridCol w="1316429"/>
              </a:tblGrid>
              <a:tr h="190500">
                <a:tc rowSpan="2">
                  <a:txBody>
                    <a:bodyPr/>
                    <a:lstStyle/>
                    <a:p>
                      <a:pPr algn="ctr">
                        <a:lnSpc>
                          <a:spcPct val="200000"/>
                        </a:lnSpc>
                        <a:spcAft>
                          <a:spcPts val="0"/>
                        </a:spcAft>
                      </a:pPr>
                      <a:r>
                        <a:rPr lang="es-EC" sz="1200" dirty="0">
                          <a:effectLst/>
                        </a:rPr>
                        <a:t>Estructura:</a:t>
                      </a:r>
                      <a:endParaRPr lang="es-EC" sz="1200" dirty="0">
                        <a:effectLst/>
                        <a:latin typeface="Calibri"/>
                        <a:ea typeface="Calibri"/>
                        <a:cs typeface="Times New Roman"/>
                      </a:endParaRPr>
                    </a:p>
                  </a:txBody>
                  <a:tcPr marL="44450" marR="44450" marT="0" marB="0" anchor="ctr"/>
                </a:tc>
                <a:tc rowSpan="2">
                  <a:txBody>
                    <a:bodyPr/>
                    <a:lstStyle/>
                    <a:p>
                      <a:pPr algn="ctr">
                        <a:lnSpc>
                          <a:spcPct val="200000"/>
                        </a:lnSpc>
                        <a:spcAft>
                          <a:spcPts val="0"/>
                        </a:spcAft>
                      </a:pPr>
                      <a:r>
                        <a:rPr lang="es-EC" sz="1200" dirty="0">
                          <a:effectLst/>
                        </a:rPr>
                        <a:t>Max </a:t>
                      </a:r>
                      <a:r>
                        <a:rPr lang="es-EC" sz="1200" dirty="0" err="1">
                          <a:effectLst/>
                        </a:rPr>
                        <a:t>drift</a:t>
                      </a:r>
                      <a:endParaRPr lang="es-EC" sz="1200" dirty="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dirty="0">
                          <a:effectLst/>
                        </a:rPr>
                        <a:t>Deriva de piso (%)</a:t>
                      </a:r>
                      <a:endParaRPr lang="es-EC" sz="1200" dirty="0">
                        <a:effectLst/>
                        <a:latin typeface="Calibri"/>
                        <a:ea typeface="Calibri"/>
                        <a:cs typeface="Times New Roman"/>
                      </a:endParaRPr>
                    </a:p>
                  </a:txBody>
                  <a:tcPr marL="44450" marR="44450" marT="0" marB="0" anchor="ctr"/>
                </a:tc>
              </a:tr>
              <a:tr h="190500">
                <a:tc vMerge="1">
                  <a:txBody>
                    <a:bodyPr/>
                    <a:lstStyle/>
                    <a:p>
                      <a:endParaRPr lang="es-EC"/>
                    </a:p>
                  </a:txBody>
                  <a:tcPr/>
                </a:tc>
                <a:tc vMerge="1">
                  <a:txBody>
                    <a:bodyPr/>
                    <a:lstStyle/>
                    <a:p>
                      <a:endParaRPr lang="es-EC"/>
                    </a:p>
                  </a:txBody>
                  <a:tcPr/>
                </a:tc>
                <a:tc>
                  <a:txBody>
                    <a:bodyPr/>
                    <a:lstStyle/>
                    <a:p>
                      <a:pPr algn="ctr">
                        <a:lnSpc>
                          <a:spcPct val="200000"/>
                        </a:lnSpc>
                        <a:spcAft>
                          <a:spcPts val="0"/>
                        </a:spcAft>
                      </a:pPr>
                      <a:r>
                        <a:rPr lang="es-EC" sz="1200" dirty="0">
                          <a:effectLst/>
                        </a:rPr>
                        <a:t>d=0.75*R*Max </a:t>
                      </a:r>
                      <a:r>
                        <a:rPr lang="es-EC" sz="1200" dirty="0" err="1">
                          <a:effectLst/>
                        </a:rPr>
                        <a:t>drift</a:t>
                      </a:r>
                      <a:endParaRPr lang="es-EC" sz="1200" dirty="0">
                        <a:effectLst/>
                        <a:latin typeface="Calibri"/>
                        <a:ea typeface="Calibri"/>
                        <a:cs typeface="Times New Roman"/>
                      </a:endParaRPr>
                    </a:p>
                  </a:txBody>
                  <a:tcPr marL="44450" marR="44450" marT="0" marB="0" anchor="ctr"/>
                </a:tc>
              </a:tr>
              <a:tr h="190500">
                <a:tc>
                  <a:txBody>
                    <a:bodyPr/>
                    <a:lstStyle/>
                    <a:p>
                      <a:pPr algn="ctr">
                        <a:lnSpc>
                          <a:spcPct val="200000"/>
                        </a:lnSpc>
                        <a:spcAft>
                          <a:spcPts val="0"/>
                        </a:spcAft>
                      </a:pPr>
                      <a:r>
                        <a:rPr lang="es-EC" sz="1200">
                          <a:effectLst/>
                        </a:rPr>
                        <a:t>Columna ancha</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0.00109</a:t>
                      </a:r>
                      <a:endParaRPr lang="es-EC" sz="12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0.57</a:t>
                      </a:r>
                      <a:endParaRPr lang="es-EC" sz="1200" dirty="0">
                        <a:effectLst/>
                        <a:latin typeface="Calibri"/>
                        <a:ea typeface="Calibri"/>
                        <a:cs typeface="Times New Roman"/>
                      </a:endParaRPr>
                    </a:p>
                  </a:txBody>
                  <a:tcPr marL="44450" marR="44450" marT="0" marB="0" anchor="b"/>
                </a:tc>
              </a:tr>
              <a:tr h="190500">
                <a:tc>
                  <a:txBody>
                    <a:bodyPr/>
                    <a:lstStyle/>
                    <a:p>
                      <a:pPr algn="ctr">
                        <a:lnSpc>
                          <a:spcPct val="200000"/>
                        </a:lnSpc>
                        <a:spcAft>
                          <a:spcPts val="0"/>
                        </a:spcAft>
                      </a:pPr>
                      <a:r>
                        <a:rPr lang="es-EC" sz="1200">
                          <a:effectLst/>
                        </a:rPr>
                        <a:t>Muro de Corte</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0.00103</a:t>
                      </a:r>
                      <a:endParaRPr lang="es-EC" sz="12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0.54</a:t>
                      </a:r>
                      <a:endParaRPr lang="es-EC" sz="1200" dirty="0">
                        <a:effectLst/>
                        <a:latin typeface="Calibri"/>
                        <a:ea typeface="Calibri"/>
                        <a:cs typeface="Times New Roman"/>
                      </a:endParaRPr>
                    </a:p>
                  </a:txBody>
                  <a:tcPr marL="44450" marR="44450" marT="0" marB="0" anchor="b"/>
                </a:tc>
              </a:tr>
            </a:tbl>
          </a:graphicData>
        </a:graphic>
      </p:graphicFrame>
      <p:sp>
        <p:nvSpPr>
          <p:cNvPr id="8" name="1 Título"/>
          <p:cNvSpPr txBox="1">
            <a:spLocks/>
          </p:cNvSpPr>
          <p:nvPr/>
        </p:nvSpPr>
        <p:spPr>
          <a:xfrm>
            <a:off x="3995936" y="3970734"/>
            <a:ext cx="1239366" cy="4404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800" b="1" dirty="0" smtClean="0">
                <a:solidFill>
                  <a:srgbClr val="002060"/>
                </a:solidFill>
              </a:rPr>
              <a:t>e=5.55%</a:t>
            </a:r>
            <a:endParaRPr lang="es-EC" sz="1800" b="1" dirty="0">
              <a:solidFill>
                <a:srgbClr val="002060"/>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4202302303"/>
              </p:ext>
            </p:extLst>
          </p:nvPr>
        </p:nvGraphicFramePr>
        <p:xfrm>
          <a:off x="2483768" y="4509120"/>
          <a:ext cx="4813300" cy="1632966"/>
        </p:xfrm>
        <a:graphic>
          <a:graphicData uri="http://schemas.openxmlformats.org/drawingml/2006/table">
            <a:tbl>
              <a:tblPr firstRow="1" firstCol="1" bandRow="1">
                <a:tableStyleId>{5C22544A-7EE6-4342-B048-85BDC9FD1C3A}</a:tableStyleId>
              </a:tblPr>
              <a:tblGrid>
                <a:gridCol w="876267"/>
                <a:gridCol w="876267"/>
                <a:gridCol w="839242"/>
                <a:gridCol w="740508"/>
                <a:gridCol w="740508"/>
                <a:gridCol w="740508"/>
              </a:tblGrid>
              <a:tr h="323850">
                <a:tc>
                  <a:txBody>
                    <a:bodyPr/>
                    <a:lstStyle/>
                    <a:p>
                      <a:pPr algn="ctr">
                        <a:lnSpc>
                          <a:spcPct val="115000"/>
                        </a:lnSpc>
                        <a:spcAft>
                          <a:spcPts val="0"/>
                        </a:spcAft>
                      </a:pPr>
                      <a:r>
                        <a:rPr lang="es-EC" sz="1000">
                          <a:effectLst/>
                        </a:rPr>
                        <a:t>Estructura</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Modo de vibración</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Periodo (seg)</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UX (%)</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UY (%)</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RZ (%)</a:t>
                      </a:r>
                      <a:endParaRPr lang="es-EC" sz="1100">
                        <a:effectLst/>
                        <a:latin typeface="Calibri"/>
                        <a:ea typeface="Calibri"/>
                        <a:cs typeface="Times New Roman"/>
                      </a:endParaRPr>
                    </a:p>
                  </a:txBody>
                  <a:tcPr marL="44450" marR="44450" marT="0" marB="0" anchor="ctr"/>
                </a:tc>
              </a:tr>
              <a:tr h="333375">
                <a:tc rowSpan="3">
                  <a:txBody>
                    <a:bodyPr/>
                    <a:lstStyle/>
                    <a:p>
                      <a:pPr algn="ctr">
                        <a:lnSpc>
                          <a:spcPct val="115000"/>
                        </a:lnSpc>
                        <a:spcAft>
                          <a:spcPts val="0"/>
                        </a:spcAft>
                      </a:pPr>
                      <a:r>
                        <a:rPr lang="es-EC" sz="1000">
                          <a:effectLst/>
                        </a:rPr>
                        <a:t>Muros de Corte</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1</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0.60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67.48</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r>
              <a:tr h="190500">
                <a:tc vMerge="1">
                  <a:txBody>
                    <a:bodyPr/>
                    <a:lstStyle/>
                    <a:p>
                      <a:endParaRPr lang="es-EC"/>
                    </a:p>
                  </a:txBody>
                  <a:tcPr/>
                </a:tc>
                <a:tc>
                  <a:txBody>
                    <a:bodyPr/>
                    <a:lstStyle/>
                    <a:p>
                      <a:pPr algn="ctr">
                        <a:lnSpc>
                          <a:spcPct val="115000"/>
                        </a:lnSpc>
                        <a:spcAft>
                          <a:spcPts val="0"/>
                        </a:spcAft>
                      </a:pPr>
                      <a:r>
                        <a:rPr lang="es-EC" sz="1000">
                          <a:effectLst/>
                        </a:rPr>
                        <a:t>2</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0.59</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67.99</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r>
              <a:tr h="190500">
                <a:tc vMerge="1">
                  <a:txBody>
                    <a:bodyPr/>
                    <a:lstStyle/>
                    <a:p>
                      <a:endParaRPr lang="es-EC"/>
                    </a:p>
                  </a:txBody>
                  <a:tcPr/>
                </a:tc>
                <a:tc>
                  <a:txBody>
                    <a:bodyPr/>
                    <a:lstStyle/>
                    <a:p>
                      <a:pPr algn="ctr">
                        <a:lnSpc>
                          <a:spcPct val="115000"/>
                        </a:lnSpc>
                        <a:spcAft>
                          <a:spcPts val="0"/>
                        </a:spcAft>
                      </a:pPr>
                      <a:r>
                        <a:rPr lang="es-EC" sz="1100">
                          <a:effectLst/>
                        </a:rPr>
                        <a:t>3</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0.40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67.20</a:t>
                      </a:r>
                      <a:endParaRPr lang="es-EC" sz="1100">
                        <a:effectLst/>
                        <a:latin typeface="Calibri"/>
                        <a:ea typeface="Calibri"/>
                        <a:cs typeface="Times New Roman"/>
                      </a:endParaRPr>
                    </a:p>
                  </a:txBody>
                  <a:tcPr marL="44450" marR="44450" marT="0" marB="0" anchor="b"/>
                </a:tc>
              </a:tr>
              <a:tr h="200025">
                <a:tc rowSpan="3">
                  <a:txBody>
                    <a:bodyPr/>
                    <a:lstStyle/>
                    <a:p>
                      <a:pPr algn="ctr">
                        <a:lnSpc>
                          <a:spcPct val="115000"/>
                        </a:lnSpc>
                        <a:spcAft>
                          <a:spcPts val="0"/>
                        </a:spcAft>
                      </a:pPr>
                      <a:r>
                        <a:rPr lang="es-EC" sz="1000">
                          <a:effectLst/>
                        </a:rPr>
                        <a:t>Columna ancha</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1</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0.64</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70.08</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r>
              <a:tr h="44450">
                <a:tc vMerge="1">
                  <a:txBody>
                    <a:bodyPr/>
                    <a:lstStyle/>
                    <a:p>
                      <a:endParaRPr lang="es-EC"/>
                    </a:p>
                  </a:txBody>
                  <a:tcPr/>
                </a:tc>
                <a:tc>
                  <a:txBody>
                    <a:bodyPr/>
                    <a:lstStyle/>
                    <a:p>
                      <a:pPr algn="ctr">
                        <a:lnSpc>
                          <a:spcPct val="115000"/>
                        </a:lnSpc>
                        <a:spcAft>
                          <a:spcPts val="0"/>
                        </a:spcAft>
                      </a:pPr>
                      <a:r>
                        <a:rPr lang="es-EC" sz="1000">
                          <a:effectLst/>
                        </a:rPr>
                        <a:t>2</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0.63</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70.58</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r>
              <a:tr h="190500">
                <a:tc vMerge="1">
                  <a:txBody>
                    <a:bodyPr/>
                    <a:lstStyle/>
                    <a:p>
                      <a:endParaRPr lang="es-EC"/>
                    </a:p>
                  </a:txBody>
                  <a:tcPr/>
                </a:tc>
                <a:tc>
                  <a:txBody>
                    <a:bodyPr/>
                    <a:lstStyle/>
                    <a:p>
                      <a:pPr algn="ctr">
                        <a:lnSpc>
                          <a:spcPct val="115000"/>
                        </a:lnSpc>
                        <a:spcAft>
                          <a:spcPts val="0"/>
                        </a:spcAft>
                      </a:pPr>
                      <a:r>
                        <a:rPr lang="es-EC" sz="1000">
                          <a:effectLst/>
                        </a:rPr>
                        <a:t>3</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0.46</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a:effectLst/>
                        </a:rPr>
                        <a:t>69.92</a:t>
                      </a:r>
                      <a:endParaRPr lang="es-EC" sz="1100" dirty="0">
                        <a:effectLst/>
                        <a:latin typeface="Calibri"/>
                        <a:ea typeface="Calibri"/>
                        <a:cs typeface="Times New Roman"/>
                      </a:endParaRPr>
                    </a:p>
                  </a:txBody>
                  <a:tcPr marL="44450" marR="44450" marT="0" marB="0" anchor="ctr"/>
                </a:tc>
              </a:tr>
            </a:tbl>
          </a:graphicData>
        </a:graphic>
      </p:graphicFrame>
    </p:spTree>
    <p:extLst>
      <p:ext uri="{BB962C8B-B14F-4D97-AF65-F5344CB8AC3E}">
        <p14:creationId xmlns:p14="http://schemas.microsoft.com/office/powerpoint/2010/main" val="10073981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5148064" y="1656108"/>
            <a:ext cx="3456384" cy="554217"/>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chemeClr val="tx1"/>
                </a:solidFill>
              </a:rPr>
              <a:t>Fuerzas de viga en estructura </a:t>
            </a:r>
            <a:endParaRPr lang="es-EC" sz="1800" b="1" dirty="0" smtClean="0">
              <a:solidFill>
                <a:schemeClr val="tx1"/>
              </a:solidFill>
            </a:endParaRPr>
          </a:p>
          <a:p>
            <a:r>
              <a:rPr lang="es-EC" sz="1800" b="1" dirty="0" smtClean="0">
                <a:solidFill>
                  <a:schemeClr val="tx1"/>
                </a:solidFill>
              </a:rPr>
              <a:t>con </a:t>
            </a:r>
            <a:r>
              <a:rPr lang="es-EC" sz="1800" b="1" dirty="0">
                <a:solidFill>
                  <a:schemeClr val="tx1"/>
                </a:solidFill>
              </a:rPr>
              <a:t>columna ancha.</a:t>
            </a:r>
          </a:p>
        </p:txBody>
      </p:sp>
      <p:pic>
        <p:nvPicPr>
          <p:cNvPr id="7" name="6 Imagen"/>
          <p:cNvPicPr/>
          <p:nvPr/>
        </p:nvPicPr>
        <p:blipFill rotWithShape="1">
          <a:blip r:embed="rId2" cstate="print"/>
          <a:srcRect l="20834" t="9977" r="35737" b="13627"/>
          <a:stretch/>
        </p:blipFill>
        <p:spPr bwMode="auto">
          <a:xfrm>
            <a:off x="752604" y="1110587"/>
            <a:ext cx="3675380" cy="2376264"/>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611560" y="4332064"/>
            <a:ext cx="345638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EC" b="1" dirty="0" smtClean="0">
                <a:solidFill>
                  <a:schemeClr val="tx1"/>
                </a:solidFill>
              </a:rPr>
              <a:t>Fuerzas </a:t>
            </a:r>
            <a:r>
              <a:rPr lang="es-EC" b="1" dirty="0">
                <a:solidFill>
                  <a:schemeClr val="tx1"/>
                </a:solidFill>
              </a:rPr>
              <a:t>de viga en estructura con muro de corte.</a:t>
            </a:r>
            <a:endParaRPr lang="es-EC" dirty="0">
              <a:solidFill>
                <a:schemeClr val="tx1"/>
              </a:solidFill>
            </a:endParaRPr>
          </a:p>
        </p:txBody>
      </p:sp>
      <p:pic>
        <p:nvPicPr>
          <p:cNvPr id="9" name="8 Imagen"/>
          <p:cNvPicPr/>
          <p:nvPr/>
        </p:nvPicPr>
        <p:blipFill rotWithShape="1">
          <a:blip r:embed="rId3" cstate="print"/>
          <a:srcRect l="29167" t="11687" r="28686" b="13056"/>
          <a:stretch/>
        </p:blipFill>
        <p:spPr bwMode="auto">
          <a:xfrm>
            <a:off x="4694659" y="3789040"/>
            <a:ext cx="3729905" cy="2592287"/>
          </a:xfrm>
          <a:prstGeom prst="rect">
            <a:avLst/>
          </a:prstGeom>
          <a:ln>
            <a:noFill/>
          </a:ln>
          <a:extLst>
            <a:ext uri="{53640926-AAD7-44D8-BBD7-CCE9431645EC}">
              <a14:shadowObscured xmlns:a14="http://schemas.microsoft.com/office/drawing/2010/main"/>
            </a:ext>
          </a:extLst>
        </p:spPr>
      </p:pic>
      <p:sp>
        <p:nvSpPr>
          <p:cNvPr id="10" name="9 Flecha derecha"/>
          <p:cNvSpPr/>
          <p:nvPr/>
        </p:nvSpPr>
        <p:spPr>
          <a:xfrm>
            <a:off x="4572000" y="1844824"/>
            <a:ext cx="432048" cy="176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lecha derecha"/>
          <p:cNvSpPr/>
          <p:nvPr/>
        </p:nvSpPr>
        <p:spPr>
          <a:xfrm>
            <a:off x="4211960" y="4478444"/>
            <a:ext cx="432048" cy="176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401899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pic>
        <p:nvPicPr>
          <p:cNvPr id="11" name="10 Imagen"/>
          <p:cNvPicPr/>
          <p:nvPr/>
        </p:nvPicPr>
        <p:blipFill rotWithShape="1">
          <a:blip r:embed="rId2" cstate="print"/>
          <a:srcRect l="6118" t="15611" r="49694" b="8151"/>
          <a:stretch/>
        </p:blipFill>
        <p:spPr bwMode="auto">
          <a:xfrm>
            <a:off x="971600" y="1628800"/>
            <a:ext cx="3312368" cy="3960440"/>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rotWithShape="1">
          <a:blip r:embed="rId3" cstate="print"/>
          <a:srcRect l="3938" t="17694" r="51810" b="13137"/>
          <a:stretch/>
        </p:blipFill>
        <p:spPr bwMode="auto">
          <a:xfrm>
            <a:off x="5004048" y="1651273"/>
            <a:ext cx="2880320" cy="3937967"/>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1547664" y="836712"/>
            <a:ext cx="597666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C" b="1" dirty="0">
                <a:solidFill>
                  <a:schemeClr val="tx1"/>
                </a:solidFill>
              </a:rPr>
              <a:t>Momentos generados en columna modelado como columna ancha y elemento Shell.</a:t>
            </a:r>
            <a:endParaRPr lang="es-EC" dirty="0">
              <a:solidFill>
                <a:schemeClr val="tx1"/>
              </a:solidFill>
            </a:endParaRPr>
          </a:p>
        </p:txBody>
      </p:sp>
      <p:sp>
        <p:nvSpPr>
          <p:cNvPr id="14" name="13 Flecha izquierda y derecha"/>
          <p:cNvSpPr/>
          <p:nvPr/>
        </p:nvSpPr>
        <p:spPr>
          <a:xfrm>
            <a:off x="3059832" y="3212976"/>
            <a:ext cx="3744416" cy="144016"/>
          </a:xfrm>
          <a:prstGeom prst="leftRightArrow">
            <a:avLst/>
          </a:prstGeom>
          <a:solidFill>
            <a:srgbClr val="92D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31071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3" name="2 Rectángulo"/>
          <p:cNvSpPr/>
          <p:nvPr/>
        </p:nvSpPr>
        <p:spPr>
          <a:xfrm>
            <a:off x="1537916" y="836711"/>
            <a:ext cx="597666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C" b="1" dirty="0">
                <a:solidFill>
                  <a:schemeClr val="tx1"/>
                </a:solidFill>
              </a:rPr>
              <a:t>Momentos generados en columna modelado como columna ancha y elemento Shell.</a:t>
            </a:r>
            <a:endParaRPr lang="es-EC" dirty="0">
              <a:solidFill>
                <a:schemeClr val="tx1"/>
              </a:solidFill>
            </a:endParaRPr>
          </a:p>
        </p:txBody>
      </p:sp>
      <p:pic>
        <p:nvPicPr>
          <p:cNvPr id="7" name="6 Imagen"/>
          <p:cNvPicPr/>
          <p:nvPr/>
        </p:nvPicPr>
        <p:blipFill>
          <a:blip r:embed="rId2" cstate="print"/>
          <a:srcRect l="7128" t="17935" r="49253" b="11956"/>
          <a:stretch>
            <a:fillRect/>
          </a:stretch>
        </p:blipFill>
        <p:spPr bwMode="auto">
          <a:xfrm>
            <a:off x="827584" y="1556792"/>
            <a:ext cx="3528392" cy="3937968"/>
          </a:xfrm>
          <a:prstGeom prst="rect">
            <a:avLst/>
          </a:prstGeom>
          <a:noFill/>
          <a:ln w="9525">
            <a:noFill/>
            <a:miter lim="800000"/>
            <a:headEnd/>
            <a:tailEnd/>
          </a:ln>
        </p:spPr>
      </p:pic>
      <p:pic>
        <p:nvPicPr>
          <p:cNvPr id="8" name="7 Imagen"/>
          <p:cNvPicPr/>
          <p:nvPr/>
        </p:nvPicPr>
        <p:blipFill rotWithShape="1">
          <a:blip r:embed="rId3" cstate="print"/>
          <a:srcRect l="4007" t="16812" r="49038" b="14766"/>
          <a:stretch/>
        </p:blipFill>
        <p:spPr bwMode="auto">
          <a:xfrm>
            <a:off x="4945592" y="1700808"/>
            <a:ext cx="3298815" cy="3937212"/>
          </a:xfrm>
          <a:prstGeom prst="rect">
            <a:avLst/>
          </a:prstGeom>
          <a:ln>
            <a:noFill/>
          </a:ln>
          <a:extLst>
            <a:ext uri="{53640926-AAD7-44D8-BBD7-CCE9431645EC}">
              <a14:shadowObscured xmlns:a14="http://schemas.microsoft.com/office/drawing/2010/main"/>
            </a:ext>
          </a:extLst>
        </p:spPr>
      </p:pic>
      <p:sp>
        <p:nvSpPr>
          <p:cNvPr id="2" name="1 Flecha izquierda y derecha"/>
          <p:cNvSpPr/>
          <p:nvPr/>
        </p:nvSpPr>
        <p:spPr>
          <a:xfrm>
            <a:off x="3995936" y="3068960"/>
            <a:ext cx="3312368" cy="216024"/>
          </a:xfrm>
          <a:prstGeom prst="lef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0949867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15616" y="764704"/>
            <a:ext cx="6741450" cy="6480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Proceso analítico no </a:t>
            </a:r>
            <a:r>
              <a:rPr lang="es-EC" sz="1800" b="1" dirty="0" smtClean="0">
                <a:solidFill>
                  <a:srgbClr val="C00000"/>
                </a:solidFill>
              </a:rPr>
              <a:t>lineal </a:t>
            </a:r>
            <a:r>
              <a:rPr lang="es-EC" sz="1800" b="1" dirty="0">
                <a:solidFill>
                  <a:srgbClr val="C00000"/>
                </a:solidFill>
              </a:rPr>
              <a:t>y Método del </a:t>
            </a:r>
            <a:r>
              <a:rPr lang="es-EC" sz="1800" b="1" dirty="0" smtClean="0">
                <a:solidFill>
                  <a:srgbClr val="C00000"/>
                </a:solidFill>
              </a:rPr>
              <a:t>Espectro </a:t>
            </a:r>
            <a:r>
              <a:rPr lang="es-EC" sz="1800" b="1" dirty="0">
                <a:solidFill>
                  <a:srgbClr val="C00000"/>
                </a:solidFill>
              </a:rPr>
              <a:t>de </a:t>
            </a:r>
            <a:r>
              <a:rPr lang="es-EC" sz="1800" b="1" dirty="0" smtClean="0">
                <a:solidFill>
                  <a:srgbClr val="C00000"/>
                </a:solidFill>
              </a:rPr>
              <a:t>Capacidad</a:t>
            </a:r>
            <a:r>
              <a:rPr lang="es-EC" sz="1800" b="1" dirty="0">
                <a:solidFill>
                  <a:srgbClr val="C00000"/>
                </a:solidFill>
              </a:rPr>
              <a:t>.</a:t>
            </a:r>
            <a:endParaRPr lang="es-EC" sz="1500" b="1" dirty="0">
              <a:solidFill>
                <a:schemeClr val="tx1"/>
              </a:solidFill>
            </a:endParaRPr>
          </a:p>
        </p:txBody>
      </p:sp>
      <p:graphicFrame>
        <p:nvGraphicFramePr>
          <p:cNvPr id="3" name="2 Diagrama"/>
          <p:cNvGraphicFramePr/>
          <p:nvPr>
            <p:extLst>
              <p:ext uri="{D42A27DB-BD31-4B8C-83A1-F6EECF244321}">
                <p14:modId xmlns:p14="http://schemas.microsoft.com/office/powerpoint/2010/main" val="2688695932"/>
              </p:ext>
            </p:extLst>
          </p:nvPr>
        </p:nvGraphicFramePr>
        <p:xfrm>
          <a:off x="971600" y="1397000"/>
          <a:ext cx="7416824"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81130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80974" y="1052736"/>
            <a:ext cx="4536504" cy="576063"/>
          </a:xfrm>
        </p:spPr>
        <p:style>
          <a:lnRef idx="0">
            <a:schemeClr val="accent2"/>
          </a:lnRef>
          <a:fillRef idx="3">
            <a:schemeClr val="accent2"/>
          </a:fillRef>
          <a:effectRef idx="3">
            <a:schemeClr val="accent2"/>
          </a:effectRef>
          <a:fontRef idx="minor">
            <a:schemeClr val="lt1"/>
          </a:fontRef>
        </p:style>
        <p:txBody>
          <a:bodyPr>
            <a:normAutofit/>
          </a:bodyPr>
          <a:lstStyle/>
          <a:p>
            <a:r>
              <a:rPr lang="es-EC" sz="2500" b="1" dirty="0" smtClean="0">
                <a:solidFill>
                  <a:schemeClr val="tx1"/>
                </a:solidFill>
              </a:rPr>
              <a:t>Localización recomendable</a:t>
            </a:r>
            <a:endParaRPr lang="es-EC" sz="2500" b="1" dirty="0">
              <a:solidFill>
                <a:schemeClr val="tx1"/>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graphicFrame>
        <p:nvGraphicFramePr>
          <p:cNvPr id="6" name="Diagram 1"/>
          <p:cNvGraphicFramePr/>
          <p:nvPr>
            <p:extLst>
              <p:ext uri="{D42A27DB-BD31-4B8C-83A1-F6EECF244321}">
                <p14:modId xmlns:p14="http://schemas.microsoft.com/office/powerpoint/2010/main" val="3588905142"/>
              </p:ext>
            </p:extLst>
          </p:nvPr>
        </p:nvGraphicFramePr>
        <p:xfrm>
          <a:off x="683568" y="1196752"/>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p:cNvPicPr/>
          <p:nvPr/>
        </p:nvPicPr>
        <p:blipFill rotWithShape="1">
          <a:blip r:embed="rId7" cstate="print"/>
          <a:srcRect l="29362" t="64361" r="36956" b="12773"/>
          <a:stretch/>
        </p:blipFill>
        <p:spPr bwMode="auto">
          <a:xfrm>
            <a:off x="611560" y="4149080"/>
            <a:ext cx="4428493" cy="2337273"/>
          </a:xfrm>
          <a:prstGeom prst="rect">
            <a:avLst/>
          </a:prstGeom>
          <a:noFill/>
          <a:ln w="9525">
            <a:noFill/>
            <a:miter lim="800000"/>
            <a:headEnd/>
            <a:tailEnd/>
          </a:ln>
        </p:spPr>
      </p:pic>
    </p:spTree>
    <p:extLst>
      <p:ext uri="{BB962C8B-B14F-4D97-AF65-F5344CB8AC3E}">
        <p14:creationId xmlns:p14="http://schemas.microsoft.com/office/powerpoint/2010/main" val="20650839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5321324" cy="504056"/>
          </a:xfrm>
          <a:prstGeom prst="rect">
            <a:avLst/>
          </a:prstGeom>
        </p:spPr>
        <p:txBody>
          <a:bodyPr vert="horz" lIns="91440" tIns="45720" rIns="91440" bIns="45720" rtlCol="0" anchor="b">
            <a:normAutofit fontScale="85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100" b="1" dirty="0">
                <a:solidFill>
                  <a:srgbClr val="C00000"/>
                </a:solidFill>
              </a:rPr>
              <a:t>Asignación de Rótulas plásticas a elementos</a:t>
            </a:r>
            <a:r>
              <a:rPr lang="es-EC" sz="1500" b="1" dirty="0">
                <a:solidFill>
                  <a:srgbClr val="C00000"/>
                </a:solidFill>
              </a:rPr>
              <a:t>.</a:t>
            </a:r>
          </a:p>
        </p:txBody>
      </p:sp>
      <p:pic>
        <p:nvPicPr>
          <p:cNvPr id="9" name="8 Imagen"/>
          <p:cNvPicPr/>
          <p:nvPr/>
        </p:nvPicPr>
        <p:blipFill>
          <a:blip r:embed="rId2" cstate="print"/>
          <a:srcRect/>
          <a:stretch>
            <a:fillRect/>
          </a:stretch>
        </p:blipFill>
        <p:spPr bwMode="auto">
          <a:xfrm>
            <a:off x="2195736" y="2852936"/>
            <a:ext cx="5904656" cy="3168352"/>
          </a:xfrm>
          <a:prstGeom prst="rect">
            <a:avLst/>
          </a:prstGeom>
          <a:noFill/>
          <a:ln w="9525">
            <a:noFill/>
            <a:miter lim="800000"/>
            <a:headEnd/>
            <a:tailEnd/>
          </a:ln>
        </p:spPr>
      </p:pic>
      <p:sp>
        <p:nvSpPr>
          <p:cNvPr id="10" name="9 Rectángulo"/>
          <p:cNvSpPr/>
          <p:nvPr/>
        </p:nvSpPr>
        <p:spPr>
          <a:xfrm>
            <a:off x="3347864" y="5445224"/>
            <a:ext cx="2082952" cy="369332"/>
          </a:xfrm>
          <a:prstGeom prst="rect">
            <a:avLst/>
          </a:prstGeom>
          <a:solidFill>
            <a:srgbClr val="BFCD69"/>
          </a:solidFill>
        </p:spPr>
        <p:txBody>
          <a:bodyPr wrap="square">
            <a:spAutoFit/>
          </a:bodyPr>
          <a:lstStyle/>
          <a:p>
            <a:r>
              <a:rPr lang="es-EC" dirty="0" err="1"/>
              <a:t>Lp</a:t>
            </a:r>
            <a:r>
              <a:rPr lang="es-EC" dirty="0"/>
              <a:t> = 0.4h o 0.5h</a:t>
            </a:r>
          </a:p>
        </p:txBody>
      </p:sp>
      <p:grpSp>
        <p:nvGrpSpPr>
          <p:cNvPr id="7" name="6 Grupo"/>
          <p:cNvGrpSpPr/>
          <p:nvPr/>
        </p:nvGrpSpPr>
        <p:grpSpPr>
          <a:xfrm>
            <a:off x="820455" y="1416709"/>
            <a:ext cx="7415121" cy="1261423"/>
            <a:chOff x="851" y="739"/>
            <a:chExt cx="7415121" cy="1501736"/>
          </a:xfrm>
        </p:grpSpPr>
        <p:sp>
          <p:nvSpPr>
            <p:cNvPr id="8" name="7 Rectángulo redondeado"/>
            <p:cNvSpPr/>
            <p:nvPr/>
          </p:nvSpPr>
          <p:spPr>
            <a:xfrm>
              <a:off x="851" y="739"/>
              <a:ext cx="7415121" cy="1501736"/>
            </a:xfrm>
            <a:prstGeom prst="roundRect">
              <a:avLst>
                <a:gd name="adj" fmla="val 10000"/>
              </a:avLst>
            </a:prstGeom>
            <a:solidFill>
              <a:srgbClr val="FF6600"/>
            </a:solidFill>
            <a:ln>
              <a:solidFill>
                <a:srgbClr val="FF66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10 Rectángulo"/>
            <p:cNvSpPr/>
            <p:nvPr/>
          </p:nvSpPr>
          <p:spPr>
            <a:xfrm>
              <a:off x="44835" y="44723"/>
              <a:ext cx="7327153" cy="1413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just" defTabSz="1244600">
                <a:lnSpc>
                  <a:spcPct val="90000"/>
                </a:lnSpc>
                <a:spcBef>
                  <a:spcPct val="0"/>
                </a:spcBef>
                <a:spcAft>
                  <a:spcPct val="35000"/>
                </a:spcAft>
              </a:pPr>
              <a:r>
                <a:rPr lang="es-EC" sz="2000" dirty="0">
                  <a:solidFill>
                    <a:schemeClr val="tx1"/>
                  </a:solidFill>
                </a:rPr>
                <a:t>Es la zona de daño equivalente en la cual se concentra toda la deformación inelástica</a:t>
              </a:r>
            </a:p>
            <a:p>
              <a:pPr lvl="0" algn="ctr" defTabSz="1244600">
                <a:lnSpc>
                  <a:spcPct val="90000"/>
                </a:lnSpc>
                <a:spcBef>
                  <a:spcPct val="0"/>
                </a:spcBef>
                <a:spcAft>
                  <a:spcPct val="35000"/>
                </a:spcAft>
              </a:pPr>
              <a:endParaRPr lang="es-EC" sz="2800" kern="1200" dirty="0">
                <a:solidFill>
                  <a:schemeClr val="tx1"/>
                </a:solidFill>
              </a:endParaRPr>
            </a:p>
          </p:txBody>
        </p:sp>
      </p:grpSp>
    </p:spTree>
    <p:extLst>
      <p:ext uri="{BB962C8B-B14F-4D97-AF65-F5344CB8AC3E}">
        <p14:creationId xmlns:p14="http://schemas.microsoft.com/office/powerpoint/2010/main" val="9767155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4644008" y="2168860"/>
            <a:ext cx="4025180" cy="43204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Rótulas plásticas en columnas</a:t>
            </a:r>
            <a:endParaRPr lang="es-EC" sz="1800" b="1" dirty="0">
              <a:solidFill>
                <a:srgbClr val="C00000"/>
              </a:solidFill>
            </a:endParaRPr>
          </a:p>
        </p:txBody>
      </p:sp>
      <p:pic>
        <p:nvPicPr>
          <p:cNvPr id="7" name="6 Imagen"/>
          <p:cNvPicPr/>
          <p:nvPr/>
        </p:nvPicPr>
        <p:blipFill rotWithShape="1">
          <a:blip r:embed="rId2" cstate="print"/>
          <a:srcRect l="34308" t="26589" r="37077" b="33936"/>
          <a:stretch/>
        </p:blipFill>
        <p:spPr bwMode="auto">
          <a:xfrm>
            <a:off x="611560" y="836711"/>
            <a:ext cx="3096344" cy="2960315"/>
          </a:xfrm>
          <a:prstGeom prst="rect">
            <a:avLst/>
          </a:prstGeom>
          <a:ln>
            <a:noFill/>
          </a:ln>
          <a:extLst>
            <a:ext uri="{53640926-AAD7-44D8-BBD7-CCE9431645EC}">
              <a14:shadowObscured xmlns:a14="http://schemas.microsoft.com/office/drawing/2010/main"/>
            </a:ext>
          </a:extLst>
        </p:spPr>
      </p:pic>
      <p:sp>
        <p:nvSpPr>
          <p:cNvPr id="8" name="1 Título"/>
          <p:cNvSpPr txBox="1">
            <a:spLocks/>
          </p:cNvSpPr>
          <p:nvPr/>
        </p:nvSpPr>
        <p:spPr>
          <a:xfrm>
            <a:off x="1161356" y="4221088"/>
            <a:ext cx="3482652" cy="43204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Rótulas plásticas en vigas</a:t>
            </a:r>
            <a:endParaRPr lang="es-EC" sz="1800" b="1" dirty="0">
              <a:solidFill>
                <a:srgbClr val="C00000"/>
              </a:solidFill>
            </a:endParaRPr>
          </a:p>
        </p:txBody>
      </p:sp>
      <p:pic>
        <p:nvPicPr>
          <p:cNvPr id="11" name="10 Imagen"/>
          <p:cNvPicPr/>
          <p:nvPr/>
        </p:nvPicPr>
        <p:blipFill rotWithShape="1">
          <a:blip r:embed="rId3" cstate="print"/>
          <a:srcRect l="35577" t="29932" r="35416" b="31300"/>
          <a:stretch/>
        </p:blipFill>
        <p:spPr bwMode="auto">
          <a:xfrm>
            <a:off x="5436096" y="3284984"/>
            <a:ext cx="3096344" cy="2808312"/>
          </a:xfrm>
          <a:prstGeom prst="rect">
            <a:avLst/>
          </a:prstGeom>
          <a:ln>
            <a:noFill/>
          </a:ln>
          <a:extLst>
            <a:ext uri="{53640926-AAD7-44D8-BBD7-CCE9431645EC}">
              <a14:shadowObscured xmlns:a14="http://schemas.microsoft.com/office/drawing/2010/main"/>
            </a:ext>
          </a:extLst>
        </p:spPr>
      </p:pic>
      <p:sp>
        <p:nvSpPr>
          <p:cNvPr id="3" name="2 Flecha izquierda"/>
          <p:cNvSpPr/>
          <p:nvPr/>
        </p:nvSpPr>
        <p:spPr>
          <a:xfrm>
            <a:off x="3696097" y="2356706"/>
            <a:ext cx="936104" cy="216024"/>
          </a:xfrm>
          <a:prstGeom prst="lef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Flecha derecha"/>
          <p:cNvSpPr/>
          <p:nvPr/>
        </p:nvSpPr>
        <p:spPr>
          <a:xfrm>
            <a:off x="4164149" y="4398614"/>
            <a:ext cx="1199939" cy="254521"/>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931747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animBg="1"/>
      <p:bldP spid="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5321324" cy="36004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Rótulas plásticas en muros de corte</a:t>
            </a:r>
            <a:endParaRPr lang="es-EC" sz="1800" b="1" dirty="0">
              <a:solidFill>
                <a:srgbClr val="C00000"/>
              </a:solidFill>
            </a:endParaRPr>
          </a:p>
        </p:txBody>
      </p:sp>
      <p:sp>
        <p:nvSpPr>
          <p:cNvPr id="2" name="1 Rectángulo"/>
          <p:cNvSpPr/>
          <p:nvPr/>
        </p:nvSpPr>
        <p:spPr>
          <a:xfrm>
            <a:off x="1115616" y="1484784"/>
            <a:ext cx="6984776" cy="3693319"/>
          </a:xfrm>
          <a:prstGeom prst="rect">
            <a:avLst/>
          </a:prstGeom>
          <a:solidFill>
            <a:srgbClr val="FF9933"/>
          </a:solidFill>
        </p:spPr>
        <p:txBody>
          <a:bodyPr wrap="square">
            <a:spAutoFit/>
          </a:bodyPr>
          <a:lstStyle/>
          <a:p>
            <a:pPr marL="342900" indent="-342900" algn="just">
              <a:lnSpc>
                <a:spcPct val="150000"/>
              </a:lnSpc>
              <a:buFont typeface="+mj-lt"/>
              <a:buAutoNum type="arabicPeriod"/>
            </a:pPr>
            <a:r>
              <a:rPr lang="es-EC" dirty="0" smtClean="0"/>
              <a:t>Las rótulas </a:t>
            </a:r>
            <a:r>
              <a:rPr lang="es-EC" dirty="0"/>
              <a:t>plásticas </a:t>
            </a:r>
            <a:r>
              <a:rPr lang="es-EC" i="1" dirty="0"/>
              <a:t>default-PPM</a:t>
            </a:r>
            <a:r>
              <a:rPr lang="es-EC" dirty="0"/>
              <a:t>, con una interacción entre carga axial y momento serán asignadas a los muros cerca del nivel de piso y dichas rótulas  también deberán ser asignadas en el nivel medio de la altura del muro</a:t>
            </a:r>
            <a:r>
              <a:rPr lang="es-EC" dirty="0" smtClean="0"/>
              <a:t>.</a:t>
            </a:r>
          </a:p>
          <a:p>
            <a:pPr marL="342900" indent="-342900" algn="just">
              <a:lnSpc>
                <a:spcPct val="150000"/>
              </a:lnSpc>
              <a:buFont typeface="+mj-lt"/>
              <a:buAutoNum type="arabicPeriod"/>
            </a:pPr>
            <a:r>
              <a:rPr lang="es-EC" i="1" dirty="0" smtClean="0"/>
              <a:t>Relación </a:t>
            </a:r>
            <a:r>
              <a:rPr lang="es-EC" i="1" dirty="0"/>
              <a:t>entre momento-rotación plástica (M-</a:t>
            </a:r>
            <a:r>
              <a:rPr lang="es-EC" i="1" dirty="0" err="1"/>
              <a:t>θp</a:t>
            </a:r>
            <a:r>
              <a:rPr lang="es-EC" i="1" dirty="0"/>
              <a:t>)</a:t>
            </a:r>
            <a:r>
              <a:rPr lang="es-EC" dirty="0"/>
              <a:t>.-  la relación M - </a:t>
            </a:r>
            <a:r>
              <a:rPr lang="es-EC" dirty="0" err="1"/>
              <a:t>θp</a:t>
            </a:r>
            <a:r>
              <a:rPr lang="es-EC" dirty="0"/>
              <a:t> de una sección de un muro consiste en la rotación plástica y una proporción del momento correspondiente al momento de fluencia. </a:t>
            </a:r>
          </a:p>
          <a:p>
            <a:pPr algn="just"/>
            <a:endParaRPr lang="es-EC" dirty="0"/>
          </a:p>
        </p:txBody>
      </p:sp>
    </p:spTree>
    <p:extLst>
      <p:ext uri="{BB962C8B-B14F-4D97-AF65-F5344CB8AC3E}">
        <p14:creationId xmlns:p14="http://schemas.microsoft.com/office/powerpoint/2010/main" val="32825373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899592" y="660891"/>
            <a:ext cx="5321324" cy="36004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Estados de </a:t>
            </a:r>
            <a:r>
              <a:rPr lang="es-EC" sz="1800" b="1" dirty="0">
                <a:solidFill>
                  <a:srgbClr val="C00000"/>
                </a:solidFill>
              </a:rPr>
              <a:t>carga no lineal</a:t>
            </a:r>
          </a:p>
        </p:txBody>
      </p:sp>
      <p:pic>
        <p:nvPicPr>
          <p:cNvPr id="7" name="6 Imagen"/>
          <p:cNvPicPr/>
          <p:nvPr/>
        </p:nvPicPr>
        <p:blipFill rotWithShape="1">
          <a:blip r:embed="rId2" cstate="print"/>
          <a:srcRect l="14744" t="5131" r="44070" b="24173"/>
          <a:stretch/>
        </p:blipFill>
        <p:spPr bwMode="auto">
          <a:xfrm>
            <a:off x="785209" y="1043064"/>
            <a:ext cx="3640651" cy="4113748"/>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3" cstate="print"/>
          <a:srcRect l="26122" t="9407" r="32692" b="19897"/>
          <a:stretch/>
        </p:blipFill>
        <p:spPr bwMode="auto">
          <a:xfrm>
            <a:off x="4425860" y="1043064"/>
            <a:ext cx="4250596" cy="411374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8 Rectángulo"/>
              <p:cNvSpPr/>
              <p:nvPr/>
            </p:nvSpPr>
            <p:spPr>
              <a:xfrm>
                <a:off x="5613282" y="5189398"/>
                <a:ext cx="2186816" cy="61170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𝑑</m:t>
                      </m:r>
                      <m:r>
                        <a:rPr lang="es-EC" i="1">
                          <a:latin typeface="Cambria Math"/>
                        </a:rPr>
                        <m:t>=12∗3.24∗</m:t>
                      </m:r>
                      <m:f>
                        <m:fPr>
                          <m:ctrlPr>
                            <a:rPr lang="es-EC" i="1">
                              <a:latin typeface="Cambria Math"/>
                            </a:rPr>
                          </m:ctrlPr>
                        </m:fPr>
                        <m:num>
                          <m:r>
                            <a:rPr lang="es-EC" i="1">
                              <a:latin typeface="Cambria Math"/>
                            </a:rPr>
                            <m:t>4</m:t>
                          </m:r>
                        </m:num>
                        <m:den>
                          <m:r>
                            <a:rPr lang="es-EC" i="1">
                              <a:latin typeface="Cambria Math"/>
                            </a:rPr>
                            <m:t>100</m:t>
                          </m:r>
                        </m:den>
                      </m:f>
                    </m:oMath>
                  </m:oMathPara>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5613282" y="5189398"/>
                <a:ext cx="2186816" cy="611706"/>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6026055" y="5845459"/>
                <a:ext cx="1361270"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𝑑</m:t>
                      </m:r>
                      <m:r>
                        <a:rPr lang="es-EC" i="1">
                          <a:latin typeface="Cambria Math"/>
                        </a:rPr>
                        <m:t>=1.55 </m:t>
                      </m:r>
                      <m:r>
                        <a:rPr lang="es-EC" i="1">
                          <a:latin typeface="Cambria Math"/>
                        </a:rPr>
                        <m:t>𝑚</m:t>
                      </m:r>
                    </m:oMath>
                  </m:oMathPara>
                </a14:m>
                <a:endParaRPr lang="es-EC" dirty="0"/>
              </a:p>
            </p:txBody>
          </p:sp>
        </mc:Choice>
        <mc:Fallback xmlns="">
          <p:sp>
            <p:nvSpPr>
              <p:cNvPr id="10" name="9 Rectángulo"/>
              <p:cNvSpPr>
                <a:spLocks noRot="1" noChangeAspect="1" noMove="1" noResize="1" noEditPoints="1" noAdjustHandles="1" noChangeArrowheads="1" noChangeShapeType="1" noTextEdit="1"/>
              </p:cNvSpPr>
              <p:nvPr/>
            </p:nvSpPr>
            <p:spPr>
              <a:xfrm>
                <a:off x="6026055" y="5845459"/>
                <a:ext cx="1361270" cy="369332"/>
              </a:xfrm>
              <a:prstGeom prst="rect">
                <a:avLst/>
              </a:prstGeom>
              <a:blipFill rotWithShape="1">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3879379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pic>
        <p:nvPicPr>
          <p:cNvPr id="7" name="6 Imagen"/>
          <p:cNvPicPr/>
          <p:nvPr/>
        </p:nvPicPr>
        <p:blipFill>
          <a:blip r:embed="rId2" cstate="print"/>
          <a:stretch>
            <a:fillRect/>
          </a:stretch>
        </p:blipFill>
        <p:spPr>
          <a:xfrm>
            <a:off x="3635896" y="5301208"/>
            <a:ext cx="2448272" cy="864096"/>
          </a:xfrm>
          <a:prstGeom prst="rect">
            <a:avLst/>
          </a:prstGeom>
        </p:spPr>
      </p:pic>
      <p:grpSp>
        <p:nvGrpSpPr>
          <p:cNvPr id="8" name="7 Grupo"/>
          <p:cNvGrpSpPr/>
          <p:nvPr/>
        </p:nvGrpSpPr>
        <p:grpSpPr>
          <a:xfrm>
            <a:off x="1403648" y="980728"/>
            <a:ext cx="6120680" cy="4104456"/>
            <a:chOff x="1937652" y="719300"/>
            <a:chExt cx="2419052" cy="2419052"/>
          </a:xfrm>
          <a:gradFill flip="none" rotWithShape="1">
            <a:gsLst>
              <a:gs pos="0">
                <a:srgbClr val="EE4887">
                  <a:tint val="66000"/>
                  <a:satMod val="160000"/>
                </a:srgbClr>
              </a:gs>
              <a:gs pos="50000">
                <a:srgbClr val="EE4887">
                  <a:tint val="44500"/>
                  <a:satMod val="160000"/>
                </a:srgbClr>
              </a:gs>
              <a:gs pos="100000">
                <a:srgbClr val="EE4887">
                  <a:tint val="23500"/>
                  <a:satMod val="160000"/>
                </a:srgbClr>
              </a:gs>
            </a:gsLst>
            <a:lin ang="2700000" scaled="1"/>
            <a:tileRect/>
          </a:gradFill>
          <a:scene3d>
            <a:camera prst="orthographicFront"/>
            <a:lightRig rig="threePt" dir="t">
              <a:rot lat="0" lon="0" rev="7500000"/>
            </a:lightRig>
          </a:scene3d>
        </p:grpSpPr>
        <p:sp>
          <p:nvSpPr>
            <p:cNvPr id="9" name="8 Elipse"/>
            <p:cNvSpPr/>
            <p:nvPr/>
          </p:nvSpPr>
          <p:spPr>
            <a:xfrm>
              <a:off x="1937652" y="719300"/>
              <a:ext cx="2419052" cy="2419052"/>
            </a:xfrm>
            <a:prstGeom prst="ellipse">
              <a:avLst/>
            </a:prstGeom>
            <a:grpFill/>
            <a:sp3d prstMaterial="plastic">
              <a:bevelT w="127000" h="25400" prst="relaxedInset"/>
            </a:sp3d>
          </p:spPr>
          <p:style>
            <a:lnRef idx="0">
              <a:schemeClr val="lt1">
                <a:hueOff val="0"/>
                <a:satOff val="0"/>
                <a:lumOff val="0"/>
                <a:alphaOff val="0"/>
              </a:schemeClr>
            </a:lnRef>
            <a:fillRef idx="3">
              <a:schemeClr val="accent5">
                <a:alpha val="50000"/>
                <a:hueOff val="-3311292"/>
                <a:satOff val="13270"/>
                <a:lumOff val="2876"/>
                <a:alphaOff val="0"/>
              </a:schemeClr>
            </a:fillRef>
            <a:effectRef idx="2">
              <a:schemeClr val="accent5">
                <a:alpha val="50000"/>
                <a:hueOff val="-3311292"/>
                <a:satOff val="13270"/>
                <a:lumOff val="2876"/>
                <a:alphaOff val="0"/>
              </a:schemeClr>
            </a:effectRef>
            <a:fontRef idx="minor">
              <a:schemeClr val="tx1"/>
            </a:fontRef>
          </p:style>
        </p:sp>
        <p:sp>
          <p:nvSpPr>
            <p:cNvPr id="10" name="Elipse 4"/>
            <p:cNvSpPr/>
            <p:nvPr/>
          </p:nvSpPr>
          <p:spPr>
            <a:xfrm>
              <a:off x="2291914" y="1073562"/>
              <a:ext cx="1710528" cy="1710528"/>
            </a:xfrm>
            <a:prstGeom prst="rect">
              <a:avLst/>
            </a:prstGeom>
            <a:grpFill/>
            <a:sp3d/>
          </p:spPr>
          <p:style>
            <a:lnRef idx="0">
              <a:scrgbClr r="0" g="0" b="0"/>
            </a:lnRef>
            <a:fillRef idx="0">
              <a:scrgbClr r="0" g="0" b="0"/>
            </a:fillRef>
            <a:effectRef idx="0">
              <a:scrgbClr r="0" g="0" b="0"/>
            </a:effectRef>
            <a:fontRef idx="minor">
              <a:schemeClr val="tx1"/>
            </a:fontRef>
          </p:style>
          <p:txBody>
            <a:bodyPr spcFirstLastPara="0" vert="horz" wrap="square" lIns="133129" tIns="19050" rIns="133129" bIns="19050" numCol="1" spcCol="1270" anchor="ctr" anchorCtr="0">
              <a:noAutofit/>
            </a:bodyPr>
            <a:lstStyle/>
            <a:p>
              <a:pPr lvl="0" algn="just" defTabSz="666750">
                <a:lnSpc>
                  <a:spcPct val="90000"/>
                </a:lnSpc>
                <a:spcBef>
                  <a:spcPct val="0"/>
                </a:spcBef>
                <a:spcAft>
                  <a:spcPct val="35000"/>
                </a:spcAft>
              </a:pPr>
              <a:r>
                <a:rPr lang="es-EC" dirty="0"/>
                <a:t>Una vez que ya se han definido los casos de carga </a:t>
              </a:r>
              <a:r>
                <a:rPr lang="es-EC" dirty="0" err="1"/>
                <a:t>Pushover</a:t>
              </a:r>
              <a:r>
                <a:rPr lang="es-EC" dirty="0"/>
                <a:t>, se debe ejecutar primero un análisis lineal.  Cuando se ha realizado este análisis, se debe ejecutar el análisis estático no lineal</a:t>
              </a:r>
              <a:endParaRPr lang="es-ES" kern="1200" dirty="0"/>
            </a:p>
          </p:txBody>
        </p:sp>
      </p:grpSp>
    </p:spTree>
    <p:extLst>
      <p:ext uri="{BB962C8B-B14F-4D97-AF65-F5344CB8AC3E}">
        <p14:creationId xmlns:p14="http://schemas.microsoft.com/office/powerpoint/2010/main" val="37667084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5321324" cy="36004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Curva de capacidad.</a:t>
            </a:r>
          </a:p>
        </p:txBody>
      </p:sp>
      <p:pic>
        <p:nvPicPr>
          <p:cNvPr id="7" name="6 Imagen"/>
          <p:cNvPicPr/>
          <p:nvPr/>
        </p:nvPicPr>
        <p:blipFill rotWithShape="1">
          <a:blip r:embed="rId2" cstate="print"/>
          <a:srcRect l="19022" b="25664"/>
          <a:stretch/>
        </p:blipFill>
        <p:spPr bwMode="auto">
          <a:xfrm>
            <a:off x="2483768" y="4509120"/>
            <a:ext cx="3816424" cy="1337667"/>
          </a:xfrm>
          <a:prstGeom prst="rect">
            <a:avLst/>
          </a:prstGeom>
          <a:ln>
            <a:noFill/>
          </a:ln>
          <a:extLst>
            <a:ext uri="{53640926-AAD7-44D8-BBD7-CCE9431645EC}">
              <a14:shadowObscured xmlns:a14="http://schemas.microsoft.com/office/drawing/2010/main"/>
            </a:ext>
          </a:extLst>
        </p:spPr>
      </p:pic>
      <p:graphicFrame>
        <p:nvGraphicFramePr>
          <p:cNvPr id="8" name="4 Marcador de contenido"/>
          <p:cNvGraphicFramePr>
            <a:graphicFrameLocks noGrp="1"/>
          </p:cNvGraphicFramePr>
          <p:nvPr>
            <p:ph idx="1"/>
            <p:extLst>
              <p:ext uri="{D42A27DB-BD31-4B8C-83A1-F6EECF244321}">
                <p14:modId xmlns:p14="http://schemas.microsoft.com/office/powerpoint/2010/main" val="2710557977"/>
              </p:ext>
            </p:extLst>
          </p:nvPr>
        </p:nvGraphicFramePr>
        <p:xfrm>
          <a:off x="858416" y="1340768"/>
          <a:ext cx="7602016" cy="2833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33026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5321324" cy="36004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Curva de capacidad.</a:t>
            </a:r>
          </a:p>
        </p:txBody>
      </p:sp>
      <p:pic>
        <p:nvPicPr>
          <p:cNvPr id="8" name="7 Imagen"/>
          <p:cNvPicPr/>
          <p:nvPr/>
        </p:nvPicPr>
        <p:blipFill>
          <a:blip r:embed="rId2" cstate="print"/>
          <a:srcRect l="20609" t="19597" r="22556" b="32279"/>
          <a:stretch>
            <a:fillRect/>
          </a:stretch>
        </p:blipFill>
        <p:spPr bwMode="auto">
          <a:xfrm>
            <a:off x="903755" y="1196752"/>
            <a:ext cx="4838769" cy="2160240"/>
          </a:xfrm>
          <a:prstGeom prst="rect">
            <a:avLst/>
          </a:prstGeom>
          <a:noFill/>
          <a:ln w="9525">
            <a:noFill/>
            <a:miter lim="800000"/>
            <a:headEnd/>
            <a:tailEnd/>
          </a:ln>
        </p:spPr>
      </p:pic>
      <p:pic>
        <p:nvPicPr>
          <p:cNvPr id="9" name="8 Imagen"/>
          <p:cNvPicPr/>
          <p:nvPr/>
        </p:nvPicPr>
        <p:blipFill>
          <a:blip r:embed="rId3" cstate="print"/>
          <a:srcRect l="30128" t="21795" r="28526" b="21282"/>
          <a:stretch>
            <a:fillRect/>
          </a:stretch>
        </p:blipFill>
        <p:spPr bwMode="auto">
          <a:xfrm>
            <a:off x="899592" y="3429000"/>
            <a:ext cx="4032448" cy="2897882"/>
          </a:xfrm>
          <a:prstGeom prst="rect">
            <a:avLst/>
          </a:prstGeom>
          <a:noFill/>
          <a:ln w="9525">
            <a:noFill/>
            <a:miter lim="800000"/>
            <a:headEnd/>
            <a:tailEnd/>
          </a:ln>
        </p:spPr>
      </p:pic>
      <p:graphicFrame>
        <p:nvGraphicFramePr>
          <p:cNvPr id="10" name="9 Tabla"/>
          <p:cNvGraphicFramePr>
            <a:graphicFrameLocks noGrp="1"/>
          </p:cNvGraphicFramePr>
          <p:nvPr>
            <p:extLst>
              <p:ext uri="{D42A27DB-BD31-4B8C-83A1-F6EECF244321}">
                <p14:modId xmlns:p14="http://schemas.microsoft.com/office/powerpoint/2010/main" val="1848272404"/>
              </p:ext>
            </p:extLst>
          </p:nvPr>
        </p:nvGraphicFramePr>
        <p:xfrm>
          <a:off x="5220072" y="4077072"/>
          <a:ext cx="2286000" cy="1463040"/>
        </p:xfrm>
        <a:graphic>
          <a:graphicData uri="http://schemas.openxmlformats.org/drawingml/2006/table">
            <a:tbl>
              <a:tblPr firstRow="1" firstCol="1" bandRow="1">
                <a:tableStyleId>{5C22544A-7EE6-4342-B048-85BDC9FD1C3A}</a:tableStyleId>
              </a:tblPr>
              <a:tblGrid>
                <a:gridCol w="762000"/>
                <a:gridCol w="907415"/>
                <a:gridCol w="616585"/>
              </a:tblGrid>
              <a:tr h="200025">
                <a:tc>
                  <a:txBody>
                    <a:bodyPr/>
                    <a:lstStyle/>
                    <a:p>
                      <a:pPr algn="ctr">
                        <a:lnSpc>
                          <a:spcPct val="200000"/>
                        </a:lnSpc>
                        <a:spcAft>
                          <a:spcPts val="0"/>
                        </a:spcAft>
                      </a:pPr>
                      <a:r>
                        <a:rPr lang="es-EC" sz="1200" dirty="0">
                          <a:effectLst/>
                        </a:rPr>
                        <a:t>Factores</a:t>
                      </a:r>
                      <a:endParaRPr lang="es-EC" sz="1200" dirty="0">
                        <a:effectLst/>
                        <a:latin typeface="Calibri"/>
                        <a:ea typeface="Calibri"/>
                        <a:cs typeface="Times New Roman"/>
                      </a:endParaRPr>
                    </a:p>
                  </a:txBody>
                  <a:tcPr marL="44450" marR="44450" marT="0" marB="0" anchor="ctr"/>
                </a:tc>
                <a:tc gridSpan="2">
                  <a:txBody>
                    <a:bodyPr/>
                    <a:lstStyle/>
                    <a:p>
                      <a:pPr algn="ctr">
                        <a:lnSpc>
                          <a:spcPct val="200000"/>
                        </a:lnSpc>
                        <a:spcAft>
                          <a:spcPts val="0"/>
                        </a:spcAft>
                      </a:pPr>
                      <a:r>
                        <a:rPr lang="es-EC" sz="1200" dirty="0">
                          <a:effectLst/>
                        </a:rPr>
                        <a:t>Valores</a:t>
                      </a:r>
                      <a:endParaRPr lang="es-EC" sz="1200" dirty="0">
                        <a:effectLst/>
                        <a:latin typeface="Calibri"/>
                        <a:ea typeface="Calibri"/>
                        <a:cs typeface="Times New Roman"/>
                      </a:endParaRPr>
                    </a:p>
                  </a:txBody>
                  <a:tcPr marL="44450" marR="44450" marT="0" marB="0" anchor="ctr"/>
                </a:tc>
                <a:tc hMerge="1">
                  <a:txBody>
                    <a:bodyPr/>
                    <a:lstStyle/>
                    <a:p>
                      <a:endParaRPr lang="es-EC"/>
                    </a:p>
                  </a:txBody>
                  <a:tcPr/>
                </a:tc>
              </a:tr>
              <a:tr h="190500">
                <a:tc>
                  <a:txBody>
                    <a:bodyPr/>
                    <a:lstStyle/>
                    <a:p>
                      <a:pPr>
                        <a:lnSpc>
                          <a:spcPct val="200000"/>
                        </a:lnSpc>
                        <a:spcAft>
                          <a:spcPts val="0"/>
                        </a:spcAft>
                      </a:pPr>
                      <a:r>
                        <a:rPr lang="es-EC" sz="1200" dirty="0" err="1">
                          <a:effectLst/>
                        </a:rPr>
                        <a:t>Vy</a:t>
                      </a:r>
                      <a:r>
                        <a:rPr lang="es-EC" sz="1200" dirty="0">
                          <a:effectLst/>
                        </a:rPr>
                        <a:t>=</a:t>
                      </a:r>
                      <a:endParaRPr lang="es-EC" sz="1200" dirty="0">
                        <a:effectLst/>
                        <a:latin typeface="Calibri"/>
                        <a:ea typeface="Calibri"/>
                        <a:cs typeface="Times New Roman"/>
                      </a:endParaRPr>
                    </a:p>
                  </a:txBody>
                  <a:tcPr marL="44450" marR="44450" marT="0" marB="0" anchor="b"/>
                </a:tc>
                <a:tc>
                  <a:txBody>
                    <a:bodyPr/>
                    <a:lstStyle/>
                    <a:p>
                      <a:pPr algn="r">
                        <a:lnSpc>
                          <a:spcPct val="200000"/>
                        </a:lnSpc>
                        <a:spcAft>
                          <a:spcPts val="0"/>
                        </a:spcAft>
                      </a:pPr>
                      <a:r>
                        <a:rPr lang="es-EC" sz="1200" dirty="0">
                          <a:effectLst/>
                        </a:rPr>
                        <a:t>1980.06</a:t>
                      </a:r>
                      <a:endParaRPr lang="es-EC" sz="1200" dirty="0">
                        <a:effectLst/>
                        <a:latin typeface="Calibri"/>
                        <a:ea typeface="Calibri"/>
                        <a:cs typeface="Times New Roman"/>
                      </a:endParaRPr>
                    </a:p>
                  </a:txBody>
                  <a:tcPr marL="44450" marR="44450" marT="0" marB="0" anchor="b"/>
                </a:tc>
                <a:tc>
                  <a:txBody>
                    <a:bodyPr/>
                    <a:lstStyle/>
                    <a:p>
                      <a:pPr>
                        <a:lnSpc>
                          <a:spcPct val="200000"/>
                        </a:lnSpc>
                        <a:spcAft>
                          <a:spcPts val="0"/>
                        </a:spcAft>
                      </a:pPr>
                      <a:r>
                        <a:rPr lang="es-EC" sz="1200">
                          <a:effectLst/>
                        </a:rPr>
                        <a:t>t.</a:t>
                      </a:r>
                      <a:endParaRPr lang="es-EC" sz="1200">
                        <a:effectLst/>
                        <a:latin typeface="Calibri"/>
                        <a:ea typeface="Calibri"/>
                        <a:cs typeface="Times New Roman"/>
                      </a:endParaRPr>
                    </a:p>
                  </a:txBody>
                  <a:tcPr marL="44450" marR="44450" marT="0" marB="0" anchor="b"/>
                </a:tc>
              </a:tr>
              <a:tr h="190500">
                <a:tc>
                  <a:txBody>
                    <a:bodyPr/>
                    <a:lstStyle/>
                    <a:p>
                      <a:pPr>
                        <a:lnSpc>
                          <a:spcPct val="200000"/>
                        </a:lnSpc>
                        <a:spcAft>
                          <a:spcPts val="0"/>
                        </a:spcAft>
                      </a:pPr>
                      <a:r>
                        <a:rPr lang="es-EC" sz="1200">
                          <a:effectLst/>
                        </a:rPr>
                        <a:t>0.6*Vy=</a:t>
                      </a:r>
                      <a:endParaRPr lang="es-EC" sz="1200">
                        <a:effectLst/>
                        <a:latin typeface="Calibri"/>
                        <a:ea typeface="Calibri"/>
                        <a:cs typeface="Times New Roman"/>
                      </a:endParaRPr>
                    </a:p>
                  </a:txBody>
                  <a:tcPr marL="44450" marR="44450" marT="0" marB="0" anchor="b"/>
                </a:tc>
                <a:tc>
                  <a:txBody>
                    <a:bodyPr/>
                    <a:lstStyle/>
                    <a:p>
                      <a:pPr algn="r">
                        <a:lnSpc>
                          <a:spcPct val="200000"/>
                        </a:lnSpc>
                        <a:spcAft>
                          <a:spcPts val="0"/>
                        </a:spcAft>
                      </a:pPr>
                      <a:r>
                        <a:rPr lang="es-EC" sz="1200" dirty="0">
                          <a:effectLst/>
                        </a:rPr>
                        <a:t>1188.04</a:t>
                      </a:r>
                      <a:endParaRPr lang="es-EC" sz="1200" dirty="0">
                        <a:effectLst/>
                        <a:latin typeface="Calibri"/>
                        <a:ea typeface="Calibri"/>
                        <a:cs typeface="Times New Roman"/>
                      </a:endParaRPr>
                    </a:p>
                  </a:txBody>
                  <a:tcPr marL="44450" marR="44450" marT="0" marB="0" anchor="b"/>
                </a:tc>
                <a:tc>
                  <a:txBody>
                    <a:bodyPr/>
                    <a:lstStyle/>
                    <a:p>
                      <a:pPr>
                        <a:lnSpc>
                          <a:spcPct val="200000"/>
                        </a:lnSpc>
                        <a:spcAft>
                          <a:spcPts val="0"/>
                        </a:spcAft>
                      </a:pPr>
                      <a:r>
                        <a:rPr lang="es-EC" sz="1200" dirty="0">
                          <a:effectLst/>
                        </a:rPr>
                        <a:t>t.</a:t>
                      </a:r>
                      <a:endParaRPr lang="es-EC" sz="1200" dirty="0">
                        <a:effectLst/>
                        <a:latin typeface="Calibri"/>
                        <a:ea typeface="Calibri"/>
                        <a:cs typeface="Times New Roman"/>
                      </a:endParaRPr>
                    </a:p>
                  </a:txBody>
                  <a:tcPr marL="44450" marR="44450" marT="0" marB="0" anchor="b"/>
                </a:tc>
              </a:tr>
              <a:tr h="200025">
                <a:tc>
                  <a:txBody>
                    <a:bodyPr/>
                    <a:lstStyle/>
                    <a:p>
                      <a:pPr>
                        <a:lnSpc>
                          <a:spcPct val="200000"/>
                        </a:lnSpc>
                        <a:spcAft>
                          <a:spcPts val="0"/>
                        </a:spcAft>
                      </a:pPr>
                      <a:r>
                        <a:rPr lang="es-EC" sz="1200">
                          <a:effectLst/>
                        </a:rPr>
                        <a:t>dy=</a:t>
                      </a:r>
                      <a:endParaRPr lang="es-EC" sz="1200">
                        <a:effectLst/>
                        <a:latin typeface="Calibri"/>
                        <a:ea typeface="Calibri"/>
                        <a:cs typeface="Times New Roman"/>
                      </a:endParaRPr>
                    </a:p>
                  </a:txBody>
                  <a:tcPr marL="44450" marR="44450" marT="0" marB="0" anchor="b"/>
                </a:tc>
                <a:tc>
                  <a:txBody>
                    <a:bodyPr/>
                    <a:lstStyle/>
                    <a:p>
                      <a:pPr algn="r">
                        <a:lnSpc>
                          <a:spcPct val="200000"/>
                        </a:lnSpc>
                        <a:spcAft>
                          <a:spcPts val="0"/>
                        </a:spcAft>
                      </a:pPr>
                      <a:r>
                        <a:rPr lang="es-EC" sz="1200">
                          <a:effectLst/>
                        </a:rPr>
                        <a:t>8.45</a:t>
                      </a:r>
                      <a:endParaRPr lang="es-EC" sz="1200">
                        <a:effectLst/>
                        <a:latin typeface="Calibri"/>
                        <a:ea typeface="Calibri"/>
                        <a:cs typeface="Times New Roman"/>
                      </a:endParaRPr>
                    </a:p>
                  </a:txBody>
                  <a:tcPr marL="44450" marR="44450" marT="0" marB="0" anchor="b"/>
                </a:tc>
                <a:tc>
                  <a:txBody>
                    <a:bodyPr/>
                    <a:lstStyle/>
                    <a:p>
                      <a:pPr>
                        <a:lnSpc>
                          <a:spcPct val="200000"/>
                        </a:lnSpc>
                        <a:spcAft>
                          <a:spcPts val="0"/>
                        </a:spcAft>
                      </a:pPr>
                      <a:r>
                        <a:rPr lang="es-EC" sz="1200" dirty="0">
                          <a:effectLst/>
                        </a:rPr>
                        <a:t>cm.</a:t>
                      </a:r>
                      <a:endParaRPr lang="es-EC" sz="1200" dirty="0">
                        <a:effectLst/>
                        <a:latin typeface="Calibri"/>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val="18701218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6977508" cy="6480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Ductilidad de la estructura a partir de la curva de capacidad.</a:t>
            </a:r>
            <a:endParaRPr lang="es-EC" sz="1800" b="1" dirty="0">
              <a:solidFill>
                <a:srgbClr val="C00000"/>
              </a:solidFill>
            </a:endParaRPr>
          </a:p>
        </p:txBody>
      </p:sp>
      <mc:AlternateContent xmlns:mc="http://schemas.openxmlformats.org/markup-compatibility/2006" xmlns:a14="http://schemas.microsoft.com/office/drawing/2010/main">
        <mc:Choice Requires="a14">
          <p:sp>
            <p:nvSpPr>
              <p:cNvPr id="8" name="7 Rectángulo"/>
              <p:cNvSpPr/>
              <p:nvPr/>
            </p:nvSpPr>
            <p:spPr>
              <a:xfrm>
                <a:off x="3059832" y="1628800"/>
                <a:ext cx="2718048" cy="1166794"/>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s-EC" i="1">
                          <a:latin typeface="Cambria Math"/>
                        </a:rPr>
                        <m:t>𝜇</m:t>
                      </m:r>
                      <m:r>
                        <a:rPr lang="es-EC" i="1">
                          <a:latin typeface="Cambria Math"/>
                        </a:rPr>
                        <m:t>=</m:t>
                      </m:r>
                      <m:f>
                        <m:fPr>
                          <m:ctrlPr>
                            <a:rPr lang="es-EC" i="1">
                              <a:latin typeface="Cambria Math"/>
                            </a:rPr>
                          </m:ctrlPr>
                        </m:fPr>
                        <m:num>
                          <m:r>
                            <a:rPr lang="es-EC" i="1">
                              <a:latin typeface="Cambria Math"/>
                            </a:rPr>
                            <m:t>26.22 </m:t>
                          </m:r>
                          <m:r>
                            <a:rPr lang="es-EC" i="1">
                              <a:latin typeface="Cambria Math"/>
                            </a:rPr>
                            <m:t>𝑐𝑚</m:t>
                          </m:r>
                        </m:num>
                        <m:den>
                          <m:r>
                            <a:rPr lang="es-EC" i="1">
                              <a:latin typeface="Cambria Math"/>
                            </a:rPr>
                            <m:t>8.18 </m:t>
                          </m:r>
                          <m:r>
                            <a:rPr lang="es-EC" i="1">
                              <a:latin typeface="Cambria Math"/>
                            </a:rPr>
                            <m:t>𝑐𝑚</m:t>
                          </m:r>
                        </m:den>
                      </m:f>
                    </m:oMath>
                  </m:oMathPara>
                </a14:m>
                <a:endParaRPr lang="es-EC" dirty="0" smtClean="0"/>
              </a:p>
              <a:p>
                <a:pPr algn="ctr"/>
                <a:endParaRPr lang="es-EC" dirty="0"/>
              </a:p>
              <a:p>
                <a:pPr algn="ctr"/>
                <a14:m>
                  <m:oMathPara xmlns:m="http://schemas.openxmlformats.org/officeDocument/2006/math">
                    <m:oMathParaPr>
                      <m:jc m:val="centerGroup"/>
                    </m:oMathParaPr>
                    <m:oMath xmlns:m="http://schemas.openxmlformats.org/officeDocument/2006/math">
                      <m:r>
                        <a:rPr lang="es-EC" i="1">
                          <a:latin typeface="Cambria Math"/>
                        </a:rPr>
                        <m:t>𝜇</m:t>
                      </m:r>
                      <m:r>
                        <a:rPr lang="es-EC" i="1">
                          <a:latin typeface="Cambria Math"/>
                        </a:rPr>
                        <m:t>=3.2</m:t>
                      </m:r>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3059832" y="1628800"/>
                <a:ext cx="2718048" cy="1166794"/>
              </a:xfrm>
              <a:prstGeom prst="rect">
                <a:avLst/>
              </a:prstGeom>
              <a:blipFill rotWithShape="1">
                <a:blip r:embed="rId2"/>
                <a:stretch>
                  <a:fillRect b="-1042"/>
                </a:stretch>
              </a:blipFill>
            </p:spPr>
            <p:txBody>
              <a:bodyPr/>
              <a:lstStyle/>
              <a:p>
                <a:r>
                  <a:rPr lang="es-EC">
                    <a:noFill/>
                  </a:rPr>
                  <a:t> </a:t>
                </a:r>
              </a:p>
            </p:txBody>
          </p:sp>
        </mc:Fallback>
      </mc:AlternateContent>
      <p:sp>
        <p:nvSpPr>
          <p:cNvPr id="9" name="1 Título"/>
          <p:cNvSpPr txBox="1">
            <a:spLocks/>
          </p:cNvSpPr>
          <p:nvPr/>
        </p:nvSpPr>
        <p:spPr>
          <a:xfrm>
            <a:off x="1122884" y="2924944"/>
            <a:ext cx="2595289" cy="43204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Periodo fundamental.</a:t>
            </a:r>
            <a:endParaRPr lang="es-EC" sz="1800" b="1" dirty="0">
              <a:solidFill>
                <a:srgbClr val="C00000"/>
              </a:solidFill>
            </a:endParaRPr>
          </a:p>
        </p:txBody>
      </p:sp>
      <p:pic>
        <p:nvPicPr>
          <p:cNvPr id="10" name="9 Imagen"/>
          <p:cNvPicPr/>
          <p:nvPr/>
        </p:nvPicPr>
        <p:blipFill>
          <a:blip r:embed="rId3" cstate="print"/>
          <a:srcRect l="30609" t="18205" r="34295" b="26410"/>
          <a:stretch>
            <a:fillRect/>
          </a:stretch>
        </p:blipFill>
        <p:spPr bwMode="auto">
          <a:xfrm>
            <a:off x="1259632" y="3428999"/>
            <a:ext cx="1341755" cy="132397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1" name="10 Rectángulo"/>
              <p:cNvSpPr/>
              <p:nvPr/>
            </p:nvSpPr>
            <p:spPr>
              <a:xfrm>
                <a:off x="3070498" y="3453884"/>
                <a:ext cx="35814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𝐾𝑒</m:t>
                      </m:r>
                      <m:r>
                        <a:rPr lang="es-EC" i="1">
                          <a:latin typeface="Cambria Math"/>
                        </a:rPr>
                        <m:t>=</m:t>
                      </m:r>
                      <m:r>
                        <a:rPr lang="es-EC" i="1">
                          <a:latin typeface="Cambria Math"/>
                        </a:rPr>
                        <m:t>𝐾𝑖</m:t>
                      </m:r>
                      <m:r>
                        <a:rPr lang="es-EC" i="1">
                          <a:latin typeface="Cambria Math"/>
                        </a:rPr>
                        <m:t>=</m:t>
                      </m:r>
                      <m:r>
                        <a:rPr lang="es-EC" i="1">
                          <a:latin typeface="Cambria Math"/>
                        </a:rPr>
                        <m:t>𝑆𝑒𝑐</m:t>
                      </m:r>
                      <m:r>
                        <a:rPr lang="es-EC" i="1">
                          <a:latin typeface="Cambria Math"/>
                        </a:rPr>
                        <m:t>1=23432.78  </m:t>
                      </m:r>
                      <m:r>
                        <a:rPr lang="es-EC" i="1">
                          <a:latin typeface="Cambria Math"/>
                        </a:rPr>
                        <m:t>𝑡</m:t>
                      </m:r>
                      <m:r>
                        <a:rPr lang="es-EC" i="1">
                          <a:latin typeface="Cambria Math"/>
                        </a:rPr>
                        <m:t>/</m:t>
                      </m:r>
                      <m:r>
                        <a:rPr lang="es-EC" i="1">
                          <a:latin typeface="Cambria Math"/>
                        </a:rPr>
                        <m:t>𝑚</m:t>
                      </m:r>
                    </m:oMath>
                  </m:oMathPara>
                </a14:m>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3070498" y="3453884"/>
                <a:ext cx="3581430" cy="369332"/>
              </a:xfrm>
              <a:prstGeom prst="rect">
                <a:avLst/>
              </a:prstGeom>
              <a:blipFill rotWithShape="1">
                <a:blip r:embed="rId4"/>
                <a:stretch>
                  <a:fillRect b="-1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3203848" y="3933056"/>
                <a:ext cx="1508875" cy="656013"/>
              </a:xfrm>
              <a:prstGeom prst="rect">
                <a:avLst/>
              </a:prstGeom>
            </p:spPr>
            <p:txBody>
              <a:bodyPr wrap="none">
                <a:spAutoFit/>
              </a:bodyPr>
              <a:lstStyle/>
              <a:p>
                <a14:m>
                  <m:oMath xmlns:m="http://schemas.openxmlformats.org/officeDocument/2006/math">
                    <m:r>
                      <a:rPr lang="es-EC" i="1">
                        <a:latin typeface="Cambria Math"/>
                      </a:rPr>
                      <m:t>𝑡𝑒</m:t>
                    </m:r>
                    <m:r>
                      <a:rPr lang="es-EC" i="1">
                        <a:latin typeface="Cambria Math"/>
                      </a:rPr>
                      <m:t>=</m:t>
                    </m:r>
                    <m:r>
                      <a:rPr lang="es-EC" i="1">
                        <a:latin typeface="Cambria Math"/>
                      </a:rPr>
                      <m:t>𝑡𝑖</m:t>
                    </m:r>
                    <m:r>
                      <a:rPr lang="es-EC" i="1">
                        <a:latin typeface="Cambria Math"/>
                      </a:rPr>
                      <m:t>∗</m:t>
                    </m:r>
                    <m:rad>
                      <m:radPr>
                        <m:degHide m:val="on"/>
                        <m:ctrlPr>
                          <a:rPr lang="es-EC" i="1">
                            <a:latin typeface="Cambria Math"/>
                          </a:rPr>
                        </m:ctrlPr>
                      </m:radPr>
                      <m:deg/>
                      <m:e>
                        <m:f>
                          <m:fPr>
                            <m:ctrlPr>
                              <a:rPr lang="es-EC" i="1">
                                <a:latin typeface="Cambria Math"/>
                              </a:rPr>
                            </m:ctrlPr>
                          </m:fPr>
                          <m:num>
                            <m:r>
                              <a:rPr lang="es-EC" i="1">
                                <a:latin typeface="Cambria Math"/>
                              </a:rPr>
                              <m:t>𝐾𝑖</m:t>
                            </m:r>
                          </m:num>
                          <m:den>
                            <m:r>
                              <a:rPr lang="es-EC" i="1">
                                <a:latin typeface="Cambria Math"/>
                              </a:rPr>
                              <m:t>𝐾𝑒</m:t>
                            </m:r>
                          </m:den>
                        </m:f>
                      </m:e>
                    </m:rad>
                  </m:oMath>
                </a14:m>
                <a:r>
                  <a:rPr lang="es-EC" dirty="0"/>
                  <a:t> </a:t>
                </a:r>
              </a:p>
            </p:txBody>
          </p:sp>
        </mc:Choice>
        <mc:Fallback xmlns="">
          <p:sp>
            <p:nvSpPr>
              <p:cNvPr id="12" name="11 Rectángulo"/>
              <p:cNvSpPr>
                <a:spLocks noRot="1" noChangeAspect="1" noMove="1" noResize="1" noEditPoints="1" noAdjustHandles="1" noChangeArrowheads="1" noChangeShapeType="1" noTextEdit="1"/>
              </p:cNvSpPr>
              <p:nvPr/>
            </p:nvSpPr>
            <p:spPr>
              <a:xfrm>
                <a:off x="3203848" y="3933056"/>
                <a:ext cx="1508875" cy="656013"/>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3226378" y="4758808"/>
                <a:ext cx="161076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𝑡</m:t>
                      </m:r>
                      <m:r>
                        <a:rPr lang="es-EC" b="0" i="1" smtClean="0">
                          <a:latin typeface="Cambria Math"/>
                        </a:rPr>
                        <m:t>𝑒</m:t>
                      </m:r>
                      <m:r>
                        <a:rPr lang="es-EC" i="1">
                          <a:latin typeface="Cambria Math"/>
                        </a:rPr>
                        <m:t>=0.76 </m:t>
                      </m:r>
                      <m:r>
                        <a:rPr lang="es-EC" i="1">
                          <a:latin typeface="Cambria Math"/>
                        </a:rPr>
                        <m:t>𝑠𝑒𝑔</m:t>
                      </m:r>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3226378" y="4758808"/>
                <a:ext cx="1610762" cy="369332"/>
              </a:xfrm>
              <a:prstGeom prst="rect">
                <a:avLst/>
              </a:prstGeom>
              <a:blipFill rotWithShape="1">
                <a:blip r:embed="rId6"/>
                <a:stretch>
                  <a:fillRect b="-10000"/>
                </a:stretch>
              </a:blipFill>
            </p:spPr>
            <p:txBody>
              <a:bodyPr/>
              <a:lstStyle/>
              <a:p>
                <a:r>
                  <a:rPr lang="es-EC">
                    <a:noFill/>
                  </a:rPr>
                  <a:t> </a:t>
                </a:r>
              </a:p>
            </p:txBody>
          </p:sp>
        </mc:Fallback>
      </mc:AlternateContent>
    </p:spTree>
    <p:extLst>
      <p:ext uri="{BB962C8B-B14F-4D97-AF65-F5344CB8AC3E}">
        <p14:creationId xmlns:p14="http://schemas.microsoft.com/office/powerpoint/2010/main" val="375496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2945060" cy="36004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Desplazamiento objetivo</a:t>
            </a:r>
            <a:endParaRPr lang="es-EC" sz="1800" b="1" dirty="0">
              <a:solidFill>
                <a:srgbClr val="C00000"/>
              </a:solidFill>
            </a:endParaRPr>
          </a:p>
        </p:txBody>
      </p:sp>
      <mc:AlternateContent xmlns:mc="http://schemas.openxmlformats.org/markup-compatibility/2006" xmlns:a14="http://schemas.microsoft.com/office/drawing/2010/main">
        <mc:Choice Requires="a14">
          <p:sp>
            <p:nvSpPr>
              <p:cNvPr id="2" name="1 Rectángulo"/>
              <p:cNvSpPr/>
              <p:nvPr/>
            </p:nvSpPr>
            <p:spPr>
              <a:xfrm>
                <a:off x="3131840" y="1340768"/>
                <a:ext cx="2755563" cy="6552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𝛿</m:t>
                      </m:r>
                      <m:r>
                        <a:rPr lang="es-EC" i="1">
                          <a:latin typeface="Cambria Math"/>
                        </a:rPr>
                        <m:t>𝑡</m:t>
                      </m:r>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0</m:t>
                          </m:r>
                        </m:sub>
                      </m:sSub>
                      <m:sSub>
                        <m:sSubPr>
                          <m:ctrlPr>
                            <a:rPr lang="es-EC" i="1">
                              <a:latin typeface="Cambria Math"/>
                            </a:rPr>
                          </m:ctrlPr>
                        </m:sSubPr>
                        <m:e>
                          <m:r>
                            <a:rPr lang="es-EC" i="1">
                              <a:latin typeface="Cambria Math"/>
                            </a:rPr>
                            <m:t>𝐶</m:t>
                          </m:r>
                        </m:e>
                        <m:sub>
                          <m:r>
                            <a:rPr lang="es-EC" i="1">
                              <a:latin typeface="Cambria Math"/>
                            </a:rPr>
                            <m:t>1</m:t>
                          </m:r>
                        </m:sub>
                      </m:sSub>
                      <m:sSub>
                        <m:sSubPr>
                          <m:ctrlPr>
                            <a:rPr lang="es-EC" i="1">
                              <a:latin typeface="Cambria Math"/>
                            </a:rPr>
                          </m:ctrlPr>
                        </m:sSubPr>
                        <m:e>
                          <m:r>
                            <a:rPr lang="es-EC" i="1">
                              <a:latin typeface="Cambria Math"/>
                            </a:rPr>
                            <m:t>𝐶</m:t>
                          </m:r>
                        </m:e>
                        <m:sub>
                          <m:r>
                            <a:rPr lang="es-EC" i="1">
                              <a:latin typeface="Cambria Math"/>
                            </a:rPr>
                            <m:t>2</m:t>
                          </m:r>
                        </m:sub>
                      </m:sSub>
                      <m:sSub>
                        <m:sSubPr>
                          <m:ctrlPr>
                            <a:rPr lang="es-EC" i="1">
                              <a:latin typeface="Cambria Math"/>
                            </a:rPr>
                          </m:ctrlPr>
                        </m:sSubPr>
                        <m:e>
                          <m:r>
                            <a:rPr lang="es-EC" i="1">
                              <a:latin typeface="Cambria Math"/>
                            </a:rPr>
                            <m:t>𝐶</m:t>
                          </m:r>
                        </m:e>
                        <m:sub>
                          <m:r>
                            <a:rPr lang="es-EC" i="1">
                              <a:latin typeface="Cambria Math"/>
                            </a:rPr>
                            <m:t>3</m:t>
                          </m:r>
                        </m:sub>
                      </m:sSub>
                      <m:r>
                        <a:rPr lang="es-EC" i="1">
                          <a:latin typeface="Cambria Math"/>
                        </a:rPr>
                        <m:t>𝑆𝐴</m:t>
                      </m:r>
                      <m:f>
                        <m:fPr>
                          <m:ctrlPr>
                            <a:rPr lang="es-EC" i="1">
                              <a:latin typeface="Cambria Math"/>
                            </a:rPr>
                          </m:ctrlPr>
                        </m:fPr>
                        <m:num>
                          <m:r>
                            <a:rPr lang="es-EC" i="1">
                              <a:latin typeface="Cambria Math"/>
                            </a:rPr>
                            <m:t>𝑇</m:t>
                          </m:r>
                          <m:sSup>
                            <m:sSupPr>
                              <m:ctrlPr>
                                <a:rPr lang="es-EC" i="1">
                                  <a:latin typeface="Cambria Math"/>
                                </a:rPr>
                              </m:ctrlPr>
                            </m:sSupPr>
                            <m:e>
                              <m:r>
                                <a:rPr lang="es-EC" i="1">
                                  <a:latin typeface="Cambria Math"/>
                                </a:rPr>
                                <m:t>𝑒</m:t>
                              </m:r>
                            </m:e>
                            <m:sup>
                              <m:r>
                                <a:rPr lang="es-EC" i="1">
                                  <a:latin typeface="Cambria Math"/>
                                </a:rPr>
                                <m:t>2</m:t>
                              </m:r>
                            </m:sup>
                          </m:sSup>
                        </m:num>
                        <m:den>
                          <m:r>
                            <a:rPr lang="es-EC" i="1">
                              <a:latin typeface="Cambria Math"/>
                            </a:rPr>
                            <m:t>4</m:t>
                          </m:r>
                          <m:sSup>
                            <m:sSupPr>
                              <m:ctrlPr>
                                <a:rPr lang="es-EC" i="1">
                                  <a:latin typeface="Cambria Math"/>
                                </a:rPr>
                              </m:ctrlPr>
                            </m:sSupPr>
                            <m:e>
                              <m:r>
                                <a:rPr lang="es-EC" i="1">
                                  <a:latin typeface="Cambria Math"/>
                                </a:rPr>
                                <m:t>𝜋</m:t>
                              </m:r>
                            </m:e>
                            <m:sup>
                              <m:r>
                                <a:rPr lang="es-EC" i="1">
                                  <a:latin typeface="Cambria Math"/>
                                </a:rPr>
                                <m:t>2</m:t>
                              </m:r>
                            </m:sup>
                          </m:sSup>
                        </m:den>
                      </m:f>
                      <m:r>
                        <a:rPr lang="es-EC" i="1">
                          <a:latin typeface="Cambria Math"/>
                        </a:rPr>
                        <m:t>∗</m:t>
                      </m:r>
                      <m:r>
                        <a:rPr lang="es-EC" i="1">
                          <a:latin typeface="Cambria Math"/>
                        </a:rPr>
                        <m:t>𝑔</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3131840" y="1340768"/>
                <a:ext cx="2755563" cy="655244"/>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1149177" y="2132856"/>
                <a:ext cx="11672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𝑪</m:t>
                          </m:r>
                        </m:e>
                        <m:sub>
                          <m:r>
                            <a:rPr lang="es-EC" b="1" i="1">
                              <a:latin typeface="Cambria Math"/>
                            </a:rPr>
                            <m:t>𝟎</m:t>
                          </m:r>
                        </m:sub>
                      </m:sSub>
                      <m:r>
                        <a:rPr lang="es-EC" b="1" i="1">
                          <a:latin typeface="Cambria Math"/>
                        </a:rPr>
                        <m:t>=</m:t>
                      </m:r>
                      <m:r>
                        <a:rPr lang="es-EC" b="1" i="1">
                          <a:latin typeface="Cambria Math"/>
                        </a:rPr>
                        <m:t>𝟏</m:t>
                      </m:r>
                      <m:r>
                        <a:rPr lang="es-EC" b="1" i="1">
                          <a:latin typeface="Cambria Math"/>
                        </a:rPr>
                        <m:t>.</m:t>
                      </m:r>
                      <m:r>
                        <a:rPr lang="es-EC" b="1" i="1">
                          <a:latin typeface="Cambria Math"/>
                        </a:rPr>
                        <m:t>𝟓</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1149177" y="2132856"/>
                <a:ext cx="1167243" cy="369332"/>
              </a:xfrm>
              <a:prstGeom prst="rect">
                <a:avLst/>
              </a:prstGeom>
              <a:blipFill rotWithShape="1">
                <a:blip r:embed="rId3"/>
                <a:stretch>
                  <a:fillRect b="-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1161406" y="2703215"/>
                <a:ext cx="9428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𝑪</m:t>
                          </m:r>
                        </m:e>
                        <m:sub>
                          <m:r>
                            <a:rPr lang="es-EC" b="1" i="1">
                              <a:latin typeface="Cambria Math"/>
                            </a:rPr>
                            <m:t>𝟏</m:t>
                          </m:r>
                        </m:sub>
                      </m:sSub>
                      <m:r>
                        <a:rPr lang="es-EC" b="1" i="1">
                          <a:latin typeface="Cambria Math"/>
                        </a:rPr>
                        <m:t>=</m:t>
                      </m:r>
                      <m:r>
                        <a:rPr lang="es-EC" b="1" i="1">
                          <a:latin typeface="Cambria Math"/>
                        </a:rPr>
                        <m:t>𝟏</m:t>
                      </m:r>
                    </m:oMath>
                  </m:oMathPara>
                </a14:m>
                <a:endParaRPr lang="es-EC" b="1" dirty="0"/>
              </a:p>
            </p:txBody>
          </p:sp>
        </mc:Choice>
        <mc:Fallback xmlns="">
          <p:sp>
            <p:nvSpPr>
              <p:cNvPr id="4" name="3 Rectángulo"/>
              <p:cNvSpPr>
                <a:spLocks noRot="1" noChangeAspect="1" noMove="1" noResize="1" noEditPoints="1" noAdjustHandles="1" noChangeArrowheads="1" noChangeShapeType="1" noTextEdit="1"/>
              </p:cNvSpPr>
              <p:nvPr/>
            </p:nvSpPr>
            <p:spPr>
              <a:xfrm>
                <a:off x="1161406" y="2703215"/>
                <a:ext cx="942822" cy="369332"/>
              </a:xfrm>
              <a:prstGeom prst="rect">
                <a:avLst/>
              </a:prstGeom>
              <a:blipFill rotWithShape="1">
                <a:blip r:embed="rId4"/>
                <a:stretch>
                  <a:fillRect b="-16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1187699" y="3244334"/>
                <a:ext cx="11672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𝑪</m:t>
                          </m:r>
                        </m:e>
                        <m:sub>
                          <m:r>
                            <a:rPr lang="es-EC" b="1" i="1">
                              <a:latin typeface="Cambria Math"/>
                            </a:rPr>
                            <m:t>𝟐</m:t>
                          </m:r>
                        </m:sub>
                      </m:sSub>
                      <m:r>
                        <a:rPr lang="es-EC" b="1" i="1">
                          <a:latin typeface="Cambria Math"/>
                        </a:rPr>
                        <m:t>=</m:t>
                      </m:r>
                      <m:r>
                        <a:rPr lang="es-EC" b="1" i="1">
                          <a:latin typeface="Cambria Math"/>
                        </a:rPr>
                        <m:t>𝟏</m:t>
                      </m:r>
                      <m:r>
                        <a:rPr lang="es-EC" b="1" i="1">
                          <a:latin typeface="Cambria Math"/>
                        </a:rPr>
                        <m:t>.</m:t>
                      </m:r>
                      <m:r>
                        <a:rPr lang="es-EC" b="1" i="1">
                          <a:latin typeface="Cambria Math"/>
                        </a:rPr>
                        <m:t>𝟏</m:t>
                      </m:r>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1187699" y="3244334"/>
                <a:ext cx="1167243" cy="369332"/>
              </a:xfrm>
              <a:prstGeom prst="rect">
                <a:avLst/>
              </a:prstGeom>
              <a:blipFill rotWithShape="1">
                <a:blip r:embed="rId5"/>
                <a:stretch>
                  <a:fillRect b="-16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1187699" y="3789040"/>
                <a:ext cx="1442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𝑪</m:t>
                          </m:r>
                        </m:e>
                        <m:sub>
                          <m:r>
                            <a:rPr lang="es-EC" b="1" i="1">
                              <a:latin typeface="Cambria Math"/>
                            </a:rPr>
                            <m:t>𝟑</m:t>
                          </m:r>
                        </m:sub>
                      </m:sSub>
                      <m:r>
                        <a:rPr lang="es-EC" b="1" i="1">
                          <a:latin typeface="Cambria Math"/>
                        </a:rPr>
                        <m:t>=</m:t>
                      </m:r>
                      <m:r>
                        <a:rPr lang="es-EC" b="1" i="1">
                          <a:latin typeface="Cambria Math"/>
                        </a:rPr>
                        <m:t>𝟏</m:t>
                      </m:r>
                      <m:r>
                        <a:rPr lang="es-EC" b="1" i="1">
                          <a:latin typeface="Cambria Math"/>
                        </a:rPr>
                        <m:t>.</m:t>
                      </m:r>
                      <m:r>
                        <a:rPr lang="es-EC" b="1" i="1">
                          <a:latin typeface="Cambria Math"/>
                        </a:rPr>
                        <m:t>𝟎𝟏𝟒</m:t>
                      </m:r>
                    </m:oMath>
                  </m:oMathPara>
                </a14:m>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1187699" y="3789040"/>
                <a:ext cx="1442959" cy="369332"/>
              </a:xfrm>
              <a:prstGeom prst="rect">
                <a:avLst/>
              </a:prstGeom>
              <a:blipFill rotWithShape="1">
                <a:blip r:embed="rId6"/>
                <a:stretch>
                  <a:fillRect b="-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2104228" y="4523519"/>
                <a:ext cx="4624919" cy="6745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𝛿</m:t>
                      </m:r>
                      <m:r>
                        <a:rPr lang="es-EC" i="1">
                          <a:latin typeface="Cambria Math"/>
                        </a:rPr>
                        <m:t>𝑡</m:t>
                      </m:r>
                      <m:r>
                        <a:rPr lang="es-EC" i="1">
                          <a:latin typeface="Cambria Math"/>
                        </a:rPr>
                        <m:t>=1.5∗1∗1.1∗1.014∗0.17∗</m:t>
                      </m:r>
                      <m:f>
                        <m:fPr>
                          <m:ctrlPr>
                            <a:rPr lang="es-EC" i="1">
                              <a:latin typeface="Cambria Math"/>
                            </a:rPr>
                          </m:ctrlPr>
                        </m:fPr>
                        <m:num>
                          <m:sSup>
                            <m:sSupPr>
                              <m:ctrlPr>
                                <a:rPr lang="es-EC" i="1">
                                  <a:latin typeface="Cambria Math"/>
                                </a:rPr>
                              </m:ctrlPr>
                            </m:sSupPr>
                            <m:e>
                              <m:r>
                                <a:rPr lang="es-EC" i="1">
                                  <a:latin typeface="Cambria Math"/>
                                </a:rPr>
                                <m:t>0.76</m:t>
                              </m:r>
                            </m:e>
                            <m:sup>
                              <m:r>
                                <a:rPr lang="es-EC" i="1">
                                  <a:latin typeface="Cambria Math"/>
                                </a:rPr>
                                <m:t>2</m:t>
                              </m:r>
                            </m:sup>
                          </m:sSup>
                        </m:num>
                        <m:den>
                          <m:r>
                            <a:rPr lang="es-EC" i="1">
                              <a:latin typeface="Cambria Math"/>
                            </a:rPr>
                            <m:t>4</m:t>
                          </m:r>
                          <m:sSup>
                            <m:sSupPr>
                              <m:ctrlPr>
                                <a:rPr lang="es-EC" i="1">
                                  <a:latin typeface="Cambria Math"/>
                                </a:rPr>
                              </m:ctrlPr>
                            </m:sSupPr>
                            <m:e>
                              <m:r>
                                <a:rPr lang="es-EC" i="1">
                                  <a:latin typeface="Cambria Math"/>
                                </a:rPr>
                                <m:t>𝜋</m:t>
                              </m:r>
                            </m:e>
                            <m:sup>
                              <m:r>
                                <a:rPr lang="es-EC" i="1">
                                  <a:latin typeface="Cambria Math"/>
                                </a:rPr>
                                <m:t>2</m:t>
                              </m:r>
                            </m:sup>
                          </m:sSup>
                        </m:den>
                      </m:f>
                      <m:r>
                        <a:rPr lang="es-EC" i="1">
                          <a:latin typeface="Cambria Math"/>
                        </a:rPr>
                        <m:t>∗9.8</m:t>
                      </m:r>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2104228" y="4523519"/>
                <a:ext cx="4624919" cy="674544"/>
              </a:xfrm>
              <a:prstGeom prst="rect">
                <a:avLst/>
              </a:prstGeom>
              <a:blipFill rotWithShape="1">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3761660" y="5388678"/>
                <a:ext cx="14959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𝜹</m:t>
                      </m:r>
                      <m:r>
                        <a:rPr lang="es-EC" b="1" i="1">
                          <a:latin typeface="Cambria Math"/>
                        </a:rPr>
                        <m:t>𝒕</m:t>
                      </m:r>
                      <m:r>
                        <a:rPr lang="es-EC" b="1" i="1">
                          <a:latin typeface="Cambria Math"/>
                        </a:rPr>
                        <m:t>=</m:t>
                      </m:r>
                      <m:r>
                        <a:rPr lang="es-EC" b="1" i="1">
                          <a:latin typeface="Cambria Math"/>
                        </a:rPr>
                        <m:t>𝟎</m:t>
                      </m:r>
                      <m:r>
                        <a:rPr lang="es-EC" b="1" i="1">
                          <a:latin typeface="Cambria Math"/>
                        </a:rPr>
                        <m:t>.</m:t>
                      </m:r>
                      <m:r>
                        <a:rPr lang="es-EC" b="1" i="1">
                          <a:latin typeface="Cambria Math"/>
                        </a:rPr>
                        <m:t>𝟎𝟒</m:t>
                      </m:r>
                      <m:r>
                        <a:rPr lang="es-EC" b="1" i="1">
                          <a:latin typeface="Cambria Math"/>
                        </a:rPr>
                        <m:t>𝒎</m:t>
                      </m:r>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3761660" y="5388678"/>
                <a:ext cx="1495922" cy="369332"/>
              </a:xfrm>
              <a:prstGeom prst="rect">
                <a:avLst/>
              </a:prstGeom>
              <a:blipFill rotWithShape="1">
                <a:blip r:embed="rId8"/>
                <a:stretch>
                  <a:fillRect/>
                </a:stretch>
              </a:blipFill>
            </p:spPr>
            <p:txBody>
              <a:bodyPr/>
              <a:lstStyle/>
              <a:p>
                <a:r>
                  <a:rPr lang="es-EC">
                    <a:noFill/>
                  </a:rPr>
                  <a:t> </a:t>
                </a:r>
              </a:p>
            </p:txBody>
          </p:sp>
        </mc:Fallback>
      </mc:AlternateContent>
      <p:pic>
        <p:nvPicPr>
          <p:cNvPr id="14" name="13 Imagen"/>
          <p:cNvPicPr/>
          <p:nvPr/>
        </p:nvPicPr>
        <p:blipFill rotWithShape="1">
          <a:blip r:embed="rId9" cstate="print"/>
          <a:srcRect l="23761" t="31250" r="21419" b="38587"/>
          <a:stretch/>
        </p:blipFill>
        <p:spPr bwMode="auto">
          <a:xfrm>
            <a:off x="3125336" y="2214741"/>
            <a:ext cx="4975056" cy="19755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28229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2945060" cy="36004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Desplazamiento objetivo</a:t>
            </a:r>
            <a:endParaRPr lang="es-EC" sz="1800" b="1" dirty="0">
              <a:solidFill>
                <a:srgbClr val="C00000"/>
              </a:solidFill>
            </a:endParaRPr>
          </a:p>
        </p:txBody>
      </p:sp>
      <p:graphicFrame>
        <p:nvGraphicFramePr>
          <p:cNvPr id="15" name="14 Gráfico"/>
          <p:cNvGraphicFramePr/>
          <p:nvPr>
            <p:extLst>
              <p:ext uri="{D42A27DB-BD31-4B8C-83A1-F6EECF244321}">
                <p14:modId xmlns:p14="http://schemas.microsoft.com/office/powerpoint/2010/main" val="4007124639"/>
              </p:ext>
            </p:extLst>
          </p:nvPr>
        </p:nvGraphicFramePr>
        <p:xfrm>
          <a:off x="755576" y="1196752"/>
          <a:ext cx="7632848"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961075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87542"/>
            <a:ext cx="3793156" cy="582883"/>
          </a:xfrm>
        </p:spPr>
        <p:style>
          <a:lnRef idx="0">
            <a:schemeClr val="accent2"/>
          </a:lnRef>
          <a:fillRef idx="3">
            <a:schemeClr val="accent2"/>
          </a:fillRef>
          <a:effectRef idx="3">
            <a:schemeClr val="accent2"/>
          </a:effectRef>
          <a:fontRef idx="minor">
            <a:schemeClr val="lt1"/>
          </a:fontRef>
        </p:style>
        <p:txBody>
          <a:bodyPr>
            <a:normAutofit/>
          </a:bodyPr>
          <a:lstStyle/>
          <a:p>
            <a:pPr algn="ctr"/>
            <a:r>
              <a:rPr lang="es-EC" sz="2500" b="1" dirty="0" smtClean="0">
                <a:solidFill>
                  <a:schemeClr val="tx1"/>
                </a:solidFill>
              </a:rPr>
              <a:t>Relación de aspecto</a:t>
            </a:r>
            <a:endParaRPr lang="es-EC" sz="2500" b="1" dirty="0">
              <a:solidFill>
                <a:schemeClr val="tx1"/>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pic>
        <p:nvPicPr>
          <p:cNvPr id="5" name="4 Imagen"/>
          <p:cNvPicPr/>
          <p:nvPr/>
        </p:nvPicPr>
        <p:blipFill rotWithShape="1">
          <a:blip r:embed="rId2" cstate="print"/>
          <a:srcRect l="41567" t="22864" r="23943" b="42663"/>
          <a:stretch/>
        </p:blipFill>
        <p:spPr bwMode="auto">
          <a:xfrm>
            <a:off x="840976" y="1070425"/>
            <a:ext cx="7331424" cy="3616834"/>
          </a:xfrm>
          <a:prstGeom prst="rect">
            <a:avLst/>
          </a:prstGeom>
          <a:noFill/>
          <a:ln w="9525">
            <a:noFill/>
            <a:miter lim="800000"/>
            <a:headEnd/>
            <a:tailEnd/>
          </a:ln>
        </p:spPr>
      </p:pic>
      <p:grpSp>
        <p:nvGrpSpPr>
          <p:cNvPr id="11" name="10 Grupo"/>
          <p:cNvGrpSpPr/>
          <p:nvPr/>
        </p:nvGrpSpPr>
        <p:grpSpPr>
          <a:xfrm>
            <a:off x="842464" y="4856938"/>
            <a:ext cx="1669501" cy="1490945"/>
            <a:chOff x="567649" y="2731902"/>
            <a:chExt cx="1669501" cy="2693858"/>
          </a:xfrm>
          <a:solidFill>
            <a:srgbClr val="7030A0"/>
          </a:solidFill>
        </p:grpSpPr>
        <p:sp>
          <p:nvSpPr>
            <p:cNvPr id="12" name="11 Rectángulo"/>
            <p:cNvSpPr/>
            <p:nvPr/>
          </p:nvSpPr>
          <p:spPr>
            <a:xfrm>
              <a:off x="567649" y="2731902"/>
              <a:ext cx="1669501" cy="2693858"/>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12 Rectángulo"/>
            <p:cNvSpPr/>
            <p:nvPr/>
          </p:nvSpPr>
          <p:spPr>
            <a:xfrm>
              <a:off x="567649" y="2731902"/>
              <a:ext cx="1669501" cy="26938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5128" tIns="295601" rIns="135128" bIns="135128" numCol="1" spcCol="1270" anchor="t" anchorCtr="0">
              <a:noAutofit/>
            </a:bodyPr>
            <a:lstStyle/>
            <a:p>
              <a:r>
                <a:rPr lang="es-EC" dirty="0"/>
                <a:t>Muros Bajos:</a:t>
              </a:r>
            </a:p>
            <a:p>
              <a:r>
                <a:rPr lang="es-EC" dirty="0"/>
                <a:t>h/L &lt; 2</a:t>
              </a:r>
            </a:p>
          </p:txBody>
        </p:sp>
      </p:grpSp>
      <p:grpSp>
        <p:nvGrpSpPr>
          <p:cNvPr id="14" name="13 Grupo"/>
          <p:cNvGrpSpPr/>
          <p:nvPr/>
        </p:nvGrpSpPr>
        <p:grpSpPr>
          <a:xfrm>
            <a:off x="3000561" y="4872962"/>
            <a:ext cx="2664295" cy="1490945"/>
            <a:chOff x="567649" y="2731902"/>
            <a:chExt cx="1669501" cy="2693858"/>
          </a:xfrm>
          <a:solidFill>
            <a:srgbClr val="0070C0"/>
          </a:solidFill>
        </p:grpSpPr>
        <p:sp>
          <p:nvSpPr>
            <p:cNvPr id="15" name="14 Rectángulo"/>
            <p:cNvSpPr/>
            <p:nvPr/>
          </p:nvSpPr>
          <p:spPr>
            <a:xfrm>
              <a:off x="567649" y="2731902"/>
              <a:ext cx="1669501" cy="2693858"/>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15 Rectángulo"/>
            <p:cNvSpPr/>
            <p:nvPr/>
          </p:nvSpPr>
          <p:spPr>
            <a:xfrm>
              <a:off x="567649" y="2731902"/>
              <a:ext cx="1669501" cy="26938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5128" tIns="295601" rIns="135128" bIns="135128" numCol="1" spcCol="1270" anchor="t" anchorCtr="0">
              <a:noAutofit/>
            </a:bodyPr>
            <a:lstStyle/>
            <a:p>
              <a:pPr lvl="0"/>
              <a:r>
                <a:rPr lang="es-EC" dirty="0"/>
                <a:t>Muros Intermedios: 2  &lt; h/L &lt; 5</a:t>
              </a:r>
            </a:p>
          </p:txBody>
        </p:sp>
      </p:grpSp>
      <p:grpSp>
        <p:nvGrpSpPr>
          <p:cNvPr id="17" name="16 Grupo"/>
          <p:cNvGrpSpPr/>
          <p:nvPr/>
        </p:nvGrpSpPr>
        <p:grpSpPr>
          <a:xfrm>
            <a:off x="6331581" y="4856937"/>
            <a:ext cx="1669501" cy="1490945"/>
            <a:chOff x="567649" y="2731902"/>
            <a:chExt cx="1669501" cy="2693858"/>
          </a:xfrm>
        </p:grpSpPr>
        <p:sp>
          <p:nvSpPr>
            <p:cNvPr id="18" name="17 Rectángulo"/>
            <p:cNvSpPr/>
            <p:nvPr/>
          </p:nvSpPr>
          <p:spPr>
            <a:xfrm>
              <a:off x="567649" y="2731902"/>
              <a:ext cx="1669501" cy="2693858"/>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18 Rectángulo"/>
            <p:cNvSpPr/>
            <p:nvPr/>
          </p:nvSpPr>
          <p:spPr>
            <a:xfrm>
              <a:off x="567649" y="2731902"/>
              <a:ext cx="1669501" cy="2693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295601" rIns="135128" bIns="135128" numCol="1" spcCol="1270" anchor="t" anchorCtr="0">
              <a:noAutofit/>
            </a:bodyPr>
            <a:lstStyle/>
            <a:p>
              <a:pPr lvl="0"/>
              <a:r>
                <a:rPr lang="es-EC" dirty="0"/>
                <a:t>Muros Altos: </a:t>
              </a:r>
            </a:p>
            <a:p>
              <a:pPr lvl="0"/>
              <a:r>
                <a:rPr lang="es-EC" dirty="0"/>
                <a:t>h/L &gt; 5</a:t>
              </a:r>
            </a:p>
          </p:txBody>
        </p:sp>
      </p:grpSp>
    </p:spTree>
    <p:extLst>
      <p:ext uri="{BB962C8B-B14F-4D97-AF65-F5344CB8AC3E}">
        <p14:creationId xmlns:p14="http://schemas.microsoft.com/office/powerpoint/2010/main" val="19969733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899592" y="688186"/>
            <a:ext cx="2657028" cy="36004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Punto de desempeño</a:t>
            </a:r>
          </a:p>
        </p:txBody>
      </p:sp>
      <p:graphicFrame>
        <p:nvGraphicFramePr>
          <p:cNvPr id="7" name="6 Diagrama"/>
          <p:cNvGraphicFramePr/>
          <p:nvPr>
            <p:extLst>
              <p:ext uri="{D42A27DB-BD31-4B8C-83A1-F6EECF244321}">
                <p14:modId xmlns:p14="http://schemas.microsoft.com/office/powerpoint/2010/main" val="1595536529"/>
              </p:ext>
            </p:extLst>
          </p:nvPr>
        </p:nvGraphicFramePr>
        <p:xfrm>
          <a:off x="683568" y="1050479"/>
          <a:ext cx="7858180" cy="3386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9 Imagen"/>
          <p:cNvPicPr/>
          <p:nvPr/>
        </p:nvPicPr>
        <p:blipFill>
          <a:blip r:embed="rId7" cstate="print"/>
          <a:srcRect/>
          <a:stretch>
            <a:fillRect/>
          </a:stretch>
        </p:blipFill>
        <p:spPr bwMode="auto">
          <a:xfrm>
            <a:off x="1475656" y="4221088"/>
            <a:ext cx="6624736" cy="2126357"/>
          </a:xfrm>
          <a:prstGeom prst="rect">
            <a:avLst/>
          </a:prstGeom>
          <a:noFill/>
          <a:ln w="9525">
            <a:noFill/>
            <a:miter lim="800000"/>
            <a:headEnd/>
            <a:tailEnd/>
          </a:ln>
        </p:spPr>
      </p:pic>
    </p:spTree>
    <p:extLst>
      <p:ext uri="{BB962C8B-B14F-4D97-AF65-F5344CB8AC3E}">
        <p14:creationId xmlns:p14="http://schemas.microsoft.com/office/powerpoint/2010/main" val="3668447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2873052" cy="36004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Espectro de capacidad</a:t>
            </a:r>
            <a:endParaRPr lang="es-EC" sz="1800" b="1" dirty="0">
              <a:solidFill>
                <a:srgbClr val="C00000"/>
              </a:solidFill>
            </a:endParaRPr>
          </a:p>
        </p:txBody>
      </p:sp>
      <p:pic>
        <p:nvPicPr>
          <p:cNvPr id="14" name="13 Imagen"/>
          <p:cNvPicPr/>
          <p:nvPr/>
        </p:nvPicPr>
        <p:blipFill>
          <a:blip r:embed="rId2" cstate="print"/>
          <a:srcRect l="22115" t="20513" r="21955" b="32564"/>
          <a:stretch>
            <a:fillRect/>
          </a:stretch>
        </p:blipFill>
        <p:spPr bwMode="auto">
          <a:xfrm>
            <a:off x="777155" y="1556792"/>
            <a:ext cx="5328592" cy="3960440"/>
          </a:xfrm>
          <a:prstGeom prst="rect">
            <a:avLst/>
          </a:prstGeom>
          <a:noFill/>
          <a:ln w="9525">
            <a:noFill/>
            <a:miter lim="800000"/>
            <a:headEnd/>
            <a:tailEnd/>
          </a:ln>
        </p:spPr>
      </p:pic>
      <p:sp>
        <p:nvSpPr>
          <p:cNvPr id="10" name="9 Rectángulo"/>
          <p:cNvSpPr/>
          <p:nvPr/>
        </p:nvSpPr>
        <p:spPr>
          <a:xfrm>
            <a:off x="6324154" y="3067645"/>
            <a:ext cx="2159566" cy="369332"/>
          </a:xfrm>
          <a:prstGeom prst="rect">
            <a:avLst/>
          </a:prstGeom>
        </p:spPr>
        <p:txBody>
          <a:bodyPr wrap="none">
            <a:spAutoFit/>
          </a:bodyPr>
          <a:lstStyle/>
          <a:p>
            <a:r>
              <a:rPr lang="es-EC" b="1" dirty="0" err="1"/>
              <a:t>Sa</a:t>
            </a:r>
            <a:r>
              <a:rPr lang="es-EC" b="1" dirty="0"/>
              <a:t>= 0.511m/seg2 </a:t>
            </a:r>
            <a:endParaRPr lang="es-EC" dirty="0"/>
          </a:p>
        </p:txBody>
      </p:sp>
      <p:sp>
        <p:nvSpPr>
          <p:cNvPr id="15" name="14 Rectángulo"/>
          <p:cNvSpPr/>
          <p:nvPr/>
        </p:nvSpPr>
        <p:spPr>
          <a:xfrm>
            <a:off x="6429722" y="4037935"/>
            <a:ext cx="1670650" cy="369332"/>
          </a:xfrm>
          <a:prstGeom prst="rect">
            <a:avLst/>
          </a:prstGeom>
        </p:spPr>
        <p:txBody>
          <a:bodyPr wrap="none">
            <a:spAutoFit/>
          </a:bodyPr>
          <a:lstStyle/>
          <a:p>
            <a:r>
              <a:rPr lang="es-EC" b="1" dirty="0" err="1"/>
              <a:t>Sd</a:t>
            </a:r>
            <a:r>
              <a:rPr lang="es-EC" b="1" dirty="0"/>
              <a:t>= 6.314 cm</a:t>
            </a:r>
            <a:endParaRPr lang="es-EC" dirty="0"/>
          </a:p>
        </p:txBody>
      </p:sp>
      <mc:AlternateContent xmlns:mc="http://schemas.openxmlformats.org/markup-compatibility/2006" xmlns:a14="http://schemas.microsoft.com/office/drawing/2010/main">
        <mc:Choice Requires="a14">
          <p:sp>
            <p:nvSpPr>
              <p:cNvPr id="2" name="1 Rectángulo"/>
              <p:cNvSpPr/>
              <p:nvPr/>
            </p:nvSpPr>
            <p:spPr>
              <a:xfrm>
                <a:off x="6225115" y="1562139"/>
                <a:ext cx="2079864" cy="6785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𝑆𝑑</m:t>
                      </m:r>
                      <m:r>
                        <a:rPr lang="es-EC" i="1">
                          <a:latin typeface="Cambria Math"/>
                        </a:rPr>
                        <m:t>=</m:t>
                      </m:r>
                      <m:sSup>
                        <m:sSupPr>
                          <m:ctrlPr>
                            <a:rPr lang="es-EC" i="1">
                              <a:latin typeface="Cambria Math"/>
                            </a:rPr>
                          </m:ctrlPr>
                        </m:sSupPr>
                        <m:e>
                          <m:d>
                            <m:dPr>
                              <m:ctrlPr>
                                <a:rPr lang="es-EC" i="1">
                                  <a:latin typeface="Cambria Math"/>
                                </a:rPr>
                              </m:ctrlPr>
                            </m:dPr>
                            <m:e>
                              <m:f>
                                <m:fPr>
                                  <m:ctrlPr>
                                    <a:rPr lang="es-EC" i="1">
                                      <a:latin typeface="Cambria Math"/>
                                    </a:rPr>
                                  </m:ctrlPr>
                                </m:fPr>
                                <m:num>
                                  <m:r>
                                    <a:rPr lang="es-EC" i="1">
                                      <a:latin typeface="Cambria Math"/>
                                    </a:rPr>
                                    <m:t>𝑇</m:t>
                                  </m:r>
                                </m:num>
                                <m:den>
                                  <m:r>
                                    <a:rPr lang="es-EC" i="1">
                                      <a:latin typeface="Cambria Math"/>
                                    </a:rPr>
                                    <m:t>2∗</m:t>
                                  </m:r>
                                  <m:r>
                                    <a:rPr lang="es-EC" i="1">
                                      <a:latin typeface="Cambria Math"/>
                                    </a:rPr>
                                    <m:t>𝜋</m:t>
                                  </m:r>
                                </m:den>
                              </m:f>
                            </m:e>
                          </m:d>
                        </m:e>
                        <m:sup>
                          <m:r>
                            <a:rPr lang="es-EC" i="1">
                              <a:latin typeface="Cambria Math"/>
                            </a:rPr>
                            <m:t>2</m:t>
                          </m:r>
                        </m:sup>
                      </m:sSup>
                      <m:r>
                        <a:rPr lang="es-EC" i="1">
                          <a:latin typeface="Cambria Math"/>
                        </a:rPr>
                        <m:t>∗</m:t>
                      </m:r>
                      <m:r>
                        <a:rPr lang="es-EC" i="1">
                          <a:latin typeface="Cambria Math"/>
                        </a:rPr>
                        <m:t>𝑆𝑎</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6225115" y="1562139"/>
                <a:ext cx="2079864" cy="678519"/>
              </a:xfrm>
              <a:prstGeom prst="rect">
                <a:avLst/>
              </a:prstGeom>
              <a:blipFill rotWithShape="1">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0790484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3017068" cy="43204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Capacidad vs Demanda</a:t>
            </a:r>
            <a:endParaRPr lang="es-EC" sz="1800" b="1" dirty="0">
              <a:solidFill>
                <a:srgbClr val="C00000"/>
              </a:solidFill>
            </a:endParaRPr>
          </a:p>
        </p:txBody>
      </p:sp>
      <p:graphicFrame>
        <p:nvGraphicFramePr>
          <p:cNvPr id="9" name="8 Gráfico"/>
          <p:cNvGraphicFramePr/>
          <p:nvPr>
            <p:extLst>
              <p:ext uri="{D42A27DB-BD31-4B8C-83A1-F6EECF244321}">
                <p14:modId xmlns:p14="http://schemas.microsoft.com/office/powerpoint/2010/main" val="3456487009"/>
              </p:ext>
            </p:extLst>
          </p:nvPr>
        </p:nvGraphicFramePr>
        <p:xfrm>
          <a:off x="1907704" y="1340768"/>
          <a:ext cx="5360962" cy="2952328"/>
        </p:xfrm>
        <a:graphic>
          <a:graphicData uri="http://schemas.openxmlformats.org/drawingml/2006/chart">
            <c:chart xmlns:c="http://schemas.openxmlformats.org/drawingml/2006/chart" xmlns:r="http://schemas.openxmlformats.org/officeDocument/2006/relationships" r:id="rId2"/>
          </a:graphicData>
        </a:graphic>
      </p:graphicFrame>
      <p:pic>
        <p:nvPicPr>
          <p:cNvPr id="11" name="10 Imagen"/>
          <p:cNvPicPr/>
          <p:nvPr/>
        </p:nvPicPr>
        <p:blipFill>
          <a:blip r:embed="rId3" cstate="print"/>
          <a:srcRect l="12500" t="33333" r="36538" b="43846"/>
          <a:stretch>
            <a:fillRect/>
          </a:stretch>
        </p:blipFill>
        <p:spPr bwMode="auto">
          <a:xfrm>
            <a:off x="1403648" y="4365104"/>
            <a:ext cx="6264696" cy="1693540"/>
          </a:xfrm>
          <a:prstGeom prst="rect">
            <a:avLst/>
          </a:prstGeom>
          <a:noFill/>
          <a:ln w="9525">
            <a:noFill/>
            <a:miter lim="800000"/>
            <a:headEnd/>
            <a:tailEnd/>
          </a:ln>
        </p:spPr>
      </p:pic>
    </p:spTree>
    <p:extLst>
      <p:ext uri="{BB962C8B-B14F-4D97-AF65-F5344CB8AC3E}">
        <p14:creationId xmlns:p14="http://schemas.microsoft.com/office/powerpoint/2010/main" val="21736773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9" grpId="0">
        <p:bldAsOne/>
      </p:bldGraphic>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5105300" cy="432048"/>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Espectro </a:t>
            </a:r>
            <a:r>
              <a:rPr lang="es-EC" sz="1800" b="1" dirty="0">
                <a:solidFill>
                  <a:srgbClr val="C00000"/>
                </a:solidFill>
              </a:rPr>
              <a:t>de capacidad para carga PUSH Y</a:t>
            </a:r>
          </a:p>
        </p:txBody>
      </p:sp>
      <p:pic>
        <p:nvPicPr>
          <p:cNvPr id="7" name="6 Imagen"/>
          <p:cNvPicPr/>
          <p:nvPr/>
        </p:nvPicPr>
        <p:blipFill>
          <a:blip r:embed="rId2" cstate="print"/>
          <a:srcRect/>
          <a:stretch>
            <a:fillRect/>
          </a:stretch>
        </p:blipFill>
        <p:spPr bwMode="auto">
          <a:xfrm>
            <a:off x="1907704" y="1484783"/>
            <a:ext cx="5472608" cy="4248473"/>
          </a:xfrm>
          <a:prstGeom prst="rect">
            <a:avLst/>
          </a:prstGeom>
          <a:noFill/>
          <a:ln w="9525">
            <a:noFill/>
            <a:miter lim="800000"/>
            <a:headEnd/>
            <a:tailEnd/>
          </a:ln>
        </p:spPr>
      </p:pic>
    </p:spTree>
    <p:extLst>
      <p:ext uri="{BB962C8B-B14F-4D97-AF65-F5344CB8AC3E}">
        <p14:creationId xmlns:p14="http://schemas.microsoft.com/office/powerpoint/2010/main" val="28500375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5105300" cy="432048"/>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Derivas </a:t>
            </a:r>
            <a:r>
              <a:rPr lang="es-EC" sz="1800" b="1" dirty="0" smtClean="0">
                <a:solidFill>
                  <a:srgbClr val="C00000"/>
                </a:solidFill>
              </a:rPr>
              <a:t>inelásticas de </a:t>
            </a:r>
            <a:r>
              <a:rPr lang="es-EC" sz="1800" b="1" dirty="0">
                <a:solidFill>
                  <a:srgbClr val="C00000"/>
                </a:solidFill>
              </a:rPr>
              <a:t>piso por carga PUSH X</a:t>
            </a:r>
          </a:p>
        </p:txBody>
      </p:sp>
      <p:graphicFrame>
        <p:nvGraphicFramePr>
          <p:cNvPr id="2" name="1 Tabla"/>
          <p:cNvGraphicFramePr>
            <a:graphicFrameLocks noGrp="1"/>
          </p:cNvGraphicFramePr>
          <p:nvPr>
            <p:extLst>
              <p:ext uri="{D42A27DB-BD31-4B8C-83A1-F6EECF244321}">
                <p14:modId xmlns:p14="http://schemas.microsoft.com/office/powerpoint/2010/main" val="986363315"/>
              </p:ext>
            </p:extLst>
          </p:nvPr>
        </p:nvGraphicFramePr>
        <p:xfrm>
          <a:off x="971600" y="1628800"/>
          <a:ext cx="6777034" cy="4104451"/>
        </p:xfrm>
        <a:graphic>
          <a:graphicData uri="http://schemas.openxmlformats.org/drawingml/2006/table">
            <a:tbl>
              <a:tblPr firstRow="1" firstCol="1" bandRow="1">
                <a:tableStyleId>{5C22544A-7EE6-4342-B048-85BDC9FD1C3A}</a:tableStyleId>
              </a:tblPr>
              <a:tblGrid>
                <a:gridCol w="714443"/>
                <a:gridCol w="816118"/>
                <a:gridCol w="706308"/>
                <a:gridCol w="432461"/>
                <a:gridCol w="250800"/>
                <a:gridCol w="250800"/>
                <a:gridCol w="427038"/>
                <a:gridCol w="1087254"/>
                <a:gridCol w="2091812"/>
              </a:tblGrid>
              <a:tr h="388100">
                <a:tc gridSpan="2">
                  <a:txBody>
                    <a:bodyPr/>
                    <a:lstStyle/>
                    <a:p>
                      <a:pPr algn="ctr">
                        <a:lnSpc>
                          <a:spcPct val="115000"/>
                        </a:lnSpc>
                        <a:spcAft>
                          <a:spcPts val="0"/>
                        </a:spcAft>
                      </a:pPr>
                      <a:r>
                        <a:rPr lang="es-EC" sz="1000" dirty="0">
                          <a:effectLst/>
                        </a:rPr>
                        <a:t>NIVEL PISO</a:t>
                      </a:r>
                      <a:endParaRPr lang="es-EC" sz="1000" dirty="0">
                        <a:effectLst/>
                        <a:latin typeface="Calibri"/>
                        <a:ea typeface="Calibri"/>
                        <a:cs typeface="Times New Roman"/>
                      </a:endParaRPr>
                    </a:p>
                  </a:txBody>
                  <a:tcPr marL="44450" marR="44450" marT="0" marB="0" anchor="ctr"/>
                </a:tc>
                <a:tc hMerge="1">
                  <a:txBody>
                    <a:bodyPr/>
                    <a:lstStyle/>
                    <a:p>
                      <a:endParaRPr lang="es-EC"/>
                    </a:p>
                  </a:txBody>
                  <a:tcPr/>
                </a:tc>
                <a:tc>
                  <a:txBody>
                    <a:bodyPr/>
                    <a:lstStyle/>
                    <a:p>
                      <a:pPr algn="ctr">
                        <a:lnSpc>
                          <a:spcPct val="115000"/>
                        </a:lnSpc>
                        <a:spcAft>
                          <a:spcPts val="0"/>
                        </a:spcAft>
                      </a:pPr>
                      <a:r>
                        <a:rPr lang="es-EC" sz="1000" dirty="0">
                          <a:effectLst/>
                        </a:rPr>
                        <a:t>CARGAS</a:t>
                      </a:r>
                      <a:endParaRPr lang="es-EC" sz="1000" dirty="0">
                        <a:effectLst/>
                        <a:latin typeface="Calibri"/>
                        <a:ea typeface="Calibri"/>
                        <a:cs typeface="Times New Roman"/>
                      </a:endParaRPr>
                    </a:p>
                  </a:txBody>
                  <a:tcPr marL="44450" marR="44450" marT="0" marB="0" anchor="ctr"/>
                </a:tc>
                <a:tc gridSpan="4">
                  <a:txBody>
                    <a:bodyPr/>
                    <a:lstStyle/>
                    <a:p>
                      <a:pPr algn="ctr">
                        <a:lnSpc>
                          <a:spcPct val="115000"/>
                        </a:lnSpc>
                        <a:spcAft>
                          <a:spcPts val="0"/>
                        </a:spcAft>
                      </a:pPr>
                      <a:r>
                        <a:rPr lang="es-EC" sz="1000" dirty="0">
                          <a:effectLst/>
                        </a:rPr>
                        <a:t>UBICACION</a:t>
                      </a:r>
                      <a:endParaRPr lang="es-EC" sz="1000" dirty="0">
                        <a:effectLst/>
                        <a:latin typeface="Calibri"/>
                        <a:ea typeface="Calibri"/>
                        <a:cs typeface="Times New Roman"/>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000" dirty="0">
                          <a:effectLst/>
                        </a:rPr>
                        <a:t>DERIVAS</a:t>
                      </a:r>
                      <a:endParaRPr lang="es-EC" sz="1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DERIVAS MAXIMAS (%)</a:t>
                      </a:r>
                      <a:endParaRPr lang="es-EC" sz="1000">
                        <a:effectLst/>
                        <a:latin typeface="Calibri"/>
                        <a:ea typeface="Calibri"/>
                        <a:cs typeface="Times New Roman"/>
                      </a:endParaRPr>
                    </a:p>
                  </a:txBody>
                  <a:tcPr marL="44450" marR="44450" marT="0" marB="0" anchor="ctr"/>
                </a:tc>
              </a:tr>
              <a:tr h="658595">
                <a:tc>
                  <a:txBody>
                    <a:bodyPr/>
                    <a:lstStyle/>
                    <a:p>
                      <a:pPr algn="ctr">
                        <a:lnSpc>
                          <a:spcPct val="115000"/>
                        </a:lnSpc>
                        <a:spcAft>
                          <a:spcPts val="0"/>
                        </a:spcAft>
                      </a:pPr>
                      <a:r>
                        <a:rPr lang="es-EC" sz="1000">
                          <a:effectLst/>
                        </a:rPr>
                        <a:t>Story</a:t>
                      </a:r>
                      <a:endParaRPr lang="es-EC" sz="10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Item</a:t>
                      </a:r>
                      <a:endParaRPr lang="es-EC" sz="10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a:effectLst/>
                        </a:rPr>
                        <a:t>Load</a:t>
                      </a:r>
                      <a:endParaRPr lang="es-EC" sz="1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a:effectLst/>
                        </a:rPr>
                        <a:t>Point</a:t>
                      </a:r>
                      <a:endParaRPr lang="es-EC" sz="1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a:effectLst/>
                        </a:rPr>
                        <a:t>X</a:t>
                      </a:r>
                      <a:endParaRPr lang="es-EC" sz="1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a:effectLst/>
                        </a:rPr>
                        <a:t>Y</a:t>
                      </a:r>
                      <a:endParaRPr lang="es-EC" sz="1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a:effectLst/>
                        </a:rPr>
                        <a:t>Z</a:t>
                      </a:r>
                      <a:endParaRPr lang="es-EC" sz="1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err="1">
                          <a:effectLst/>
                        </a:rPr>
                        <a:t>Drift</a:t>
                      </a:r>
                      <a:r>
                        <a:rPr lang="es-EC" sz="1000" dirty="0">
                          <a:effectLst/>
                        </a:rPr>
                        <a:t> X</a:t>
                      </a:r>
                      <a:endParaRPr lang="es-EC" sz="1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smtClean="0">
                          <a:effectLst/>
                        </a:rPr>
                        <a:t>Derivas máximas</a:t>
                      </a:r>
                    </a:p>
                    <a:p>
                      <a:pPr algn="ctr">
                        <a:lnSpc>
                          <a:spcPct val="115000"/>
                        </a:lnSpc>
                        <a:spcAft>
                          <a:spcPts val="0"/>
                        </a:spcAft>
                      </a:pPr>
                      <a:r>
                        <a:rPr lang="es-EC" sz="1000" dirty="0" smtClean="0">
                          <a:effectLst/>
                        </a:rPr>
                        <a:t>(</a:t>
                      </a:r>
                      <a:r>
                        <a:rPr lang="es-EC" sz="1000" dirty="0">
                          <a:effectLst/>
                        </a:rPr>
                        <a:t>0.75*R*</a:t>
                      </a:r>
                      <a:r>
                        <a:rPr lang="es-EC" sz="1000" dirty="0" err="1">
                          <a:effectLst/>
                        </a:rPr>
                        <a:t>drift</a:t>
                      </a:r>
                      <a:r>
                        <a:rPr lang="es-EC" sz="1000" dirty="0">
                          <a:effectLst/>
                        </a:rPr>
                        <a:t> X*100)</a:t>
                      </a:r>
                      <a:endParaRPr lang="es-EC" sz="1000" dirty="0">
                        <a:effectLst/>
                        <a:latin typeface="Calibri"/>
                        <a:ea typeface="Calibri"/>
                        <a:cs typeface="Times New Roman"/>
                      </a:endParaRPr>
                    </a:p>
                  </a:txBody>
                  <a:tcPr marL="44450" marR="44450" marT="0" marB="0" anchor="ctr"/>
                </a:tc>
              </a:tr>
              <a:tr h="235212">
                <a:tc>
                  <a:txBody>
                    <a:bodyPr/>
                    <a:lstStyle/>
                    <a:p>
                      <a:pPr algn="ctr">
                        <a:lnSpc>
                          <a:spcPct val="115000"/>
                        </a:lnSpc>
                        <a:spcAft>
                          <a:spcPts val="0"/>
                        </a:spcAft>
                      </a:pPr>
                      <a:r>
                        <a:rPr lang="es-EC" sz="1000">
                          <a:effectLst/>
                        </a:rPr>
                        <a:t>STORY12</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38.88</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0.006608</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3.47</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STORY11</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35.64</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0.006863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3.60</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STORY10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32.4</a:t>
                      </a:r>
                      <a:endParaRPr lang="es-EC" sz="10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0.007156</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3.76</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STORY9</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29.16</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0.007383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3.88</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STORY8</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25.92</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0.007527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3.95</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22.68</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0.007631</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4.01</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STORY6</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19.44</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0.007638</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4.01</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STORY5</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16.2</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0.00751</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3.94</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STORY4</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12.96</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0.007237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3.80</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1688</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9.72</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0.006812</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3.58</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STORY2</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1688</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6.48</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0.005853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3.07</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spcAft>
                          <a:spcPts val="0"/>
                        </a:spcAft>
                      </a:pPr>
                      <a:r>
                        <a:rPr lang="es-EC" sz="1000">
                          <a:effectLst/>
                        </a:rPr>
                        <a:t>STORY1</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Max Drift 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PUSHX</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1688</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33</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30</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3.24</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0.003107</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1.63</a:t>
                      </a:r>
                      <a:endParaRPr lang="es-EC" sz="1000" dirty="0">
                        <a:effectLst/>
                        <a:latin typeface="Calibri"/>
                        <a:ea typeface="Calibri"/>
                        <a:cs typeface="Times New Roman"/>
                      </a:endParaRPr>
                    </a:p>
                  </a:txBody>
                  <a:tcPr marL="44450" marR="44450" marT="0" marB="0" anchor="b"/>
                </a:tc>
              </a:tr>
              <a:tr h="235212">
                <a:tc>
                  <a:txBody>
                    <a:bodyPr/>
                    <a:lstStyle/>
                    <a:p>
                      <a:pPr algn="ctr">
                        <a:lnSpc>
                          <a:spcPct val="115000"/>
                        </a:lnSpc>
                      </a:pPr>
                      <a:endParaRPr lang="es-EC" sz="1000">
                        <a:effectLst/>
                        <a:latin typeface="Calibri"/>
                        <a:cs typeface="Times New Roman"/>
                      </a:endParaRPr>
                    </a:p>
                  </a:txBody>
                  <a:tcPr marL="44450" marR="44450" marT="0" marB="0" anchor="b"/>
                </a:tc>
                <a:tc>
                  <a:txBody>
                    <a:bodyPr/>
                    <a:lstStyle/>
                    <a:p>
                      <a:pPr algn="ctr">
                        <a:lnSpc>
                          <a:spcPct val="115000"/>
                        </a:lnSpc>
                      </a:pPr>
                      <a:endParaRPr lang="es-EC" sz="1000">
                        <a:effectLst/>
                        <a:latin typeface="Calibri"/>
                        <a:cs typeface="Times New Roman"/>
                      </a:endParaRPr>
                    </a:p>
                  </a:txBody>
                  <a:tcPr marL="44450" marR="44450" marT="0" marB="0" anchor="b"/>
                </a:tc>
                <a:tc>
                  <a:txBody>
                    <a:bodyPr/>
                    <a:lstStyle/>
                    <a:p>
                      <a:pPr algn="ctr">
                        <a:lnSpc>
                          <a:spcPct val="115000"/>
                        </a:lnSpc>
                      </a:pPr>
                      <a:endParaRPr lang="es-EC" sz="1000">
                        <a:effectLst/>
                        <a:latin typeface="Calibri"/>
                        <a:cs typeface="Times New Roman"/>
                      </a:endParaRPr>
                    </a:p>
                  </a:txBody>
                  <a:tcPr marL="44450" marR="44450" marT="0" marB="0" anchor="b"/>
                </a:tc>
                <a:tc>
                  <a:txBody>
                    <a:bodyPr/>
                    <a:lstStyle/>
                    <a:p>
                      <a:pPr algn="ctr">
                        <a:lnSpc>
                          <a:spcPct val="115000"/>
                        </a:lnSpc>
                      </a:pPr>
                      <a:endParaRPr lang="es-EC" sz="1000">
                        <a:effectLst/>
                        <a:latin typeface="Calibri"/>
                        <a:cs typeface="Times New Roman"/>
                      </a:endParaRPr>
                    </a:p>
                  </a:txBody>
                  <a:tcPr marL="44450" marR="44450" marT="0" marB="0" anchor="b"/>
                </a:tc>
                <a:tc>
                  <a:txBody>
                    <a:bodyPr/>
                    <a:lstStyle/>
                    <a:p>
                      <a:pPr algn="ctr">
                        <a:lnSpc>
                          <a:spcPct val="115000"/>
                        </a:lnSpc>
                      </a:pPr>
                      <a:endParaRPr lang="es-EC" sz="1000">
                        <a:effectLst/>
                        <a:latin typeface="Calibri"/>
                        <a:cs typeface="Times New Roman"/>
                      </a:endParaRPr>
                    </a:p>
                  </a:txBody>
                  <a:tcPr marL="44450" marR="44450" marT="0" marB="0" anchor="b"/>
                </a:tc>
                <a:tc>
                  <a:txBody>
                    <a:bodyPr/>
                    <a:lstStyle/>
                    <a:p>
                      <a:pPr algn="ctr">
                        <a:lnSpc>
                          <a:spcPct val="115000"/>
                        </a:lnSpc>
                      </a:pPr>
                      <a:endParaRPr lang="es-EC" sz="1000">
                        <a:effectLst/>
                        <a:latin typeface="Calibri"/>
                        <a:cs typeface="Times New Roman"/>
                      </a:endParaRPr>
                    </a:p>
                  </a:txBody>
                  <a:tcPr marL="44450" marR="44450" marT="0" marB="0" anchor="b"/>
                </a:tc>
                <a:tc>
                  <a:txBody>
                    <a:bodyPr/>
                    <a:lstStyle/>
                    <a:p>
                      <a:pPr algn="ctr">
                        <a:lnSpc>
                          <a:spcPct val="115000"/>
                        </a:lnSpc>
                      </a:pPr>
                      <a:endParaRPr lang="es-EC" sz="1000" dirty="0">
                        <a:effectLst/>
                        <a:latin typeface="Calibri"/>
                        <a:cs typeface="Times New Roman"/>
                      </a:endParaRPr>
                    </a:p>
                  </a:txBody>
                  <a:tcPr marL="44450" marR="44450" marT="0" marB="0" anchor="b"/>
                </a:tc>
                <a:tc>
                  <a:txBody>
                    <a:bodyPr/>
                    <a:lstStyle/>
                    <a:p>
                      <a:pPr algn="ctr">
                        <a:lnSpc>
                          <a:spcPct val="115000"/>
                        </a:lnSpc>
                        <a:spcAft>
                          <a:spcPts val="0"/>
                        </a:spcAft>
                      </a:pPr>
                      <a:r>
                        <a:rPr lang="es-EC" sz="1000">
                          <a:effectLst/>
                        </a:rPr>
                        <a:t>Deriva máxima:</a:t>
                      </a:r>
                      <a:endParaRPr lang="es-EC" sz="10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4.01</a:t>
                      </a:r>
                      <a:endParaRPr lang="es-EC" sz="1000" dirty="0">
                        <a:effectLst/>
                        <a:latin typeface="Calibri"/>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val="3674071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869003" y="679478"/>
            <a:ext cx="2945060" cy="432048"/>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Análisis de la estructura.</a:t>
            </a:r>
          </a:p>
        </p:txBody>
      </p:sp>
      <p:sp>
        <p:nvSpPr>
          <p:cNvPr id="3" name="2 Rectángulo"/>
          <p:cNvSpPr/>
          <p:nvPr/>
        </p:nvSpPr>
        <p:spPr>
          <a:xfrm>
            <a:off x="734390" y="1172692"/>
            <a:ext cx="6889476" cy="2585323"/>
          </a:xfrm>
          <a:prstGeom prst="rect">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0" scaled="1"/>
            <a:tileRect/>
          </a:gradFill>
        </p:spPr>
        <p:txBody>
          <a:bodyPr wrap="square">
            <a:spAutoFit/>
          </a:bodyPr>
          <a:lstStyle/>
          <a:p>
            <a:pPr algn="just"/>
            <a:r>
              <a:rPr lang="es-EC" dirty="0"/>
              <a:t>La evolución de la falla de los elementos, se observa mediante una secuencia de pasos (</a:t>
            </a:r>
            <a:r>
              <a:rPr lang="es-EC" dirty="0" err="1"/>
              <a:t>step</a:t>
            </a:r>
            <a:r>
              <a:rPr lang="es-EC" dirty="0"/>
              <a:t>) que presenta el programa </a:t>
            </a:r>
            <a:r>
              <a:rPr lang="es-EC" dirty="0" smtClean="0"/>
              <a:t>ETABS.</a:t>
            </a:r>
          </a:p>
          <a:p>
            <a:pPr algn="just"/>
            <a:r>
              <a:rPr lang="es-EC" dirty="0"/>
              <a:t>El código FEMA define criterios de fuerza-deformación para las articulaciones usadas </a:t>
            </a:r>
            <a:r>
              <a:rPr lang="es-EC" dirty="0" smtClean="0"/>
              <a:t>en </a:t>
            </a:r>
            <a:r>
              <a:rPr lang="es-EC" dirty="0"/>
              <a:t>el análisis </a:t>
            </a:r>
            <a:r>
              <a:rPr lang="es-EC" dirty="0" err="1"/>
              <a:t>Pushover</a:t>
            </a:r>
            <a:r>
              <a:rPr lang="es-EC" dirty="0"/>
              <a:t>, se identifican los puntos A, B, C, D, y E  que son usados para definir el comportamiento de deflexión de  la articulación, además de tres puntos IO, LS y CP que son usados para definir los criterios de aceptación para la articulación</a:t>
            </a:r>
          </a:p>
        </p:txBody>
      </p:sp>
      <p:pic>
        <p:nvPicPr>
          <p:cNvPr id="7" name="6 Imagen"/>
          <p:cNvPicPr/>
          <p:nvPr/>
        </p:nvPicPr>
        <p:blipFill rotWithShape="1">
          <a:blip r:embed="rId2" cstate="print"/>
          <a:srcRect b="16279"/>
          <a:stretch/>
        </p:blipFill>
        <p:spPr bwMode="auto">
          <a:xfrm>
            <a:off x="1143595" y="3964166"/>
            <a:ext cx="3644429" cy="1895892"/>
          </a:xfrm>
          <a:prstGeom prst="rect">
            <a:avLst/>
          </a:prstGeom>
          <a:solidFill>
            <a:srgbClr val="00B050"/>
          </a:solidFill>
          <a:ln>
            <a:noFill/>
          </a:ln>
          <a:extLst>
            <a:ext uri="{53640926-AAD7-44D8-BBD7-CCE9431645EC}">
              <a14:shadowObscured xmlns:a14="http://schemas.microsoft.com/office/drawing/2010/main"/>
            </a:ext>
          </a:extLst>
        </p:spPr>
      </p:pic>
      <p:pic>
        <p:nvPicPr>
          <p:cNvPr id="8" name="7 Imagen"/>
          <p:cNvPicPr/>
          <p:nvPr/>
        </p:nvPicPr>
        <p:blipFill rotWithShape="1">
          <a:blip r:embed="rId3" cstate="print"/>
          <a:srcRect t="43243"/>
          <a:stretch/>
        </p:blipFill>
        <p:spPr bwMode="auto">
          <a:xfrm>
            <a:off x="877577" y="5874183"/>
            <a:ext cx="4176464" cy="400050"/>
          </a:xfrm>
          <a:prstGeom prst="rect">
            <a:avLst/>
          </a:prstGeom>
          <a:ln>
            <a:noFill/>
          </a:ln>
          <a:extLst>
            <a:ext uri="{53640926-AAD7-44D8-BBD7-CCE9431645EC}">
              <a14:shadowObscured xmlns:a14="http://schemas.microsoft.com/office/drawing/2010/main"/>
            </a:ext>
          </a:extLst>
        </p:spPr>
      </p:pic>
      <p:sp>
        <p:nvSpPr>
          <p:cNvPr id="9" name="8 Rectángulo"/>
          <p:cNvSpPr/>
          <p:nvPr/>
        </p:nvSpPr>
        <p:spPr>
          <a:xfrm>
            <a:off x="5148064" y="3881102"/>
            <a:ext cx="3444738" cy="2585323"/>
          </a:xfrm>
          <a:prstGeom prst="rect">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18900000" scaled="1"/>
            <a:tileRect/>
          </a:gradFill>
        </p:spPr>
        <p:txBody>
          <a:bodyPr wrap="square">
            <a:spAutoFit/>
          </a:bodyPr>
          <a:lstStyle/>
          <a:p>
            <a:r>
              <a:rPr lang="es-EC" dirty="0" smtClean="0"/>
              <a:t>A </a:t>
            </a:r>
            <a:r>
              <a:rPr lang="es-EC" dirty="0"/>
              <a:t>= Origen corresponde a la condición sin carga lateral</a:t>
            </a:r>
            <a:r>
              <a:rPr lang="es-EC" dirty="0" smtClean="0"/>
              <a:t>.</a:t>
            </a:r>
          </a:p>
          <a:p>
            <a:r>
              <a:rPr lang="es-EC" dirty="0"/>
              <a:t>B = Límite de fluencia nominal que corresponde al inicio de daños estructurales.</a:t>
            </a:r>
          </a:p>
          <a:p>
            <a:r>
              <a:rPr lang="es-EC" dirty="0"/>
              <a:t>C = Límite de seguridad </a:t>
            </a:r>
            <a:r>
              <a:rPr lang="es-EC" dirty="0" smtClean="0"/>
              <a:t>estructural</a:t>
            </a:r>
          </a:p>
          <a:p>
            <a:r>
              <a:rPr lang="es-EC" dirty="0"/>
              <a:t>D = Esfuerzo </a:t>
            </a:r>
            <a:r>
              <a:rPr lang="es-EC" dirty="0" smtClean="0"/>
              <a:t>residual</a:t>
            </a:r>
          </a:p>
          <a:p>
            <a:r>
              <a:rPr lang="es-EC" dirty="0"/>
              <a:t>E = Colapso</a:t>
            </a:r>
          </a:p>
        </p:txBody>
      </p:sp>
    </p:spTree>
    <p:extLst>
      <p:ext uri="{BB962C8B-B14F-4D97-AF65-F5344CB8AC3E}">
        <p14:creationId xmlns:p14="http://schemas.microsoft.com/office/powerpoint/2010/main" val="9599420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pic>
        <p:nvPicPr>
          <p:cNvPr id="9" name="8 Imagen"/>
          <p:cNvPicPr/>
          <p:nvPr/>
        </p:nvPicPr>
        <p:blipFill>
          <a:blip r:embed="rId2" cstate="print"/>
          <a:srcRect l="52404" t="13077" r="3365" b="6667"/>
          <a:stretch>
            <a:fillRect/>
          </a:stretch>
        </p:blipFill>
        <p:spPr bwMode="auto">
          <a:xfrm>
            <a:off x="683568" y="1155790"/>
            <a:ext cx="3744416" cy="4535672"/>
          </a:xfrm>
          <a:prstGeom prst="rect">
            <a:avLst/>
          </a:prstGeom>
          <a:noFill/>
          <a:ln w="9525">
            <a:noFill/>
            <a:miter lim="800000"/>
            <a:headEnd/>
            <a:tailEnd/>
          </a:ln>
        </p:spPr>
      </p:pic>
      <p:sp>
        <p:nvSpPr>
          <p:cNvPr id="2" name="1 Rectángulo"/>
          <p:cNvSpPr/>
          <p:nvPr/>
        </p:nvSpPr>
        <p:spPr>
          <a:xfrm>
            <a:off x="1844707" y="786458"/>
            <a:ext cx="973343" cy="369332"/>
          </a:xfrm>
          <a:prstGeom prst="rect">
            <a:avLst/>
          </a:prstGeom>
        </p:spPr>
        <p:txBody>
          <a:bodyPr wrap="none">
            <a:spAutoFit/>
          </a:bodyPr>
          <a:lstStyle/>
          <a:p>
            <a:r>
              <a:rPr lang="es-EC" b="1" dirty="0">
                <a:solidFill>
                  <a:srgbClr val="C00000"/>
                </a:solidFill>
              </a:rPr>
              <a:t>Paso 1.</a:t>
            </a:r>
            <a:endParaRPr lang="es-EC" dirty="0">
              <a:solidFill>
                <a:srgbClr val="C00000"/>
              </a:solidFill>
            </a:endParaRPr>
          </a:p>
        </p:txBody>
      </p:sp>
      <p:pic>
        <p:nvPicPr>
          <p:cNvPr id="10" name="9 Imagen"/>
          <p:cNvPicPr/>
          <p:nvPr/>
        </p:nvPicPr>
        <p:blipFill>
          <a:blip r:embed="rId3" cstate="print"/>
          <a:srcRect l="52244" t="12564" r="3366" b="7179"/>
          <a:stretch>
            <a:fillRect/>
          </a:stretch>
        </p:blipFill>
        <p:spPr bwMode="auto">
          <a:xfrm>
            <a:off x="4807388" y="1155790"/>
            <a:ext cx="3744415" cy="4535672"/>
          </a:xfrm>
          <a:prstGeom prst="rect">
            <a:avLst/>
          </a:prstGeom>
          <a:noFill/>
          <a:ln w="9525">
            <a:noFill/>
            <a:miter lim="800000"/>
            <a:headEnd/>
            <a:tailEnd/>
          </a:ln>
        </p:spPr>
      </p:pic>
      <p:sp>
        <p:nvSpPr>
          <p:cNvPr id="4" name="3 Rectángulo"/>
          <p:cNvSpPr/>
          <p:nvPr/>
        </p:nvSpPr>
        <p:spPr>
          <a:xfrm>
            <a:off x="5868144" y="836712"/>
            <a:ext cx="973343" cy="369332"/>
          </a:xfrm>
          <a:prstGeom prst="rect">
            <a:avLst/>
          </a:prstGeom>
        </p:spPr>
        <p:txBody>
          <a:bodyPr wrap="none">
            <a:spAutoFit/>
          </a:bodyPr>
          <a:lstStyle/>
          <a:p>
            <a:r>
              <a:rPr lang="es-EC" b="1" dirty="0">
                <a:solidFill>
                  <a:srgbClr val="C00000"/>
                </a:solidFill>
              </a:rPr>
              <a:t>Paso 2.</a:t>
            </a:r>
            <a:endParaRPr lang="es-EC" dirty="0">
              <a:solidFill>
                <a:srgbClr val="C00000"/>
              </a:solidFill>
            </a:endParaRPr>
          </a:p>
        </p:txBody>
      </p:sp>
    </p:spTree>
    <p:extLst>
      <p:ext uri="{BB962C8B-B14F-4D97-AF65-F5344CB8AC3E}">
        <p14:creationId xmlns:p14="http://schemas.microsoft.com/office/powerpoint/2010/main" val="18696247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2" name="1 Rectángulo"/>
          <p:cNvSpPr/>
          <p:nvPr/>
        </p:nvSpPr>
        <p:spPr>
          <a:xfrm>
            <a:off x="1844707" y="786458"/>
            <a:ext cx="973343" cy="369332"/>
          </a:xfrm>
          <a:prstGeom prst="rect">
            <a:avLst/>
          </a:prstGeom>
        </p:spPr>
        <p:txBody>
          <a:bodyPr wrap="none">
            <a:spAutoFit/>
          </a:bodyPr>
          <a:lstStyle/>
          <a:p>
            <a:r>
              <a:rPr lang="es-EC" b="1" dirty="0">
                <a:solidFill>
                  <a:srgbClr val="C00000"/>
                </a:solidFill>
              </a:rPr>
              <a:t>Paso </a:t>
            </a:r>
            <a:r>
              <a:rPr lang="es-EC" b="1" dirty="0" smtClean="0">
                <a:solidFill>
                  <a:srgbClr val="C00000"/>
                </a:solidFill>
              </a:rPr>
              <a:t>3.</a:t>
            </a:r>
            <a:endParaRPr lang="es-EC" dirty="0">
              <a:solidFill>
                <a:srgbClr val="C00000"/>
              </a:solidFill>
            </a:endParaRPr>
          </a:p>
        </p:txBody>
      </p:sp>
      <p:sp>
        <p:nvSpPr>
          <p:cNvPr id="4" name="3 Rectángulo"/>
          <p:cNvSpPr/>
          <p:nvPr/>
        </p:nvSpPr>
        <p:spPr>
          <a:xfrm>
            <a:off x="5868144" y="836712"/>
            <a:ext cx="973343" cy="369332"/>
          </a:xfrm>
          <a:prstGeom prst="rect">
            <a:avLst/>
          </a:prstGeom>
        </p:spPr>
        <p:txBody>
          <a:bodyPr wrap="none">
            <a:spAutoFit/>
          </a:bodyPr>
          <a:lstStyle/>
          <a:p>
            <a:r>
              <a:rPr lang="es-EC" b="1" dirty="0">
                <a:solidFill>
                  <a:srgbClr val="C00000"/>
                </a:solidFill>
              </a:rPr>
              <a:t>Paso </a:t>
            </a:r>
            <a:r>
              <a:rPr lang="es-EC" b="1" dirty="0" smtClean="0">
                <a:solidFill>
                  <a:srgbClr val="C00000"/>
                </a:solidFill>
              </a:rPr>
              <a:t>4.</a:t>
            </a:r>
            <a:endParaRPr lang="es-EC" dirty="0">
              <a:solidFill>
                <a:srgbClr val="C00000"/>
              </a:solidFill>
            </a:endParaRPr>
          </a:p>
        </p:txBody>
      </p:sp>
      <p:pic>
        <p:nvPicPr>
          <p:cNvPr id="7" name="6 Imagen"/>
          <p:cNvPicPr/>
          <p:nvPr/>
        </p:nvPicPr>
        <p:blipFill>
          <a:blip r:embed="rId2" cstate="print"/>
          <a:srcRect l="52564" t="12308" r="1603" b="6923"/>
          <a:stretch>
            <a:fillRect/>
          </a:stretch>
        </p:blipFill>
        <p:spPr bwMode="auto">
          <a:xfrm>
            <a:off x="899592" y="1178958"/>
            <a:ext cx="3240360" cy="4842329"/>
          </a:xfrm>
          <a:prstGeom prst="rect">
            <a:avLst/>
          </a:prstGeom>
          <a:noFill/>
          <a:ln w="9525">
            <a:noFill/>
            <a:miter lim="800000"/>
            <a:headEnd/>
            <a:tailEnd/>
          </a:ln>
        </p:spPr>
      </p:pic>
      <p:pic>
        <p:nvPicPr>
          <p:cNvPr id="8" name="7 Imagen"/>
          <p:cNvPicPr/>
          <p:nvPr/>
        </p:nvPicPr>
        <p:blipFill>
          <a:blip r:embed="rId3" cstate="print"/>
          <a:srcRect l="52404" t="12564" r="2564" b="7179"/>
          <a:stretch>
            <a:fillRect/>
          </a:stretch>
        </p:blipFill>
        <p:spPr bwMode="auto">
          <a:xfrm>
            <a:off x="4662627" y="1155790"/>
            <a:ext cx="3384376" cy="4865498"/>
          </a:xfrm>
          <a:prstGeom prst="rect">
            <a:avLst/>
          </a:prstGeom>
          <a:noFill/>
          <a:ln w="9525">
            <a:noFill/>
            <a:miter lim="800000"/>
            <a:headEnd/>
            <a:tailEnd/>
          </a:ln>
        </p:spPr>
      </p:pic>
    </p:spTree>
    <p:extLst>
      <p:ext uri="{BB962C8B-B14F-4D97-AF65-F5344CB8AC3E}">
        <p14:creationId xmlns:p14="http://schemas.microsoft.com/office/powerpoint/2010/main" val="3088439245"/>
      </p:ext>
    </p:extLst>
  </p:cSld>
  <p:clrMapOvr>
    <a:masterClrMapping/>
  </p:clrMapOvr>
  <p:transition spd="slow">
    <p:pull/>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2" name="1 Rectángulo"/>
          <p:cNvSpPr/>
          <p:nvPr/>
        </p:nvSpPr>
        <p:spPr>
          <a:xfrm>
            <a:off x="1844707" y="786458"/>
            <a:ext cx="973343" cy="369332"/>
          </a:xfrm>
          <a:prstGeom prst="rect">
            <a:avLst/>
          </a:prstGeom>
        </p:spPr>
        <p:txBody>
          <a:bodyPr wrap="none">
            <a:spAutoFit/>
          </a:bodyPr>
          <a:lstStyle/>
          <a:p>
            <a:r>
              <a:rPr lang="es-EC" b="1" dirty="0">
                <a:solidFill>
                  <a:srgbClr val="C00000"/>
                </a:solidFill>
              </a:rPr>
              <a:t>Paso </a:t>
            </a:r>
            <a:r>
              <a:rPr lang="es-EC" b="1" dirty="0" smtClean="0">
                <a:solidFill>
                  <a:srgbClr val="C00000"/>
                </a:solidFill>
              </a:rPr>
              <a:t>5.</a:t>
            </a:r>
            <a:endParaRPr lang="es-EC" dirty="0">
              <a:solidFill>
                <a:srgbClr val="C00000"/>
              </a:solidFill>
            </a:endParaRPr>
          </a:p>
        </p:txBody>
      </p:sp>
      <p:sp>
        <p:nvSpPr>
          <p:cNvPr id="4" name="3 Rectángulo"/>
          <p:cNvSpPr/>
          <p:nvPr/>
        </p:nvSpPr>
        <p:spPr>
          <a:xfrm>
            <a:off x="5868144" y="836712"/>
            <a:ext cx="973343" cy="369332"/>
          </a:xfrm>
          <a:prstGeom prst="rect">
            <a:avLst/>
          </a:prstGeom>
        </p:spPr>
        <p:txBody>
          <a:bodyPr wrap="none">
            <a:spAutoFit/>
          </a:bodyPr>
          <a:lstStyle/>
          <a:p>
            <a:r>
              <a:rPr lang="es-EC" b="1" dirty="0">
                <a:solidFill>
                  <a:srgbClr val="C00000"/>
                </a:solidFill>
              </a:rPr>
              <a:t>Paso </a:t>
            </a:r>
            <a:r>
              <a:rPr lang="es-EC" b="1" dirty="0" smtClean="0">
                <a:solidFill>
                  <a:srgbClr val="C00000"/>
                </a:solidFill>
              </a:rPr>
              <a:t>6.</a:t>
            </a:r>
            <a:endParaRPr lang="es-EC" dirty="0">
              <a:solidFill>
                <a:srgbClr val="C00000"/>
              </a:solidFill>
            </a:endParaRPr>
          </a:p>
        </p:txBody>
      </p:sp>
      <p:pic>
        <p:nvPicPr>
          <p:cNvPr id="9" name="8 Imagen"/>
          <p:cNvPicPr/>
          <p:nvPr/>
        </p:nvPicPr>
        <p:blipFill>
          <a:blip r:embed="rId2" cstate="print"/>
          <a:srcRect l="52404" t="12308" r="4006" b="7436"/>
          <a:stretch>
            <a:fillRect/>
          </a:stretch>
        </p:blipFill>
        <p:spPr bwMode="auto">
          <a:xfrm>
            <a:off x="808872" y="1206044"/>
            <a:ext cx="3547104" cy="4887252"/>
          </a:xfrm>
          <a:prstGeom prst="rect">
            <a:avLst/>
          </a:prstGeom>
          <a:noFill/>
          <a:ln w="9525">
            <a:noFill/>
            <a:miter lim="800000"/>
            <a:headEnd/>
            <a:tailEnd/>
          </a:ln>
        </p:spPr>
      </p:pic>
      <p:pic>
        <p:nvPicPr>
          <p:cNvPr id="10" name="9 Imagen"/>
          <p:cNvPicPr/>
          <p:nvPr/>
        </p:nvPicPr>
        <p:blipFill>
          <a:blip r:embed="rId3" cstate="print"/>
          <a:srcRect l="51603" t="12564" r="4167" b="7179"/>
          <a:stretch>
            <a:fillRect/>
          </a:stretch>
        </p:blipFill>
        <p:spPr bwMode="auto">
          <a:xfrm>
            <a:off x="4796080" y="1206044"/>
            <a:ext cx="3467447" cy="4887252"/>
          </a:xfrm>
          <a:prstGeom prst="rect">
            <a:avLst/>
          </a:prstGeom>
          <a:noFill/>
          <a:ln w="9525">
            <a:noFill/>
            <a:miter lim="800000"/>
            <a:headEnd/>
            <a:tailEnd/>
          </a:ln>
        </p:spPr>
      </p:pic>
    </p:spTree>
    <p:extLst>
      <p:ext uri="{BB962C8B-B14F-4D97-AF65-F5344CB8AC3E}">
        <p14:creationId xmlns:p14="http://schemas.microsoft.com/office/powerpoint/2010/main" val="1199965204"/>
      </p:ext>
    </p:extLst>
  </p:cSld>
  <p:clrMapOvr>
    <a:masterClrMapping/>
  </p:clrMapOvr>
  <p:transition spd="slow">
    <p:pull/>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3" name="2 Rectángulo"/>
          <p:cNvSpPr/>
          <p:nvPr/>
        </p:nvSpPr>
        <p:spPr>
          <a:xfrm>
            <a:off x="1141587" y="1102211"/>
            <a:ext cx="6889476" cy="646331"/>
          </a:xfrm>
          <a:prstGeom prst="rect">
            <a:avLst/>
          </a:prstGeom>
          <a:solidFill>
            <a:srgbClr val="92D050"/>
          </a:solidFill>
        </p:spPr>
        <p:txBody>
          <a:bodyPr wrap="square">
            <a:spAutoFit/>
          </a:bodyPr>
          <a:lstStyle/>
          <a:p>
            <a:pPr algn="just"/>
            <a:r>
              <a:rPr lang="es-EC" dirty="0"/>
              <a:t>En el paso 6 se aprecia que la edificación ya no es segura y comienza a entrar en un estado de degradación</a:t>
            </a:r>
          </a:p>
        </p:txBody>
      </p:sp>
      <p:pic>
        <p:nvPicPr>
          <p:cNvPr id="9" name="8 Imagen"/>
          <p:cNvPicPr/>
          <p:nvPr/>
        </p:nvPicPr>
        <p:blipFill rotWithShape="1">
          <a:blip r:embed="rId2" cstate="print"/>
          <a:srcRect l="25816" t="15106" r="6377" b="15408"/>
          <a:stretch/>
        </p:blipFill>
        <p:spPr bwMode="auto">
          <a:xfrm>
            <a:off x="899592" y="2060848"/>
            <a:ext cx="7416824" cy="40324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08622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4320480" cy="936104"/>
          </a:xfrm>
        </p:spPr>
        <p:style>
          <a:lnRef idx="0">
            <a:schemeClr val="accent2"/>
          </a:lnRef>
          <a:fillRef idx="3">
            <a:schemeClr val="accent2"/>
          </a:fillRef>
          <a:effectRef idx="3">
            <a:schemeClr val="accent2"/>
          </a:effectRef>
          <a:fontRef idx="minor">
            <a:schemeClr val="lt1"/>
          </a:fontRef>
        </p:style>
        <p:txBody>
          <a:bodyPr>
            <a:normAutofit/>
          </a:bodyPr>
          <a:lstStyle/>
          <a:p>
            <a:r>
              <a:rPr lang="es-EC" sz="2500" b="1" dirty="0" smtClean="0">
                <a:solidFill>
                  <a:schemeClr val="tx1"/>
                </a:solidFill>
              </a:rPr>
              <a:t>Refuerzo y espaciamiento mínimo según NEC 11</a:t>
            </a:r>
            <a:endParaRPr lang="es-EC" sz="2500" b="1" dirty="0">
              <a:solidFill>
                <a:schemeClr val="tx1"/>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graphicFrame>
        <p:nvGraphicFramePr>
          <p:cNvPr id="5" name="Diagram 2"/>
          <p:cNvGraphicFramePr/>
          <p:nvPr>
            <p:extLst>
              <p:ext uri="{D42A27DB-BD31-4B8C-83A1-F6EECF244321}">
                <p14:modId xmlns:p14="http://schemas.microsoft.com/office/powerpoint/2010/main" val="4073646732"/>
              </p:ext>
            </p:extLst>
          </p:nvPr>
        </p:nvGraphicFramePr>
        <p:xfrm>
          <a:off x="899592" y="1702209"/>
          <a:ext cx="7500990" cy="4607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48867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827584" y="580174"/>
            <a:ext cx="5033292"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Criterios de </a:t>
            </a:r>
            <a:r>
              <a:rPr lang="es-EC" sz="1800" b="1" dirty="0" smtClean="0">
                <a:solidFill>
                  <a:srgbClr val="C00000"/>
                </a:solidFill>
              </a:rPr>
              <a:t>Aceptación Vigas y Columnas</a:t>
            </a:r>
            <a:endParaRPr lang="es-EC" sz="1800" b="1" dirty="0">
              <a:solidFill>
                <a:srgbClr val="C00000"/>
              </a:solidFill>
            </a:endParaRPr>
          </a:p>
        </p:txBody>
      </p:sp>
      <p:sp>
        <p:nvSpPr>
          <p:cNvPr id="2" name="1 Rectángulo"/>
          <p:cNvSpPr/>
          <p:nvPr/>
        </p:nvSpPr>
        <p:spPr>
          <a:xfrm>
            <a:off x="667705" y="1607823"/>
            <a:ext cx="7920880" cy="369332"/>
          </a:xfrm>
          <a:prstGeom prst="rect">
            <a:avLst/>
          </a:prstGeom>
        </p:spPr>
        <p:txBody>
          <a:bodyPr wrap="square">
            <a:spAutoFit/>
          </a:bodyPr>
          <a:lstStyle/>
          <a:p>
            <a:r>
              <a:rPr lang="es-EC" dirty="0"/>
              <a:t>Se tomó los valores máximos de P y V de cada columna tipo.</a:t>
            </a:r>
          </a:p>
        </p:txBody>
      </p:sp>
      <p:sp>
        <p:nvSpPr>
          <p:cNvPr id="8" name="1 Título"/>
          <p:cNvSpPr txBox="1">
            <a:spLocks/>
          </p:cNvSpPr>
          <p:nvPr/>
        </p:nvSpPr>
        <p:spPr>
          <a:xfrm>
            <a:off x="827584" y="980728"/>
            <a:ext cx="5033292"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Criterios de </a:t>
            </a:r>
            <a:r>
              <a:rPr lang="es-EC" sz="1800" b="1" dirty="0" smtClean="0">
                <a:solidFill>
                  <a:srgbClr val="C00000"/>
                </a:solidFill>
              </a:rPr>
              <a:t>Aceptación Columnas.</a:t>
            </a:r>
            <a:endParaRPr lang="es-EC" sz="1800" b="1" dirty="0">
              <a:solidFill>
                <a:srgbClr val="C00000"/>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45688331"/>
              </p:ext>
            </p:extLst>
          </p:nvPr>
        </p:nvGraphicFramePr>
        <p:xfrm>
          <a:off x="1281113" y="2180809"/>
          <a:ext cx="6777038" cy="1303020"/>
        </p:xfrm>
        <a:graphic>
          <a:graphicData uri="http://schemas.openxmlformats.org/drawingml/2006/table">
            <a:tbl>
              <a:tblPr firstRow="1" firstCol="1" bandRow="1">
                <a:tableStyleId>{5C22544A-7EE6-4342-B048-85BDC9FD1C3A}</a:tableStyleId>
              </a:tblPr>
              <a:tblGrid>
                <a:gridCol w="1401491"/>
                <a:gridCol w="913545"/>
                <a:gridCol w="913545"/>
                <a:gridCol w="1325588"/>
                <a:gridCol w="913545"/>
                <a:gridCol w="1309324"/>
              </a:tblGrid>
              <a:tr h="190500">
                <a:tc rowSpan="2">
                  <a:txBody>
                    <a:bodyPr/>
                    <a:lstStyle/>
                    <a:p>
                      <a:pPr algn="ctr">
                        <a:lnSpc>
                          <a:spcPct val="115000"/>
                        </a:lnSpc>
                        <a:spcAft>
                          <a:spcPts val="0"/>
                        </a:spcAft>
                      </a:pPr>
                      <a:r>
                        <a:rPr lang="es-EC" sz="1000" dirty="0">
                          <a:effectLst/>
                        </a:rPr>
                        <a:t>Columna Tipo</a:t>
                      </a:r>
                      <a:endParaRPr lang="es-EC" sz="11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Ag</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P</a:t>
                      </a:r>
                      <a:endParaRPr lang="es-EC" sz="1100">
                        <a:effectLst/>
                        <a:latin typeface="Calibri"/>
                        <a:ea typeface="Calibri"/>
                        <a:cs typeface="Times New Roman"/>
                      </a:endParaRPr>
                    </a:p>
                  </a:txBody>
                  <a:tcPr marL="44450" marR="44450" marT="0" marB="0" anchor="b"/>
                </a:tc>
                <a:tc rowSpan="2">
                  <a:txBody>
                    <a:bodyPr/>
                    <a:lstStyle/>
                    <a:p>
                      <a:pPr algn="ctr">
                        <a:lnSpc>
                          <a:spcPct val="115000"/>
                        </a:lnSpc>
                        <a:spcAft>
                          <a:spcPts val="0"/>
                        </a:spcAft>
                      </a:pPr>
                      <a:r>
                        <a:rPr lang="es-EC" sz="1000" dirty="0">
                          <a:effectLst/>
                        </a:rPr>
                        <a:t>P/(Ag*</a:t>
                      </a:r>
                      <a:r>
                        <a:rPr lang="es-EC" sz="1000" dirty="0" err="1">
                          <a:effectLst/>
                        </a:rPr>
                        <a:t>f'c</a:t>
                      </a:r>
                      <a:r>
                        <a:rPr lang="es-EC" sz="1000" dirty="0">
                          <a:effectLst/>
                        </a:rPr>
                        <a:t>)</a:t>
                      </a:r>
                      <a:endParaRPr lang="es-EC" sz="11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V</a:t>
                      </a:r>
                      <a:endParaRPr lang="es-EC" sz="1100">
                        <a:effectLst/>
                        <a:latin typeface="Calibri"/>
                        <a:ea typeface="Calibri"/>
                        <a:cs typeface="Times New Roman"/>
                      </a:endParaRPr>
                    </a:p>
                  </a:txBody>
                  <a:tcPr marL="44450" marR="44450" marT="0" marB="0" anchor="b"/>
                </a:tc>
                <a:tc rowSpan="2">
                  <a:txBody>
                    <a:bodyPr/>
                    <a:lstStyle/>
                    <a:p>
                      <a:pPr algn="ctr">
                        <a:lnSpc>
                          <a:spcPct val="115000"/>
                        </a:lnSpc>
                        <a:spcAft>
                          <a:spcPts val="0"/>
                        </a:spcAft>
                      </a:pPr>
                      <a:r>
                        <a:rPr lang="es-EC" sz="1000">
                          <a:effectLst/>
                        </a:rPr>
                        <a:t> </a:t>
                      </a:r>
                      <a:endParaRPr lang="es-EC" sz="1000">
                        <a:effectLst/>
                        <a:latin typeface="Times New Roman"/>
                        <a:ea typeface="Calibri"/>
                        <a:cs typeface="Times New Roman"/>
                      </a:endParaRPr>
                    </a:p>
                  </a:txBody>
                  <a:tcPr marL="44450" marR="44450" marT="0" marB="0" anchor="b"/>
                </a:tc>
              </a:tr>
              <a:tr h="190500">
                <a:tc vMerge="1">
                  <a:txBody>
                    <a:bodyPr/>
                    <a:lstStyle/>
                    <a:p>
                      <a:endParaRPr lang="es-EC"/>
                    </a:p>
                  </a:txBody>
                  <a:tcPr/>
                </a:tc>
                <a:tc>
                  <a:txBody>
                    <a:bodyPr/>
                    <a:lstStyle/>
                    <a:p>
                      <a:pPr algn="ctr">
                        <a:lnSpc>
                          <a:spcPct val="115000"/>
                        </a:lnSpc>
                        <a:spcAft>
                          <a:spcPts val="0"/>
                        </a:spcAft>
                      </a:pPr>
                      <a:r>
                        <a:rPr lang="es-EC" sz="1000" u="none" strike="noStrike" dirty="0">
                          <a:effectLst/>
                          <a:hlinkClick r:id="rId2"/>
                        </a:rPr>
                        <a:t>(</a:t>
                      </a:r>
                      <a:r>
                        <a:rPr lang="es-EC" sz="1000" u="none" strike="noStrike" dirty="0" err="1">
                          <a:effectLst/>
                          <a:hlinkClick r:id="rId2"/>
                        </a:rPr>
                        <a:t>cm^2</a:t>
                      </a:r>
                      <a:r>
                        <a:rPr lang="es-EC" sz="1000" u="none" strike="noStrike" dirty="0">
                          <a:effectLst/>
                          <a:hlinkClick r:id="rId2"/>
                        </a:rPr>
                        <a:t>)</a:t>
                      </a:r>
                      <a:endParaRPr lang="es-EC" sz="11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(kg)</a:t>
                      </a:r>
                      <a:endParaRPr lang="es-EC" sz="1100">
                        <a:effectLst/>
                        <a:latin typeface="Calibri"/>
                        <a:ea typeface="Calibri"/>
                        <a:cs typeface="Times New Roman"/>
                      </a:endParaRPr>
                    </a:p>
                  </a:txBody>
                  <a:tcPr marL="44450" marR="44450" marT="0" marB="0" anchor="b"/>
                </a:tc>
                <a:tc vMerge="1">
                  <a:txBody>
                    <a:bodyPr/>
                    <a:lstStyle/>
                    <a:p>
                      <a:endParaRPr lang="es-EC"/>
                    </a:p>
                  </a:txBody>
                  <a:tcPr/>
                </a:tc>
                <a:tc>
                  <a:txBody>
                    <a:bodyPr/>
                    <a:lstStyle/>
                    <a:p>
                      <a:pPr algn="ctr">
                        <a:lnSpc>
                          <a:spcPct val="115000"/>
                        </a:lnSpc>
                        <a:spcAft>
                          <a:spcPts val="0"/>
                        </a:spcAft>
                      </a:pPr>
                      <a:r>
                        <a:rPr lang="es-EC" sz="1000">
                          <a:effectLst/>
                        </a:rPr>
                        <a:t>(Kg)</a:t>
                      </a:r>
                      <a:endParaRPr lang="es-EC" sz="1100">
                        <a:effectLst/>
                        <a:latin typeface="Calibri"/>
                        <a:ea typeface="Calibri"/>
                        <a:cs typeface="Times New Roman"/>
                      </a:endParaRPr>
                    </a:p>
                  </a:txBody>
                  <a:tcPr marL="44450" marR="44450" marT="0" marB="0" anchor="b"/>
                </a:tc>
                <a:tc vMerge="1">
                  <a:txBody>
                    <a:bodyPr/>
                    <a:lstStyle/>
                    <a:p>
                      <a:endParaRPr lang="es-EC"/>
                    </a:p>
                  </a:txBody>
                  <a:tcPr/>
                </a:tc>
              </a:tr>
              <a:tr h="190500">
                <a:tc>
                  <a:txBody>
                    <a:bodyPr/>
                    <a:lstStyle/>
                    <a:p>
                      <a:pPr algn="ctr">
                        <a:lnSpc>
                          <a:spcPct val="115000"/>
                        </a:lnSpc>
                        <a:spcAft>
                          <a:spcPts val="0"/>
                        </a:spcAft>
                      </a:pPr>
                      <a:r>
                        <a:rPr lang="es-EC" sz="1000">
                          <a:effectLst/>
                        </a:rPr>
                        <a:t>(1.0*1.0) Tipo1</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10000.00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271000.00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             0.12904762 </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64720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0.47012</a:t>
                      </a:r>
                      <a:endParaRPr lang="es-EC" sz="1100">
                        <a:effectLst/>
                        <a:latin typeface="Calibri"/>
                        <a:ea typeface="Calibri"/>
                        <a:cs typeface="Times New Roman"/>
                      </a:endParaRPr>
                    </a:p>
                  </a:txBody>
                  <a:tcPr marL="44450" marR="44450" marT="0" marB="0" anchor="b"/>
                </a:tc>
              </a:tr>
              <a:tr h="190500">
                <a:tc>
                  <a:txBody>
                    <a:bodyPr/>
                    <a:lstStyle/>
                    <a:p>
                      <a:pPr algn="ctr">
                        <a:lnSpc>
                          <a:spcPct val="115000"/>
                        </a:lnSpc>
                        <a:spcAft>
                          <a:spcPts val="0"/>
                        </a:spcAft>
                      </a:pPr>
                      <a:r>
                        <a:rPr lang="es-EC" sz="1000">
                          <a:effectLst/>
                        </a:rPr>
                        <a:t>(0.9*0.9) Tipo1</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8100.00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174980.00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             0.10286890 </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48130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0.34961</a:t>
                      </a:r>
                      <a:endParaRPr lang="es-EC" sz="1100">
                        <a:effectLst/>
                        <a:latin typeface="Calibri"/>
                        <a:ea typeface="Calibri"/>
                        <a:cs typeface="Times New Roman"/>
                      </a:endParaRPr>
                    </a:p>
                  </a:txBody>
                  <a:tcPr marL="44450" marR="44450" marT="0" marB="0" anchor="b"/>
                </a:tc>
              </a:tr>
              <a:tr h="190500">
                <a:tc>
                  <a:txBody>
                    <a:bodyPr/>
                    <a:lstStyle/>
                    <a:p>
                      <a:pPr algn="ctr">
                        <a:lnSpc>
                          <a:spcPct val="115000"/>
                        </a:lnSpc>
                        <a:spcAft>
                          <a:spcPts val="0"/>
                        </a:spcAft>
                      </a:pPr>
                      <a:r>
                        <a:rPr lang="es-EC" sz="1000">
                          <a:effectLst/>
                        </a:rPr>
                        <a:t>(0.8*0.8) Tipo1</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6400.00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174980.00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             0.13019345 </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48130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0.34961</a:t>
                      </a:r>
                      <a:endParaRPr lang="es-EC" sz="1100">
                        <a:effectLst/>
                        <a:latin typeface="Calibri"/>
                        <a:ea typeface="Calibri"/>
                        <a:cs typeface="Times New Roman"/>
                      </a:endParaRPr>
                    </a:p>
                  </a:txBody>
                  <a:tcPr marL="44450" marR="44450" marT="0" marB="0" anchor="b"/>
                </a:tc>
              </a:tr>
              <a:tr h="350520">
                <a:tc>
                  <a:txBody>
                    <a:bodyPr/>
                    <a:lstStyle/>
                    <a:p>
                      <a:pPr algn="ctr">
                        <a:lnSpc>
                          <a:spcPct val="115000"/>
                        </a:lnSpc>
                        <a:spcAft>
                          <a:spcPts val="0"/>
                        </a:spcAft>
                      </a:pPr>
                      <a:r>
                        <a:rPr lang="es-EC" sz="1000">
                          <a:effectLst/>
                        </a:rPr>
                        <a:t>(0.8*0.8) Tipo2</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 </a:t>
                      </a:r>
                      <a:endParaRPr lang="es-EC" sz="1100">
                        <a:effectLst/>
                      </a:endParaRPr>
                    </a:p>
                    <a:p>
                      <a:pPr algn="ctr">
                        <a:lnSpc>
                          <a:spcPct val="115000"/>
                        </a:lnSpc>
                        <a:spcAft>
                          <a:spcPts val="0"/>
                        </a:spcAft>
                      </a:pPr>
                      <a:r>
                        <a:rPr lang="es-EC" sz="1000">
                          <a:effectLst/>
                        </a:rPr>
                        <a:t>6400.00</a:t>
                      </a:r>
                      <a:endParaRPr lang="es-EC" sz="11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effectLst/>
                        </a:rPr>
                        <a:t>59140.00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             0.04400298 </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a:effectLst/>
                        </a:rPr>
                        <a:t>20960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000" dirty="0">
                          <a:effectLst/>
                        </a:rPr>
                        <a:t>0.15225</a:t>
                      </a:r>
                      <a:endParaRPr lang="es-EC" sz="1100" dirty="0">
                        <a:effectLst/>
                        <a:latin typeface="Calibri"/>
                        <a:ea typeface="Calibri"/>
                        <a:cs typeface="Times New Roman"/>
                      </a:endParaRPr>
                    </a:p>
                  </a:txBody>
                  <a:tcPr marL="44450" marR="44450" marT="0" marB="0" anchor="b"/>
                </a:tc>
              </a:tr>
            </a:tbl>
          </a:graphicData>
        </a:graphic>
      </p:graphicFrame>
      <p:pic>
        <p:nvPicPr>
          <p:cNvPr id="8193" name="Imagen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2204864"/>
            <a:ext cx="476250" cy="342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3 Tabla"/>
          <p:cNvGraphicFramePr>
            <a:graphicFrameLocks noGrp="1"/>
          </p:cNvGraphicFramePr>
          <p:nvPr>
            <p:extLst>
              <p:ext uri="{D42A27DB-BD31-4B8C-83A1-F6EECF244321}">
                <p14:modId xmlns:p14="http://schemas.microsoft.com/office/powerpoint/2010/main" val="2675399339"/>
              </p:ext>
            </p:extLst>
          </p:nvPr>
        </p:nvGraphicFramePr>
        <p:xfrm>
          <a:off x="2483768" y="3645024"/>
          <a:ext cx="3810000" cy="2734818"/>
        </p:xfrm>
        <a:graphic>
          <a:graphicData uri="http://schemas.openxmlformats.org/drawingml/2006/table">
            <a:tbl>
              <a:tblPr firstRow="1" firstCol="1" bandRow="1">
                <a:tableStyleId>{5C22544A-7EE6-4342-B048-85BDC9FD1C3A}</a:tableStyleId>
              </a:tblPr>
              <a:tblGrid>
                <a:gridCol w="762000"/>
                <a:gridCol w="762000"/>
                <a:gridCol w="762000"/>
                <a:gridCol w="762000"/>
                <a:gridCol w="762000"/>
              </a:tblGrid>
              <a:tr h="228600">
                <a:tc>
                  <a:txBody>
                    <a:bodyPr/>
                    <a:lstStyle/>
                    <a:p>
                      <a:pPr algn="ctr">
                        <a:lnSpc>
                          <a:spcPct val="115000"/>
                        </a:lnSpc>
                        <a:spcAft>
                          <a:spcPts val="0"/>
                        </a:spcAft>
                      </a:pPr>
                      <a:r>
                        <a:rPr lang="es-EC" sz="1100" dirty="0">
                          <a:effectLst/>
                        </a:rPr>
                        <a:t>Piso</a:t>
                      </a:r>
                      <a:endParaRPr lang="es-EC" sz="11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Punto</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Carga</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RX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RY</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STORY12</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0.00318</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STORY11</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-0.00001</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0.00343</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STORY10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0.00364</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STORY9</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-0.00001</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0.00385</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0.00395</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dirty="0">
                          <a:effectLst/>
                        </a:rPr>
                        <a:t>STORY7</a:t>
                      </a:r>
                      <a:endParaRPr lang="es-EC" sz="11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0.00408</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highlight>
                            <a:srgbClr val="FFFF00"/>
                          </a:highlight>
                        </a:rPr>
                        <a:t>STORY6</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highlight>
                            <a:srgbClr val="FFFF00"/>
                          </a:highligh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highlight>
                            <a:srgbClr val="FFFF00"/>
                          </a:highligh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highlight>
                            <a:srgbClr val="FFFF00"/>
                          </a:highlight>
                        </a:rPr>
                        <a:t>0.00000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highlight>
                            <a:srgbClr val="FFFF00"/>
                          </a:highlight>
                        </a:rPr>
                        <a:t>0.00414</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STORY5</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-0.00001</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0.00410</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STORY4</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0.00391</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STORY3</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0.00361</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STORY2</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0.00316</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STORY1</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-0.00001</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0.00238</a:t>
                      </a:r>
                      <a:endParaRPr lang="es-EC" sz="1100">
                        <a:effectLst/>
                        <a:latin typeface="Calibri"/>
                        <a:ea typeface="Calibri"/>
                        <a:cs typeface="Times New Roman"/>
                      </a:endParaRPr>
                    </a:p>
                  </a:txBody>
                  <a:tcPr marL="44450" marR="44450" marT="0" marB="0" anchor="b"/>
                </a:tc>
              </a:tr>
              <a:tr h="190500">
                <a:tc>
                  <a:txBody>
                    <a:bodyPr/>
                    <a:lstStyle/>
                    <a:p>
                      <a:pPr>
                        <a:lnSpc>
                          <a:spcPct val="115000"/>
                        </a:lnSpc>
                        <a:spcAft>
                          <a:spcPts val="0"/>
                        </a:spcAft>
                      </a:pPr>
                      <a:r>
                        <a:rPr lang="es-EC" sz="1100">
                          <a:effectLst/>
                        </a:rPr>
                        <a:t>BASE</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48</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PUSHX</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a:effectLst/>
                        </a:rPr>
                        <a:t>0.00000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100" dirty="0">
                          <a:effectLst/>
                        </a:rPr>
                        <a:t>0.00000</a:t>
                      </a:r>
                      <a:endParaRPr lang="es-EC" sz="1100" dirty="0">
                        <a:effectLst/>
                        <a:latin typeface="Calibri"/>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val="18157283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8" name="1 Título"/>
          <p:cNvSpPr txBox="1">
            <a:spLocks/>
          </p:cNvSpPr>
          <p:nvPr/>
        </p:nvSpPr>
        <p:spPr>
          <a:xfrm>
            <a:off x="467544" y="404664"/>
            <a:ext cx="5033292"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Criterios de </a:t>
            </a:r>
            <a:r>
              <a:rPr lang="es-EC" sz="1800" b="1" dirty="0" smtClean="0">
                <a:solidFill>
                  <a:srgbClr val="C00000"/>
                </a:solidFill>
              </a:rPr>
              <a:t>Aceptación Columnas.</a:t>
            </a:r>
            <a:endParaRPr lang="es-EC" sz="1800" b="1" dirty="0">
              <a:solidFill>
                <a:srgbClr val="C00000"/>
              </a:solidFill>
            </a:endParaRPr>
          </a:p>
        </p:txBody>
      </p:sp>
      <p:graphicFrame>
        <p:nvGraphicFramePr>
          <p:cNvPr id="11" name="10 Tabla"/>
          <p:cNvGraphicFramePr>
            <a:graphicFrameLocks noGrp="1"/>
          </p:cNvGraphicFramePr>
          <p:nvPr>
            <p:extLst>
              <p:ext uri="{D42A27DB-BD31-4B8C-83A1-F6EECF244321}">
                <p14:modId xmlns:p14="http://schemas.microsoft.com/office/powerpoint/2010/main" val="1389320788"/>
              </p:ext>
            </p:extLst>
          </p:nvPr>
        </p:nvGraphicFramePr>
        <p:xfrm>
          <a:off x="683568" y="980728"/>
          <a:ext cx="7755407" cy="6221730"/>
        </p:xfrm>
        <a:graphic>
          <a:graphicData uri="http://schemas.openxmlformats.org/drawingml/2006/table">
            <a:tbl>
              <a:tblPr firstRow="1" firstCol="1" bandRow="1">
                <a:tableStyleId>{5C22544A-7EE6-4342-B048-85BDC9FD1C3A}</a:tableStyleId>
              </a:tblPr>
              <a:tblGrid>
                <a:gridCol w="705037"/>
                <a:gridCol w="705037"/>
                <a:gridCol w="705037"/>
                <a:gridCol w="705037"/>
                <a:gridCol w="705037"/>
                <a:gridCol w="705037"/>
                <a:gridCol w="705037"/>
                <a:gridCol w="705037"/>
                <a:gridCol w="705037"/>
                <a:gridCol w="705037"/>
                <a:gridCol w="705037"/>
              </a:tblGrid>
              <a:tr h="136463">
                <a:tc rowSpan="6" gridSpan="3">
                  <a:txBody>
                    <a:bodyPr/>
                    <a:lstStyle/>
                    <a:p>
                      <a:pPr>
                        <a:lnSpc>
                          <a:spcPct val="115000"/>
                        </a:lnSpc>
                        <a:spcAft>
                          <a:spcPts val="0"/>
                        </a:spcAft>
                      </a:pPr>
                      <a:r>
                        <a:rPr lang="es-EC" sz="900" dirty="0">
                          <a:effectLst/>
                        </a:rPr>
                        <a:t>Condiciones:</a:t>
                      </a:r>
                      <a:endParaRPr lang="es-EC" sz="900" dirty="0">
                        <a:effectLst/>
                        <a:latin typeface="Calibri"/>
                        <a:ea typeface="Calibri"/>
                        <a:cs typeface="Times New Roman"/>
                      </a:endParaRPr>
                    </a:p>
                  </a:txBody>
                  <a:tcPr marL="21199" marR="21199" marT="0" marB="0" anchor="b"/>
                </a:tc>
                <a:tc rowSpan="6" hMerge="1">
                  <a:txBody>
                    <a:bodyPr/>
                    <a:lstStyle/>
                    <a:p>
                      <a:endParaRPr lang="es-EC"/>
                    </a:p>
                  </a:txBody>
                  <a:tcPr/>
                </a:tc>
                <a:tc rowSpan="6" hMerge="1">
                  <a:txBody>
                    <a:bodyPr/>
                    <a:lstStyle/>
                    <a:p>
                      <a:endParaRPr lang="es-EC"/>
                    </a:p>
                  </a:txBody>
                  <a:tcPr/>
                </a:tc>
                <a:tc rowSpan="5" gridSpan="2">
                  <a:txBody>
                    <a:bodyPr/>
                    <a:lstStyle/>
                    <a:p>
                      <a:pPr algn="ctr">
                        <a:lnSpc>
                          <a:spcPct val="115000"/>
                        </a:lnSpc>
                        <a:spcAft>
                          <a:spcPts val="0"/>
                        </a:spcAft>
                      </a:pPr>
                      <a:r>
                        <a:rPr lang="es-EC" sz="900" dirty="0">
                          <a:effectLst/>
                        </a:rPr>
                        <a:t>Ángulo Rotación Plástica, Radianes</a:t>
                      </a:r>
                      <a:endParaRPr lang="es-EC" sz="900" dirty="0">
                        <a:effectLst/>
                        <a:latin typeface="Calibri"/>
                        <a:ea typeface="Calibri"/>
                        <a:cs typeface="Times New Roman"/>
                      </a:endParaRPr>
                    </a:p>
                  </a:txBody>
                  <a:tcPr marL="21199" marR="21199" marT="0" marB="0" anchor="ctr"/>
                </a:tc>
                <a:tc rowSpan="5" hMerge="1">
                  <a:txBody>
                    <a:bodyPr/>
                    <a:lstStyle/>
                    <a:p>
                      <a:endParaRPr lang="es-EC"/>
                    </a:p>
                  </a:txBody>
                  <a:tcPr/>
                </a:tc>
                <a:tc rowSpan="5">
                  <a:txBody>
                    <a:bodyPr/>
                    <a:lstStyle/>
                    <a:p>
                      <a:pPr algn="ctr">
                        <a:lnSpc>
                          <a:spcPct val="115000"/>
                        </a:lnSpc>
                        <a:spcAft>
                          <a:spcPts val="0"/>
                        </a:spcAft>
                      </a:pPr>
                      <a:r>
                        <a:rPr lang="es-EC" sz="900">
                          <a:effectLst/>
                        </a:rPr>
                        <a:t>Radio de fuerza residual</a:t>
                      </a:r>
                      <a:endParaRPr lang="es-EC" sz="900">
                        <a:effectLst/>
                        <a:latin typeface="Calibri"/>
                        <a:ea typeface="Calibri"/>
                        <a:cs typeface="Times New Roman"/>
                      </a:endParaRPr>
                    </a:p>
                  </a:txBody>
                  <a:tcPr marL="21199" marR="21199" marT="0" marB="0" anchor="ctr"/>
                </a:tc>
                <a:tc gridSpan="5">
                  <a:txBody>
                    <a:bodyPr/>
                    <a:lstStyle/>
                    <a:p>
                      <a:pPr algn="ctr">
                        <a:lnSpc>
                          <a:spcPct val="115000"/>
                        </a:lnSpc>
                        <a:spcAft>
                          <a:spcPts val="0"/>
                        </a:spcAft>
                      </a:pPr>
                      <a:r>
                        <a:rPr lang="es-EC" sz="900">
                          <a:effectLst/>
                        </a:rPr>
                        <a:t>Criterio de aceptación</a:t>
                      </a:r>
                      <a:endParaRPr lang="es-EC" sz="900">
                        <a:effectLst/>
                        <a:latin typeface="Calibri"/>
                        <a:ea typeface="Calibri"/>
                        <a:cs typeface="Times New Roman"/>
                      </a:endParaRPr>
                    </a:p>
                  </a:txBody>
                  <a:tcPr marL="21199" marR="21199"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6463">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900">
                          <a:effectLst/>
                        </a:rPr>
                        <a:t>Rotación Rótula Plástica (rad)</a:t>
                      </a:r>
                      <a:endParaRPr lang="es-EC" sz="900">
                        <a:effectLst/>
                        <a:latin typeface="Calibri"/>
                        <a:ea typeface="Calibri"/>
                        <a:cs typeface="Times New Roman"/>
                      </a:endParaRPr>
                    </a:p>
                  </a:txBody>
                  <a:tcPr marL="21199" marR="21199"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6463">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900">
                          <a:effectLst/>
                        </a:rPr>
                        <a:t>Tipo de componente</a:t>
                      </a:r>
                      <a:endParaRPr lang="es-EC" sz="900">
                        <a:effectLst/>
                        <a:latin typeface="Calibri"/>
                        <a:ea typeface="Calibri"/>
                        <a:cs typeface="Times New Roman"/>
                      </a:endParaRPr>
                    </a:p>
                  </a:txBody>
                  <a:tcPr marL="21199" marR="21199"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6463">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3">
                  <a:txBody>
                    <a:bodyPr/>
                    <a:lstStyle/>
                    <a:p>
                      <a:pPr algn="ctr">
                        <a:lnSpc>
                          <a:spcPct val="115000"/>
                        </a:lnSpc>
                        <a:spcAft>
                          <a:spcPts val="0"/>
                        </a:spcAft>
                      </a:pPr>
                      <a:r>
                        <a:rPr lang="es-EC" sz="900">
                          <a:effectLst/>
                        </a:rPr>
                        <a:t>Primaria</a:t>
                      </a:r>
                      <a:endParaRPr lang="es-EC" sz="900">
                        <a:effectLst/>
                        <a:latin typeface="Calibri"/>
                        <a:ea typeface="Calibri"/>
                        <a:cs typeface="Times New Roman"/>
                      </a:endParaRPr>
                    </a:p>
                  </a:txBody>
                  <a:tcPr marL="21199" marR="21199" marT="0" marB="0" anchor="b"/>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C" sz="900" dirty="0">
                          <a:effectLst/>
                        </a:rPr>
                        <a:t>Secundaria</a:t>
                      </a:r>
                      <a:endParaRPr lang="es-EC" sz="900" dirty="0">
                        <a:effectLst/>
                        <a:latin typeface="Calibri"/>
                        <a:ea typeface="Calibri"/>
                        <a:cs typeface="Times New Roman"/>
                      </a:endParaRPr>
                    </a:p>
                  </a:txBody>
                  <a:tcPr marL="21199" marR="21199" marT="0" marB="0" anchor="ctr"/>
                </a:tc>
                <a:tc hMerge="1">
                  <a:txBody>
                    <a:bodyPr/>
                    <a:lstStyle/>
                    <a:p>
                      <a:endParaRPr lang="es-EC"/>
                    </a:p>
                  </a:txBody>
                  <a:tcPr/>
                </a:tc>
              </a:tr>
              <a:tr h="136463">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900" dirty="0">
                          <a:effectLst/>
                        </a:rPr>
                        <a:t>Nivel de rendimiento</a:t>
                      </a:r>
                      <a:endParaRPr lang="es-EC" sz="900" dirty="0">
                        <a:effectLst/>
                        <a:latin typeface="Calibri"/>
                        <a:ea typeface="Calibri"/>
                        <a:cs typeface="Times New Roman"/>
                      </a:endParaRPr>
                    </a:p>
                  </a:txBody>
                  <a:tcPr marL="21199" marR="21199"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6463">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a:txBody>
                    <a:bodyPr/>
                    <a:lstStyle/>
                    <a:p>
                      <a:pPr algn="ctr">
                        <a:lnSpc>
                          <a:spcPct val="115000"/>
                        </a:lnSpc>
                        <a:spcAft>
                          <a:spcPts val="0"/>
                        </a:spcAft>
                      </a:pPr>
                      <a:r>
                        <a:rPr lang="es-EC" sz="900">
                          <a:effectLst/>
                        </a:rPr>
                        <a:t>a</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b</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c</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IO</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LS</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CP</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err="1">
                          <a:effectLst/>
                        </a:rPr>
                        <a:t>LS</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err="1">
                          <a:effectLst/>
                        </a:rPr>
                        <a:t>CP</a:t>
                      </a:r>
                      <a:endParaRPr lang="es-EC" sz="900" dirty="0">
                        <a:effectLst/>
                        <a:latin typeface="Calibri"/>
                        <a:ea typeface="Calibri"/>
                        <a:cs typeface="Times New Roman"/>
                      </a:endParaRPr>
                    </a:p>
                  </a:txBody>
                  <a:tcPr marL="21199" marR="21199" marT="0" marB="0" anchor="b"/>
                </a:tc>
              </a:tr>
              <a:tr h="154374">
                <a:tc gridSpan="11">
                  <a:txBody>
                    <a:bodyPr/>
                    <a:lstStyle/>
                    <a:p>
                      <a:pPr>
                        <a:lnSpc>
                          <a:spcPct val="115000"/>
                        </a:lnSpc>
                        <a:spcAft>
                          <a:spcPts val="0"/>
                        </a:spcAft>
                      </a:pPr>
                      <a:r>
                        <a:rPr lang="es-EC" sz="900" dirty="0">
                          <a:effectLst/>
                        </a:rPr>
                        <a:t>i. Columnas controladas por flexión</a:t>
                      </a:r>
                      <a:endParaRPr lang="es-EC" sz="900" dirty="0">
                        <a:effectLst/>
                        <a:latin typeface="Calibri"/>
                        <a:ea typeface="Calibri"/>
                        <a:cs typeface="Times New Roman"/>
                      </a:endParaRPr>
                    </a:p>
                  </a:txBody>
                  <a:tcPr marL="21199" marR="2119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2925">
                <a:tc>
                  <a:txBody>
                    <a:bodyPr/>
                    <a:lstStyle/>
                    <a:p>
                      <a:pPr algn="ctr">
                        <a:lnSpc>
                          <a:spcPct val="115000"/>
                        </a:lnSpc>
                        <a:spcAft>
                          <a:spcPts val="0"/>
                        </a:spcAft>
                      </a:pPr>
                      <a:endParaRPr lang="es-EC" sz="900" dirty="0">
                        <a:effectLst/>
                        <a:latin typeface="Times New Roman"/>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Refuerzo transversal</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 </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 </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 </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 </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 </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 </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 </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 </a:t>
                      </a:r>
                      <a:endParaRPr lang="es-EC" sz="900" dirty="0">
                        <a:effectLst/>
                        <a:latin typeface="Calibri"/>
                        <a:ea typeface="Calibri"/>
                        <a:cs typeface="Times New Roman"/>
                      </a:endParaRPr>
                    </a:p>
                  </a:txBody>
                  <a:tcPr marL="21199" marR="21199" marT="0" marB="0" anchor="b"/>
                </a:tc>
              </a:tr>
              <a:tr h="136463">
                <a:tc>
                  <a:txBody>
                    <a:bodyPr/>
                    <a:lstStyle/>
                    <a:p>
                      <a:pPr algn="ctr">
                        <a:lnSpc>
                          <a:spcPct val="115000"/>
                        </a:lnSpc>
                        <a:spcAft>
                          <a:spcPts val="0"/>
                        </a:spcAft>
                      </a:pPr>
                      <a:r>
                        <a:rPr lang="es-EC" sz="900">
                          <a:effectLst/>
                        </a:rPr>
                        <a:t>≤0.1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C</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≤3</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0.02</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0.03</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0.2</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0.015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0.03</a:t>
                      </a:r>
                      <a:endParaRPr lang="es-EC" sz="900" dirty="0">
                        <a:effectLst/>
                        <a:latin typeface="Calibri"/>
                        <a:ea typeface="Calibri"/>
                        <a:cs typeface="Times New Roman"/>
                      </a:endParaRPr>
                    </a:p>
                  </a:txBody>
                  <a:tcPr marL="21199" marR="21199" marT="0" marB="0" anchor="b"/>
                </a:tc>
              </a:tr>
              <a:tr h="136463">
                <a:tc>
                  <a:txBody>
                    <a:bodyPr/>
                    <a:lstStyle/>
                    <a:p>
                      <a:pPr algn="ctr">
                        <a:lnSpc>
                          <a:spcPct val="115000"/>
                        </a:lnSpc>
                        <a:spcAft>
                          <a:spcPts val="0"/>
                        </a:spcAft>
                      </a:pPr>
                      <a:r>
                        <a:rPr lang="es-EC" sz="900">
                          <a:effectLst/>
                        </a:rPr>
                        <a:t>≤0.1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C</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≥6</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0.015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0.025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0.2</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0.01</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0.025</a:t>
                      </a:r>
                      <a:endParaRPr lang="es-EC" sz="900" dirty="0">
                        <a:effectLst/>
                        <a:latin typeface="Calibri"/>
                        <a:ea typeface="Calibri"/>
                        <a:cs typeface="Times New Roman"/>
                      </a:endParaRPr>
                    </a:p>
                  </a:txBody>
                  <a:tcPr marL="21199" marR="21199" marT="0" marB="0" anchor="b"/>
                </a:tc>
              </a:tr>
              <a:tr h="136463">
                <a:tc>
                  <a:txBody>
                    <a:bodyPr/>
                    <a:lstStyle/>
                    <a:p>
                      <a:pPr algn="ctr">
                        <a:lnSpc>
                          <a:spcPct val="115000"/>
                        </a:lnSpc>
                        <a:spcAft>
                          <a:spcPts val="0"/>
                        </a:spcAft>
                      </a:pPr>
                      <a:r>
                        <a:rPr lang="es-EC" sz="900">
                          <a:effectLst/>
                        </a:rPr>
                        <a:t>≥0.4</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C</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≤3</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0.025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0.2</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0.01</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0.025</a:t>
                      </a:r>
                      <a:endParaRPr lang="es-EC" sz="900" dirty="0">
                        <a:effectLst/>
                        <a:latin typeface="Calibri"/>
                        <a:ea typeface="Calibri"/>
                        <a:cs typeface="Times New Roman"/>
                      </a:endParaRPr>
                    </a:p>
                  </a:txBody>
                  <a:tcPr marL="21199" marR="21199" marT="0" marB="0" anchor="b"/>
                </a:tc>
              </a:tr>
              <a:tr h="136463">
                <a:tc>
                  <a:txBody>
                    <a:bodyPr/>
                    <a:lstStyle/>
                    <a:p>
                      <a:pPr algn="ctr">
                        <a:lnSpc>
                          <a:spcPct val="115000"/>
                        </a:lnSpc>
                        <a:spcAft>
                          <a:spcPts val="0"/>
                        </a:spcAft>
                      </a:pPr>
                      <a:r>
                        <a:rPr lang="es-EC" sz="900">
                          <a:effectLst/>
                        </a:rPr>
                        <a:t>≥0.4</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C</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≥6</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0.2</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0.015</a:t>
                      </a:r>
                      <a:endParaRPr lang="es-EC" sz="900" dirty="0">
                        <a:effectLst/>
                        <a:latin typeface="Calibri"/>
                        <a:ea typeface="Calibri"/>
                        <a:cs typeface="Times New Roman"/>
                      </a:endParaRPr>
                    </a:p>
                  </a:txBody>
                  <a:tcPr marL="21199" marR="21199" marT="0" marB="0" anchor="b"/>
                </a:tc>
              </a:tr>
              <a:tr h="136463">
                <a:tc>
                  <a:txBody>
                    <a:bodyPr/>
                    <a:lstStyle/>
                    <a:p>
                      <a:pPr algn="ctr">
                        <a:lnSpc>
                          <a:spcPct val="115000"/>
                        </a:lnSpc>
                        <a:spcAft>
                          <a:spcPts val="0"/>
                        </a:spcAft>
                      </a:pPr>
                      <a:r>
                        <a:rPr lang="es-EC" sz="900">
                          <a:effectLst/>
                        </a:rPr>
                        <a:t>≤0.1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NC</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≤3</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0.2</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0.01</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0.015</a:t>
                      </a:r>
                      <a:endParaRPr lang="es-EC" sz="900" dirty="0">
                        <a:effectLst/>
                        <a:latin typeface="Calibri"/>
                        <a:ea typeface="Calibri"/>
                        <a:cs typeface="Times New Roman"/>
                      </a:endParaRPr>
                    </a:p>
                  </a:txBody>
                  <a:tcPr marL="21199" marR="21199" marT="0" marB="0" anchor="b"/>
                </a:tc>
              </a:tr>
              <a:tr h="136463">
                <a:tc>
                  <a:txBody>
                    <a:bodyPr/>
                    <a:lstStyle/>
                    <a:p>
                      <a:pPr algn="ctr">
                        <a:lnSpc>
                          <a:spcPct val="115000"/>
                        </a:lnSpc>
                        <a:spcAft>
                          <a:spcPts val="0"/>
                        </a:spcAft>
                      </a:pPr>
                      <a:r>
                        <a:rPr lang="es-EC" sz="900">
                          <a:effectLst/>
                        </a:rPr>
                        <a:t>≤0.1</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NC</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≥6</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r>
              <a:tr h="136463">
                <a:tc>
                  <a:txBody>
                    <a:bodyPr/>
                    <a:lstStyle/>
                    <a:p>
                      <a:pPr algn="ctr">
                        <a:lnSpc>
                          <a:spcPct val="115000"/>
                        </a:lnSpc>
                        <a:spcAft>
                          <a:spcPts val="0"/>
                        </a:spcAft>
                      </a:pPr>
                      <a:r>
                        <a:rPr lang="es-EC" sz="900">
                          <a:effectLst/>
                        </a:rPr>
                        <a:t>≥0.4</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NC</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≤3</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21199" marR="21199" marT="0" marB="0" anchor="b"/>
                </a:tc>
              </a:tr>
              <a:tr h="136463">
                <a:tc>
                  <a:txBody>
                    <a:bodyPr/>
                    <a:lstStyle/>
                    <a:p>
                      <a:pPr algn="ctr">
                        <a:lnSpc>
                          <a:spcPct val="115000"/>
                        </a:lnSpc>
                        <a:spcAft>
                          <a:spcPts val="0"/>
                        </a:spcAft>
                      </a:pPr>
                      <a:r>
                        <a:rPr lang="es-EC" sz="900">
                          <a:effectLst/>
                        </a:rPr>
                        <a:t>≥0.4</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NC</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≥6</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21199" marR="21199" marT="0" marB="0" anchor="b"/>
                </a:tc>
              </a:tr>
              <a:tr h="136463">
                <a:tc gridSpan="11">
                  <a:txBody>
                    <a:bodyPr/>
                    <a:lstStyle/>
                    <a:p>
                      <a:pPr>
                        <a:lnSpc>
                          <a:spcPct val="115000"/>
                        </a:lnSpc>
                        <a:spcAft>
                          <a:spcPts val="0"/>
                        </a:spcAft>
                      </a:pPr>
                      <a:r>
                        <a:rPr lang="es-EC" sz="900" dirty="0">
                          <a:effectLst/>
                        </a:rPr>
                        <a:t>i. Columnas controladas por corte</a:t>
                      </a:r>
                      <a:endParaRPr lang="es-EC" sz="900" dirty="0">
                        <a:effectLst/>
                        <a:latin typeface="Calibri"/>
                        <a:ea typeface="Calibri"/>
                        <a:cs typeface="Times New Roman"/>
                      </a:endParaRPr>
                    </a:p>
                  </a:txBody>
                  <a:tcPr marL="21199" marR="2119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6463">
                <a:tc gridSpan="3">
                  <a:txBody>
                    <a:bodyPr/>
                    <a:lstStyle/>
                    <a:p>
                      <a:pPr>
                        <a:lnSpc>
                          <a:spcPct val="115000"/>
                        </a:lnSpc>
                        <a:spcAft>
                          <a:spcPts val="0"/>
                        </a:spcAft>
                      </a:pPr>
                      <a:r>
                        <a:rPr lang="es-EC" sz="900">
                          <a:effectLst/>
                        </a:rPr>
                        <a:t>Otros casos</a:t>
                      </a:r>
                      <a:endParaRPr lang="es-EC" sz="900">
                        <a:effectLst/>
                        <a:latin typeface="Calibri"/>
                        <a:ea typeface="Calibri"/>
                        <a:cs typeface="Times New Roman"/>
                      </a:endParaRPr>
                    </a:p>
                  </a:txBody>
                  <a:tcPr marL="21199" marR="21199" marT="0" marB="0"/>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21199" marR="21199" marT="0" marB="0" anchor="b"/>
                </a:tc>
              </a:tr>
              <a:tr h="272925">
                <a:tc gridSpan="11">
                  <a:txBody>
                    <a:bodyPr/>
                    <a:lstStyle/>
                    <a:p>
                      <a:pPr>
                        <a:lnSpc>
                          <a:spcPct val="115000"/>
                        </a:lnSpc>
                        <a:spcAft>
                          <a:spcPts val="0"/>
                        </a:spcAft>
                      </a:pPr>
                      <a:r>
                        <a:rPr lang="es-EC" sz="900" dirty="0">
                          <a:effectLst/>
                        </a:rPr>
                        <a:t> </a:t>
                      </a:r>
                    </a:p>
                    <a:p>
                      <a:pPr>
                        <a:lnSpc>
                          <a:spcPct val="115000"/>
                        </a:lnSpc>
                        <a:spcAft>
                          <a:spcPts val="0"/>
                        </a:spcAft>
                      </a:pPr>
                      <a:r>
                        <a:rPr lang="es-EC" sz="900" dirty="0">
                          <a:effectLst/>
                        </a:rPr>
                        <a:t>iii. Columnas controlados por un inadecuado traslape a lo largo de la luz </a:t>
                      </a:r>
                      <a:endParaRPr lang="es-EC" sz="900" dirty="0">
                        <a:effectLst/>
                        <a:latin typeface="Calibri"/>
                        <a:ea typeface="Calibri"/>
                        <a:cs typeface="Times New Roman"/>
                      </a:endParaRPr>
                    </a:p>
                  </a:txBody>
                  <a:tcPr marL="21199" marR="2119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6463">
                <a:tc gridSpan="3">
                  <a:txBody>
                    <a:bodyPr/>
                    <a:lstStyle/>
                    <a:p>
                      <a:pPr>
                        <a:lnSpc>
                          <a:spcPct val="115000"/>
                        </a:lnSpc>
                        <a:spcAft>
                          <a:spcPts val="0"/>
                        </a:spcAft>
                      </a:pPr>
                      <a:r>
                        <a:rPr lang="es-EC" sz="900">
                          <a:effectLst/>
                        </a:rPr>
                        <a:t>Espaciamiento del Estribo ≤ d/2,</a:t>
                      </a:r>
                      <a:endParaRPr lang="es-EC" sz="900">
                        <a:effectLst/>
                        <a:latin typeface="Calibri"/>
                        <a:ea typeface="Calibri"/>
                        <a:cs typeface="Times New Roman"/>
                      </a:endParaRPr>
                    </a:p>
                  </a:txBody>
                  <a:tcPr marL="21199" marR="21199" marT="0" marB="0" anchor="ctr"/>
                </a:tc>
                <a:tc hMerge="1">
                  <a:txBody>
                    <a:bodyPr/>
                    <a:lstStyle/>
                    <a:p>
                      <a:endParaRPr lang="es-EC"/>
                    </a:p>
                  </a:txBody>
                  <a:tcPr/>
                </a:tc>
                <a:tc hMerge="1">
                  <a:txBody>
                    <a:bodyPr/>
                    <a:lstStyle/>
                    <a:p>
                      <a:endParaRPr lang="es-EC"/>
                    </a:p>
                  </a:txBody>
                  <a:tcPr/>
                </a:tc>
                <a:tc>
                  <a:txBody>
                    <a:bodyPr/>
                    <a:lstStyle/>
                    <a:p>
                      <a:pPr algn="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0.02</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0.4</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1</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1</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1</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dirty="0">
                          <a:effectLst/>
                        </a:rPr>
                        <a:t>0.02</a:t>
                      </a:r>
                      <a:endParaRPr lang="es-EC" sz="900" dirty="0">
                        <a:effectLst/>
                        <a:latin typeface="Calibri"/>
                        <a:ea typeface="Calibri"/>
                        <a:cs typeface="Times New Roman"/>
                      </a:endParaRPr>
                    </a:p>
                  </a:txBody>
                  <a:tcPr marL="21199" marR="21199" marT="0" marB="0" anchor="b"/>
                </a:tc>
              </a:tr>
              <a:tr h="136463">
                <a:tc gridSpan="3">
                  <a:txBody>
                    <a:bodyPr/>
                    <a:lstStyle/>
                    <a:p>
                      <a:pPr>
                        <a:lnSpc>
                          <a:spcPct val="115000"/>
                        </a:lnSpc>
                        <a:spcAft>
                          <a:spcPts val="0"/>
                        </a:spcAft>
                      </a:pPr>
                      <a:r>
                        <a:rPr lang="es-EC" sz="900">
                          <a:effectLst/>
                        </a:rPr>
                        <a:t>Espaciamiento del Estribo &gt; d/2,</a:t>
                      </a:r>
                      <a:endParaRPr lang="es-EC" sz="900">
                        <a:effectLst/>
                        <a:latin typeface="Calibri"/>
                        <a:ea typeface="Calibri"/>
                        <a:cs typeface="Times New Roman"/>
                      </a:endParaRPr>
                    </a:p>
                  </a:txBody>
                  <a:tcPr marL="21199" marR="21199" marT="0" marB="0" anchor="b"/>
                </a:tc>
                <a:tc hMerge="1">
                  <a:txBody>
                    <a:bodyPr/>
                    <a:lstStyle/>
                    <a:p>
                      <a:endParaRPr lang="es-EC"/>
                    </a:p>
                  </a:txBody>
                  <a:tcPr/>
                </a:tc>
                <a:tc hMerge="1">
                  <a:txBody>
                    <a:bodyPr/>
                    <a:lstStyle/>
                    <a:p>
                      <a:endParaRPr lang="es-EC"/>
                    </a:p>
                  </a:txBody>
                  <a:tcPr/>
                </a:tc>
                <a:tc>
                  <a:txBody>
                    <a:bodyPr/>
                    <a:lstStyle/>
                    <a:p>
                      <a:pPr algn="r">
                        <a:lnSpc>
                          <a:spcPct val="115000"/>
                        </a:lnSpc>
                        <a:spcAft>
                          <a:spcPts val="0"/>
                        </a:spcAft>
                      </a:pPr>
                      <a:r>
                        <a:rPr lang="es-EC" sz="900">
                          <a:effectLst/>
                        </a:rPr>
                        <a:t>0.00</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0.2</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1</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1</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1</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a:effectLst/>
                        </a:rPr>
                        <a:t>0.005</a:t>
                      </a:r>
                      <a:endParaRPr lang="es-EC" sz="900">
                        <a:effectLst/>
                        <a:latin typeface="Calibri"/>
                        <a:ea typeface="Calibri"/>
                        <a:cs typeface="Times New Roman"/>
                      </a:endParaRPr>
                    </a:p>
                  </a:txBody>
                  <a:tcPr marL="21199" marR="21199" marT="0" marB="0" anchor="b"/>
                </a:tc>
                <a:tc>
                  <a:txBody>
                    <a:bodyPr/>
                    <a:lstStyle/>
                    <a:p>
                      <a:pPr algn="r">
                        <a:lnSpc>
                          <a:spcPct val="115000"/>
                        </a:lnSpc>
                        <a:spcAft>
                          <a:spcPts val="0"/>
                        </a:spcAft>
                      </a:pPr>
                      <a:r>
                        <a:rPr lang="es-EC" sz="900" dirty="0">
                          <a:effectLst/>
                        </a:rPr>
                        <a:t>0.01</a:t>
                      </a:r>
                      <a:endParaRPr lang="es-EC" sz="900" dirty="0">
                        <a:effectLst/>
                        <a:latin typeface="Calibri"/>
                        <a:ea typeface="Calibri"/>
                        <a:cs typeface="Times New Roman"/>
                      </a:endParaRPr>
                    </a:p>
                  </a:txBody>
                  <a:tcPr marL="21199" marR="21199" marT="0" marB="0" anchor="b"/>
                </a:tc>
              </a:tr>
              <a:tr h="136463">
                <a:tc gridSpan="11">
                  <a:txBody>
                    <a:bodyPr/>
                    <a:lstStyle/>
                    <a:p>
                      <a:pPr>
                        <a:lnSpc>
                          <a:spcPct val="115000"/>
                        </a:lnSpc>
                        <a:spcAft>
                          <a:spcPts val="0"/>
                        </a:spcAft>
                      </a:pPr>
                      <a:r>
                        <a:rPr lang="es-EC" sz="900" dirty="0">
                          <a:effectLst/>
                        </a:rPr>
                        <a:t>iv. Columnas con carga Axial que excede el </a:t>
                      </a:r>
                      <a:r>
                        <a:rPr lang="es-EC" sz="900" dirty="0" err="1">
                          <a:effectLst/>
                        </a:rPr>
                        <a:t>0.7Po</a:t>
                      </a:r>
                      <a:endParaRPr lang="es-EC" sz="900" dirty="0">
                        <a:effectLst/>
                        <a:latin typeface="Calibri"/>
                        <a:ea typeface="Calibri"/>
                        <a:cs typeface="Times New Roman"/>
                      </a:endParaRPr>
                    </a:p>
                  </a:txBody>
                  <a:tcPr marL="21199" marR="2119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2925">
                <a:tc gridSpan="3">
                  <a:txBody>
                    <a:bodyPr/>
                    <a:lstStyle/>
                    <a:p>
                      <a:pPr>
                        <a:lnSpc>
                          <a:spcPct val="115000"/>
                        </a:lnSpc>
                        <a:spcAft>
                          <a:spcPts val="0"/>
                        </a:spcAft>
                      </a:pPr>
                      <a:r>
                        <a:rPr lang="es-EC" sz="900">
                          <a:effectLst/>
                        </a:rPr>
                        <a:t>Refuerzo conformado sobre la longitud</a:t>
                      </a:r>
                      <a:endParaRPr lang="es-EC" sz="900">
                        <a:effectLst/>
                        <a:latin typeface="Calibri"/>
                        <a:ea typeface="Calibri"/>
                        <a:cs typeface="Times New Roman"/>
                      </a:endParaRPr>
                    </a:p>
                  </a:txBody>
                  <a:tcPr marL="21199" marR="21199" marT="0" marB="0" anchor="b"/>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21199" marR="21199" marT="0" marB="0" anchor="ctr"/>
                </a:tc>
                <a:tc>
                  <a:txBody>
                    <a:bodyPr/>
                    <a:lstStyle/>
                    <a:p>
                      <a:pPr algn="ctr">
                        <a:lnSpc>
                          <a:spcPct val="115000"/>
                        </a:lnSpc>
                        <a:spcAft>
                          <a:spcPts val="0"/>
                        </a:spcAft>
                      </a:pPr>
                      <a:r>
                        <a:rPr lang="es-EC" sz="900">
                          <a:effectLst/>
                        </a:rPr>
                        <a:t>0.025</a:t>
                      </a:r>
                      <a:endParaRPr lang="es-EC" sz="900">
                        <a:effectLst/>
                        <a:latin typeface="Calibri"/>
                        <a:ea typeface="Calibri"/>
                        <a:cs typeface="Times New Roman"/>
                      </a:endParaRPr>
                    </a:p>
                  </a:txBody>
                  <a:tcPr marL="21199" marR="21199" marT="0" marB="0" anchor="ctr"/>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21199" marR="21199" marT="0" marB="0" anchor="ctr"/>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ctr"/>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21199" marR="21199" marT="0" marB="0" anchor="ctr"/>
                </a:tc>
                <a:tc>
                  <a:txBody>
                    <a:bodyPr/>
                    <a:lstStyle/>
                    <a:p>
                      <a:pPr algn="ctr">
                        <a:lnSpc>
                          <a:spcPct val="115000"/>
                        </a:lnSpc>
                        <a:spcAft>
                          <a:spcPts val="0"/>
                        </a:spcAft>
                      </a:pPr>
                      <a:r>
                        <a:rPr lang="es-EC" sz="900">
                          <a:effectLst/>
                        </a:rPr>
                        <a:t>0.001</a:t>
                      </a:r>
                      <a:endParaRPr lang="es-EC" sz="900">
                        <a:effectLst/>
                        <a:latin typeface="Calibri"/>
                        <a:ea typeface="Calibri"/>
                        <a:cs typeface="Times New Roman"/>
                      </a:endParaRPr>
                    </a:p>
                  </a:txBody>
                  <a:tcPr marL="21199" marR="21199" marT="0" marB="0" anchor="ctr"/>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21199" marR="21199" marT="0" marB="0" anchor="ctr"/>
                </a:tc>
                <a:tc>
                  <a:txBody>
                    <a:bodyPr/>
                    <a:lstStyle/>
                    <a:p>
                      <a:pPr algn="ctr">
                        <a:lnSpc>
                          <a:spcPct val="115000"/>
                        </a:lnSpc>
                        <a:spcAft>
                          <a:spcPts val="0"/>
                        </a:spcAft>
                      </a:pPr>
                      <a:r>
                        <a:rPr lang="es-EC" sz="900" dirty="0">
                          <a:effectLst/>
                        </a:rPr>
                        <a:t>0.02</a:t>
                      </a:r>
                      <a:endParaRPr lang="es-EC" sz="900" dirty="0">
                        <a:effectLst/>
                        <a:latin typeface="Calibri"/>
                        <a:ea typeface="Calibri"/>
                        <a:cs typeface="Times New Roman"/>
                      </a:endParaRPr>
                    </a:p>
                  </a:txBody>
                  <a:tcPr marL="21199" marR="21199" marT="0" marB="0" anchor="ctr"/>
                </a:tc>
              </a:tr>
              <a:tr h="136463">
                <a:tc gridSpan="3">
                  <a:txBody>
                    <a:bodyPr/>
                    <a:lstStyle/>
                    <a:p>
                      <a:pPr>
                        <a:lnSpc>
                          <a:spcPct val="115000"/>
                        </a:lnSpc>
                        <a:spcAft>
                          <a:spcPts val="0"/>
                        </a:spcAft>
                      </a:pPr>
                      <a:r>
                        <a:rPr lang="es-EC" sz="900">
                          <a:effectLst/>
                        </a:rPr>
                        <a:t>Todos los otros casos</a:t>
                      </a:r>
                      <a:endParaRPr lang="es-EC" sz="900">
                        <a:effectLst/>
                        <a:latin typeface="Calibri"/>
                        <a:ea typeface="Calibri"/>
                        <a:cs typeface="Times New Roman"/>
                      </a:endParaRPr>
                    </a:p>
                  </a:txBody>
                  <a:tcPr marL="21199" marR="21199" marT="0" marB="0" anchor="ct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21199" marR="21199"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21199" marR="21199" marT="0" marB="0" anchor="b"/>
                </a:tc>
              </a:tr>
              <a:tr h="1698200">
                <a:tc gridSpan="11">
                  <a:txBody>
                    <a:bodyPr/>
                    <a:lstStyle/>
                    <a:p>
                      <a:pPr>
                        <a:lnSpc>
                          <a:spcPct val="115000"/>
                        </a:lnSpc>
                        <a:spcAft>
                          <a:spcPts val="0"/>
                        </a:spcAft>
                      </a:pPr>
                      <a:r>
                        <a:rPr lang="es-EC" sz="800" dirty="0">
                          <a:effectLst/>
                        </a:rPr>
                        <a:t>1.   Cuando más de una de las condiciones i, ii, iii, y iv ocurre para un componente</a:t>
                      </a:r>
                      <a:br>
                        <a:rPr lang="es-EC" sz="800" dirty="0">
                          <a:effectLst/>
                        </a:rPr>
                      </a:br>
                      <a:r>
                        <a:rPr lang="es-EC" sz="800" dirty="0">
                          <a:effectLst/>
                        </a:rPr>
                        <a:t>dado, use el valor numérico apropiado de mínimo de la Tabla.</a:t>
                      </a:r>
                      <a:br>
                        <a:rPr lang="es-EC" sz="800" dirty="0">
                          <a:effectLst/>
                        </a:rPr>
                      </a:br>
                      <a:r>
                        <a:rPr lang="es-EC" sz="800" dirty="0">
                          <a:effectLst/>
                        </a:rPr>
                        <a:t>2,3. Bajo el encabezado de  "Refuerzo Transversal," "C" y "</a:t>
                      </a:r>
                      <a:r>
                        <a:rPr lang="es-EC" sz="800" dirty="0" err="1">
                          <a:effectLst/>
                        </a:rPr>
                        <a:t>NC</a:t>
                      </a:r>
                      <a:r>
                        <a:rPr lang="es-EC" sz="800" dirty="0">
                          <a:effectLst/>
                        </a:rPr>
                        <a:t>" son abreviaciones para detalles conformados  y no conformados. Un componente es conformado si, dentro de la  región  de  flexión  plástica,  los  estribos  están  espaciados    cada  ≤  d/3,  y si,  por componentes de moderada a gran demanda de  ductilidad , la fuerza que proveen los estribos (Vs) es al menos ¾ del cortante de diseño, caso contrario el componente es no conformado.</a:t>
                      </a:r>
                      <a:br>
                        <a:rPr lang="es-EC" sz="800" dirty="0">
                          <a:effectLst/>
                        </a:rPr>
                      </a:br>
                      <a:r>
                        <a:rPr lang="es-EC" sz="800" dirty="0">
                          <a:effectLst/>
                        </a:rPr>
                        <a:t>4.,  La interpolación lineal entre los valores de la tabla, está permitido.</a:t>
                      </a:r>
                      <a:br>
                        <a:rPr lang="es-EC" sz="800" dirty="0">
                          <a:effectLst/>
                        </a:rPr>
                      </a:br>
                      <a:r>
                        <a:rPr lang="es-EC" sz="800" dirty="0">
                          <a:effectLst/>
                        </a:rPr>
                        <a:t>En esta tabla los valores de las ecuaciones están dados por:</a:t>
                      </a:r>
                      <a:br>
                        <a:rPr lang="es-EC" sz="800" dirty="0">
                          <a:effectLst/>
                        </a:rPr>
                      </a:br>
                      <a:r>
                        <a:rPr lang="es-EC" sz="800" dirty="0">
                          <a:effectLst/>
                        </a:rPr>
                        <a:t>Fuerza axial en el miembro, en lb.</a:t>
                      </a:r>
                      <a:br>
                        <a:rPr lang="es-EC" sz="800" dirty="0">
                          <a:effectLst/>
                        </a:rPr>
                      </a:br>
                      <a:r>
                        <a:rPr lang="es-EC" sz="800" dirty="0">
                          <a:effectLst/>
                        </a:rPr>
                        <a:t>Área gruesa de la columna, </a:t>
                      </a:r>
                      <a:r>
                        <a:rPr lang="es-EC" sz="800" dirty="0" err="1">
                          <a:effectLst/>
                        </a:rPr>
                        <a:t>in2</a:t>
                      </a:r>
                      <a:r>
                        <a:rPr lang="es-EC" sz="800" dirty="0">
                          <a:effectLst/>
                        </a:rPr>
                        <a:t>.</a:t>
                      </a:r>
                      <a:br>
                        <a:rPr lang="es-EC" sz="800" dirty="0">
                          <a:effectLst/>
                        </a:rPr>
                      </a:br>
                      <a:r>
                        <a:rPr lang="es-EC" sz="800" dirty="0">
                          <a:effectLst/>
                        </a:rPr>
                        <a:t>Cortante de diseño en la sección, lb.</a:t>
                      </a:r>
                      <a:br>
                        <a:rPr lang="es-EC" sz="800" dirty="0">
                          <a:effectLst/>
                        </a:rPr>
                      </a:br>
                      <a:r>
                        <a:rPr lang="es-EC" sz="800" dirty="0">
                          <a:effectLst/>
                        </a:rPr>
                        <a:t>Resistencia a la compresión del hormigón, psi. Ancho efectiva de la sección, in.</a:t>
                      </a:r>
                      <a:br>
                        <a:rPr lang="es-EC" sz="800" dirty="0">
                          <a:effectLst/>
                        </a:rPr>
                      </a:br>
                      <a:r>
                        <a:rPr lang="es-EC" sz="800" dirty="0">
                          <a:effectLst/>
                        </a:rPr>
                        <a:t>Distancia desde la fibra de compresión extrema al </a:t>
                      </a:r>
                      <a:r>
                        <a:rPr lang="es-EC" sz="800" dirty="0" err="1">
                          <a:effectLst/>
                        </a:rPr>
                        <a:t>centroide</a:t>
                      </a:r>
                      <a:r>
                        <a:rPr lang="es-EC" sz="800" dirty="0">
                          <a:effectLst/>
                        </a:rPr>
                        <a:t> del refuerzo en tracción, in.</a:t>
                      </a:r>
                      <a:br>
                        <a:rPr lang="es-EC" sz="800" dirty="0">
                          <a:effectLst/>
                        </a:rPr>
                      </a:br>
                      <a:r>
                        <a:rPr lang="es-EC" sz="800" dirty="0" err="1">
                          <a:effectLst/>
                        </a:rPr>
                        <a:t>a,b</a:t>
                      </a:r>
                      <a:r>
                        <a:rPr lang="es-EC" sz="800" dirty="0">
                          <a:effectLst/>
                        </a:rPr>
                        <a:t>: Parámetros para medir la capacidad de deformación.    </a:t>
                      </a:r>
                      <a:br>
                        <a:rPr lang="es-EC" sz="800" dirty="0">
                          <a:effectLst/>
                        </a:rPr>
                      </a:br>
                      <a:r>
                        <a:rPr lang="es-EC" sz="800" dirty="0">
                          <a:effectLst/>
                        </a:rPr>
                        <a:t>c:Parámetro para medir la fuerza residual.</a:t>
                      </a:r>
                      <a:endParaRPr lang="es-EC" sz="800" dirty="0">
                        <a:effectLst/>
                        <a:latin typeface="Calibri"/>
                        <a:ea typeface="Calibri"/>
                        <a:cs typeface="Times New Roman"/>
                      </a:endParaRPr>
                    </a:p>
                  </a:txBody>
                  <a:tcPr marL="21199" marR="21199"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pic>
        <p:nvPicPr>
          <p:cNvPr id="9220" name="2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056898"/>
            <a:ext cx="483139" cy="314082"/>
          </a:xfrm>
          <a:prstGeom prst="rect">
            <a:avLst/>
          </a:prstGeom>
          <a:noFill/>
          <a:extLst>
            <a:ext uri="{909E8E84-426E-40DD-AFC4-6F175D3DCCD1}">
              <a14:hiddenFill xmlns:a14="http://schemas.microsoft.com/office/drawing/2010/main">
                <a:solidFill>
                  <a:srgbClr val="FFFFFF"/>
                </a:solidFill>
              </a14:hiddenFill>
            </a:ext>
          </a:extLst>
        </p:spPr>
      </p:pic>
      <p:pic>
        <p:nvPicPr>
          <p:cNvPr id="9219" name="3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674" y="2107759"/>
            <a:ext cx="614125" cy="26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379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8" name="1 Título"/>
          <p:cNvSpPr txBox="1">
            <a:spLocks/>
          </p:cNvSpPr>
          <p:nvPr/>
        </p:nvSpPr>
        <p:spPr>
          <a:xfrm>
            <a:off x="623292" y="980728"/>
            <a:ext cx="5033292"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Criterios de </a:t>
            </a:r>
            <a:r>
              <a:rPr lang="es-EC" sz="1800" b="1" dirty="0" smtClean="0">
                <a:solidFill>
                  <a:srgbClr val="C00000"/>
                </a:solidFill>
              </a:rPr>
              <a:t>Aceptación Vigas.</a:t>
            </a:r>
            <a:endParaRPr lang="es-EC" sz="1800" b="1" dirty="0">
              <a:solidFill>
                <a:srgbClr val="C00000"/>
              </a:solidFill>
            </a:endParaRPr>
          </a:p>
        </p:txBody>
      </p:sp>
      <p:sp>
        <p:nvSpPr>
          <p:cNvPr id="4" name="3 Rectángulo"/>
          <p:cNvSpPr/>
          <p:nvPr/>
        </p:nvSpPr>
        <p:spPr>
          <a:xfrm>
            <a:off x="623292" y="2047030"/>
            <a:ext cx="8208912" cy="646331"/>
          </a:xfrm>
          <a:prstGeom prst="rect">
            <a:avLst/>
          </a:prstGeom>
        </p:spPr>
        <p:txBody>
          <a:bodyPr wrap="square">
            <a:spAutoFit/>
          </a:bodyPr>
          <a:lstStyle/>
          <a:p>
            <a:r>
              <a:rPr lang="es-EC" dirty="0"/>
              <a:t>Para ingresar a la tabla se debe realizar en primer lugar el cálculo del Ro balanceado.</a:t>
            </a:r>
          </a:p>
        </p:txBody>
      </p:sp>
      <p:pic>
        <p:nvPicPr>
          <p:cNvPr id="12" name="11 Imagen"/>
          <p:cNvPicPr/>
          <p:nvPr/>
        </p:nvPicPr>
        <p:blipFill rotWithShape="1">
          <a:blip r:embed="rId2" cstate="print"/>
          <a:srcRect b="49123"/>
          <a:stretch/>
        </p:blipFill>
        <p:spPr bwMode="auto">
          <a:xfrm>
            <a:off x="2984190" y="2932757"/>
            <a:ext cx="3133725" cy="447675"/>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810623" y="3573016"/>
            <a:ext cx="7834250" cy="646331"/>
          </a:xfrm>
          <a:prstGeom prst="rect">
            <a:avLst/>
          </a:prstGeom>
        </p:spPr>
        <p:txBody>
          <a:bodyPr wrap="square">
            <a:spAutoFit/>
          </a:bodyPr>
          <a:lstStyle/>
          <a:p>
            <a:r>
              <a:rPr lang="es-EC" dirty="0"/>
              <a:t>Se obtuvieron lo mayores valores de cortante de cada tipo de viga como se muestra en la siguiente tabla:</a:t>
            </a:r>
          </a:p>
        </p:txBody>
      </p:sp>
      <p:graphicFrame>
        <p:nvGraphicFramePr>
          <p:cNvPr id="7" name="6 Tabla"/>
          <p:cNvGraphicFramePr>
            <a:graphicFrameLocks noGrp="1"/>
          </p:cNvGraphicFramePr>
          <p:nvPr>
            <p:extLst>
              <p:ext uri="{D42A27DB-BD31-4B8C-83A1-F6EECF244321}">
                <p14:modId xmlns:p14="http://schemas.microsoft.com/office/powerpoint/2010/main" val="2756108115"/>
              </p:ext>
            </p:extLst>
          </p:nvPr>
        </p:nvGraphicFramePr>
        <p:xfrm>
          <a:off x="1183482" y="4869160"/>
          <a:ext cx="6777036" cy="841248"/>
        </p:xfrm>
        <a:graphic>
          <a:graphicData uri="http://schemas.openxmlformats.org/drawingml/2006/table">
            <a:tbl>
              <a:tblPr firstRow="1" firstCol="1" bandRow="1">
                <a:tableStyleId>{5C22544A-7EE6-4342-B048-85BDC9FD1C3A}</a:tableStyleId>
              </a:tblPr>
              <a:tblGrid>
                <a:gridCol w="968148"/>
                <a:gridCol w="968148"/>
                <a:gridCol w="968148"/>
                <a:gridCol w="968148"/>
                <a:gridCol w="968148"/>
                <a:gridCol w="968148"/>
                <a:gridCol w="968148"/>
              </a:tblGrid>
              <a:tr h="0">
                <a:tc>
                  <a:txBody>
                    <a:bodyPr/>
                    <a:lstStyle/>
                    <a:p>
                      <a:pPr algn="ctr">
                        <a:lnSpc>
                          <a:spcPct val="115000"/>
                        </a:lnSpc>
                        <a:spcAft>
                          <a:spcPts val="0"/>
                        </a:spcAft>
                      </a:pPr>
                      <a:r>
                        <a:rPr lang="es-EC" sz="1200" dirty="0">
                          <a:effectLst/>
                        </a:rPr>
                        <a:t>Tipo</a:t>
                      </a:r>
                      <a:endParaRPr lang="es-EC"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ρ</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ρ'</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ρ bal</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 </a:t>
                      </a:r>
                      <a:endParaRPr lang="es-EC" sz="1200">
                        <a:effectLst/>
                        <a:latin typeface="Times New Roman"/>
                        <a:ea typeface="Calibri"/>
                        <a:cs typeface="Times New Roman"/>
                      </a:endParaRPr>
                    </a:p>
                  </a:txBody>
                  <a:tcPr marL="44450" marR="44450" marT="0" marB="0" anchor="ctr"/>
                </a:tc>
                <a:tc>
                  <a:txBody>
                    <a:bodyPr/>
                    <a:lstStyle/>
                    <a:p>
                      <a:pPr algn="ctr">
                        <a:lnSpc>
                          <a:spcPct val="115000"/>
                        </a:lnSpc>
                        <a:spcAft>
                          <a:spcPts val="0"/>
                        </a:spcAft>
                      </a:pPr>
                      <a:r>
                        <a:rPr lang="es-EC" sz="1200">
                          <a:effectLst/>
                        </a:rPr>
                        <a:t>V</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 </a:t>
                      </a:r>
                      <a:endParaRPr lang="es-EC" sz="1200">
                        <a:effectLst/>
                        <a:latin typeface="Calibri"/>
                        <a:ea typeface="Calibri"/>
                        <a:cs typeface="Times New Roman"/>
                      </a:endParaRPr>
                    </a:p>
                  </a:txBody>
                  <a:tcPr marL="44450" marR="44450" marT="0" marB="0" anchor="ctr"/>
                </a:tc>
              </a:tr>
              <a:tr h="190500">
                <a:tc>
                  <a:txBody>
                    <a:bodyPr/>
                    <a:lstStyle/>
                    <a:p>
                      <a:pPr algn="ctr">
                        <a:lnSpc>
                          <a:spcPct val="115000"/>
                        </a:lnSpc>
                        <a:spcAft>
                          <a:spcPts val="0"/>
                        </a:spcAft>
                      </a:pPr>
                      <a:r>
                        <a:rPr lang="es-EC" sz="1200" dirty="0" err="1">
                          <a:effectLst/>
                        </a:rPr>
                        <a:t>V50X50</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0.0035</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0.0058</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0.02167</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-0.106</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15.02</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0.269</a:t>
                      </a:r>
                      <a:endParaRPr lang="es-EC" sz="1200">
                        <a:effectLst/>
                        <a:latin typeface="Calibri"/>
                        <a:ea typeface="Calibri"/>
                        <a:cs typeface="Times New Roman"/>
                      </a:endParaRPr>
                    </a:p>
                  </a:txBody>
                  <a:tcPr marL="44450" marR="44450" marT="0" marB="0" anchor="b"/>
                </a:tc>
              </a:tr>
              <a:tr h="190500">
                <a:tc>
                  <a:txBody>
                    <a:bodyPr/>
                    <a:lstStyle/>
                    <a:p>
                      <a:pPr algn="ctr">
                        <a:lnSpc>
                          <a:spcPct val="115000"/>
                        </a:lnSpc>
                        <a:spcAft>
                          <a:spcPts val="0"/>
                        </a:spcAft>
                      </a:pPr>
                      <a:r>
                        <a:rPr lang="es-EC" sz="1200">
                          <a:effectLst/>
                        </a:rPr>
                        <a:t>V50X60</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0.0036</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0.0055</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0.02167</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-0.088</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18.04</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0.553</a:t>
                      </a:r>
                      <a:endParaRPr lang="es-EC" sz="1200">
                        <a:effectLst/>
                        <a:latin typeface="Calibri"/>
                        <a:ea typeface="Calibri"/>
                        <a:cs typeface="Times New Roman"/>
                      </a:endParaRPr>
                    </a:p>
                  </a:txBody>
                  <a:tcPr marL="44450" marR="44450" marT="0" marB="0" anchor="b"/>
                </a:tc>
              </a:tr>
              <a:tr h="190500">
                <a:tc>
                  <a:txBody>
                    <a:bodyPr/>
                    <a:lstStyle/>
                    <a:p>
                      <a:pPr algn="ctr">
                        <a:lnSpc>
                          <a:spcPct val="115000"/>
                        </a:lnSpc>
                        <a:spcAft>
                          <a:spcPts val="0"/>
                        </a:spcAft>
                      </a:pPr>
                      <a:r>
                        <a:rPr lang="es-EC" sz="1200">
                          <a:effectLst/>
                        </a:rPr>
                        <a:t>V60X65</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0.004</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dirty="0">
                          <a:effectLst/>
                        </a:rPr>
                        <a:t>0.0031</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0.02167</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0.042</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21.31</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0.654</a:t>
                      </a:r>
                      <a:endParaRPr lang="es-EC" sz="1200" dirty="0">
                        <a:effectLst/>
                        <a:latin typeface="Calibri"/>
                        <a:ea typeface="Calibri"/>
                        <a:cs typeface="Times New Roman"/>
                      </a:endParaRPr>
                    </a:p>
                  </a:txBody>
                  <a:tcPr marL="44450" marR="44450" marT="0" marB="0" anchor="b"/>
                </a:tc>
              </a:tr>
            </a:tbl>
          </a:graphicData>
        </a:graphic>
      </p:graphicFrame>
      <p:pic>
        <p:nvPicPr>
          <p:cNvPr id="10245" name="1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711" y="4725144"/>
            <a:ext cx="47625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2 Imagen"/>
          <p:cNvPicPr>
            <a:picLocks noChangeAspect="1" noChangeArrowheads="1"/>
          </p:cNvPicPr>
          <p:nvPr/>
        </p:nvPicPr>
        <p:blipFill>
          <a:blip r:embed="rId2">
            <a:extLst>
              <a:ext uri="{28A0092B-C50C-407E-A947-70E740481C1C}">
                <a14:useLocalDpi xmlns:a14="http://schemas.microsoft.com/office/drawing/2010/main" val="0"/>
              </a:ext>
            </a:extLst>
          </a:blip>
          <a:srcRect l="33739" t="50000" r="44617" b="-17857"/>
          <a:stretch>
            <a:fillRect/>
          </a:stretch>
        </p:blipFill>
        <p:spPr bwMode="auto">
          <a:xfrm>
            <a:off x="7236296" y="4731384"/>
            <a:ext cx="561975"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286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8" name="1 Título"/>
          <p:cNvSpPr txBox="1">
            <a:spLocks/>
          </p:cNvSpPr>
          <p:nvPr/>
        </p:nvSpPr>
        <p:spPr>
          <a:xfrm>
            <a:off x="467544" y="692696"/>
            <a:ext cx="5033292"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Criterios de </a:t>
            </a:r>
            <a:r>
              <a:rPr lang="es-EC" sz="1800" b="1" dirty="0" smtClean="0">
                <a:solidFill>
                  <a:srgbClr val="C00000"/>
                </a:solidFill>
              </a:rPr>
              <a:t>Aceptación Vigas.</a:t>
            </a:r>
            <a:endParaRPr lang="es-EC" sz="1800" b="1" dirty="0">
              <a:solidFill>
                <a:srgbClr val="C00000"/>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3303019283"/>
              </p:ext>
            </p:extLst>
          </p:nvPr>
        </p:nvGraphicFramePr>
        <p:xfrm>
          <a:off x="755576" y="1484784"/>
          <a:ext cx="3456385" cy="4752516"/>
        </p:xfrm>
        <a:graphic>
          <a:graphicData uri="http://schemas.openxmlformats.org/drawingml/2006/table">
            <a:tbl>
              <a:tblPr firstRow="1" firstCol="1" bandRow="1">
                <a:tableStyleId>{5C22544A-7EE6-4342-B048-85BDC9FD1C3A}</a:tableStyleId>
              </a:tblPr>
              <a:tblGrid>
                <a:gridCol w="957703"/>
                <a:gridCol w="424851"/>
                <a:gridCol w="691277"/>
                <a:gridCol w="691277"/>
                <a:gridCol w="691277"/>
              </a:tblGrid>
              <a:tr h="225760">
                <a:tc>
                  <a:txBody>
                    <a:bodyPr/>
                    <a:lstStyle/>
                    <a:p>
                      <a:pPr algn="ctr">
                        <a:lnSpc>
                          <a:spcPct val="115000"/>
                        </a:lnSpc>
                        <a:spcAft>
                          <a:spcPts val="0"/>
                        </a:spcAft>
                      </a:pPr>
                      <a:r>
                        <a:rPr lang="es-EC" sz="900" dirty="0">
                          <a:effectLst/>
                        </a:rPr>
                        <a:t>Punto</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Punto</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Carga</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RX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RY</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dirty="0" err="1">
                          <a:effectLst/>
                        </a:rPr>
                        <a:t>STORY12</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-0.00001</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0.00293</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dirty="0" err="1">
                          <a:effectLst/>
                        </a:rPr>
                        <a:t>STORY12</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38</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0.00296</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STORY11</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37</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err="1">
                          <a:effectLst/>
                        </a:rPr>
                        <a:t>PUSHX</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0.00336</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STORY11</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38</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0.00337</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STORY10</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37</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0.00351</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STORY10</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38</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0.00352</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STORY9</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0.00376</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STORY9</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err="1">
                          <a:effectLst/>
                        </a:rPr>
                        <a:t>PUSHX</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0.00377</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0.00377</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err="1">
                          <a:effectLst/>
                        </a:rPr>
                        <a:t>PUSHX</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0.00377</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err="1">
                          <a:effectLst/>
                        </a:rPr>
                        <a:t>PUSHX</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0.00393</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-0.00002</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0.00393</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STORY6</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-0.00002</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0.00398</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STORY6</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0.00398</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STORY5</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-0.00002</a:t>
                      </a:r>
                      <a:endParaRPr lang="es-EC" sz="900" dirty="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0.00395</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STORY5</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0.00395</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STORY4</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0.00371</a:t>
                      </a:r>
                      <a:endParaRPr lang="es-EC" sz="900" dirty="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STORY4</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0.00371</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STORY3</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solidFill>
                            <a:srgbClr val="FF0000"/>
                          </a:solidFill>
                          <a:effectLst/>
                        </a:rPr>
                        <a:t>37</a:t>
                      </a:r>
                      <a:endParaRPr lang="es-EC" sz="900" dirty="0">
                        <a:solidFill>
                          <a:srgbClr val="FF0000"/>
                        </a:solidFill>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solidFill>
                            <a:srgbClr val="FF0000"/>
                          </a:solidFill>
                          <a:effectLst/>
                        </a:rPr>
                        <a:t>PUSHX</a:t>
                      </a:r>
                      <a:endParaRPr lang="es-EC" sz="900">
                        <a:solidFill>
                          <a:srgbClr val="FF0000"/>
                        </a:solidFill>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solidFill>
                            <a:srgbClr val="FF0000"/>
                          </a:solidFill>
                          <a:effectLst/>
                        </a:rPr>
                        <a:t>-0.00002</a:t>
                      </a:r>
                      <a:endParaRPr lang="es-EC" sz="900">
                        <a:solidFill>
                          <a:srgbClr val="FF0000"/>
                        </a:solidFill>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solidFill>
                            <a:srgbClr val="FF0000"/>
                          </a:solidFill>
                          <a:effectLst/>
                        </a:rPr>
                        <a:t>0.00342</a:t>
                      </a:r>
                      <a:endParaRPr lang="es-EC" sz="900" dirty="0">
                        <a:solidFill>
                          <a:srgbClr val="FF0000"/>
                        </a:solidFill>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STORY3</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solidFill>
                            <a:srgbClr val="FF0000"/>
                          </a:solidFill>
                          <a:effectLst/>
                        </a:rPr>
                        <a:t>38</a:t>
                      </a:r>
                      <a:endParaRPr lang="es-EC" sz="900" dirty="0">
                        <a:solidFill>
                          <a:srgbClr val="FF0000"/>
                        </a:solidFill>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err="1">
                          <a:solidFill>
                            <a:srgbClr val="FF0000"/>
                          </a:solidFill>
                          <a:effectLst/>
                        </a:rPr>
                        <a:t>PUSHX</a:t>
                      </a:r>
                      <a:endParaRPr lang="es-EC" sz="900" dirty="0">
                        <a:solidFill>
                          <a:srgbClr val="FF0000"/>
                        </a:solidFill>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solidFill>
                            <a:srgbClr val="FF0000"/>
                          </a:solidFill>
                          <a:effectLst/>
                        </a:rPr>
                        <a:t>-0.00002</a:t>
                      </a:r>
                      <a:endParaRPr lang="es-EC" sz="900" dirty="0">
                        <a:solidFill>
                          <a:srgbClr val="FF0000"/>
                        </a:solidFill>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solidFill>
                            <a:srgbClr val="FF0000"/>
                          </a:solidFill>
                          <a:effectLst/>
                        </a:rPr>
                        <a:t>0.00342</a:t>
                      </a:r>
                      <a:endParaRPr lang="es-EC" sz="900" dirty="0">
                        <a:solidFill>
                          <a:srgbClr val="FF0000"/>
                        </a:solidFill>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0.00298</a:t>
                      </a:r>
                      <a:endParaRPr lang="es-EC" sz="900" dirty="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0.00298</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STORY1</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0.00215</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STORY1</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-0.00002</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0.00215</a:t>
                      </a:r>
                      <a:endParaRPr lang="es-EC" sz="900" dirty="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BASE</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37</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a:t>
                      </a:r>
                      <a:endParaRPr lang="es-EC" sz="900">
                        <a:effectLst/>
                        <a:latin typeface="Calibri"/>
                        <a:ea typeface="Calibri"/>
                        <a:cs typeface="Times New Roman"/>
                      </a:endParaRPr>
                    </a:p>
                  </a:txBody>
                  <a:tcPr marL="30319" marR="30319" marT="0" marB="0" anchor="b"/>
                </a:tc>
              </a:tr>
              <a:tr h="174106">
                <a:tc>
                  <a:txBody>
                    <a:bodyPr/>
                    <a:lstStyle/>
                    <a:p>
                      <a:pPr algn="ctr">
                        <a:lnSpc>
                          <a:spcPct val="115000"/>
                        </a:lnSpc>
                        <a:spcAft>
                          <a:spcPts val="0"/>
                        </a:spcAft>
                      </a:pPr>
                      <a:r>
                        <a:rPr lang="es-EC" sz="900">
                          <a:effectLst/>
                        </a:rPr>
                        <a:t>BASE</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38</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PUSHX</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a:effectLst/>
                        </a:rPr>
                        <a:t>0</a:t>
                      </a:r>
                      <a:endParaRPr lang="es-EC" sz="900">
                        <a:effectLst/>
                        <a:latin typeface="Calibri"/>
                        <a:ea typeface="Calibri"/>
                        <a:cs typeface="Times New Roman"/>
                      </a:endParaRPr>
                    </a:p>
                  </a:txBody>
                  <a:tcPr marL="30319" marR="30319" marT="0" marB="0" anchor="b"/>
                </a:tc>
                <a:tc>
                  <a:txBody>
                    <a:bodyPr/>
                    <a:lstStyle/>
                    <a:p>
                      <a:pPr algn="ctr">
                        <a:lnSpc>
                          <a:spcPct val="115000"/>
                        </a:lnSpc>
                        <a:spcAft>
                          <a:spcPts val="0"/>
                        </a:spcAft>
                      </a:pPr>
                      <a:r>
                        <a:rPr lang="es-EC" sz="900" dirty="0">
                          <a:effectLst/>
                        </a:rPr>
                        <a:t>0</a:t>
                      </a:r>
                      <a:endParaRPr lang="es-EC" sz="900" dirty="0">
                        <a:effectLst/>
                        <a:latin typeface="Calibri"/>
                        <a:ea typeface="Calibri"/>
                        <a:cs typeface="Times New Roman"/>
                      </a:endParaRPr>
                    </a:p>
                  </a:txBody>
                  <a:tcPr marL="30319" marR="30319" marT="0" marB="0" anchor="b"/>
                </a:tc>
              </a:tr>
            </a:tbl>
          </a:graphicData>
        </a:graphic>
      </p:graphicFrame>
      <p:sp>
        <p:nvSpPr>
          <p:cNvPr id="3" name="2 Rectángulo"/>
          <p:cNvSpPr/>
          <p:nvPr/>
        </p:nvSpPr>
        <p:spPr>
          <a:xfrm>
            <a:off x="4355976" y="2853490"/>
            <a:ext cx="4572000" cy="923330"/>
          </a:xfrm>
          <a:prstGeom prst="rect">
            <a:avLst/>
          </a:prstGeom>
        </p:spPr>
        <p:txBody>
          <a:bodyPr>
            <a:spAutoFit/>
          </a:bodyPr>
          <a:lstStyle/>
          <a:p>
            <a:r>
              <a:rPr lang="es-EC" b="1" dirty="0"/>
              <a:t>Rotación de la junta plástica en extremos de vigas,  expresada en</a:t>
            </a:r>
            <a:endParaRPr lang="es-EC" dirty="0"/>
          </a:p>
          <a:p>
            <a:r>
              <a:rPr lang="es-EC" b="1" dirty="0"/>
              <a:t>Radianes, edificio 12 pisos.</a:t>
            </a:r>
            <a:endParaRPr lang="es-EC" dirty="0"/>
          </a:p>
        </p:txBody>
      </p:sp>
    </p:spTree>
    <p:extLst>
      <p:ext uri="{BB962C8B-B14F-4D97-AF65-F5344CB8AC3E}">
        <p14:creationId xmlns:p14="http://schemas.microsoft.com/office/powerpoint/2010/main" val="4678822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8" name="1 Título"/>
          <p:cNvSpPr txBox="1">
            <a:spLocks/>
          </p:cNvSpPr>
          <p:nvPr/>
        </p:nvSpPr>
        <p:spPr>
          <a:xfrm>
            <a:off x="445715" y="105184"/>
            <a:ext cx="5033292"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Criterios de </a:t>
            </a:r>
            <a:r>
              <a:rPr lang="es-EC" sz="1800" b="1" dirty="0" smtClean="0">
                <a:solidFill>
                  <a:srgbClr val="C00000"/>
                </a:solidFill>
              </a:rPr>
              <a:t>Aceptación Vigas.</a:t>
            </a:r>
            <a:endParaRPr lang="es-EC" sz="1800" b="1" dirty="0">
              <a:solidFill>
                <a:srgbClr val="C00000"/>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3404549171"/>
              </p:ext>
            </p:extLst>
          </p:nvPr>
        </p:nvGraphicFramePr>
        <p:xfrm>
          <a:off x="445715" y="611869"/>
          <a:ext cx="8446765" cy="7098030"/>
        </p:xfrm>
        <a:graphic>
          <a:graphicData uri="http://schemas.openxmlformats.org/drawingml/2006/table">
            <a:tbl>
              <a:tblPr firstRow="1" firstCol="1" bandRow="1">
                <a:tableStyleId>{5C22544A-7EE6-4342-B048-85BDC9FD1C3A}</a:tableStyleId>
              </a:tblPr>
              <a:tblGrid>
                <a:gridCol w="865439"/>
                <a:gridCol w="1104818"/>
                <a:gridCol w="980943"/>
                <a:gridCol w="793459"/>
                <a:gridCol w="1108166"/>
                <a:gridCol w="1108166"/>
                <a:gridCol w="544039"/>
                <a:gridCol w="544039"/>
                <a:gridCol w="544039"/>
                <a:gridCol w="544039"/>
                <a:gridCol w="309618"/>
              </a:tblGrid>
              <a:tr h="128516">
                <a:tc rowSpan="6" gridSpan="3">
                  <a:txBody>
                    <a:bodyPr/>
                    <a:lstStyle/>
                    <a:p>
                      <a:pPr>
                        <a:lnSpc>
                          <a:spcPct val="115000"/>
                        </a:lnSpc>
                        <a:spcAft>
                          <a:spcPts val="0"/>
                        </a:spcAft>
                      </a:pPr>
                      <a:r>
                        <a:rPr lang="es-EC" sz="900" dirty="0">
                          <a:effectLst/>
                        </a:rPr>
                        <a:t>Condiciones:</a:t>
                      </a:r>
                      <a:endParaRPr lang="es-EC" sz="900" dirty="0">
                        <a:effectLst/>
                        <a:latin typeface="Calibri"/>
                        <a:ea typeface="Calibri"/>
                        <a:cs typeface="Times New Roman"/>
                      </a:endParaRPr>
                    </a:p>
                  </a:txBody>
                  <a:tcPr marL="14984" marR="14984" marT="0" marB="0" anchor="b"/>
                </a:tc>
                <a:tc rowSpan="6" hMerge="1">
                  <a:txBody>
                    <a:bodyPr/>
                    <a:lstStyle/>
                    <a:p>
                      <a:endParaRPr lang="es-EC"/>
                    </a:p>
                  </a:txBody>
                  <a:tcPr/>
                </a:tc>
                <a:tc rowSpan="6" hMerge="1">
                  <a:txBody>
                    <a:bodyPr/>
                    <a:lstStyle/>
                    <a:p>
                      <a:endParaRPr lang="es-EC"/>
                    </a:p>
                  </a:txBody>
                  <a:tcPr/>
                </a:tc>
                <a:tc rowSpan="5" gridSpan="2">
                  <a:txBody>
                    <a:bodyPr/>
                    <a:lstStyle/>
                    <a:p>
                      <a:pPr algn="ctr">
                        <a:lnSpc>
                          <a:spcPct val="115000"/>
                        </a:lnSpc>
                        <a:spcAft>
                          <a:spcPts val="0"/>
                        </a:spcAft>
                      </a:pPr>
                      <a:r>
                        <a:rPr lang="es-EC" sz="900" dirty="0">
                          <a:effectLst/>
                        </a:rPr>
                        <a:t>Ángulo Rotación Plástica, Radianes</a:t>
                      </a:r>
                      <a:endParaRPr lang="es-EC" sz="900" dirty="0">
                        <a:effectLst/>
                        <a:latin typeface="Calibri"/>
                        <a:ea typeface="Calibri"/>
                        <a:cs typeface="Times New Roman"/>
                      </a:endParaRPr>
                    </a:p>
                  </a:txBody>
                  <a:tcPr marL="14984" marR="14984" marT="0" marB="0" anchor="ctr"/>
                </a:tc>
                <a:tc rowSpan="5" hMerge="1">
                  <a:txBody>
                    <a:bodyPr/>
                    <a:lstStyle/>
                    <a:p>
                      <a:endParaRPr lang="es-EC"/>
                    </a:p>
                  </a:txBody>
                  <a:tcPr/>
                </a:tc>
                <a:tc rowSpan="5">
                  <a:txBody>
                    <a:bodyPr/>
                    <a:lstStyle/>
                    <a:p>
                      <a:pPr algn="ctr">
                        <a:lnSpc>
                          <a:spcPct val="115000"/>
                        </a:lnSpc>
                        <a:spcAft>
                          <a:spcPts val="0"/>
                        </a:spcAft>
                      </a:pPr>
                      <a:r>
                        <a:rPr lang="es-EC" sz="900" dirty="0">
                          <a:effectLst/>
                        </a:rPr>
                        <a:t>Radio de fuerza residual</a:t>
                      </a:r>
                      <a:endParaRPr lang="es-EC" sz="900" dirty="0">
                        <a:effectLst/>
                        <a:latin typeface="Calibri"/>
                        <a:ea typeface="Calibri"/>
                        <a:cs typeface="Times New Roman"/>
                      </a:endParaRPr>
                    </a:p>
                  </a:txBody>
                  <a:tcPr marL="14984" marR="14984" marT="0" marB="0" anchor="ctr"/>
                </a:tc>
                <a:tc gridSpan="5">
                  <a:txBody>
                    <a:bodyPr/>
                    <a:lstStyle/>
                    <a:p>
                      <a:pPr algn="ctr">
                        <a:lnSpc>
                          <a:spcPct val="115000"/>
                        </a:lnSpc>
                        <a:spcAft>
                          <a:spcPts val="0"/>
                        </a:spcAft>
                      </a:pPr>
                      <a:r>
                        <a:rPr lang="es-EC" sz="900" dirty="0">
                          <a:effectLst/>
                        </a:rPr>
                        <a:t>Criterio de aceptación</a:t>
                      </a:r>
                      <a:endParaRPr lang="es-EC" sz="900" dirty="0">
                        <a:effectLst/>
                        <a:latin typeface="Calibri"/>
                        <a:ea typeface="Calibri"/>
                        <a:cs typeface="Times New Roman"/>
                      </a:endParaRPr>
                    </a:p>
                  </a:txBody>
                  <a:tcPr marL="14984" marR="1498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28626">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900" dirty="0">
                          <a:effectLst/>
                        </a:rPr>
                        <a:t>Rotación Rótula Plástica (rad)</a:t>
                      </a:r>
                      <a:endParaRPr lang="es-EC" sz="900" dirty="0">
                        <a:effectLst/>
                        <a:latin typeface="Calibri"/>
                        <a:ea typeface="Calibri"/>
                        <a:cs typeface="Times New Roman"/>
                      </a:endParaRPr>
                    </a:p>
                  </a:txBody>
                  <a:tcPr marL="14984" marR="1498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28626">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900" dirty="0">
                          <a:effectLst/>
                        </a:rPr>
                        <a:t>Tipo de componente</a:t>
                      </a:r>
                      <a:endParaRPr lang="es-EC" sz="900" dirty="0">
                        <a:effectLst/>
                        <a:latin typeface="Calibri"/>
                        <a:ea typeface="Calibri"/>
                        <a:cs typeface="Times New Roman"/>
                      </a:endParaRPr>
                    </a:p>
                  </a:txBody>
                  <a:tcPr marL="14984" marR="1498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28626">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3">
                  <a:txBody>
                    <a:bodyPr/>
                    <a:lstStyle/>
                    <a:p>
                      <a:pPr algn="ctr">
                        <a:lnSpc>
                          <a:spcPct val="115000"/>
                        </a:lnSpc>
                        <a:spcAft>
                          <a:spcPts val="0"/>
                        </a:spcAft>
                      </a:pPr>
                      <a:r>
                        <a:rPr lang="es-EC" sz="900" dirty="0">
                          <a:effectLst/>
                        </a:rPr>
                        <a:t>Primaria</a:t>
                      </a:r>
                      <a:endParaRPr lang="es-EC" sz="900" dirty="0">
                        <a:effectLst/>
                        <a:latin typeface="Calibri"/>
                        <a:ea typeface="Calibri"/>
                        <a:cs typeface="Times New Roman"/>
                      </a:endParaRPr>
                    </a:p>
                  </a:txBody>
                  <a:tcPr marL="14984" marR="14984" marT="0" marB="0" anchor="b"/>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C" sz="900">
                          <a:effectLst/>
                        </a:rPr>
                        <a:t>Secundaria</a:t>
                      </a:r>
                      <a:endParaRPr lang="es-EC" sz="900">
                        <a:effectLst/>
                        <a:latin typeface="Calibri"/>
                        <a:ea typeface="Calibri"/>
                        <a:cs typeface="Times New Roman"/>
                      </a:endParaRPr>
                    </a:p>
                  </a:txBody>
                  <a:tcPr marL="14984" marR="14984" marT="0" marB="0" anchor="ctr"/>
                </a:tc>
                <a:tc hMerge="1">
                  <a:txBody>
                    <a:bodyPr/>
                    <a:lstStyle/>
                    <a:p>
                      <a:endParaRPr lang="es-EC"/>
                    </a:p>
                  </a:txBody>
                  <a:tcPr/>
                </a:tc>
              </a:tr>
              <a:tr h="128626">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900" dirty="0">
                          <a:effectLst/>
                        </a:rPr>
                        <a:t>Nivel de rendimiento</a:t>
                      </a:r>
                      <a:endParaRPr lang="es-EC" sz="900" dirty="0">
                        <a:effectLst/>
                        <a:latin typeface="Calibri"/>
                        <a:ea typeface="Calibri"/>
                        <a:cs typeface="Times New Roman"/>
                      </a:endParaRPr>
                    </a:p>
                  </a:txBody>
                  <a:tcPr marL="14984" marR="1498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28626">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a:txBody>
                    <a:bodyPr/>
                    <a:lstStyle/>
                    <a:p>
                      <a:pPr algn="ctr">
                        <a:lnSpc>
                          <a:spcPct val="115000"/>
                        </a:lnSpc>
                        <a:spcAft>
                          <a:spcPts val="0"/>
                        </a:spcAft>
                      </a:pPr>
                      <a:r>
                        <a:rPr lang="es-EC" sz="900">
                          <a:effectLst/>
                        </a:rPr>
                        <a:t>a</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b</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c</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IO</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LS</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err="1">
                          <a:effectLst/>
                        </a:rPr>
                        <a:t>CP</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err="1">
                          <a:effectLst/>
                        </a:rPr>
                        <a:t>LS</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CP</a:t>
                      </a:r>
                      <a:endParaRPr lang="es-EC" sz="900">
                        <a:effectLst/>
                        <a:latin typeface="Calibri"/>
                        <a:ea typeface="Calibri"/>
                        <a:cs typeface="Times New Roman"/>
                      </a:endParaRPr>
                    </a:p>
                  </a:txBody>
                  <a:tcPr marL="14984" marR="14984" marT="0" marB="0" anchor="b"/>
                </a:tc>
              </a:tr>
              <a:tr h="128516">
                <a:tc gridSpan="11">
                  <a:txBody>
                    <a:bodyPr/>
                    <a:lstStyle/>
                    <a:p>
                      <a:pPr>
                        <a:lnSpc>
                          <a:spcPct val="115000"/>
                        </a:lnSpc>
                        <a:spcAft>
                          <a:spcPts val="0"/>
                        </a:spcAft>
                      </a:pPr>
                      <a:r>
                        <a:rPr lang="es-EC" sz="900" dirty="0">
                          <a:effectLst/>
                        </a:rPr>
                        <a:t>i. Vigas controladas por flexión</a:t>
                      </a:r>
                      <a:endParaRPr lang="es-EC" sz="900" dirty="0">
                        <a:effectLst/>
                        <a:latin typeface="Calibri"/>
                        <a:ea typeface="Calibri"/>
                        <a:cs typeface="Times New Roman"/>
                      </a:endParaRPr>
                    </a:p>
                  </a:txBody>
                  <a:tcPr marL="14984" marR="14984"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6227">
                <a:tc>
                  <a:txBody>
                    <a:bodyPr/>
                    <a:lstStyle/>
                    <a:p>
                      <a:pPr algn="ctr">
                        <a:lnSpc>
                          <a:spcPct val="115000"/>
                        </a:lnSpc>
                        <a:spcAft>
                          <a:spcPts val="0"/>
                        </a:spcAft>
                      </a:pPr>
                      <a:r>
                        <a:rPr lang="es-EC" sz="900">
                          <a:effectLst/>
                        </a:rPr>
                        <a:t>  </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Refuerzo transversal</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300">
                          <a:effectLst/>
                        </a:rPr>
                        <a:t> </a:t>
                      </a:r>
                      <a:endParaRPr lang="es-EC" sz="400">
                        <a:effectLst/>
                        <a:latin typeface="Times New Roman"/>
                        <a:ea typeface="Calibri"/>
                        <a:cs typeface="Times New Roman"/>
                      </a:endParaRPr>
                    </a:p>
                  </a:txBody>
                  <a:tcPr marL="14984" marR="14984" marT="0" marB="0" anchor="b"/>
                </a:tc>
                <a:tc>
                  <a:txBody>
                    <a:bodyPr/>
                    <a:lstStyle/>
                    <a:p>
                      <a:pPr algn="ctr">
                        <a:lnSpc>
                          <a:spcPct val="115000"/>
                        </a:lnSpc>
                        <a:spcAft>
                          <a:spcPts val="0"/>
                        </a:spcAft>
                      </a:pPr>
                      <a:r>
                        <a:rPr lang="es-EC" sz="300">
                          <a:effectLst/>
                        </a:rPr>
                        <a:t> </a:t>
                      </a:r>
                      <a:endParaRPr lang="es-EC" sz="4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300">
                          <a:effectLst/>
                        </a:rPr>
                        <a:t> </a:t>
                      </a:r>
                      <a:endParaRPr lang="es-EC" sz="4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300">
                          <a:effectLst/>
                        </a:rPr>
                        <a:t> </a:t>
                      </a:r>
                      <a:endParaRPr lang="es-EC" sz="4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300">
                          <a:effectLst/>
                        </a:rPr>
                        <a:t> </a:t>
                      </a:r>
                      <a:endParaRPr lang="es-EC" sz="4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300">
                          <a:effectLst/>
                        </a:rPr>
                        <a:t> </a:t>
                      </a:r>
                      <a:endParaRPr lang="es-EC" sz="4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300">
                          <a:effectLst/>
                        </a:rPr>
                        <a:t> </a:t>
                      </a:r>
                      <a:endParaRPr lang="es-EC" sz="4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300">
                          <a:effectLst/>
                        </a:rPr>
                        <a:t> </a:t>
                      </a:r>
                      <a:endParaRPr lang="es-EC" sz="4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300">
                          <a:effectLst/>
                        </a:rPr>
                        <a:t> </a:t>
                      </a:r>
                      <a:endParaRPr lang="es-EC" sz="400">
                        <a:effectLst/>
                        <a:latin typeface="Calibri"/>
                        <a:ea typeface="Calibri"/>
                        <a:cs typeface="Times New Roman"/>
                      </a:endParaRPr>
                    </a:p>
                  </a:txBody>
                  <a:tcPr marL="14984" marR="14984" marT="0" marB="0" anchor="b"/>
                </a:tc>
              </a:tr>
              <a:tr h="136985">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C</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≤3</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0.025</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0.05</a:t>
                      </a:r>
                      <a:endParaRPr lang="es-EC" sz="900">
                        <a:effectLst/>
                        <a:latin typeface="Calibri"/>
                        <a:ea typeface="Calibri"/>
                        <a:cs typeface="Times New Roman"/>
                      </a:endParaRPr>
                    </a:p>
                  </a:txBody>
                  <a:tcPr marL="14984" marR="14984" marT="0" marB="0" anchor="b"/>
                </a:tc>
              </a:tr>
              <a:tr h="136985">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C</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≥6</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0.02</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0.04</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0.04</a:t>
                      </a:r>
                      <a:endParaRPr lang="es-EC" sz="900">
                        <a:effectLst/>
                        <a:latin typeface="Calibri"/>
                        <a:ea typeface="Calibri"/>
                        <a:cs typeface="Times New Roman"/>
                      </a:endParaRPr>
                    </a:p>
                  </a:txBody>
                  <a:tcPr marL="14984" marR="14984" marT="0" marB="0" anchor="b"/>
                </a:tc>
              </a:tr>
              <a:tr h="136985">
                <a:tc>
                  <a:txBody>
                    <a:bodyPr/>
                    <a:lstStyle/>
                    <a:p>
                      <a:pPr algn="ctr">
                        <a:lnSpc>
                          <a:spcPct val="115000"/>
                        </a:lnSpc>
                        <a:spcAft>
                          <a:spcPts val="0"/>
                        </a:spcAft>
                      </a:pPr>
                      <a:r>
                        <a:rPr lang="es-EC" sz="900">
                          <a:effectLst/>
                        </a:rPr>
                        <a:t>≥0.5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C</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≤3</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0.03</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0.03</a:t>
                      </a:r>
                      <a:endParaRPr lang="es-EC" sz="900">
                        <a:effectLst/>
                        <a:latin typeface="Calibri"/>
                        <a:ea typeface="Calibri"/>
                        <a:cs typeface="Times New Roman"/>
                      </a:endParaRPr>
                    </a:p>
                  </a:txBody>
                  <a:tcPr marL="14984" marR="14984" marT="0" marB="0" anchor="b"/>
                </a:tc>
              </a:tr>
              <a:tr h="136985">
                <a:tc>
                  <a:txBody>
                    <a:bodyPr/>
                    <a:lstStyle/>
                    <a:p>
                      <a:pPr algn="ctr">
                        <a:lnSpc>
                          <a:spcPct val="115000"/>
                        </a:lnSpc>
                        <a:spcAft>
                          <a:spcPts val="0"/>
                        </a:spcAft>
                      </a:pPr>
                      <a:r>
                        <a:rPr lang="es-EC" sz="900">
                          <a:effectLst/>
                        </a:rPr>
                        <a:t>≥0.5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C</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≥6</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0.02</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r>
              <a:tr h="136985">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NC</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≤3</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0.03</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0.2</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0.03</a:t>
                      </a:r>
                      <a:endParaRPr lang="es-EC" sz="900">
                        <a:effectLst/>
                        <a:latin typeface="Calibri"/>
                        <a:ea typeface="Calibri"/>
                        <a:cs typeface="Times New Roman"/>
                      </a:endParaRPr>
                    </a:p>
                  </a:txBody>
                  <a:tcPr marL="14984" marR="14984" marT="0" marB="0" anchor="b"/>
                </a:tc>
              </a:tr>
              <a:tr h="266227">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NC</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≥6</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0.2</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14984" marR="14984" marT="0" marB="0" anchor="b"/>
                </a:tc>
              </a:tr>
              <a:tr h="266227">
                <a:tc>
                  <a:txBody>
                    <a:bodyPr/>
                    <a:lstStyle/>
                    <a:p>
                      <a:pPr algn="ctr">
                        <a:lnSpc>
                          <a:spcPct val="115000"/>
                        </a:lnSpc>
                        <a:spcAft>
                          <a:spcPts val="0"/>
                        </a:spcAft>
                      </a:pPr>
                      <a:r>
                        <a:rPr lang="es-EC" sz="900">
                          <a:effectLst/>
                        </a:rPr>
                        <a:t>≥0.5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NC</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≤3</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0.2</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0.01</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0.015</a:t>
                      </a:r>
                      <a:endParaRPr lang="es-EC" sz="900">
                        <a:effectLst/>
                        <a:latin typeface="Calibri"/>
                        <a:ea typeface="Calibri"/>
                        <a:cs typeface="Times New Roman"/>
                      </a:endParaRPr>
                    </a:p>
                  </a:txBody>
                  <a:tcPr marL="14984" marR="14984" marT="0" marB="0" anchor="b"/>
                </a:tc>
              </a:tr>
              <a:tr h="136985">
                <a:tc>
                  <a:txBody>
                    <a:bodyPr/>
                    <a:lstStyle/>
                    <a:p>
                      <a:pPr algn="ctr">
                        <a:lnSpc>
                          <a:spcPct val="115000"/>
                        </a:lnSpc>
                        <a:spcAft>
                          <a:spcPts val="0"/>
                        </a:spcAft>
                      </a:pPr>
                      <a:r>
                        <a:rPr lang="es-EC" sz="900">
                          <a:effectLst/>
                        </a:rPr>
                        <a:t>≥0.5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NC</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≥6</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0.2</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0.005</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0.01</a:t>
                      </a:r>
                      <a:endParaRPr lang="es-EC" sz="900" dirty="0">
                        <a:effectLst/>
                        <a:latin typeface="Calibri"/>
                        <a:ea typeface="Calibri"/>
                        <a:cs typeface="Times New Roman"/>
                      </a:endParaRPr>
                    </a:p>
                  </a:txBody>
                  <a:tcPr marL="14984" marR="14984" marT="0" marB="0" anchor="b"/>
                </a:tc>
              </a:tr>
              <a:tr h="128516">
                <a:tc gridSpan="11">
                  <a:txBody>
                    <a:bodyPr/>
                    <a:lstStyle/>
                    <a:p>
                      <a:pPr>
                        <a:lnSpc>
                          <a:spcPct val="115000"/>
                        </a:lnSpc>
                        <a:spcAft>
                          <a:spcPts val="0"/>
                        </a:spcAft>
                      </a:pPr>
                      <a:r>
                        <a:rPr lang="es-EC" sz="900" dirty="0" err="1">
                          <a:effectLst/>
                        </a:rPr>
                        <a:t>i.i</a:t>
                      </a:r>
                      <a:r>
                        <a:rPr lang="es-EC" sz="900" dirty="0">
                          <a:effectLst/>
                        </a:rPr>
                        <a:t>. Vigas controladas por corte</a:t>
                      </a:r>
                      <a:endParaRPr lang="es-EC" sz="900" dirty="0">
                        <a:effectLst/>
                        <a:latin typeface="Calibri"/>
                        <a:ea typeface="Calibri"/>
                        <a:cs typeface="Times New Roman"/>
                      </a:endParaRPr>
                    </a:p>
                  </a:txBody>
                  <a:tcPr marL="14984" marR="14984"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6116">
                <a:tc gridSpan="3">
                  <a:txBody>
                    <a:bodyPr/>
                    <a:lstStyle/>
                    <a:p>
                      <a:pPr>
                        <a:lnSpc>
                          <a:spcPct val="115000"/>
                        </a:lnSpc>
                        <a:spcAft>
                          <a:spcPts val="0"/>
                        </a:spcAft>
                      </a:pPr>
                      <a:r>
                        <a:rPr lang="es-EC" sz="900">
                          <a:effectLst/>
                        </a:rPr>
                        <a:t>Espaciamiento del Estribo ≤ d/2,</a:t>
                      </a:r>
                      <a:br>
                        <a:rPr lang="es-EC" sz="900">
                          <a:effectLst/>
                        </a:rPr>
                      </a:br>
                      <a:r>
                        <a:rPr lang="es-EC" sz="900">
                          <a:effectLst/>
                        </a:rPr>
                        <a:t>o </a:t>
                      </a:r>
                      <a:endParaRPr lang="es-EC" sz="900">
                        <a:effectLst/>
                        <a:latin typeface="Calibri"/>
                        <a:ea typeface="Calibri"/>
                        <a:cs typeface="Times New Roman"/>
                      </a:endParaRPr>
                    </a:p>
                  </a:txBody>
                  <a:tcPr marL="14984" marR="14984" marT="0" marB="0"/>
                </a:tc>
                <a:tc hMerge="1">
                  <a:txBody>
                    <a:bodyPr/>
                    <a:lstStyle/>
                    <a:p>
                      <a:endParaRPr lang="es-EC"/>
                    </a:p>
                  </a:txBody>
                  <a:tcPr/>
                </a:tc>
                <a:tc hMerge="1">
                  <a:txBody>
                    <a:bodyPr/>
                    <a:lstStyle/>
                    <a:p>
                      <a:endParaRPr lang="es-EC"/>
                    </a:p>
                  </a:txBody>
                  <a:tcPr/>
                </a:tc>
                <a:tc>
                  <a:txBody>
                    <a:bodyPr/>
                    <a:lstStyle/>
                    <a:p>
                      <a:pPr algn="r">
                        <a:lnSpc>
                          <a:spcPct val="115000"/>
                        </a:lnSpc>
                        <a:spcAft>
                          <a:spcPts val="0"/>
                        </a:spcAft>
                      </a:pPr>
                      <a:r>
                        <a:rPr lang="es-EC" sz="900" dirty="0">
                          <a:effectLst/>
                        </a:rPr>
                        <a:t>0.0</a:t>
                      </a:r>
                      <a:endParaRPr lang="es-EC" sz="900" dirty="0">
                        <a:effectLst/>
                        <a:latin typeface="Calibri"/>
                        <a:ea typeface="Calibri"/>
                        <a:cs typeface="Times New Roman"/>
                      </a:endParaRPr>
                    </a:p>
                  </a:txBody>
                  <a:tcPr marL="14984" marR="14984" marT="0" marB="0" anchor="ctr"/>
                </a:tc>
                <a:tc>
                  <a:txBody>
                    <a:bodyPr/>
                    <a:lstStyle/>
                    <a:p>
                      <a:pPr algn="r">
                        <a:lnSpc>
                          <a:spcPct val="115000"/>
                        </a:lnSpc>
                        <a:spcAft>
                          <a:spcPts val="0"/>
                        </a:spcAft>
                      </a:pPr>
                      <a:r>
                        <a:rPr lang="es-EC" sz="900" dirty="0">
                          <a:effectLst/>
                        </a:rPr>
                        <a:t>0.02</a:t>
                      </a:r>
                      <a:endParaRPr lang="es-EC" sz="900" dirty="0">
                        <a:effectLst/>
                        <a:latin typeface="Calibri"/>
                        <a:ea typeface="Calibri"/>
                        <a:cs typeface="Times New Roman"/>
                      </a:endParaRPr>
                    </a:p>
                  </a:txBody>
                  <a:tcPr marL="14984" marR="14984" marT="0" marB="0" anchor="ctr"/>
                </a:tc>
                <a:tc>
                  <a:txBody>
                    <a:bodyPr/>
                    <a:lstStyle/>
                    <a:p>
                      <a:pPr algn="r">
                        <a:lnSpc>
                          <a:spcPct val="115000"/>
                        </a:lnSpc>
                        <a:spcAft>
                          <a:spcPts val="0"/>
                        </a:spcAft>
                      </a:pPr>
                      <a:r>
                        <a:rPr lang="es-EC" sz="900">
                          <a:effectLst/>
                        </a:rPr>
                        <a:t>0.2</a:t>
                      </a:r>
                      <a:endParaRPr lang="es-EC" sz="900">
                        <a:effectLst/>
                        <a:latin typeface="Calibri"/>
                        <a:ea typeface="Calibri"/>
                        <a:cs typeface="Times New Roman"/>
                      </a:endParaRPr>
                    </a:p>
                  </a:txBody>
                  <a:tcPr marL="14984" marR="14984" marT="0" marB="0" anchor="ctr"/>
                </a:tc>
                <a:tc>
                  <a:txBody>
                    <a:bodyPr/>
                    <a:lstStyle/>
                    <a:p>
                      <a:pPr algn="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ctr"/>
                </a:tc>
                <a:tc>
                  <a:txBody>
                    <a:bodyPr/>
                    <a:lstStyle/>
                    <a:p>
                      <a:pPr algn="r">
                        <a:lnSpc>
                          <a:spcPct val="115000"/>
                        </a:lnSpc>
                        <a:spcAft>
                          <a:spcPts val="0"/>
                        </a:spcAft>
                      </a:pPr>
                      <a:r>
                        <a:rPr lang="es-EC" sz="900" dirty="0">
                          <a:effectLst/>
                        </a:rPr>
                        <a:t>0.0</a:t>
                      </a:r>
                      <a:endParaRPr lang="es-EC" sz="900" dirty="0">
                        <a:effectLst/>
                        <a:latin typeface="Calibri"/>
                        <a:ea typeface="Calibri"/>
                        <a:cs typeface="Times New Roman"/>
                      </a:endParaRPr>
                    </a:p>
                  </a:txBody>
                  <a:tcPr marL="14984" marR="14984" marT="0" marB="0" anchor="ctr"/>
                </a:tc>
                <a:tc>
                  <a:txBody>
                    <a:bodyPr/>
                    <a:lstStyle/>
                    <a:p>
                      <a:pPr algn="r">
                        <a:lnSpc>
                          <a:spcPct val="115000"/>
                        </a:lnSpc>
                        <a:spcAft>
                          <a:spcPts val="0"/>
                        </a:spcAft>
                      </a:pPr>
                      <a:r>
                        <a:rPr lang="es-EC" sz="900" dirty="0">
                          <a:effectLst/>
                        </a:rPr>
                        <a:t>0.0</a:t>
                      </a:r>
                      <a:endParaRPr lang="es-EC" sz="900" dirty="0">
                        <a:effectLst/>
                        <a:latin typeface="Calibri"/>
                        <a:ea typeface="Calibri"/>
                        <a:cs typeface="Times New Roman"/>
                      </a:endParaRPr>
                    </a:p>
                  </a:txBody>
                  <a:tcPr marL="14984" marR="14984" marT="0" marB="0" anchor="ctr"/>
                </a:tc>
                <a:tc>
                  <a:txBody>
                    <a:bodyPr/>
                    <a:lstStyle/>
                    <a:p>
                      <a:pPr algn="r">
                        <a:lnSpc>
                          <a:spcPct val="115000"/>
                        </a:lnSpc>
                        <a:spcAft>
                          <a:spcPts val="0"/>
                        </a:spcAft>
                      </a:pPr>
                      <a:r>
                        <a:rPr lang="es-EC" sz="900" dirty="0">
                          <a:effectLst/>
                        </a:rPr>
                        <a:t>0.01</a:t>
                      </a:r>
                      <a:endParaRPr lang="es-EC" sz="900" dirty="0">
                        <a:effectLst/>
                        <a:latin typeface="Calibri"/>
                        <a:ea typeface="Calibri"/>
                        <a:cs typeface="Times New Roman"/>
                      </a:endParaRPr>
                    </a:p>
                  </a:txBody>
                  <a:tcPr marL="14984" marR="14984" marT="0" marB="0" anchor="ctr"/>
                </a:tc>
                <a:tc>
                  <a:txBody>
                    <a:bodyPr/>
                    <a:lstStyle/>
                    <a:p>
                      <a:pPr algn="r">
                        <a:lnSpc>
                          <a:spcPct val="115000"/>
                        </a:lnSpc>
                        <a:spcAft>
                          <a:spcPts val="0"/>
                        </a:spcAft>
                      </a:pPr>
                      <a:r>
                        <a:rPr lang="es-EC" sz="900" dirty="0">
                          <a:effectLst/>
                        </a:rPr>
                        <a:t>0.02</a:t>
                      </a:r>
                      <a:endParaRPr lang="es-EC" sz="900" dirty="0">
                        <a:effectLst/>
                        <a:latin typeface="Calibri"/>
                        <a:ea typeface="Calibri"/>
                        <a:cs typeface="Times New Roman"/>
                      </a:endParaRPr>
                    </a:p>
                  </a:txBody>
                  <a:tcPr marL="14984" marR="14984" marT="0" marB="0" anchor="ctr"/>
                </a:tc>
              </a:tr>
              <a:tr h="128626">
                <a:tc gridSpan="3">
                  <a:txBody>
                    <a:bodyPr/>
                    <a:lstStyle/>
                    <a:p>
                      <a:pPr>
                        <a:lnSpc>
                          <a:spcPct val="115000"/>
                        </a:lnSpc>
                        <a:spcAft>
                          <a:spcPts val="0"/>
                        </a:spcAft>
                      </a:pPr>
                      <a:r>
                        <a:rPr lang="es-EC" sz="900">
                          <a:effectLst/>
                        </a:rPr>
                        <a:t>Espaciamiento del Estribo &gt; d/2,</a:t>
                      </a:r>
                      <a:endParaRPr lang="es-EC" sz="900">
                        <a:effectLst/>
                        <a:latin typeface="Calibri"/>
                        <a:ea typeface="Calibri"/>
                        <a:cs typeface="Times New Roman"/>
                      </a:endParaRPr>
                    </a:p>
                  </a:txBody>
                  <a:tcPr marL="14984" marR="14984" marT="0" marB="0" anchor="b"/>
                </a:tc>
                <a:tc hMerge="1">
                  <a:txBody>
                    <a:bodyPr/>
                    <a:lstStyle/>
                    <a:p>
                      <a:endParaRPr lang="es-EC"/>
                    </a:p>
                  </a:txBody>
                  <a:tcPr/>
                </a:tc>
                <a:tc hMerge="1">
                  <a:txBody>
                    <a:bodyPr/>
                    <a:lstStyle/>
                    <a:p>
                      <a:endParaRPr lang="es-EC"/>
                    </a:p>
                  </a:txBody>
                  <a:tcPr/>
                </a:tc>
                <a:tc>
                  <a:txBody>
                    <a:bodyPr/>
                    <a:lstStyle/>
                    <a:p>
                      <a:pPr>
                        <a:lnSpc>
                          <a:spcPct val="115000"/>
                        </a:lnSpc>
                        <a:spcAft>
                          <a:spcPts val="0"/>
                        </a:spcAft>
                      </a:pPr>
                      <a:r>
                        <a:rPr lang="es-EC" sz="900">
                          <a:effectLst/>
                        </a:rPr>
                        <a:t> </a:t>
                      </a:r>
                      <a:endParaRPr lang="es-EC" sz="900">
                        <a:effectLst/>
                        <a:latin typeface="Calibri"/>
                        <a:ea typeface="Calibri"/>
                        <a:cs typeface="Times New Roman"/>
                      </a:endParaRPr>
                    </a:p>
                  </a:txBody>
                  <a:tcPr marL="14984" marR="14984" marT="0" marB="0" anchor="ctr"/>
                </a:tc>
                <a:tc>
                  <a:txBody>
                    <a:bodyPr/>
                    <a:lstStyle/>
                    <a:p>
                      <a:pPr>
                        <a:lnSpc>
                          <a:spcPct val="115000"/>
                        </a:lnSpc>
                        <a:spcAft>
                          <a:spcPts val="0"/>
                        </a:spcAft>
                      </a:pPr>
                      <a:r>
                        <a:rPr lang="es-EC" sz="900" dirty="0">
                          <a:effectLst/>
                        </a:rPr>
                        <a:t> </a:t>
                      </a:r>
                      <a:endParaRPr lang="es-EC" sz="900" dirty="0">
                        <a:effectLst/>
                        <a:latin typeface="Calibri"/>
                        <a:ea typeface="Calibri"/>
                        <a:cs typeface="Times New Roman"/>
                      </a:endParaRPr>
                    </a:p>
                  </a:txBody>
                  <a:tcPr marL="14984" marR="14984" marT="0" marB="0" anchor="ctr"/>
                </a:tc>
                <a:tc>
                  <a:txBody>
                    <a:bodyPr/>
                    <a:lstStyle/>
                    <a:p>
                      <a:pPr>
                        <a:lnSpc>
                          <a:spcPct val="115000"/>
                        </a:lnSpc>
                        <a:spcAft>
                          <a:spcPts val="0"/>
                        </a:spcAft>
                      </a:pPr>
                      <a:r>
                        <a:rPr lang="es-EC" sz="900">
                          <a:effectLst/>
                        </a:rPr>
                        <a:t> </a:t>
                      </a:r>
                      <a:endParaRPr lang="es-EC" sz="900">
                        <a:effectLst/>
                        <a:latin typeface="Calibri"/>
                        <a:ea typeface="Calibri"/>
                        <a:cs typeface="Times New Roman"/>
                      </a:endParaRPr>
                    </a:p>
                  </a:txBody>
                  <a:tcPr marL="14984" marR="14984" marT="0" marB="0" anchor="ctr"/>
                </a:tc>
                <a:tc>
                  <a:txBody>
                    <a:bodyPr/>
                    <a:lstStyle/>
                    <a:p>
                      <a:pPr>
                        <a:lnSpc>
                          <a:spcPct val="115000"/>
                        </a:lnSpc>
                        <a:spcAft>
                          <a:spcPts val="0"/>
                        </a:spcAft>
                      </a:pPr>
                      <a:r>
                        <a:rPr lang="es-EC" sz="900">
                          <a:effectLst/>
                        </a:rPr>
                        <a:t> </a:t>
                      </a:r>
                      <a:endParaRPr lang="es-EC" sz="900">
                        <a:effectLst/>
                        <a:latin typeface="Calibri"/>
                        <a:ea typeface="Calibri"/>
                        <a:cs typeface="Times New Roman"/>
                      </a:endParaRPr>
                    </a:p>
                  </a:txBody>
                  <a:tcPr marL="14984" marR="14984" marT="0" marB="0" anchor="ctr"/>
                </a:tc>
                <a:tc>
                  <a:txBody>
                    <a:bodyPr/>
                    <a:lstStyle/>
                    <a:p>
                      <a:pPr>
                        <a:lnSpc>
                          <a:spcPct val="115000"/>
                        </a:lnSpc>
                        <a:spcAft>
                          <a:spcPts val="0"/>
                        </a:spcAft>
                      </a:pPr>
                      <a:r>
                        <a:rPr lang="es-EC" sz="900">
                          <a:effectLst/>
                        </a:rPr>
                        <a:t> </a:t>
                      </a:r>
                      <a:endParaRPr lang="es-EC" sz="900">
                        <a:effectLst/>
                        <a:latin typeface="Calibri"/>
                        <a:ea typeface="Calibri"/>
                        <a:cs typeface="Times New Roman"/>
                      </a:endParaRPr>
                    </a:p>
                  </a:txBody>
                  <a:tcPr marL="14984" marR="14984" marT="0" marB="0" anchor="ctr"/>
                </a:tc>
                <a:tc>
                  <a:txBody>
                    <a:bodyPr/>
                    <a:lstStyle/>
                    <a:p>
                      <a:pPr>
                        <a:lnSpc>
                          <a:spcPct val="115000"/>
                        </a:lnSpc>
                        <a:spcAft>
                          <a:spcPts val="0"/>
                        </a:spcAft>
                      </a:pPr>
                      <a:r>
                        <a:rPr lang="es-EC" sz="900" dirty="0">
                          <a:effectLst/>
                        </a:rPr>
                        <a:t> </a:t>
                      </a:r>
                      <a:endParaRPr lang="es-EC" sz="900" dirty="0">
                        <a:effectLst/>
                        <a:latin typeface="Calibri"/>
                        <a:ea typeface="Calibri"/>
                        <a:cs typeface="Times New Roman"/>
                      </a:endParaRPr>
                    </a:p>
                  </a:txBody>
                  <a:tcPr marL="14984" marR="14984" marT="0" marB="0" anchor="ctr"/>
                </a:tc>
                <a:tc>
                  <a:txBody>
                    <a:bodyPr/>
                    <a:lstStyle/>
                    <a:p>
                      <a:pPr>
                        <a:lnSpc>
                          <a:spcPct val="115000"/>
                        </a:lnSpc>
                        <a:spcAft>
                          <a:spcPts val="0"/>
                        </a:spcAft>
                      </a:pPr>
                      <a:r>
                        <a:rPr lang="es-EC" sz="900" dirty="0">
                          <a:effectLst/>
                        </a:rPr>
                        <a:t> </a:t>
                      </a:r>
                      <a:endParaRPr lang="es-EC" sz="900" dirty="0">
                        <a:effectLst/>
                        <a:latin typeface="Calibri"/>
                        <a:ea typeface="Calibri"/>
                        <a:cs typeface="Times New Roman"/>
                      </a:endParaRPr>
                    </a:p>
                  </a:txBody>
                  <a:tcPr marL="14984" marR="14984" marT="0" marB="0" anchor="ctr"/>
                </a:tc>
                <a:tc>
                  <a:txBody>
                    <a:bodyPr/>
                    <a:lstStyle/>
                    <a:p>
                      <a:pPr>
                        <a:lnSpc>
                          <a:spcPct val="115000"/>
                        </a:lnSpc>
                        <a:spcAft>
                          <a:spcPts val="0"/>
                        </a:spcAft>
                      </a:pPr>
                      <a:r>
                        <a:rPr lang="es-EC" sz="900" dirty="0">
                          <a:effectLst/>
                        </a:rPr>
                        <a:t> </a:t>
                      </a:r>
                      <a:endParaRPr lang="es-EC" sz="900" dirty="0">
                        <a:effectLst/>
                        <a:latin typeface="Calibri"/>
                        <a:ea typeface="Calibri"/>
                        <a:cs typeface="Times New Roman"/>
                      </a:endParaRPr>
                    </a:p>
                  </a:txBody>
                  <a:tcPr marL="14984" marR="14984" marT="0" marB="0" anchor="ctr"/>
                </a:tc>
              </a:tr>
              <a:tr h="136985">
                <a:tc gridSpan="3">
                  <a:txBody>
                    <a:bodyPr/>
                    <a:lstStyle/>
                    <a:p>
                      <a:pPr>
                        <a:lnSpc>
                          <a:spcPct val="115000"/>
                        </a:lnSpc>
                        <a:spcAft>
                          <a:spcPts val="0"/>
                        </a:spcAft>
                      </a:pPr>
                      <a:r>
                        <a:rPr lang="es-EC" sz="900">
                          <a:effectLst/>
                        </a:rPr>
                        <a:t>Otros casos</a:t>
                      </a:r>
                      <a:endParaRPr lang="es-EC" sz="900">
                        <a:effectLst/>
                        <a:latin typeface="Calibri"/>
                        <a:ea typeface="Calibri"/>
                        <a:cs typeface="Times New Roman"/>
                      </a:endParaRPr>
                    </a:p>
                  </a:txBody>
                  <a:tcPr marL="14984" marR="14984" marT="0" marB="0"/>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0.01</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0.2</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a:effectLst/>
                        </a:rPr>
                        <a:t>0.05</a:t>
                      </a:r>
                      <a:endParaRPr lang="es-EC" sz="900">
                        <a:effectLst/>
                        <a:latin typeface="Calibri"/>
                        <a:ea typeface="Calibri"/>
                        <a:cs typeface="Times New Roman"/>
                      </a:endParaRPr>
                    </a:p>
                  </a:txBody>
                  <a:tcPr marL="14984" marR="14984" marT="0" marB="0" anchor="b"/>
                </a:tc>
                <a:tc>
                  <a:txBody>
                    <a:bodyPr/>
                    <a:lstStyle/>
                    <a:p>
                      <a:pPr algn="ctr">
                        <a:lnSpc>
                          <a:spcPct val="115000"/>
                        </a:lnSpc>
                        <a:spcAft>
                          <a:spcPts val="0"/>
                        </a:spcAft>
                      </a:pPr>
                      <a:r>
                        <a:rPr lang="es-EC" sz="900" dirty="0">
                          <a:effectLst/>
                        </a:rPr>
                        <a:t>0.01</a:t>
                      </a:r>
                      <a:endParaRPr lang="es-EC" sz="900" dirty="0">
                        <a:effectLst/>
                        <a:latin typeface="Calibri"/>
                        <a:ea typeface="Calibri"/>
                        <a:cs typeface="Times New Roman"/>
                      </a:endParaRPr>
                    </a:p>
                  </a:txBody>
                  <a:tcPr marL="14984" marR="14984" marT="0" marB="0" anchor="b"/>
                </a:tc>
              </a:tr>
              <a:tr h="128516">
                <a:tc gridSpan="11">
                  <a:txBody>
                    <a:bodyPr/>
                    <a:lstStyle/>
                    <a:p>
                      <a:pPr>
                        <a:lnSpc>
                          <a:spcPct val="115000"/>
                        </a:lnSpc>
                        <a:spcAft>
                          <a:spcPts val="0"/>
                        </a:spcAft>
                      </a:pPr>
                      <a:r>
                        <a:rPr lang="es-EC" sz="900">
                          <a:effectLst/>
                        </a:rPr>
                        <a:t>iii. Vigas controlados por un inadecuado traslape a lo largo de la luz </a:t>
                      </a:r>
                      <a:endParaRPr lang="es-EC" sz="900">
                        <a:effectLst/>
                        <a:latin typeface="Calibri"/>
                        <a:ea typeface="Calibri"/>
                        <a:cs typeface="Times New Roman"/>
                      </a:endParaRPr>
                    </a:p>
                  </a:txBody>
                  <a:tcPr marL="14984" marR="14984"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6985">
                <a:tc gridSpan="3">
                  <a:txBody>
                    <a:bodyPr/>
                    <a:lstStyle/>
                    <a:p>
                      <a:pPr>
                        <a:lnSpc>
                          <a:spcPct val="115000"/>
                        </a:lnSpc>
                        <a:spcAft>
                          <a:spcPts val="0"/>
                        </a:spcAft>
                      </a:pPr>
                      <a:r>
                        <a:rPr lang="es-EC" sz="900">
                          <a:effectLst/>
                        </a:rPr>
                        <a:t>Espaciamiento del Estribo ≤ d/2,</a:t>
                      </a:r>
                      <a:endParaRPr lang="es-EC" sz="900">
                        <a:effectLst/>
                        <a:latin typeface="Calibri"/>
                        <a:ea typeface="Calibri"/>
                        <a:cs typeface="Times New Roman"/>
                      </a:endParaRPr>
                    </a:p>
                  </a:txBody>
                  <a:tcPr marL="14984" marR="14984" marT="0" marB="0" anchor="ctr"/>
                </a:tc>
                <a:tc hMerge="1">
                  <a:txBody>
                    <a:bodyPr/>
                    <a:lstStyle/>
                    <a:p>
                      <a:endParaRPr lang="es-EC"/>
                    </a:p>
                  </a:txBody>
                  <a:tcPr/>
                </a:tc>
                <a:tc hMerge="1">
                  <a:txBody>
                    <a:bodyPr/>
                    <a:lstStyle/>
                    <a:p>
                      <a:endParaRPr lang="es-EC"/>
                    </a:p>
                  </a:txBody>
                  <a:tcPr/>
                </a:tc>
                <a:tc>
                  <a:txBody>
                    <a:bodyPr/>
                    <a:lstStyle/>
                    <a:p>
                      <a:pPr algn="r">
                        <a:lnSpc>
                          <a:spcPct val="115000"/>
                        </a:lnSpc>
                        <a:spcAft>
                          <a:spcPts val="0"/>
                        </a:spcAft>
                      </a:pPr>
                      <a:r>
                        <a:rPr lang="es-EC" sz="900" dirty="0">
                          <a:effectLst/>
                        </a:rPr>
                        <a:t>0.0</a:t>
                      </a:r>
                      <a:endParaRPr lang="es-EC" sz="900" dirty="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dirty="0">
                          <a:effectLst/>
                        </a:rPr>
                        <a:t>0.02</a:t>
                      </a:r>
                      <a:endParaRPr lang="es-EC" sz="900" dirty="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dirty="0">
                          <a:effectLst/>
                        </a:rPr>
                        <a:t>0.0</a:t>
                      </a:r>
                      <a:endParaRPr lang="es-EC" sz="900" dirty="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dirty="0">
                          <a:effectLst/>
                        </a:rPr>
                        <a:t>0</a:t>
                      </a:r>
                      <a:endParaRPr lang="es-EC" sz="900" dirty="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dirty="0">
                          <a:effectLst/>
                        </a:rPr>
                        <a:t>0</a:t>
                      </a:r>
                      <a:endParaRPr lang="es-EC" sz="900" dirty="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dirty="0">
                          <a:effectLst/>
                        </a:rPr>
                        <a:t>0</a:t>
                      </a:r>
                      <a:endParaRPr lang="es-EC" sz="900" dirty="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dirty="0">
                          <a:effectLst/>
                        </a:rPr>
                        <a:t>0.01</a:t>
                      </a:r>
                      <a:endParaRPr lang="es-EC" sz="900" dirty="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dirty="0">
                          <a:effectLst/>
                        </a:rPr>
                        <a:t>0.02</a:t>
                      </a:r>
                      <a:endParaRPr lang="es-EC" sz="900" dirty="0">
                        <a:effectLst/>
                        <a:latin typeface="Calibri"/>
                        <a:ea typeface="Calibri"/>
                        <a:cs typeface="Times New Roman"/>
                      </a:endParaRPr>
                    </a:p>
                  </a:txBody>
                  <a:tcPr marL="14984" marR="14984" marT="0" marB="0" anchor="b"/>
                </a:tc>
              </a:tr>
              <a:tr h="136985">
                <a:tc gridSpan="3">
                  <a:txBody>
                    <a:bodyPr/>
                    <a:lstStyle/>
                    <a:p>
                      <a:pPr>
                        <a:lnSpc>
                          <a:spcPct val="115000"/>
                        </a:lnSpc>
                        <a:spcAft>
                          <a:spcPts val="0"/>
                        </a:spcAft>
                      </a:pPr>
                      <a:r>
                        <a:rPr lang="es-EC" sz="900">
                          <a:effectLst/>
                        </a:rPr>
                        <a:t>Espaciamiento del Estribo &gt; d/2,</a:t>
                      </a:r>
                      <a:endParaRPr lang="es-EC" sz="900">
                        <a:effectLst/>
                        <a:latin typeface="Calibri"/>
                        <a:ea typeface="Calibri"/>
                        <a:cs typeface="Times New Roman"/>
                      </a:endParaRPr>
                    </a:p>
                  </a:txBody>
                  <a:tcPr marL="14984" marR="14984" marT="0" marB="0" anchor="b"/>
                </a:tc>
                <a:tc hMerge="1">
                  <a:txBody>
                    <a:bodyPr/>
                    <a:lstStyle/>
                    <a:p>
                      <a:endParaRPr lang="es-EC"/>
                    </a:p>
                  </a:txBody>
                  <a:tcPr/>
                </a:tc>
                <a:tc hMerge="1">
                  <a:txBody>
                    <a:bodyPr/>
                    <a:lstStyle/>
                    <a:p>
                      <a:endParaRPr lang="es-EC"/>
                    </a:p>
                  </a:txBody>
                  <a:tcPr/>
                </a:tc>
                <a:tc>
                  <a:txBody>
                    <a:bodyPr/>
                    <a:lstStyle/>
                    <a:p>
                      <a:pPr algn="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a:effectLst/>
                        </a:rPr>
                        <a:t>0.01</a:t>
                      </a:r>
                      <a:endParaRPr lang="es-EC" sz="90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a:effectLst/>
                        </a:rPr>
                        <a:t>0.0</a:t>
                      </a:r>
                      <a:endParaRPr lang="es-EC" sz="90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a:effectLst/>
                        </a:rPr>
                        <a:t>0</a:t>
                      </a:r>
                      <a:endParaRPr lang="es-EC" sz="90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a:effectLst/>
                        </a:rPr>
                        <a:t>0</a:t>
                      </a:r>
                      <a:endParaRPr lang="es-EC" sz="90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a:effectLst/>
                        </a:rPr>
                        <a:t>0</a:t>
                      </a:r>
                      <a:endParaRPr lang="es-EC" sz="90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a:effectLst/>
                        </a:rPr>
                        <a:t>0.005</a:t>
                      </a:r>
                      <a:endParaRPr lang="es-EC" sz="900">
                        <a:effectLst/>
                        <a:latin typeface="Calibri"/>
                        <a:ea typeface="Calibri"/>
                        <a:cs typeface="Times New Roman"/>
                      </a:endParaRPr>
                    </a:p>
                  </a:txBody>
                  <a:tcPr marL="14984" marR="14984" marT="0" marB="0" anchor="b"/>
                </a:tc>
                <a:tc>
                  <a:txBody>
                    <a:bodyPr/>
                    <a:lstStyle/>
                    <a:p>
                      <a:pPr algn="r">
                        <a:lnSpc>
                          <a:spcPct val="115000"/>
                        </a:lnSpc>
                        <a:spcAft>
                          <a:spcPts val="0"/>
                        </a:spcAft>
                      </a:pPr>
                      <a:r>
                        <a:rPr lang="es-EC" sz="900" dirty="0">
                          <a:effectLst/>
                        </a:rPr>
                        <a:t>0.01</a:t>
                      </a:r>
                      <a:endParaRPr lang="es-EC" sz="900" dirty="0">
                        <a:effectLst/>
                        <a:latin typeface="Calibri"/>
                        <a:ea typeface="Calibri"/>
                        <a:cs typeface="Times New Roman"/>
                      </a:endParaRPr>
                    </a:p>
                  </a:txBody>
                  <a:tcPr marL="14984" marR="14984" marT="0" marB="0" anchor="b"/>
                </a:tc>
              </a:tr>
              <a:tr h="266116">
                <a:tc gridSpan="11">
                  <a:txBody>
                    <a:bodyPr/>
                    <a:lstStyle/>
                    <a:p>
                      <a:pPr>
                        <a:lnSpc>
                          <a:spcPct val="115000"/>
                        </a:lnSpc>
                        <a:spcAft>
                          <a:spcPts val="0"/>
                        </a:spcAft>
                      </a:pPr>
                      <a:r>
                        <a:rPr lang="es-EC" sz="900">
                          <a:effectLst/>
                        </a:rPr>
                        <a:t>iv. Vigas embebidas inadecuadamente en el nudo viga-columna</a:t>
                      </a:r>
                      <a:br>
                        <a:rPr lang="es-EC" sz="900">
                          <a:effectLst/>
                        </a:rPr>
                      </a:br>
                      <a:r>
                        <a:rPr lang="es-EC" sz="900">
                          <a:effectLst/>
                        </a:rPr>
                        <a:t>iv. Vigas embebidas inadecuadamente en el nudo viga-columna</a:t>
                      </a:r>
                      <a:endParaRPr lang="es-EC" sz="900">
                        <a:effectLst/>
                        <a:latin typeface="Calibri"/>
                        <a:ea typeface="Calibri"/>
                        <a:cs typeface="Times New Roman"/>
                      </a:endParaRPr>
                    </a:p>
                  </a:txBody>
                  <a:tcPr marL="14984" marR="14984"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6985">
                <a:tc gridSpan="3">
                  <a:txBody>
                    <a:bodyPr/>
                    <a:lstStyle/>
                    <a:p>
                      <a:pPr>
                        <a:lnSpc>
                          <a:spcPct val="115000"/>
                        </a:lnSpc>
                        <a:spcAft>
                          <a:spcPts val="0"/>
                        </a:spcAft>
                      </a:pPr>
                      <a:r>
                        <a:rPr lang="es-EC" sz="900">
                          <a:effectLst/>
                        </a:rPr>
                        <a:t> </a:t>
                      </a:r>
                      <a:endParaRPr lang="es-EC" sz="900">
                        <a:effectLst/>
                        <a:latin typeface="Calibri"/>
                        <a:ea typeface="Calibri"/>
                        <a:cs typeface="Times New Roman"/>
                      </a:endParaRPr>
                    </a:p>
                  </a:txBody>
                  <a:tcPr marL="14984" marR="14984" marT="0" marB="0" anchor="b"/>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900" dirty="0">
                          <a:effectLst/>
                        </a:rPr>
                        <a:t>0.015</a:t>
                      </a:r>
                      <a:endParaRPr lang="es-EC" sz="900" dirty="0">
                        <a:effectLst/>
                        <a:latin typeface="Calibri"/>
                        <a:ea typeface="Calibri"/>
                        <a:cs typeface="Times New Roman"/>
                      </a:endParaRPr>
                    </a:p>
                  </a:txBody>
                  <a:tcPr marL="14984" marR="14984" marT="0" marB="0" anchor="ctr"/>
                </a:tc>
                <a:tc>
                  <a:txBody>
                    <a:bodyPr/>
                    <a:lstStyle/>
                    <a:p>
                      <a:pPr algn="ctr">
                        <a:lnSpc>
                          <a:spcPct val="115000"/>
                        </a:lnSpc>
                        <a:spcAft>
                          <a:spcPts val="0"/>
                        </a:spcAft>
                      </a:pPr>
                      <a:r>
                        <a:rPr lang="es-EC" sz="900" dirty="0">
                          <a:effectLst/>
                        </a:rPr>
                        <a:t>0.03</a:t>
                      </a:r>
                      <a:endParaRPr lang="es-EC" sz="900" dirty="0">
                        <a:effectLst/>
                        <a:latin typeface="Calibri"/>
                        <a:ea typeface="Calibri"/>
                        <a:cs typeface="Times New Roman"/>
                      </a:endParaRPr>
                    </a:p>
                  </a:txBody>
                  <a:tcPr marL="14984" marR="14984" marT="0" marB="0" anchor="ctr"/>
                </a:tc>
                <a:tc>
                  <a:txBody>
                    <a:bodyPr/>
                    <a:lstStyle/>
                    <a:p>
                      <a:pPr algn="ctr">
                        <a:lnSpc>
                          <a:spcPct val="115000"/>
                        </a:lnSpc>
                        <a:spcAft>
                          <a:spcPts val="0"/>
                        </a:spcAft>
                      </a:pPr>
                      <a:r>
                        <a:rPr lang="es-EC" sz="900" dirty="0">
                          <a:effectLst/>
                        </a:rPr>
                        <a:t>0.2</a:t>
                      </a:r>
                      <a:endParaRPr lang="es-EC" sz="900" dirty="0">
                        <a:effectLst/>
                        <a:latin typeface="Calibri"/>
                        <a:ea typeface="Calibri"/>
                        <a:cs typeface="Times New Roman"/>
                      </a:endParaRPr>
                    </a:p>
                  </a:txBody>
                  <a:tcPr marL="14984" marR="14984" marT="0" marB="0" anchor="ctr"/>
                </a:tc>
                <a:tc>
                  <a:txBody>
                    <a:bodyPr/>
                    <a:lstStyle/>
                    <a:p>
                      <a:pPr algn="ctr">
                        <a:lnSpc>
                          <a:spcPct val="115000"/>
                        </a:lnSpc>
                        <a:spcAft>
                          <a:spcPts val="0"/>
                        </a:spcAft>
                      </a:pPr>
                      <a:r>
                        <a:rPr lang="es-EC" sz="900" dirty="0">
                          <a:effectLst/>
                        </a:rPr>
                        <a:t>0.0</a:t>
                      </a:r>
                      <a:endParaRPr lang="es-EC" sz="900" dirty="0">
                        <a:effectLst/>
                        <a:latin typeface="Calibri"/>
                        <a:ea typeface="Calibri"/>
                        <a:cs typeface="Times New Roman"/>
                      </a:endParaRPr>
                    </a:p>
                  </a:txBody>
                  <a:tcPr marL="14984" marR="14984" marT="0" marB="0" anchor="ctr"/>
                </a:tc>
                <a:tc>
                  <a:txBody>
                    <a:bodyPr/>
                    <a:lstStyle/>
                    <a:p>
                      <a:pPr algn="ctr">
                        <a:lnSpc>
                          <a:spcPct val="115000"/>
                        </a:lnSpc>
                        <a:spcAft>
                          <a:spcPts val="0"/>
                        </a:spcAft>
                      </a:pPr>
                      <a:r>
                        <a:rPr lang="es-EC" sz="900" dirty="0">
                          <a:effectLst/>
                        </a:rPr>
                        <a:t>0.01</a:t>
                      </a:r>
                      <a:endParaRPr lang="es-EC" sz="900" dirty="0">
                        <a:effectLst/>
                        <a:latin typeface="Calibri"/>
                        <a:ea typeface="Calibri"/>
                        <a:cs typeface="Times New Roman"/>
                      </a:endParaRPr>
                    </a:p>
                  </a:txBody>
                  <a:tcPr marL="14984" marR="14984" marT="0" marB="0" anchor="ctr"/>
                </a:tc>
                <a:tc>
                  <a:txBody>
                    <a:bodyPr/>
                    <a:lstStyle/>
                    <a:p>
                      <a:pPr algn="ctr">
                        <a:lnSpc>
                          <a:spcPct val="115000"/>
                        </a:lnSpc>
                        <a:spcAft>
                          <a:spcPts val="0"/>
                        </a:spcAft>
                      </a:pPr>
                      <a:r>
                        <a:rPr lang="es-EC" sz="900" dirty="0">
                          <a:effectLst/>
                        </a:rPr>
                        <a:t>0.015</a:t>
                      </a:r>
                      <a:endParaRPr lang="es-EC" sz="900" dirty="0">
                        <a:effectLst/>
                        <a:latin typeface="Calibri"/>
                        <a:ea typeface="Calibri"/>
                        <a:cs typeface="Times New Roman"/>
                      </a:endParaRPr>
                    </a:p>
                  </a:txBody>
                  <a:tcPr marL="14984" marR="14984" marT="0" marB="0" anchor="ctr"/>
                </a:tc>
                <a:tc>
                  <a:txBody>
                    <a:bodyPr/>
                    <a:lstStyle/>
                    <a:p>
                      <a:pPr algn="ctr">
                        <a:lnSpc>
                          <a:spcPct val="115000"/>
                        </a:lnSpc>
                        <a:spcAft>
                          <a:spcPts val="0"/>
                        </a:spcAft>
                      </a:pPr>
                      <a:r>
                        <a:rPr lang="es-EC" sz="900" dirty="0">
                          <a:effectLst/>
                        </a:rPr>
                        <a:t>0.02</a:t>
                      </a:r>
                      <a:endParaRPr lang="es-EC" sz="900" dirty="0">
                        <a:effectLst/>
                        <a:latin typeface="Calibri"/>
                        <a:ea typeface="Calibri"/>
                        <a:cs typeface="Times New Roman"/>
                      </a:endParaRPr>
                    </a:p>
                  </a:txBody>
                  <a:tcPr marL="14984" marR="14984" marT="0" marB="0" anchor="ctr"/>
                </a:tc>
                <a:tc>
                  <a:txBody>
                    <a:bodyPr/>
                    <a:lstStyle/>
                    <a:p>
                      <a:pPr algn="ctr">
                        <a:lnSpc>
                          <a:spcPct val="115000"/>
                        </a:lnSpc>
                        <a:spcAft>
                          <a:spcPts val="0"/>
                        </a:spcAft>
                      </a:pPr>
                      <a:r>
                        <a:rPr lang="es-EC" sz="900" dirty="0">
                          <a:effectLst/>
                        </a:rPr>
                        <a:t>0.03</a:t>
                      </a:r>
                      <a:endParaRPr lang="es-EC" sz="900" dirty="0">
                        <a:effectLst/>
                        <a:latin typeface="Calibri"/>
                        <a:ea typeface="Calibri"/>
                        <a:cs typeface="Times New Roman"/>
                      </a:endParaRPr>
                    </a:p>
                  </a:txBody>
                  <a:tcPr marL="14984" marR="14984" marT="0" marB="0" anchor="ctr"/>
                </a:tc>
              </a:tr>
              <a:tr h="2054920">
                <a:tc gridSpan="11">
                  <a:txBody>
                    <a:bodyPr/>
                    <a:lstStyle/>
                    <a:p>
                      <a:pPr>
                        <a:lnSpc>
                          <a:spcPct val="115000"/>
                        </a:lnSpc>
                        <a:spcAft>
                          <a:spcPts val="0"/>
                        </a:spcAft>
                      </a:pPr>
                      <a:r>
                        <a:rPr lang="es-EC" sz="900" dirty="0">
                          <a:effectLst/>
                        </a:rPr>
                        <a:t>1. Cuando más de una de las condiciones i, ii, iii, y iv ocurre para un componente dado, use el valor numérico apropiado de mínimo de la Tabla </a:t>
                      </a:r>
                      <a:br>
                        <a:rPr lang="es-EC" sz="900" dirty="0">
                          <a:effectLst/>
                        </a:rPr>
                      </a:br>
                      <a:r>
                        <a:rPr lang="es-EC" sz="900" dirty="0">
                          <a:effectLst/>
                        </a:rPr>
                        <a:t>2. Bajo el encabezado de  "Refuerzo Transversal," "C" y "</a:t>
                      </a:r>
                      <a:r>
                        <a:rPr lang="es-EC" sz="900" dirty="0" err="1">
                          <a:effectLst/>
                        </a:rPr>
                        <a:t>NC</a:t>
                      </a:r>
                      <a:r>
                        <a:rPr lang="es-EC" sz="900" dirty="0">
                          <a:effectLst/>
                        </a:rPr>
                        <a:t>" son abreviaciones para detalles conformados  y no conformados. Un componente es conformado si, dentro de la región de flexión plástica, los estribos están espaciados  cada ≤ d/3, y si, por</a:t>
                      </a:r>
                      <a:br>
                        <a:rPr lang="es-EC" sz="900" dirty="0">
                          <a:effectLst/>
                        </a:rPr>
                      </a:br>
                      <a:r>
                        <a:rPr lang="es-EC" sz="900" dirty="0">
                          <a:effectLst/>
                        </a:rPr>
                        <a:t>componentes de moderada a gran demanda de  ductilidad , la fuerza que proveen los estribos (Vs) es al menos ¾ del cortante de diseño, caso contrario el componente es no conformado </a:t>
                      </a:r>
                      <a:br>
                        <a:rPr lang="es-EC" sz="900" dirty="0">
                          <a:effectLst/>
                        </a:rPr>
                      </a:br>
                      <a:r>
                        <a:rPr lang="es-EC" sz="900" dirty="0">
                          <a:effectLst/>
                        </a:rPr>
                        <a:t>3. La interpolación lineal entre los valores de la tabla, está permitido.</a:t>
                      </a:r>
                      <a:br>
                        <a:rPr lang="es-EC" sz="900" dirty="0">
                          <a:effectLst/>
                        </a:rPr>
                      </a:br>
                      <a:r>
                        <a:rPr lang="es-EC" sz="900" dirty="0">
                          <a:effectLst/>
                        </a:rPr>
                        <a:t/>
                      </a:r>
                      <a:br>
                        <a:rPr lang="es-EC" sz="900" dirty="0">
                          <a:effectLst/>
                        </a:rPr>
                      </a:br>
                      <a:r>
                        <a:rPr lang="es-EC" sz="900" dirty="0">
                          <a:effectLst/>
                        </a:rPr>
                        <a:t>En esta tabla los valores de las ecuaciones están dados por:</a:t>
                      </a:r>
                      <a:br>
                        <a:rPr lang="es-EC" sz="900" dirty="0">
                          <a:effectLst/>
                        </a:rPr>
                      </a:br>
                      <a:r>
                        <a:rPr lang="es-EC" sz="900" dirty="0">
                          <a:effectLst/>
                        </a:rPr>
                        <a:t>Fuerza axial en el miembro, en lb.</a:t>
                      </a:r>
                      <a:br>
                        <a:rPr lang="es-EC" sz="900" dirty="0">
                          <a:effectLst/>
                        </a:rPr>
                      </a:br>
                      <a:r>
                        <a:rPr lang="es-EC" sz="900" dirty="0">
                          <a:effectLst/>
                        </a:rPr>
                        <a:t>Área gruesa de la columna, </a:t>
                      </a:r>
                      <a:r>
                        <a:rPr lang="es-EC" sz="900" dirty="0" err="1">
                          <a:effectLst/>
                        </a:rPr>
                        <a:t>in2</a:t>
                      </a:r>
                      <a:r>
                        <a:rPr lang="es-EC" sz="900" dirty="0">
                          <a:effectLst/>
                        </a:rPr>
                        <a:t>.</a:t>
                      </a:r>
                      <a:br>
                        <a:rPr lang="es-EC" sz="900" dirty="0">
                          <a:effectLst/>
                        </a:rPr>
                      </a:br>
                      <a:r>
                        <a:rPr lang="es-EC" sz="900" dirty="0">
                          <a:effectLst/>
                        </a:rPr>
                        <a:t>Cortante de diseño en la sección, lb.</a:t>
                      </a:r>
                      <a:br>
                        <a:rPr lang="es-EC" sz="900" dirty="0">
                          <a:effectLst/>
                        </a:rPr>
                      </a:br>
                      <a:r>
                        <a:rPr lang="es-EC" sz="900" dirty="0">
                          <a:effectLst/>
                        </a:rPr>
                        <a:t>Resistencia a la compresión del hormigón, psi. Ancho efectiva de la sección, in.</a:t>
                      </a:r>
                      <a:br>
                        <a:rPr lang="es-EC" sz="900" dirty="0">
                          <a:effectLst/>
                        </a:rPr>
                      </a:br>
                      <a:r>
                        <a:rPr lang="es-EC" sz="900" dirty="0">
                          <a:effectLst/>
                        </a:rPr>
                        <a:t>Distancia desde la fibra de compresión extrema al </a:t>
                      </a:r>
                      <a:r>
                        <a:rPr lang="es-EC" sz="900" dirty="0" err="1">
                          <a:effectLst/>
                        </a:rPr>
                        <a:t>centroide</a:t>
                      </a:r>
                      <a:r>
                        <a:rPr lang="es-EC" sz="900" dirty="0">
                          <a:effectLst/>
                        </a:rPr>
                        <a:t> del refuerzo en tracción, in.</a:t>
                      </a:r>
                      <a:br>
                        <a:rPr lang="es-EC" sz="900" dirty="0">
                          <a:effectLst/>
                        </a:rPr>
                      </a:br>
                      <a:r>
                        <a:rPr lang="es-EC" sz="900" dirty="0" err="1">
                          <a:effectLst/>
                        </a:rPr>
                        <a:t>a,b</a:t>
                      </a:r>
                      <a:r>
                        <a:rPr lang="es-EC" sz="900" dirty="0">
                          <a:effectLst/>
                        </a:rPr>
                        <a:t>: Parámetros para medir la capacidad de deformación.    </a:t>
                      </a:r>
                      <a:br>
                        <a:rPr lang="es-EC" sz="900" dirty="0">
                          <a:effectLst/>
                        </a:rPr>
                      </a:br>
                      <a:r>
                        <a:rPr lang="es-EC" sz="900" dirty="0">
                          <a:effectLst/>
                        </a:rPr>
                        <a:t>c:Parámetro para medir la fuerza residual.</a:t>
                      </a:r>
                      <a:endParaRPr lang="es-EC" sz="900" dirty="0">
                        <a:effectLst/>
                        <a:latin typeface="Calibri"/>
                        <a:ea typeface="Calibri"/>
                        <a:cs typeface="Times New Roman"/>
                      </a:endParaRPr>
                    </a:p>
                  </a:txBody>
                  <a:tcPr marL="14984" marR="1498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pic>
        <p:nvPicPr>
          <p:cNvPr id="12290" name="Imagen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48927"/>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2289" name="Imagen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236" y="1556792"/>
            <a:ext cx="476250" cy="36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2371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29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6" name="1 Título"/>
          <p:cNvSpPr txBox="1">
            <a:spLocks/>
          </p:cNvSpPr>
          <p:nvPr/>
        </p:nvSpPr>
        <p:spPr>
          <a:xfrm>
            <a:off x="1122884" y="836712"/>
            <a:ext cx="6905500" cy="432048"/>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C00000"/>
                </a:solidFill>
              </a:rPr>
              <a:t>Curva Carga Lateral vs Deformación en muros cortantes</a:t>
            </a:r>
          </a:p>
        </p:txBody>
      </p:sp>
      <mc:AlternateContent xmlns:mc="http://schemas.openxmlformats.org/markup-compatibility/2006" xmlns:a14="http://schemas.microsoft.com/office/drawing/2010/main">
        <mc:Choice Requires="a14">
          <p:sp>
            <p:nvSpPr>
              <p:cNvPr id="2" name="1 Rectángulo"/>
              <p:cNvSpPr/>
              <p:nvPr/>
            </p:nvSpPr>
            <p:spPr>
              <a:xfrm>
                <a:off x="3324622" y="1484784"/>
                <a:ext cx="2502024" cy="639983"/>
              </a:xfrm>
              <a:prstGeom prst="rect">
                <a:avLst/>
              </a:prstGeom>
            </p:spPr>
            <p:txBody>
              <a:bodyPr wrap="square">
                <a:spAutoFit/>
              </a:bodyPr>
              <a:lstStyle/>
              <a:p>
                <a:pPr algn="ctr"/>
                <a14:m>
                  <m:oMath xmlns:m="http://schemas.openxmlformats.org/officeDocument/2006/math">
                    <m:r>
                      <a:rPr lang="es-EC" i="1">
                        <a:latin typeface="Cambria Math"/>
                      </a:rPr>
                      <m:t>𝑃</m:t>
                    </m:r>
                    <m:r>
                      <a:rPr lang="es-EC" i="1">
                        <a:latin typeface="Cambria Math"/>
                      </a:rPr>
                      <m:t>=0.07∗</m:t>
                    </m:r>
                    <m:r>
                      <a:rPr lang="es-EC" i="1">
                        <a:latin typeface="Cambria Math"/>
                      </a:rPr>
                      <m:t>𝐴𝑔</m:t>
                    </m:r>
                    <m:r>
                      <a:rPr lang="es-EC" i="1">
                        <a:latin typeface="Cambria Math"/>
                      </a:rPr>
                      <m:t>∗</m:t>
                    </m:r>
                    <m:r>
                      <a:rPr lang="es-EC" i="1">
                        <a:latin typeface="Cambria Math"/>
                      </a:rPr>
                      <m:t>𝑓</m:t>
                    </m:r>
                    <m:r>
                      <a:rPr lang="es-EC" i="1">
                        <a:latin typeface="Cambria Math"/>
                      </a:rPr>
                      <m:t>′</m:t>
                    </m:r>
                    <m:r>
                      <a:rPr lang="es-EC" i="1">
                        <a:latin typeface="Cambria Math"/>
                      </a:rPr>
                      <m:t>𝑐</m:t>
                    </m:r>
                  </m:oMath>
                </a14:m>
                <a:r>
                  <a:rPr lang="es-EC" dirty="0"/>
                  <a:t>		</a:t>
                </a:r>
                <a:endParaRPr lang="es-EC" i="1" dirty="0" smtClean="0"/>
              </a:p>
            </p:txBody>
          </p:sp>
        </mc:Choice>
        <mc:Fallback xmlns="">
          <p:sp>
            <p:nvSpPr>
              <p:cNvPr id="2" name="1 Rectángulo"/>
              <p:cNvSpPr>
                <a:spLocks noRot="1" noChangeAspect="1" noMove="1" noResize="1" noEditPoints="1" noAdjustHandles="1" noChangeArrowheads="1" noChangeShapeType="1" noTextEdit="1"/>
              </p:cNvSpPr>
              <p:nvPr/>
            </p:nvSpPr>
            <p:spPr>
              <a:xfrm>
                <a:off x="3324622" y="1484784"/>
                <a:ext cx="2502024" cy="639983"/>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111624" y="1988840"/>
                <a:ext cx="3312368" cy="646331"/>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=0.07∗600∗30∗280</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=352800 </m:t>
                      </m:r>
                      <m:r>
                        <a:rPr lang="es-EC" i="1">
                          <a:latin typeface="Cambria Math"/>
                        </a:rPr>
                        <m:t>𝐾𝑔</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3111624" y="1988840"/>
                <a:ext cx="3312368" cy="646331"/>
              </a:xfrm>
              <a:prstGeom prst="rect">
                <a:avLst/>
              </a:prstGeom>
              <a:blipFill rotWithShape="1">
                <a:blip r:embed="rId3"/>
                <a:stretch>
                  <a:fillRect b="-849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1145508" y="3058995"/>
                <a:ext cx="1966116" cy="7400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a:rPr>
                          </m:ctrlPr>
                        </m:fPr>
                        <m:num>
                          <m:d>
                            <m:dPr>
                              <m:ctrlPr>
                                <a:rPr lang="es-EC" i="1">
                                  <a:latin typeface="Cambria Math"/>
                                </a:rPr>
                              </m:ctrlPr>
                            </m:dPr>
                            <m:e>
                              <m:r>
                                <a:rPr lang="es-EC" i="1">
                                  <a:latin typeface="Cambria Math"/>
                                </a:rPr>
                                <m:t>𝐴𝑠</m:t>
                              </m:r>
                              <m:r>
                                <a:rPr lang="es-EC" i="1">
                                  <a:latin typeface="Cambria Math"/>
                                </a:rPr>
                                <m:t>−</m:t>
                              </m:r>
                              <m:sSup>
                                <m:sSupPr>
                                  <m:ctrlPr>
                                    <a:rPr lang="es-EC" i="1">
                                      <a:latin typeface="Cambria Math"/>
                                    </a:rPr>
                                  </m:ctrlPr>
                                </m:sSupPr>
                                <m:e>
                                  <m:r>
                                    <a:rPr lang="es-EC" i="1">
                                      <a:latin typeface="Cambria Math"/>
                                    </a:rPr>
                                    <m:t>𝐴</m:t>
                                  </m:r>
                                </m:e>
                                <m:sup>
                                  <m:r>
                                    <a:rPr lang="es-EC" i="1">
                                      <a:latin typeface="Cambria Math"/>
                                    </a:rPr>
                                    <m:t>′</m:t>
                                  </m:r>
                                </m:sup>
                              </m:sSup>
                              <m:r>
                                <a:rPr lang="es-EC" i="1">
                                  <a:latin typeface="Cambria Math"/>
                                </a:rPr>
                                <m:t>𝑠</m:t>
                              </m:r>
                            </m:e>
                          </m:d>
                          <m:r>
                            <a:rPr lang="es-EC" i="1">
                              <a:latin typeface="Cambria Math"/>
                            </a:rPr>
                            <m:t>𝑓𝑦</m:t>
                          </m:r>
                          <m:r>
                            <a:rPr lang="es-EC" i="1">
                              <a:latin typeface="Cambria Math"/>
                            </a:rPr>
                            <m:t>+</m:t>
                          </m:r>
                          <m:r>
                            <a:rPr lang="es-EC" i="1">
                              <a:latin typeface="Cambria Math"/>
                            </a:rPr>
                            <m:t>𝑃</m:t>
                          </m:r>
                        </m:num>
                        <m:den>
                          <m:r>
                            <a:rPr lang="es-EC" i="1">
                              <a:latin typeface="Cambria Math"/>
                            </a:rPr>
                            <m:t>𝑡𝑤𝑙𝑤𝑓</m:t>
                          </m:r>
                          <m:r>
                            <a:rPr lang="es-EC" i="1">
                              <a:latin typeface="Cambria Math"/>
                            </a:rPr>
                            <m:t>′</m:t>
                          </m:r>
                          <m:r>
                            <a:rPr lang="es-EC" i="1">
                              <a:latin typeface="Cambria Math"/>
                            </a:rPr>
                            <m:t>𝑐</m:t>
                          </m:r>
                        </m:den>
                      </m:f>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1145508" y="3058995"/>
                <a:ext cx="1966116" cy="740011"/>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4799806" y="3169154"/>
                <a:ext cx="3306546"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a:rPr>
                          </m:ctrlPr>
                        </m:fPr>
                        <m:num>
                          <m:d>
                            <m:dPr>
                              <m:ctrlPr>
                                <a:rPr lang="es-EC" i="1">
                                  <a:latin typeface="Cambria Math"/>
                                </a:rPr>
                              </m:ctrlPr>
                            </m:dPr>
                            <m:e>
                              <m:r>
                                <a:rPr lang="es-EC" i="1">
                                  <a:latin typeface="Cambria Math"/>
                                </a:rPr>
                                <m:t>217−3.84</m:t>
                              </m:r>
                            </m:e>
                          </m:d>
                          <m:r>
                            <a:rPr lang="es-EC" i="1">
                              <a:latin typeface="Cambria Math"/>
                            </a:rPr>
                            <m:t>∗4200+352800</m:t>
                          </m:r>
                        </m:num>
                        <m:den>
                          <m:r>
                            <a:rPr lang="es-EC" i="1">
                              <a:latin typeface="Cambria Math"/>
                            </a:rPr>
                            <m:t>30∗600∗280</m:t>
                          </m:r>
                        </m:den>
                      </m:f>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4799806" y="3169154"/>
                <a:ext cx="3306546" cy="629852"/>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3657582" y="4293096"/>
                <a:ext cx="7489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𝟎</m:t>
                      </m:r>
                      <m:r>
                        <a:rPr lang="es-EC" b="1" i="1">
                          <a:latin typeface="Cambria Math"/>
                        </a:rPr>
                        <m:t>.</m:t>
                      </m:r>
                      <m:r>
                        <a:rPr lang="es-EC" b="1" i="1">
                          <a:latin typeface="Cambria Math"/>
                        </a:rPr>
                        <m:t>𝟐𝟓</m:t>
                      </m:r>
                    </m:oMath>
                  </m:oMathPara>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3657582" y="4293096"/>
                <a:ext cx="748923" cy="369332"/>
              </a:xfrm>
              <a:prstGeom prst="rect">
                <a:avLst/>
              </a:prstGeom>
              <a:blipFill rotWithShape="1">
                <a:blip r:embed="rId6"/>
                <a:stretch>
                  <a:fillRect/>
                </a:stretch>
              </a:blipFill>
            </p:spPr>
            <p:txBody>
              <a:bodyPr/>
              <a:lstStyle/>
              <a:p>
                <a:r>
                  <a:rPr lang="es-EC">
                    <a:noFill/>
                  </a:rPr>
                  <a:t> </a:t>
                </a:r>
              </a:p>
            </p:txBody>
          </p:sp>
        </mc:Fallback>
      </mc:AlternateContent>
      <p:sp>
        <p:nvSpPr>
          <p:cNvPr id="10" name="9 Flecha izquierda y derecha"/>
          <p:cNvSpPr/>
          <p:nvPr/>
        </p:nvSpPr>
        <p:spPr>
          <a:xfrm>
            <a:off x="3203848" y="3326617"/>
            <a:ext cx="1612193" cy="314926"/>
          </a:xfrm>
          <a:prstGeom prst="leftRightArrow">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abajo"/>
          <p:cNvSpPr/>
          <p:nvPr/>
        </p:nvSpPr>
        <p:spPr>
          <a:xfrm>
            <a:off x="3895031" y="3655987"/>
            <a:ext cx="274024" cy="651553"/>
          </a:xfrm>
          <a:prstGeom prst="downArrow">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2" name="11 Rectángulo"/>
              <p:cNvSpPr/>
              <p:nvPr/>
            </p:nvSpPr>
            <p:spPr>
              <a:xfrm>
                <a:off x="1259632" y="4883285"/>
                <a:ext cx="1215333" cy="7271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a:rPr>
                          </m:ctrlPr>
                        </m:fPr>
                        <m:num>
                          <m:r>
                            <a:rPr lang="es-EC" i="1">
                              <a:latin typeface="Cambria Math"/>
                            </a:rPr>
                            <m:t>𝑉</m:t>
                          </m:r>
                        </m:num>
                        <m:den>
                          <m:r>
                            <a:rPr lang="es-EC" i="1">
                              <a:latin typeface="Cambria Math"/>
                            </a:rPr>
                            <m:t>𝑡𝑤𝑙𝑤</m:t>
                          </m:r>
                          <m:rad>
                            <m:radPr>
                              <m:degHide m:val="on"/>
                              <m:ctrlPr>
                                <a:rPr lang="es-EC" i="1">
                                  <a:latin typeface="Cambria Math"/>
                                </a:rPr>
                              </m:ctrlPr>
                            </m:radPr>
                            <m:deg/>
                            <m:e>
                              <m:r>
                                <a:rPr lang="es-EC" i="1">
                                  <a:latin typeface="Cambria Math"/>
                                </a:rPr>
                                <m:t>𝑓</m:t>
                              </m:r>
                              <m:r>
                                <a:rPr lang="es-EC" i="1">
                                  <a:latin typeface="Cambria Math"/>
                                </a:rPr>
                                <m:t>′</m:t>
                              </m:r>
                              <m:r>
                                <a:rPr lang="es-EC" i="1">
                                  <a:latin typeface="Cambria Math"/>
                                </a:rPr>
                                <m:t>𝑐</m:t>
                              </m:r>
                            </m:e>
                          </m:rad>
                        </m:den>
                      </m:f>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1259632" y="4883285"/>
                <a:ext cx="1215333" cy="727187"/>
              </a:xfrm>
              <a:prstGeom prst="rect">
                <a:avLst/>
              </a:prstGeom>
              <a:blipFill rotWithShape="1">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3707904" y="4921891"/>
                <a:ext cx="1855893" cy="66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a:rPr>
                          </m:ctrlPr>
                        </m:fPr>
                        <m:num>
                          <m:r>
                            <a:rPr lang="es-EC" i="1">
                              <a:latin typeface="Cambria Math"/>
                            </a:rPr>
                            <m:t>198000</m:t>
                          </m:r>
                        </m:num>
                        <m:den>
                          <m:r>
                            <a:rPr lang="es-EC" i="1">
                              <a:latin typeface="Cambria Math"/>
                            </a:rPr>
                            <m:t>30∗600∗</m:t>
                          </m:r>
                          <m:rad>
                            <m:radPr>
                              <m:degHide m:val="on"/>
                              <m:ctrlPr>
                                <a:rPr lang="es-EC" i="1">
                                  <a:latin typeface="Cambria Math"/>
                                </a:rPr>
                              </m:ctrlPr>
                            </m:radPr>
                            <m:deg/>
                            <m:e>
                              <m:r>
                                <a:rPr lang="es-EC" i="1">
                                  <a:latin typeface="Cambria Math"/>
                                </a:rPr>
                                <m:t>280</m:t>
                              </m:r>
                            </m:e>
                          </m:rad>
                        </m:den>
                      </m:f>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3707904" y="4921891"/>
                <a:ext cx="1855893" cy="664606"/>
              </a:xfrm>
              <a:prstGeom prst="rect">
                <a:avLst/>
              </a:prstGeom>
              <a:blipFill rotWithShape="1">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13 Rectángulo"/>
              <p:cNvSpPr/>
              <p:nvPr/>
            </p:nvSpPr>
            <p:spPr>
              <a:xfrm>
                <a:off x="7003414" y="5048087"/>
                <a:ext cx="7489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𝟎</m:t>
                      </m:r>
                      <m:r>
                        <a:rPr lang="es-EC" b="1" i="1">
                          <a:latin typeface="Cambria Math"/>
                        </a:rPr>
                        <m:t>.</m:t>
                      </m:r>
                      <m:r>
                        <a:rPr lang="es-EC" b="1" i="1">
                          <a:latin typeface="Cambria Math"/>
                        </a:rPr>
                        <m:t>𝟔𝟓</m:t>
                      </m:r>
                    </m:oMath>
                  </m:oMathPara>
                </a14:m>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7003414" y="5048087"/>
                <a:ext cx="748923" cy="369332"/>
              </a:xfrm>
              <a:prstGeom prst="rect">
                <a:avLst/>
              </a:prstGeom>
              <a:blipFill rotWithShape="1">
                <a:blip r:embed="rId9"/>
                <a:stretch>
                  <a:fillRect/>
                </a:stretch>
              </a:blipFill>
            </p:spPr>
            <p:txBody>
              <a:bodyPr/>
              <a:lstStyle/>
              <a:p>
                <a:r>
                  <a:rPr lang="es-EC">
                    <a:noFill/>
                  </a:rPr>
                  <a:t> </a:t>
                </a:r>
              </a:p>
            </p:txBody>
          </p:sp>
        </mc:Fallback>
      </mc:AlternateContent>
      <p:sp>
        <p:nvSpPr>
          <p:cNvPr id="15" name="14 Flecha derecha"/>
          <p:cNvSpPr/>
          <p:nvPr/>
        </p:nvSpPr>
        <p:spPr>
          <a:xfrm>
            <a:off x="2618981" y="5157192"/>
            <a:ext cx="998779" cy="260227"/>
          </a:xfrm>
          <a:prstGeom prst="rightArrow">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Flecha derecha"/>
          <p:cNvSpPr/>
          <p:nvPr/>
        </p:nvSpPr>
        <p:spPr>
          <a:xfrm>
            <a:off x="5724128" y="5148597"/>
            <a:ext cx="1152128" cy="260227"/>
          </a:xfrm>
          <a:prstGeom prst="rightArrow">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340567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P spid="7" grpId="0"/>
      <p:bldP spid="8" grpId="0"/>
      <p:bldP spid="9" grpId="0"/>
      <p:bldP spid="10" grpId="0" animBg="1"/>
      <p:bldP spid="11" grpId="0" animBg="1"/>
      <p:bldP spid="12" grpId="0"/>
      <p:bldP spid="13" grpId="0"/>
      <p:bldP spid="14" grpId="0"/>
      <p:bldP spid="15" grpId="0" animBg="1"/>
      <p:bldP spid="1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3182285746"/>
              </p:ext>
            </p:extLst>
          </p:nvPr>
        </p:nvGraphicFramePr>
        <p:xfrm>
          <a:off x="971600" y="1052736"/>
          <a:ext cx="7272804" cy="4824540"/>
        </p:xfrm>
        <a:graphic>
          <a:graphicData uri="http://schemas.openxmlformats.org/drawingml/2006/table">
            <a:tbl>
              <a:tblPr firstRow="1" firstCol="1" bandRow="1">
                <a:tableStyleId>{5C22544A-7EE6-4342-B048-85BDC9FD1C3A}</a:tableStyleId>
              </a:tblPr>
              <a:tblGrid>
                <a:gridCol w="792088"/>
                <a:gridCol w="530240"/>
                <a:gridCol w="661164"/>
                <a:gridCol w="661164"/>
                <a:gridCol w="523696"/>
                <a:gridCol w="798632"/>
                <a:gridCol w="661164"/>
                <a:gridCol w="661164"/>
                <a:gridCol w="661164"/>
                <a:gridCol w="661164"/>
                <a:gridCol w="661164"/>
              </a:tblGrid>
              <a:tr h="887067">
                <a:tc rowSpan="5" gridSpan="3">
                  <a:txBody>
                    <a:bodyPr/>
                    <a:lstStyle/>
                    <a:p>
                      <a:pPr algn="ctr">
                        <a:lnSpc>
                          <a:spcPct val="115000"/>
                        </a:lnSpc>
                        <a:spcAft>
                          <a:spcPts val="0"/>
                        </a:spcAft>
                      </a:pPr>
                      <a:r>
                        <a:rPr lang="es-EC" sz="1000" dirty="0">
                          <a:effectLst/>
                        </a:rPr>
                        <a:t>CONDICIONES</a:t>
                      </a:r>
                      <a:endParaRPr lang="es-EC" sz="1000" dirty="0">
                        <a:effectLst/>
                        <a:latin typeface="Calibri"/>
                        <a:ea typeface="Calibri"/>
                        <a:cs typeface="Times New Roman"/>
                      </a:endParaRPr>
                    </a:p>
                  </a:txBody>
                  <a:tcPr marL="40680" marR="40680" marT="0" marB="0" anchor="ctr"/>
                </a:tc>
                <a:tc rowSpan="5" hMerge="1">
                  <a:txBody>
                    <a:bodyPr/>
                    <a:lstStyle/>
                    <a:p>
                      <a:endParaRPr lang="es-EC"/>
                    </a:p>
                  </a:txBody>
                  <a:tcPr/>
                </a:tc>
                <a:tc rowSpan="5" hMerge="1">
                  <a:txBody>
                    <a:bodyPr/>
                    <a:lstStyle/>
                    <a:p>
                      <a:endParaRPr lang="es-EC"/>
                    </a:p>
                  </a:txBody>
                  <a:tcPr/>
                </a:tc>
                <a:tc rowSpan="4" gridSpan="2">
                  <a:txBody>
                    <a:bodyPr/>
                    <a:lstStyle/>
                    <a:p>
                      <a:pPr algn="ctr">
                        <a:lnSpc>
                          <a:spcPct val="115000"/>
                        </a:lnSpc>
                        <a:spcAft>
                          <a:spcPts val="0"/>
                        </a:spcAft>
                      </a:pPr>
                      <a:r>
                        <a:rPr lang="es-EC" sz="1000" dirty="0">
                          <a:effectLst/>
                        </a:rPr>
                        <a:t>Rotación de articulación plástica (radianes)</a:t>
                      </a:r>
                      <a:endParaRPr lang="es-EC" sz="1000" dirty="0">
                        <a:effectLst/>
                        <a:latin typeface="Calibri"/>
                        <a:ea typeface="Calibri"/>
                        <a:cs typeface="Times New Roman"/>
                      </a:endParaRPr>
                    </a:p>
                  </a:txBody>
                  <a:tcPr marL="40680" marR="40680" marT="0" marB="0" anchor="ctr"/>
                </a:tc>
                <a:tc rowSpan="4" hMerge="1">
                  <a:txBody>
                    <a:bodyPr/>
                    <a:lstStyle/>
                    <a:p>
                      <a:endParaRPr lang="es-EC"/>
                    </a:p>
                  </a:txBody>
                  <a:tcPr/>
                </a:tc>
                <a:tc rowSpan="4">
                  <a:txBody>
                    <a:bodyPr/>
                    <a:lstStyle/>
                    <a:p>
                      <a:pPr algn="ctr">
                        <a:lnSpc>
                          <a:spcPct val="115000"/>
                        </a:lnSpc>
                        <a:spcAft>
                          <a:spcPts val="0"/>
                        </a:spcAft>
                      </a:pPr>
                      <a:r>
                        <a:rPr lang="es-EC" sz="1000" dirty="0">
                          <a:effectLst/>
                        </a:rPr>
                        <a:t>Relación de Resistencia Residual</a:t>
                      </a:r>
                      <a:endParaRPr lang="es-EC" sz="1000" dirty="0">
                        <a:effectLst/>
                        <a:latin typeface="Calibri"/>
                        <a:ea typeface="Calibri"/>
                        <a:cs typeface="Times New Roman"/>
                      </a:endParaRPr>
                    </a:p>
                  </a:txBody>
                  <a:tcPr marL="40680" marR="40680" marT="0" marB="0" anchor="ctr"/>
                </a:tc>
                <a:tc gridSpan="5">
                  <a:txBody>
                    <a:bodyPr/>
                    <a:lstStyle/>
                    <a:p>
                      <a:pPr algn="ctr">
                        <a:lnSpc>
                          <a:spcPct val="115000"/>
                        </a:lnSpc>
                        <a:spcAft>
                          <a:spcPts val="0"/>
                        </a:spcAft>
                      </a:pPr>
                      <a:r>
                        <a:rPr lang="es-EC" sz="1000" dirty="0">
                          <a:effectLst/>
                        </a:rPr>
                        <a:t>Rotación aceptable de la rótula plástica (radianes)</a:t>
                      </a:r>
                      <a:endParaRPr lang="es-EC" sz="1000" dirty="0">
                        <a:effectLst/>
                        <a:latin typeface="Calibri"/>
                        <a:ea typeface="Calibri"/>
                        <a:cs typeface="Times New Roman"/>
                      </a:endParaRPr>
                    </a:p>
                  </a:txBody>
                  <a:tcPr marL="40680" marR="406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9749">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1000" dirty="0">
                          <a:effectLst/>
                        </a:rPr>
                        <a:t>tipo de elemento</a:t>
                      </a:r>
                      <a:endParaRPr lang="es-EC" sz="1000" dirty="0">
                        <a:effectLst/>
                        <a:latin typeface="Calibri"/>
                        <a:ea typeface="Calibri"/>
                        <a:cs typeface="Times New Roman"/>
                      </a:endParaRPr>
                    </a:p>
                  </a:txBody>
                  <a:tcPr marL="40680" marR="406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9749">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3">
                  <a:txBody>
                    <a:bodyPr/>
                    <a:lstStyle/>
                    <a:p>
                      <a:pPr algn="ctr">
                        <a:lnSpc>
                          <a:spcPct val="115000"/>
                        </a:lnSpc>
                        <a:spcAft>
                          <a:spcPts val="0"/>
                        </a:spcAft>
                      </a:pPr>
                      <a:r>
                        <a:rPr lang="es-EC" sz="1000" dirty="0">
                          <a:effectLst/>
                        </a:rPr>
                        <a:t>primario</a:t>
                      </a:r>
                      <a:endParaRPr lang="es-EC" sz="1000" dirty="0">
                        <a:effectLst/>
                        <a:latin typeface="Calibri"/>
                        <a:ea typeface="Calibri"/>
                        <a:cs typeface="Times New Roman"/>
                      </a:endParaRPr>
                    </a:p>
                  </a:txBody>
                  <a:tcPr marL="40680" marR="40680" marT="0" marB="0" anchor="ct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C" sz="1000">
                          <a:effectLst/>
                        </a:rPr>
                        <a:t>secundario</a:t>
                      </a:r>
                      <a:endParaRPr lang="es-EC" sz="1000">
                        <a:effectLst/>
                        <a:latin typeface="Calibri"/>
                        <a:ea typeface="Calibri"/>
                        <a:cs typeface="Times New Roman"/>
                      </a:endParaRPr>
                    </a:p>
                  </a:txBody>
                  <a:tcPr marL="40680" marR="40680" marT="0" marB="0" anchor="ctr"/>
                </a:tc>
                <a:tc hMerge="1">
                  <a:txBody>
                    <a:bodyPr/>
                    <a:lstStyle/>
                    <a:p>
                      <a:endParaRPr lang="es-EC"/>
                    </a:p>
                  </a:txBody>
                  <a:tcPr/>
                </a:tc>
              </a:tr>
              <a:tr h="239749">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1000" dirty="0">
                          <a:effectLst/>
                        </a:rPr>
                        <a:t>Nivel de rendimiento</a:t>
                      </a:r>
                      <a:endParaRPr lang="es-EC" sz="1000" dirty="0">
                        <a:effectLst/>
                        <a:latin typeface="Calibri"/>
                        <a:ea typeface="Calibri"/>
                        <a:cs typeface="Times New Roman"/>
                      </a:endParaRPr>
                    </a:p>
                  </a:txBody>
                  <a:tcPr marL="40680" marR="406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1736">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a:txBody>
                    <a:bodyPr/>
                    <a:lstStyle/>
                    <a:p>
                      <a:pPr algn="ctr">
                        <a:lnSpc>
                          <a:spcPct val="115000"/>
                        </a:lnSpc>
                        <a:spcAft>
                          <a:spcPts val="0"/>
                        </a:spcAft>
                      </a:pPr>
                      <a:r>
                        <a:rPr lang="es-EC" sz="1000">
                          <a:effectLst/>
                        </a:rPr>
                        <a:t>a</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b</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c</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IO</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LS</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CP</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LS </a:t>
                      </a:r>
                      <a:endParaRPr lang="es-EC" sz="1000" dirty="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CP</a:t>
                      </a:r>
                      <a:endParaRPr lang="es-EC" sz="1000">
                        <a:effectLst/>
                        <a:latin typeface="Calibri"/>
                        <a:ea typeface="Calibri"/>
                        <a:cs typeface="Times New Roman"/>
                      </a:endParaRPr>
                    </a:p>
                  </a:txBody>
                  <a:tcPr marL="40680" marR="40680" marT="0" marB="0" anchor="b"/>
                </a:tc>
              </a:tr>
              <a:tr h="317267">
                <a:tc gridSpan="11">
                  <a:txBody>
                    <a:bodyPr/>
                    <a:lstStyle/>
                    <a:p>
                      <a:pPr>
                        <a:lnSpc>
                          <a:spcPct val="115000"/>
                        </a:lnSpc>
                        <a:spcAft>
                          <a:spcPts val="0"/>
                        </a:spcAft>
                      </a:pPr>
                      <a:r>
                        <a:rPr lang="es-EC" sz="1000" dirty="0">
                          <a:effectLst/>
                        </a:rPr>
                        <a:t>i.- Muros cortantes y segmentos de muros</a:t>
                      </a:r>
                      <a:endParaRPr lang="es-EC" sz="1000" dirty="0">
                        <a:effectLst/>
                        <a:latin typeface="Calibri"/>
                        <a:ea typeface="Calibri"/>
                        <a:cs typeface="Times New Roman"/>
                      </a:endParaRPr>
                    </a:p>
                  </a:txBody>
                  <a:tcPr marL="40680" marR="4068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719244">
                <a:tc>
                  <a:txBody>
                    <a:bodyPr/>
                    <a:lstStyle/>
                    <a:p>
                      <a:pPr algn="ctr">
                        <a:lnSpc>
                          <a:spcPct val="115000"/>
                        </a:lnSpc>
                        <a:spcAft>
                          <a:spcPts val="0"/>
                        </a:spcAft>
                      </a:pPr>
                      <a:r>
                        <a:rPr lang="es-EC" sz="1000">
                          <a:effectLst/>
                        </a:rPr>
                        <a:t> </a:t>
                      </a:r>
                      <a:endParaRPr lang="es-EC" sz="1000">
                        <a:solidFill>
                          <a:srgbClr val="000000"/>
                        </a:solidFill>
                        <a:effectLst/>
                        <a:latin typeface="Times New Roman"/>
                        <a:ea typeface="Times New Roman"/>
                        <a:cs typeface="Times New Roman"/>
                      </a:endParaRPr>
                    </a:p>
                  </a:txBody>
                  <a:tcPr marL="40680" marR="40680" marT="0" marB="0" anchor="b"/>
                </a:tc>
                <a:tc>
                  <a:txBody>
                    <a:bodyPr/>
                    <a:lstStyle/>
                    <a:p>
                      <a:pPr algn="ctr">
                        <a:lnSpc>
                          <a:spcPct val="115000"/>
                        </a:lnSpc>
                        <a:spcAft>
                          <a:spcPts val="0"/>
                        </a:spcAft>
                      </a:pPr>
                      <a:endParaRPr lang="es-EC" sz="1000">
                        <a:solidFill>
                          <a:srgbClr val="000000"/>
                        </a:solidFill>
                        <a:effectLst/>
                        <a:latin typeface="Times New Roman"/>
                        <a:ea typeface="Times New Roman"/>
                        <a:cs typeface="Times New Roman"/>
                      </a:endParaRPr>
                    </a:p>
                  </a:txBody>
                  <a:tcPr marL="40680" marR="40680" marT="0" marB="0" anchor="b"/>
                </a:tc>
                <a:tc>
                  <a:txBody>
                    <a:bodyPr/>
                    <a:lstStyle/>
                    <a:p>
                      <a:pPr algn="ctr">
                        <a:lnSpc>
                          <a:spcPct val="115000"/>
                        </a:lnSpc>
                        <a:spcAft>
                          <a:spcPts val="0"/>
                        </a:spcAft>
                      </a:pPr>
                      <a:r>
                        <a:rPr lang="es-EC" sz="1000">
                          <a:effectLst/>
                        </a:rPr>
                        <a:t>Confinamiento</a:t>
                      </a:r>
                      <a:endParaRPr lang="es-EC" sz="1000">
                        <a:effectLst/>
                        <a:latin typeface="Calibri"/>
                        <a:ea typeface="Calibri"/>
                        <a:cs typeface="Times New Roman"/>
                      </a:endParaRPr>
                    </a:p>
                  </a:txBody>
                  <a:tcPr marL="40680" marR="40680" marT="0" marB="0" anchor="ctr"/>
                </a:tc>
                <a:tc>
                  <a:txBody>
                    <a:bodyPr/>
                    <a:lstStyle/>
                    <a:p>
                      <a:pPr algn="ctr">
                        <a:lnSpc>
                          <a:spcPct val="115000"/>
                        </a:lnSpc>
                        <a:spcAft>
                          <a:spcPts val="0"/>
                        </a:spcAft>
                      </a:pPr>
                      <a:r>
                        <a:rPr lang="es-EC" sz="1000">
                          <a:effectLst/>
                        </a:rPr>
                        <a:t> </a:t>
                      </a:r>
                      <a:endParaRPr lang="es-EC" sz="1000">
                        <a:effectLst/>
                        <a:latin typeface="Calibri"/>
                        <a:ea typeface="Calibri"/>
                        <a:cs typeface="Times New Roman"/>
                      </a:endParaRPr>
                    </a:p>
                  </a:txBody>
                  <a:tcPr marL="40680" marR="40680" marT="0" marB="0" anchor="ctr"/>
                </a:tc>
                <a:tc>
                  <a:txBody>
                    <a:bodyPr/>
                    <a:lstStyle/>
                    <a:p>
                      <a:pPr>
                        <a:lnSpc>
                          <a:spcPct val="115000"/>
                        </a:lnSpc>
                        <a:spcAft>
                          <a:spcPts val="0"/>
                        </a:spcAft>
                      </a:pPr>
                      <a:r>
                        <a:rPr lang="es-EC" sz="1000">
                          <a:effectLst/>
                        </a:rPr>
                        <a:t> </a:t>
                      </a:r>
                      <a:endParaRPr lang="es-EC" sz="1000">
                        <a:effectLst/>
                        <a:latin typeface="Calibri"/>
                        <a:ea typeface="Calibri"/>
                        <a:cs typeface="Times New Roman"/>
                      </a:endParaRPr>
                    </a:p>
                  </a:txBody>
                  <a:tcPr marL="40680" marR="40680" marT="0" marB="0" anchor="b"/>
                </a:tc>
                <a:tc>
                  <a:txBody>
                    <a:bodyPr/>
                    <a:lstStyle/>
                    <a:p>
                      <a:pPr>
                        <a:lnSpc>
                          <a:spcPct val="115000"/>
                        </a:lnSpc>
                        <a:spcAft>
                          <a:spcPts val="0"/>
                        </a:spcAft>
                      </a:pPr>
                      <a:r>
                        <a:rPr lang="es-EC" sz="1000">
                          <a:effectLst/>
                        </a:rPr>
                        <a:t> </a:t>
                      </a:r>
                      <a:endParaRPr lang="es-EC" sz="1000">
                        <a:effectLst/>
                        <a:latin typeface="Calibri"/>
                        <a:ea typeface="Calibri"/>
                        <a:cs typeface="Times New Roman"/>
                      </a:endParaRPr>
                    </a:p>
                  </a:txBody>
                  <a:tcPr marL="40680" marR="40680" marT="0" marB="0" anchor="b"/>
                </a:tc>
                <a:tc>
                  <a:txBody>
                    <a:bodyPr/>
                    <a:lstStyle/>
                    <a:p>
                      <a:pPr>
                        <a:lnSpc>
                          <a:spcPct val="115000"/>
                        </a:lnSpc>
                        <a:spcAft>
                          <a:spcPts val="0"/>
                        </a:spcAft>
                      </a:pPr>
                      <a:r>
                        <a:rPr lang="es-EC" sz="1000">
                          <a:effectLst/>
                        </a:rPr>
                        <a:t> </a:t>
                      </a:r>
                      <a:endParaRPr lang="es-EC" sz="1000">
                        <a:effectLst/>
                        <a:latin typeface="Calibri"/>
                        <a:ea typeface="Calibri"/>
                        <a:cs typeface="Times New Roman"/>
                      </a:endParaRPr>
                    </a:p>
                  </a:txBody>
                  <a:tcPr marL="40680" marR="40680" marT="0" marB="0" anchor="b"/>
                </a:tc>
                <a:tc>
                  <a:txBody>
                    <a:bodyPr/>
                    <a:lstStyle/>
                    <a:p>
                      <a:pPr>
                        <a:lnSpc>
                          <a:spcPct val="115000"/>
                        </a:lnSpc>
                        <a:spcAft>
                          <a:spcPts val="0"/>
                        </a:spcAft>
                      </a:pPr>
                      <a:r>
                        <a:rPr lang="es-EC" sz="1000">
                          <a:effectLst/>
                        </a:rPr>
                        <a:t> </a:t>
                      </a:r>
                      <a:endParaRPr lang="es-EC" sz="1000">
                        <a:effectLst/>
                        <a:latin typeface="Calibri"/>
                        <a:ea typeface="Calibri"/>
                        <a:cs typeface="Times New Roman"/>
                      </a:endParaRPr>
                    </a:p>
                  </a:txBody>
                  <a:tcPr marL="40680" marR="40680" marT="0" marB="0" anchor="b"/>
                </a:tc>
                <a:tc>
                  <a:txBody>
                    <a:bodyPr/>
                    <a:lstStyle/>
                    <a:p>
                      <a:pPr>
                        <a:lnSpc>
                          <a:spcPct val="115000"/>
                        </a:lnSpc>
                        <a:spcAft>
                          <a:spcPts val="0"/>
                        </a:spcAft>
                      </a:pPr>
                      <a:r>
                        <a:rPr lang="es-EC" sz="1000">
                          <a:effectLst/>
                        </a:rPr>
                        <a:t> </a:t>
                      </a:r>
                      <a:endParaRPr lang="es-EC" sz="1000">
                        <a:effectLst/>
                        <a:latin typeface="Calibri"/>
                        <a:ea typeface="Calibri"/>
                        <a:cs typeface="Times New Roman"/>
                      </a:endParaRPr>
                    </a:p>
                  </a:txBody>
                  <a:tcPr marL="40680" marR="40680" marT="0" marB="0" anchor="b"/>
                </a:tc>
                <a:tc>
                  <a:txBody>
                    <a:bodyPr/>
                    <a:lstStyle/>
                    <a:p>
                      <a:pPr>
                        <a:lnSpc>
                          <a:spcPct val="115000"/>
                        </a:lnSpc>
                        <a:spcAft>
                          <a:spcPts val="0"/>
                        </a:spcAft>
                      </a:pPr>
                      <a:r>
                        <a:rPr lang="es-EC" sz="1000" dirty="0">
                          <a:effectLst/>
                        </a:rPr>
                        <a:t> </a:t>
                      </a:r>
                      <a:endParaRPr lang="es-EC" sz="1000" dirty="0">
                        <a:effectLst/>
                        <a:latin typeface="Calibri"/>
                        <a:ea typeface="Calibri"/>
                        <a:cs typeface="Times New Roman"/>
                      </a:endParaRPr>
                    </a:p>
                  </a:txBody>
                  <a:tcPr marL="40680" marR="40680" marT="0" marB="0" anchor="b"/>
                </a:tc>
                <a:tc>
                  <a:txBody>
                    <a:bodyPr/>
                    <a:lstStyle/>
                    <a:p>
                      <a:pPr>
                        <a:lnSpc>
                          <a:spcPct val="115000"/>
                        </a:lnSpc>
                        <a:spcAft>
                          <a:spcPts val="0"/>
                        </a:spcAft>
                      </a:pPr>
                      <a:r>
                        <a:rPr lang="es-EC" sz="1000" dirty="0">
                          <a:effectLst/>
                        </a:rPr>
                        <a:t> </a:t>
                      </a:r>
                      <a:endParaRPr lang="es-EC" sz="1000" dirty="0">
                        <a:effectLst/>
                        <a:latin typeface="Calibri"/>
                        <a:ea typeface="Calibri"/>
                        <a:cs typeface="Times New Roman"/>
                      </a:endParaRPr>
                    </a:p>
                  </a:txBody>
                  <a:tcPr marL="40680" marR="40680" marT="0" marB="0" anchor="b"/>
                </a:tc>
              </a:tr>
              <a:tr h="239749">
                <a:tc>
                  <a:txBody>
                    <a:bodyPr/>
                    <a:lstStyle/>
                    <a:p>
                      <a:pPr algn="ctr">
                        <a:lnSpc>
                          <a:spcPct val="115000"/>
                        </a:lnSpc>
                        <a:spcAft>
                          <a:spcPts val="0"/>
                        </a:spcAft>
                      </a:pPr>
                      <a:r>
                        <a:rPr lang="es-EC" sz="1000">
                          <a:effectLst/>
                        </a:rPr>
                        <a:t>≤0.1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SI</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0.02</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0.75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0.02</a:t>
                      </a:r>
                      <a:endParaRPr lang="es-EC" sz="1000" dirty="0">
                        <a:effectLst/>
                        <a:latin typeface="Calibri"/>
                        <a:ea typeface="Calibri"/>
                        <a:cs typeface="Times New Roman"/>
                      </a:endParaRPr>
                    </a:p>
                  </a:txBody>
                  <a:tcPr marL="40680" marR="40680" marT="0" marB="0" anchor="b"/>
                </a:tc>
              </a:tr>
              <a:tr h="239749">
                <a:tc>
                  <a:txBody>
                    <a:bodyPr/>
                    <a:lstStyle/>
                    <a:p>
                      <a:pPr algn="ctr">
                        <a:lnSpc>
                          <a:spcPct val="115000"/>
                        </a:lnSpc>
                        <a:spcAft>
                          <a:spcPts val="0"/>
                        </a:spcAft>
                      </a:pPr>
                      <a:r>
                        <a:rPr lang="es-EC" sz="1000">
                          <a:effectLst/>
                        </a:rPr>
                        <a:t>≤0.1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≥6</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SI</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0.4</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0.004</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0.008</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0.015</a:t>
                      </a:r>
                      <a:endParaRPr lang="es-EC" sz="1000" dirty="0">
                        <a:effectLst/>
                        <a:latin typeface="Calibri"/>
                        <a:ea typeface="Calibri"/>
                        <a:cs typeface="Times New Roman"/>
                      </a:endParaRPr>
                    </a:p>
                  </a:txBody>
                  <a:tcPr marL="40680" marR="40680" marT="0" marB="0" anchor="b"/>
                </a:tc>
              </a:tr>
              <a:tr h="239749">
                <a:tc>
                  <a:txBody>
                    <a:bodyPr/>
                    <a:lstStyle/>
                    <a:p>
                      <a:pPr algn="ctr">
                        <a:lnSpc>
                          <a:spcPct val="115000"/>
                        </a:lnSpc>
                        <a:spcAft>
                          <a:spcPts val="0"/>
                        </a:spcAft>
                      </a:pPr>
                      <a:r>
                        <a:rPr lang="es-EC" sz="1000">
                          <a:effectLst/>
                        </a:rPr>
                        <a:t>≥0.25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SI</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0.009</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0.012</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0.6</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0.006</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0.009</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0.009</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0.012</a:t>
                      </a:r>
                      <a:endParaRPr lang="es-EC" sz="1000" dirty="0">
                        <a:effectLst/>
                        <a:latin typeface="Calibri"/>
                        <a:ea typeface="Calibri"/>
                        <a:cs typeface="Times New Roman"/>
                      </a:endParaRPr>
                    </a:p>
                  </a:txBody>
                  <a:tcPr marL="40680" marR="40680" marT="0" marB="0" anchor="b"/>
                </a:tc>
              </a:tr>
              <a:tr h="239749">
                <a:tc>
                  <a:txBody>
                    <a:bodyPr/>
                    <a:lstStyle/>
                    <a:p>
                      <a:pPr algn="ctr">
                        <a:lnSpc>
                          <a:spcPct val="115000"/>
                        </a:lnSpc>
                        <a:spcAft>
                          <a:spcPts val="0"/>
                        </a:spcAft>
                      </a:pPr>
                      <a:r>
                        <a:rPr lang="es-EC" sz="1000">
                          <a:effectLst/>
                        </a:rPr>
                        <a:t>≥0.25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≥6</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SI</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0.005</a:t>
                      </a:r>
                      <a:endParaRPr lang="es-EC" sz="1000" dirty="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a:t>
                      </a:r>
                      <a:endParaRPr lang="es-EC" sz="1000">
                        <a:effectLst/>
                        <a:latin typeface="Calibri"/>
                        <a:ea typeface="Calibri"/>
                        <a:cs typeface="Times New Roman"/>
                      </a:endParaRPr>
                    </a:p>
                  </a:txBody>
                  <a:tcPr marL="40680" marR="40680" marT="0" marB="0" anchor="b"/>
                </a:tc>
              </a:tr>
              <a:tr h="239749">
                <a:tc>
                  <a:txBody>
                    <a:bodyPr/>
                    <a:lstStyle/>
                    <a:p>
                      <a:pPr algn="ctr">
                        <a:lnSpc>
                          <a:spcPct val="115000"/>
                        </a:lnSpc>
                        <a:spcAft>
                          <a:spcPts val="0"/>
                        </a:spcAft>
                      </a:pPr>
                      <a:r>
                        <a:rPr lang="es-EC" sz="1000">
                          <a:effectLst/>
                        </a:rPr>
                        <a:t>≤0.1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NO</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0.008</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0.6</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0.002</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0.004</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0.008</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0.008</a:t>
                      </a:r>
                      <a:endParaRPr lang="es-EC" sz="1000" dirty="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0.015</a:t>
                      </a:r>
                      <a:endParaRPr lang="es-EC" sz="1000">
                        <a:effectLst/>
                        <a:latin typeface="Calibri"/>
                        <a:ea typeface="Calibri"/>
                        <a:cs typeface="Times New Roman"/>
                      </a:endParaRPr>
                    </a:p>
                  </a:txBody>
                  <a:tcPr marL="40680" marR="40680" marT="0" marB="0" anchor="b"/>
                </a:tc>
              </a:tr>
              <a:tr h="239749">
                <a:tc>
                  <a:txBody>
                    <a:bodyPr/>
                    <a:lstStyle/>
                    <a:p>
                      <a:pPr algn="ctr">
                        <a:lnSpc>
                          <a:spcPct val="115000"/>
                        </a:lnSpc>
                        <a:spcAft>
                          <a:spcPts val="0"/>
                        </a:spcAft>
                      </a:pPr>
                      <a:r>
                        <a:rPr lang="es-EC" sz="1000">
                          <a:effectLst/>
                        </a:rPr>
                        <a:t>≤0.1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≥6</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NO</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0.006</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0.002</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0.004</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0.006</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0.006</a:t>
                      </a:r>
                      <a:endParaRPr lang="es-EC" sz="1000" dirty="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0.01</a:t>
                      </a:r>
                      <a:endParaRPr lang="es-EC" sz="1000">
                        <a:effectLst/>
                        <a:latin typeface="Calibri"/>
                        <a:ea typeface="Calibri"/>
                        <a:cs typeface="Times New Roman"/>
                      </a:endParaRPr>
                    </a:p>
                  </a:txBody>
                  <a:tcPr marL="40680" marR="40680" marT="0" marB="0" anchor="b"/>
                </a:tc>
              </a:tr>
              <a:tr h="239749">
                <a:tc>
                  <a:txBody>
                    <a:bodyPr/>
                    <a:lstStyle/>
                    <a:p>
                      <a:pPr algn="ctr">
                        <a:lnSpc>
                          <a:spcPct val="115000"/>
                        </a:lnSpc>
                        <a:spcAft>
                          <a:spcPts val="0"/>
                        </a:spcAft>
                      </a:pPr>
                      <a:r>
                        <a:rPr lang="es-EC" sz="1000">
                          <a:effectLst/>
                        </a:rPr>
                        <a:t>≥0.25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NO</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0.25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0.002</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0.003</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0.003</a:t>
                      </a:r>
                      <a:endParaRPr lang="es-EC" sz="1000" dirty="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0.005</a:t>
                      </a:r>
                      <a:endParaRPr lang="es-EC" sz="1000">
                        <a:effectLst/>
                        <a:latin typeface="Calibri"/>
                        <a:ea typeface="Calibri"/>
                        <a:cs typeface="Times New Roman"/>
                      </a:endParaRPr>
                    </a:p>
                  </a:txBody>
                  <a:tcPr marL="40680" marR="40680" marT="0" marB="0" anchor="b"/>
                </a:tc>
              </a:tr>
              <a:tr h="251736">
                <a:tc>
                  <a:txBody>
                    <a:bodyPr/>
                    <a:lstStyle/>
                    <a:p>
                      <a:pPr algn="ctr">
                        <a:lnSpc>
                          <a:spcPct val="115000"/>
                        </a:lnSpc>
                        <a:spcAft>
                          <a:spcPts val="0"/>
                        </a:spcAft>
                      </a:pPr>
                      <a:r>
                        <a:rPr lang="es-EC" sz="1000">
                          <a:effectLst/>
                        </a:rPr>
                        <a:t>≥0.25</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≥6</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NO</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0.002</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0.004</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0.2</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0.001</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a:effectLst/>
                        </a:rPr>
                        <a:t>0.002</a:t>
                      </a:r>
                      <a:endParaRPr lang="es-EC" sz="100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0.002</a:t>
                      </a:r>
                      <a:endParaRPr lang="es-EC" sz="1000" dirty="0">
                        <a:effectLst/>
                        <a:latin typeface="Calibri"/>
                        <a:ea typeface="Calibri"/>
                        <a:cs typeface="Times New Roman"/>
                      </a:endParaRPr>
                    </a:p>
                  </a:txBody>
                  <a:tcPr marL="40680" marR="40680" marT="0" marB="0" anchor="b"/>
                </a:tc>
                <a:tc>
                  <a:txBody>
                    <a:bodyPr/>
                    <a:lstStyle/>
                    <a:p>
                      <a:pPr algn="ctr">
                        <a:lnSpc>
                          <a:spcPct val="115000"/>
                        </a:lnSpc>
                        <a:spcAft>
                          <a:spcPts val="0"/>
                        </a:spcAft>
                      </a:pPr>
                      <a:r>
                        <a:rPr lang="es-EC" sz="1000" dirty="0">
                          <a:effectLst/>
                        </a:rPr>
                        <a:t>0.004</a:t>
                      </a:r>
                      <a:endParaRPr lang="es-EC" sz="1000" dirty="0">
                        <a:effectLst/>
                        <a:latin typeface="Calibri"/>
                        <a:ea typeface="Calibri"/>
                        <a:cs typeface="Times New Roman"/>
                      </a:endParaRPr>
                    </a:p>
                  </a:txBody>
                  <a:tcPr marL="40680" marR="40680" marT="0" marB="0" anchor="b"/>
                </a:tc>
              </a:tr>
            </a:tbl>
          </a:graphicData>
        </a:graphic>
      </p:graphicFrame>
      <p:pic>
        <p:nvPicPr>
          <p:cNvPr id="1026"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151" y="3393579"/>
            <a:ext cx="74295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429000"/>
            <a:ext cx="381000" cy="36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534800"/>
      </p:ext>
    </p:extLst>
  </p:cSld>
  <p:clrMapOvr>
    <a:masterClrMapping/>
  </p:clrMapOvr>
  <p:transition spd="slow">
    <p:pull/>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mc:AlternateContent xmlns:mc="http://schemas.openxmlformats.org/markup-compatibility/2006" xmlns:a14="http://schemas.microsoft.com/office/drawing/2010/main">
        <mc:Choice Requires="a14">
          <p:sp>
            <p:nvSpPr>
              <p:cNvPr id="2" name="1 Rectángulo"/>
              <p:cNvSpPr/>
              <p:nvPr/>
            </p:nvSpPr>
            <p:spPr>
              <a:xfrm>
                <a:off x="1187624" y="980728"/>
                <a:ext cx="1737975"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𝑃𝑙𝑎𝑡𝑒𝑟𝑎𝑙</m:t>
                      </m:r>
                      <m:r>
                        <a:rPr lang="es-EC" i="1">
                          <a:latin typeface="Cambria Math"/>
                        </a:rPr>
                        <m:t>=</m:t>
                      </m:r>
                      <m:f>
                        <m:fPr>
                          <m:ctrlPr>
                            <a:rPr lang="es-EC" i="1">
                              <a:latin typeface="Cambria Math"/>
                            </a:rPr>
                          </m:ctrlPr>
                        </m:fPr>
                        <m:num>
                          <m:r>
                            <a:rPr lang="es-EC" i="1">
                              <a:latin typeface="Cambria Math"/>
                            </a:rPr>
                            <m:t>𝑀𝑢</m:t>
                          </m:r>
                        </m:num>
                        <m:den>
                          <m:r>
                            <a:rPr lang="es-EC" i="1">
                              <a:latin typeface="Cambria Math"/>
                            </a:rPr>
                            <m:t>h</m:t>
                          </m:r>
                        </m:den>
                      </m:f>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1187624" y="980728"/>
                <a:ext cx="1737975" cy="610873"/>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1186111" y="1844824"/>
                <a:ext cx="2956257"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𝑃𝑙𝑎𝑡𝑒𝑟𝑎𝑙</m:t>
                      </m:r>
                      <m:r>
                        <a:rPr lang="es-EC" i="1">
                          <a:latin typeface="Cambria Math"/>
                        </a:rPr>
                        <m:t>=</m:t>
                      </m:r>
                      <m:f>
                        <m:fPr>
                          <m:ctrlPr>
                            <a:rPr lang="es-EC" i="1">
                              <a:latin typeface="Cambria Math"/>
                            </a:rPr>
                          </m:ctrlPr>
                        </m:fPr>
                        <m:num>
                          <m:r>
                            <a:rPr lang="es-EC" i="1">
                              <a:latin typeface="Cambria Math"/>
                            </a:rPr>
                            <m:t>2223.02 </m:t>
                          </m:r>
                          <m:r>
                            <a:rPr lang="es-EC" i="1">
                              <a:latin typeface="Cambria Math"/>
                            </a:rPr>
                            <m:t>𝑇𝑛</m:t>
                          </m:r>
                          <m:r>
                            <a:rPr lang="es-EC" i="1">
                              <a:latin typeface="Cambria Math"/>
                            </a:rPr>
                            <m:t>∗</m:t>
                          </m:r>
                          <m:r>
                            <a:rPr lang="es-EC" i="1">
                              <a:latin typeface="Cambria Math"/>
                            </a:rPr>
                            <m:t>𝑚</m:t>
                          </m:r>
                        </m:num>
                        <m:den>
                          <m:r>
                            <a:rPr lang="es-EC" i="1">
                              <a:latin typeface="Cambria Math"/>
                            </a:rPr>
                            <m:t>38.88 </m:t>
                          </m:r>
                          <m:r>
                            <a:rPr lang="es-EC" i="1">
                              <a:latin typeface="Cambria Math"/>
                            </a:rPr>
                            <m:t>𝑚</m:t>
                          </m:r>
                        </m:den>
                      </m:f>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1186111" y="1844824"/>
                <a:ext cx="2956257" cy="612732"/>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1220813" y="2861786"/>
                <a:ext cx="15760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=57.17 </m:t>
                      </m:r>
                      <m:r>
                        <a:rPr lang="es-EC" i="1">
                          <a:latin typeface="Cambria Math"/>
                        </a:rPr>
                        <m:t>𝑇𝑛</m:t>
                      </m:r>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1220813" y="2861786"/>
                <a:ext cx="1576072" cy="369332"/>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5076056" y="1052736"/>
                <a:ext cx="2467278" cy="6552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δ</m:t>
                      </m:r>
                      <m:r>
                        <a:rPr lang="es-EC" i="1">
                          <a:latin typeface="Cambria Math"/>
                        </a:rPr>
                        <m:t>𝑦</m:t>
                      </m:r>
                      <m:r>
                        <a:rPr lang="es-EC" i="1">
                          <a:latin typeface="Cambria Math"/>
                        </a:rPr>
                        <m:t>=</m:t>
                      </m:r>
                      <m:f>
                        <m:fPr>
                          <m:ctrlPr>
                            <a:rPr lang="es-EC" i="1">
                              <a:latin typeface="Cambria Math"/>
                            </a:rPr>
                          </m:ctrlPr>
                        </m:fPr>
                        <m:num>
                          <m:r>
                            <a:rPr lang="es-EC" i="1">
                              <a:latin typeface="Cambria Math"/>
                            </a:rPr>
                            <m:t>(</m:t>
                          </m:r>
                          <m:r>
                            <a:rPr lang="es-EC" i="1">
                              <a:latin typeface="Cambria Math"/>
                            </a:rPr>
                            <m:t>𝑃𝑙𝑎𝑡𝑒𝑟𝑎𝑙</m:t>
                          </m:r>
                          <m:r>
                            <a:rPr lang="es-EC" i="1">
                              <a:latin typeface="Cambria Math"/>
                            </a:rPr>
                            <m:t>∗</m:t>
                          </m:r>
                          <m:r>
                            <a:rPr lang="es-EC" i="1">
                              <a:latin typeface="Cambria Math"/>
                            </a:rPr>
                            <m:t>h</m:t>
                          </m:r>
                          <m:sSup>
                            <m:sSupPr>
                              <m:ctrlPr>
                                <a:rPr lang="es-EC" i="1">
                                  <a:latin typeface="Cambria Math"/>
                                </a:rPr>
                              </m:ctrlPr>
                            </m:sSupPr>
                            <m:e>
                              <m:r>
                                <a:rPr lang="es-EC" i="1">
                                  <a:latin typeface="Cambria Math"/>
                                </a:rPr>
                                <m:t>𝑤</m:t>
                              </m:r>
                            </m:e>
                            <m:sup>
                              <m:r>
                                <a:rPr lang="es-EC" i="1">
                                  <a:latin typeface="Cambria Math"/>
                                </a:rPr>
                                <m:t>3</m:t>
                              </m:r>
                            </m:sup>
                          </m:sSup>
                          <m:r>
                            <a:rPr lang="es-EC" i="1">
                              <a:latin typeface="Cambria Math"/>
                            </a:rPr>
                            <m:t>)</m:t>
                          </m:r>
                        </m:num>
                        <m:den>
                          <m:r>
                            <a:rPr lang="es-EC" i="1">
                              <a:latin typeface="Cambria Math"/>
                            </a:rPr>
                            <m:t>3∗</m:t>
                          </m:r>
                          <m:r>
                            <a:rPr lang="es-EC" i="1">
                              <a:latin typeface="Cambria Math"/>
                            </a:rPr>
                            <m:t>𝐸𝑐</m:t>
                          </m:r>
                          <m:r>
                            <a:rPr lang="es-EC" i="1">
                              <a:latin typeface="Cambria Math"/>
                            </a:rPr>
                            <m:t>∗</m:t>
                          </m:r>
                          <m:r>
                            <a:rPr lang="es-EC" i="1">
                              <a:latin typeface="Cambria Math"/>
                            </a:rPr>
                            <m:t>𝐼𝑐𝑟</m:t>
                          </m:r>
                        </m:den>
                      </m:f>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5076056" y="1052736"/>
                <a:ext cx="2467278" cy="655244"/>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4913642" y="1844824"/>
                <a:ext cx="3203121" cy="6745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δ</m:t>
                      </m:r>
                      <m:r>
                        <a:rPr lang="es-EC" i="1">
                          <a:latin typeface="Cambria Math"/>
                        </a:rPr>
                        <m:t>𝑦</m:t>
                      </m:r>
                      <m:r>
                        <a:rPr lang="es-EC" i="1">
                          <a:latin typeface="Cambria Math"/>
                        </a:rPr>
                        <m:t>=</m:t>
                      </m:r>
                      <m:f>
                        <m:fPr>
                          <m:ctrlPr>
                            <a:rPr lang="es-EC" i="1">
                              <a:latin typeface="Cambria Math"/>
                            </a:rPr>
                          </m:ctrlPr>
                        </m:fPr>
                        <m:num>
                          <m:r>
                            <a:rPr lang="es-EC" i="1">
                              <a:latin typeface="Cambria Math"/>
                            </a:rPr>
                            <m:t>(57176∗</m:t>
                          </m:r>
                          <m:sSup>
                            <m:sSupPr>
                              <m:ctrlPr>
                                <a:rPr lang="es-EC" i="1">
                                  <a:latin typeface="Cambria Math"/>
                                </a:rPr>
                              </m:ctrlPr>
                            </m:sSupPr>
                            <m:e>
                              <m:r>
                                <a:rPr lang="es-EC" i="1">
                                  <a:latin typeface="Cambria Math"/>
                                </a:rPr>
                                <m:t>324</m:t>
                              </m:r>
                            </m:e>
                            <m:sup>
                              <m:r>
                                <a:rPr lang="es-EC" i="1">
                                  <a:latin typeface="Cambria Math"/>
                                </a:rPr>
                                <m:t>3</m:t>
                              </m:r>
                            </m:sup>
                          </m:sSup>
                          <m:r>
                            <a:rPr lang="es-EC" i="1">
                              <a:latin typeface="Cambria Math"/>
                            </a:rPr>
                            <m:t>)</m:t>
                          </m:r>
                        </m:num>
                        <m:den>
                          <m:r>
                            <a:rPr lang="es-EC" i="1">
                              <a:latin typeface="Cambria Math"/>
                            </a:rPr>
                            <m:t>3∗234264.8∗2675750</m:t>
                          </m:r>
                        </m:den>
                      </m:f>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4913642" y="1844824"/>
                <a:ext cx="3203121" cy="674544"/>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5591250" y="2848570"/>
                <a:ext cx="170591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𝛅</m:t>
                      </m:r>
                      <m:r>
                        <a:rPr lang="es-EC" b="1" i="1">
                          <a:latin typeface="Cambria Math"/>
                        </a:rPr>
                        <m:t>𝒚</m:t>
                      </m:r>
                      <m:r>
                        <a:rPr lang="es-EC" b="1" i="1">
                          <a:latin typeface="Cambria Math"/>
                        </a:rPr>
                        <m:t>=</m:t>
                      </m:r>
                      <m:r>
                        <a:rPr lang="es-EC" b="1" i="1">
                          <a:latin typeface="Cambria Math"/>
                        </a:rPr>
                        <m:t>𝟏</m:t>
                      </m:r>
                      <m:r>
                        <a:rPr lang="es-EC" b="1" i="1">
                          <a:latin typeface="Cambria Math"/>
                        </a:rPr>
                        <m:t>.</m:t>
                      </m:r>
                      <m:r>
                        <a:rPr lang="es-EC" b="1" i="1">
                          <a:latin typeface="Cambria Math"/>
                        </a:rPr>
                        <m:t>𝟎𝟑</m:t>
                      </m:r>
                      <m:r>
                        <a:rPr lang="es-EC" b="1" i="1">
                          <a:latin typeface="Cambria Math"/>
                        </a:rPr>
                        <m:t> </m:t>
                      </m:r>
                      <m:r>
                        <a:rPr lang="es-EC" b="1" i="1">
                          <a:latin typeface="Cambria Math"/>
                        </a:rPr>
                        <m:t>𝒄𝒎</m:t>
                      </m:r>
                    </m:oMath>
                  </m:oMathPara>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5591250" y="2848570"/>
                <a:ext cx="1705915" cy="369332"/>
              </a:xfrm>
              <a:prstGeom prst="rect">
                <a:avLst/>
              </a:prstGeom>
              <a:blipFill rotWithShape="1">
                <a:blip r:embed="rId7"/>
                <a:stretch>
                  <a:fillRect b="-14754"/>
                </a:stretch>
              </a:blipFill>
            </p:spPr>
            <p:txBody>
              <a:bodyPr/>
              <a:lstStyle/>
              <a:p>
                <a:r>
                  <a:rPr lang="es-EC">
                    <a:noFill/>
                  </a:rPr>
                  <a:t> </a:t>
                </a:r>
              </a:p>
            </p:txBody>
          </p:sp>
        </mc:Fallback>
      </mc:AlternateContent>
      <p:pic>
        <p:nvPicPr>
          <p:cNvPr id="12" name="11 Imagen"/>
          <p:cNvPicPr/>
          <p:nvPr/>
        </p:nvPicPr>
        <p:blipFill>
          <a:blip r:embed="rId8" cstate="print"/>
          <a:srcRect l="55288" t="38205" r="801" b="20432"/>
          <a:stretch>
            <a:fillRect/>
          </a:stretch>
        </p:blipFill>
        <p:spPr bwMode="auto">
          <a:xfrm>
            <a:off x="2569339" y="3393043"/>
            <a:ext cx="3964940" cy="2331720"/>
          </a:xfrm>
          <a:prstGeom prst="rect">
            <a:avLst/>
          </a:prstGeom>
          <a:noFill/>
          <a:ln w="9525">
            <a:noFill/>
            <a:miter lim="800000"/>
            <a:headEnd/>
            <a:tailEnd/>
          </a:ln>
        </p:spPr>
      </p:pic>
      <p:cxnSp>
        <p:nvCxnSpPr>
          <p:cNvPr id="11" name="10 Conector recto de flecha"/>
          <p:cNvCxnSpPr/>
          <p:nvPr/>
        </p:nvCxnSpPr>
        <p:spPr>
          <a:xfrm flipV="1">
            <a:off x="3491880" y="4725144"/>
            <a:ext cx="1224136" cy="64807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253630"/>
      </p:ext>
    </p:extLst>
  </p:cSld>
  <p:clrMapOvr>
    <a:masterClrMapping/>
  </p:clrMapOvr>
  <p:transition spd="slow">
    <p:pull/>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mc:AlternateContent xmlns:mc="http://schemas.openxmlformats.org/markup-compatibility/2006" xmlns:a14="http://schemas.microsoft.com/office/drawing/2010/main">
        <mc:Choice Requires="a14">
          <p:sp>
            <p:nvSpPr>
              <p:cNvPr id="3" name="2 Rectángulo"/>
              <p:cNvSpPr/>
              <p:nvPr/>
            </p:nvSpPr>
            <p:spPr>
              <a:xfrm>
                <a:off x="1043608" y="1556792"/>
                <a:ext cx="1666354" cy="6167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𝜃</m:t>
                      </m:r>
                      <m:r>
                        <a:rPr lang="es-EC" i="1">
                          <a:latin typeface="Cambria Math"/>
                        </a:rPr>
                        <m:t>𝑦</m:t>
                      </m:r>
                      <m:r>
                        <a:rPr lang="es-EC" i="1">
                          <a:latin typeface="Cambria Math"/>
                        </a:rPr>
                        <m:t>=</m:t>
                      </m:r>
                      <m:d>
                        <m:dPr>
                          <m:ctrlPr>
                            <a:rPr lang="es-EC" i="1">
                              <a:latin typeface="Cambria Math"/>
                            </a:rPr>
                          </m:ctrlPr>
                        </m:dPr>
                        <m:e>
                          <m:f>
                            <m:fPr>
                              <m:ctrlPr>
                                <a:rPr lang="es-EC" i="1">
                                  <a:latin typeface="Cambria Math"/>
                                </a:rPr>
                              </m:ctrlPr>
                            </m:fPr>
                            <m:num>
                              <m:r>
                                <a:rPr lang="es-EC" i="1">
                                  <a:latin typeface="Cambria Math"/>
                                </a:rPr>
                                <m:t>𝑀𝑦</m:t>
                              </m:r>
                            </m:num>
                            <m:den>
                              <m:r>
                                <a:rPr lang="es-EC" i="1">
                                  <a:latin typeface="Cambria Math"/>
                                </a:rPr>
                                <m:t>𝐸𝑐</m:t>
                              </m:r>
                              <m:r>
                                <a:rPr lang="es-EC" i="1">
                                  <a:latin typeface="Cambria Math"/>
                                </a:rPr>
                                <m:t> </m:t>
                              </m:r>
                              <m:r>
                                <a:rPr lang="es-EC" i="1">
                                  <a:latin typeface="Cambria Math"/>
                                </a:rPr>
                                <m:t>𝐼</m:t>
                              </m:r>
                            </m:den>
                          </m:f>
                        </m:e>
                      </m:d>
                      <m:r>
                        <a:rPr lang="es-EC" i="1">
                          <a:latin typeface="Cambria Math"/>
                        </a:rPr>
                        <m:t>𝑙𝑝</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1043608" y="1556792"/>
                <a:ext cx="1666354" cy="616772"/>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1177714" y="2348880"/>
                <a:ext cx="13981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𝑙𝑝</m:t>
                      </m:r>
                      <m:r>
                        <a:rPr lang="es-EC" i="1">
                          <a:latin typeface="Cambria Math"/>
                        </a:rPr>
                        <m:t>=0.5∗6</m:t>
                      </m:r>
                    </m:oMath>
                  </m:oMathPara>
                </a14:m>
                <a:endParaRPr lang="es-EC" dirty="0"/>
              </a:p>
            </p:txBody>
          </p:sp>
        </mc:Choice>
        <mc:Fallback xmlns="">
          <p:sp>
            <p:nvSpPr>
              <p:cNvPr id="10" name="9 Rectángulo"/>
              <p:cNvSpPr>
                <a:spLocks noRot="1" noChangeAspect="1" noMove="1" noResize="1" noEditPoints="1" noAdjustHandles="1" noChangeArrowheads="1" noChangeShapeType="1" noTextEdit="1"/>
              </p:cNvSpPr>
              <p:nvPr/>
            </p:nvSpPr>
            <p:spPr>
              <a:xfrm>
                <a:off x="1177714" y="2348880"/>
                <a:ext cx="1398139" cy="369332"/>
              </a:xfrm>
              <a:prstGeom prst="rect">
                <a:avLst/>
              </a:prstGeom>
              <a:blipFill rotWithShape="1">
                <a:blip r:embed="rId3"/>
                <a:stretch>
                  <a:fillRect b="-1475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1194558" y="2888826"/>
                <a:ext cx="11240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𝑙𝑝</m:t>
                      </m:r>
                      <m:r>
                        <a:rPr lang="es-EC" i="1">
                          <a:latin typeface="Cambria Math"/>
                        </a:rPr>
                        <m:t>=3 </m:t>
                      </m:r>
                      <m:r>
                        <a:rPr lang="es-EC" i="1">
                          <a:latin typeface="Cambria Math"/>
                        </a:rPr>
                        <m:t>𝑚</m:t>
                      </m:r>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1194558" y="2888826"/>
                <a:ext cx="1124026" cy="369332"/>
              </a:xfrm>
              <a:prstGeom prst="rect">
                <a:avLst/>
              </a:prstGeom>
              <a:blipFill rotWithShape="1">
                <a:blip r:embed="rId4"/>
                <a:stretch>
                  <a:fillRect b="-16667"/>
                </a:stretch>
              </a:blipFill>
            </p:spPr>
            <p:txBody>
              <a:bodyPr/>
              <a:lstStyle/>
              <a:p>
                <a:r>
                  <a:rPr lang="es-EC">
                    <a:noFill/>
                  </a:rPr>
                  <a:t> </a:t>
                </a:r>
              </a:p>
            </p:txBody>
          </p:sp>
        </mc:Fallback>
      </mc:AlternateContent>
      <p:pic>
        <p:nvPicPr>
          <p:cNvPr id="14" name="13 Imagen"/>
          <p:cNvPicPr/>
          <p:nvPr/>
        </p:nvPicPr>
        <p:blipFill>
          <a:blip r:embed="rId5" cstate="print"/>
          <a:srcRect l="61538" t="36923" r="9135" b="20000"/>
          <a:stretch>
            <a:fillRect/>
          </a:stretch>
        </p:blipFill>
        <p:spPr bwMode="auto">
          <a:xfrm>
            <a:off x="4355976" y="985943"/>
            <a:ext cx="2880320" cy="237524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5" name="14 Rectángulo"/>
              <p:cNvSpPr/>
              <p:nvPr/>
            </p:nvSpPr>
            <p:spPr>
              <a:xfrm>
                <a:off x="1954957" y="3861048"/>
                <a:ext cx="5256584" cy="9840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𝜃</m:t>
                      </m:r>
                      <m:r>
                        <a:rPr lang="es-EC" i="1">
                          <a:latin typeface="Cambria Math"/>
                        </a:rPr>
                        <m:t>𝑦</m:t>
                      </m:r>
                      <m:r>
                        <a:rPr lang="es-EC" i="1">
                          <a:latin typeface="Cambria Math"/>
                        </a:rPr>
                        <m:t>=</m:t>
                      </m:r>
                      <m:d>
                        <m:dPr>
                          <m:ctrlPr>
                            <a:rPr lang="es-EC" i="1">
                              <a:latin typeface="Cambria Math"/>
                            </a:rPr>
                          </m:ctrlPr>
                        </m:dPr>
                        <m:e>
                          <m:f>
                            <m:fPr>
                              <m:ctrlPr>
                                <a:rPr lang="es-EC" i="1">
                                  <a:latin typeface="Cambria Math"/>
                                </a:rPr>
                              </m:ctrlPr>
                            </m:fPr>
                            <m:num>
                              <m:r>
                                <a:rPr lang="es-EC" i="1">
                                  <a:latin typeface="Cambria Math"/>
                                </a:rPr>
                                <m:t>2.22∗</m:t>
                              </m:r>
                              <m:sSup>
                                <m:sSupPr>
                                  <m:ctrlPr>
                                    <a:rPr lang="es-EC" i="1">
                                      <a:latin typeface="Cambria Math"/>
                                    </a:rPr>
                                  </m:ctrlPr>
                                </m:sSupPr>
                                <m:e>
                                  <m:r>
                                    <a:rPr lang="es-EC" i="1">
                                      <a:latin typeface="Cambria Math"/>
                                    </a:rPr>
                                    <m:t>10</m:t>
                                  </m:r>
                                </m:e>
                                <m:sup>
                                  <m:r>
                                    <a:rPr lang="es-EC" i="1">
                                      <a:latin typeface="Cambria Math"/>
                                    </a:rPr>
                                    <m:t>8</m:t>
                                  </m:r>
                                </m:sup>
                              </m:sSup>
                              <m:r>
                                <a:rPr lang="es-EC" i="1">
                                  <a:latin typeface="Cambria Math"/>
                                </a:rPr>
                                <m:t> </m:t>
                              </m:r>
                              <m:r>
                                <a:rPr lang="es-EC" i="1">
                                  <a:latin typeface="Cambria Math"/>
                                </a:rPr>
                                <m:t>𝑘𝑔</m:t>
                              </m:r>
                              <m:r>
                                <a:rPr lang="es-EC" i="1">
                                  <a:latin typeface="Cambria Math"/>
                                </a:rPr>
                                <m:t>.</m:t>
                              </m:r>
                              <m:r>
                                <a:rPr lang="es-EC" i="1">
                                  <a:latin typeface="Cambria Math"/>
                                </a:rPr>
                                <m:t>𝑐𝑚</m:t>
                              </m:r>
                            </m:num>
                            <m:den>
                              <m:r>
                                <a:rPr lang="es-EC" i="1">
                                  <a:latin typeface="Cambria Math"/>
                                </a:rPr>
                                <m:t>234264.80 </m:t>
                              </m:r>
                              <m:f>
                                <m:fPr>
                                  <m:ctrlPr>
                                    <a:rPr lang="es-EC" i="1">
                                      <a:latin typeface="Cambria Math"/>
                                    </a:rPr>
                                  </m:ctrlPr>
                                </m:fPr>
                                <m:num>
                                  <m:r>
                                    <a:rPr lang="es-EC" i="1">
                                      <a:latin typeface="Cambria Math"/>
                                    </a:rPr>
                                    <m:t>𝑘𝑔</m:t>
                                  </m:r>
                                </m:num>
                                <m:den>
                                  <m:r>
                                    <a:rPr lang="es-EC" i="1">
                                      <a:latin typeface="Cambria Math"/>
                                    </a:rPr>
                                    <m:t>𝑐</m:t>
                                  </m:r>
                                  <m:sSup>
                                    <m:sSupPr>
                                      <m:ctrlPr>
                                        <a:rPr lang="es-EC" i="1">
                                          <a:latin typeface="Cambria Math"/>
                                        </a:rPr>
                                      </m:ctrlPr>
                                    </m:sSupPr>
                                    <m:e>
                                      <m:r>
                                        <a:rPr lang="es-EC" i="1">
                                          <a:latin typeface="Cambria Math"/>
                                        </a:rPr>
                                        <m:t>𝑚</m:t>
                                      </m:r>
                                    </m:e>
                                    <m:sup>
                                      <m:r>
                                        <a:rPr lang="es-EC" i="1">
                                          <a:latin typeface="Cambria Math"/>
                                        </a:rPr>
                                        <m:t>2</m:t>
                                      </m:r>
                                    </m:sup>
                                  </m:sSup>
                                </m:den>
                              </m:f>
                              <m:r>
                                <a:rPr lang="es-EC" i="1">
                                  <a:latin typeface="Cambria Math"/>
                                </a:rPr>
                                <m:t>∗5.35∗</m:t>
                              </m:r>
                              <m:sSup>
                                <m:sSupPr>
                                  <m:ctrlPr>
                                    <a:rPr lang="es-EC" i="1">
                                      <a:latin typeface="Cambria Math"/>
                                    </a:rPr>
                                  </m:ctrlPr>
                                </m:sSupPr>
                                <m:e>
                                  <m:r>
                                    <a:rPr lang="es-EC" i="1">
                                      <a:latin typeface="Cambria Math"/>
                                    </a:rPr>
                                    <m:t>10</m:t>
                                  </m:r>
                                </m:e>
                                <m:sup>
                                  <m:r>
                                    <a:rPr lang="es-EC" i="1">
                                      <a:latin typeface="Cambria Math"/>
                                    </a:rPr>
                                    <m:t>6</m:t>
                                  </m:r>
                                </m:sup>
                              </m:sSup>
                              <m:r>
                                <a:rPr lang="es-EC" i="1">
                                  <a:latin typeface="Cambria Math"/>
                                </a:rPr>
                                <m:t> </m:t>
                              </m:r>
                              <m:r>
                                <a:rPr lang="es-EC" i="1">
                                  <a:latin typeface="Cambria Math"/>
                                </a:rPr>
                                <m:t>𝑐</m:t>
                              </m:r>
                              <m:sSup>
                                <m:sSupPr>
                                  <m:ctrlPr>
                                    <a:rPr lang="es-EC" i="1">
                                      <a:latin typeface="Cambria Math"/>
                                    </a:rPr>
                                  </m:ctrlPr>
                                </m:sSupPr>
                                <m:e>
                                  <m:r>
                                    <a:rPr lang="es-EC" i="1">
                                      <a:latin typeface="Cambria Math"/>
                                    </a:rPr>
                                    <m:t>𝑚</m:t>
                                  </m:r>
                                </m:e>
                                <m:sup>
                                  <m:r>
                                    <a:rPr lang="es-EC" i="1">
                                      <a:latin typeface="Cambria Math"/>
                                    </a:rPr>
                                    <m:t>4</m:t>
                                  </m:r>
                                </m:sup>
                              </m:sSup>
                            </m:den>
                          </m:f>
                        </m:e>
                      </m:d>
                      <m:r>
                        <a:rPr lang="es-EC" i="1">
                          <a:latin typeface="Cambria Math"/>
                        </a:rPr>
                        <m:t>∗300 </m:t>
                      </m:r>
                      <m:r>
                        <a:rPr lang="es-EC" i="1">
                          <a:latin typeface="Cambria Math"/>
                        </a:rPr>
                        <m:t>𝑐𝑚</m:t>
                      </m:r>
                    </m:oMath>
                  </m:oMathPara>
                </a14:m>
                <a:endParaRPr lang="es-EC" dirty="0"/>
              </a:p>
            </p:txBody>
          </p:sp>
        </mc:Choice>
        <mc:Fallback xmlns="">
          <p:sp>
            <p:nvSpPr>
              <p:cNvPr id="15" name="14 Rectángulo"/>
              <p:cNvSpPr>
                <a:spLocks noRot="1" noChangeAspect="1" noMove="1" noResize="1" noEditPoints="1" noAdjustHandles="1" noChangeArrowheads="1" noChangeShapeType="1" noTextEdit="1"/>
              </p:cNvSpPr>
              <p:nvPr/>
            </p:nvSpPr>
            <p:spPr>
              <a:xfrm>
                <a:off x="1954957" y="3861048"/>
                <a:ext cx="5256584" cy="984052"/>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15 Rectángulo"/>
              <p:cNvSpPr/>
              <p:nvPr/>
            </p:nvSpPr>
            <p:spPr>
              <a:xfrm>
                <a:off x="3456531" y="5085184"/>
                <a:ext cx="17988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𝜽</m:t>
                      </m:r>
                      <m:r>
                        <a:rPr lang="es-EC" b="1" i="1">
                          <a:latin typeface="Cambria Math"/>
                        </a:rPr>
                        <m:t>𝒚</m:t>
                      </m:r>
                      <m:r>
                        <a:rPr lang="es-EC" b="1" i="1">
                          <a:latin typeface="Cambria Math"/>
                        </a:rPr>
                        <m:t>=</m:t>
                      </m:r>
                      <m:r>
                        <a:rPr lang="es-EC" b="1" i="1">
                          <a:latin typeface="Cambria Math"/>
                        </a:rPr>
                        <m:t>𝟎</m:t>
                      </m:r>
                      <m:r>
                        <a:rPr lang="es-EC" b="1" i="1">
                          <a:latin typeface="Cambria Math"/>
                        </a:rPr>
                        <m:t>.</m:t>
                      </m:r>
                      <m:r>
                        <a:rPr lang="es-EC" b="1" i="1">
                          <a:latin typeface="Cambria Math"/>
                        </a:rPr>
                        <m:t>𝟎𝟓</m:t>
                      </m:r>
                      <m:r>
                        <a:rPr lang="es-EC" b="1" i="1">
                          <a:latin typeface="Cambria Math"/>
                        </a:rPr>
                        <m:t> </m:t>
                      </m:r>
                      <m:r>
                        <a:rPr lang="es-EC" b="1" i="1">
                          <a:latin typeface="Cambria Math"/>
                        </a:rPr>
                        <m:t>𝒓𝒂𝒅</m:t>
                      </m:r>
                    </m:oMath>
                  </m:oMathPara>
                </a14:m>
                <a:endParaRPr lang="es-EC" dirty="0"/>
              </a:p>
            </p:txBody>
          </p:sp>
        </mc:Choice>
        <mc:Fallback xmlns="">
          <p:sp>
            <p:nvSpPr>
              <p:cNvPr id="16" name="15 Rectángulo"/>
              <p:cNvSpPr>
                <a:spLocks noRot="1" noChangeAspect="1" noMove="1" noResize="1" noEditPoints="1" noAdjustHandles="1" noChangeArrowheads="1" noChangeShapeType="1" noTextEdit="1"/>
              </p:cNvSpPr>
              <p:nvPr/>
            </p:nvSpPr>
            <p:spPr>
              <a:xfrm>
                <a:off x="3456531" y="5085184"/>
                <a:ext cx="1798890" cy="369332"/>
              </a:xfrm>
              <a:prstGeom prst="rect">
                <a:avLst/>
              </a:prstGeom>
              <a:blipFill rotWithShape="1">
                <a:blip r:embed="rId7"/>
                <a:stretch>
                  <a:fillRect b="-14754"/>
                </a:stretch>
              </a:blipFill>
            </p:spPr>
            <p:txBody>
              <a:bodyPr/>
              <a:lstStyle/>
              <a:p>
                <a:r>
                  <a:rPr lang="es-EC">
                    <a:noFill/>
                  </a:rPr>
                  <a:t> </a:t>
                </a:r>
              </a:p>
            </p:txBody>
          </p:sp>
        </mc:Fallback>
      </mc:AlternateContent>
      <p:sp>
        <p:nvSpPr>
          <p:cNvPr id="17" name="1 Título"/>
          <p:cNvSpPr txBox="1">
            <a:spLocks/>
          </p:cNvSpPr>
          <p:nvPr/>
        </p:nvSpPr>
        <p:spPr>
          <a:xfrm>
            <a:off x="1043608" y="825698"/>
            <a:ext cx="2945060" cy="587077"/>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ROTACIÓN NUDO</a:t>
            </a:r>
            <a:endParaRPr lang="es-EC" sz="1800" b="1" dirty="0">
              <a:solidFill>
                <a:srgbClr val="C00000"/>
              </a:solidFill>
            </a:endParaRPr>
          </a:p>
        </p:txBody>
      </p:sp>
    </p:spTree>
    <p:extLst>
      <p:ext uri="{BB962C8B-B14F-4D97-AF65-F5344CB8AC3E}">
        <p14:creationId xmlns:p14="http://schemas.microsoft.com/office/powerpoint/2010/main" val="1644300831"/>
      </p:ext>
    </p:extLst>
  </p:cSld>
  <p:clrMapOvr>
    <a:masterClrMapping/>
  </p:clrMapOvr>
  <p:transition spd="slow">
    <p:pull/>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8024"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solidFill>
                  <a:schemeClr val="bg1"/>
                </a:solidFill>
              </a:rPr>
              <a:t>PUSHOVER USANDO EL PROGRAMA ETABS</a:t>
            </a:r>
            <a:endParaRPr lang="es-EC" sz="2500" b="1" dirty="0">
              <a:solidFill>
                <a:schemeClr val="bg1"/>
              </a:solidFill>
            </a:endParaRPr>
          </a:p>
        </p:txBody>
      </p:sp>
      <p:sp>
        <p:nvSpPr>
          <p:cNvPr id="17" name="1 Título"/>
          <p:cNvSpPr txBox="1">
            <a:spLocks/>
          </p:cNvSpPr>
          <p:nvPr/>
        </p:nvSpPr>
        <p:spPr>
          <a:xfrm>
            <a:off x="1043608" y="836712"/>
            <a:ext cx="7056784" cy="1008112"/>
          </a:xfrm>
          <a:prstGeom prst="rect">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3500000" scaled="1"/>
            <a:tileRect/>
          </a:gradFill>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1800" dirty="0">
                <a:solidFill>
                  <a:schemeClr val="tx1"/>
                </a:solidFill>
              </a:rPr>
              <a:t>E</a:t>
            </a:r>
            <a:r>
              <a:rPr lang="es-EC" sz="1800" dirty="0" smtClean="0">
                <a:solidFill>
                  <a:schemeClr val="tx1"/>
                </a:solidFill>
              </a:rPr>
              <a:t>n </a:t>
            </a:r>
            <a:r>
              <a:rPr lang="es-EC" sz="1800" dirty="0">
                <a:solidFill>
                  <a:schemeClr val="tx1"/>
                </a:solidFill>
              </a:rPr>
              <a:t>el paso 6 se observa las mayores deflexiones y mayores rotaciones en los pisos superiores de la estructura, como se </a:t>
            </a:r>
            <a:r>
              <a:rPr lang="es-EC" sz="1800" dirty="0" smtClean="0">
                <a:solidFill>
                  <a:schemeClr val="tx1"/>
                </a:solidFill>
              </a:rPr>
              <a:t>muestra:</a:t>
            </a:r>
            <a:endParaRPr lang="es-EC" sz="1800" b="1" dirty="0">
              <a:solidFill>
                <a:schemeClr val="tx1"/>
              </a:solidFill>
            </a:endParaRPr>
          </a:p>
        </p:txBody>
      </p:sp>
      <p:pic>
        <p:nvPicPr>
          <p:cNvPr id="11" name="10 Imagen"/>
          <p:cNvPicPr/>
          <p:nvPr/>
        </p:nvPicPr>
        <p:blipFill>
          <a:blip r:embed="rId2" cstate="print"/>
          <a:srcRect l="50481" t="12564" r="1122" b="6923"/>
          <a:stretch>
            <a:fillRect/>
          </a:stretch>
        </p:blipFill>
        <p:spPr bwMode="auto">
          <a:xfrm>
            <a:off x="2195736" y="1844825"/>
            <a:ext cx="4968552" cy="4608512"/>
          </a:xfrm>
          <a:prstGeom prst="rect">
            <a:avLst/>
          </a:prstGeom>
          <a:noFill/>
          <a:ln w="9525">
            <a:noFill/>
            <a:miter lim="800000"/>
            <a:headEnd/>
            <a:tailEnd/>
          </a:ln>
        </p:spPr>
      </p:pic>
      <p:cxnSp>
        <p:nvCxnSpPr>
          <p:cNvPr id="4" name="3 Conector recto de flecha"/>
          <p:cNvCxnSpPr/>
          <p:nvPr/>
        </p:nvCxnSpPr>
        <p:spPr>
          <a:xfrm>
            <a:off x="4031940" y="2492896"/>
            <a:ext cx="1080120" cy="93610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580424"/>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908720"/>
            <a:ext cx="5112568" cy="564769"/>
          </a:xfrm>
        </p:spPr>
        <p:style>
          <a:lnRef idx="0">
            <a:schemeClr val="accent2"/>
          </a:lnRef>
          <a:fillRef idx="3">
            <a:schemeClr val="accent2"/>
          </a:fillRef>
          <a:effectRef idx="3">
            <a:schemeClr val="accent2"/>
          </a:effectRef>
          <a:fontRef idx="minor">
            <a:schemeClr val="lt1"/>
          </a:fontRef>
        </p:style>
        <p:txBody>
          <a:bodyPr>
            <a:normAutofit/>
          </a:bodyPr>
          <a:lstStyle/>
          <a:p>
            <a:r>
              <a:rPr lang="es-EC" sz="2500" b="1" dirty="0" smtClean="0">
                <a:solidFill>
                  <a:schemeClr val="tx1"/>
                </a:solidFill>
              </a:rPr>
              <a:t>Diseño de muros según NEC 11</a:t>
            </a:r>
            <a:endParaRPr lang="es-EC" sz="2500" b="1" dirty="0">
              <a:solidFill>
                <a:schemeClr val="tx1"/>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graphicFrame>
        <p:nvGraphicFramePr>
          <p:cNvPr id="6" name="Diagram 2"/>
          <p:cNvGraphicFramePr/>
          <p:nvPr>
            <p:extLst>
              <p:ext uri="{D42A27DB-BD31-4B8C-83A1-F6EECF244321}">
                <p14:modId xmlns:p14="http://schemas.microsoft.com/office/powerpoint/2010/main" val="416158238"/>
              </p:ext>
            </p:extLst>
          </p:nvPr>
        </p:nvGraphicFramePr>
        <p:xfrm>
          <a:off x="683568" y="1412776"/>
          <a:ext cx="784887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080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2039"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solidFill>
                  <a:schemeClr val="bg1"/>
                </a:solidFill>
              </a:rPr>
              <a:t>Comparación de disposición  de muros primera y sexta </a:t>
            </a:r>
            <a:endParaRPr lang="es-EC" sz="2500" b="1" dirty="0">
              <a:solidFill>
                <a:schemeClr val="bg1"/>
              </a:solidFill>
            </a:endParaRPr>
          </a:p>
        </p:txBody>
      </p:sp>
      <p:sp>
        <p:nvSpPr>
          <p:cNvPr id="17" name="1 Título"/>
          <p:cNvSpPr txBox="1">
            <a:spLocks/>
          </p:cNvSpPr>
          <p:nvPr/>
        </p:nvSpPr>
        <p:spPr>
          <a:xfrm>
            <a:off x="522011" y="825697"/>
            <a:ext cx="7992888" cy="587077"/>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Análisis </a:t>
            </a:r>
            <a:r>
              <a:rPr lang="es-EC" sz="1800" b="1" dirty="0">
                <a:solidFill>
                  <a:srgbClr val="C00000"/>
                </a:solidFill>
              </a:rPr>
              <a:t>de precios entre estructura diseñada para análisis estático y estructura diseñada por desempeño.</a:t>
            </a:r>
          </a:p>
        </p:txBody>
      </p:sp>
      <p:pic>
        <p:nvPicPr>
          <p:cNvPr id="11" name="10 Imagen"/>
          <p:cNvPicPr/>
          <p:nvPr/>
        </p:nvPicPr>
        <p:blipFill rotWithShape="1">
          <a:blip r:embed="rId2" cstate="print">
            <a:extLst>
              <a:ext uri="{28A0092B-C50C-407E-A947-70E740481C1C}">
                <a14:useLocalDpi xmlns:a14="http://schemas.microsoft.com/office/drawing/2010/main" val="0"/>
              </a:ext>
            </a:extLst>
          </a:blip>
          <a:srcRect l="28092" t="8915" r="36272" b="24806"/>
          <a:stretch/>
        </p:blipFill>
        <p:spPr bwMode="auto">
          <a:xfrm>
            <a:off x="1785392" y="2617199"/>
            <a:ext cx="5184576" cy="3816424"/>
          </a:xfrm>
          <a:prstGeom prst="rect">
            <a:avLst/>
          </a:prstGeom>
          <a:noFill/>
          <a:ln>
            <a:noFill/>
          </a:ln>
          <a:extLst>
            <a:ext uri="{53640926-AAD7-44D8-BBD7-CCE9431645EC}">
              <a14:shadowObscured xmlns:a14="http://schemas.microsoft.com/office/drawing/2010/main"/>
            </a:ext>
          </a:extLst>
        </p:spPr>
      </p:pic>
      <p:sp>
        <p:nvSpPr>
          <p:cNvPr id="2" name="1 Rectángulo"/>
          <p:cNvSpPr/>
          <p:nvPr/>
        </p:nvSpPr>
        <p:spPr>
          <a:xfrm>
            <a:off x="602789" y="1410600"/>
            <a:ext cx="7831331" cy="1477328"/>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p:spPr>
        <p:txBody>
          <a:bodyPr wrap="square">
            <a:spAutoFit/>
          </a:bodyPr>
          <a:lstStyle/>
          <a:p>
            <a:pPr marL="342900" indent="-342900" algn="just">
              <a:buFont typeface="Wingdings" pitchFamily="2" charset="2"/>
              <a:buChar char="ü"/>
            </a:pPr>
            <a:r>
              <a:rPr lang="es-EC" dirty="0"/>
              <a:t>Las columnas </a:t>
            </a:r>
            <a:r>
              <a:rPr lang="es-EC" dirty="0" smtClean="0"/>
              <a:t>1m </a:t>
            </a:r>
            <a:r>
              <a:rPr lang="es-EC" dirty="0"/>
              <a:t>por </a:t>
            </a:r>
            <a:r>
              <a:rPr lang="es-EC" dirty="0" smtClean="0"/>
              <a:t>1m</a:t>
            </a:r>
          </a:p>
          <a:p>
            <a:pPr marL="342900" indent="-342900" algn="just">
              <a:buFont typeface="Wingdings" pitchFamily="2" charset="2"/>
              <a:buChar char="ü"/>
            </a:pPr>
            <a:r>
              <a:rPr lang="es-EC" dirty="0"/>
              <a:t>V</a:t>
            </a:r>
            <a:r>
              <a:rPr lang="es-EC" dirty="0" smtClean="0"/>
              <a:t>igas de </a:t>
            </a:r>
            <a:r>
              <a:rPr lang="es-EC" dirty="0"/>
              <a:t>0.4m </a:t>
            </a:r>
            <a:r>
              <a:rPr lang="es-EC" dirty="0" smtClean="0"/>
              <a:t>por </a:t>
            </a:r>
            <a:r>
              <a:rPr lang="es-EC" dirty="0" err="1" smtClean="0"/>
              <a:t>0.6m</a:t>
            </a:r>
            <a:r>
              <a:rPr lang="es-EC" dirty="0" smtClean="0"/>
              <a:t> </a:t>
            </a:r>
            <a:r>
              <a:rPr lang="es-EC" dirty="0" smtClean="0"/>
              <a:t>(1-4)piso</a:t>
            </a:r>
            <a:endParaRPr lang="es-EC" dirty="0" smtClean="0"/>
          </a:p>
          <a:p>
            <a:pPr marL="342900" indent="-342900" algn="just">
              <a:buFont typeface="Wingdings" pitchFamily="2" charset="2"/>
              <a:buChar char="ü"/>
            </a:pPr>
            <a:r>
              <a:rPr lang="es-EC" dirty="0" smtClean="0"/>
              <a:t>Y vigas de </a:t>
            </a:r>
            <a:r>
              <a:rPr lang="es-EC" dirty="0"/>
              <a:t>0.4m </a:t>
            </a:r>
            <a:r>
              <a:rPr lang="es-EC" dirty="0" smtClean="0"/>
              <a:t>por </a:t>
            </a:r>
            <a:r>
              <a:rPr lang="es-EC" dirty="0" err="1" smtClean="0"/>
              <a:t>0.5m</a:t>
            </a:r>
            <a:r>
              <a:rPr lang="es-EC" dirty="0" smtClean="0"/>
              <a:t> </a:t>
            </a:r>
            <a:r>
              <a:rPr lang="es-EC" dirty="0" smtClean="0"/>
              <a:t>(5-8) piso</a:t>
            </a:r>
            <a:endParaRPr lang="es-EC" dirty="0" smtClean="0"/>
          </a:p>
          <a:p>
            <a:pPr marL="342900" indent="-342900" algn="just">
              <a:buFont typeface="Wingdings" pitchFamily="2" charset="2"/>
              <a:buChar char="ü"/>
            </a:pPr>
            <a:r>
              <a:rPr lang="es-EC" dirty="0"/>
              <a:t>Y vigas de </a:t>
            </a:r>
            <a:r>
              <a:rPr lang="es-EC" dirty="0" err="1"/>
              <a:t>0.4m</a:t>
            </a:r>
            <a:r>
              <a:rPr lang="es-EC" dirty="0"/>
              <a:t> por </a:t>
            </a:r>
            <a:r>
              <a:rPr lang="es-EC" dirty="0" err="1" smtClean="0"/>
              <a:t>0.4m</a:t>
            </a:r>
            <a:r>
              <a:rPr lang="es-EC" dirty="0" smtClean="0"/>
              <a:t> (9-12) piso</a:t>
            </a:r>
            <a:endParaRPr lang="es-EC" dirty="0" smtClean="0"/>
          </a:p>
          <a:p>
            <a:pPr marL="342900" indent="-342900" algn="just">
              <a:buFont typeface="Wingdings" pitchFamily="2" charset="2"/>
              <a:buChar char="ü"/>
            </a:pPr>
            <a:r>
              <a:rPr lang="es-EC" dirty="0" smtClean="0"/>
              <a:t>Muros </a:t>
            </a:r>
            <a:r>
              <a:rPr lang="es-EC" dirty="0"/>
              <a:t>de corte </a:t>
            </a:r>
            <a:r>
              <a:rPr lang="es-EC" dirty="0" smtClean="0"/>
              <a:t>e=0.30m</a:t>
            </a:r>
            <a:endParaRPr lang="es-EC" dirty="0"/>
          </a:p>
        </p:txBody>
      </p:sp>
    </p:spTree>
    <p:extLst>
      <p:ext uri="{BB962C8B-B14F-4D97-AF65-F5344CB8AC3E}">
        <p14:creationId xmlns:p14="http://schemas.microsoft.com/office/powerpoint/2010/main" val="2308699307"/>
      </p:ext>
    </p:extLst>
  </p:cSld>
  <p:clrMapOvr>
    <a:masterClrMapping/>
  </p:clrMapOvr>
  <p:transition spd="slow">
    <p:pull/>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2039"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solidFill>
                  <a:schemeClr val="bg1"/>
                </a:solidFill>
              </a:rPr>
              <a:t>Comparación de disposición  de muros primera y sexta </a:t>
            </a:r>
            <a:endParaRPr lang="es-EC" sz="2500" b="1" dirty="0">
              <a:solidFill>
                <a:schemeClr val="bg1"/>
              </a:solidFill>
            </a:endParaRPr>
          </a:p>
        </p:txBody>
      </p:sp>
      <p:sp>
        <p:nvSpPr>
          <p:cNvPr id="17" name="1 Título"/>
          <p:cNvSpPr txBox="1">
            <a:spLocks/>
          </p:cNvSpPr>
          <p:nvPr/>
        </p:nvSpPr>
        <p:spPr>
          <a:xfrm>
            <a:off x="539552" y="825698"/>
            <a:ext cx="7992888" cy="587077"/>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RESULTADOS DE </a:t>
            </a:r>
            <a:r>
              <a:rPr lang="es-EC" sz="1800" b="1" dirty="0" smtClean="0">
                <a:solidFill>
                  <a:srgbClr val="C00000"/>
                </a:solidFill>
              </a:rPr>
              <a:t>LA SEXTA</a:t>
            </a:r>
            <a:r>
              <a:rPr lang="es-EC" sz="1800" b="1" dirty="0" smtClean="0">
                <a:solidFill>
                  <a:srgbClr val="C00000"/>
                </a:solidFill>
              </a:rPr>
              <a:t> </a:t>
            </a:r>
            <a:r>
              <a:rPr lang="es-EC" sz="1800" b="1" dirty="0" smtClean="0">
                <a:solidFill>
                  <a:srgbClr val="C00000"/>
                </a:solidFill>
              </a:rPr>
              <a:t>DISTRIBUCIÓN:</a:t>
            </a:r>
            <a:endParaRPr lang="es-EC" sz="1800" b="1" dirty="0">
              <a:solidFill>
                <a:srgbClr val="C00000"/>
              </a:solidFill>
            </a:endParaRPr>
          </a:p>
        </p:txBody>
      </p:sp>
      <mc:AlternateContent xmlns:mc="http://schemas.openxmlformats.org/markup-compatibility/2006">
        <mc:Choice xmlns:a14="http://schemas.microsoft.com/office/drawing/2010/main" Requires="a14">
          <p:sp>
            <p:nvSpPr>
              <p:cNvPr id="6" name="5 Rectángulo"/>
              <p:cNvSpPr/>
              <p:nvPr/>
            </p:nvSpPr>
            <p:spPr>
              <a:xfrm>
                <a:off x="3491880" y="1580941"/>
                <a:ext cx="17642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a:rPr>
                        <m:t>𝛿</m:t>
                      </m:r>
                      <m:r>
                        <a:rPr lang="es-ES" i="1" smtClean="0">
                          <a:latin typeface="Cambria Math"/>
                        </a:rPr>
                        <m:t>𝑚𝑎𝑥</m:t>
                      </m:r>
                      <m:r>
                        <a:rPr lang="es-ES" i="1" smtClean="0">
                          <a:latin typeface="Cambria Math"/>
                        </a:rPr>
                        <m:t>=0.89%</m:t>
                      </m:r>
                    </m:oMath>
                  </m:oMathPara>
                </a14:m>
                <a:endParaRPr lang="es-EC" dirty="0"/>
              </a:p>
            </p:txBody>
          </p:sp>
        </mc:Choice>
        <mc:Fallback>
          <p:sp>
            <p:nvSpPr>
              <p:cNvPr id="6" name="5 Rectángulo"/>
              <p:cNvSpPr>
                <a:spLocks noRot="1" noChangeAspect="1" noMove="1" noResize="1" noEditPoints="1" noAdjustHandles="1" noChangeArrowheads="1" noChangeShapeType="1" noTextEdit="1"/>
              </p:cNvSpPr>
              <p:nvPr/>
            </p:nvSpPr>
            <p:spPr>
              <a:xfrm>
                <a:off x="3491880" y="1580941"/>
                <a:ext cx="1764201" cy="369332"/>
              </a:xfrm>
              <a:prstGeom prst="rect">
                <a:avLst/>
              </a:prstGeom>
              <a:blipFill rotWithShape="1">
                <a:blip r:embed="rId2"/>
                <a:stretch>
                  <a:fillRect/>
                </a:stretch>
              </a:blipFill>
            </p:spPr>
            <p:txBody>
              <a:bodyPr/>
              <a:lstStyle/>
              <a:p>
                <a:r>
                  <a:rPr lang="es-EC">
                    <a:noFill/>
                  </a:rPr>
                  <a:t> </a:t>
                </a:r>
              </a:p>
            </p:txBody>
          </p:sp>
        </mc:Fallback>
      </mc:AlternateContent>
      <p:pic>
        <p:nvPicPr>
          <p:cNvPr id="2049" name="Imagen 21"/>
          <p:cNvPicPr>
            <a:picLocks noChangeAspect="1" noChangeArrowheads="1"/>
          </p:cNvPicPr>
          <p:nvPr/>
        </p:nvPicPr>
        <p:blipFill>
          <a:blip r:embed="rId3">
            <a:extLst>
              <a:ext uri="{28A0092B-C50C-407E-A947-70E740481C1C}">
                <a14:useLocalDpi xmlns:a14="http://schemas.microsoft.com/office/drawing/2010/main" val="0"/>
              </a:ext>
            </a:extLst>
          </a:blip>
          <a:srcRect l="22981" t="9831" r="39648" b="9831"/>
          <a:stretch>
            <a:fillRect/>
          </a:stretch>
        </p:blipFill>
        <p:spPr bwMode="auto">
          <a:xfrm>
            <a:off x="2483768" y="2132854"/>
            <a:ext cx="4176464" cy="42129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8"/>
          <p:cNvSpPr>
            <a:spLocks noChangeArrowheads="1"/>
          </p:cNvSpPr>
          <p:nvPr/>
        </p:nvSpPr>
        <p:spPr bwMode="auto">
          <a:xfrm>
            <a:off x="4611688" y="5229200"/>
            <a:ext cx="1112440" cy="21907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4140249874"/>
      </p:ext>
    </p:extLst>
  </p:cSld>
  <p:clrMapOvr>
    <a:masterClrMapping/>
  </p:clrMapOvr>
  <p:transition spd="slow">
    <p:pull/>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2039"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solidFill>
                  <a:schemeClr val="bg1"/>
                </a:solidFill>
              </a:rPr>
              <a:t>Comparación de disposición  de muros primera y sexta </a:t>
            </a:r>
            <a:endParaRPr lang="es-EC" sz="2500" b="1" dirty="0">
              <a:solidFill>
                <a:schemeClr val="bg1"/>
              </a:solidFill>
            </a:endParaRPr>
          </a:p>
        </p:txBody>
      </p:sp>
      <p:sp>
        <p:nvSpPr>
          <p:cNvPr id="2" name="1 Rectángulo"/>
          <p:cNvSpPr/>
          <p:nvPr/>
        </p:nvSpPr>
        <p:spPr>
          <a:xfrm>
            <a:off x="2640360" y="3124120"/>
            <a:ext cx="2795736" cy="369332"/>
          </a:xfrm>
          <a:prstGeom prst="rect">
            <a:avLst/>
          </a:prstGeom>
        </p:spPr>
        <p:txBody>
          <a:bodyPr wrap="square">
            <a:spAutoFit/>
          </a:bodyPr>
          <a:lstStyle/>
          <a:p>
            <a:r>
              <a:rPr lang="es-ES" b="1" dirty="0">
                <a:solidFill>
                  <a:srgbClr val="7030A0"/>
                </a:solidFill>
              </a:rPr>
              <a:t>Curva de </a:t>
            </a:r>
            <a:r>
              <a:rPr lang="es-ES" b="1" dirty="0" smtClean="0">
                <a:solidFill>
                  <a:srgbClr val="7030A0"/>
                </a:solidFill>
              </a:rPr>
              <a:t>capacidad</a:t>
            </a:r>
            <a:endParaRPr lang="es-EC" dirty="0"/>
          </a:p>
        </p:txBody>
      </p:sp>
      <p:sp>
        <p:nvSpPr>
          <p:cNvPr id="4" name="3 Rectángulo"/>
          <p:cNvSpPr/>
          <p:nvPr/>
        </p:nvSpPr>
        <p:spPr>
          <a:xfrm>
            <a:off x="4790095" y="4849056"/>
            <a:ext cx="3584636" cy="369332"/>
          </a:xfrm>
          <a:prstGeom prst="rect">
            <a:avLst/>
          </a:prstGeom>
          <a:solidFill>
            <a:srgbClr val="FF9933"/>
          </a:solidFill>
        </p:spPr>
        <p:txBody>
          <a:bodyPr wrap="none">
            <a:spAutoFit/>
          </a:bodyPr>
          <a:lstStyle/>
          <a:p>
            <a:r>
              <a:rPr lang="es-EC" b="1" dirty="0" err="1"/>
              <a:t>Sa</a:t>
            </a:r>
            <a:r>
              <a:rPr lang="es-EC" b="1" dirty="0"/>
              <a:t>= </a:t>
            </a:r>
            <a:r>
              <a:rPr lang="es-EC" b="1" dirty="0" err="1" smtClean="0"/>
              <a:t>0.403m</a:t>
            </a:r>
            <a:r>
              <a:rPr lang="es-EC" b="1" dirty="0" smtClean="0"/>
              <a:t>/</a:t>
            </a:r>
            <a:r>
              <a:rPr lang="es-EC" b="1" dirty="0" err="1" smtClean="0"/>
              <a:t>seg2</a:t>
            </a:r>
            <a:r>
              <a:rPr lang="es-EC" b="1" dirty="0" smtClean="0"/>
              <a:t> </a:t>
            </a:r>
            <a:r>
              <a:rPr lang="es-EC" b="1" dirty="0"/>
              <a:t>y </a:t>
            </a:r>
            <a:r>
              <a:rPr lang="es-EC" b="1" dirty="0" err="1"/>
              <a:t>Sd</a:t>
            </a:r>
            <a:r>
              <a:rPr lang="es-EC" b="1" dirty="0"/>
              <a:t>= </a:t>
            </a:r>
            <a:r>
              <a:rPr lang="es-EC" b="1" dirty="0" smtClean="0"/>
              <a:t>7.1 </a:t>
            </a:r>
            <a:r>
              <a:rPr lang="es-EC" b="1" dirty="0"/>
              <a:t>cm</a:t>
            </a:r>
            <a:endParaRPr lang="es-EC" dirty="0"/>
          </a:p>
        </p:txBody>
      </p:sp>
      <p:sp>
        <p:nvSpPr>
          <p:cNvPr id="11" name="10 Rectángulo"/>
          <p:cNvSpPr/>
          <p:nvPr/>
        </p:nvSpPr>
        <p:spPr>
          <a:xfrm>
            <a:off x="1210093" y="6113402"/>
            <a:ext cx="6884314" cy="369332"/>
          </a:xfrm>
          <a:prstGeom prst="rect">
            <a:avLst/>
          </a:prstGeom>
        </p:spPr>
        <p:txBody>
          <a:bodyPr wrap="square">
            <a:spAutoFit/>
          </a:bodyPr>
          <a:lstStyle/>
          <a:p>
            <a:r>
              <a:rPr lang="es-ES" b="1" dirty="0">
                <a:solidFill>
                  <a:srgbClr val="7030A0"/>
                </a:solidFill>
              </a:rPr>
              <a:t>Punto de </a:t>
            </a:r>
            <a:r>
              <a:rPr lang="es-ES" b="1" dirty="0" smtClean="0">
                <a:solidFill>
                  <a:srgbClr val="7030A0"/>
                </a:solidFill>
              </a:rPr>
              <a:t>desempeño</a:t>
            </a:r>
            <a:endParaRPr lang="es-EC" dirty="0">
              <a:solidFill>
                <a:srgbClr val="7030A0"/>
              </a:solidFill>
            </a:endParaRPr>
          </a:p>
        </p:txBody>
      </p:sp>
      <p:pic>
        <p:nvPicPr>
          <p:cNvPr id="10" name="9 Imagen"/>
          <p:cNvPicPr/>
          <p:nvPr/>
        </p:nvPicPr>
        <p:blipFill>
          <a:blip r:embed="rId2" cstate="print"/>
          <a:srcRect l="20877" t="12921" r="48421" b="32023"/>
          <a:stretch>
            <a:fillRect/>
          </a:stretch>
        </p:blipFill>
        <p:spPr bwMode="auto">
          <a:xfrm>
            <a:off x="755576" y="404663"/>
            <a:ext cx="2637107" cy="2719457"/>
          </a:xfrm>
          <a:prstGeom prst="rect">
            <a:avLst/>
          </a:prstGeom>
          <a:noFill/>
          <a:ln w="9525">
            <a:noFill/>
            <a:miter lim="800000"/>
            <a:headEnd/>
            <a:tailEnd/>
          </a:ln>
        </p:spPr>
      </p:pic>
      <p:pic>
        <p:nvPicPr>
          <p:cNvPr id="12" name="11 Imagen"/>
          <p:cNvPicPr/>
          <p:nvPr/>
        </p:nvPicPr>
        <p:blipFill>
          <a:blip r:embed="rId3" cstate="print"/>
          <a:srcRect l="21754" t="14607" r="22983" b="53090"/>
          <a:stretch>
            <a:fillRect/>
          </a:stretch>
        </p:blipFill>
        <p:spPr bwMode="auto">
          <a:xfrm>
            <a:off x="3422026" y="692696"/>
            <a:ext cx="5110413" cy="2431424"/>
          </a:xfrm>
          <a:prstGeom prst="rect">
            <a:avLst/>
          </a:prstGeom>
          <a:noFill/>
          <a:ln w="9525">
            <a:noFill/>
            <a:miter lim="800000"/>
            <a:headEnd/>
            <a:tailEnd/>
          </a:ln>
        </p:spPr>
      </p:pic>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073" name="Imagen 33"/>
          <p:cNvPicPr>
            <a:picLocks noChangeAspect="1" noChangeArrowheads="1"/>
          </p:cNvPicPr>
          <p:nvPr/>
        </p:nvPicPr>
        <p:blipFill>
          <a:blip r:embed="rId4">
            <a:extLst>
              <a:ext uri="{28A0092B-C50C-407E-A947-70E740481C1C}">
                <a14:useLocalDpi xmlns:a14="http://schemas.microsoft.com/office/drawing/2010/main" val="0"/>
              </a:ext>
            </a:extLst>
          </a:blip>
          <a:srcRect l="20702" t="12640" r="48070" b="32024"/>
          <a:stretch>
            <a:fillRect/>
          </a:stretch>
        </p:blipFill>
        <p:spPr bwMode="auto">
          <a:xfrm>
            <a:off x="1324392" y="3619044"/>
            <a:ext cx="2713836" cy="246002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a:spLocks noChangeArrowheads="1"/>
          </p:cNvSpPr>
          <p:nvPr/>
        </p:nvSpPr>
        <p:spPr bwMode="auto">
          <a:xfrm>
            <a:off x="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01473892"/>
      </p:ext>
    </p:extLst>
  </p:cSld>
  <p:clrMapOvr>
    <a:masterClrMapping/>
  </p:clrMapOvr>
  <p:transition spd="slow">
    <p:pull/>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2039"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solidFill>
                  <a:schemeClr val="bg1"/>
                </a:solidFill>
              </a:rPr>
              <a:t>Comparación de disposición  de muros primera y sexta </a:t>
            </a:r>
            <a:endParaRPr lang="es-EC" sz="2500" b="1" dirty="0">
              <a:solidFill>
                <a:schemeClr val="bg1"/>
              </a:solidFill>
            </a:endParaRPr>
          </a:p>
        </p:txBody>
      </p:sp>
      <p:sp>
        <p:nvSpPr>
          <p:cNvPr id="3" name="2 Rectángulo"/>
          <p:cNvSpPr/>
          <p:nvPr/>
        </p:nvSpPr>
        <p:spPr>
          <a:xfrm>
            <a:off x="419076" y="693818"/>
            <a:ext cx="7848872" cy="369332"/>
          </a:xfrm>
          <a:prstGeom prst="rect">
            <a:avLst/>
          </a:prstGeom>
        </p:spPr>
        <p:txBody>
          <a:bodyPr wrap="square">
            <a:spAutoFit/>
          </a:bodyPr>
          <a:lstStyle/>
          <a:p>
            <a:r>
              <a:rPr lang="es-EC" b="1" dirty="0">
                <a:solidFill>
                  <a:srgbClr val="C00000"/>
                </a:solidFill>
                <a:latin typeface="+mj-lt"/>
                <a:ea typeface="+mj-ea"/>
                <a:cs typeface="+mj-cs"/>
              </a:rPr>
              <a:t>Análisis de precios </a:t>
            </a:r>
            <a:r>
              <a:rPr lang="es-EC" b="1" dirty="0" smtClean="0">
                <a:solidFill>
                  <a:srgbClr val="C00000"/>
                </a:solidFill>
                <a:latin typeface="+mj-lt"/>
                <a:ea typeface="+mj-ea"/>
                <a:cs typeface="+mj-cs"/>
              </a:rPr>
              <a:t>de estructura diseñada por desempeño</a:t>
            </a:r>
            <a:r>
              <a:rPr lang="es-EC" b="1" dirty="0" smtClean="0">
                <a:solidFill>
                  <a:srgbClr val="C00000"/>
                </a:solidFill>
                <a:latin typeface="+mj-lt"/>
                <a:ea typeface="+mj-ea"/>
                <a:cs typeface="+mj-cs"/>
              </a:rPr>
              <a:t>.</a:t>
            </a:r>
            <a:endParaRPr lang="es-EC" b="1" dirty="0">
              <a:solidFill>
                <a:srgbClr val="C00000"/>
              </a:solidFill>
              <a:latin typeface="+mj-lt"/>
              <a:ea typeface="+mj-ea"/>
              <a:cs typeface="+mj-cs"/>
            </a:endParaRPr>
          </a:p>
        </p:txBody>
      </p:sp>
      <p:graphicFrame>
        <p:nvGraphicFramePr>
          <p:cNvPr id="2" name="1 Tabla"/>
          <p:cNvGraphicFramePr>
            <a:graphicFrameLocks noGrp="1"/>
          </p:cNvGraphicFramePr>
          <p:nvPr>
            <p:extLst>
              <p:ext uri="{D42A27DB-BD31-4B8C-83A1-F6EECF244321}">
                <p14:modId xmlns:p14="http://schemas.microsoft.com/office/powerpoint/2010/main" val="83433382"/>
              </p:ext>
            </p:extLst>
          </p:nvPr>
        </p:nvGraphicFramePr>
        <p:xfrm>
          <a:off x="611560" y="1097600"/>
          <a:ext cx="7920881" cy="5686763"/>
        </p:xfrm>
        <a:graphic>
          <a:graphicData uri="http://schemas.openxmlformats.org/drawingml/2006/table">
            <a:tbl>
              <a:tblPr firstRow="1" firstCol="1" bandRow="1">
                <a:tableStyleId>{5C22544A-7EE6-4342-B048-85BDC9FD1C3A}</a:tableStyleId>
              </a:tblPr>
              <a:tblGrid>
                <a:gridCol w="916297"/>
                <a:gridCol w="916297"/>
                <a:gridCol w="916297"/>
                <a:gridCol w="916297"/>
                <a:gridCol w="916297"/>
                <a:gridCol w="1669698"/>
                <a:gridCol w="1669698"/>
              </a:tblGrid>
              <a:tr h="322997">
                <a:tc gridSpan="7">
                  <a:txBody>
                    <a:bodyPr/>
                    <a:lstStyle/>
                    <a:p>
                      <a:pPr algn="ctr">
                        <a:lnSpc>
                          <a:spcPct val="200000"/>
                        </a:lnSpc>
                        <a:spcAft>
                          <a:spcPts val="0"/>
                        </a:spcAft>
                      </a:pPr>
                      <a:r>
                        <a:rPr lang="es-EC" sz="1100" dirty="0">
                          <a:effectLst/>
                        </a:rPr>
                        <a:t>LOSA ALIVIANADA DE e=25 cm</a:t>
                      </a:r>
                      <a:endParaRPr lang="es-EC" sz="1100" dirty="0">
                        <a:effectLst/>
                        <a:latin typeface="Calibri"/>
                        <a:ea typeface="Times New Roman"/>
                        <a:cs typeface="Times New Roman"/>
                      </a:endParaRPr>
                    </a:p>
                  </a:txBody>
                  <a:tcPr marL="26017" marR="2601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73543">
                <a:tc>
                  <a:txBody>
                    <a:bodyPr/>
                    <a:lstStyle/>
                    <a:p>
                      <a:pPr algn="ctr">
                        <a:lnSpc>
                          <a:spcPct val="115000"/>
                        </a:lnSpc>
                        <a:spcAft>
                          <a:spcPts val="0"/>
                        </a:spcAft>
                      </a:pPr>
                      <a:r>
                        <a:rPr lang="es-EC" sz="1100">
                          <a:effectLst/>
                        </a:rPr>
                        <a:t>LARGO           (m)</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ANCHO           (m)</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ÁREA      (m</a:t>
                      </a:r>
                      <a:r>
                        <a:rPr lang="es-EC" sz="1100" baseline="30000">
                          <a:effectLst/>
                        </a:rPr>
                        <a:t>2</a:t>
                      </a:r>
                      <a:r>
                        <a:rPr lang="es-EC" sz="1100">
                          <a:effectLst/>
                        </a:rPr>
                        <a:t>)</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No</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CANTIDAD      (m</a:t>
                      </a:r>
                      <a:r>
                        <a:rPr lang="es-EC" sz="1100" baseline="30000">
                          <a:effectLst/>
                        </a:rPr>
                        <a:t>2</a:t>
                      </a:r>
                      <a:r>
                        <a:rPr lang="es-EC" sz="1100">
                          <a:effectLst/>
                        </a:rPr>
                        <a:t>)</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PRECIO UNITARIO (USD)</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TOTAL              (USD)</a:t>
                      </a:r>
                      <a:endParaRPr lang="es-EC" sz="1100">
                        <a:effectLst/>
                        <a:latin typeface="Calibri"/>
                        <a:ea typeface="Times New Roman"/>
                        <a:cs typeface="Times New Roman"/>
                      </a:endParaRPr>
                    </a:p>
                  </a:txBody>
                  <a:tcPr marL="26017" marR="26017" marT="0" marB="0" anchor="ctr"/>
                </a:tc>
              </a:tr>
              <a:tr h="185723">
                <a:tc>
                  <a:txBody>
                    <a:bodyPr/>
                    <a:lstStyle/>
                    <a:p>
                      <a:pPr algn="ctr">
                        <a:lnSpc>
                          <a:spcPct val="115000"/>
                        </a:lnSpc>
                        <a:spcAft>
                          <a:spcPts val="0"/>
                        </a:spcAft>
                      </a:pPr>
                      <a:r>
                        <a:rPr lang="es-EC" sz="1100">
                          <a:effectLst/>
                        </a:rPr>
                        <a:t>42,00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30,00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1260,00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12,00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15120,00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250,10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3781512,00</a:t>
                      </a:r>
                      <a:endParaRPr lang="es-EC" sz="1100">
                        <a:effectLst/>
                        <a:latin typeface="Calibri"/>
                        <a:ea typeface="Times New Roman"/>
                        <a:cs typeface="Times New Roman"/>
                      </a:endParaRPr>
                    </a:p>
                  </a:txBody>
                  <a:tcPr marL="26017" marR="26017" marT="0" marB="0" anchor="b"/>
                </a:tc>
              </a:tr>
              <a:tr h="185723">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r>
              <a:tr h="185723">
                <a:tc gridSpan="7">
                  <a:txBody>
                    <a:bodyPr/>
                    <a:lstStyle/>
                    <a:p>
                      <a:pPr algn="ctr">
                        <a:lnSpc>
                          <a:spcPct val="115000"/>
                        </a:lnSpc>
                        <a:spcAft>
                          <a:spcPts val="0"/>
                        </a:spcAft>
                      </a:pPr>
                      <a:r>
                        <a:rPr lang="es-EC" sz="1100">
                          <a:effectLst/>
                        </a:rPr>
                        <a:t>COLUMNAS</a:t>
                      </a:r>
                      <a:endParaRPr lang="es-EC" sz="1100">
                        <a:effectLst/>
                        <a:latin typeface="Calibri"/>
                        <a:ea typeface="Times New Roman"/>
                        <a:cs typeface="Times New Roman"/>
                      </a:endParaRPr>
                    </a:p>
                  </a:txBody>
                  <a:tcPr marL="26017" marR="2601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71447">
                <a:tc>
                  <a:txBody>
                    <a:bodyPr/>
                    <a:lstStyle/>
                    <a:p>
                      <a:pPr algn="ctr">
                        <a:lnSpc>
                          <a:spcPct val="115000"/>
                        </a:lnSpc>
                        <a:spcAft>
                          <a:spcPts val="0"/>
                        </a:spcAft>
                      </a:pPr>
                      <a:r>
                        <a:rPr lang="es-EC" sz="1100">
                          <a:effectLst/>
                        </a:rPr>
                        <a:t>TIPO</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ÁREA           (m</a:t>
                      </a:r>
                      <a:r>
                        <a:rPr lang="es-EC" sz="1100" baseline="30000">
                          <a:effectLst/>
                        </a:rPr>
                        <a:t>2</a:t>
                      </a:r>
                      <a:r>
                        <a:rPr lang="es-EC" sz="1100">
                          <a:effectLst/>
                        </a:rPr>
                        <a:t>)</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ALTURA    (m)</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No</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CANTIDAD      (m</a:t>
                      </a:r>
                      <a:r>
                        <a:rPr lang="es-EC" sz="1100" baseline="30000">
                          <a:effectLst/>
                        </a:rPr>
                        <a:t>3</a:t>
                      </a:r>
                      <a:r>
                        <a:rPr lang="es-EC" sz="1100">
                          <a:effectLst/>
                        </a:rPr>
                        <a:t>)</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PRECIO UNITARIO (USD)</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TOTAL              (USD)</a:t>
                      </a:r>
                      <a:endParaRPr lang="es-EC" sz="1100">
                        <a:effectLst/>
                        <a:latin typeface="Calibri"/>
                        <a:ea typeface="Times New Roman"/>
                        <a:cs typeface="Times New Roman"/>
                      </a:endParaRPr>
                    </a:p>
                  </a:txBody>
                  <a:tcPr marL="26017" marR="26017" marT="0" marB="0" anchor="ctr"/>
                </a:tc>
              </a:tr>
              <a:tr h="185723">
                <a:tc>
                  <a:txBody>
                    <a:bodyPr/>
                    <a:lstStyle/>
                    <a:p>
                      <a:pPr algn="ctr">
                        <a:lnSpc>
                          <a:spcPct val="115000"/>
                        </a:lnSpc>
                        <a:spcAft>
                          <a:spcPts val="0"/>
                        </a:spcAft>
                      </a:pPr>
                      <a:r>
                        <a:rPr lang="es-EC" sz="1100">
                          <a:effectLst/>
                        </a:rPr>
                        <a:t>80X80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0,64</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38,88</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99,53</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422,17</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42019,76</a:t>
                      </a:r>
                      <a:endParaRPr lang="es-EC" sz="1100">
                        <a:effectLst/>
                        <a:latin typeface="Calibri"/>
                        <a:ea typeface="Times New Roman"/>
                        <a:cs typeface="Times New Roman"/>
                      </a:endParaRPr>
                    </a:p>
                  </a:txBody>
                  <a:tcPr marL="26017" marR="26017" marT="0" marB="0" anchor="b"/>
                </a:tc>
              </a:tr>
              <a:tr h="185723">
                <a:tc>
                  <a:txBody>
                    <a:bodyPr/>
                    <a:lstStyle/>
                    <a:p>
                      <a:pPr algn="ctr">
                        <a:lnSpc>
                          <a:spcPct val="115000"/>
                        </a:lnSpc>
                        <a:spcAft>
                          <a:spcPts val="0"/>
                        </a:spcAft>
                      </a:pPr>
                      <a:r>
                        <a:rPr lang="es-EC" sz="1100">
                          <a:effectLst/>
                        </a:rPr>
                        <a:t>90X90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0,81</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38,88</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125,97</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428,87</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dirty="0">
                          <a:effectLst/>
                        </a:rPr>
                        <a:t>54025,27</a:t>
                      </a:r>
                      <a:endParaRPr lang="es-EC" sz="1100" dirty="0">
                        <a:effectLst/>
                        <a:latin typeface="Calibri"/>
                        <a:ea typeface="Times New Roman"/>
                        <a:cs typeface="Times New Roman"/>
                      </a:endParaRPr>
                    </a:p>
                  </a:txBody>
                  <a:tcPr marL="26017" marR="26017" marT="0" marB="0" anchor="b"/>
                </a:tc>
              </a:tr>
              <a:tr h="185723">
                <a:tc>
                  <a:txBody>
                    <a:bodyPr/>
                    <a:lstStyle/>
                    <a:p>
                      <a:pPr algn="ctr">
                        <a:lnSpc>
                          <a:spcPct val="115000"/>
                        </a:lnSpc>
                        <a:spcAft>
                          <a:spcPts val="0"/>
                        </a:spcAft>
                      </a:pPr>
                      <a:r>
                        <a:rPr lang="es-EC" sz="1100">
                          <a:effectLst/>
                        </a:rPr>
                        <a:t>100X100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1,00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38,88</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24,00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933,12</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433,33</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404348,89</a:t>
                      </a:r>
                      <a:endParaRPr lang="es-EC" sz="1100">
                        <a:effectLst/>
                        <a:latin typeface="Calibri"/>
                        <a:ea typeface="Times New Roman"/>
                        <a:cs typeface="Times New Roman"/>
                      </a:endParaRPr>
                    </a:p>
                  </a:txBody>
                  <a:tcPr marL="26017" marR="26017" marT="0" marB="0" anchor="b"/>
                </a:tc>
              </a:tr>
              <a:tr h="185723">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gn="ctr">
                        <a:lnSpc>
                          <a:spcPct val="115000"/>
                        </a:lnSpc>
                        <a:spcAft>
                          <a:spcPts val="0"/>
                        </a:spcAft>
                      </a:pPr>
                      <a:r>
                        <a:rPr lang="es-EC" sz="1100">
                          <a:effectLst/>
                        </a:rPr>
                        <a:t>TOTAL   (USD)</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500393,92</a:t>
                      </a:r>
                      <a:endParaRPr lang="es-EC" sz="1100">
                        <a:effectLst/>
                        <a:latin typeface="Calibri"/>
                        <a:ea typeface="Times New Roman"/>
                        <a:cs typeface="Times New Roman"/>
                      </a:endParaRPr>
                    </a:p>
                  </a:txBody>
                  <a:tcPr marL="26017" marR="26017" marT="0" marB="0" anchor="b"/>
                </a:tc>
              </a:tr>
              <a:tr h="185723">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r>
              <a:tr h="185723">
                <a:tc gridSpan="7">
                  <a:txBody>
                    <a:bodyPr/>
                    <a:lstStyle/>
                    <a:p>
                      <a:pPr algn="ctr">
                        <a:lnSpc>
                          <a:spcPct val="115000"/>
                        </a:lnSpc>
                        <a:spcAft>
                          <a:spcPts val="0"/>
                        </a:spcAft>
                      </a:pPr>
                      <a:r>
                        <a:rPr lang="es-EC" sz="1100">
                          <a:effectLst/>
                        </a:rPr>
                        <a:t>VIGA</a:t>
                      </a:r>
                      <a:endParaRPr lang="es-EC" sz="1100">
                        <a:effectLst/>
                        <a:latin typeface="Calibri"/>
                        <a:ea typeface="Times New Roman"/>
                        <a:cs typeface="Times New Roman"/>
                      </a:endParaRPr>
                    </a:p>
                  </a:txBody>
                  <a:tcPr marL="26017" marR="2601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76864">
                <a:tc>
                  <a:txBody>
                    <a:bodyPr/>
                    <a:lstStyle/>
                    <a:p>
                      <a:pPr algn="ctr">
                        <a:lnSpc>
                          <a:spcPct val="115000"/>
                        </a:lnSpc>
                        <a:spcAft>
                          <a:spcPts val="0"/>
                        </a:spcAft>
                      </a:pPr>
                      <a:r>
                        <a:rPr lang="es-EC" sz="1100">
                          <a:effectLst/>
                        </a:rPr>
                        <a:t>TIPO</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ÁREA           (m</a:t>
                      </a:r>
                      <a:r>
                        <a:rPr lang="es-EC" sz="1100" baseline="30000">
                          <a:effectLst/>
                        </a:rPr>
                        <a:t>2</a:t>
                      </a:r>
                      <a:r>
                        <a:rPr lang="es-EC" sz="1100">
                          <a:effectLst/>
                        </a:rPr>
                        <a:t>)</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LONGITUD (m)</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No</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CANTIDAD      (m</a:t>
                      </a:r>
                      <a:r>
                        <a:rPr lang="es-EC" sz="1100" baseline="30000">
                          <a:effectLst/>
                        </a:rPr>
                        <a:t>3</a:t>
                      </a:r>
                      <a:r>
                        <a:rPr lang="es-EC" sz="1100">
                          <a:effectLst/>
                        </a:rPr>
                        <a:t>)</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PRECIO UNITARIO (USD)</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TOTAL              (USD)</a:t>
                      </a:r>
                      <a:endParaRPr lang="es-EC" sz="1100">
                        <a:effectLst/>
                        <a:latin typeface="Calibri"/>
                        <a:ea typeface="Times New Roman"/>
                        <a:cs typeface="Times New Roman"/>
                      </a:endParaRPr>
                    </a:p>
                  </a:txBody>
                  <a:tcPr marL="26017" marR="26017" marT="0" marB="0" anchor="ctr"/>
                </a:tc>
              </a:tr>
              <a:tr h="185723">
                <a:tc>
                  <a:txBody>
                    <a:bodyPr/>
                    <a:lstStyle/>
                    <a:p>
                      <a:pPr algn="ctr">
                        <a:lnSpc>
                          <a:spcPct val="115000"/>
                        </a:lnSpc>
                        <a:spcAft>
                          <a:spcPts val="0"/>
                        </a:spcAft>
                      </a:pPr>
                      <a:r>
                        <a:rPr lang="es-EC" sz="1100">
                          <a:effectLst/>
                        </a:rPr>
                        <a:t>50X50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0,25</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6,00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448,00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672,00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360,24</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242081,28</a:t>
                      </a:r>
                      <a:endParaRPr lang="es-EC" sz="1100">
                        <a:effectLst/>
                        <a:latin typeface="Calibri"/>
                        <a:ea typeface="Times New Roman"/>
                        <a:cs typeface="Times New Roman"/>
                      </a:endParaRPr>
                    </a:p>
                  </a:txBody>
                  <a:tcPr marL="26017" marR="26017" marT="0" marB="0" anchor="b"/>
                </a:tc>
              </a:tr>
              <a:tr h="185723">
                <a:tc>
                  <a:txBody>
                    <a:bodyPr/>
                    <a:lstStyle/>
                    <a:p>
                      <a:pPr algn="ctr">
                        <a:lnSpc>
                          <a:spcPct val="115000"/>
                        </a:lnSpc>
                        <a:spcAft>
                          <a:spcPts val="0"/>
                        </a:spcAft>
                      </a:pPr>
                      <a:r>
                        <a:rPr lang="es-EC" sz="1100">
                          <a:effectLst/>
                        </a:rPr>
                        <a:t>50X60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0,30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6,00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448,00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806,40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379,20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305786,88</a:t>
                      </a:r>
                      <a:endParaRPr lang="es-EC" sz="1100">
                        <a:effectLst/>
                        <a:latin typeface="Calibri"/>
                        <a:ea typeface="Times New Roman"/>
                        <a:cs typeface="Times New Roman"/>
                      </a:endParaRPr>
                    </a:p>
                  </a:txBody>
                  <a:tcPr marL="26017" marR="26017" marT="0" marB="0" anchor="b"/>
                </a:tc>
              </a:tr>
              <a:tr h="185723">
                <a:tc>
                  <a:txBody>
                    <a:bodyPr/>
                    <a:lstStyle/>
                    <a:p>
                      <a:pPr algn="ctr">
                        <a:lnSpc>
                          <a:spcPct val="115000"/>
                        </a:lnSpc>
                        <a:spcAft>
                          <a:spcPts val="0"/>
                        </a:spcAft>
                      </a:pPr>
                      <a:r>
                        <a:rPr lang="es-EC" sz="1100">
                          <a:effectLst/>
                        </a:rPr>
                        <a:t>60X65</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0,39</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6,00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472,00</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1104,48</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400,53</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a:effectLst/>
                        </a:rPr>
                        <a:t>442377,37</a:t>
                      </a:r>
                      <a:endParaRPr lang="es-EC" sz="1100">
                        <a:effectLst/>
                        <a:latin typeface="Calibri"/>
                        <a:ea typeface="Times New Roman"/>
                        <a:cs typeface="Times New Roman"/>
                      </a:endParaRPr>
                    </a:p>
                  </a:txBody>
                  <a:tcPr marL="26017" marR="26017" marT="0" marB="0" anchor="b"/>
                </a:tc>
              </a:tr>
              <a:tr h="185723">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gn="ctr">
                        <a:lnSpc>
                          <a:spcPct val="115000"/>
                        </a:lnSpc>
                        <a:spcAft>
                          <a:spcPts val="0"/>
                        </a:spcAft>
                      </a:pPr>
                      <a:r>
                        <a:rPr lang="es-EC" sz="1100">
                          <a:effectLst/>
                        </a:rPr>
                        <a:t>TOTAL   (USD)</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990245,53</a:t>
                      </a:r>
                      <a:endParaRPr lang="es-EC" sz="1100">
                        <a:effectLst/>
                        <a:latin typeface="Calibri"/>
                        <a:ea typeface="Times New Roman"/>
                        <a:cs typeface="Times New Roman"/>
                      </a:endParaRPr>
                    </a:p>
                  </a:txBody>
                  <a:tcPr marL="26017" marR="26017" marT="0" marB="0" anchor="b"/>
                </a:tc>
              </a:tr>
              <a:tr h="185723">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ctr"/>
                </a:tc>
                <a:tc>
                  <a:txBody>
                    <a:bodyPr/>
                    <a:lstStyle/>
                    <a:p>
                      <a:pPr>
                        <a:lnSpc>
                          <a:spcPct val="115000"/>
                        </a:lnSpc>
                      </a:pPr>
                      <a:endParaRPr lang="es-EC" sz="1100">
                        <a:effectLst/>
                        <a:latin typeface="Calibri"/>
                        <a:cs typeface="Times New Roman"/>
                      </a:endParaRPr>
                    </a:p>
                  </a:txBody>
                  <a:tcPr marL="26017" marR="26017" marT="0" marB="0" anchor="b"/>
                </a:tc>
              </a:tr>
              <a:tr h="185723">
                <a:tc>
                  <a:txBody>
                    <a:bodyPr/>
                    <a:lstStyle/>
                    <a:p>
                      <a:pPr>
                        <a:lnSpc>
                          <a:spcPct val="115000"/>
                        </a:lnSpc>
                      </a:pPr>
                      <a:endParaRPr lang="es-EC" sz="1100">
                        <a:effectLst/>
                        <a:latin typeface="Calibri"/>
                        <a:cs typeface="Times New Roman"/>
                      </a:endParaRPr>
                    </a:p>
                  </a:txBody>
                  <a:tcPr marL="26017" marR="26017" marT="0" marB="0" anchor="b"/>
                </a:tc>
                <a:tc gridSpan="6">
                  <a:txBody>
                    <a:bodyPr/>
                    <a:lstStyle/>
                    <a:p>
                      <a:pPr algn="ctr">
                        <a:lnSpc>
                          <a:spcPct val="115000"/>
                        </a:lnSpc>
                        <a:spcAft>
                          <a:spcPts val="0"/>
                        </a:spcAft>
                      </a:pPr>
                      <a:r>
                        <a:rPr lang="es-EC" sz="1100">
                          <a:effectLst/>
                        </a:rPr>
                        <a:t>MURO</a:t>
                      </a:r>
                      <a:endParaRPr lang="es-EC" sz="1100">
                        <a:effectLst/>
                        <a:latin typeface="Calibri"/>
                        <a:ea typeface="Times New Roman"/>
                        <a:cs typeface="Times New Roman"/>
                      </a:endParaRPr>
                    </a:p>
                  </a:txBody>
                  <a:tcPr marL="26017" marR="26017"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76864">
                <a:tc>
                  <a:txBody>
                    <a:bodyPr/>
                    <a:lstStyle/>
                    <a:p>
                      <a:pPr>
                        <a:lnSpc>
                          <a:spcPct val="115000"/>
                        </a:lnSpc>
                      </a:pPr>
                      <a:endParaRPr lang="es-EC" sz="1100">
                        <a:effectLst/>
                        <a:latin typeface="Calibri"/>
                        <a:cs typeface="Times New Roman"/>
                      </a:endParaRPr>
                    </a:p>
                  </a:txBody>
                  <a:tcPr marL="26017" marR="26017" marT="0" marB="0" anchor="ctr"/>
                </a:tc>
                <a:tc>
                  <a:txBody>
                    <a:bodyPr/>
                    <a:lstStyle/>
                    <a:p>
                      <a:pPr algn="ctr">
                        <a:lnSpc>
                          <a:spcPct val="115000"/>
                        </a:lnSpc>
                        <a:spcAft>
                          <a:spcPts val="0"/>
                        </a:spcAft>
                      </a:pPr>
                      <a:r>
                        <a:rPr lang="es-EC" sz="1100">
                          <a:effectLst/>
                        </a:rPr>
                        <a:t>ÁREA           (m</a:t>
                      </a:r>
                      <a:r>
                        <a:rPr lang="es-EC" sz="1100" baseline="30000">
                          <a:effectLst/>
                        </a:rPr>
                        <a:t>2</a:t>
                      </a:r>
                      <a:r>
                        <a:rPr lang="es-EC" sz="1100">
                          <a:effectLst/>
                        </a:rPr>
                        <a:t>)</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ALTURA    (m)</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No</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CANTIDAD      (m</a:t>
                      </a:r>
                      <a:r>
                        <a:rPr lang="es-EC" sz="1100" baseline="30000">
                          <a:effectLst/>
                        </a:rPr>
                        <a:t>3</a:t>
                      </a:r>
                      <a:r>
                        <a:rPr lang="es-EC" sz="1100">
                          <a:effectLst/>
                        </a:rPr>
                        <a:t>)</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PRECIO UNITARIO (USD)</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TOTAL              (USD)</a:t>
                      </a:r>
                      <a:endParaRPr lang="es-EC" sz="1100">
                        <a:effectLst/>
                        <a:latin typeface="Calibri"/>
                        <a:ea typeface="Times New Roman"/>
                        <a:cs typeface="Times New Roman"/>
                      </a:endParaRPr>
                    </a:p>
                  </a:txBody>
                  <a:tcPr marL="26017" marR="26017" marT="0" marB="0" anchor="ctr"/>
                </a:tc>
              </a:tr>
              <a:tr h="185723">
                <a:tc>
                  <a:txBody>
                    <a:bodyPr/>
                    <a:lstStyle/>
                    <a:p>
                      <a:pPr>
                        <a:lnSpc>
                          <a:spcPct val="115000"/>
                        </a:lnSpc>
                      </a:pPr>
                      <a:endParaRPr lang="es-EC" sz="1100">
                        <a:effectLst/>
                        <a:latin typeface="Calibri"/>
                        <a:cs typeface="Times New Roman"/>
                      </a:endParaRPr>
                    </a:p>
                  </a:txBody>
                  <a:tcPr marL="26017" marR="26017" marT="0" marB="0" anchor="b"/>
                </a:tc>
                <a:tc>
                  <a:txBody>
                    <a:bodyPr/>
                    <a:lstStyle/>
                    <a:p>
                      <a:pPr algn="ctr">
                        <a:lnSpc>
                          <a:spcPct val="115000"/>
                        </a:lnSpc>
                        <a:spcAft>
                          <a:spcPts val="0"/>
                        </a:spcAft>
                      </a:pPr>
                      <a:r>
                        <a:rPr lang="es-EC" sz="1100">
                          <a:effectLst/>
                        </a:rPr>
                        <a:t>2,57</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38,8</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8</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797,728</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474</a:t>
                      </a:r>
                      <a:endParaRPr lang="es-EC" sz="1100">
                        <a:effectLst/>
                        <a:latin typeface="Calibri"/>
                        <a:ea typeface="Times New Roman"/>
                        <a:cs typeface="Times New Roman"/>
                      </a:endParaRPr>
                    </a:p>
                  </a:txBody>
                  <a:tcPr marL="26017" marR="26017" marT="0" marB="0" anchor="ctr"/>
                </a:tc>
                <a:tc>
                  <a:txBody>
                    <a:bodyPr/>
                    <a:lstStyle/>
                    <a:p>
                      <a:pPr algn="ctr">
                        <a:lnSpc>
                          <a:spcPct val="115000"/>
                        </a:lnSpc>
                        <a:spcAft>
                          <a:spcPts val="0"/>
                        </a:spcAft>
                      </a:pPr>
                      <a:r>
                        <a:rPr lang="es-EC" sz="1100">
                          <a:effectLst/>
                        </a:rPr>
                        <a:t>378123,07</a:t>
                      </a:r>
                      <a:endParaRPr lang="es-EC" sz="1100">
                        <a:effectLst/>
                        <a:latin typeface="Calibri"/>
                        <a:ea typeface="Times New Roman"/>
                        <a:cs typeface="Times New Roman"/>
                      </a:endParaRPr>
                    </a:p>
                  </a:txBody>
                  <a:tcPr marL="26017" marR="26017" marT="0" marB="0" anchor="b"/>
                </a:tc>
              </a:tr>
              <a:tr h="224126">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nSpc>
                          <a:spcPct val="115000"/>
                        </a:lnSpc>
                      </a:pPr>
                      <a:endParaRPr lang="es-EC" sz="1100">
                        <a:effectLst/>
                        <a:latin typeface="Calibri"/>
                        <a:cs typeface="Times New Roman"/>
                      </a:endParaRPr>
                    </a:p>
                  </a:txBody>
                  <a:tcPr marL="26017" marR="26017" marT="0" marB="0" anchor="b"/>
                </a:tc>
                <a:tc>
                  <a:txBody>
                    <a:bodyPr/>
                    <a:lstStyle/>
                    <a:p>
                      <a:pPr algn="ctr">
                        <a:lnSpc>
                          <a:spcPct val="115000"/>
                        </a:lnSpc>
                        <a:spcAft>
                          <a:spcPts val="0"/>
                        </a:spcAft>
                      </a:pPr>
                      <a:r>
                        <a:rPr lang="es-EC" sz="1100">
                          <a:effectLst/>
                        </a:rPr>
                        <a:t>VALOR TOTAL (USD)</a:t>
                      </a:r>
                      <a:endParaRPr lang="es-EC" sz="1100">
                        <a:effectLst/>
                        <a:latin typeface="Calibri"/>
                        <a:ea typeface="Times New Roman"/>
                        <a:cs typeface="Times New Roman"/>
                      </a:endParaRPr>
                    </a:p>
                  </a:txBody>
                  <a:tcPr marL="26017" marR="26017" marT="0" marB="0" anchor="b"/>
                </a:tc>
                <a:tc>
                  <a:txBody>
                    <a:bodyPr/>
                    <a:lstStyle/>
                    <a:p>
                      <a:pPr algn="ctr">
                        <a:lnSpc>
                          <a:spcPct val="115000"/>
                        </a:lnSpc>
                        <a:spcAft>
                          <a:spcPts val="0"/>
                        </a:spcAft>
                      </a:pPr>
                      <a:r>
                        <a:rPr lang="es-EC" sz="1100" dirty="0">
                          <a:effectLst/>
                        </a:rPr>
                        <a:t>5650274,53</a:t>
                      </a:r>
                      <a:endParaRPr lang="es-EC" sz="1100" dirty="0">
                        <a:effectLst/>
                        <a:latin typeface="Calibri"/>
                        <a:ea typeface="Times New Roman"/>
                        <a:cs typeface="Times New Roman"/>
                      </a:endParaRPr>
                    </a:p>
                  </a:txBody>
                  <a:tcPr marL="26017" marR="26017" marT="0" marB="0" anchor="b"/>
                </a:tc>
              </a:tr>
              <a:tr h="317909">
                <a:tc>
                  <a:txBody>
                    <a:bodyPr/>
                    <a:lstStyle/>
                    <a:p>
                      <a:pPr>
                        <a:lnSpc>
                          <a:spcPct val="115000"/>
                        </a:lnSpc>
                        <a:spcAft>
                          <a:spcPts val="0"/>
                        </a:spcAft>
                      </a:pPr>
                      <a:r>
                        <a:rPr lang="es-EC" sz="500">
                          <a:effectLst/>
                        </a:rPr>
                        <a:t> </a:t>
                      </a:r>
                      <a:endParaRPr lang="es-EC" sz="600">
                        <a:effectLst/>
                        <a:latin typeface="Calibri"/>
                        <a:ea typeface="Times New Roman"/>
                        <a:cs typeface="Times New Roman"/>
                      </a:endParaRPr>
                    </a:p>
                  </a:txBody>
                  <a:tcPr marL="26017" marR="26017" marT="0" marB="0" anchor="b"/>
                </a:tc>
                <a:tc>
                  <a:txBody>
                    <a:bodyPr/>
                    <a:lstStyle/>
                    <a:p>
                      <a:pPr>
                        <a:lnSpc>
                          <a:spcPct val="115000"/>
                        </a:lnSpc>
                        <a:spcAft>
                          <a:spcPts val="0"/>
                        </a:spcAft>
                      </a:pPr>
                      <a:r>
                        <a:rPr lang="es-EC" sz="500">
                          <a:effectLst/>
                        </a:rPr>
                        <a:t> </a:t>
                      </a:r>
                      <a:endParaRPr lang="es-EC" sz="600">
                        <a:effectLst/>
                        <a:latin typeface="Calibri"/>
                        <a:ea typeface="Times New Roman"/>
                        <a:cs typeface="Times New Roman"/>
                      </a:endParaRPr>
                    </a:p>
                  </a:txBody>
                  <a:tcPr marL="26017" marR="26017" marT="0" marB="0" anchor="b"/>
                </a:tc>
                <a:tc>
                  <a:txBody>
                    <a:bodyPr/>
                    <a:lstStyle/>
                    <a:p>
                      <a:pPr>
                        <a:lnSpc>
                          <a:spcPct val="115000"/>
                        </a:lnSpc>
                        <a:spcAft>
                          <a:spcPts val="0"/>
                        </a:spcAft>
                      </a:pPr>
                      <a:r>
                        <a:rPr lang="es-EC" sz="500" dirty="0">
                          <a:effectLst/>
                        </a:rPr>
                        <a:t> </a:t>
                      </a:r>
                      <a:endParaRPr lang="es-EC" sz="600" dirty="0">
                        <a:effectLst/>
                        <a:latin typeface="Calibri"/>
                        <a:ea typeface="Times New Roman"/>
                        <a:cs typeface="Times New Roman"/>
                      </a:endParaRPr>
                    </a:p>
                  </a:txBody>
                  <a:tcPr marL="26017" marR="26017" marT="0" marB="0" anchor="b"/>
                </a:tc>
                <a:tc>
                  <a:txBody>
                    <a:bodyPr/>
                    <a:lstStyle/>
                    <a:p>
                      <a:pPr>
                        <a:lnSpc>
                          <a:spcPct val="115000"/>
                        </a:lnSpc>
                        <a:spcAft>
                          <a:spcPts val="0"/>
                        </a:spcAft>
                      </a:pPr>
                      <a:r>
                        <a:rPr lang="es-EC" sz="500" dirty="0">
                          <a:effectLst/>
                        </a:rPr>
                        <a:t> </a:t>
                      </a:r>
                      <a:endParaRPr lang="es-EC" sz="600" dirty="0">
                        <a:effectLst/>
                        <a:latin typeface="Calibri"/>
                        <a:ea typeface="Times New Roman"/>
                        <a:cs typeface="Times New Roman"/>
                      </a:endParaRPr>
                    </a:p>
                  </a:txBody>
                  <a:tcPr marL="26017" marR="26017" marT="0" marB="0" anchor="b"/>
                </a:tc>
                <a:tc>
                  <a:txBody>
                    <a:bodyPr/>
                    <a:lstStyle/>
                    <a:p>
                      <a:pPr>
                        <a:lnSpc>
                          <a:spcPct val="115000"/>
                        </a:lnSpc>
                        <a:spcAft>
                          <a:spcPts val="0"/>
                        </a:spcAft>
                      </a:pPr>
                      <a:r>
                        <a:rPr lang="es-EC" sz="500">
                          <a:effectLst/>
                        </a:rPr>
                        <a:t> </a:t>
                      </a:r>
                      <a:endParaRPr lang="es-EC" sz="600">
                        <a:effectLst/>
                        <a:latin typeface="Calibri"/>
                        <a:ea typeface="Times New Roman"/>
                        <a:cs typeface="Times New Roman"/>
                      </a:endParaRPr>
                    </a:p>
                  </a:txBody>
                  <a:tcPr marL="26017" marR="26017" marT="0" marB="0" anchor="b"/>
                </a:tc>
                <a:tc>
                  <a:txBody>
                    <a:bodyPr/>
                    <a:lstStyle/>
                    <a:p>
                      <a:endParaRPr lang="es-EC" sz="1100"/>
                    </a:p>
                  </a:txBody>
                  <a:tcPr marL="53520" marR="53520" marT="26760" marB="26760"/>
                </a:tc>
                <a:tc>
                  <a:txBody>
                    <a:bodyPr/>
                    <a:lstStyle/>
                    <a:p>
                      <a:endParaRPr lang="es-EC" sz="1100" dirty="0"/>
                    </a:p>
                  </a:txBody>
                  <a:tcPr marL="53520" marR="53520" marT="26760" marB="26760"/>
                </a:tc>
              </a:tr>
            </a:tbl>
          </a:graphicData>
        </a:graphic>
      </p:graphicFrame>
    </p:spTree>
    <p:extLst>
      <p:ext uri="{BB962C8B-B14F-4D97-AF65-F5344CB8AC3E}">
        <p14:creationId xmlns:p14="http://schemas.microsoft.com/office/powerpoint/2010/main" val="2058073832"/>
      </p:ext>
    </p:extLst>
  </p:cSld>
  <p:clrMapOvr>
    <a:masterClrMapping/>
  </p:clrMapOvr>
  <p:transition spd="slow">
    <p:pull/>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2039"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solidFill>
                  <a:schemeClr val="bg1"/>
                </a:solidFill>
              </a:rPr>
              <a:t>Comparación de disposición  de muros primera y sexta </a:t>
            </a:r>
            <a:endParaRPr lang="es-EC" sz="2500" b="1" dirty="0">
              <a:solidFill>
                <a:schemeClr val="bg1"/>
              </a:solidFill>
            </a:endParaRPr>
          </a:p>
        </p:txBody>
      </p:sp>
      <p:sp>
        <p:nvSpPr>
          <p:cNvPr id="3" name="2 Rectángulo"/>
          <p:cNvSpPr/>
          <p:nvPr/>
        </p:nvSpPr>
        <p:spPr>
          <a:xfrm>
            <a:off x="539552" y="692696"/>
            <a:ext cx="7848872" cy="369332"/>
          </a:xfrm>
          <a:prstGeom prst="rect">
            <a:avLst/>
          </a:prstGeom>
        </p:spPr>
        <p:txBody>
          <a:bodyPr wrap="square">
            <a:spAutoFit/>
          </a:bodyPr>
          <a:lstStyle/>
          <a:p>
            <a:r>
              <a:rPr lang="es-EC" b="1" dirty="0">
                <a:solidFill>
                  <a:srgbClr val="C00000"/>
                </a:solidFill>
                <a:latin typeface="+mj-lt"/>
                <a:ea typeface="+mj-ea"/>
                <a:cs typeface="+mj-cs"/>
              </a:rPr>
              <a:t>Análisis de </a:t>
            </a:r>
            <a:r>
              <a:rPr lang="es-EC" b="1" dirty="0" smtClean="0">
                <a:solidFill>
                  <a:srgbClr val="C00000"/>
                </a:solidFill>
                <a:latin typeface="+mj-lt"/>
                <a:ea typeface="+mj-ea"/>
                <a:cs typeface="+mj-cs"/>
              </a:rPr>
              <a:t>precios de estructura diseñada por análisis estático.</a:t>
            </a:r>
            <a:endParaRPr lang="es-EC" b="1" dirty="0">
              <a:solidFill>
                <a:srgbClr val="C00000"/>
              </a:solidFill>
              <a:latin typeface="+mj-lt"/>
              <a:ea typeface="+mj-ea"/>
              <a:cs typeface="+mj-cs"/>
            </a:endParaRPr>
          </a:p>
        </p:txBody>
      </p:sp>
      <p:graphicFrame>
        <p:nvGraphicFramePr>
          <p:cNvPr id="4" name="3 Tabla"/>
          <p:cNvGraphicFramePr>
            <a:graphicFrameLocks noGrp="1"/>
          </p:cNvGraphicFramePr>
          <p:nvPr>
            <p:extLst>
              <p:ext uri="{D42A27DB-BD31-4B8C-83A1-F6EECF244321}">
                <p14:modId xmlns:p14="http://schemas.microsoft.com/office/powerpoint/2010/main" val="3240370650"/>
              </p:ext>
            </p:extLst>
          </p:nvPr>
        </p:nvGraphicFramePr>
        <p:xfrm>
          <a:off x="539552" y="1044268"/>
          <a:ext cx="8064897" cy="5525703"/>
        </p:xfrm>
        <a:graphic>
          <a:graphicData uri="http://schemas.openxmlformats.org/drawingml/2006/table">
            <a:tbl>
              <a:tblPr firstRow="1" firstCol="1" bandRow="1">
                <a:tableStyleId>{5C22544A-7EE6-4342-B048-85BDC9FD1C3A}</a:tableStyleId>
              </a:tblPr>
              <a:tblGrid>
                <a:gridCol w="1132616"/>
                <a:gridCol w="1075008"/>
                <a:gridCol w="1240396"/>
                <a:gridCol w="723797"/>
                <a:gridCol w="1238538"/>
                <a:gridCol w="1366760"/>
                <a:gridCol w="1287782"/>
              </a:tblGrid>
              <a:tr h="175366">
                <a:tc gridSpan="7">
                  <a:txBody>
                    <a:bodyPr/>
                    <a:lstStyle/>
                    <a:p>
                      <a:pPr algn="ctr">
                        <a:lnSpc>
                          <a:spcPct val="115000"/>
                        </a:lnSpc>
                        <a:spcAft>
                          <a:spcPts val="0"/>
                        </a:spcAft>
                      </a:pPr>
                      <a:r>
                        <a:rPr lang="es-EC" sz="1200" dirty="0">
                          <a:effectLst/>
                        </a:rPr>
                        <a:t>LOSA ALIVIANADA DE e=25 cm</a:t>
                      </a:r>
                      <a:endParaRPr lang="es-EC" sz="1200" dirty="0">
                        <a:effectLst/>
                        <a:latin typeface="Calibri"/>
                        <a:ea typeface="Times New Roman"/>
                        <a:cs typeface="Times New Roman"/>
                      </a:endParaRPr>
                    </a:p>
                  </a:txBody>
                  <a:tcPr marL="26094" marR="2609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20082">
                <a:tc>
                  <a:txBody>
                    <a:bodyPr/>
                    <a:lstStyle/>
                    <a:p>
                      <a:pPr algn="ctr">
                        <a:lnSpc>
                          <a:spcPct val="115000"/>
                        </a:lnSpc>
                        <a:spcAft>
                          <a:spcPts val="0"/>
                        </a:spcAft>
                      </a:pPr>
                      <a:r>
                        <a:rPr lang="es-EC" sz="600" dirty="0">
                          <a:effectLst/>
                        </a:rPr>
                        <a:t>LARGO           (m)</a:t>
                      </a:r>
                      <a:endParaRPr lang="es-EC" sz="600" dirty="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dirty="0">
                          <a:effectLst/>
                        </a:rPr>
                        <a:t>ANCHO           (m)</a:t>
                      </a:r>
                      <a:endParaRPr lang="es-EC" sz="1200" dirty="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dirty="0" err="1">
                          <a:effectLst/>
                        </a:rPr>
                        <a:t>AREA</a:t>
                      </a:r>
                      <a:r>
                        <a:rPr lang="es-EC" sz="1200" dirty="0">
                          <a:effectLst/>
                        </a:rPr>
                        <a:t>      (</a:t>
                      </a:r>
                      <a:r>
                        <a:rPr lang="es-EC" sz="1200" dirty="0" err="1">
                          <a:effectLst/>
                        </a:rPr>
                        <a:t>m2</a:t>
                      </a:r>
                      <a:r>
                        <a:rPr lang="es-EC" sz="1200" dirty="0">
                          <a:effectLst/>
                        </a:rPr>
                        <a:t>)</a:t>
                      </a:r>
                      <a:endParaRPr lang="es-EC" sz="1200" dirty="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No</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CANTIDAD      (m2)</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PRECIO UNITARIO (USD)</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TOTAL              (USD)</a:t>
                      </a:r>
                      <a:endParaRPr lang="es-EC" sz="1200">
                        <a:effectLst/>
                        <a:latin typeface="Calibri"/>
                        <a:ea typeface="Times New Roman"/>
                        <a:cs typeface="Times New Roman"/>
                      </a:endParaRPr>
                    </a:p>
                  </a:txBody>
                  <a:tcPr marL="26094" marR="26094" marT="0" marB="0" anchor="ctr"/>
                </a:tc>
              </a:tr>
              <a:tr h="175366">
                <a:tc>
                  <a:txBody>
                    <a:bodyPr/>
                    <a:lstStyle/>
                    <a:p>
                      <a:pPr algn="r">
                        <a:lnSpc>
                          <a:spcPct val="115000"/>
                        </a:lnSpc>
                        <a:spcAft>
                          <a:spcPts val="0"/>
                        </a:spcAft>
                      </a:pPr>
                      <a:r>
                        <a:rPr lang="es-EC" sz="600">
                          <a:effectLst/>
                        </a:rPr>
                        <a:t>42.00</a:t>
                      </a:r>
                      <a:endParaRPr lang="es-EC" sz="6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30.00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dirty="0">
                          <a:effectLst/>
                        </a:rPr>
                        <a:t>1260.00</a:t>
                      </a:r>
                      <a:endParaRPr lang="es-EC" sz="1200" dirty="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12.00</a:t>
                      </a:r>
                      <a:endParaRPr lang="es-EC" sz="1200">
                        <a:effectLst/>
                        <a:latin typeface="Calibri"/>
                        <a:ea typeface="Times New Roman"/>
                        <a:cs typeface="Times New Roman"/>
                      </a:endParaRPr>
                    </a:p>
                  </a:txBody>
                  <a:tcPr marL="26094" marR="26094" marT="0" marB="0" anchor="b"/>
                </a:tc>
                <a:tc>
                  <a:txBody>
                    <a:bodyPr/>
                    <a:lstStyle/>
                    <a:p>
                      <a:pPr algn="ctr">
                        <a:lnSpc>
                          <a:spcPct val="115000"/>
                        </a:lnSpc>
                        <a:spcAft>
                          <a:spcPts val="0"/>
                        </a:spcAft>
                      </a:pPr>
                      <a:r>
                        <a:rPr lang="es-EC" sz="1200">
                          <a:effectLst/>
                        </a:rPr>
                        <a:t>15120.00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250.10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3781512.00</a:t>
                      </a:r>
                      <a:endParaRPr lang="es-EC" sz="1200">
                        <a:effectLst/>
                        <a:latin typeface="Calibri"/>
                        <a:ea typeface="Times New Roman"/>
                        <a:cs typeface="Times New Roman"/>
                      </a:endParaRPr>
                    </a:p>
                  </a:txBody>
                  <a:tcPr marL="26094" marR="26094" marT="0" marB="0" anchor="b"/>
                </a:tc>
              </a:tr>
              <a:tr h="175366">
                <a:tc>
                  <a:txBody>
                    <a:bodyPr/>
                    <a:lstStyle/>
                    <a:p>
                      <a:pPr>
                        <a:lnSpc>
                          <a:spcPct val="115000"/>
                        </a:lnSpc>
                      </a:pPr>
                      <a:endParaRPr lang="es-EC" sz="6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dirty="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r>
              <a:tr h="175366">
                <a:tc>
                  <a:txBody>
                    <a:bodyPr/>
                    <a:lstStyle/>
                    <a:p>
                      <a:pPr>
                        <a:lnSpc>
                          <a:spcPct val="115000"/>
                        </a:lnSpc>
                      </a:pPr>
                      <a:endParaRPr lang="es-EC" sz="6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dirty="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r>
              <a:tr h="175366">
                <a:tc gridSpan="7">
                  <a:txBody>
                    <a:bodyPr/>
                    <a:lstStyle/>
                    <a:p>
                      <a:pPr algn="ctr">
                        <a:lnSpc>
                          <a:spcPct val="115000"/>
                        </a:lnSpc>
                        <a:spcAft>
                          <a:spcPts val="0"/>
                        </a:spcAft>
                      </a:pPr>
                      <a:r>
                        <a:rPr lang="es-EC" sz="1200" dirty="0">
                          <a:effectLst/>
                        </a:rPr>
                        <a:t>COLUMNAS</a:t>
                      </a:r>
                      <a:endParaRPr lang="es-EC" sz="1200" dirty="0">
                        <a:effectLst/>
                        <a:latin typeface="Calibri"/>
                        <a:ea typeface="Times New Roman"/>
                        <a:cs typeface="Times New Roman"/>
                      </a:endParaRPr>
                    </a:p>
                  </a:txBody>
                  <a:tcPr marL="26094" marR="2609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20082">
                <a:tc>
                  <a:txBody>
                    <a:bodyPr/>
                    <a:lstStyle/>
                    <a:p>
                      <a:pPr algn="ctr">
                        <a:lnSpc>
                          <a:spcPct val="115000"/>
                        </a:lnSpc>
                        <a:spcAft>
                          <a:spcPts val="0"/>
                        </a:spcAft>
                      </a:pPr>
                      <a:r>
                        <a:rPr lang="es-EC" sz="600">
                          <a:effectLst/>
                        </a:rPr>
                        <a:t>TIPO</a:t>
                      </a:r>
                      <a:endParaRPr lang="es-EC" sz="6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AREA           (m2)</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dirty="0">
                          <a:effectLst/>
                        </a:rPr>
                        <a:t>ALTURA    (m)</a:t>
                      </a:r>
                      <a:endParaRPr lang="es-EC" sz="1200" dirty="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No</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CANTIDAD      (m3)</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PRECIO UNITARIO (USD)</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TOTAL              (USD)</a:t>
                      </a:r>
                      <a:endParaRPr lang="es-EC" sz="1200">
                        <a:effectLst/>
                        <a:latin typeface="Calibri"/>
                        <a:ea typeface="Times New Roman"/>
                        <a:cs typeface="Times New Roman"/>
                      </a:endParaRPr>
                    </a:p>
                  </a:txBody>
                  <a:tcPr marL="26094" marR="26094" marT="0" marB="0" anchor="ctr"/>
                </a:tc>
              </a:tr>
              <a:tr h="175366">
                <a:tc>
                  <a:txBody>
                    <a:bodyPr/>
                    <a:lstStyle/>
                    <a:p>
                      <a:pPr>
                        <a:lnSpc>
                          <a:spcPct val="115000"/>
                        </a:lnSpc>
                        <a:spcAft>
                          <a:spcPts val="0"/>
                        </a:spcAft>
                      </a:pPr>
                      <a:r>
                        <a:rPr lang="es-EC" sz="600">
                          <a:effectLst/>
                        </a:rPr>
                        <a:t>100X100</a:t>
                      </a:r>
                      <a:endParaRPr lang="es-EC" sz="6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1.00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dirty="0">
                          <a:effectLst/>
                        </a:rPr>
                        <a:t>38.88</a:t>
                      </a:r>
                      <a:endParaRPr lang="es-EC" sz="1200" dirty="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40.00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1555.20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433.33</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673914.82</a:t>
                      </a:r>
                      <a:endParaRPr lang="es-EC" sz="1200">
                        <a:effectLst/>
                        <a:latin typeface="Calibri"/>
                        <a:ea typeface="Times New Roman"/>
                        <a:cs typeface="Times New Roman"/>
                      </a:endParaRPr>
                    </a:p>
                  </a:txBody>
                  <a:tcPr marL="26094" marR="26094" marT="0" marB="0" anchor="b"/>
                </a:tc>
              </a:tr>
              <a:tr h="175366">
                <a:tc>
                  <a:txBody>
                    <a:bodyPr/>
                    <a:lstStyle/>
                    <a:p>
                      <a:pPr>
                        <a:lnSpc>
                          <a:spcPct val="115000"/>
                        </a:lnSpc>
                      </a:pPr>
                      <a:endParaRPr lang="es-EC" sz="6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gn="ctr">
                        <a:lnSpc>
                          <a:spcPct val="115000"/>
                        </a:lnSpc>
                        <a:spcAft>
                          <a:spcPts val="0"/>
                        </a:spcAft>
                      </a:pPr>
                      <a:r>
                        <a:rPr lang="es-EC" sz="1200">
                          <a:effectLst/>
                        </a:rPr>
                        <a:t>TOTAL   (USD)</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673914.82</a:t>
                      </a:r>
                      <a:endParaRPr lang="es-EC" sz="1200">
                        <a:effectLst/>
                        <a:latin typeface="Calibri"/>
                        <a:ea typeface="Times New Roman"/>
                        <a:cs typeface="Times New Roman"/>
                      </a:endParaRPr>
                    </a:p>
                  </a:txBody>
                  <a:tcPr marL="26094" marR="26094" marT="0" marB="0" anchor="b"/>
                </a:tc>
              </a:tr>
              <a:tr h="175366">
                <a:tc>
                  <a:txBody>
                    <a:bodyPr/>
                    <a:lstStyle/>
                    <a:p>
                      <a:pPr>
                        <a:lnSpc>
                          <a:spcPct val="115000"/>
                        </a:lnSpc>
                      </a:pPr>
                      <a:endParaRPr lang="es-EC" sz="6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dirty="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r>
              <a:tr h="175366">
                <a:tc gridSpan="7">
                  <a:txBody>
                    <a:bodyPr/>
                    <a:lstStyle/>
                    <a:p>
                      <a:pPr algn="ctr">
                        <a:lnSpc>
                          <a:spcPct val="115000"/>
                        </a:lnSpc>
                        <a:spcAft>
                          <a:spcPts val="0"/>
                        </a:spcAft>
                      </a:pPr>
                      <a:r>
                        <a:rPr lang="es-EC" sz="1200">
                          <a:effectLst/>
                        </a:rPr>
                        <a:t>VIGA</a:t>
                      </a:r>
                      <a:endParaRPr lang="es-EC" sz="1200">
                        <a:effectLst/>
                        <a:latin typeface="Calibri"/>
                        <a:ea typeface="Times New Roman"/>
                        <a:cs typeface="Times New Roman"/>
                      </a:endParaRPr>
                    </a:p>
                  </a:txBody>
                  <a:tcPr marL="26094" marR="2609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20082">
                <a:tc>
                  <a:txBody>
                    <a:bodyPr/>
                    <a:lstStyle/>
                    <a:p>
                      <a:pPr algn="ctr">
                        <a:lnSpc>
                          <a:spcPct val="115000"/>
                        </a:lnSpc>
                        <a:spcAft>
                          <a:spcPts val="0"/>
                        </a:spcAft>
                      </a:pPr>
                      <a:r>
                        <a:rPr lang="es-EC" sz="600">
                          <a:effectLst/>
                        </a:rPr>
                        <a:t>TIPO</a:t>
                      </a:r>
                      <a:endParaRPr lang="es-EC" sz="6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AREA           (m2)</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LONGITUD (m)</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dirty="0">
                          <a:effectLst/>
                        </a:rPr>
                        <a:t>No</a:t>
                      </a:r>
                      <a:endParaRPr lang="es-EC" sz="1200" dirty="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CANTIDAD      (m3)</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PRECIO UNITARIO (USD)</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TOTAL              (USD)</a:t>
                      </a:r>
                      <a:endParaRPr lang="es-EC" sz="1200">
                        <a:effectLst/>
                        <a:latin typeface="Calibri"/>
                        <a:ea typeface="Times New Roman"/>
                        <a:cs typeface="Times New Roman"/>
                      </a:endParaRPr>
                    </a:p>
                  </a:txBody>
                  <a:tcPr marL="26094" marR="26094" marT="0" marB="0" anchor="ctr"/>
                </a:tc>
              </a:tr>
              <a:tr h="175366">
                <a:tc>
                  <a:txBody>
                    <a:bodyPr/>
                    <a:lstStyle/>
                    <a:p>
                      <a:pPr>
                        <a:lnSpc>
                          <a:spcPct val="115000"/>
                        </a:lnSpc>
                        <a:spcAft>
                          <a:spcPts val="0"/>
                        </a:spcAft>
                      </a:pPr>
                      <a:r>
                        <a:rPr lang="es-EC" sz="600">
                          <a:effectLst/>
                        </a:rPr>
                        <a:t>40X40</a:t>
                      </a:r>
                      <a:endParaRPr lang="es-EC" sz="6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0.16</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6.00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dirty="0">
                          <a:effectLst/>
                        </a:rPr>
                        <a:t>312.00</a:t>
                      </a:r>
                      <a:endParaRPr lang="es-EC" sz="1200" dirty="0">
                        <a:effectLst/>
                        <a:latin typeface="Calibri"/>
                        <a:ea typeface="Times New Roman"/>
                        <a:cs typeface="Times New Roman"/>
                      </a:endParaRPr>
                    </a:p>
                  </a:txBody>
                  <a:tcPr marL="26094" marR="26094" marT="0" marB="0" anchor="b"/>
                </a:tc>
                <a:tc>
                  <a:txBody>
                    <a:bodyPr/>
                    <a:lstStyle/>
                    <a:p>
                      <a:pPr algn="ctr">
                        <a:lnSpc>
                          <a:spcPct val="115000"/>
                        </a:lnSpc>
                        <a:spcAft>
                          <a:spcPts val="0"/>
                        </a:spcAft>
                      </a:pPr>
                      <a:r>
                        <a:rPr lang="es-EC" sz="1200">
                          <a:effectLst/>
                        </a:rPr>
                        <a:t>299.52</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331.18</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99195.03</a:t>
                      </a:r>
                      <a:endParaRPr lang="es-EC" sz="1200">
                        <a:effectLst/>
                        <a:latin typeface="Calibri"/>
                        <a:ea typeface="Times New Roman"/>
                        <a:cs typeface="Times New Roman"/>
                      </a:endParaRPr>
                    </a:p>
                  </a:txBody>
                  <a:tcPr marL="26094" marR="26094" marT="0" marB="0" anchor="b"/>
                </a:tc>
              </a:tr>
              <a:tr h="175366">
                <a:tc>
                  <a:txBody>
                    <a:bodyPr/>
                    <a:lstStyle/>
                    <a:p>
                      <a:pPr>
                        <a:lnSpc>
                          <a:spcPct val="115000"/>
                        </a:lnSpc>
                        <a:spcAft>
                          <a:spcPts val="0"/>
                        </a:spcAft>
                      </a:pPr>
                      <a:r>
                        <a:rPr lang="es-EC" sz="600">
                          <a:effectLst/>
                        </a:rPr>
                        <a:t>40X50</a:t>
                      </a:r>
                      <a:endParaRPr lang="es-EC" sz="6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0.20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6.00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dirty="0">
                          <a:effectLst/>
                        </a:rPr>
                        <a:t>312.00</a:t>
                      </a:r>
                      <a:endParaRPr lang="es-EC" sz="1200" dirty="0">
                        <a:effectLst/>
                        <a:latin typeface="Calibri"/>
                        <a:ea typeface="Times New Roman"/>
                        <a:cs typeface="Times New Roman"/>
                      </a:endParaRPr>
                    </a:p>
                  </a:txBody>
                  <a:tcPr marL="26094" marR="26094" marT="0" marB="0" anchor="b"/>
                </a:tc>
                <a:tc>
                  <a:txBody>
                    <a:bodyPr/>
                    <a:lstStyle/>
                    <a:p>
                      <a:pPr algn="ctr">
                        <a:lnSpc>
                          <a:spcPct val="115000"/>
                        </a:lnSpc>
                        <a:spcAft>
                          <a:spcPts val="0"/>
                        </a:spcAft>
                      </a:pPr>
                      <a:r>
                        <a:rPr lang="es-EC" sz="1200">
                          <a:effectLst/>
                        </a:rPr>
                        <a:t>374.40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331.18</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123993.79</a:t>
                      </a:r>
                      <a:endParaRPr lang="es-EC" sz="1200">
                        <a:effectLst/>
                        <a:latin typeface="Calibri"/>
                        <a:ea typeface="Times New Roman"/>
                        <a:cs typeface="Times New Roman"/>
                      </a:endParaRPr>
                    </a:p>
                  </a:txBody>
                  <a:tcPr marL="26094" marR="26094" marT="0" marB="0" anchor="b"/>
                </a:tc>
              </a:tr>
              <a:tr h="175366">
                <a:tc>
                  <a:txBody>
                    <a:bodyPr/>
                    <a:lstStyle/>
                    <a:p>
                      <a:pPr>
                        <a:lnSpc>
                          <a:spcPct val="115000"/>
                        </a:lnSpc>
                        <a:spcAft>
                          <a:spcPts val="0"/>
                        </a:spcAft>
                      </a:pPr>
                      <a:r>
                        <a:rPr lang="es-EC" sz="600">
                          <a:effectLst/>
                        </a:rPr>
                        <a:t>40X60</a:t>
                      </a:r>
                      <a:endParaRPr lang="es-EC" sz="6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0.24</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6.00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312.00</a:t>
                      </a:r>
                      <a:endParaRPr lang="es-EC" sz="1200">
                        <a:effectLst/>
                        <a:latin typeface="Calibri"/>
                        <a:ea typeface="Times New Roman"/>
                        <a:cs typeface="Times New Roman"/>
                      </a:endParaRPr>
                    </a:p>
                  </a:txBody>
                  <a:tcPr marL="26094" marR="26094" marT="0" marB="0" anchor="b"/>
                </a:tc>
                <a:tc>
                  <a:txBody>
                    <a:bodyPr/>
                    <a:lstStyle/>
                    <a:p>
                      <a:pPr algn="ctr">
                        <a:lnSpc>
                          <a:spcPct val="115000"/>
                        </a:lnSpc>
                        <a:spcAft>
                          <a:spcPts val="0"/>
                        </a:spcAft>
                      </a:pPr>
                      <a:r>
                        <a:rPr lang="es-EC" sz="1200">
                          <a:effectLst/>
                        </a:rPr>
                        <a:t>449.28</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355.50</a:t>
                      </a:r>
                      <a:endParaRPr lang="es-EC" sz="120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a:effectLst/>
                        </a:rPr>
                        <a:t>159719.04</a:t>
                      </a:r>
                      <a:endParaRPr lang="es-EC" sz="1200">
                        <a:effectLst/>
                        <a:latin typeface="Calibri"/>
                        <a:ea typeface="Times New Roman"/>
                        <a:cs typeface="Times New Roman"/>
                      </a:endParaRPr>
                    </a:p>
                  </a:txBody>
                  <a:tcPr marL="26094" marR="26094" marT="0" marB="0" anchor="b"/>
                </a:tc>
              </a:tr>
              <a:tr h="175366">
                <a:tc>
                  <a:txBody>
                    <a:bodyPr/>
                    <a:lstStyle/>
                    <a:p>
                      <a:pPr>
                        <a:lnSpc>
                          <a:spcPct val="115000"/>
                        </a:lnSpc>
                      </a:pPr>
                      <a:endParaRPr lang="es-EC" sz="6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dirty="0">
                        <a:effectLst/>
                        <a:latin typeface="Calibri"/>
                        <a:cs typeface="Times New Roman"/>
                      </a:endParaRPr>
                    </a:p>
                  </a:txBody>
                  <a:tcPr marL="26094" marR="26094" marT="0" marB="0" anchor="b"/>
                </a:tc>
                <a:tc>
                  <a:txBody>
                    <a:bodyPr/>
                    <a:lstStyle/>
                    <a:p>
                      <a:pPr algn="ctr">
                        <a:lnSpc>
                          <a:spcPct val="115000"/>
                        </a:lnSpc>
                        <a:spcAft>
                          <a:spcPts val="0"/>
                        </a:spcAft>
                      </a:pPr>
                      <a:r>
                        <a:rPr lang="es-EC" sz="1200">
                          <a:effectLst/>
                        </a:rPr>
                        <a:t>TOTAL   (USD)</a:t>
                      </a:r>
                      <a:endParaRPr lang="es-EC" sz="1200">
                        <a:effectLst/>
                        <a:latin typeface="Calibri"/>
                        <a:ea typeface="Times New Roman"/>
                        <a:cs typeface="Times New Roman"/>
                      </a:endParaRPr>
                    </a:p>
                  </a:txBody>
                  <a:tcPr marL="26094" marR="26094" marT="0" marB="0" anchor="ctr"/>
                </a:tc>
                <a:tc>
                  <a:txBody>
                    <a:bodyPr/>
                    <a:lstStyle/>
                    <a:p>
                      <a:pPr algn="r">
                        <a:lnSpc>
                          <a:spcPct val="115000"/>
                        </a:lnSpc>
                        <a:spcAft>
                          <a:spcPts val="0"/>
                        </a:spcAft>
                      </a:pPr>
                      <a:r>
                        <a:rPr lang="es-EC" sz="1200">
                          <a:effectLst/>
                        </a:rPr>
                        <a:t>382907.87</a:t>
                      </a:r>
                      <a:endParaRPr lang="es-EC" sz="1200">
                        <a:effectLst/>
                        <a:latin typeface="Calibri"/>
                        <a:ea typeface="Times New Roman"/>
                        <a:cs typeface="Times New Roman"/>
                      </a:endParaRPr>
                    </a:p>
                  </a:txBody>
                  <a:tcPr marL="26094" marR="26094" marT="0" marB="0" anchor="b"/>
                </a:tc>
              </a:tr>
              <a:tr h="175366">
                <a:tc>
                  <a:txBody>
                    <a:bodyPr/>
                    <a:lstStyle/>
                    <a:p>
                      <a:pPr>
                        <a:lnSpc>
                          <a:spcPct val="115000"/>
                        </a:lnSpc>
                      </a:pPr>
                      <a:endParaRPr lang="es-EC" sz="6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ctr"/>
                </a:tc>
                <a:tc>
                  <a:txBody>
                    <a:bodyPr/>
                    <a:lstStyle/>
                    <a:p>
                      <a:pPr>
                        <a:lnSpc>
                          <a:spcPct val="115000"/>
                        </a:lnSpc>
                      </a:pPr>
                      <a:endParaRPr lang="es-EC" sz="1200">
                        <a:effectLst/>
                        <a:latin typeface="Calibri"/>
                        <a:cs typeface="Times New Roman"/>
                      </a:endParaRPr>
                    </a:p>
                  </a:txBody>
                  <a:tcPr marL="26094" marR="26094" marT="0" marB="0" anchor="b"/>
                </a:tc>
              </a:tr>
              <a:tr h="175366">
                <a:tc>
                  <a:txBody>
                    <a:bodyPr/>
                    <a:lstStyle/>
                    <a:p>
                      <a:pPr>
                        <a:lnSpc>
                          <a:spcPct val="115000"/>
                        </a:lnSpc>
                      </a:pPr>
                      <a:endParaRPr lang="es-EC" sz="600">
                        <a:effectLst/>
                        <a:latin typeface="Calibri"/>
                        <a:cs typeface="Times New Roman"/>
                      </a:endParaRPr>
                    </a:p>
                  </a:txBody>
                  <a:tcPr marL="26094" marR="26094" marT="0" marB="0" anchor="b"/>
                </a:tc>
                <a:tc gridSpan="6">
                  <a:txBody>
                    <a:bodyPr/>
                    <a:lstStyle/>
                    <a:p>
                      <a:pPr algn="ctr">
                        <a:lnSpc>
                          <a:spcPct val="115000"/>
                        </a:lnSpc>
                        <a:spcAft>
                          <a:spcPts val="0"/>
                        </a:spcAft>
                      </a:pPr>
                      <a:r>
                        <a:rPr lang="es-EC" sz="1200" dirty="0">
                          <a:effectLst/>
                        </a:rPr>
                        <a:t>MURO</a:t>
                      </a:r>
                      <a:endParaRPr lang="es-EC" sz="1200" dirty="0">
                        <a:effectLst/>
                        <a:latin typeface="Calibri"/>
                        <a:ea typeface="Times New Roman"/>
                        <a:cs typeface="Times New Roman"/>
                      </a:endParaRPr>
                    </a:p>
                  </a:txBody>
                  <a:tcPr marL="26094" marR="2609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20082">
                <a:tc>
                  <a:txBody>
                    <a:bodyPr/>
                    <a:lstStyle/>
                    <a:p>
                      <a:pPr>
                        <a:lnSpc>
                          <a:spcPct val="115000"/>
                        </a:lnSpc>
                      </a:pPr>
                      <a:endParaRPr lang="es-EC" sz="600">
                        <a:effectLst/>
                        <a:latin typeface="Calibri"/>
                        <a:cs typeface="Times New Roman"/>
                      </a:endParaRPr>
                    </a:p>
                  </a:txBody>
                  <a:tcPr marL="26094" marR="26094" marT="0" marB="0" anchor="ctr"/>
                </a:tc>
                <a:tc>
                  <a:txBody>
                    <a:bodyPr/>
                    <a:lstStyle/>
                    <a:p>
                      <a:pPr algn="ctr">
                        <a:lnSpc>
                          <a:spcPct val="115000"/>
                        </a:lnSpc>
                        <a:spcAft>
                          <a:spcPts val="0"/>
                        </a:spcAft>
                      </a:pPr>
                      <a:r>
                        <a:rPr lang="es-EC" sz="1200">
                          <a:effectLst/>
                        </a:rPr>
                        <a:t>AREA           (m2)</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ALTURA    (m)</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No</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dirty="0">
                          <a:effectLst/>
                        </a:rPr>
                        <a:t>CANTIDAD      (</a:t>
                      </a:r>
                      <a:r>
                        <a:rPr lang="es-EC" sz="1200" dirty="0" err="1">
                          <a:effectLst/>
                        </a:rPr>
                        <a:t>m3</a:t>
                      </a:r>
                      <a:r>
                        <a:rPr lang="es-EC" sz="1200" dirty="0">
                          <a:effectLst/>
                        </a:rPr>
                        <a:t>)</a:t>
                      </a:r>
                      <a:endParaRPr lang="es-EC" sz="1200" dirty="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PRECIO UNITARIO (USD)</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TOTAL              (USD)</a:t>
                      </a:r>
                      <a:endParaRPr lang="es-EC" sz="1200">
                        <a:effectLst/>
                        <a:latin typeface="Calibri"/>
                        <a:ea typeface="Times New Roman"/>
                        <a:cs typeface="Times New Roman"/>
                      </a:endParaRPr>
                    </a:p>
                  </a:txBody>
                  <a:tcPr marL="26094" marR="26094" marT="0" marB="0" anchor="ctr"/>
                </a:tc>
              </a:tr>
              <a:tr h="175366">
                <a:tc>
                  <a:txBody>
                    <a:bodyPr/>
                    <a:lstStyle/>
                    <a:p>
                      <a:pPr>
                        <a:lnSpc>
                          <a:spcPct val="115000"/>
                        </a:lnSpc>
                      </a:pPr>
                      <a:endParaRPr lang="es-EC" sz="600">
                        <a:effectLst/>
                        <a:latin typeface="Calibri"/>
                        <a:cs typeface="Times New Roman"/>
                      </a:endParaRPr>
                    </a:p>
                  </a:txBody>
                  <a:tcPr marL="26094" marR="26094" marT="0" marB="0" anchor="b"/>
                </a:tc>
                <a:tc>
                  <a:txBody>
                    <a:bodyPr/>
                    <a:lstStyle/>
                    <a:p>
                      <a:pPr algn="ctr">
                        <a:lnSpc>
                          <a:spcPct val="115000"/>
                        </a:lnSpc>
                        <a:spcAft>
                          <a:spcPts val="0"/>
                        </a:spcAft>
                      </a:pPr>
                      <a:r>
                        <a:rPr lang="es-EC" sz="1200">
                          <a:effectLst/>
                        </a:rPr>
                        <a:t>2.57</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38.8</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4</a:t>
                      </a:r>
                      <a:endParaRPr lang="es-EC" sz="120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dirty="0">
                          <a:effectLst/>
                        </a:rPr>
                        <a:t>398.864</a:t>
                      </a:r>
                      <a:endParaRPr lang="es-EC" sz="1200" dirty="0">
                        <a:effectLst/>
                        <a:latin typeface="Calibri"/>
                        <a:ea typeface="Times New Roman"/>
                        <a:cs typeface="Times New Roman"/>
                      </a:endParaRPr>
                    </a:p>
                  </a:txBody>
                  <a:tcPr marL="26094" marR="26094" marT="0" marB="0" anchor="ctr"/>
                </a:tc>
                <a:tc>
                  <a:txBody>
                    <a:bodyPr/>
                    <a:lstStyle/>
                    <a:p>
                      <a:pPr algn="ctr">
                        <a:lnSpc>
                          <a:spcPct val="115000"/>
                        </a:lnSpc>
                        <a:spcAft>
                          <a:spcPts val="0"/>
                        </a:spcAft>
                      </a:pPr>
                      <a:r>
                        <a:rPr lang="es-EC" sz="1200">
                          <a:effectLst/>
                        </a:rPr>
                        <a:t>474</a:t>
                      </a:r>
                      <a:endParaRPr lang="es-EC" sz="1200">
                        <a:effectLst/>
                        <a:latin typeface="Calibri"/>
                        <a:ea typeface="Times New Roman"/>
                        <a:cs typeface="Times New Roman"/>
                      </a:endParaRPr>
                    </a:p>
                  </a:txBody>
                  <a:tcPr marL="26094" marR="26094" marT="0" marB="0" anchor="ctr"/>
                </a:tc>
                <a:tc>
                  <a:txBody>
                    <a:bodyPr/>
                    <a:lstStyle/>
                    <a:p>
                      <a:pPr algn="r">
                        <a:lnSpc>
                          <a:spcPct val="115000"/>
                        </a:lnSpc>
                        <a:spcAft>
                          <a:spcPts val="0"/>
                        </a:spcAft>
                      </a:pPr>
                      <a:r>
                        <a:rPr lang="es-EC" sz="1200">
                          <a:effectLst/>
                        </a:rPr>
                        <a:t>189061.54</a:t>
                      </a:r>
                      <a:endParaRPr lang="es-EC" sz="1200">
                        <a:effectLst/>
                        <a:latin typeface="Calibri"/>
                        <a:ea typeface="Times New Roman"/>
                        <a:cs typeface="Times New Roman"/>
                      </a:endParaRPr>
                    </a:p>
                  </a:txBody>
                  <a:tcPr marL="26094" marR="26094" marT="0" marB="0" anchor="b"/>
                </a:tc>
              </a:tr>
              <a:tr h="175366">
                <a:tc>
                  <a:txBody>
                    <a:bodyPr/>
                    <a:lstStyle/>
                    <a:p>
                      <a:pPr>
                        <a:lnSpc>
                          <a:spcPct val="115000"/>
                        </a:lnSpc>
                      </a:pPr>
                      <a:endParaRPr lang="es-EC" sz="6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b"/>
                </a:tc>
                <a:tc>
                  <a:txBody>
                    <a:bodyPr/>
                    <a:lstStyle/>
                    <a:p>
                      <a:pPr>
                        <a:lnSpc>
                          <a:spcPct val="115000"/>
                        </a:lnSpc>
                      </a:pPr>
                      <a:endParaRPr lang="es-EC" sz="1200">
                        <a:effectLst/>
                        <a:latin typeface="Calibri"/>
                        <a:cs typeface="Times New Roman"/>
                      </a:endParaRPr>
                    </a:p>
                  </a:txBody>
                  <a:tcPr marL="26094" marR="26094" marT="0" marB="0" anchor="ctr"/>
                </a:tc>
                <a:tc>
                  <a:txBody>
                    <a:bodyPr/>
                    <a:lstStyle/>
                    <a:p>
                      <a:pPr>
                        <a:lnSpc>
                          <a:spcPct val="115000"/>
                        </a:lnSpc>
                      </a:pPr>
                      <a:endParaRPr lang="es-EC" sz="1200">
                        <a:effectLst/>
                        <a:latin typeface="Calibri"/>
                        <a:cs typeface="Times New Roman"/>
                      </a:endParaRPr>
                    </a:p>
                  </a:txBody>
                  <a:tcPr marL="26094" marR="26094" marT="0" marB="0" anchor="b"/>
                </a:tc>
              </a:tr>
              <a:tr h="350732">
                <a:tc>
                  <a:txBody>
                    <a:bodyPr/>
                    <a:lstStyle/>
                    <a:p>
                      <a:pPr>
                        <a:lnSpc>
                          <a:spcPct val="115000"/>
                        </a:lnSpc>
                      </a:pPr>
                      <a:endParaRPr lang="es-EC" sz="600">
                        <a:effectLst/>
                        <a:latin typeface="Calibri"/>
                        <a:cs typeface="Times New Roman"/>
                      </a:endParaRPr>
                    </a:p>
                  </a:txBody>
                  <a:tcPr marL="26094" marR="26094" marT="0" marB="0" anchor="b"/>
                </a:tc>
                <a:tc>
                  <a:txBody>
                    <a:bodyPr/>
                    <a:lstStyle/>
                    <a:p>
                      <a:pPr>
                        <a:lnSpc>
                          <a:spcPct val="115000"/>
                        </a:lnSpc>
                      </a:pPr>
                      <a:endParaRPr lang="es-EC" sz="1200" dirty="0">
                        <a:effectLst/>
                        <a:latin typeface="Calibri"/>
                        <a:cs typeface="Times New Roman"/>
                      </a:endParaRPr>
                    </a:p>
                  </a:txBody>
                  <a:tcPr marL="26094" marR="26094" marT="0" marB="0" anchor="b"/>
                </a:tc>
                <a:tc>
                  <a:txBody>
                    <a:bodyPr/>
                    <a:lstStyle/>
                    <a:p>
                      <a:pPr>
                        <a:lnSpc>
                          <a:spcPct val="115000"/>
                        </a:lnSpc>
                      </a:pPr>
                      <a:endParaRPr lang="es-EC" sz="1200" dirty="0">
                        <a:effectLst/>
                        <a:latin typeface="Calibri"/>
                        <a:cs typeface="Times New Roman"/>
                      </a:endParaRPr>
                    </a:p>
                  </a:txBody>
                  <a:tcPr marL="26094" marR="26094" marT="0" marB="0" anchor="b"/>
                </a:tc>
                <a:tc>
                  <a:txBody>
                    <a:bodyPr/>
                    <a:lstStyle/>
                    <a:p>
                      <a:pPr>
                        <a:lnSpc>
                          <a:spcPct val="115000"/>
                        </a:lnSpc>
                      </a:pPr>
                      <a:endParaRPr lang="es-EC" sz="1200" dirty="0">
                        <a:effectLst/>
                        <a:latin typeface="Calibri"/>
                        <a:cs typeface="Times New Roman"/>
                      </a:endParaRPr>
                    </a:p>
                  </a:txBody>
                  <a:tcPr marL="26094" marR="26094" marT="0" marB="0" anchor="b"/>
                </a:tc>
                <a:tc>
                  <a:txBody>
                    <a:bodyPr/>
                    <a:lstStyle/>
                    <a:p>
                      <a:pPr>
                        <a:lnSpc>
                          <a:spcPct val="115000"/>
                        </a:lnSpc>
                      </a:pPr>
                      <a:endParaRPr lang="es-EC" sz="1200" dirty="0">
                        <a:effectLst/>
                        <a:latin typeface="Calibri"/>
                        <a:cs typeface="Times New Roman"/>
                      </a:endParaRPr>
                    </a:p>
                  </a:txBody>
                  <a:tcPr marL="26094" marR="26094" marT="0" marB="0" anchor="b"/>
                </a:tc>
                <a:tc>
                  <a:txBody>
                    <a:bodyPr/>
                    <a:lstStyle/>
                    <a:p>
                      <a:pPr algn="ctr">
                        <a:lnSpc>
                          <a:spcPct val="115000"/>
                        </a:lnSpc>
                        <a:spcAft>
                          <a:spcPts val="0"/>
                        </a:spcAft>
                      </a:pPr>
                      <a:r>
                        <a:rPr lang="es-EC" sz="1200" dirty="0">
                          <a:effectLst/>
                        </a:rPr>
                        <a:t>VALOR TOTAL (USD)</a:t>
                      </a:r>
                      <a:endParaRPr lang="es-EC" sz="1200" dirty="0">
                        <a:effectLst/>
                        <a:latin typeface="Calibri"/>
                        <a:ea typeface="Times New Roman"/>
                        <a:cs typeface="Times New Roman"/>
                      </a:endParaRPr>
                    </a:p>
                  </a:txBody>
                  <a:tcPr marL="26094" marR="26094" marT="0" marB="0" anchor="b"/>
                </a:tc>
                <a:tc>
                  <a:txBody>
                    <a:bodyPr/>
                    <a:lstStyle/>
                    <a:p>
                      <a:pPr algn="r">
                        <a:lnSpc>
                          <a:spcPct val="115000"/>
                        </a:lnSpc>
                        <a:spcAft>
                          <a:spcPts val="0"/>
                        </a:spcAft>
                      </a:pPr>
                      <a:r>
                        <a:rPr lang="es-EC" sz="1200" dirty="0">
                          <a:effectLst/>
                        </a:rPr>
                        <a:t>5027396.22</a:t>
                      </a:r>
                      <a:endParaRPr lang="es-EC" sz="1200" dirty="0">
                        <a:effectLst/>
                        <a:latin typeface="Calibri"/>
                        <a:ea typeface="Times New Roman"/>
                        <a:cs typeface="Times New Roman"/>
                      </a:endParaRPr>
                    </a:p>
                  </a:txBody>
                  <a:tcPr marL="26094" marR="26094" marT="0" marB="0" anchor="b"/>
                </a:tc>
              </a:tr>
            </a:tbl>
          </a:graphicData>
        </a:graphic>
      </p:graphicFrame>
    </p:spTree>
    <p:extLst>
      <p:ext uri="{BB962C8B-B14F-4D97-AF65-F5344CB8AC3E}">
        <p14:creationId xmlns:p14="http://schemas.microsoft.com/office/powerpoint/2010/main" val="2789128921"/>
      </p:ext>
    </p:extLst>
  </p:cSld>
  <p:clrMapOvr>
    <a:masterClrMapping/>
  </p:clrMapOvr>
  <p:transition spd="slow">
    <p:pull/>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782039" y="10871"/>
            <a:ext cx="331236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solidFill>
                  <a:schemeClr val="bg1"/>
                </a:solidFill>
              </a:rPr>
              <a:t>Comparación de disposición  de muros primera y sexta </a:t>
            </a:r>
            <a:endParaRPr lang="es-EC" sz="2500" b="1" dirty="0">
              <a:solidFill>
                <a:schemeClr val="bg1"/>
              </a:solidFill>
            </a:endParaRPr>
          </a:p>
        </p:txBody>
      </p:sp>
      <p:sp>
        <p:nvSpPr>
          <p:cNvPr id="4" name="3 Rectángulo"/>
          <p:cNvSpPr/>
          <p:nvPr/>
        </p:nvSpPr>
        <p:spPr>
          <a:xfrm>
            <a:off x="926763" y="908720"/>
            <a:ext cx="7416824" cy="4524315"/>
          </a:xfrm>
          <a:prstGeom prst="rect">
            <a:avLst/>
          </a:prstGeom>
          <a:gradFill flip="none" rotWithShape="1">
            <a:gsLst>
              <a:gs pos="0">
                <a:srgbClr val="9999FF">
                  <a:shade val="30000"/>
                  <a:satMod val="115000"/>
                </a:srgbClr>
              </a:gs>
              <a:gs pos="50000">
                <a:srgbClr val="9999FF">
                  <a:shade val="67500"/>
                  <a:satMod val="115000"/>
                </a:srgbClr>
              </a:gs>
              <a:gs pos="100000">
                <a:srgbClr val="9999FF">
                  <a:shade val="100000"/>
                  <a:satMod val="115000"/>
                </a:srgbClr>
              </a:gs>
            </a:gsLst>
            <a:lin ang="18900000" scaled="1"/>
            <a:tileRect/>
          </a:gradFill>
        </p:spPr>
        <p:txBody>
          <a:bodyPr wrap="square">
            <a:spAutoFit/>
          </a:bodyPr>
          <a:lstStyle/>
          <a:p>
            <a:pPr algn="just"/>
            <a:r>
              <a:rPr lang="es-EC" dirty="0" smtClean="0"/>
              <a:t>Sexta distribución = 5650274,53 </a:t>
            </a:r>
            <a:r>
              <a:rPr lang="es-EC" dirty="0" smtClean="0"/>
              <a:t>USD</a:t>
            </a:r>
          </a:p>
          <a:p>
            <a:pPr algn="just"/>
            <a:r>
              <a:rPr lang="es-EC" dirty="0" smtClean="0"/>
              <a:t>Primera </a:t>
            </a:r>
            <a:r>
              <a:rPr lang="es-EC" dirty="0"/>
              <a:t>distribución </a:t>
            </a:r>
            <a:r>
              <a:rPr lang="es-EC" dirty="0" smtClean="0"/>
              <a:t>= </a:t>
            </a:r>
            <a:r>
              <a:rPr lang="es-EC" dirty="0"/>
              <a:t>5027396.22</a:t>
            </a:r>
            <a:endParaRPr lang="es-EC" dirty="0">
              <a:latin typeface="Calibri"/>
              <a:ea typeface="Times New Roman"/>
              <a:cs typeface="Times New Roman"/>
            </a:endParaRPr>
          </a:p>
          <a:p>
            <a:pPr algn="just"/>
            <a:endParaRPr lang="es-EC" dirty="0"/>
          </a:p>
          <a:p>
            <a:pPr algn="just"/>
            <a:r>
              <a:rPr lang="es-EC" dirty="0" smtClean="0"/>
              <a:t>Se tiene </a:t>
            </a:r>
            <a:r>
              <a:rPr lang="es-EC" dirty="0"/>
              <a:t>un incremento del </a:t>
            </a:r>
            <a:r>
              <a:rPr lang="es-EC" dirty="0" smtClean="0"/>
              <a:t>11.02% </a:t>
            </a:r>
            <a:endParaRPr lang="es-EC" dirty="0" smtClean="0"/>
          </a:p>
          <a:p>
            <a:pPr algn="just"/>
            <a:endParaRPr lang="es-EC" dirty="0" smtClean="0"/>
          </a:p>
          <a:p>
            <a:pPr algn="just"/>
            <a:r>
              <a:rPr lang="es-EC" dirty="0" smtClean="0"/>
              <a:t>Debido </a:t>
            </a:r>
            <a:r>
              <a:rPr lang="es-EC" dirty="0"/>
              <a:t>a que es una edificación esencial y está diseñada para un nivel de seguridad de </a:t>
            </a:r>
            <a:r>
              <a:rPr lang="es-EC" dirty="0" smtClean="0"/>
              <a:t>vida de Ocupación Inmediata, </a:t>
            </a:r>
            <a:r>
              <a:rPr lang="es-EC" dirty="0"/>
              <a:t>esta puede seguir operando después de un sismo, concluyendo que los costos son mucho más elevados </a:t>
            </a:r>
            <a:r>
              <a:rPr lang="es-EC" dirty="0" smtClean="0"/>
              <a:t>de edificaciones diseñadas por análisis por desempeño</a:t>
            </a:r>
            <a:endParaRPr lang="es-EC" dirty="0" smtClean="0"/>
          </a:p>
          <a:p>
            <a:pPr algn="just"/>
            <a:endParaRPr lang="es-EC" dirty="0"/>
          </a:p>
          <a:p>
            <a:pPr algn="just"/>
            <a:r>
              <a:rPr lang="es-EC" dirty="0" smtClean="0"/>
              <a:t>Si bien la </a:t>
            </a:r>
            <a:r>
              <a:rPr lang="es-EC" dirty="0" smtClean="0"/>
              <a:t>sexta</a:t>
            </a:r>
            <a:r>
              <a:rPr lang="es-EC" dirty="0" smtClean="0"/>
              <a:t> </a:t>
            </a:r>
            <a:r>
              <a:rPr lang="es-EC" dirty="0" smtClean="0"/>
              <a:t>distribución pasa controles de diseño estáticos en el análisis por desempeño el edificio podría colapsar encontrándose con una edificación que si bien soporta el sismo de diseño, después tendrá que ser derrocada ya que estructuralmente  ha fallado.</a:t>
            </a:r>
            <a:endParaRPr lang="es-EC" dirty="0"/>
          </a:p>
        </p:txBody>
      </p:sp>
    </p:spTree>
    <p:extLst>
      <p:ext uri="{BB962C8B-B14F-4D97-AF65-F5344CB8AC3E}">
        <p14:creationId xmlns:p14="http://schemas.microsoft.com/office/powerpoint/2010/main" val="952692505"/>
      </p:ext>
    </p:extLst>
  </p:cSld>
  <p:clrMapOvr>
    <a:masterClrMapping/>
  </p:clrMapOvr>
  <p:transition spd="slow">
    <p:pull/>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CONCLUSIONES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1 Título"/>
          <p:cNvSpPr txBox="1">
            <a:spLocks/>
          </p:cNvSpPr>
          <p:nvPr/>
        </p:nvSpPr>
        <p:spPr>
          <a:xfrm>
            <a:off x="539552" y="447751"/>
            <a:ext cx="4608512" cy="587077"/>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CONCLUSIONES Y RECOMENDACIONES</a:t>
            </a:r>
            <a:endParaRPr lang="es-EC" sz="1800" b="1" dirty="0">
              <a:solidFill>
                <a:srgbClr val="C00000"/>
              </a:solidFill>
            </a:endParaRPr>
          </a:p>
        </p:txBody>
      </p:sp>
      <p:graphicFrame>
        <p:nvGraphicFramePr>
          <p:cNvPr id="7" name="Diagram 1"/>
          <p:cNvGraphicFramePr/>
          <p:nvPr>
            <p:extLst>
              <p:ext uri="{D42A27DB-BD31-4B8C-83A1-F6EECF244321}">
                <p14:modId xmlns:p14="http://schemas.microsoft.com/office/powerpoint/2010/main" val="3640011002"/>
              </p:ext>
            </p:extLst>
          </p:nvPr>
        </p:nvGraphicFramePr>
        <p:xfrm>
          <a:off x="467544" y="1034828"/>
          <a:ext cx="8352928" cy="5202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6813248"/>
      </p:ext>
    </p:extLst>
  </p:cSld>
  <p:clrMapOvr>
    <a:masterClrMapping/>
  </p:clrMapOvr>
  <p:transition spd="slow">
    <p:pull/>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CONCLUSIONES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1 Título"/>
          <p:cNvSpPr txBox="1">
            <a:spLocks/>
          </p:cNvSpPr>
          <p:nvPr/>
        </p:nvSpPr>
        <p:spPr>
          <a:xfrm>
            <a:off x="539552" y="447751"/>
            <a:ext cx="4608512" cy="587077"/>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CONCLUSIONES Y RECOMENDACIONES</a:t>
            </a:r>
            <a:endParaRPr lang="es-EC" sz="1800" b="1" dirty="0">
              <a:solidFill>
                <a:srgbClr val="C00000"/>
              </a:solidFill>
            </a:endParaRPr>
          </a:p>
        </p:txBody>
      </p:sp>
      <p:graphicFrame>
        <p:nvGraphicFramePr>
          <p:cNvPr id="7" name="Diagram 1"/>
          <p:cNvGraphicFramePr/>
          <p:nvPr>
            <p:extLst>
              <p:ext uri="{D42A27DB-BD31-4B8C-83A1-F6EECF244321}">
                <p14:modId xmlns:p14="http://schemas.microsoft.com/office/powerpoint/2010/main" val="723502798"/>
              </p:ext>
            </p:extLst>
          </p:nvPr>
        </p:nvGraphicFramePr>
        <p:xfrm>
          <a:off x="539552" y="1034828"/>
          <a:ext cx="8064896" cy="5346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9126692"/>
      </p:ext>
    </p:extLst>
  </p:cSld>
  <p:clrMapOvr>
    <a:masterClrMapping/>
  </p:clrMapOvr>
  <p:transition spd="slow">
    <p:pull/>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920739" y="60788"/>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CONCLUSIONES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1 Título"/>
          <p:cNvSpPr txBox="1">
            <a:spLocks/>
          </p:cNvSpPr>
          <p:nvPr/>
        </p:nvSpPr>
        <p:spPr>
          <a:xfrm>
            <a:off x="539552" y="447751"/>
            <a:ext cx="4608512" cy="587077"/>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rgbClr val="C00000"/>
                </a:solidFill>
              </a:rPr>
              <a:t>CONCLUSIONES Y RECOMENDACIONES</a:t>
            </a:r>
            <a:endParaRPr lang="es-EC" sz="1800" b="1" dirty="0">
              <a:solidFill>
                <a:srgbClr val="C00000"/>
              </a:solidFill>
            </a:endParaRPr>
          </a:p>
        </p:txBody>
      </p:sp>
      <p:graphicFrame>
        <p:nvGraphicFramePr>
          <p:cNvPr id="7" name="Diagram 1"/>
          <p:cNvGraphicFramePr/>
          <p:nvPr>
            <p:extLst>
              <p:ext uri="{D42A27DB-BD31-4B8C-83A1-F6EECF244321}">
                <p14:modId xmlns:p14="http://schemas.microsoft.com/office/powerpoint/2010/main" val="1879050267"/>
              </p:ext>
            </p:extLst>
          </p:nvPr>
        </p:nvGraphicFramePr>
        <p:xfrm>
          <a:off x="539552" y="1034828"/>
          <a:ext cx="8064896" cy="5346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2503779"/>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860032" y="44624"/>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8" name="6 Marcador de contenido"/>
          <p:cNvGraphicFramePr>
            <a:graphicFrameLocks noGrp="1"/>
          </p:cNvGraphicFramePr>
          <p:nvPr>
            <p:ph idx="1"/>
            <p:extLst>
              <p:ext uri="{D42A27DB-BD31-4B8C-83A1-F6EECF244321}">
                <p14:modId xmlns:p14="http://schemas.microsoft.com/office/powerpoint/2010/main" val="847896654"/>
              </p:ext>
            </p:extLst>
          </p:nvPr>
        </p:nvGraphicFramePr>
        <p:xfrm>
          <a:off x="467544" y="764704"/>
          <a:ext cx="8229600" cy="5126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8514727"/>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pic>
        <p:nvPicPr>
          <p:cNvPr id="6" name="Picture 2"/>
          <p:cNvPicPr/>
          <p:nvPr/>
        </p:nvPicPr>
        <p:blipFill rotWithShape="1">
          <a:blip r:embed="rId2">
            <a:extLst>
              <a:ext uri="{28A0092B-C50C-407E-A947-70E740481C1C}">
                <a14:useLocalDpi xmlns:a14="http://schemas.microsoft.com/office/drawing/2010/main" val="0"/>
              </a:ext>
            </a:extLst>
          </a:blip>
          <a:srcRect l="9229" t="24166" r="30301" b="32934"/>
          <a:stretch/>
        </p:blipFill>
        <p:spPr bwMode="auto">
          <a:xfrm>
            <a:off x="971600" y="1484784"/>
            <a:ext cx="7128792" cy="4104456"/>
          </a:xfrm>
          <a:prstGeom prst="rect">
            <a:avLst/>
          </a:prstGeom>
          <a:noFill/>
          <a:ln>
            <a:noFill/>
          </a:ln>
          <a:effectLst/>
          <a:extLst>
            <a:ext uri="{53640926-AAD7-44D8-BBD7-CCE9431645EC}">
              <a14:shadowObscured xmlns:a14="http://schemas.microsoft.com/office/drawing/2010/main"/>
            </a:ext>
          </a:extLst>
        </p:spPr>
      </p:pic>
      <p:sp>
        <p:nvSpPr>
          <p:cNvPr id="7" name="1 Título"/>
          <p:cNvSpPr>
            <a:spLocks noGrp="1"/>
          </p:cNvSpPr>
          <p:nvPr>
            <p:ph type="title"/>
          </p:nvPr>
        </p:nvSpPr>
        <p:spPr>
          <a:xfrm>
            <a:off x="957412" y="948330"/>
            <a:ext cx="5197549" cy="536454"/>
          </a:xfrm>
        </p:spPr>
        <p:style>
          <a:lnRef idx="0">
            <a:schemeClr val="accent2"/>
          </a:lnRef>
          <a:fillRef idx="3">
            <a:schemeClr val="accent2"/>
          </a:fillRef>
          <a:effectRef idx="3">
            <a:schemeClr val="accent2"/>
          </a:effectRef>
          <a:fontRef idx="minor">
            <a:schemeClr val="lt1"/>
          </a:fontRef>
        </p:style>
        <p:txBody>
          <a:bodyPr anchor="t">
            <a:noAutofit/>
          </a:bodyPr>
          <a:lstStyle/>
          <a:p>
            <a:pPr algn="just"/>
            <a:r>
              <a:rPr lang="es-EC" sz="1800" b="1" dirty="0" smtClean="0">
                <a:solidFill>
                  <a:schemeClr val="tx1"/>
                </a:solidFill>
              </a:rPr>
              <a:t>Secuencia del paso de método de </a:t>
            </a:r>
            <a:r>
              <a:rPr lang="es-EC" sz="1800" b="1" dirty="0" err="1" smtClean="0">
                <a:solidFill>
                  <a:schemeClr val="tx1"/>
                </a:solidFill>
              </a:rPr>
              <a:t>Pushover</a:t>
            </a:r>
            <a:endParaRPr lang="es-EC" sz="1800" b="1" dirty="0">
              <a:solidFill>
                <a:schemeClr val="tx1"/>
              </a:solidFill>
            </a:endParaRPr>
          </a:p>
        </p:txBody>
      </p:sp>
    </p:spTree>
    <p:extLst>
      <p:ext uri="{BB962C8B-B14F-4D97-AF65-F5344CB8AC3E}">
        <p14:creationId xmlns:p14="http://schemas.microsoft.com/office/powerpoint/2010/main" val="17472953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475656" y="5373216"/>
            <a:ext cx="1728192" cy="504056"/>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s-EC" sz="2500" dirty="0">
                <a:solidFill>
                  <a:schemeClr val="accent6">
                    <a:lumMod val="75000"/>
                  </a:schemeClr>
                </a:solidFill>
                <a:latin typeface="Algerian" pitchFamily="82" charset="0"/>
              </a:rPr>
              <a:t>DIRECTOR</a:t>
            </a:r>
          </a:p>
        </p:txBody>
      </p:sp>
      <p:sp>
        <p:nvSpPr>
          <p:cNvPr id="5" name="2 Marcador de contenido"/>
          <p:cNvSpPr txBox="1">
            <a:spLocks/>
          </p:cNvSpPr>
          <p:nvPr/>
        </p:nvSpPr>
        <p:spPr>
          <a:xfrm>
            <a:off x="797248" y="2132856"/>
            <a:ext cx="8686800" cy="648072"/>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es-EC" sz="2500" dirty="0" smtClean="0">
                <a:latin typeface="BankGothic Lt BT" pitchFamily="34" charset="0"/>
              </a:rPr>
              <a:t>Sr. DANIEL XAVIER GONZÁLEZ </a:t>
            </a:r>
            <a:r>
              <a:rPr lang="es-EC" sz="2500" dirty="0" err="1" smtClean="0">
                <a:latin typeface="BankGothic Lt BT" pitchFamily="34" charset="0"/>
              </a:rPr>
              <a:t>CHALCUALÁN</a:t>
            </a:r>
            <a:endParaRPr lang="es-EC" sz="2500" dirty="0" smtClean="0">
              <a:latin typeface="BankGothic Lt BT" pitchFamily="34" charset="0"/>
            </a:endParaRPr>
          </a:p>
        </p:txBody>
      </p:sp>
      <p:sp>
        <p:nvSpPr>
          <p:cNvPr id="6" name="2 Marcador de contenido"/>
          <p:cNvSpPr txBox="1">
            <a:spLocks/>
          </p:cNvSpPr>
          <p:nvPr/>
        </p:nvSpPr>
        <p:spPr>
          <a:xfrm>
            <a:off x="781744" y="1226196"/>
            <a:ext cx="8686800" cy="684076"/>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es-EC" sz="2500" dirty="0" smtClean="0">
                <a:latin typeface="BankGothic Lt BT" pitchFamily="34" charset="0"/>
              </a:rPr>
              <a:t>Sr. RONALD ALEJANDRO CUEVA JIMÉNEZ</a:t>
            </a:r>
            <a:endParaRPr lang="es-EC" sz="2500" dirty="0">
              <a:latin typeface="BankGothic Lt BT" pitchFamily="34" charset="0"/>
            </a:endParaRPr>
          </a:p>
        </p:txBody>
      </p:sp>
      <p:sp>
        <p:nvSpPr>
          <p:cNvPr id="7" name="2 Marcador de contenido"/>
          <p:cNvSpPr txBox="1">
            <a:spLocks/>
          </p:cNvSpPr>
          <p:nvPr/>
        </p:nvSpPr>
        <p:spPr>
          <a:xfrm>
            <a:off x="5420098" y="5373216"/>
            <a:ext cx="2746648" cy="458336"/>
          </a:xfrm>
          <a:prstGeom prst="rect">
            <a:avLst/>
          </a:prstGeom>
        </p:spPr>
        <p:txBody>
          <a:bodyPr vert="horz">
            <a:normAutofit lnSpcReduction="1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s-EC" sz="2500" dirty="0">
                <a:solidFill>
                  <a:schemeClr val="accent6">
                    <a:lumMod val="75000"/>
                  </a:schemeClr>
                </a:solidFill>
                <a:latin typeface="Algerian" pitchFamily="82" charset="0"/>
              </a:rPr>
              <a:t>CODIRECTOR</a:t>
            </a:r>
          </a:p>
        </p:txBody>
      </p:sp>
      <p:sp>
        <p:nvSpPr>
          <p:cNvPr id="8" name="2 Marcador de contenido"/>
          <p:cNvSpPr txBox="1">
            <a:spLocks/>
          </p:cNvSpPr>
          <p:nvPr/>
        </p:nvSpPr>
        <p:spPr>
          <a:xfrm>
            <a:off x="4932040" y="4725144"/>
            <a:ext cx="3432411" cy="487928"/>
          </a:xfrm>
          <a:prstGeom prst="rect">
            <a:avLst/>
          </a:prstGeom>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s-EC" sz="2000" b="1" dirty="0" smtClean="0">
                <a:latin typeface="BankGothic Lt BT" pitchFamily="34" charset="0"/>
              </a:rPr>
              <a:t>Ing. MANUEL CANDO.</a:t>
            </a:r>
          </a:p>
        </p:txBody>
      </p:sp>
      <p:sp>
        <p:nvSpPr>
          <p:cNvPr id="9" name="2 Marcador de contenido"/>
          <p:cNvSpPr txBox="1">
            <a:spLocks/>
          </p:cNvSpPr>
          <p:nvPr/>
        </p:nvSpPr>
        <p:spPr>
          <a:xfrm>
            <a:off x="611560" y="4735915"/>
            <a:ext cx="3888432" cy="410506"/>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s-EC" sz="2000" b="1" dirty="0" smtClean="0">
                <a:latin typeface="BankGothic Lt BT" pitchFamily="34" charset="0"/>
              </a:rPr>
              <a:t>Ing. MARCELO GUERRA</a:t>
            </a:r>
            <a:r>
              <a:rPr lang="es-EC" sz="2000" dirty="0" smtClean="0">
                <a:latin typeface="BankGothic Lt BT" pitchFamily="34" charset="0"/>
              </a:rPr>
              <a:t>.</a:t>
            </a:r>
          </a:p>
        </p:txBody>
      </p:sp>
      <p:sp>
        <p:nvSpPr>
          <p:cNvPr id="10" name="2 Marcador de contenido"/>
          <p:cNvSpPr txBox="1">
            <a:spLocks/>
          </p:cNvSpPr>
          <p:nvPr/>
        </p:nvSpPr>
        <p:spPr>
          <a:xfrm>
            <a:off x="827584" y="3573016"/>
            <a:ext cx="2016224" cy="5760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s-EC" sz="2400" b="1" i="1" dirty="0" smtClean="0">
                <a:solidFill>
                  <a:srgbClr val="C00000"/>
                </a:solidFill>
              </a:rPr>
              <a:t>DIRECCIÓN:</a:t>
            </a:r>
          </a:p>
        </p:txBody>
      </p:sp>
      <p:sp>
        <p:nvSpPr>
          <p:cNvPr id="11" name="1 Título"/>
          <p:cNvSpPr txBox="1">
            <a:spLocks/>
          </p:cNvSpPr>
          <p:nvPr/>
        </p:nvSpPr>
        <p:spPr>
          <a:xfrm>
            <a:off x="5292080" y="44624"/>
            <a:ext cx="2280343"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INTEGRANTES:</a:t>
            </a:r>
            <a:endParaRPr lang="es-EC" sz="2500" dirty="0">
              <a:solidFill>
                <a:schemeClr val="bg1"/>
              </a:solidFill>
            </a:endParaRPr>
          </a:p>
        </p:txBody>
      </p:sp>
    </p:spTree>
    <p:extLst>
      <p:ext uri="{BB962C8B-B14F-4D97-AF65-F5344CB8AC3E}">
        <p14:creationId xmlns:p14="http://schemas.microsoft.com/office/powerpoint/2010/main" val="30304166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35" t="16370" r="46235" b="13281"/>
          <a:stretch/>
        </p:blipFill>
        <p:spPr bwMode="auto">
          <a:xfrm>
            <a:off x="5004048" y="908720"/>
            <a:ext cx="3530009" cy="548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818" y="4272589"/>
            <a:ext cx="3107376" cy="212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5 Grupo"/>
          <p:cNvGrpSpPr/>
          <p:nvPr/>
        </p:nvGrpSpPr>
        <p:grpSpPr>
          <a:xfrm>
            <a:off x="755576" y="487543"/>
            <a:ext cx="3962102" cy="4021577"/>
            <a:chOff x="4120" y="-1"/>
            <a:chExt cx="3962102" cy="4525963"/>
          </a:xfrm>
        </p:grpSpPr>
        <p:sp>
          <p:nvSpPr>
            <p:cNvPr id="7" name="6 Operación manual"/>
            <p:cNvSpPr/>
            <p:nvPr/>
          </p:nvSpPr>
          <p:spPr>
            <a:xfrm rot="16200000">
              <a:off x="-277811" y="281930"/>
              <a:ext cx="4525963" cy="3962102"/>
            </a:xfrm>
            <a:prstGeom prst="flowChartManualOperati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Operación manual 4"/>
            <p:cNvSpPr/>
            <p:nvPr/>
          </p:nvSpPr>
          <p:spPr>
            <a:xfrm rot="21600000">
              <a:off x="4120" y="905192"/>
              <a:ext cx="3962102" cy="27155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endParaRPr lang="es-ES" sz="1600" b="1" kern="1200" dirty="0">
                <a:solidFill>
                  <a:schemeClr val="tx1"/>
                </a:solidFill>
              </a:endParaRPr>
            </a:p>
            <a:p>
              <a:pPr marL="171450" lvl="1" indent="-171450" defTabSz="711200">
                <a:lnSpc>
                  <a:spcPct val="90000"/>
                </a:lnSpc>
                <a:spcBef>
                  <a:spcPct val="0"/>
                </a:spcBef>
                <a:spcAft>
                  <a:spcPct val="15000"/>
                </a:spcAft>
                <a:buChar char="••"/>
              </a:pPr>
              <a:r>
                <a:rPr lang="es-EC" sz="1600" dirty="0">
                  <a:solidFill>
                    <a:schemeClr val="tx1"/>
                  </a:solidFill>
                </a:rPr>
                <a:t>Estructuras esenciales sufrieron un daño estructural no muy significativo, pero quedaron inoperables después de la catástrofe, muchas de estas estructuras tuvieron un desempeño sísmico insatisfactorio a pesar de su buen desempeño estructural.</a:t>
              </a:r>
              <a:endParaRPr lang="es-ES" sz="1600" kern="1200" dirty="0">
                <a:solidFill>
                  <a:schemeClr val="tx1"/>
                </a:solidFill>
              </a:endParaRPr>
            </a:p>
          </p:txBody>
        </p:sp>
      </p:grpSp>
    </p:spTree>
    <p:extLst>
      <p:ext uri="{BB962C8B-B14F-4D97-AF65-F5344CB8AC3E}">
        <p14:creationId xmlns:p14="http://schemas.microsoft.com/office/powerpoint/2010/main" val="42284745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sp>
        <p:nvSpPr>
          <p:cNvPr id="6" name="1 Título"/>
          <p:cNvSpPr txBox="1">
            <a:spLocks/>
          </p:cNvSpPr>
          <p:nvPr/>
        </p:nvSpPr>
        <p:spPr>
          <a:xfrm>
            <a:off x="581615" y="548680"/>
            <a:ext cx="3828708" cy="43204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chemeClr val="tx1"/>
                </a:solidFill>
              </a:rPr>
              <a:t>Niveles de Rendimiento Sísmico</a:t>
            </a:r>
            <a:r>
              <a:rPr lang="es-EC" sz="1800" b="1" dirty="0" smtClean="0">
                <a:solidFill>
                  <a:schemeClr val="tx1"/>
                </a:solidFill>
              </a:rPr>
              <a:t> </a:t>
            </a:r>
            <a:endParaRPr lang="es-EC" sz="1800" b="1" dirty="0">
              <a:solidFill>
                <a:schemeClr val="tx1"/>
              </a:solidFill>
            </a:endParaRPr>
          </a:p>
        </p:txBody>
      </p:sp>
      <p:sp>
        <p:nvSpPr>
          <p:cNvPr id="8" name="7 CuadroTexto"/>
          <p:cNvSpPr txBox="1"/>
          <p:nvPr/>
        </p:nvSpPr>
        <p:spPr>
          <a:xfrm>
            <a:off x="899592" y="2847419"/>
            <a:ext cx="3336837" cy="3139321"/>
          </a:xfrm>
          <a:prstGeom prst="rect">
            <a:avLst/>
          </a:prstGeom>
          <a:noFill/>
        </p:spPr>
        <p:txBody>
          <a:bodyPr wrap="square" rtlCol="0" anchor="ctr">
            <a:spAutoFit/>
          </a:bodyPr>
          <a:lstStyle/>
          <a:p>
            <a:pPr algn="just"/>
            <a:r>
              <a:rPr lang="es-EC" dirty="0"/>
              <a:t>Cada Nivel de Rendimiento </a:t>
            </a:r>
            <a:r>
              <a:rPr lang="es-EC" dirty="0" smtClean="0"/>
              <a:t>se </a:t>
            </a:r>
            <a:r>
              <a:rPr lang="es-EC" dirty="0"/>
              <a:t>compone por un Nivel de Rendimiento Estructural, que describe el límite de daño de los sistemas </a:t>
            </a:r>
            <a:r>
              <a:rPr lang="es-EC" dirty="0" smtClean="0"/>
              <a:t>Estructurales </a:t>
            </a:r>
            <a:r>
              <a:rPr lang="es-EC" dirty="0"/>
              <a:t>y el Nivel de Rendimiento No estructural que describe el límite de daño de los sistemas </a:t>
            </a:r>
            <a:r>
              <a:rPr lang="es-EC" dirty="0" smtClean="0"/>
              <a:t>No </a:t>
            </a:r>
            <a:r>
              <a:rPr lang="es-EC" dirty="0"/>
              <a:t>E</a:t>
            </a:r>
            <a:r>
              <a:rPr lang="es-EC" dirty="0" smtClean="0"/>
              <a:t>structurales</a:t>
            </a:r>
            <a:r>
              <a:rPr lang="es-EC" dirty="0"/>
              <a:t>.</a:t>
            </a:r>
          </a:p>
          <a:p>
            <a:pPr marL="285750" lvl="0" indent="-285750">
              <a:buFont typeface="Wingdings" pitchFamily="2" charset="2"/>
              <a:buChar char="ü"/>
            </a:pPr>
            <a:endParaRPr lang="es-EC" dirty="0"/>
          </a:p>
        </p:txBody>
      </p:sp>
      <p:pic>
        <p:nvPicPr>
          <p:cNvPr id="10" name="9 Imagen"/>
          <p:cNvPicPr/>
          <p:nvPr/>
        </p:nvPicPr>
        <p:blipFill rotWithShape="1">
          <a:blip r:embed="rId2"/>
          <a:srcRect l="29896" t="16287" r="39699" b="44951"/>
          <a:stretch/>
        </p:blipFill>
        <p:spPr bwMode="auto">
          <a:xfrm>
            <a:off x="4410323" y="2794581"/>
            <a:ext cx="3968115" cy="3442731"/>
          </a:xfrm>
          <a:prstGeom prst="rect">
            <a:avLst/>
          </a:prstGeom>
          <a:ln>
            <a:noFill/>
          </a:ln>
          <a:extLst>
            <a:ext uri="{53640926-AAD7-44D8-BBD7-CCE9431645EC}">
              <a14:shadowObscured xmlns:a14="http://schemas.microsoft.com/office/drawing/2010/main"/>
            </a:ext>
          </a:extLst>
        </p:spPr>
      </p:pic>
      <p:grpSp>
        <p:nvGrpSpPr>
          <p:cNvPr id="9" name="8 Grupo"/>
          <p:cNvGrpSpPr/>
          <p:nvPr/>
        </p:nvGrpSpPr>
        <p:grpSpPr>
          <a:xfrm>
            <a:off x="899592" y="1278387"/>
            <a:ext cx="2050690" cy="1334718"/>
            <a:chOff x="2440925" y="1211911"/>
            <a:chExt cx="1735541" cy="1207846"/>
          </a:xfrm>
          <a:scene3d>
            <a:camera prst="orthographicFront">
              <a:rot lat="0" lon="0" rev="0"/>
            </a:camera>
            <a:lightRig rig="contrasting" dir="t">
              <a:rot lat="0" lon="0" rev="1200000"/>
            </a:lightRig>
          </a:scene3d>
        </p:grpSpPr>
        <p:sp>
          <p:nvSpPr>
            <p:cNvPr id="11" name="10 Elipse"/>
            <p:cNvSpPr/>
            <p:nvPr/>
          </p:nvSpPr>
          <p:spPr>
            <a:xfrm>
              <a:off x="2440925" y="1211911"/>
              <a:ext cx="1735541" cy="1207846"/>
            </a:xfrm>
            <a:prstGeom prst="ellipse">
              <a:avLst/>
            </a:prstGeom>
            <a:sp3d contourW="19050" prstMaterial="metal">
              <a:bevelT w="88900" h="203200"/>
              <a:bevelB w="165100" h="2540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sp>
        <p:sp>
          <p:nvSpPr>
            <p:cNvPr id="12" name="Elipse 4"/>
            <p:cNvSpPr/>
            <p:nvPr/>
          </p:nvSpPr>
          <p:spPr>
            <a:xfrm>
              <a:off x="2695089" y="1388796"/>
              <a:ext cx="1227213" cy="8540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285750" lvl="0" indent="-285750">
                <a:buFont typeface="Wingdings" pitchFamily="2" charset="2"/>
                <a:buChar char="ü"/>
              </a:pPr>
              <a:r>
                <a:rPr lang="es-EC" sz="1600" dirty="0"/>
                <a:t>Prevención de Colapso.</a:t>
              </a:r>
            </a:p>
          </p:txBody>
        </p:sp>
      </p:grpSp>
      <p:grpSp>
        <p:nvGrpSpPr>
          <p:cNvPr id="13" name="12 Grupo"/>
          <p:cNvGrpSpPr/>
          <p:nvPr/>
        </p:nvGrpSpPr>
        <p:grpSpPr>
          <a:xfrm>
            <a:off x="2764010" y="1296689"/>
            <a:ext cx="2050690" cy="1334718"/>
            <a:chOff x="2440925" y="1211911"/>
            <a:chExt cx="1735541" cy="1207846"/>
          </a:xfrm>
          <a:scene3d>
            <a:camera prst="orthographicFront">
              <a:rot lat="0" lon="0" rev="0"/>
            </a:camera>
            <a:lightRig rig="contrasting" dir="t">
              <a:rot lat="0" lon="0" rev="1200000"/>
            </a:lightRig>
          </a:scene3d>
        </p:grpSpPr>
        <p:sp>
          <p:nvSpPr>
            <p:cNvPr id="14" name="13 Elipse"/>
            <p:cNvSpPr/>
            <p:nvPr/>
          </p:nvSpPr>
          <p:spPr>
            <a:xfrm>
              <a:off x="2440925" y="1211911"/>
              <a:ext cx="1735541" cy="1207846"/>
            </a:xfrm>
            <a:prstGeom prst="ellipse">
              <a:avLst/>
            </a:prstGeom>
            <a:solidFill>
              <a:srgbClr val="00B050"/>
            </a:solidFill>
            <a:sp3d contourW="19050" prstMaterial="metal">
              <a:bevelT w="88900" h="203200"/>
              <a:bevelB w="165100" h="2540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sp>
        <p:sp>
          <p:nvSpPr>
            <p:cNvPr id="15" name="Elipse 4"/>
            <p:cNvSpPr/>
            <p:nvPr/>
          </p:nvSpPr>
          <p:spPr>
            <a:xfrm>
              <a:off x="2695089" y="1388796"/>
              <a:ext cx="1227213" cy="85407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285750" indent="-285750">
                <a:buFont typeface="Wingdings" pitchFamily="2" charset="2"/>
                <a:buChar char="ü"/>
              </a:pPr>
              <a:r>
                <a:rPr lang="es-EC" sz="1600" dirty="0"/>
                <a:t>Seguridad de la Vida.</a:t>
              </a:r>
            </a:p>
            <a:p>
              <a:pPr lvl="0"/>
              <a:endParaRPr lang="es-EC" sz="1600" dirty="0"/>
            </a:p>
          </p:txBody>
        </p:sp>
      </p:grpSp>
      <p:grpSp>
        <p:nvGrpSpPr>
          <p:cNvPr id="16" name="15 Grupo"/>
          <p:cNvGrpSpPr/>
          <p:nvPr/>
        </p:nvGrpSpPr>
        <p:grpSpPr>
          <a:xfrm>
            <a:off x="4644008" y="1310261"/>
            <a:ext cx="2050690" cy="1334718"/>
            <a:chOff x="2440925" y="1211911"/>
            <a:chExt cx="1735541" cy="1207846"/>
          </a:xfrm>
          <a:solidFill>
            <a:srgbClr val="00B0F0"/>
          </a:solidFill>
          <a:scene3d>
            <a:camera prst="orthographicFront">
              <a:rot lat="0" lon="0" rev="0"/>
            </a:camera>
            <a:lightRig rig="contrasting" dir="t">
              <a:rot lat="0" lon="0" rev="1200000"/>
            </a:lightRig>
          </a:scene3d>
        </p:grpSpPr>
        <p:sp>
          <p:nvSpPr>
            <p:cNvPr id="17" name="16 Elipse"/>
            <p:cNvSpPr/>
            <p:nvPr/>
          </p:nvSpPr>
          <p:spPr>
            <a:xfrm>
              <a:off x="2440925" y="1211911"/>
              <a:ext cx="1735541" cy="1207846"/>
            </a:xfrm>
            <a:prstGeom prst="ellipse">
              <a:avLst/>
            </a:prstGeom>
            <a:grpFill/>
            <a:sp3d contourW="19050" prstMaterial="metal">
              <a:bevelT w="88900" h="203200"/>
              <a:bevelB w="165100" h="2540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sp>
        <p:sp>
          <p:nvSpPr>
            <p:cNvPr id="18" name="Elipse 4"/>
            <p:cNvSpPr/>
            <p:nvPr/>
          </p:nvSpPr>
          <p:spPr>
            <a:xfrm>
              <a:off x="2695089" y="1388796"/>
              <a:ext cx="1227213" cy="85407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285750" lvl="0" indent="-285750">
                <a:buFont typeface="Wingdings" pitchFamily="2" charset="2"/>
                <a:buChar char="ü"/>
              </a:pPr>
              <a:r>
                <a:rPr lang="es-EC" sz="1600" dirty="0"/>
                <a:t>Ocupación </a:t>
              </a:r>
              <a:r>
                <a:rPr lang="es-EC" sz="1600" dirty="0" smtClean="0"/>
                <a:t>Inmediata</a:t>
              </a:r>
              <a:endParaRPr lang="es-EC" sz="1600" dirty="0"/>
            </a:p>
          </p:txBody>
        </p:sp>
      </p:grpSp>
      <p:grpSp>
        <p:nvGrpSpPr>
          <p:cNvPr id="19" name="18 Grupo"/>
          <p:cNvGrpSpPr/>
          <p:nvPr/>
        </p:nvGrpSpPr>
        <p:grpSpPr>
          <a:xfrm>
            <a:off x="6502565" y="1296689"/>
            <a:ext cx="2050690" cy="1334718"/>
            <a:chOff x="2440925" y="1211911"/>
            <a:chExt cx="1735541" cy="1207846"/>
          </a:xfrm>
          <a:solidFill>
            <a:schemeClr val="accent2">
              <a:lumMod val="60000"/>
              <a:lumOff val="40000"/>
            </a:schemeClr>
          </a:solidFill>
          <a:scene3d>
            <a:camera prst="orthographicFront">
              <a:rot lat="0" lon="0" rev="0"/>
            </a:camera>
            <a:lightRig rig="contrasting" dir="t">
              <a:rot lat="0" lon="0" rev="1200000"/>
            </a:lightRig>
          </a:scene3d>
        </p:grpSpPr>
        <p:sp>
          <p:nvSpPr>
            <p:cNvPr id="20" name="19 Elipse"/>
            <p:cNvSpPr/>
            <p:nvPr/>
          </p:nvSpPr>
          <p:spPr>
            <a:xfrm>
              <a:off x="2440925" y="1211911"/>
              <a:ext cx="1735541" cy="1207846"/>
            </a:xfrm>
            <a:prstGeom prst="ellipse">
              <a:avLst/>
            </a:prstGeom>
            <a:grpFill/>
            <a:sp3d contourW="19050" prstMaterial="metal">
              <a:bevelT w="88900" h="203200"/>
              <a:bevelB w="165100" h="2540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sp>
        <p:sp>
          <p:nvSpPr>
            <p:cNvPr id="21" name="Elipse 4"/>
            <p:cNvSpPr/>
            <p:nvPr/>
          </p:nvSpPr>
          <p:spPr>
            <a:xfrm>
              <a:off x="2695089" y="1388796"/>
              <a:ext cx="1227213" cy="85407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285750" lvl="0" indent="-285750">
                <a:buFont typeface="Wingdings" pitchFamily="2" charset="2"/>
                <a:buChar char="ü"/>
              </a:pPr>
              <a:r>
                <a:rPr lang="es-EC" sz="1600" dirty="0"/>
                <a:t>Ocupación Operacional</a:t>
              </a:r>
              <a:r>
                <a:rPr lang="es-EC" sz="1600" dirty="0" smtClean="0"/>
                <a:t>.</a:t>
              </a:r>
              <a:endParaRPr lang="es-EC" sz="1600" dirty="0"/>
            </a:p>
          </p:txBody>
        </p:sp>
      </p:grpSp>
    </p:spTree>
    <p:extLst>
      <p:ext uri="{BB962C8B-B14F-4D97-AF65-F5344CB8AC3E}">
        <p14:creationId xmlns:p14="http://schemas.microsoft.com/office/powerpoint/2010/main" val="38923096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pic>
        <p:nvPicPr>
          <p:cNvPr id="7" name="6 Imagen"/>
          <p:cNvPicPr/>
          <p:nvPr/>
        </p:nvPicPr>
        <p:blipFill rotWithShape="1">
          <a:blip r:embed="rId2" cstate="print"/>
          <a:srcRect l="18012" t="21468" r="14623" b="47554"/>
          <a:stretch/>
        </p:blipFill>
        <p:spPr bwMode="auto">
          <a:xfrm>
            <a:off x="539035" y="710667"/>
            <a:ext cx="4824535" cy="3024336"/>
          </a:xfrm>
          <a:prstGeom prst="rect">
            <a:avLst/>
          </a:prstGeom>
          <a:noFill/>
          <a:ln>
            <a:noFill/>
          </a:ln>
          <a:extLst>
            <a:ext uri="{53640926-AAD7-44D8-BBD7-CCE9431645EC}">
              <a14:shadowObscured xmlns:a14="http://schemas.microsoft.com/office/drawing/2010/main"/>
            </a:ext>
          </a:extLst>
        </p:spPr>
      </p:pic>
      <p:pic>
        <p:nvPicPr>
          <p:cNvPr id="8" name="7 Imagen"/>
          <p:cNvPicPr/>
          <p:nvPr/>
        </p:nvPicPr>
        <p:blipFill rotWithShape="1">
          <a:blip r:embed="rId2" cstate="print"/>
          <a:srcRect l="32849" t="67663" r="25441" b="12772"/>
          <a:stretch/>
        </p:blipFill>
        <p:spPr bwMode="auto">
          <a:xfrm>
            <a:off x="5364088" y="1554461"/>
            <a:ext cx="3299238" cy="1656184"/>
          </a:xfrm>
          <a:prstGeom prst="rect">
            <a:avLst/>
          </a:prstGeom>
          <a:noFill/>
          <a:ln>
            <a:noFill/>
          </a:ln>
          <a:extLst>
            <a:ext uri="{53640926-AAD7-44D8-BBD7-CCE9431645EC}">
              <a14:shadowObscured xmlns:a14="http://schemas.microsoft.com/office/drawing/2010/main"/>
            </a:ext>
          </a:extLst>
        </p:spPr>
      </p:pic>
      <p:pic>
        <p:nvPicPr>
          <p:cNvPr id="6" name="5 Imagen"/>
          <p:cNvPicPr/>
          <p:nvPr/>
        </p:nvPicPr>
        <p:blipFill>
          <a:blip r:embed="rId3" cstate="print"/>
          <a:srcRect l="27155" t="33152" r="25662" b="24728"/>
          <a:stretch>
            <a:fillRect/>
          </a:stretch>
        </p:blipFill>
        <p:spPr bwMode="auto">
          <a:xfrm>
            <a:off x="1835696" y="3768962"/>
            <a:ext cx="5612130" cy="2579370"/>
          </a:xfrm>
          <a:prstGeom prst="rect">
            <a:avLst/>
          </a:prstGeom>
          <a:noFill/>
          <a:ln w="9525">
            <a:noFill/>
            <a:miter lim="800000"/>
            <a:headEnd/>
            <a:tailEnd/>
          </a:ln>
        </p:spPr>
      </p:pic>
    </p:spTree>
    <p:extLst>
      <p:ext uri="{BB962C8B-B14F-4D97-AF65-F5344CB8AC3E}">
        <p14:creationId xmlns:p14="http://schemas.microsoft.com/office/powerpoint/2010/main" val="1942611197"/>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980728"/>
            <a:ext cx="2808312" cy="504056"/>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a:solidFill>
                  <a:schemeClr val="tx1"/>
                </a:solidFill>
              </a:rPr>
              <a:t>Métodos de Análisis.</a:t>
            </a:r>
            <a:br>
              <a:rPr lang="es-EC" sz="1800" b="1" dirty="0">
                <a:solidFill>
                  <a:schemeClr val="tx1"/>
                </a:solidFill>
              </a:rPr>
            </a:br>
            <a:r>
              <a:rPr lang="es-EC" sz="1800" dirty="0" smtClean="0">
                <a:solidFill>
                  <a:schemeClr val="tx1"/>
                </a:solidFill>
              </a:rPr>
              <a:t/>
            </a:r>
            <a:br>
              <a:rPr lang="es-EC" sz="1800" dirty="0" smtClean="0">
                <a:solidFill>
                  <a:schemeClr val="tx1"/>
                </a:solidFill>
              </a:rPr>
            </a:br>
            <a:endParaRPr lang="es-EC" sz="1800"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sp>
        <p:nvSpPr>
          <p:cNvPr id="4" name="1 Título"/>
          <p:cNvSpPr txBox="1">
            <a:spLocks/>
          </p:cNvSpPr>
          <p:nvPr/>
        </p:nvSpPr>
        <p:spPr>
          <a:xfrm>
            <a:off x="971600" y="1636954"/>
            <a:ext cx="5184576" cy="1359998"/>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lvl="0" indent="-285750" algn="just">
              <a:buFont typeface="Wingdings" pitchFamily="2" charset="2"/>
              <a:buChar char="ü"/>
            </a:pPr>
            <a:r>
              <a:rPr lang="es-EC" sz="1800" dirty="0">
                <a:solidFill>
                  <a:schemeClr val="tx1"/>
                </a:solidFill>
              </a:rPr>
              <a:t>Procedimientos Lineales </a:t>
            </a:r>
            <a:r>
              <a:rPr lang="es-EC" sz="1800" dirty="0" smtClean="0">
                <a:solidFill>
                  <a:schemeClr val="tx1"/>
                </a:solidFill>
              </a:rPr>
              <a:t>Estáticos. </a:t>
            </a:r>
            <a:endParaRPr lang="es-EC" sz="1800" dirty="0">
              <a:solidFill>
                <a:schemeClr val="tx1"/>
              </a:solidFill>
            </a:endParaRPr>
          </a:p>
          <a:p>
            <a:pPr marL="285750" lvl="0" indent="-285750" algn="just">
              <a:buFont typeface="Wingdings" pitchFamily="2" charset="2"/>
              <a:buChar char="ü"/>
            </a:pPr>
            <a:r>
              <a:rPr lang="es-EC" sz="1800" dirty="0">
                <a:solidFill>
                  <a:schemeClr val="tx1"/>
                </a:solidFill>
              </a:rPr>
              <a:t>Procedimientos Lineales </a:t>
            </a:r>
            <a:r>
              <a:rPr lang="es-EC" sz="1800" dirty="0" smtClean="0">
                <a:solidFill>
                  <a:schemeClr val="tx1"/>
                </a:solidFill>
              </a:rPr>
              <a:t>Dinámicos. </a:t>
            </a:r>
            <a:endParaRPr lang="es-EC" sz="1800" dirty="0">
              <a:solidFill>
                <a:schemeClr val="tx1"/>
              </a:solidFill>
            </a:endParaRPr>
          </a:p>
          <a:p>
            <a:pPr marL="285750" lvl="0" indent="-285750" algn="just">
              <a:buFont typeface="Wingdings" pitchFamily="2" charset="2"/>
              <a:buChar char="ü"/>
            </a:pPr>
            <a:r>
              <a:rPr lang="es-EC" sz="1800" dirty="0">
                <a:solidFill>
                  <a:schemeClr val="tx1"/>
                </a:solidFill>
              </a:rPr>
              <a:t>Procedimientos no Lineales </a:t>
            </a:r>
            <a:r>
              <a:rPr lang="es-EC" sz="1800" dirty="0" smtClean="0">
                <a:solidFill>
                  <a:schemeClr val="tx1"/>
                </a:solidFill>
              </a:rPr>
              <a:t>Estáticos.  </a:t>
            </a:r>
            <a:endParaRPr lang="es-EC" sz="1800" dirty="0">
              <a:solidFill>
                <a:schemeClr val="tx1"/>
              </a:solidFill>
            </a:endParaRPr>
          </a:p>
          <a:p>
            <a:pPr marL="285750" lvl="0" indent="-285750" algn="just">
              <a:buFont typeface="Wingdings" pitchFamily="2" charset="2"/>
              <a:buChar char="ü"/>
            </a:pPr>
            <a:r>
              <a:rPr lang="es-EC" sz="1800" dirty="0">
                <a:solidFill>
                  <a:schemeClr val="tx1"/>
                </a:solidFill>
              </a:rPr>
              <a:t>Procedimientos no Lineales Dinámicos. </a:t>
            </a:r>
          </a:p>
        </p:txBody>
      </p:sp>
      <p:sp>
        <p:nvSpPr>
          <p:cNvPr id="7" name="1 Título"/>
          <p:cNvSpPr txBox="1">
            <a:spLocks/>
          </p:cNvSpPr>
          <p:nvPr/>
        </p:nvSpPr>
        <p:spPr>
          <a:xfrm>
            <a:off x="5192770" y="3151467"/>
            <a:ext cx="2808312" cy="504056"/>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smtClean="0">
                <a:solidFill>
                  <a:schemeClr val="tx1"/>
                </a:solidFill>
              </a:rPr>
              <a:t>Esfuerzo-deformación</a:t>
            </a:r>
            <a:br>
              <a:rPr lang="es-EC" sz="1800" dirty="0" smtClean="0">
                <a:solidFill>
                  <a:schemeClr val="tx1"/>
                </a:solidFill>
              </a:rPr>
            </a:br>
            <a:endParaRPr lang="es-EC" sz="1800" dirty="0">
              <a:solidFill>
                <a:schemeClr val="tx1"/>
              </a:solidFill>
            </a:endParaRPr>
          </a:p>
        </p:txBody>
      </p:sp>
      <p:sp>
        <p:nvSpPr>
          <p:cNvPr id="8" name="1 Título"/>
          <p:cNvSpPr txBox="1">
            <a:spLocks/>
          </p:cNvSpPr>
          <p:nvPr/>
        </p:nvSpPr>
        <p:spPr>
          <a:xfrm>
            <a:off x="710721" y="2985497"/>
            <a:ext cx="3469704" cy="504056"/>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chemeClr val="tx1"/>
                </a:solidFill>
              </a:rPr>
              <a:t>Procedimiento lineal Estático</a:t>
            </a:r>
            <a:br>
              <a:rPr lang="es-EC" sz="1800" b="1" dirty="0" smtClean="0">
                <a:solidFill>
                  <a:schemeClr val="tx1"/>
                </a:solidFill>
              </a:rPr>
            </a:br>
            <a:r>
              <a:rPr lang="es-EC" sz="1800" dirty="0" smtClean="0">
                <a:solidFill>
                  <a:schemeClr val="tx1"/>
                </a:solidFill>
              </a:rPr>
              <a:t/>
            </a:r>
            <a:br>
              <a:rPr lang="es-EC" sz="1800" dirty="0" smtClean="0">
                <a:solidFill>
                  <a:schemeClr val="tx1"/>
                </a:solidFill>
              </a:rPr>
            </a:br>
            <a:endParaRPr lang="es-EC" sz="1800" dirty="0">
              <a:solidFill>
                <a:schemeClr val="tx1"/>
              </a:solidFill>
            </a:endParaRPr>
          </a:p>
        </p:txBody>
      </p:sp>
      <p:sp>
        <p:nvSpPr>
          <p:cNvPr id="3" name="2 Flecha derecha"/>
          <p:cNvSpPr/>
          <p:nvPr/>
        </p:nvSpPr>
        <p:spPr>
          <a:xfrm>
            <a:off x="4499992" y="3212976"/>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1 Título"/>
          <p:cNvSpPr txBox="1">
            <a:spLocks/>
          </p:cNvSpPr>
          <p:nvPr/>
        </p:nvSpPr>
        <p:spPr>
          <a:xfrm>
            <a:off x="557710" y="3604094"/>
            <a:ext cx="3775725" cy="504056"/>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chemeClr val="tx1"/>
                </a:solidFill>
              </a:rPr>
              <a:t>Procedimiento no lineal Estático</a:t>
            </a:r>
            <a:br>
              <a:rPr lang="es-EC" sz="1800" b="1" dirty="0" smtClean="0">
                <a:solidFill>
                  <a:schemeClr val="tx1"/>
                </a:solidFill>
              </a:rPr>
            </a:br>
            <a:r>
              <a:rPr lang="es-EC" sz="1800" dirty="0" smtClean="0">
                <a:solidFill>
                  <a:schemeClr val="tx1"/>
                </a:solidFill>
              </a:rPr>
              <a:t/>
            </a:r>
            <a:br>
              <a:rPr lang="es-EC" sz="1800" dirty="0" smtClean="0">
                <a:solidFill>
                  <a:schemeClr val="tx1"/>
                </a:solidFill>
              </a:rPr>
            </a:br>
            <a:endParaRPr lang="es-EC" sz="1800" dirty="0">
              <a:solidFill>
                <a:schemeClr val="tx1"/>
              </a:solidFill>
            </a:endParaRPr>
          </a:p>
        </p:txBody>
      </p:sp>
      <p:sp>
        <p:nvSpPr>
          <p:cNvPr id="10" name="1 Título"/>
          <p:cNvSpPr txBox="1">
            <a:spLocks/>
          </p:cNvSpPr>
          <p:nvPr/>
        </p:nvSpPr>
        <p:spPr>
          <a:xfrm>
            <a:off x="5202374" y="3655523"/>
            <a:ext cx="3037536" cy="689231"/>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smtClean="0">
                <a:solidFill>
                  <a:schemeClr val="tx1"/>
                </a:solidFill>
              </a:rPr>
              <a:t>Criterios de aceptación de materiales</a:t>
            </a:r>
            <a:br>
              <a:rPr lang="es-EC" sz="1800" dirty="0" smtClean="0">
                <a:solidFill>
                  <a:schemeClr val="tx1"/>
                </a:solidFill>
              </a:rPr>
            </a:br>
            <a:endParaRPr lang="es-EC" sz="1800" dirty="0">
              <a:solidFill>
                <a:schemeClr val="tx1"/>
              </a:solidFill>
            </a:endParaRPr>
          </a:p>
        </p:txBody>
      </p:sp>
      <p:sp>
        <p:nvSpPr>
          <p:cNvPr id="11" name="10 Flecha derecha"/>
          <p:cNvSpPr/>
          <p:nvPr/>
        </p:nvSpPr>
        <p:spPr>
          <a:xfrm>
            <a:off x="4499992" y="3712106"/>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 Título"/>
          <p:cNvSpPr txBox="1">
            <a:spLocks/>
          </p:cNvSpPr>
          <p:nvPr/>
        </p:nvSpPr>
        <p:spPr>
          <a:xfrm>
            <a:off x="557710" y="4371184"/>
            <a:ext cx="3787386" cy="504056"/>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chemeClr val="tx1"/>
                </a:solidFill>
              </a:rPr>
              <a:t>Procedimiento lineal Dinámicos</a:t>
            </a:r>
            <a:endParaRPr lang="es-EC" sz="1800" dirty="0">
              <a:solidFill>
                <a:schemeClr val="tx1"/>
              </a:solidFill>
            </a:endParaRPr>
          </a:p>
        </p:txBody>
      </p:sp>
      <p:sp>
        <p:nvSpPr>
          <p:cNvPr id="13" name="1 Título"/>
          <p:cNvSpPr txBox="1">
            <a:spLocks/>
          </p:cNvSpPr>
          <p:nvPr/>
        </p:nvSpPr>
        <p:spPr>
          <a:xfrm>
            <a:off x="5202374" y="4457751"/>
            <a:ext cx="3037536" cy="689231"/>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smtClean="0">
                <a:solidFill>
                  <a:schemeClr val="tx1"/>
                </a:solidFill>
              </a:rPr>
              <a:t>Análisis modal Espectral</a:t>
            </a:r>
            <a:br>
              <a:rPr lang="es-EC" sz="1800" dirty="0" smtClean="0">
                <a:solidFill>
                  <a:schemeClr val="tx1"/>
                </a:solidFill>
              </a:rPr>
            </a:br>
            <a:endParaRPr lang="es-EC" sz="1800" dirty="0">
              <a:solidFill>
                <a:schemeClr val="tx1"/>
              </a:solidFill>
            </a:endParaRPr>
          </a:p>
        </p:txBody>
      </p:sp>
      <p:sp>
        <p:nvSpPr>
          <p:cNvPr id="14" name="13 Flecha derecha"/>
          <p:cNvSpPr/>
          <p:nvPr/>
        </p:nvSpPr>
        <p:spPr>
          <a:xfrm>
            <a:off x="4499992" y="4581128"/>
            <a:ext cx="60311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 Título"/>
          <p:cNvSpPr txBox="1">
            <a:spLocks/>
          </p:cNvSpPr>
          <p:nvPr/>
        </p:nvSpPr>
        <p:spPr>
          <a:xfrm>
            <a:off x="548086" y="5216182"/>
            <a:ext cx="4036603" cy="504056"/>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solidFill>
                  <a:schemeClr val="tx1"/>
                </a:solidFill>
              </a:rPr>
              <a:t>Procedimiento no lineal Dinámicos</a:t>
            </a:r>
            <a:endParaRPr lang="es-EC" sz="1800" dirty="0">
              <a:solidFill>
                <a:schemeClr val="tx1"/>
              </a:solidFill>
            </a:endParaRPr>
          </a:p>
        </p:txBody>
      </p:sp>
      <p:sp>
        <p:nvSpPr>
          <p:cNvPr id="16" name="1 Título"/>
          <p:cNvSpPr txBox="1">
            <a:spLocks/>
          </p:cNvSpPr>
          <p:nvPr/>
        </p:nvSpPr>
        <p:spPr>
          <a:xfrm>
            <a:off x="5436096" y="5299382"/>
            <a:ext cx="3037536" cy="689231"/>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dirty="0" smtClean="0">
                <a:solidFill>
                  <a:schemeClr val="tx1"/>
                </a:solidFill>
              </a:rPr>
              <a:t>Análisis de historia en el Tiempo.</a:t>
            </a:r>
            <a:endParaRPr lang="es-EC" sz="1800" dirty="0">
              <a:solidFill>
                <a:schemeClr val="tx1"/>
              </a:solidFill>
            </a:endParaRPr>
          </a:p>
        </p:txBody>
      </p:sp>
      <p:sp>
        <p:nvSpPr>
          <p:cNvPr id="17" name="16 Flecha derecha"/>
          <p:cNvSpPr/>
          <p:nvPr/>
        </p:nvSpPr>
        <p:spPr>
          <a:xfrm>
            <a:off x="4770110" y="5355965"/>
            <a:ext cx="66598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491828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400"/>
                            </p:stCondLst>
                            <p:childTnLst>
                              <p:par>
                                <p:cTn id="5" presetID="1" presetClass="entr" presetSubtype="0" fill="hold" grpId="0" nodeType="afterEffect">
                                  <p:stCondLst>
                                    <p:cond delay="4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800"/>
                            </p:stCondLst>
                            <p:childTnLst>
                              <p:par>
                                <p:cTn id="8" presetID="1" presetClass="entr" presetSubtype="0" fill="hold" grpId="0" nodeType="afterEffect">
                                  <p:stCondLst>
                                    <p:cond delay="4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
                            </p:stCondLst>
                            <p:childTnLst>
                              <p:par>
                                <p:cTn id="11" presetID="1" presetClass="entr" presetSubtype="0" fill="hold" grpId="0" nodeType="afterEffect">
                                  <p:stCondLst>
                                    <p:cond delay="4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600"/>
                            </p:stCondLst>
                            <p:childTnLst>
                              <p:par>
                                <p:cTn id="14" presetID="1" presetClass="entr" presetSubtype="0" fill="hold" grpId="0" nodeType="afterEffect">
                                  <p:stCondLst>
                                    <p:cond delay="40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4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400"/>
                            </p:stCondLst>
                            <p:childTnLst>
                              <p:par>
                                <p:cTn id="20" presetID="1" presetClass="entr" presetSubtype="0" fill="hold" grpId="0" nodeType="afterEffect">
                                  <p:stCondLst>
                                    <p:cond delay="4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800"/>
                            </p:stCondLst>
                            <p:childTnLst>
                              <p:par>
                                <p:cTn id="23" presetID="1" presetClass="entr" presetSubtype="0" fill="hold" grpId="0" nodeType="afterEffect">
                                  <p:stCondLst>
                                    <p:cond delay="4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3200"/>
                            </p:stCondLst>
                            <p:childTnLst>
                              <p:par>
                                <p:cTn id="26" presetID="1" presetClass="entr" presetSubtype="0" fill="hold" grpId="0" nodeType="afterEffect">
                                  <p:stCondLst>
                                    <p:cond delay="4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3600"/>
                            </p:stCondLst>
                            <p:childTnLst>
                              <p:par>
                                <p:cTn id="29" presetID="1" presetClass="entr" presetSubtype="0" fill="hold" grpId="0" nodeType="afterEffect">
                                  <p:stCondLst>
                                    <p:cond delay="4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4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44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4400"/>
                            </p:stCondLst>
                            <p:childTnLst>
                              <p:par>
                                <p:cTn id="38" presetID="1" presetClass="entr" presetSubtype="0" fill="hold" grpId="0" nodeType="afterEffect">
                                  <p:stCondLst>
                                    <p:cond delay="40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4800"/>
                            </p:stCondLst>
                            <p:childTnLst>
                              <p:par>
                                <p:cTn id="41" presetID="1" presetClass="entr" presetSubtype="0" fill="hold" grpId="0" nodeType="afterEffect">
                                  <p:stCondLst>
                                    <p:cond delay="40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P spid="8" grpId="0" animBg="1"/>
      <p:bldP spid="3" grpId="0" animBg="1"/>
      <p:bldP spid="9" grpId="0" animBg="1"/>
      <p:bldP spid="10" grpId="0"/>
      <p:bldP spid="11" grpId="0" animBg="1"/>
      <p:bldP spid="12" grpId="0" animBg="1"/>
      <p:bldP spid="13" grpId="0"/>
      <p:bldP spid="14" grpId="0" animBg="1"/>
      <p:bldP spid="15" grpId="0" animBg="1"/>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91021" y="620688"/>
            <a:ext cx="3600400" cy="504056"/>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a:solidFill>
                  <a:schemeClr val="tx1"/>
                </a:solidFill>
              </a:rPr>
              <a:t>Procedimiento Estático </a:t>
            </a:r>
            <a:r>
              <a:rPr lang="es-EC" sz="1800" b="1" dirty="0" smtClean="0">
                <a:solidFill>
                  <a:schemeClr val="tx1"/>
                </a:solidFill>
              </a:rPr>
              <a:t>lineal.</a:t>
            </a:r>
            <a:br>
              <a:rPr lang="es-EC" sz="1800" b="1" dirty="0" smtClean="0">
                <a:solidFill>
                  <a:schemeClr val="tx1"/>
                </a:solidFill>
              </a:rPr>
            </a:br>
            <a:r>
              <a:rPr lang="es-EC" sz="1800" b="1" dirty="0" smtClean="0">
                <a:solidFill>
                  <a:schemeClr val="tx1"/>
                </a:solidFill>
              </a:rPr>
              <a:t/>
            </a:r>
            <a:br>
              <a:rPr lang="es-EC" sz="1800" b="1" dirty="0" smtClean="0">
                <a:solidFill>
                  <a:schemeClr val="tx1"/>
                </a:solidFill>
              </a:rPr>
            </a:br>
            <a:endParaRPr lang="es-EC" sz="1800" b="1"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sp>
        <p:nvSpPr>
          <p:cNvPr id="4" name="1 Título"/>
          <p:cNvSpPr txBox="1">
            <a:spLocks/>
          </p:cNvSpPr>
          <p:nvPr/>
        </p:nvSpPr>
        <p:spPr>
          <a:xfrm>
            <a:off x="938114" y="1988840"/>
            <a:ext cx="3600400" cy="2448272"/>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endParaRPr lang="es-EC" sz="1800" b="1" dirty="0">
              <a:solidFill>
                <a:schemeClr val="tx1"/>
              </a:solidFill>
            </a:endParaRPr>
          </a:p>
        </p:txBody>
      </p:sp>
      <mc:AlternateContent xmlns:mc="http://schemas.openxmlformats.org/markup-compatibility/2006" xmlns:a14="http://schemas.microsoft.com/office/drawing/2010/main">
        <mc:Choice Requires="a14">
          <p:sp>
            <p:nvSpPr>
              <p:cNvPr id="3" name="2 Rectángulo"/>
              <p:cNvSpPr/>
              <p:nvPr/>
            </p:nvSpPr>
            <p:spPr>
              <a:xfrm>
                <a:off x="1878944" y="5440238"/>
                <a:ext cx="1718740" cy="526491"/>
              </a:xfrm>
              <a:prstGeom prst="rect">
                <a:avLst/>
              </a:prstGeom>
            </p:spPr>
            <p:txBody>
              <a:bodyPr wrap="none">
                <a:spAutoFit/>
              </a:bodyPr>
              <a:lstStyle/>
              <a:p>
                <a14:m>
                  <m:oMath xmlns:m="http://schemas.openxmlformats.org/officeDocument/2006/math">
                    <m:r>
                      <a:rPr lang="es-EC" i="1">
                        <a:latin typeface="Cambria Math"/>
                      </a:rPr>
                      <m:t>𝑉</m:t>
                    </m:r>
                    <m:r>
                      <a:rPr lang="es-EC" i="1">
                        <a:latin typeface="Cambria Math"/>
                      </a:rPr>
                      <m:t>=</m:t>
                    </m:r>
                    <m:f>
                      <m:fPr>
                        <m:ctrlPr>
                          <a:rPr lang="es-EC" i="1">
                            <a:latin typeface="Cambria Math"/>
                          </a:rPr>
                        </m:ctrlPr>
                      </m:fPr>
                      <m:num>
                        <m:r>
                          <a:rPr lang="es-EC" i="1">
                            <a:latin typeface="Cambria Math"/>
                          </a:rPr>
                          <m:t>𝐼</m:t>
                        </m:r>
                        <m:r>
                          <a:rPr lang="es-EC" i="1">
                            <a:latin typeface="Cambria Math"/>
                          </a:rPr>
                          <m:t>∗</m:t>
                        </m:r>
                        <m:r>
                          <a:rPr lang="es-EC" i="1">
                            <a:latin typeface="Cambria Math"/>
                          </a:rPr>
                          <m:t>𝑆𝑎</m:t>
                        </m:r>
                      </m:num>
                      <m:den>
                        <m:r>
                          <a:rPr lang="es-EC" i="1">
                            <a:latin typeface="Cambria Math"/>
                          </a:rPr>
                          <m:t>𝑅</m:t>
                        </m:r>
                        <m:r>
                          <a:rPr lang="es-EC" i="1">
                            <a:latin typeface="Cambria Math"/>
                          </a:rPr>
                          <m:t> </m:t>
                        </m:r>
                        <m:r>
                          <a:rPr lang="es-EC" i="1">
                            <a:latin typeface="Cambria Math"/>
                          </a:rPr>
                          <m:t>𝜙</m:t>
                        </m:r>
                        <m:r>
                          <a:rPr lang="es-EC" i="1">
                            <a:latin typeface="Cambria Math"/>
                          </a:rPr>
                          <m:t>𝑝</m:t>
                        </m:r>
                        <m:r>
                          <a:rPr lang="es-EC" i="1">
                            <a:latin typeface="Cambria Math"/>
                          </a:rPr>
                          <m:t> </m:t>
                        </m:r>
                        <m:r>
                          <a:rPr lang="es-EC" i="1">
                            <a:latin typeface="Cambria Math"/>
                          </a:rPr>
                          <m:t>𝜙</m:t>
                        </m:r>
                        <m:r>
                          <a:rPr lang="es-EC" i="1">
                            <a:latin typeface="Cambria Math"/>
                          </a:rPr>
                          <m:t>𝑒</m:t>
                        </m:r>
                      </m:den>
                    </m:f>
                    <m:r>
                      <a:rPr lang="es-EC" i="1">
                        <a:latin typeface="Cambria Math"/>
                      </a:rPr>
                      <m:t>∗</m:t>
                    </m:r>
                    <m:r>
                      <a:rPr lang="es-EC" i="1">
                        <a:latin typeface="Cambria Math"/>
                      </a:rPr>
                      <m:t>𝑊</m:t>
                    </m:r>
                  </m:oMath>
                </a14:m>
                <a:r>
                  <a:rPr lang="es-EC" dirty="0"/>
                  <a:t> </a:t>
                </a:r>
              </a:p>
            </p:txBody>
          </p:sp>
        </mc:Choice>
        <mc:Fallback xmlns="">
          <p:sp>
            <p:nvSpPr>
              <p:cNvPr id="3" name="2 Rectángulo"/>
              <p:cNvSpPr>
                <a:spLocks noRot="1" noChangeAspect="1" noMove="1" noResize="1" noEditPoints="1" noAdjustHandles="1" noChangeArrowheads="1" noChangeShapeType="1" noTextEdit="1"/>
              </p:cNvSpPr>
              <p:nvPr/>
            </p:nvSpPr>
            <p:spPr>
              <a:xfrm>
                <a:off x="1878944" y="5440238"/>
                <a:ext cx="1718740" cy="526491"/>
              </a:xfrm>
              <a:prstGeom prst="rect">
                <a:avLst/>
              </a:prstGeom>
              <a:blipFill rotWithShape="1">
                <a:blip r:embed="rId2"/>
                <a:stretch>
                  <a:fillRect b="-4598"/>
                </a:stretch>
              </a:blipFill>
            </p:spPr>
            <p:txBody>
              <a:bodyPr/>
              <a:lstStyle/>
              <a:p>
                <a:r>
                  <a:rPr lang="es-EC">
                    <a:noFill/>
                  </a:rPr>
                  <a:t> </a:t>
                </a:r>
              </a:p>
            </p:txBody>
          </p:sp>
        </mc:Fallback>
      </mc:AlternateContent>
      <p:pic>
        <p:nvPicPr>
          <p:cNvPr id="8" name="7 Imagen"/>
          <p:cNvPicPr/>
          <p:nvPr/>
        </p:nvPicPr>
        <p:blipFill rotWithShape="1">
          <a:blip r:embed="rId3"/>
          <a:srcRect l="32782" t="43770" r="32567" b="22573"/>
          <a:stretch/>
        </p:blipFill>
        <p:spPr bwMode="auto">
          <a:xfrm>
            <a:off x="4788024" y="1339241"/>
            <a:ext cx="3888432" cy="3960440"/>
          </a:xfrm>
          <a:prstGeom prst="rect">
            <a:avLst/>
          </a:prstGeom>
          <a:ln>
            <a:noFill/>
          </a:ln>
          <a:extLst>
            <a:ext uri="{53640926-AAD7-44D8-BBD7-CCE9431645EC}">
              <a14:shadowObscured xmlns:a14="http://schemas.microsoft.com/office/drawing/2010/main"/>
            </a:ext>
          </a:extLst>
        </p:spPr>
      </p:pic>
      <p:grpSp>
        <p:nvGrpSpPr>
          <p:cNvPr id="14" name="13 Grupo"/>
          <p:cNvGrpSpPr/>
          <p:nvPr/>
        </p:nvGrpSpPr>
        <p:grpSpPr>
          <a:xfrm>
            <a:off x="591232" y="1412776"/>
            <a:ext cx="4052776" cy="3600400"/>
            <a:chOff x="0" y="0"/>
            <a:chExt cx="6426714" cy="1684987"/>
          </a:xfrm>
        </p:grpSpPr>
        <p:sp>
          <p:nvSpPr>
            <p:cNvPr id="15" name="14 Rectángulo redondeado"/>
            <p:cNvSpPr/>
            <p:nvPr/>
          </p:nvSpPr>
          <p:spPr>
            <a:xfrm>
              <a:off x="0" y="0"/>
              <a:ext cx="6426714" cy="1684987"/>
            </a:xfrm>
            <a:prstGeom prst="roundRect">
              <a:avLst>
                <a:gd name="adj" fmla="val 10000"/>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6" name="15 Rectángulo"/>
            <p:cNvSpPr/>
            <p:nvPr/>
          </p:nvSpPr>
          <p:spPr>
            <a:xfrm>
              <a:off x="49352" y="49352"/>
              <a:ext cx="5999320" cy="1586283"/>
            </a:xfrm>
            <a:prstGeom prst="rect">
              <a:avLst/>
            </a:prstGeom>
            <a:solidFill>
              <a:schemeClr val="accent3">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just"/>
              <a:r>
                <a:rPr lang="es-EC" sz="2000" dirty="0">
                  <a:solidFill>
                    <a:schemeClr val="tx1"/>
                  </a:solidFill>
                </a:rPr>
                <a:t>Diseña las fuerzas sísmicas, su distribución sobre toda la altura del edificio, y las fuerzas internas correspondientes así como los desplazamientos del sistema son determinados usando un análisis estático lineal</a:t>
              </a:r>
              <a:endParaRPr lang="es-EC" sz="2000" b="1" dirty="0">
                <a:solidFill>
                  <a:schemeClr val="tx1"/>
                </a:solidFill>
              </a:endParaRPr>
            </a:p>
          </p:txBody>
        </p:sp>
      </p:grpSp>
    </p:spTree>
    <p:extLst>
      <p:ext uri="{BB962C8B-B14F-4D97-AF65-F5344CB8AC3E}">
        <p14:creationId xmlns:p14="http://schemas.microsoft.com/office/powerpoint/2010/main" val="6757288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94439"/>
            <a:ext cx="3931592" cy="432048"/>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smtClean="0">
                <a:solidFill>
                  <a:schemeClr val="tx1"/>
                </a:solidFill>
              </a:rPr>
              <a:t>Zonificación del Ecuador NEC-11</a:t>
            </a:r>
            <a:endParaRPr lang="es-EC" sz="1800" b="1"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pic>
        <p:nvPicPr>
          <p:cNvPr id="4" name="3 Imagen"/>
          <p:cNvPicPr/>
          <p:nvPr/>
        </p:nvPicPr>
        <p:blipFill>
          <a:blip r:embed="rId2" cstate="print"/>
          <a:srcRect/>
          <a:stretch>
            <a:fillRect/>
          </a:stretch>
        </p:blipFill>
        <p:spPr bwMode="auto">
          <a:xfrm>
            <a:off x="539552" y="1124744"/>
            <a:ext cx="7920880" cy="5112568"/>
          </a:xfrm>
          <a:prstGeom prst="rect">
            <a:avLst/>
          </a:prstGeom>
          <a:noFill/>
          <a:ln w="9525">
            <a:noFill/>
            <a:miter lim="800000"/>
            <a:headEnd/>
            <a:tailEnd/>
          </a:ln>
        </p:spPr>
      </p:pic>
    </p:spTree>
    <p:extLst>
      <p:ext uri="{BB962C8B-B14F-4D97-AF65-F5344CB8AC3E}">
        <p14:creationId xmlns:p14="http://schemas.microsoft.com/office/powerpoint/2010/main" val="9730191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620688"/>
            <a:ext cx="4032449" cy="432048"/>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smtClean="0">
                <a:solidFill>
                  <a:schemeClr val="tx1"/>
                </a:solidFill>
              </a:rPr>
              <a:t>Zonificación del Ecuador NEC-11</a:t>
            </a:r>
            <a:br>
              <a:rPr lang="es-EC" sz="1800" b="1" dirty="0" smtClean="0">
                <a:solidFill>
                  <a:schemeClr val="tx1"/>
                </a:solidFill>
              </a:rPr>
            </a:br>
            <a:endParaRPr lang="es-EC" sz="1800" b="1"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9" name="8 Tabla"/>
          <p:cNvGraphicFramePr>
            <a:graphicFrameLocks noGrp="1"/>
          </p:cNvGraphicFramePr>
          <p:nvPr>
            <p:extLst>
              <p:ext uri="{D42A27DB-BD31-4B8C-83A1-F6EECF244321}">
                <p14:modId xmlns:p14="http://schemas.microsoft.com/office/powerpoint/2010/main" val="2999548391"/>
              </p:ext>
            </p:extLst>
          </p:nvPr>
        </p:nvGraphicFramePr>
        <p:xfrm>
          <a:off x="1259632" y="1196752"/>
          <a:ext cx="6408712" cy="5162197"/>
        </p:xfrm>
        <a:graphic>
          <a:graphicData uri="http://schemas.openxmlformats.org/drawingml/2006/table">
            <a:tbl>
              <a:tblPr firstRow="1" firstCol="1" bandRow="1">
                <a:tableStyleId>{5C22544A-7EE6-4342-B048-85BDC9FD1C3A}</a:tableStyleId>
              </a:tblPr>
              <a:tblGrid>
                <a:gridCol w="1006145"/>
                <a:gridCol w="3193420"/>
                <a:gridCol w="2209147"/>
              </a:tblGrid>
              <a:tr h="301452">
                <a:tc>
                  <a:txBody>
                    <a:bodyPr/>
                    <a:lstStyle/>
                    <a:p>
                      <a:pPr algn="ctr">
                        <a:lnSpc>
                          <a:spcPct val="115000"/>
                        </a:lnSpc>
                        <a:spcAft>
                          <a:spcPts val="0"/>
                        </a:spcAft>
                      </a:pPr>
                      <a:r>
                        <a:rPr lang="es-EC" sz="1000" dirty="0">
                          <a:effectLst/>
                        </a:rPr>
                        <a:t>Tipo de perfil</a:t>
                      </a:r>
                      <a:endParaRPr lang="es-EC" sz="1000" dirty="0">
                        <a:effectLst/>
                        <a:latin typeface="Calibri"/>
                        <a:ea typeface="Calibri"/>
                        <a:cs typeface="Times New Roman"/>
                      </a:endParaRPr>
                    </a:p>
                  </a:txBody>
                  <a:tcPr marL="19013" marR="19013" marT="0" marB="0" anchor="ctr"/>
                </a:tc>
                <a:tc>
                  <a:txBody>
                    <a:bodyPr/>
                    <a:lstStyle/>
                    <a:p>
                      <a:pPr algn="ctr">
                        <a:lnSpc>
                          <a:spcPct val="115000"/>
                        </a:lnSpc>
                        <a:spcAft>
                          <a:spcPts val="0"/>
                        </a:spcAft>
                      </a:pPr>
                      <a:r>
                        <a:rPr lang="es-EC" sz="1000" dirty="0">
                          <a:effectLst/>
                        </a:rPr>
                        <a:t>Descripción</a:t>
                      </a:r>
                      <a:endParaRPr lang="es-EC" sz="1000" dirty="0">
                        <a:effectLst/>
                        <a:latin typeface="Calibri"/>
                        <a:ea typeface="Calibri"/>
                        <a:cs typeface="Times New Roman"/>
                      </a:endParaRPr>
                    </a:p>
                  </a:txBody>
                  <a:tcPr marL="19013" marR="19013" marT="0" marB="0" anchor="ctr"/>
                </a:tc>
                <a:tc>
                  <a:txBody>
                    <a:bodyPr/>
                    <a:lstStyle/>
                    <a:p>
                      <a:pPr algn="ctr">
                        <a:lnSpc>
                          <a:spcPct val="115000"/>
                        </a:lnSpc>
                        <a:spcAft>
                          <a:spcPts val="0"/>
                        </a:spcAft>
                      </a:pPr>
                      <a:r>
                        <a:rPr lang="es-EC" sz="1000">
                          <a:effectLst/>
                        </a:rPr>
                        <a:t>Definición</a:t>
                      </a:r>
                      <a:endParaRPr lang="es-EC" sz="1000">
                        <a:effectLst/>
                        <a:latin typeface="Calibri"/>
                        <a:ea typeface="Calibri"/>
                        <a:cs typeface="Times New Roman"/>
                      </a:endParaRPr>
                    </a:p>
                  </a:txBody>
                  <a:tcPr marL="19013" marR="19013" marT="0" marB="0" anchor="ctr"/>
                </a:tc>
              </a:tr>
              <a:tr h="162127">
                <a:tc>
                  <a:txBody>
                    <a:bodyPr/>
                    <a:lstStyle/>
                    <a:p>
                      <a:pPr algn="ctr">
                        <a:lnSpc>
                          <a:spcPct val="115000"/>
                        </a:lnSpc>
                        <a:spcAft>
                          <a:spcPts val="0"/>
                        </a:spcAft>
                      </a:pPr>
                      <a:r>
                        <a:rPr lang="es-EC" sz="1000">
                          <a:effectLst/>
                        </a:rPr>
                        <a:t>A</a:t>
                      </a:r>
                      <a:endParaRPr lang="es-EC" sz="1000">
                        <a:effectLst/>
                        <a:latin typeface="Calibri"/>
                        <a:ea typeface="Calibri"/>
                        <a:cs typeface="Times New Roman"/>
                      </a:endParaRPr>
                    </a:p>
                  </a:txBody>
                  <a:tcPr marL="19013" marR="19013" marT="0" marB="0" anchor="ctr"/>
                </a:tc>
                <a:tc gridSpan="2">
                  <a:txBody>
                    <a:bodyPr/>
                    <a:lstStyle/>
                    <a:p>
                      <a:pPr algn="ctr">
                        <a:lnSpc>
                          <a:spcPct val="115000"/>
                        </a:lnSpc>
                        <a:spcAft>
                          <a:spcPts val="0"/>
                        </a:spcAft>
                      </a:pPr>
                      <a:r>
                        <a:rPr lang="es-EC" sz="1000" dirty="0">
                          <a:effectLst/>
                        </a:rPr>
                        <a:t>Perfil de roca competente</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162127">
                <a:tc>
                  <a:txBody>
                    <a:bodyPr/>
                    <a:lstStyle/>
                    <a:p>
                      <a:pPr algn="ctr">
                        <a:lnSpc>
                          <a:spcPct val="115000"/>
                        </a:lnSpc>
                        <a:spcAft>
                          <a:spcPts val="0"/>
                        </a:spcAft>
                      </a:pPr>
                      <a:r>
                        <a:rPr lang="es-EC" sz="1000">
                          <a:effectLst/>
                        </a:rPr>
                        <a:t>B</a:t>
                      </a:r>
                      <a:endParaRPr lang="es-EC" sz="1000">
                        <a:effectLst/>
                        <a:latin typeface="Calibri"/>
                        <a:ea typeface="Calibri"/>
                        <a:cs typeface="Times New Roman"/>
                      </a:endParaRPr>
                    </a:p>
                  </a:txBody>
                  <a:tcPr marL="19013" marR="19013" marT="0" marB="0" anchor="ctr"/>
                </a:tc>
                <a:tc gridSpan="2">
                  <a:txBody>
                    <a:bodyPr/>
                    <a:lstStyle/>
                    <a:p>
                      <a:pPr algn="ctr">
                        <a:lnSpc>
                          <a:spcPct val="115000"/>
                        </a:lnSpc>
                        <a:spcAft>
                          <a:spcPts val="0"/>
                        </a:spcAft>
                      </a:pPr>
                      <a:r>
                        <a:rPr lang="es-EC" sz="1000" dirty="0">
                          <a:effectLst/>
                        </a:rPr>
                        <a:t>Perfil de roca de rigidez media</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335565">
                <a:tc rowSpan="2">
                  <a:txBody>
                    <a:bodyPr/>
                    <a:lstStyle/>
                    <a:p>
                      <a:pPr algn="ctr">
                        <a:lnSpc>
                          <a:spcPct val="115000"/>
                        </a:lnSpc>
                        <a:spcAft>
                          <a:spcPts val="0"/>
                        </a:spcAft>
                      </a:pPr>
                      <a:r>
                        <a:rPr lang="es-EC" sz="1000">
                          <a:effectLst/>
                        </a:rPr>
                        <a:t>C</a:t>
                      </a:r>
                      <a:endParaRPr lang="es-EC" sz="1000">
                        <a:effectLst/>
                        <a:latin typeface="Calibri"/>
                        <a:ea typeface="Calibri"/>
                        <a:cs typeface="Times New Roman"/>
                      </a:endParaRPr>
                    </a:p>
                  </a:txBody>
                  <a:tcPr marL="19013" marR="19013" marT="0" marB="0" anchor="ctr"/>
                </a:tc>
                <a:tc gridSpan="2">
                  <a:txBody>
                    <a:bodyPr/>
                    <a:lstStyle/>
                    <a:p>
                      <a:pPr algn="ctr">
                        <a:lnSpc>
                          <a:spcPct val="115000"/>
                        </a:lnSpc>
                        <a:spcAft>
                          <a:spcPts val="0"/>
                        </a:spcAft>
                      </a:pPr>
                      <a:r>
                        <a:rPr lang="es-EC" sz="1000" dirty="0">
                          <a:effectLst/>
                        </a:rPr>
                        <a:t>Perfiles de suelos muy densos o roca blanda, que cumplan con el criterio de velocidad de la onda de cortante, o</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335565">
                <a:tc vMerge="1">
                  <a:txBody>
                    <a:bodyPr/>
                    <a:lstStyle/>
                    <a:p>
                      <a:endParaRPr lang="es-EC"/>
                    </a:p>
                  </a:txBody>
                  <a:tcPr/>
                </a:tc>
                <a:tc gridSpan="2">
                  <a:txBody>
                    <a:bodyPr/>
                    <a:lstStyle/>
                    <a:p>
                      <a:pPr algn="ctr">
                        <a:lnSpc>
                          <a:spcPct val="115000"/>
                        </a:lnSpc>
                        <a:spcAft>
                          <a:spcPts val="0"/>
                        </a:spcAft>
                      </a:pPr>
                      <a:r>
                        <a:rPr lang="es-EC" sz="1000" dirty="0">
                          <a:effectLst/>
                        </a:rPr>
                        <a:t>perfiles de suelos muy densos o roca blanda, que cumplan con cualquiera de los dos criterios</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335565">
                <a:tc rowSpan="2">
                  <a:txBody>
                    <a:bodyPr/>
                    <a:lstStyle/>
                    <a:p>
                      <a:pPr algn="ctr">
                        <a:lnSpc>
                          <a:spcPct val="115000"/>
                        </a:lnSpc>
                        <a:spcAft>
                          <a:spcPts val="0"/>
                        </a:spcAft>
                      </a:pPr>
                      <a:r>
                        <a:rPr lang="es-EC" sz="1000">
                          <a:effectLst/>
                        </a:rPr>
                        <a:t>D</a:t>
                      </a:r>
                      <a:endParaRPr lang="es-EC" sz="1000">
                        <a:effectLst/>
                        <a:latin typeface="Calibri"/>
                        <a:ea typeface="Calibri"/>
                        <a:cs typeface="Times New Roman"/>
                      </a:endParaRPr>
                    </a:p>
                  </a:txBody>
                  <a:tcPr marL="19013" marR="19013" marT="0" marB="0" anchor="ctr"/>
                </a:tc>
                <a:tc gridSpan="2">
                  <a:txBody>
                    <a:bodyPr/>
                    <a:lstStyle/>
                    <a:p>
                      <a:pPr algn="ctr">
                        <a:lnSpc>
                          <a:spcPct val="115000"/>
                        </a:lnSpc>
                        <a:spcAft>
                          <a:spcPts val="0"/>
                        </a:spcAft>
                      </a:pPr>
                      <a:r>
                        <a:rPr lang="es-EC" sz="1000" dirty="0">
                          <a:effectLst/>
                        </a:rPr>
                        <a:t>Perfiles  de  suelos  rígidos  que  cumplan  con  el criterio de velocidad de la onda de cortante, o</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301526">
                <a:tc vMerge="1">
                  <a:txBody>
                    <a:bodyPr/>
                    <a:lstStyle/>
                    <a:p>
                      <a:endParaRPr lang="es-EC"/>
                    </a:p>
                  </a:txBody>
                  <a:tcPr/>
                </a:tc>
                <a:tc gridSpan="2">
                  <a:txBody>
                    <a:bodyPr/>
                    <a:lstStyle/>
                    <a:p>
                      <a:pPr algn="ctr">
                        <a:lnSpc>
                          <a:spcPct val="115000"/>
                        </a:lnSpc>
                        <a:spcAft>
                          <a:spcPts val="0"/>
                        </a:spcAft>
                      </a:pPr>
                      <a:r>
                        <a:rPr lang="es-EC" sz="1000" dirty="0" smtClean="0">
                          <a:effectLst/>
                        </a:rPr>
                        <a:t>Perfiles   </a:t>
                      </a:r>
                      <a:r>
                        <a:rPr lang="es-EC" sz="1000" dirty="0">
                          <a:effectLst/>
                        </a:rPr>
                        <a:t>de   suelos   rígidos   que   cumplan cualquiera de las dos condiciones</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210945">
                <a:tc rowSpan="2">
                  <a:txBody>
                    <a:bodyPr/>
                    <a:lstStyle/>
                    <a:p>
                      <a:pPr algn="ctr">
                        <a:lnSpc>
                          <a:spcPct val="115000"/>
                        </a:lnSpc>
                        <a:spcAft>
                          <a:spcPts val="0"/>
                        </a:spcAft>
                      </a:pPr>
                      <a:r>
                        <a:rPr lang="es-EC" sz="1000">
                          <a:effectLst/>
                        </a:rPr>
                        <a:t>E</a:t>
                      </a:r>
                      <a:endParaRPr lang="es-EC" sz="1000">
                        <a:effectLst/>
                        <a:latin typeface="Calibri"/>
                        <a:ea typeface="Calibri"/>
                        <a:cs typeface="Times New Roman"/>
                      </a:endParaRPr>
                    </a:p>
                  </a:txBody>
                  <a:tcPr marL="19013" marR="19013" marT="0" marB="0" anchor="ctr"/>
                </a:tc>
                <a:tc gridSpan="2">
                  <a:txBody>
                    <a:bodyPr/>
                    <a:lstStyle/>
                    <a:p>
                      <a:pPr algn="ctr">
                        <a:lnSpc>
                          <a:spcPct val="115000"/>
                        </a:lnSpc>
                        <a:spcAft>
                          <a:spcPts val="0"/>
                        </a:spcAft>
                      </a:pPr>
                      <a:r>
                        <a:rPr lang="es-EC" sz="1000" dirty="0">
                          <a:effectLst/>
                        </a:rPr>
                        <a:t>Perfil que cumpla el criterio de velocidad de la onda de cortante, o</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210945">
                <a:tc vMerge="1">
                  <a:txBody>
                    <a:bodyPr/>
                    <a:lstStyle/>
                    <a:p>
                      <a:endParaRPr lang="es-EC"/>
                    </a:p>
                  </a:txBody>
                  <a:tcPr/>
                </a:tc>
                <a:tc gridSpan="2">
                  <a:txBody>
                    <a:bodyPr/>
                    <a:lstStyle/>
                    <a:p>
                      <a:pPr algn="ctr">
                        <a:lnSpc>
                          <a:spcPct val="115000"/>
                        </a:lnSpc>
                        <a:spcAft>
                          <a:spcPts val="0"/>
                        </a:spcAft>
                      </a:pPr>
                      <a:r>
                        <a:rPr lang="es-EC" sz="1000" dirty="0">
                          <a:effectLst/>
                        </a:rPr>
                        <a:t>Perfil que contiene un espesor total H mayor de 3 m de arcillas blandas</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507010">
                <a:tc rowSpan="7">
                  <a:txBody>
                    <a:bodyPr/>
                    <a:lstStyle/>
                    <a:p>
                      <a:pPr algn="ctr">
                        <a:lnSpc>
                          <a:spcPct val="115000"/>
                        </a:lnSpc>
                        <a:spcAft>
                          <a:spcPts val="0"/>
                        </a:spcAft>
                      </a:pPr>
                      <a:r>
                        <a:rPr lang="es-EC" sz="1000">
                          <a:effectLst/>
                        </a:rPr>
                        <a:t>F</a:t>
                      </a:r>
                      <a:endParaRPr lang="es-EC" sz="1000">
                        <a:effectLst/>
                        <a:latin typeface="Calibri"/>
                        <a:ea typeface="Calibri"/>
                        <a:cs typeface="Times New Roman"/>
                      </a:endParaRPr>
                    </a:p>
                  </a:txBody>
                  <a:tcPr marL="19013" marR="19013" marT="0" marB="0" anchor="ctr"/>
                </a:tc>
                <a:tc gridSpan="2">
                  <a:txBody>
                    <a:bodyPr/>
                    <a:lstStyle/>
                    <a:p>
                      <a:pPr>
                        <a:lnSpc>
                          <a:spcPct val="115000"/>
                        </a:lnSpc>
                        <a:spcAft>
                          <a:spcPts val="0"/>
                        </a:spcAft>
                      </a:pPr>
                      <a:r>
                        <a:rPr lang="es-EC" sz="1000" dirty="0">
                          <a:effectLst/>
                        </a:rPr>
                        <a:t>Los perfiles de suelo tipo F requieren una evaluación realizada explícitamente en el sitio por un ingeniero </a:t>
                      </a:r>
                      <a:r>
                        <a:rPr lang="es-EC" sz="1000" dirty="0" err="1">
                          <a:effectLst/>
                        </a:rPr>
                        <a:t>geotecnista</a:t>
                      </a:r>
                      <a:r>
                        <a:rPr lang="es-EC" sz="1000" dirty="0">
                          <a:effectLst/>
                        </a:rPr>
                        <a:t> (Ver </a:t>
                      </a:r>
                      <a:r>
                        <a:rPr lang="es-EC" sz="1000" dirty="0" smtClean="0">
                          <a:effectLst/>
                        </a:rPr>
                        <a:t>2.5.4.9 NEC-11). </a:t>
                      </a:r>
                      <a:r>
                        <a:rPr lang="es-EC" sz="1000" dirty="0">
                          <a:effectLst/>
                        </a:rPr>
                        <a:t>Se contemplan las siguientes subclases:</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509002">
                <a:tc vMerge="1">
                  <a:txBody>
                    <a:bodyPr/>
                    <a:lstStyle/>
                    <a:p>
                      <a:endParaRPr lang="es-EC"/>
                    </a:p>
                  </a:txBody>
                  <a:tcPr/>
                </a:tc>
                <a:tc gridSpan="2">
                  <a:txBody>
                    <a:bodyPr/>
                    <a:lstStyle/>
                    <a:p>
                      <a:pPr>
                        <a:lnSpc>
                          <a:spcPct val="115000"/>
                        </a:lnSpc>
                        <a:spcAft>
                          <a:spcPts val="0"/>
                        </a:spcAft>
                      </a:pPr>
                      <a:r>
                        <a:rPr lang="es-EC" sz="1000" dirty="0">
                          <a:effectLst/>
                        </a:rPr>
                        <a:t>F1—Suelos susceptibles a la falla o colapso causado por la excitación sísmica, tales como; suelos licuables, arcillas sensitivas, suelos dispersivos o débilmente cementados, etc.</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335565">
                <a:tc vMerge="1">
                  <a:txBody>
                    <a:bodyPr/>
                    <a:lstStyle/>
                    <a:p>
                      <a:endParaRPr lang="es-EC"/>
                    </a:p>
                  </a:txBody>
                  <a:tcPr/>
                </a:tc>
                <a:tc gridSpan="2">
                  <a:txBody>
                    <a:bodyPr/>
                    <a:lstStyle/>
                    <a:p>
                      <a:pPr>
                        <a:lnSpc>
                          <a:spcPct val="115000"/>
                        </a:lnSpc>
                        <a:spcAft>
                          <a:spcPts val="0"/>
                        </a:spcAft>
                      </a:pPr>
                      <a:r>
                        <a:rPr lang="es-EC" sz="1000" dirty="0">
                          <a:effectLst/>
                        </a:rPr>
                        <a:t>F2—Turba  y arcillas orgánicas  y muy orgánicas  (H &gt;3m para  turba  o arcillas orgánicas  y muy orgánicas).</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210945">
                <a:tc vMerge="1">
                  <a:txBody>
                    <a:bodyPr/>
                    <a:lstStyle/>
                    <a:p>
                      <a:endParaRPr lang="es-EC"/>
                    </a:p>
                  </a:txBody>
                  <a:tcPr/>
                </a:tc>
                <a:tc gridSpan="2">
                  <a:txBody>
                    <a:bodyPr/>
                    <a:lstStyle/>
                    <a:p>
                      <a:pPr>
                        <a:lnSpc>
                          <a:spcPct val="115000"/>
                        </a:lnSpc>
                        <a:spcAft>
                          <a:spcPts val="0"/>
                        </a:spcAft>
                      </a:pPr>
                      <a:r>
                        <a:rPr lang="es-EC" sz="1000" dirty="0">
                          <a:effectLst/>
                        </a:rPr>
                        <a:t>F3—Arcillas de muy alta plasticidad (H &gt;7.5 m con índice de Plasticidad  IP &gt;75)</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210945">
                <a:tc vMerge="1">
                  <a:txBody>
                    <a:bodyPr/>
                    <a:lstStyle/>
                    <a:p>
                      <a:endParaRPr lang="es-EC"/>
                    </a:p>
                  </a:txBody>
                  <a:tcPr/>
                </a:tc>
                <a:tc gridSpan="2">
                  <a:txBody>
                    <a:bodyPr/>
                    <a:lstStyle/>
                    <a:p>
                      <a:pPr>
                        <a:lnSpc>
                          <a:spcPct val="115000"/>
                        </a:lnSpc>
                        <a:spcAft>
                          <a:spcPts val="0"/>
                        </a:spcAft>
                      </a:pPr>
                      <a:r>
                        <a:rPr lang="es-EC" sz="1000" dirty="0">
                          <a:effectLst/>
                        </a:rPr>
                        <a:t>F4—Perfiles de gran espesor de arcillas de rigidez mediana  a blanda (H &gt;30m)</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712495">
                <a:tc vMerge="1">
                  <a:txBody>
                    <a:bodyPr/>
                    <a:lstStyle/>
                    <a:p>
                      <a:endParaRPr lang="es-EC"/>
                    </a:p>
                  </a:txBody>
                  <a:tcPr/>
                </a:tc>
                <a:tc gridSpan="2">
                  <a:txBody>
                    <a:bodyPr/>
                    <a:lstStyle/>
                    <a:p>
                      <a:pPr>
                        <a:lnSpc>
                          <a:spcPct val="115000"/>
                        </a:lnSpc>
                        <a:spcAft>
                          <a:spcPts val="0"/>
                        </a:spcAft>
                      </a:pPr>
                      <a:r>
                        <a:rPr lang="es-EC" sz="1000" dirty="0">
                          <a:effectLst/>
                        </a:rPr>
                        <a:t>F5—Suelos   con  contrastes  de  impedancia  α  ocurriendo  dentro  de  los  primeros  30  m superiores del  perfil  de  subsuelo,  incluyendo   contactos entre   suelos  blandos   y  roca,  con variaciones bruscas  de velocidades  de ondas de corte.</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r h="198784">
                <a:tc vMerge="1">
                  <a:txBody>
                    <a:bodyPr/>
                    <a:lstStyle/>
                    <a:p>
                      <a:endParaRPr lang="es-EC"/>
                    </a:p>
                  </a:txBody>
                  <a:tcPr/>
                </a:tc>
                <a:tc gridSpan="2">
                  <a:txBody>
                    <a:bodyPr/>
                    <a:lstStyle/>
                    <a:p>
                      <a:pPr>
                        <a:lnSpc>
                          <a:spcPct val="115000"/>
                        </a:lnSpc>
                        <a:spcAft>
                          <a:spcPts val="0"/>
                        </a:spcAft>
                      </a:pPr>
                      <a:r>
                        <a:rPr lang="es-EC" sz="1000" dirty="0">
                          <a:effectLst/>
                        </a:rPr>
                        <a:t>F6—Rellenos colocados sin control ingenieril.</a:t>
                      </a:r>
                      <a:endParaRPr lang="es-EC" sz="1000" dirty="0">
                        <a:effectLst/>
                        <a:latin typeface="Calibri"/>
                        <a:ea typeface="Calibri"/>
                        <a:cs typeface="Times New Roman"/>
                      </a:endParaRPr>
                    </a:p>
                  </a:txBody>
                  <a:tcPr marL="19013" marR="19013" marT="0" marB="0" anchor="ctr"/>
                </a:tc>
                <a:tc hMerge="1">
                  <a:txBody>
                    <a:bodyPr/>
                    <a:lstStyle/>
                    <a:p>
                      <a:endParaRPr lang="es-EC"/>
                    </a:p>
                  </a:txBody>
                  <a:tcPr/>
                </a:tc>
              </a:tr>
            </a:tbl>
          </a:graphicData>
        </a:graphic>
      </p:graphicFrame>
    </p:spTree>
    <p:extLst>
      <p:ext uri="{BB962C8B-B14F-4D97-AF65-F5344CB8AC3E}">
        <p14:creationId xmlns:p14="http://schemas.microsoft.com/office/powerpoint/2010/main" val="21325812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908720"/>
            <a:ext cx="6609928" cy="432048"/>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a:solidFill>
                  <a:schemeClr val="tx1"/>
                </a:solidFill>
              </a:rPr>
              <a:t>Espectro elástico de diseño en aceleraciones</a:t>
            </a:r>
            <a:endParaRPr lang="es-EC" sz="1800"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334222"/>
            <a:ext cx="6813458" cy="3975097"/>
          </a:xfrm>
          <a:prstGeom prst="rect">
            <a:avLst/>
          </a:prstGeom>
          <a:noFill/>
          <a:ln>
            <a:noFill/>
          </a:ln>
        </p:spPr>
      </p:pic>
      <p:sp>
        <p:nvSpPr>
          <p:cNvPr id="6" name="1 Título"/>
          <p:cNvSpPr txBox="1">
            <a:spLocks/>
          </p:cNvSpPr>
          <p:nvPr/>
        </p:nvSpPr>
        <p:spPr>
          <a:xfrm>
            <a:off x="611560" y="1484784"/>
            <a:ext cx="7992888" cy="165618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3200" dirty="0" smtClean="0">
              <a:solidFill>
                <a:schemeClr val="tx1"/>
              </a:solidFill>
            </a:endParaRPr>
          </a:p>
        </p:txBody>
      </p:sp>
      <p:sp>
        <p:nvSpPr>
          <p:cNvPr id="7" name="TextBox 3"/>
          <p:cNvSpPr txBox="1"/>
          <p:nvPr/>
        </p:nvSpPr>
        <p:spPr>
          <a:xfrm>
            <a:off x="647564" y="1373201"/>
            <a:ext cx="7884876"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 dirty="0" smtClean="0"/>
              <a:t> </a:t>
            </a:r>
            <a:r>
              <a:rPr lang="es-EC" dirty="0" smtClean="0">
                <a:solidFill>
                  <a:schemeClr val="tx1"/>
                </a:solidFill>
              </a:rPr>
              <a:t>Gráfico </a:t>
            </a:r>
            <a:r>
              <a:rPr lang="es-EC" dirty="0">
                <a:solidFill>
                  <a:schemeClr val="tx1"/>
                </a:solidFill>
              </a:rPr>
              <a:t>de la interacción entre las características mecánicas de la estructura y las características dinámicas de la excitación sísmica.</a:t>
            </a:r>
          </a:p>
          <a:p>
            <a:endParaRPr lang="en-US" dirty="0" smtClean="0"/>
          </a:p>
        </p:txBody>
      </p:sp>
    </p:spTree>
    <p:extLst>
      <p:ext uri="{BB962C8B-B14F-4D97-AF65-F5344CB8AC3E}">
        <p14:creationId xmlns:p14="http://schemas.microsoft.com/office/powerpoint/2010/main" val="1591339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836712"/>
            <a:ext cx="4176464" cy="360040"/>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smtClean="0">
                <a:solidFill>
                  <a:schemeClr val="tx1"/>
                </a:solidFill>
              </a:rPr>
              <a:t>Tipo </a:t>
            </a:r>
            <a:r>
              <a:rPr lang="es-EC" sz="1800" b="1" dirty="0">
                <a:solidFill>
                  <a:schemeClr val="tx1"/>
                </a:solidFill>
              </a:rPr>
              <a:t>de suelo y Factores de sitio Fa</a:t>
            </a:r>
            <a:r>
              <a:rPr lang="es-EC" sz="1800" dirty="0" smtClean="0">
                <a:solidFill>
                  <a:schemeClr val="tx1"/>
                </a:solidFill>
              </a:rPr>
              <a:t/>
            </a:r>
            <a:br>
              <a:rPr lang="es-EC" sz="1800" dirty="0" smtClean="0">
                <a:solidFill>
                  <a:schemeClr val="tx1"/>
                </a:solidFill>
              </a:rPr>
            </a:br>
            <a:r>
              <a:rPr lang="es-EC" sz="1800" dirty="0" smtClean="0">
                <a:solidFill>
                  <a:schemeClr val="tx1"/>
                </a:solidFill>
              </a:rPr>
              <a:t/>
            </a:r>
            <a:br>
              <a:rPr lang="es-EC" sz="1800" dirty="0" smtClean="0">
                <a:solidFill>
                  <a:schemeClr val="tx1"/>
                </a:solidFill>
              </a:rPr>
            </a:br>
            <a:endParaRPr lang="es-EC" sz="1800"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582983320"/>
              </p:ext>
            </p:extLst>
          </p:nvPr>
        </p:nvGraphicFramePr>
        <p:xfrm>
          <a:off x="971600" y="1340768"/>
          <a:ext cx="6777038" cy="1915668"/>
        </p:xfrm>
        <a:graphic>
          <a:graphicData uri="http://schemas.openxmlformats.org/drawingml/2006/table">
            <a:tbl>
              <a:tblPr>
                <a:tableStyleId>{5C22544A-7EE6-4342-B048-85BDC9FD1C3A}</a:tableStyleId>
              </a:tblPr>
              <a:tblGrid>
                <a:gridCol w="847130"/>
                <a:gridCol w="847130"/>
                <a:gridCol w="848485"/>
                <a:gridCol w="848485"/>
                <a:gridCol w="847130"/>
                <a:gridCol w="848485"/>
                <a:gridCol w="848485"/>
                <a:gridCol w="841708"/>
              </a:tblGrid>
              <a:tr h="158750">
                <a:tc rowSpan="2">
                  <a:txBody>
                    <a:bodyPr/>
                    <a:lstStyle/>
                    <a:p>
                      <a:pPr>
                        <a:lnSpc>
                          <a:spcPts val="500"/>
                        </a:lnSpc>
                        <a:spcBef>
                          <a:spcPts val="45"/>
                        </a:spcBef>
                        <a:spcAft>
                          <a:spcPts val="0"/>
                        </a:spcAft>
                      </a:pPr>
                      <a:r>
                        <a:rPr lang="es-EC" sz="500" dirty="0">
                          <a:effectLst/>
                        </a:rPr>
                        <a:t> </a:t>
                      </a:r>
                      <a:endParaRPr lang="es-EC" sz="1100" dirty="0">
                        <a:effectLst/>
                      </a:endParaRPr>
                    </a:p>
                    <a:p>
                      <a:pPr>
                        <a:lnSpc>
                          <a:spcPts val="1000"/>
                        </a:lnSpc>
                        <a:spcAft>
                          <a:spcPts val="0"/>
                        </a:spcAft>
                      </a:pPr>
                      <a:r>
                        <a:rPr lang="es-EC" sz="1000" dirty="0">
                          <a:effectLst/>
                        </a:rPr>
                        <a:t> </a:t>
                      </a:r>
                      <a:endParaRPr lang="es-EC" sz="1100" dirty="0">
                        <a:effectLst/>
                      </a:endParaRPr>
                    </a:p>
                    <a:p>
                      <a:pPr marL="46990" marR="17780" indent="-10795" algn="ctr">
                        <a:lnSpc>
                          <a:spcPct val="113000"/>
                        </a:lnSpc>
                        <a:spcAft>
                          <a:spcPts val="0"/>
                        </a:spcAft>
                      </a:pPr>
                      <a:r>
                        <a:rPr lang="es-EC" sz="1000" dirty="0">
                          <a:effectLst/>
                        </a:rPr>
                        <a:t>Ti</a:t>
                      </a:r>
                      <a:r>
                        <a:rPr lang="es-EC" sz="1000" spc="-5" dirty="0">
                          <a:effectLst/>
                        </a:rPr>
                        <a:t>p</a:t>
                      </a:r>
                      <a:r>
                        <a:rPr lang="es-EC" sz="1000" dirty="0">
                          <a:effectLst/>
                        </a:rPr>
                        <a:t>o</a:t>
                      </a:r>
                      <a:r>
                        <a:rPr lang="es-EC" sz="1000" spc="5" dirty="0">
                          <a:effectLst/>
                        </a:rPr>
                        <a:t> </a:t>
                      </a:r>
                      <a:r>
                        <a:rPr lang="es-EC" sz="1000" spc="10" dirty="0">
                          <a:effectLst/>
                        </a:rPr>
                        <a:t>d</a:t>
                      </a:r>
                      <a:r>
                        <a:rPr lang="es-EC" sz="1000" dirty="0">
                          <a:effectLst/>
                        </a:rPr>
                        <a:t>e</a:t>
                      </a:r>
                      <a:r>
                        <a:rPr lang="es-EC" sz="1000" spc="140" dirty="0">
                          <a:effectLst/>
                        </a:rPr>
                        <a:t> </a:t>
                      </a:r>
                      <a:r>
                        <a:rPr lang="es-EC" sz="1000" spc="-5" dirty="0">
                          <a:effectLst/>
                        </a:rPr>
                        <a:t>p</a:t>
                      </a:r>
                      <a:r>
                        <a:rPr lang="es-EC" sz="1000" spc="5" dirty="0">
                          <a:effectLst/>
                        </a:rPr>
                        <a:t>e</a:t>
                      </a:r>
                      <a:r>
                        <a:rPr lang="es-EC" sz="1000" dirty="0">
                          <a:effectLst/>
                        </a:rPr>
                        <a:t>r</a:t>
                      </a:r>
                      <a:r>
                        <a:rPr lang="es-EC" sz="1000" spc="-5" dirty="0">
                          <a:effectLst/>
                        </a:rPr>
                        <a:t>f</a:t>
                      </a:r>
                      <a:r>
                        <a:rPr lang="es-EC" sz="1000" dirty="0">
                          <a:effectLst/>
                        </a:rPr>
                        <a:t>il </a:t>
                      </a:r>
                      <a:r>
                        <a:rPr lang="es-EC" sz="1000" spc="-5" dirty="0">
                          <a:effectLst/>
                        </a:rPr>
                        <a:t>d</a:t>
                      </a:r>
                      <a:r>
                        <a:rPr lang="es-EC" sz="1000" spc="5" dirty="0">
                          <a:effectLst/>
                        </a:rPr>
                        <a:t>e</a:t>
                      </a:r>
                      <a:r>
                        <a:rPr lang="es-EC" sz="1000" dirty="0">
                          <a:effectLst/>
                        </a:rPr>
                        <a:t>l</a:t>
                      </a:r>
                      <a:r>
                        <a:rPr lang="es-EC" sz="1000" spc="105" dirty="0">
                          <a:effectLst/>
                        </a:rPr>
                        <a:t> </a:t>
                      </a:r>
                      <a:r>
                        <a:rPr lang="es-EC" sz="1000" spc="-5" dirty="0">
                          <a:effectLst/>
                        </a:rPr>
                        <a:t>s</a:t>
                      </a:r>
                      <a:r>
                        <a:rPr lang="es-EC" sz="1000" dirty="0">
                          <a:effectLst/>
                        </a:rPr>
                        <a:t>u</a:t>
                      </a:r>
                      <a:r>
                        <a:rPr lang="es-EC" sz="1000" spc="-5" dirty="0">
                          <a:effectLst/>
                        </a:rPr>
                        <a:t>b</a:t>
                      </a:r>
                      <a:r>
                        <a:rPr lang="es-EC" sz="1000" spc="5" dirty="0">
                          <a:effectLst/>
                        </a:rPr>
                        <a:t>s</a:t>
                      </a:r>
                      <a:r>
                        <a:rPr lang="es-EC" sz="1000" dirty="0">
                          <a:effectLst/>
                        </a:rPr>
                        <a:t>u</a:t>
                      </a:r>
                      <a:r>
                        <a:rPr lang="es-EC" sz="1000" spc="5" dirty="0">
                          <a:effectLst/>
                        </a:rPr>
                        <a:t>e</a:t>
                      </a:r>
                      <a:r>
                        <a:rPr lang="es-EC" sz="1000" spc="-10" dirty="0">
                          <a:effectLst/>
                        </a:rPr>
                        <a:t>l</a:t>
                      </a:r>
                      <a:r>
                        <a:rPr lang="es-EC" sz="1000" dirty="0">
                          <a:effectLst/>
                        </a:rPr>
                        <a:t>o</a:t>
                      </a:r>
                      <a:endParaRPr lang="es-EC" sz="1000" dirty="0">
                        <a:effectLst/>
                        <a:latin typeface="Calibri"/>
                        <a:ea typeface="Calibri"/>
                        <a:cs typeface="Times New Roman"/>
                      </a:endParaRPr>
                    </a:p>
                  </a:txBody>
                  <a:tcPr marL="0" marR="0" marT="0" marB="0"/>
                </a:tc>
                <a:tc>
                  <a:txBody>
                    <a:bodyPr/>
                    <a:lstStyle/>
                    <a:p>
                      <a:pPr marL="18415">
                        <a:lnSpc>
                          <a:spcPct val="115000"/>
                        </a:lnSpc>
                        <a:spcBef>
                          <a:spcPts val="20"/>
                        </a:spcBef>
                        <a:spcAft>
                          <a:spcPts val="0"/>
                        </a:spcAft>
                      </a:pPr>
                      <a:r>
                        <a:rPr lang="es-EC" sz="1000" spc="-25" dirty="0">
                          <a:effectLst/>
                        </a:rPr>
                        <a:t>Z</a:t>
                      </a:r>
                      <a:r>
                        <a:rPr lang="es-EC" sz="1000" spc="-5" dirty="0">
                          <a:effectLst/>
                        </a:rPr>
                        <a:t>o</a:t>
                      </a:r>
                      <a:r>
                        <a:rPr lang="es-EC" sz="1000" dirty="0">
                          <a:effectLst/>
                        </a:rPr>
                        <a:t>na</a:t>
                      </a:r>
                      <a:r>
                        <a:rPr lang="es-EC" sz="1000" spc="170" dirty="0">
                          <a:effectLst/>
                        </a:rPr>
                        <a:t> </a:t>
                      </a:r>
                      <a:r>
                        <a:rPr lang="es-EC" sz="1000" spc="-5" dirty="0">
                          <a:effectLst/>
                        </a:rPr>
                        <a:t>s</a:t>
                      </a:r>
                      <a:r>
                        <a:rPr lang="es-EC" sz="1000" dirty="0">
                          <a:effectLst/>
                        </a:rPr>
                        <a:t>í</a:t>
                      </a:r>
                      <a:r>
                        <a:rPr lang="es-EC" sz="1000" spc="-5" dirty="0">
                          <a:effectLst/>
                        </a:rPr>
                        <a:t>s</a:t>
                      </a:r>
                      <a:r>
                        <a:rPr lang="es-EC" sz="1000" spc="5" dirty="0">
                          <a:effectLst/>
                        </a:rPr>
                        <a:t>m</a:t>
                      </a:r>
                      <a:r>
                        <a:rPr lang="es-EC" sz="1000" dirty="0">
                          <a:effectLst/>
                        </a:rPr>
                        <a:t>i</a:t>
                      </a:r>
                      <a:r>
                        <a:rPr lang="es-EC" sz="1000" spc="-5" dirty="0">
                          <a:effectLst/>
                        </a:rPr>
                        <a:t>c</a:t>
                      </a:r>
                      <a:r>
                        <a:rPr lang="es-EC" sz="1000" dirty="0">
                          <a:effectLst/>
                        </a:rPr>
                        <a:t>a</a:t>
                      </a:r>
                      <a:endParaRPr lang="es-EC" sz="1000" dirty="0">
                        <a:effectLst/>
                        <a:latin typeface="Calibri"/>
                        <a:ea typeface="Calibri"/>
                        <a:cs typeface="Times New Roman"/>
                      </a:endParaRPr>
                    </a:p>
                  </a:txBody>
                  <a:tcPr marL="0" marR="0" marT="0" marB="0"/>
                </a:tc>
                <a:tc>
                  <a:txBody>
                    <a:bodyPr/>
                    <a:lstStyle/>
                    <a:p>
                      <a:pPr marL="290830" marR="285115" algn="ctr">
                        <a:lnSpc>
                          <a:spcPct val="115000"/>
                        </a:lnSpc>
                        <a:spcBef>
                          <a:spcPts val="20"/>
                        </a:spcBef>
                        <a:spcAft>
                          <a:spcPts val="0"/>
                        </a:spcAft>
                      </a:pPr>
                      <a:r>
                        <a:rPr lang="es-EC" sz="1000">
                          <a:effectLst/>
                        </a:rPr>
                        <a:t>I</a:t>
                      </a:r>
                      <a:endParaRPr lang="es-EC" sz="1000">
                        <a:effectLst/>
                        <a:latin typeface="Calibri"/>
                        <a:ea typeface="Calibri"/>
                        <a:cs typeface="Times New Roman"/>
                      </a:endParaRPr>
                    </a:p>
                  </a:txBody>
                  <a:tcPr marL="0" marR="0" marT="0" marB="0"/>
                </a:tc>
                <a:tc>
                  <a:txBody>
                    <a:bodyPr/>
                    <a:lstStyle/>
                    <a:p>
                      <a:pPr marL="272415" marR="267335" algn="ctr">
                        <a:lnSpc>
                          <a:spcPct val="115000"/>
                        </a:lnSpc>
                        <a:spcBef>
                          <a:spcPts val="20"/>
                        </a:spcBef>
                        <a:spcAft>
                          <a:spcPts val="0"/>
                        </a:spcAft>
                      </a:pPr>
                      <a:r>
                        <a:rPr lang="es-EC" sz="1000" spc="5" dirty="0">
                          <a:effectLst/>
                        </a:rPr>
                        <a:t>I</a:t>
                      </a:r>
                      <a:r>
                        <a:rPr lang="es-EC" sz="1000" dirty="0">
                          <a:effectLst/>
                        </a:rPr>
                        <a:t>I</a:t>
                      </a:r>
                      <a:endParaRPr lang="es-EC" sz="1000" dirty="0">
                        <a:effectLst/>
                        <a:latin typeface="Calibri"/>
                        <a:ea typeface="Calibri"/>
                        <a:cs typeface="Times New Roman"/>
                      </a:endParaRPr>
                    </a:p>
                  </a:txBody>
                  <a:tcPr marL="0" marR="0" marT="0" marB="0"/>
                </a:tc>
                <a:tc>
                  <a:txBody>
                    <a:bodyPr/>
                    <a:lstStyle/>
                    <a:p>
                      <a:pPr marL="254000" marR="247015" algn="ctr">
                        <a:lnSpc>
                          <a:spcPct val="115000"/>
                        </a:lnSpc>
                        <a:spcBef>
                          <a:spcPts val="20"/>
                        </a:spcBef>
                        <a:spcAft>
                          <a:spcPts val="0"/>
                        </a:spcAft>
                      </a:pPr>
                      <a:r>
                        <a:rPr lang="es-EC" sz="1000" spc="5">
                          <a:effectLst/>
                        </a:rPr>
                        <a:t>I</a:t>
                      </a:r>
                      <a:r>
                        <a:rPr lang="es-EC" sz="1000" spc="-5">
                          <a:effectLst/>
                        </a:rPr>
                        <a:t>I</a:t>
                      </a:r>
                      <a:r>
                        <a:rPr lang="es-EC" sz="1000">
                          <a:effectLst/>
                        </a:rPr>
                        <a:t>I</a:t>
                      </a:r>
                      <a:endParaRPr lang="es-EC" sz="1000">
                        <a:effectLst/>
                        <a:latin typeface="Calibri"/>
                        <a:ea typeface="Calibri"/>
                        <a:cs typeface="Times New Roman"/>
                      </a:endParaRPr>
                    </a:p>
                  </a:txBody>
                  <a:tcPr marL="0" marR="0" marT="0" marB="0"/>
                </a:tc>
                <a:tc>
                  <a:txBody>
                    <a:bodyPr/>
                    <a:lstStyle/>
                    <a:p>
                      <a:pPr marL="255905" marR="260350" algn="ctr">
                        <a:lnSpc>
                          <a:spcPct val="115000"/>
                        </a:lnSpc>
                        <a:spcBef>
                          <a:spcPts val="20"/>
                        </a:spcBef>
                        <a:spcAft>
                          <a:spcPts val="0"/>
                        </a:spcAft>
                      </a:pPr>
                      <a:r>
                        <a:rPr lang="es-EC" sz="1000" spc="-5">
                          <a:effectLst/>
                        </a:rPr>
                        <a:t>I</a:t>
                      </a:r>
                      <a:r>
                        <a:rPr lang="es-EC" sz="1000">
                          <a:effectLst/>
                        </a:rPr>
                        <a:t>V</a:t>
                      </a:r>
                      <a:endParaRPr lang="es-EC" sz="1000">
                        <a:effectLst/>
                        <a:latin typeface="Calibri"/>
                        <a:ea typeface="Calibri"/>
                        <a:cs typeface="Times New Roman"/>
                      </a:endParaRPr>
                    </a:p>
                  </a:txBody>
                  <a:tcPr marL="0" marR="0" marT="0" marB="0"/>
                </a:tc>
                <a:tc>
                  <a:txBody>
                    <a:bodyPr/>
                    <a:lstStyle/>
                    <a:p>
                      <a:pPr marL="283210" marR="271145" algn="ctr">
                        <a:lnSpc>
                          <a:spcPct val="115000"/>
                        </a:lnSpc>
                        <a:spcBef>
                          <a:spcPts val="20"/>
                        </a:spcBef>
                        <a:spcAft>
                          <a:spcPts val="0"/>
                        </a:spcAft>
                      </a:pPr>
                      <a:r>
                        <a:rPr lang="es-EC" sz="1000">
                          <a:effectLst/>
                        </a:rPr>
                        <a:t>V</a:t>
                      </a:r>
                      <a:endParaRPr lang="es-EC" sz="1000">
                        <a:effectLst/>
                        <a:latin typeface="Calibri"/>
                        <a:ea typeface="Calibri"/>
                        <a:cs typeface="Times New Roman"/>
                      </a:endParaRPr>
                    </a:p>
                  </a:txBody>
                  <a:tcPr marL="0" marR="0" marT="0" marB="0"/>
                </a:tc>
                <a:tc>
                  <a:txBody>
                    <a:bodyPr/>
                    <a:lstStyle/>
                    <a:p>
                      <a:pPr marL="255905" marR="259715" algn="ctr">
                        <a:lnSpc>
                          <a:spcPct val="115000"/>
                        </a:lnSpc>
                        <a:spcBef>
                          <a:spcPts val="20"/>
                        </a:spcBef>
                        <a:spcAft>
                          <a:spcPts val="0"/>
                        </a:spcAft>
                      </a:pPr>
                      <a:r>
                        <a:rPr lang="es-EC" sz="1000" spc="-10">
                          <a:effectLst/>
                        </a:rPr>
                        <a:t>V</a:t>
                      </a:r>
                      <a:r>
                        <a:rPr lang="es-EC" sz="1000">
                          <a:effectLst/>
                        </a:rPr>
                        <a:t>I</a:t>
                      </a:r>
                      <a:endParaRPr lang="es-EC" sz="1000">
                        <a:effectLst/>
                        <a:latin typeface="Calibri"/>
                        <a:ea typeface="Calibri"/>
                        <a:cs typeface="Times New Roman"/>
                      </a:endParaRPr>
                    </a:p>
                  </a:txBody>
                  <a:tcPr marL="0" marR="0" marT="0" marB="0"/>
                </a:tc>
              </a:tr>
              <a:tr h="640080">
                <a:tc vMerge="1">
                  <a:txBody>
                    <a:bodyPr/>
                    <a:lstStyle/>
                    <a:p>
                      <a:endParaRPr lang="es-EC"/>
                    </a:p>
                  </a:txBody>
                  <a:tcPr/>
                </a:tc>
                <a:tc>
                  <a:txBody>
                    <a:bodyPr/>
                    <a:lstStyle/>
                    <a:p>
                      <a:pPr marL="40005" marR="40005" indent="12065" algn="ctr">
                        <a:lnSpc>
                          <a:spcPct val="113000"/>
                        </a:lnSpc>
                        <a:spcBef>
                          <a:spcPts val="15"/>
                        </a:spcBef>
                        <a:spcAft>
                          <a:spcPts val="0"/>
                        </a:spcAft>
                      </a:pPr>
                      <a:r>
                        <a:rPr lang="es-EC" sz="1000" spc="-5" dirty="0">
                          <a:effectLst/>
                        </a:rPr>
                        <a:t>v</a:t>
                      </a:r>
                      <a:r>
                        <a:rPr lang="es-EC" sz="1000" dirty="0">
                          <a:effectLst/>
                        </a:rPr>
                        <a:t>a</a:t>
                      </a:r>
                      <a:r>
                        <a:rPr lang="es-EC" sz="1000" spc="-10" dirty="0">
                          <a:effectLst/>
                        </a:rPr>
                        <a:t>l</a:t>
                      </a:r>
                      <a:r>
                        <a:rPr lang="es-EC" sz="1000" spc="5" dirty="0">
                          <a:effectLst/>
                        </a:rPr>
                        <a:t>o</a:t>
                      </a:r>
                      <a:r>
                        <a:rPr lang="es-EC" sz="1000" dirty="0">
                          <a:effectLst/>
                        </a:rPr>
                        <a:t>r</a:t>
                      </a:r>
                      <a:r>
                        <a:rPr lang="es-EC" sz="1000" spc="140" dirty="0">
                          <a:effectLst/>
                        </a:rPr>
                        <a:t> </a:t>
                      </a:r>
                      <a:r>
                        <a:rPr lang="es-EC" sz="1000" dirty="0">
                          <a:effectLst/>
                        </a:rPr>
                        <a:t>Z </a:t>
                      </a:r>
                      <a:r>
                        <a:rPr lang="es-EC" sz="1000" spc="5" dirty="0">
                          <a:effectLst/>
                        </a:rPr>
                        <a:t>(</a:t>
                      </a:r>
                      <a:r>
                        <a:rPr lang="es-EC" sz="1000" dirty="0">
                          <a:effectLst/>
                        </a:rPr>
                        <a:t>A</a:t>
                      </a:r>
                      <a:r>
                        <a:rPr lang="es-EC" sz="1000" spc="-5" dirty="0">
                          <a:effectLst/>
                        </a:rPr>
                        <a:t>c</a:t>
                      </a:r>
                      <a:r>
                        <a:rPr lang="es-EC" sz="1000" spc="5" dirty="0">
                          <a:effectLst/>
                        </a:rPr>
                        <a:t>e</a:t>
                      </a:r>
                      <a:r>
                        <a:rPr lang="es-EC" sz="1000" dirty="0">
                          <a:effectLst/>
                        </a:rPr>
                        <a:t>l</a:t>
                      </a:r>
                      <a:r>
                        <a:rPr lang="es-EC" sz="1000" spc="-10" dirty="0">
                          <a:effectLst/>
                        </a:rPr>
                        <a:t>e</a:t>
                      </a:r>
                      <a:r>
                        <a:rPr lang="es-EC" sz="1000" dirty="0">
                          <a:effectLst/>
                        </a:rPr>
                        <a:t>ra</a:t>
                      </a:r>
                      <a:r>
                        <a:rPr lang="es-EC" sz="1000" spc="5" dirty="0">
                          <a:effectLst/>
                        </a:rPr>
                        <a:t>c</a:t>
                      </a:r>
                      <a:r>
                        <a:rPr lang="es-EC" sz="1000" spc="-10" dirty="0">
                          <a:effectLst/>
                        </a:rPr>
                        <a:t>i</a:t>
                      </a:r>
                      <a:r>
                        <a:rPr lang="es-EC" sz="1000" spc="5" dirty="0">
                          <a:effectLst/>
                        </a:rPr>
                        <a:t>ó</a:t>
                      </a:r>
                      <a:r>
                        <a:rPr lang="es-EC" sz="1000" dirty="0">
                          <a:effectLst/>
                        </a:rPr>
                        <a:t>n </a:t>
                      </a:r>
                      <a:r>
                        <a:rPr lang="es-EC" sz="1000" spc="5" dirty="0">
                          <a:effectLst/>
                        </a:rPr>
                        <a:t>e</a:t>
                      </a:r>
                      <a:r>
                        <a:rPr lang="es-EC" sz="1000" spc="-5" dirty="0">
                          <a:effectLst/>
                        </a:rPr>
                        <a:t>sp</a:t>
                      </a:r>
                      <a:r>
                        <a:rPr lang="es-EC" sz="1000" spc="5" dirty="0">
                          <a:effectLst/>
                        </a:rPr>
                        <a:t>e</a:t>
                      </a:r>
                      <a:r>
                        <a:rPr lang="es-EC" sz="1000" spc="-10" dirty="0">
                          <a:effectLst/>
                        </a:rPr>
                        <a:t>r</a:t>
                      </a:r>
                      <a:r>
                        <a:rPr lang="es-EC" sz="1000" dirty="0">
                          <a:effectLst/>
                        </a:rPr>
                        <a:t>a</a:t>
                      </a:r>
                      <a:r>
                        <a:rPr lang="es-EC" sz="1000" spc="-5" dirty="0">
                          <a:effectLst/>
                        </a:rPr>
                        <a:t>d</a:t>
                      </a:r>
                      <a:r>
                        <a:rPr lang="es-EC" sz="1000" dirty="0">
                          <a:effectLst/>
                        </a:rPr>
                        <a:t>a</a:t>
                      </a:r>
                      <a:r>
                        <a:rPr lang="es-EC" sz="1000" spc="40" dirty="0">
                          <a:effectLst/>
                        </a:rPr>
                        <a:t> </a:t>
                      </a:r>
                      <a:r>
                        <a:rPr lang="es-EC" sz="1000" spc="-10" dirty="0">
                          <a:effectLst/>
                        </a:rPr>
                        <a:t>e</a:t>
                      </a:r>
                      <a:r>
                        <a:rPr lang="es-EC" sz="1000" dirty="0">
                          <a:effectLst/>
                        </a:rPr>
                        <a:t>n r</a:t>
                      </a:r>
                      <a:r>
                        <a:rPr lang="es-EC" sz="1000" spc="-5" dirty="0">
                          <a:effectLst/>
                        </a:rPr>
                        <a:t>oc</a:t>
                      </a:r>
                      <a:r>
                        <a:rPr lang="es-EC" sz="1000" dirty="0">
                          <a:effectLst/>
                        </a:rPr>
                        <a:t>a,</a:t>
                      </a:r>
                      <a:r>
                        <a:rPr lang="es-EC" sz="1000" spc="35" dirty="0">
                          <a:effectLst/>
                        </a:rPr>
                        <a:t> </a:t>
                      </a:r>
                      <a:r>
                        <a:rPr lang="es-EC" sz="1000" spc="-5" dirty="0">
                          <a:effectLst/>
                        </a:rPr>
                        <a:t>g</a:t>
                      </a:r>
                      <a:r>
                        <a:rPr lang="es-EC" sz="1000" dirty="0">
                          <a:effectLst/>
                        </a:rPr>
                        <a:t>)</a:t>
                      </a:r>
                      <a:endParaRPr lang="es-EC" sz="1000" dirty="0">
                        <a:effectLst/>
                        <a:latin typeface="Calibri"/>
                        <a:ea typeface="Calibri"/>
                        <a:cs typeface="Times New Roman"/>
                      </a:endParaRPr>
                    </a:p>
                  </a:txBody>
                  <a:tcPr marL="0" marR="0" marT="0" marB="0"/>
                </a:tc>
                <a:tc>
                  <a:txBody>
                    <a:bodyPr/>
                    <a:lstStyle/>
                    <a:p>
                      <a:pPr>
                        <a:lnSpc>
                          <a:spcPts val="550"/>
                        </a:lnSpc>
                        <a:spcBef>
                          <a:spcPts val="5"/>
                        </a:spcBef>
                        <a:spcAft>
                          <a:spcPts val="0"/>
                        </a:spcAft>
                      </a:pPr>
                      <a:r>
                        <a:rPr lang="es-EC" sz="1000" dirty="0">
                          <a:effectLst/>
                        </a:rPr>
                        <a:t> </a:t>
                      </a:r>
                    </a:p>
                    <a:p>
                      <a:pPr>
                        <a:lnSpc>
                          <a:spcPts val="1000"/>
                        </a:lnSpc>
                        <a:spcAft>
                          <a:spcPts val="0"/>
                        </a:spcAft>
                      </a:pPr>
                      <a:r>
                        <a:rPr lang="es-EC" sz="1000" dirty="0">
                          <a:effectLst/>
                        </a:rPr>
                        <a:t> </a:t>
                      </a:r>
                    </a:p>
                    <a:p>
                      <a:pPr marL="202565" marR="209550" algn="ctr">
                        <a:lnSpc>
                          <a:spcPct val="115000"/>
                        </a:lnSpc>
                        <a:spcAft>
                          <a:spcPts val="0"/>
                        </a:spcAft>
                      </a:pPr>
                      <a:r>
                        <a:rPr lang="es-EC" sz="1000" dirty="0">
                          <a:effectLst/>
                        </a:rPr>
                        <a:t>0</a:t>
                      </a:r>
                      <a:r>
                        <a:rPr lang="es-EC" sz="1000" spc="-5" dirty="0">
                          <a:effectLst/>
                        </a:rPr>
                        <a:t>.</a:t>
                      </a:r>
                      <a:r>
                        <a:rPr lang="es-EC" sz="1000" dirty="0">
                          <a:effectLst/>
                        </a:rPr>
                        <a:t>15</a:t>
                      </a:r>
                      <a:endParaRPr lang="es-EC" sz="1000" dirty="0">
                        <a:effectLst/>
                        <a:latin typeface="Calibri"/>
                        <a:ea typeface="Calibri"/>
                        <a:cs typeface="Times New Roman"/>
                      </a:endParaRPr>
                    </a:p>
                  </a:txBody>
                  <a:tcPr marL="0" marR="0" marT="0" marB="0"/>
                </a:tc>
                <a:tc>
                  <a:txBody>
                    <a:bodyPr/>
                    <a:lstStyle/>
                    <a:p>
                      <a:pPr>
                        <a:lnSpc>
                          <a:spcPts val="550"/>
                        </a:lnSpc>
                        <a:spcBef>
                          <a:spcPts val="5"/>
                        </a:spcBef>
                        <a:spcAft>
                          <a:spcPts val="0"/>
                        </a:spcAft>
                      </a:pPr>
                      <a:r>
                        <a:rPr lang="es-EC" sz="1000" dirty="0">
                          <a:effectLst/>
                        </a:rPr>
                        <a:t> </a:t>
                      </a:r>
                    </a:p>
                    <a:p>
                      <a:pPr>
                        <a:lnSpc>
                          <a:spcPts val="1000"/>
                        </a:lnSpc>
                        <a:spcAft>
                          <a:spcPts val="0"/>
                        </a:spcAft>
                      </a:pPr>
                      <a:r>
                        <a:rPr lang="es-EC" sz="1000" dirty="0">
                          <a:effectLst/>
                        </a:rPr>
                        <a:t> </a:t>
                      </a:r>
                    </a:p>
                    <a:p>
                      <a:pPr marL="202565" marR="211455" algn="ctr">
                        <a:lnSpc>
                          <a:spcPct val="115000"/>
                        </a:lnSpc>
                        <a:spcAft>
                          <a:spcPts val="0"/>
                        </a:spcAft>
                      </a:pPr>
                      <a:r>
                        <a:rPr lang="es-EC" sz="1000" dirty="0">
                          <a:effectLst/>
                        </a:rPr>
                        <a:t>0</a:t>
                      </a:r>
                      <a:r>
                        <a:rPr lang="es-EC" sz="1000" spc="-5" dirty="0">
                          <a:effectLst/>
                        </a:rPr>
                        <a:t>.</a:t>
                      </a:r>
                      <a:r>
                        <a:rPr lang="es-EC" sz="1000" dirty="0">
                          <a:effectLst/>
                        </a:rPr>
                        <a:t>25</a:t>
                      </a:r>
                      <a:endParaRPr lang="es-EC" sz="1000" dirty="0">
                        <a:effectLst/>
                        <a:latin typeface="Calibri"/>
                        <a:ea typeface="Calibri"/>
                        <a:cs typeface="Times New Roman"/>
                      </a:endParaRPr>
                    </a:p>
                  </a:txBody>
                  <a:tcPr marL="0" marR="0" marT="0" marB="0"/>
                </a:tc>
                <a:tc>
                  <a:txBody>
                    <a:bodyPr/>
                    <a:lstStyle/>
                    <a:p>
                      <a:pPr>
                        <a:lnSpc>
                          <a:spcPts val="550"/>
                        </a:lnSpc>
                        <a:spcBef>
                          <a:spcPts val="5"/>
                        </a:spcBef>
                        <a:spcAft>
                          <a:spcPts val="0"/>
                        </a:spcAft>
                      </a:pPr>
                      <a:r>
                        <a:rPr lang="es-EC" sz="1000" dirty="0">
                          <a:effectLst/>
                        </a:rPr>
                        <a:t> </a:t>
                      </a:r>
                    </a:p>
                    <a:p>
                      <a:pPr>
                        <a:lnSpc>
                          <a:spcPts val="1000"/>
                        </a:lnSpc>
                        <a:spcAft>
                          <a:spcPts val="0"/>
                        </a:spcAft>
                      </a:pPr>
                      <a:r>
                        <a:rPr lang="es-EC" sz="1000" dirty="0">
                          <a:effectLst/>
                        </a:rPr>
                        <a:t> </a:t>
                      </a:r>
                    </a:p>
                    <a:p>
                      <a:pPr marL="202565" marR="209550" algn="ctr">
                        <a:lnSpc>
                          <a:spcPct val="115000"/>
                        </a:lnSpc>
                        <a:spcAft>
                          <a:spcPts val="0"/>
                        </a:spcAft>
                      </a:pPr>
                      <a:r>
                        <a:rPr lang="es-EC" sz="1000" dirty="0">
                          <a:effectLst/>
                        </a:rPr>
                        <a:t>0</a:t>
                      </a:r>
                      <a:r>
                        <a:rPr lang="es-EC" sz="1000" spc="-15" dirty="0">
                          <a:effectLst/>
                        </a:rPr>
                        <a:t>.</a:t>
                      </a:r>
                      <a:r>
                        <a:rPr lang="es-EC" sz="1000" spc="10" dirty="0">
                          <a:effectLst/>
                        </a:rPr>
                        <a:t>3</a:t>
                      </a:r>
                      <a:r>
                        <a:rPr lang="es-EC" sz="1000" dirty="0">
                          <a:effectLst/>
                        </a:rPr>
                        <a:t>0</a:t>
                      </a:r>
                      <a:endParaRPr lang="es-EC" sz="1000" dirty="0">
                        <a:effectLst/>
                        <a:latin typeface="Calibri"/>
                        <a:ea typeface="Calibri"/>
                        <a:cs typeface="Times New Roman"/>
                      </a:endParaRPr>
                    </a:p>
                  </a:txBody>
                  <a:tcPr marL="0" marR="0" marT="0" marB="0"/>
                </a:tc>
                <a:tc>
                  <a:txBody>
                    <a:bodyPr/>
                    <a:lstStyle/>
                    <a:p>
                      <a:pPr>
                        <a:lnSpc>
                          <a:spcPts val="550"/>
                        </a:lnSpc>
                        <a:spcBef>
                          <a:spcPts val="5"/>
                        </a:spcBef>
                        <a:spcAft>
                          <a:spcPts val="0"/>
                        </a:spcAft>
                      </a:pPr>
                      <a:r>
                        <a:rPr lang="es-EC" sz="1000" dirty="0">
                          <a:effectLst/>
                        </a:rPr>
                        <a:t> </a:t>
                      </a:r>
                    </a:p>
                    <a:p>
                      <a:pPr>
                        <a:lnSpc>
                          <a:spcPts val="1000"/>
                        </a:lnSpc>
                        <a:spcAft>
                          <a:spcPts val="0"/>
                        </a:spcAft>
                      </a:pPr>
                      <a:r>
                        <a:rPr lang="es-EC" sz="1000" dirty="0">
                          <a:effectLst/>
                        </a:rPr>
                        <a:t> </a:t>
                      </a:r>
                    </a:p>
                    <a:p>
                      <a:pPr marL="202565" marR="209550" algn="ctr">
                        <a:lnSpc>
                          <a:spcPct val="115000"/>
                        </a:lnSpc>
                        <a:spcAft>
                          <a:spcPts val="0"/>
                        </a:spcAft>
                      </a:pPr>
                      <a:r>
                        <a:rPr lang="es-EC" sz="1000" dirty="0">
                          <a:effectLst/>
                        </a:rPr>
                        <a:t>0</a:t>
                      </a:r>
                      <a:r>
                        <a:rPr lang="es-EC" sz="1000" spc="-5" dirty="0">
                          <a:effectLst/>
                        </a:rPr>
                        <a:t>.</a:t>
                      </a:r>
                      <a:r>
                        <a:rPr lang="es-EC" sz="1000" dirty="0">
                          <a:effectLst/>
                        </a:rPr>
                        <a:t>35</a:t>
                      </a:r>
                      <a:endParaRPr lang="es-EC" sz="1000" dirty="0">
                        <a:effectLst/>
                        <a:latin typeface="Calibri"/>
                        <a:ea typeface="Calibri"/>
                        <a:cs typeface="Times New Roman"/>
                      </a:endParaRPr>
                    </a:p>
                  </a:txBody>
                  <a:tcPr marL="0" marR="0" marT="0" marB="0"/>
                </a:tc>
                <a:tc>
                  <a:txBody>
                    <a:bodyPr/>
                    <a:lstStyle/>
                    <a:p>
                      <a:pPr>
                        <a:lnSpc>
                          <a:spcPts val="550"/>
                        </a:lnSpc>
                        <a:spcBef>
                          <a:spcPts val="5"/>
                        </a:spcBef>
                        <a:spcAft>
                          <a:spcPts val="0"/>
                        </a:spcAft>
                      </a:pPr>
                      <a:r>
                        <a:rPr lang="es-EC" sz="1000">
                          <a:effectLst/>
                        </a:rPr>
                        <a:t> </a:t>
                      </a:r>
                    </a:p>
                    <a:p>
                      <a:pPr>
                        <a:lnSpc>
                          <a:spcPts val="1000"/>
                        </a:lnSpc>
                        <a:spcAft>
                          <a:spcPts val="0"/>
                        </a:spcAft>
                      </a:pPr>
                      <a:r>
                        <a:rPr lang="es-EC" sz="1000">
                          <a:effectLst/>
                        </a:rPr>
                        <a:t> </a:t>
                      </a:r>
                    </a:p>
                    <a:p>
                      <a:pPr marL="202565" marR="210820" algn="ctr">
                        <a:lnSpc>
                          <a:spcPct val="115000"/>
                        </a:lnSpc>
                        <a:spcAft>
                          <a:spcPts val="0"/>
                        </a:spcAft>
                      </a:pPr>
                      <a:r>
                        <a:rPr lang="es-EC" sz="1000">
                          <a:effectLst/>
                        </a:rPr>
                        <a:t>0</a:t>
                      </a:r>
                      <a:r>
                        <a:rPr lang="es-EC" sz="1000" spc="-5">
                          <a:effectLst/>
                        </a:rPr>
                        <a:t>.</a:t>
                      </a:r>
                      <a:r>
                        <a:rPr lang="es-EC" sz="1000">
                          <a:effectLst/>
                        </a:rPr>
                        <a:t>40</a:t>
                      </a:r>
                      <a:endParaRPr lang="es-EC" sz="1000">
                        <a:effectLst/>
                        <a:latin typeface="Calibri"/>
                        <a:ea typeface="Calibri"/>
                        <a:cs typeface="Times New Roman"/>
                      </a:endParaRPr>
                    </a:p>
                  </a:txBody>
                  <a:tcPr marL="0" marR="0" marT="0" marB="0"/>
                </a:tc>
                <a:tc>
                  <a:txBody>
                    <a:bodyPr/>
                    <a:lstStyle/>
                    <a:p>
                      <a:pPr>
                        <a:lnSpc>
                          <a:spcPts val="550"/>
                        </a:lnSpc>
                        <a:spcBef>
                          <a:spcPts val="5"/>
                        </a:spcBef>
                        <a:spcAft>
                          <a:spcPts val="0"/>
                        </a:spcAft>
                      </a:pPr>
                      <a:r>
                        <a:rPr lang="es-EC" sz="1000">
                          <a:effectLst/>
                        </a:rPr>
                        <a:t> </a:t>
                      </a:r>
                    </a:p>
                    <a:p>
                      <a:pPr>
                        <a:lnSpc>
                          <a:spcPts val="1000"/>
                        </a:lnSpc>
                        <a:spcAft>
                          <a:spcPts val="0"/>
                        </a:spcAft>
                      </a:pPr>
                      <a:r>
                        <a:rPr lang="es-EC" sz="1000">
                          <a:effectLst/>
                        </a:rPr>
                        <a:t> </a:t>
                      </a:r>
                    </a:p>
                    <a:p>
                      <a:pPr marL="223520">
                        <a:lnSpc>
                          <a:spcPct val="115000"/>
                        </a:lnSpc>
                        <a:spcAft>
                          <a:spcPts val="0"/>
                        </a:spcAft>
                      </a:pPr>
                      <a:r>
                        <a:rPr lang="es-EC" sz="1000" spc="5">
                          <a:effectLst/>
                        </a:rPr>
                        <a:t>≥</a:t>
                      </a:r>
                      <a:r>
                        <a:rPr lang="es-EC" sz="1000">
                          <a:effectLst/>
                        </a:rPr>
                        <a:t>0</a:t>
                      </a:r>
                      <a:r>
                        <a:rPr lang="es-EC" sz="1000" spc="-15">
                          <a:effectLst/>
                        </a:rPr>
                        <a:t>.</a:t>
                      </a:r>
                      <a:r>
                        <a:rPr lang="es-EC" sz="1000">
                          <a:effectLst/>
                        </a:rPr>
                        <a:t>5</a:t>
                      </a:r>
                      <a:endParaRPr lang="es-EC" sz="1000">
                        <a:effectLst/>
                        <a:latin typeface="Calibri"/>
                        <a:ea typeface="Calibri"/>
                        <a:cs typeface="Times New Roman"/>
                      </a:endParaRPr>
                    </a:p>
                  </a:txBody>
                  <a:tcPr marL="0" marR="0" marT="0" marB="0"/>
                </a:tc>
              </a:tr>
              <a:tr h="158115">
                <a:tc rowSpan="6" gridSpan="2">
                  <a:txBody>
                    <a:bodyPr/>
                    <a:lstStyle/>
                    <a:p>
                      <a:pPr marL="292100" marR="937260" indent="8890" algn="just">
                        <a:lnSpc>
                          <a:spcPct val="100000"/>
                        </a:lnSpc>
                        <a:spcBef>
                          <a:spcPts val="15"/>
                        </a:spcBef>
                        <a:spcAft>
                          <a:spcPts val="0"/>
                        </a:spcAft>
                      </a:pPr>
                      <a:r>
                        <a:rPr lang="es-EC" sz="1000" dirty="0">
                          <a:effectLst/>
                        </a:rPr>
                        <a:t>A </a:t>
                      </a:r>
                      <a:endParaRPr lang="es-EC" sz="1000" dirty="0" smtClean="0">
                        <a:effectLst/>
                      </a:endParaRPr>
                    </a:p>
                    <a:p>
                      <a:pPr marL="292100" marR="937260" indent="8890" algn="just">
                        <a:lnSpc>
                          <a:spcPct val="100000"/>
                        </a:lnSpc>
                        <a:spcBef>
                          <a:spcPts val="15"/>
                        </a:spcBef>
                        <a:spcAft>
                          <a:spcPts val="0"/>
                        </a:spcAft>
                      </a:pPr>
                      <a:r>
                        <a:rPr lang="es-EC" sz="1000" dirty="0" smtClean="0">
                          <a:effectLst/>
                        </a:rPr>
                        <a:t>B</a:t>
                      </a:r>
                    </a:p>
                    <a:p>
                      <a:pPr marL="292100" marR="937260" indent="8890" algn="just">
                        <a:lnSpc>
                          <a:spcPct val="100000"/>
                        </a:lnSpc>
                        <a:spcBef>
                          <a:spcPts val="15"/>
                        </a:spcBef>
                        <a:spcAft>
                          <a:spcPts val="0"/>
                        </a:spcAft>
                      </a:pPr>
                      <a:r>
                        <a:rPr lang="es-EC" sz="1000" dirty="0" smtClean="0">
                          <a:effectLst/>
                        </a:rPr>
                        <a:t>C </a:t>
                      </a:r>
                    </a:p>
                    <a:p>
                      <a:pPr marL="292100" marR="937260" indent="8890" algn="just">
                        <a:lnSpc>
                          <a:spcPct val="100000"/>
                        </a:lnSpc>
                        <a:spcBef>
                          <a:spcPts val="15"/>
                        </a:spcBef>
                        <a:spcAft>
                          <a:spcPts val="0"/>
                        </a:spcAft>
                      </a:pPr>
                      <a:r>
                        <a:rPr lang="es-EC" sz="1000" dirty="0" smtClean="0">
                          <a:effectLst/>
                        </a:rPr>
                        <a:t>D </a:t>
                      </a:r>
                    </a:p>
                    <a:p>
                      <a:pPr marL="292100" marR="937260" indent="8890" algn="just">
                        <a:lnSpc>
                          <a:spcPct val="100000"/>
                        </a:lnSpc>
                        <a:spcBef>
                          <a:spcPts val="15"/>
                        </a:spcBef>
                        <a:spcAft>
                          <a:spcPts val="0"/>
                        </a:spcAft>
                      </a:pPr>
                      <a:r>
                        <a:rPr lang="es-EC" sz="1000" dirty="0" smtClean="0">
                          <a:effectLst/>
                        </a:rPr>
                        <a:t>E </a:t>
                      </a:r>
                    </a:p>
                    <a:p>
                      <a:pPr marL="292100" marR="937260" indent="8890" algn="just">
                        <a:lnSpc>
                          <a:spcPct val="100000"/>
                        </a:lnSpc>
                        <a:spcBef>
                          <a:spcPts val="15"/>
                        </a:spcBef>
                        <a:spcAft>
                          <a:spcPts val="0"/>
                        </a:spcAft>
                      </a:pPr>
                      <a:r>
                        <a:rPr lang="es-EC" sz="1000" dirty="0" smtClean="0">
                          <a:effectLst/>
                        </a:rPr>
                        <a:t>F</a:t>
                      </a:r>
                      <a:endParaRPr lang="es-EC" sz="1000" dirty="0">
                        <a:effectLst/>
                        <a:latin typeface="Calibri"/>
                        <a:ea typeface="Calibri"/>
                        <a:cs typeface="Times New Roman"/>
                      </a:endParaRPr>
                    </a:p>
                  </a:txBody>
                  <a:tcPr marL="0" marR="0" marT="0" marB="0"/>
                </a:tc>
                <a:tc rowSpan="6" hMerge="1">
                  <a:txBody>
                    <a:bodyPr/>
                    <a:lstStyle/>
                    <a:p>
                      <a:endParaRPr lang="es-EC"/>
                    </a:p>
                  </a:txBody>
                  <a:tcPr/>
                </a:tc>
                <a:tc>
                  <a:txBody>
                    <a:bodyPr/>
                    <a:lstStyle/>
                    <a:p>
                      <a:pPr marL="237490" marR="231140" algn="ctr">
                        <a:lnSpc>
                          <a:spcPct val="115000"/>
                        </a:lnSpc>
                        <a:spcBef>
                          <a:spcPts val="15"/>
                        </a:spcBef>
                        <a:spcAft>
                          <a:spcPts val="0"/>
                        </a:spcAft>
                      </a:pPr>
                      <a:r>
                        <a:rPr lang="es-EC" sz="1000">
                          <a:effectLst/>
                        </a:rPr>
                        <a:t>0</a:t>
                      </a:r>
                      <a:r>
                        <a:rPr lang="es-EC" sz="1000" spc="-5">
                          <a:effectLst/>
                        </a:rPr>
                        <a:t>.</a:t>
                      </a:r>
                      <a:r>
                        <a:rPr lang="es-EC" sz="1000">
                          <a:effectLst/>
                        </a:rPr>
                        <a:t>9</a:t>
                      </a:r>
                      <a:endParaRPr lang="es-EC" sz="1000">
                        <a:effectLst/>
                        <a:latin typeface="Calibri"/>
                        <a:ea typeface="Calibri"/>
                        <a:cs typeface="Times New Roman"/>
                      </a:endParaRPr>
                    </a:p>
                  </a:txBody>
                  <a:tcPr marL="0" marR="0" marT="0" marB="0"/>
                </a:tc>
                <a:tc>
                  <a:txBody>
                    <a:bodyPr/>
                    <a:lstStyle/>
                    <a:p>
                      <a:pPr marL="237490" marR="232410" algn="ctr">
                        <a:lnSpc>
                          <a:spcPct val="115000"/>
                        </a:lnSpc>
                        <a:spcBef>
                          <a:spcPts val="15"/>
                        </a:spcBef>
                        <a:spcAft>
                          <a:spcPts val="0"/>
                        </a:spcAft>
                      </a:pPr>
                      <a:r>
                        <a:rPr lang="es-EC" sz="1000">
                          <a:effectLst/>
                        </a:rPr>
                        <a:t>0</a:t>
                      </a:r>
                      <a:r>
                        <a:rPr lang="es-EC" sz="1000" spc="-5">
                          <a:effectLst/>
                        </a:rPr>
                        <a:t>.</a:t>
                      </a:r>
                      <a:r>
                        <a:rPr lang="es-EC" sz="1000">
                          <a:effectLst/>
                        </a:rPr>
                        <a:t>9</a:t>
                      </a:r>
                      <a:endParaRPr lang="es-EC" sz="1000">
                        <a:effectLst/>
                        <a:latin typeface="Calibri"/>
                        <a:ea typeface="Calibri"/>
                        <a:cs typeface="Times New Roman"/>
                      </a:endParaRPr>
                    </a:p>
                  </a:txBody>
                  <a:tcPr marL="0" marR="0" marT="0" marB="0"/>
                </a:tc>
                <a:tc>
                  <a:txBody>
                    <a:bodyPr/>
                    <a:lstStyle/>
                    <a:p>
                      <a:pPr marL="237490" marR="231140" algn="ctr">
                        <a:lnSpc>
                          <a:spcPct val="115000"/>
                        </a:lnSpc>
                        <a:spcBef>
                          <a:spcPts val="15"/>
                        </a:spcBef>
                        <a:spcAft>
                          <a:spcPts val="0"/>
                        </a:spcAft>
                      </a:pPr>
                      <a:r>
                        <a:rPr lang="es-EC" sz="1000" dirty="0">
                          <a:effectLst/>
                        </a:rPr>
                        <a:t>0</a:t>
                      </a:r>
                      <a:r>
                        <a:rPr lang="es-EC" sz="1000" spc="-5" dirty="0">
                          <a:effectLst/>
                        </a:rPr>
                        <a:t>.</a:t>
                      </a:r>
                      <a:r>
                        <a:rPr lang="es-EC" sz="1000" dirty="0">
                          <a:effectLst/>
                        </a:rPr>
                        <a:t>9</a:t>
                      </a:r>
                      <a:endParaRPr lang="es-EC" sz="1000" dirty="0">
                        <a:effectLst/>
                        <a:latin typeface="Calibri"/>
                        <a:ea typeface="Calibri"/>
                        <a:cs typeface="Times New Roman"/>
                      </a:endParaRPr>
                    </a:p>
                  </a:txBody>
                  <a:tcPr marL="0" marR="0" marT="0" marB="0"/>
                </a:tc>
                <a:tc>
                  <a:txBody>
                    <a:bodyPr/>
                    <a:lstStyle/>
                    <a:p>
                      <a:pPr marL="237490" marR="231140" algn="ctr">
                        <a:lnSpc>
                          <a:spcPct val="115000"/>
                        </a:lnSpc>
                        <a:spcBef>
                          <a:spcPts val="15"/>
                        </a:spcBef>
                        <a:spcAft>
                          <a:spcPts val="0"/>
                        </a:spcAft>
                      </a:pPr>
                      <a:r>
                        <a:rPr lang="es-EC" sz="1000" dirty="0">
                          <a:effectLst/>
                        </a:rPr>
                        <a:t>0</a:t>
                      </a:r>
                      <a:r>
                        <a:rPr lang="es-EC" sz="1000" spc="-5" dirty="0">
                          <a:effectLst/>
                        </a:rPr>
                        <a:t>.</a:t>
                      </a:r>
                      <a:r>
                        <a:rPr lang="es-EC" sz="1000" dirty="0">
                          <a:effectLst/>
                        </a:rPr>
                        <a:t>9</a:t>
                      </a:r>
                      <a:endParaRPr lang="es-EC" sz="1000" dirty="0">
                        <a:effectLst/>
                        <a:latin typeface="Calibri"/>
                        <a:ea typeface="Calibri"/>
                        <a:cs typeface="Times New Roman"/>
                      </a:endParaRPr>
                    </a:p>
                  </a:txBody>
                  <a:tcPr marL="0" marR="0" marT="0" marB="0"/>
                </a:tc>
                <a:tc>
                  <a:txBody>
                    <a:bodyPr/>
                    <a:lstStyle/>
                    <a:p>
                      <a:pPr marL="237490" marR="232410" algn="ctr">
                        <a:lnSpc>
                          <a:spcPct val="115000"/>
                        </a:lnSpc>
                        <a:spcBef>
                          <a:spcPts val="15"/>
                        </a:spcBef>
                        <a:spcAft>
                          <a:spcPts val="0"/>
                        </a:spcAft>
                      </a:pPr>
                      <a:r>
                        <a:rPr lang="es-EC" sz="1000">
                          <a:effectLst/>
                        </a:rPr>
                        <a:t>0</a:t>
                      </a:r>
                      <a:r>
                        <a:rPr lang="es-EC" sz="1000" spc="-5">
                          <a:effectLst/>
                        </a:rPr>
                        <a:t>.</a:t>
                      </a:r>
                      <a:r>
                        <a:rPr lang="es-EC" sz="1000">
                          <a:effectLst/>
                        </a:rPr>
                        <a:t>9</a:t>
                      </a:r>
                      <a:endParaRPr lang="es-EC" sz="1000">
                        <a:effectLst/>
                        <a:latin typeface="Calibri"/>
                        <a:ea typeface="Calibri"/>
                        <a:cs typeface="Times New Roman"/>
                      </a:endParaRPr>
                    </a:p>
                  </a:txBody>
                  <a:tcPr marL="0" marR="0" marT="0" marB="0"/>
                </a:tc>
                <a:tc>
                  <a:txBody>
                    <a:bodyPr/>
                    <a:lstStyle/>
                    <a:p>
                      <a:pPr marL="238125" marR="229235" algn="ctr">
                        <a:lnSpc>
                          <a:spcPct val="115000"/>
                        </a:lnSpc>
                        <a:spcBef>
                          <a:spcPts val="15"/>
                        </a:spcBef>
                        <a:spcAft>
                          <a:spcPts val="0"/>
                        </a:spcAft>
                      </a:pPr>
                      <a:r>
                        <a:rPr lang="es-EC" sz="1000">
                          <a:effectLst/>
                        </a:rPr>
                        <a:t>0</a:t>
                      </a:r>
                      <a:r>
                        <a:rPr lang="es-EC" sz="1000" spc="-5">
                          <a:effectLst/>
                        </a:rPr>
                        <a:t>.</a:t>
                      </a:r>
                      <a:r>
                        <a:rPr lang="es-EC" sz="1000">
                          <a:effectLst/>
                        </a:rPr>
                        <a:t>9</a:t>
                      </a:r>
                      <a:endParaRPr lang="es-EC" sz="1000">
                        <a:effectLst/>
                        <a:latin typeface="Calibri"/>
                        <a:ea typeface="Calibri"/>
                        <a:cs typeface="Times New Roman"/>
                      </a:endParaRPr>
                    </a:p>
                  </a:txBody>
                  <a:tcPr marL="0" marR="0" marT="0" marB="0"/>
                </a:tc>
              </a:tr>
              <a:tr h="161925">
                <a:tc gridSpan="2" vMerge="1">
                  <a:txBody>
                    <a:bodyPr/>
                    <a:lstStyle/>
                    <a:p>
                      <a:endParaRPr lang="es-EC"/>
                    </a:p>
                  </a:txBody>
                  <a:tcPr/>
                </a:tc>
                <a:tc hMerge="1" vMerge="1">
                  <a:txBody>
                    <a:bodyPr/>
                    <a:lstStyle/>
                    <a:p>
                      <a:endParaRPr lang="es-EC"/>
                    </a:p>
                  </a:txBody>
                  <a:tcPr/>
                </a:tc>
                <a:tc>
                  <a:txBody>
                    <a:bodyPr/>
                    <a:lstStyle/>
                    <a:p>
                      <a:pPr marL="281940" marR="275590" algn="ctr">
                        <a:lnSpc>
                          <a:spcPct val="115000"/>
                        </a:lnSpc>
                        <a:spcBef>
                          <a:spcPts val="30"/>
                        </a:spcBef>
                        <a:spcAft>
                          <a:spcPts val="0"/>
                        </a:spcAft>
                      </a:pPr>
                      <a:r>
                        <a:rPr lang="es-EC" sz="1000">
                          <a:effectLst/>
                        </a:rPr>
                        <a:t>1</a:t>
                      </a:r>
                      <a:endParaRPr lang="es-EC" sz="1000">
                        <a:effectLst/>
                        <a:latin typeface="Calibri"/>
                        <a:ea typeface="Calibri"/>
                        <a:cs typeface="Times New Roman"/>
                      </a:endParaRPr>
                    </a:p>
                  </a:txBody>
                  <a:tcPr marL="0" marR="0" marT="0" marB="0"/>
                </a:tc>
                <a:tc>
                  <a:txBody>
                    <a:bodyPr/>
                    <a:lstStyle/>
                    <a:p>
                      <a:pPr marL="281940" marR="276860" algn="ctr">
                        <a:lnSpc>
                          <a:spcPct val="115000"/>
                        </a:lnSpc>
                        <a:spcBef>
                          <a:spcPts val="30"/>
                        </a:spcBef>
                        <a:spcAft>
                          <a:spcPts val="0"/>
                        </a:spcAft>
                      </a:pPr>
                      <a:r>
                        <a:rPr lang="es-EC" sz="1000">
                          <a:effectLst/>
                        </a:rPr>
                        <a:t>1</a:t>
                      </a:r>
                      <a:endParaRPr lang="es-EC" sz="1000">
                        <a:effectLst/>
                        <a:latin typeface="Calibri"/>
                        <a:ea typeface="Calibri"/>
                        <a:cs typeface="Times New Roman"/>
                      </a:endParaRPr>
                    </a:p>
                  </a:txBody>
                  <a:tcPr marL="0" marR="0" marT="0" marB="0"/>
                </a:tc>
                <a:tc>
                  <a:txBody>
                    <a:bodyPr/>
                    <a:lstStyle/>
                    <a:p>
                      <a:pPr marL="281940" marR="275590" algn="ctr">
                        <a:lnSpc>
                          <a:spcPct val="115000"/>
                        </a:lnSpc>
                        <a:spcBef>
                          <a:spcPts val="30"/>
                        </a:spcBef>
                        <a:spcAft>
                          <a:spcPts val="0"/>
                        </a:spcAft>
                      </a:pPr>
                      <a:r>
                        <a:rPr lang="es-EC" sz="1000" dirty="0">
                          <a:effectLst/>
                        </a:rPr>
                        <a:t>1</a:t>
                      </a:r>
                      <a:endParaRPr lang="es-EC" sz="1000" dirty="0">
                        <a:effectLst/>
                        <a:latin typeface="Calibri"/>
                        <a:ea typeface="Calibri"/>
                        <a:cs typeface="Times New Roman"/>
                      </a:endParaRPr>
                    </a:p>
                  </a:txBody>
                  <a:tcPr marL="0" marR="0" marT="0" marB="0"/>
                </a:tc>
                <a:tc>
                  <a:txBody>
                    <a:bodyPr/>
                    <a:lstStyle/>
                    <a:p>
                      <a:pPr marL="281940" marR="275590" algn="ctr">
                        <a:lnSpc>
                          <a:spcPct val="115000"/>
                        </a:lnSpc>
                        <a:spcBef>
                          <a:spcPts val="30"/>
                        </a:spcBef>
                        <a:spcAft>
                          <a:spcPts val="0"/>
                        </a:spcAft>
                      </a:pPr>
                      <a:r>
                        <a:rPr lang="es-EC" sz="1000">
                          <a:effectLst/>
                        </a:rPr>
                        <a:t>1</a:t>
                      </a:r>
                      <a:endParaRPr lang="es-EC" sz="1000">
                        <a:effectLst/>
                        <a:latin typeface="Calibri"/>
                        <a:ea typeface="Calibri"/>
                        <a:cs typeface="Times New Roman"/>
                      </a:endParaRPr>
                    </a:p>
                  </a:txBody>
                  <a:tcPr marL="0" marR="0" marT="0" marB="0"/>
                </a:tc>
                <a:tc>
                  <a:txBody>
                    <a:bodyPr/>
                    <a:lstStyle/>
                    <a:p>
                      <a:pPr marL="283210" marR="274955" algn="ctr">
                        <a:lnSpc>
                          <a:spcPct val="115000"/>
                        </a:lnSpc>
                        <a:spcBef>
                          <a:spcPts val="30"/>
                        </a:spcBef>
                        <a:spcAft>
                          <a:spcPts val="0"/>
                        </a:spcAft>
                      </a:pPr>
                      <a:r>
                        <a:rPr lang="es-EC" sz="1000" dirty="0">
                          <a:effectLst/>
                        </a:rPr>
                        <a:t>1</a:t>
                      </a:r>
                      <a:endParaRPr lang="es-EC" sz="1000" dirty="0">
                        <a:effectLst/>
                        <a:latin typeface="Calibri"/>
                        <a:ea typeface="Calibri"/>
                        <a:cs typeface="Times New Roman"/>
                      </a:endParaRPr>
                    </a:p>
                  </a:txBody>
                  <a:tcPr marL="0" marR="0" marT="0" marB="0"/>
                </a:tc>
                <a:tc>
                  <a:txBody>
                    <a:bodyPr/>
                    <a:lstStyle/>
                    <a:p>
                      <a:pPr marL="281940" marR="273685" algn="ctr">
                        <a:lnSpc>
                          <a:spcPct val="115000"/>
                        </a:lnSpc>
                        <a:spcBef>
                          <a:spcPts val="30"/>
                        </a:spcBef>
                        <a:spcAft>
                          <a:spcPts val="0"/>
                        </a:spcAft>
                      </a:pPr>
                      <a:r>
                        <a:rPr lang="es-EC" sz="1000">
                          <a:effectLst/>
                        </a:rPr>
                        <a:t>1</a:t>
                      </a:r>
                      <a:endParaRPr lang="es-EC" sz="1000">
                        <a:effectLst/>
                        <a:latin typeface="Calibri"/>
                        <a:ea typeface="Calibri"/>
                        <a:cs typeface="Times New Roman"/>
                      </a:endParaRPr>
                    </a:p>
                  </a:txBody>
                  <a:tcPr marL="0" marR="0" marT="0" marB="0"/>
                </a:tc>
              </a:tr>
              <a:tr h="158115">
                <a:tc gridSpan="2" vMerge="1">
                  <a:txBody>
                    <a:bodyPr/>
                    <a:lstStyle/>
                    <a:p>
                      <a:endParaRPr lang="es-EC"/>
                    </a:p>
                  </a:txBody>
                  <a:tcPr/>
                </a:tc>
                <a:tc hMerge="1" vMerge="1">
                  <a:txBody>
                    <a:bodyPr/>
                    <a:lstStyle/>
                    <a:p>
                      <a:endParaRPr lang="es-EC"/>
                    </a:p>
                  </a:txBody>
                  <a:tcPr/>
                </a:tc>
                <a:tc>
                  <a:txBody>
                    <a:bodyPr/>
                    <a:lstStyle/>
                    <a:p>
                      <a:pPr marL="237490" marR="231140" algn="ctr">
                        <a:lnSpc>
                          <a:spcPct val="115000"/>
                        </a:lnSpc>
                        <a:spcBef>
                          <a:spcPts val="15"/>
                        </a:spcBef>
                        <a:spcAft>
                          <a:spcPts val="0"/>
                        </a:spcAft>
                      </a:pPr>
                      <a:r>
                        <a:rPr lang="es-EC" sz="1000">
                          <a:effectLst/>
                        </a:rPr>
                        <a:t>1</a:t>
                      </a:r>
                      <a:r>
                        <a:rPr lang="es-EC" sz="1000" spc="-5">
                          <a:effectLst/>
                        </a:rPr>
                        <a:t>.</a:t>
                      </a:r>
                      <a:r>
                        <a:rPr lang="es-EC" sz="1000">
                          <a:effectLst/>
                        </a:rPr>
                        <a:t>4</a:t>
                      </a:r>
                      <a:endParaRPr lang="es-EC" sz="1000">
                        <a:effectLst/>
                        <a:latin typeface="Calibri"/>
                        <a:ea typeface="Calibri"/>
                        <a:cs typeface="Times New Roman"/>
                      </a:endParaRPr>
                    </a:p>
                  </a:txBody>
                  <a:tcPr marL="0" marR="0" marT="0" marB="0"/>
                </a:tc>
                <a:tc>
                  <a:txBody>
                    <a:bodyPr/>
                    <a:lstStyle/>
                    <a:p>
                      <a:pPr marL="237490" marR="232410" algn="ctr">
                        <a:lnSpc>
                          <a:spcPct val="115000"/>
                        </a:lnSpc>
                        <a:spcBef>
                          <a:spcPts val="15"/>
                        </a:spcBef>
                        <a:spcAft>
                          <a:spcPts val="0"/>
                        </a:spcAft>
                      </a:pPr>
                      <a:r>
                        <a:rPr lang="es-EC" sz="1000">
                          <a:effectLst/>
                        </a:rPr>
                        <a:t>1</a:t>
                      </a:r>
                      <a:r>
                        <a:rPr lang="es-EC" sz="1000" spc="-5">
                          <a:effectLst/>
                        </a:rPr>
                        <a:t>.</a:t>
                      </a:r>
                      <a:r>
                        <a:rPr lang="es-EC" sz="1000">
                          <a:effectLst/>
                        </a:rPr>
                        <a:t>3</a:t>
                      </a:r>
                      <a:endParaRPr lang="es-EC" sz="1000">
                        <a:effectLst/>
                        <a:latin typeface="Calibri"/>
                        <a:ea typeface="Calibri"/>
                        <a:cs typeface="Times New Roman"/>
                      </a:endParaRPr>
                    </a:p>
                  </a:txBody>
                  <a:tcPr marL="0" marR="0" marT="0" marB="0"/>
                </a:tc>
                <a:tc>
                  <a:txBody>
                    <a:bodyPr/>
                    <a:lstStyle/>
                    <a:p>
                      <a:pPr marL="202565" marR="209550" algn="ctr">
                        <a:lnSpc>
                          <a:spcPct val="115000"/>
                        </a:lnSpc>
                        <a:spcBef>
                          <a:spcPts val="15"/>
                        </a:spcBef>
                        <a:spcAft>
                          <a:spcPts val="0"/>
                        </a:spcAft>
                      </a:pPr>
                      <a:r>
                        <a:rPr lang="es-EC" sz="1000" dirty="0">
                          <a:effectLst/>
                        </a:rPr>
                        <a:t>1</a:t>
                      </a:r>
                      <a:r>
                        <a:rPr lang="es-EC" sz="1000" spc="-15" dirty="0">
                          <a:effectLst/>
                        </a:rPr>
                        <a:t>.</a:t>
                      </a:r>
                      <a:r>
                        <a:rPr lang="es-EC" sz="1000" spc="10" dirty="0">
                          <a:effectLst/>
                        </a:rPr>
                        <a:t>2</a:t>
                      </a:r>
                      <a:r>
                        <a:rPr lang="es-EC" sz="1000" dirty="0">
                          <a:effectLst/>
                        </a:rPr>
                        <a:t>5</a:t>
                      </a:r>
                      <a:endParaRPr lang="es-EC" sz="1000" dirty="0">
                        <a:effectLst/>
                        <a:latin typeface="Calibri"/>
                        <a:ea typeface="Calibri"/>
                        <a:cs typeface="Times New Roman"/>
                      </a:endParaRPr>
                    </a:p>
                  </a:txBody>
                  <a:tcPr marL="0" marR="0" marT="0" marB="0"/>
                </a:tc>
                <a:tc>
                  <a:txBody>
                    <a:bodyPr/>
                    <a:lstStyle/>
                    <a:p>
                      <a:pPr marL="202565" marR="209550" algn="ctr">
                        <a:lnSpc>
                          <a:spcPct val="115000"/>
                        </a:lnSpc>
                        <a:spcBef>
                          <a:spcPts val="15"/>
                        </a:spcBef>
                        <a:spcAft>
                          <a:spcPts val="0"/>
                        </a:spcAft>
                      </a:pPr>
                      <a:r>
                        <a:rPr lang="es-EC" sz="1000" dirty="0">
                          <a:effectLst/>
                        </a:rPr>
                        <a:t>1</a:t>
                      </a:r>
                      <a:r>
                        <a:rPr lang="es-EC" sz="1000" spc="-5" dirty="0">
                          <a:effectLst/>
                        </a:rPr>
                        <a:t>.</a:t>
                      </a:r>
                      <a:r>
                        <a:rPr lang="es-EC" sz="1000" dirty="0">
                          <a:effectLst/>
                        </a:rPr>
                        <a:t>23</a:t>
                      </a:r>
                      <a:endParaRPr lang="es-EC" sz="1000" dirty="0">
                        <a:effectLst/>
                        <a:latin typeface="Calibri"/>
                        <a:ea typeface="Calibri"/>
                        <a:cs typeface="Times New Roman"/>
                      </a:endParaRPr>
                    </a:p>
                  </a:txBody>
                  <a:tcPr marL="0" marR="0" marT="0" marB="0"/>
                </a:tc>
                <a:tc>
                  <a:txBody>
                    <a:bodyPr/>
                    <a:lstStyle/>
                    <a:p>
                      <a:pPr marL="237490" marR="232410" algn="ctr">
                        <a:lnSpc>
                          <a:spcPct val="115000"/>
                        </a:lnSpc>
                        <a:spcBef>
                          <a:spcPts val="15"/>
                        </a:spcBef>
                        <a:spcAft>
                          <a:spcPts val="0"/>
                        </a:spcAft>
                      </a:pPr>
                      <a:r>
                        <a:rPr lang="es-EC" sz="1000" dirty="0">
                          <a:effectLst/>
                        </a:rPr>
                        <a:t>1</a:t>
                      </a:r>
                      <a:r>
                        <a:rPr lang="es-EC" sz="1000" spc="-5" dirty="0">
                          <a:effectLst/>
                        </a:rPr>
                        <a:t>.</a:t>
                      </a:r>
                      <a:r>
                        <a:rPr lang="es-EC" sz="1000" dirty="0">
                          <a:effectLst/>
                        </a:rPr>
                        <a:t>2</a:t>
                      </a:r>
                      <a:endParaRPr lang="es-EC" sz="1000" dirty="0">
                        <a:effectLst/>
                        <a:latin typeface="Calibri"/>
                        <a:ea typeface="Calibri"/>
                        <a:cs typeface="Times New Roman"/>
                      </a:endParaRPr>
                    </a:p>
                  </a:txBody>
                  <a:tcPr marL="0" marR="0" marT="0" marB="0"/>
                </a:tc>
                <a:tc>
                  <a:txBody>
                    <a:bodyPr/>
                    <a:lstStyle/>
                    <a:p>
                      <a:pPr marL="202565" marR="208280" algn="ctr">
                        <a:lnSpc>
                          <a:spcPct val="115000"/>
                        </a:lnSpc>
                        <a:spcBef>
                          <a:spcPts val="15"/>
                        </a:spcBef>
                        <a:spcAft>
                          <a:spcPts val="0"/>
                        </a:spcAft>
                      </a:pPr>
                      <a:r>
                        <a:rPr lang="es-EC" sz="1000">
                          <a:effectLst/>
                        </a:rPr>
                        <a:t>1</a:t>
                      </a:r>
                      <a:r>
                        <a:rPr lang="es-EC" sz="1000" spc="-5">
                          <a:effectLst/>
                        </a:rPr>
                        <a:t>.</a:t>
                      </a:r>
                      <a:r>
                        <a:rPr lang="es-EC" sz="1000">
                          <a:effectLst/>
                        </a:rPr>
                        <a:t>18</a:t>
                      </a:r>
                      <a:endParaRPr lang="es-EC" sz="1000">
                        <a:effectLst/>
                        <a:latin typeface="Calibri"/>
                        <a:ea typeface="Calibri"/>
                        <a:cs typeface="Times New Roman"/>
                      </a:endParaRPr>
                    </a:p>
                  </a:txBody>
                  <a:tcPr marL="0" marR="0" marT="0" marB="0"/>
                </a:tc>
              </a:tr>
              <a:tr h="160020">
                <a:tc gridSpan="2" vMerge="1">
                  <a:txBody>
                    <a:bodyPr/>
                    <a:lstStyle/>
                    <a:p>
                      <a:endParaRPr lang="es-EC"/>
                    </a:p>
                  </a:txBody>
                  <a:tcPr/>
                </a:tc>
                <a:tc hMerge="1" vMerge="1">
                  <a:txBody>
                    <a:bodyPr/>
                    <a:lstStyle/>
                    <a:p>
                      <a:endParaRPr lang="es-EC"/>
                    </a:p>
                  </a:txBody>
                  <a:tcPr/>
                </a:tc>
                <a:tc>
                  <a:txBody>
                    <a:bodyPr/>
                    <a:lstStyle/>
                    <a:p>
                      <a:pPr marL="237490" marR="231140" algn="ctr">
                        <a:lnSpc>
                          <a:spcPct val="115000"/>
                        </a:lnSpc>
                        <a:spcBef>
                          <a:spcPts val="30"/>
                        </a:spcBef>
                        <a:spcAft>
                          <a:spcPts val="0"/>
                        </a:spcAft>
                      </a:pPr>
                      <a:r>
                        <a:rPr lang="es-EC" sz="1000">
                          <a:effectLst/>
                        </a:rPr>
                        <a:t>1</a:t>
                      </a:r>
                      <a:r>
                        <a:rPr lang="es-EC" sz="1000" spc="-5">
                          <a:effectLst/>
                        </a:rPr>
                        <a:t>.</a:t>
                      </a:r>
                      <a:r>
                        <a:rPr lang="es-EC" sz="1000">
                          <a:effectLst/>
                        </a:rPr>
                        <a:t>6</a:t>
                      </a:r>
                      <a:endParaRPr lang="es-EC" sz="1000">
                        <a:effectLst/>
                        <a:latin typeface="Calibri"/>
                        <a:ea typeface="Calibri"/>
                        <a:cs typeface="Times New Roman"/>
                      </a:endParaRPr>
                    </a:p>
                  </a:txBody>
                  <a:tcPr marL="0" marR="0" marT="0" marB="0"/>
                </a:tc>
                <a:tc>
                  <a:txBody>
                    <a:bodyPr/>
                    <a:lstStyle/>
                    <a:p>
                      <a:pPr marL="237490" marR="232410" algn="ctr">
                        <a:lnSpc>
                          <a:spcPct val="115000"/>
                        </a:lnSpc>
                        <a:spcBef>
                          <a:spcPts val="30"/>
                        </a:spcBef>
                        <a:spcAft>
                          <a:spcPts val="0"/>
                        </a:spcAft>
                      </a:pPr>
                      <a:r>
                        <a:rPr lang="es-EC" sz="1000">
                          <a:effectLst/>
                        </a:rPr>
                        <a:t>1</a:t>
                      </a:r>
                      <a:r>
                        <a:rPr lang="es-EC" sz="1000" spc="-5">
                          <a:effectLst/>
                        </a:rPr>
                        <a:t>.</a:t>
                      </a:r>
                      <a:r>
                        <a:rPr lang="es-EC" sz="1000">
                          <a:effectLst/>
                        </a:rPr>
                        <a:t>4</a:t>
                      </a:r>
                      <a:endParaRPr lang="es-EC" sz="1000">
                        <a:effectLst/>
                        <a:latin typeface="Calibri"/>
                        <a:ea typeface="Calibri"/>
                        <a:cs typeface="Times New Roman"/>
                      </a:endParaRPr>
                    </a:p>
                  </a:txBody>
                  <a:tcPr marL="0" marR="0" marT="0" marB="0"/>
                </a:tc>
                <a:tc>
                  <a:txBody>
                    <a:bodyPr/>
                    <a:lstStyle/>
                    <a:p>
                      <a:pPr marL="237490" marR="231140" algn="ctr">
                        <a:lnSpc>
                          <a:spcPct val="115000"/>
                        </a:lnSpc>
                        <a:spcBef>
                          <a:spcPts val="30"/>
                        </a:spcBef>
                        <a:spcAft>
                          <a:spcPts val="0"/>
                        </a:spcAft>
                      </a:pPr>
                      <a:r>
                        <a:rPr lang="es-EC" sz="1000">
                          <a:effectLst/>
                        </a:rPr>
                        <a:t>1</a:t>
                      </a:r>
                      <a:r>
                        <a:rPr lang="es-EC" sz="1000" spc="-5">
                          <a:effectLst/>
                        </a:rPr>
                        <a:t>.</a:t>
                      </a:r>
                      <a:r>
                        <a:rPr lang="es-EC" sz="1000">
                          <a:effectLst/>
                        </a:rPr>
                        <a:t>3</a:t>
                      </a:r>
                      <a:endParaRPr lang="es-EC" sz="1000">
                        <a:effectLst/>
                        <a:latin typeface="Calibri"/>
                        <a:ea typeface="Calibri"/>
                        <a:cs typeface="Times New Roman"/>
                      </a:endParaRPr>
                    </a:p>
                  </a:txBody>
                  <a:tcPr marL="0" marR="0" marT="0" marB="0"/>
                </a:tc>
                <a:tc>
                  <a:txBody>
                    <a:bodyPr/>
                    <a:lstStyle/>
                    <a:p>
                      <a:pPr marL="202565" marR="209550" algn="ctr">
                        <a:lnSpc>
                          <a:spcPct val="115000"/>
                        </a:lnSpc>
                        <a:spcBef>
                          <a:spcPts val="30"/>
                        </a:spcBef>
                        <a:spcAft>
                          <a:spcPts val="0"/>
                        </a:spcAft>
                      </a:pPr>
                      <a:r>
                        <a:rPr lang="es-EC" sz="1000" dirty="0">
                          <a:effectLst/>
                        </a:rPr>
                        <a:t>1</a:t>
                      </a:r>
                      <a:r>
                        <a:rPr lang="es-EC" sz="1000" spc="-5" dirty="0">
                          <a:effectLst/>
                        </a:rPr>
                        <a:t>.</a:t>
                      </a:r>
                      <a:r>
                        <a:rPr lang="es-EC" sz="1000" dirty="0">
                          <a:effectLst/>
                        </a:rPr>
                        <a:t>25</a:t>
                      </a:r>
                      <a:endParaRPr lang="es-EC" sz="1000" dirty="0">
                        <a:effectLst/>
                        <a:latin typeface="Calibri"/>
                        <a:ea typeface="Calibri"/>
                        <a:cs typeface="Times New Roman"/>
                      </a:endParaRPr>
                    </a:p>
                  </a:txBody>
                  <a:tcPr marL="0" marR="0" marT="0" marB="0"/>
                </a:tc>
                <a:tc>
                  <a:txBody>
                    <a:bodyPr/>
                    <a:lstStyle/>
                    <a:p>
                      <a:pPr marL="237490" marR="232410" algn="ctr">
                        <a:lnSpc>
                          <a:spcPct val="115000"/>
                        </a:lnSpc>
                        <a:spcBef>
                          <a:spcPts val="30"/>
                        </a:spcBef>
                        <a:spcAft>
                          <a:spcPts val="0"/>
                        </a:spcAft>
                      </a:pPr>
                      <a:r>
                        <a:rPr lang="es-EC" sz="1000" dirty="0">
                          <a:effectLst/>
                        </a:rPr>
                        <a:t>1</a:t>
                      </a:r>
                      <a:r>
                        <a:rPr lang="es-EC" sz="1000" spc="-5" dirty="0">
                          <a:effectLst/>
                        </a:rPr>
                        <a:t>.</a:t>
                      </a:r>
                      <a:r>
                        <a:rPr lang="es-EC" sz="1000" dirty="0">
                          <a:effectLst/>
                        </a:rPr>
                        <a:t>2</a:t>
                      </a:r>
                      <a:endParaRPr lang="es-EC" sz="1000" dirty="0">
                        <a:effectLst/>
                        <a:latin typeface="Calibri"/>
                        <a:ea typeface="Calibri"/>
                        <a:cs typeface="Times New Roman"/>
                      </a:endParaRPr>
                    </a:p>
                  </a:txBody>
                  <a:tcPr marL="0" marR="0" marT="0" marB="0"/>
                </a:tc>
                <a:tc>
                  <a:txBody>
                    <a:bodyPr/>
                    <a:lstStyle/>
                    <a:p>
                      <a:pPr marL="202565" marR="208280" algn="ctr">
                        <a:lnSpc>
                          <a:spcPct val="115000"/>
                        </a:lnSpc>
                        <a:spcBef>
                          <a:spcPts val="30"/>
                        </a:spcBef>
                        <a:spcAft>
                          <a:spcPts val="0"/>
                        </a:spcAft>
                      </a:pPr>
                      <a:r>
                        <a:rPr lang="es-EC" sz="1000" dirty="0">
                          <a:effectLst/>
                        </a:rPr>
                        <a:t>1</a:t>
                      </a:r>
                      <a:r>
                        <a:rPr lang="es-EC" sz="1000" spc="-5" dirty="0">
                          <a:effectLst/>
                        </a:rPr>
                        <a:t>.</a:t>
                      </a:r>
                      <a:r>
                        <a:rPr lang="es-EC" sz="1000" dirty="0">
                          <a:effectLst/>
                        </a:rPr>
                        <a:t>15</a:t>
                      </a:r>
                      <a:endParaRPr lang="es-EC" sz="1000" dirty="0">
                        <a:effectLst/>
                        <a:latin typeface="Calibri"/>
                        <a:ea typeface="Calibri"/>
                        <a:cs typeface="Times New Roman"/>
                      </a:endParaRPr>
                    </a:p>
                  </a:txBody>
                  <a:tcPr marL="0" marR="0" marT="0" marB="0"/>
                </a:tc>
              </a:tr>
              <a:tr h="160020">
                <a:tc gridSpan="2" vMerge="1">
                  <a:txBody>
                    <a:bodyPr/>
                    <a:lstStyle/>
                    <a:p>
                      <a:endParaRPr lang="es-EC"/>
                    </a:p>
                  </a:txBody>
                  <a:tcPr/>
                </a:tc>
                <a:tc hMerge="1" vMerge="1">
                  <a:txBody>
                    <a:bodyPr/>
                    <a:lstStyle/>
                    <a:p>
                      <a:endParaRPr lang="es-EC"/>
                    </a:p>
                  </a:txBody>
                  <a:tcPr/>
                </a:tc>
                <a:tc>
                  <a:txBody>
                    <a:bodyPr/>
                    <a:lstStyle/>
                    <a:p>
                      <a:pPr marL="237490" marR="231140" algn="ctr">
                        <a:lnSpc>
                          <a:spcPct val="115000"/>
                        </a:lnSpc>
                        <a:spcBef>
                          <a:spcPts val="30"/>
                        </a:spcBef>
                        <a:spcAft>
                          <a:spcPts val="0"/>
                        </a:spcAft>
                      </a:pPr>
                      <a:r>
                        <a:rPr lang="es-EC" sz="1000">
                          <a:effectLst/>
                        </a:rPr>
                        <a:t>1</a:t>
                      </a:r>
                      <a:r>
                        <a:rPr lang="es-EC" sz="1000" spc="-5">
                          <a:effectLst/>
                        </a:rPr>
                        <a:t>.</a:t>
                      </a:r>
                      <a:r>
                        <a:rPr lang="es-EC" sz="1000">
                          <a:effectLst/>
                        </a:rPr>
                        <a:t>8</a:t>
                      </a:r>
                      <a:endParaRPr lang="es-EC" sz="1000">
                        <a:effectLst/>
                        <a:latin typeface="Calibri"/>
                        <a:ea typeface="Calibri"/>
                        <a:cs typeface="Times New Roman"/>
                      </a:endParaRPr>
                    </a:p>
                  </a:txBody>
                  <a:tcPr marL="0" marR="0" marT="0" marB="0"/>
                </a:tc>
                <a:tc>
                  <a:txBody>
                    <a:bodyPr/>
                    <a:lstStyle/>
                    <a:p>
                      <a:pPr marL="237490" marR="232410" algn="ctr">
                        <a:lnSpc>
                          <a:spcPct val="115000"/>
                        </a:lnSpc>
                        <a:spcBef>
                          <a:spcPts val="30"/>
                        </a:spcBef>
                        <a:spcAft>
                          <a:spcPts val="0"/>
                        </a:spcAft>
                      </a:pPr>
                      <a:r>
                        <a:rPr lang="es-EC" sz="1000">
                          <a:effectLst/>
                        </a:rPr>
                        <a:t>1</a:t>
                      </a:r>
                      <a:r>
                        <a:rPr lang="es-EC" sz="1000" spc="-5">
                          <a:effectLst/>
                        </a:rPr>
                        <a:t>.</a:t>
                      </a:r>
                      <a:r>
                        <a:rPr lang="es-EC" sz="1000">
                          <a:effectLst/>
                        </a:rPr>
                        <a:t>5</a:t>
                      </a:r>
                      <a:endParaRPr lang="es-EC" sz="1000">
                        <a:effectLst/>
                        <a:latin typeface="Calibri"/>
                        <a:ea typeface="Calibri"/>
                        <a:cs typeface="Times New Roman"/>
                      </a:endParaRPr>
                    </a:p>
                  </a:txBody>
                  <a:tcPr marL="0" marR="0" marT="0" marB="0"/>
                </a:tc>
                <a:tc>
                  <a:txBody>
                    <a:bodyPr/>
                    <a:lstStyle/>
                    <a:p>
                      <a:pPr marL="237490" marR="231140" algn="ctr">
                        <a:lnSpc>
                          <a:spcPct val="115000"/>
                        </a:lnSpc>
                        <a:spcBef>
                          <a:spcPts val="30"/>
                        </a:spcBef>
                        <a:spcAft>
                          <a:spcPts val="0"/>
                        </a:spcAft>
                      </a:pPr>
                      <a:r>
                        <a:rPr lang="es-EC" sz="1000">
                          <a:effectLst/>
                        </a:rPr>
                        <a:t>1</a:t>
                      </a:r>
                      <a:r>
                        <a:rPr lang="es-EC" sz="1000" spc="-5">
                          <a:effectLst/>
                        </a:rPr>
                        <a:t>.</a:t>
                      </a:r>
                      <a:r>
                        <a:rPr lang="es-EC" sz="1000">
                          <a:effectLst/>
                        </a:rPr>
                        <a:t>4</a:t>
                      </a:r>
                      <a:endParaRPr lang="es-EC" sz="1000">
                        <a:effectLst/>
                        <a:latin typeface="Calibri"/>
                        <a:ea typeface="Calibri"/>
                        <a:cs typeface="Times New Roman"/>
                      </a:endParaRPr>
                    </a:p>
                  </a:txBody>
                  <a:tcPr marL="0" marR="0" marT="0" marB="0"/>
                </a:tc>
                <a:tc>
                  <a:txBody>
                    <a:bodyPr/>
                    <a:lstStyle/>
                    <a:p>
                      <a:pPr marL="202565" marR="209550" algn="ctr">
                        <a:lnSpc>
                          <a:spcPct val="115000"/>
                        </a:lnSpc>
                        <a:spcBef>
                          <a:spcPts val="30"/>
                        </a:spcBef>
                        <a:spcAft>
                          <a:spcPts val="0"/>
                        </a:spcAft>
                      </a:pPr>
                      <a:r>
                        <a:rPr lang="es-EC" sz="1000" dirty="0">
                          <a:effectLst/>
                        </a:rPr>
                        <a:t>1</a:t>
                      </a:r>
                      <a:r>
                        <a:rPr lang="es-EC" sz="1000" spc="-5" dirty="0">
                          <a:effectLst/>
                        </a:rPr>
                        <a:t>.</a:t>
                      </a:r>
                      <a:r>
                        <a:rPr lang="es-EC" sz="1000" dirty="0">
                          <a:effectLst/>
                        </a:rPr>
                        <a:t>28</a:t>
                      </a:r>
                      <a:endParaRPr lang="es-EC" sz="1000" dirty="0">
                        <a:effectLst/>
                        <a:latin typeface="Calibri"/>
                        <a:ea typeface="Calibri"/>
                        <a:cs typeface="Times New Roman"/>
                      </a:endParaRPr>
                    </a:p>
                  </a:txBody>
                  <a:tcPr marL="0" marR="0" marT="0" marB="0"/>
                </a:tc>
                <a:tc>
                  <a:txBody>
                    <a:bodyPr/>
                    <a:lstStyle/>
                    <a:p>
                      <a:pPr marL="202565" marR="210820" algn="ctr">
                        <a:lnSpc>
                          <a:spcPct val="115000"/>
                        </a:lnSpc>
                        <a:spcBef>
                          <a:spcPts val="30"/>
                        </a:spcBef>
                        <a:spcAft>
                          <a:spcPts val="0"/>
                        </a:spcAft>
                      </a:pPr>
                      <a:r>
                        <a:rPr lang="es-EC" sz="1000" dirty="0">
                          <a:effectLst/>
                        </a:rPr>
                        <a:t>1</a:t>
                      </a:r>
                      <a:r>
                        <a:rPr lang="es-EC" sz="1000" spc="-5" dirty="0">
                          <a:effectLst/>
                        </a:rPr>
                        <a:t>.</a:t>
                      </a:r>
                      <a:r>
                        <a:rPr lang="es-EC" sz="1000" dirty="0">
                          <a:effectLst/>
                        </a:rPr>
                        <a:t>15</a:t>
                      </a:r>
                      <a:endParaRPr lang="es-EC" sz="1000" dirty="0">
                        <a:effectLst/>
                        <a:latin typeface="Calibri"/>
                        <a:ea typeface="Calibri"/>
                        <a:cs typeface="Times New Roman"/>
                      </a:endParaRPr>
                    </a:p>
                  </a:txBody>
                  <a:tcPr marL="0" marR="0" marT="0" marB="0"/>
                </a:tc>
                <a:tc>
                  <a:txBody>
                    <a:bodyPr/>
                    <a:lstStyle/>
                    <a:p>
                      <a:pPr marL="202565" marR="208280" algn="ctr">
                        <a:lnSpc>
                          <a:spcPct val="115000"/>
                        </a:lnSpc>
                        <a:spcBef>
                          <a:spcPts val="30"/>
                        </a:spcBef>
                        <a:spcAft>
                          <a:spcPts val="0"/>
                        </a:spcAft>
                      </a:pPr>
                      <a:r>
                        <a:rPr lang="es-EC" sz="1000" dirty="0">
                          <a:effectLst/>
                        </a:rPr>
                        <a:t>1</a:t>
                      </a:r>
                      <a:r>
                        <a:rPr lang="es-EC" sz="1000" spc="-5" dirty="0">
                          <a:effectLst/>
                        </a:rPr>
                        <a:t>.</a:t>
                      </a:r>
                      <a:r>
                        <a:rPr lang="es-EC" sz="1000" dirty="0">
                          <a:effectLst/>
                        </a:rPr>
                        <a:t>05</a:t>
                      </a:r>
                      <a:endParaRPr lang="es-EC" sz="1000" dirty="0">
                        <a:effectLst/>
                        <a:latin typeface="Calibri"/>
                        <a:ea typeface="Calibri"/>
                        <a:cs typeface="Times New Roman"/>
                      </a:endParaRPr>
                    </a:p>
                  </a:txBody>
                  <a:tcPr marL="0" marR="0" marT="0" marB="0"/>
                </a:tc>
              </a:tr>
              <a:tr h="157480">
                <a:tc gridSpan="2" vMerge="1">
                  <a:txBody>
                    <a:bodyPr/>
                    <a:lstStyle/>
                    <a:p>
                      <a:endParaRPr lang="es-EC"/>
                    </a:p>
                  </a:txBody>
                  <a:tcPr/>
                </a:tc>
                <a:tc hMerge="1" vMerge="1">
                  <a:txBody>
                    <a:bodyPr/>
                    <a:lstStyle/>
                    <a:p>
                      <a:endParaRPr lang="es-EC"/>
                    </a:p>
                  </a:txBody>
                  <a:tcPr/>
                </a:tc>
                <a:tc>
                  <a:txBody>
                    <a:bodyPr/>
                    <a:lstStyle/>
                    <a:p>
                      <a:pPr marL="143510">
                        <a:lnSpc>
                          <a:spcPct val="115000"/>
                        </a:lnSpc>
                        <a:spcBef>
                          <a:spcPts val="15"/>
                        </a:spcBef>
                        <a:spcAft>
                          <a:spcPts val="0"/>
                        </a:spcAft>
                      </a:pPr>
                      <a:r>
                        <a:rPr lang="es-EC" sz="1000" spc="-5">
                          <a:effectLst/>
                        </a:rPr>
                        <a:t>v</a:t>
                      </a:r>
                      <a:r>
                        <a:rPr lang="es-EC" sz="1000" spc="-10">
                          <a:effectLst/>
                        </a:rPr>
                        <a:t>e</a:t>
                      </a:r>
                      <a:r>
                        <a:rPr lang="es-EC" sz="1000">
                          <a:effectLst/>
                        </a:rPr>
                        <a:t>r</a:t>
                      </a:r>
                      <a:r>
                        <a:rPr lang="es-EC" sz="1000" spc="160">
                          <a:effectLst/>
                        </a:rPr>
                        <a:t> </a:t>
                      </a:r>
                      <a:r>
                        <a:rPr lang="es-EC" sz="1000">
                          <a:effectLst/>
                        </a:rPr>
                        <a:t>n</a:t>
                      </a:r>
                      <a:r>
                        <a:rPr lang="es-EC" sz="1000" spc="-5">
                          <a:effectLst/>
                        </a:rPr>
                        <a:t>o</a:t>
                      </a:r>
                      <a:r>
                        <a:rPr lang="es-EC" sz="1000">
                          <a:effectLst/>
                        </a:rPr>
                        <a:t>ta</a:t>
                      </a:r>
                      <a:endParaRPr lang="es-EC" sz="1000">
                        <a:effectLst/>
                        <a:latin typeface="Calibri"/>
                        <a:ea typeface="Calibri"/>
                        <a:cs typeface="Times New Roman"/>
                      </a:endParaRPr>
                    </a:p>
                  </a:txBody>
                  <a:tcPr marL="0" marR="0" marT="0" marB="0"/>
                </a:tc>
                <a:tc>
                  <a:txBody>
                    <a:bodyPr/>
                    <a:lstStyle/>
                    <a:p>
                      <a:pPr marL="143510">
                        <a:lnSpc>
                          <a:spcPct val="115000"/>
                        </a:lnSpc>
                        <a:spcBef>
                          <a:spcPts val="15"/>
                        </a:spcBef>
                        <a:spcAft>
                          <a:spcPts val="0"/>
                        </a:spcAft>
                      </a:pPr>
                      <a:r>
                        <a:rPr lang="es-EC" sz="1000" spc="-5">
                          <a:effectLst/>
                        </a:rPr>
                        <a:t>v</a:t>
                      </a:r>
                      <a:r>
                        <a:rPr lang="es-EC" sz="1000" spc="5">
                          <a:effectLst/>
                        </a:rPr>
                        <a:t>e</a:t>
                      </a:r>
                      <a:r>
                        <a:rPr lang="es-EC" sz="1000">
                          <a:effectLst/>
                        </a:rPr>
                        <a:t>r</a:t>
                      </a:r>
                      <a:r>
                        <a:rPr lang="es-EC" sz="1000" spc="145">
                          <a:effectLst/>
                        </a:rPr>
                        <a:t> </a:t>
                      </a:r>
                      <a:r>
                        <a:rPr lang="es-EC" sz="1000">
                          <a:effectLst/>
                        </a:rPr>
                        <a:t>n</a:t>
                      </a:r>
                      <a:r>
                        <a:rPr lang="es-EC" sz="1000" spc="-5">
                          <a:effectLst/>
                        </a:rPr>
                        <a:t>o</a:t>
                      </a:r>
                      <a:r>
                        <a:rPr lang="es-EC" sz="1000">
                          <a:effectLst/>
                        </a:rPr>
                        <a:t>ta</a:t>
                      </a:r>
                      <a:endParaRPr lang="es-EC" sz="1000">
                        <a:effectLst/>
                        <a:latin typeface="Calibri"/>
                        <a:ea typeface="Calibri"/>
                        <a:cs typeface="Times New Roman"/>
                      </a:endParaRPr>
                    </a:p>
                  </a:txBody>
                  <a:tcPr marL="0" marR="0" marT="0" marB="0"/>
                </a:tc>
                <a:tc>
                  <a:txBody>
                    <a:bodyPr/>
                    <a:lstStyle/>
                    <a:p>
                      <a:pPr marL="142240">
                        <a:lnSpc>
                          <a:spcPct val="115000"/>
                        </a:lnSpc>
                        <a:spcBef>
                          <a:spcPts val="15"/>
                        </a:spcBef>
                        <a:spcAft>
                          <a:spcPts val="0"/>
                        </a:spcAft>
                      </a:pPr>
                      <a:r>
                        <a:rPr lang="es-EC" sz="1000" spc="-5">
                          <a:effectLst/>
                        </a:rPr>
                        <a:t>v</a:t>
                      </a:r>
                      <a:r>
                        <a:rPr lang="es-EC" sz="1000" spc="5">
                          <a:effectLst/>
                        </a:rPr>
                        <a:t>e</a:t>
                      </a:r>
                      <a:r>
                        <a:rPr lang="es-EC" sz="1000">
                          <a:effectLst/>
                        </a:rPr>
                        <a:t>r</a:t>
                      </a:r>
                      <a:r>
                        <a:rPr lang="es-EC" sz="1000" spc="145">
                          <a:effectLst/>
                        </a:rPr>
                        <a:t> </a:t>
                      </a:r>
                      <a:r>
                        <a:rPr lang="es-EC" sz="1000">
                          <a:effectLst/>
                        </a:rPr>
                        <a:t>n</a:t>
                      </a:r>
                      <a:r>
                        <a:rPr lang="es-EC" sz="1000" spc="5">
                          <a:effectLst/>
                        </a:rPr>
                        <a:t>o</a:t>
                      </a:r>
                      <a:r>
                        <a:rPr lang="es-EC" sz="1000" spc="-10">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4145">
                        <a:lnSpc>
                          <a:spcPct val="115000"/>
                        </a:lnSpc>
                        <a:spcBef>
                          <a:spcPts val="15"/>
                        </a:spcBef>
                        <a:spcAft>
                          <a:spcPts val="0"/>
                        </a:spcAft>
                      </a:pPr>
                      <a:r>
                        <a:rPr lang="es-EC" sz="1000" spc="-5">
                          <a:effectLst/>
                        </a:rPr>
                        <a:t>v</a:t>
                      </a:r>
                      <a:r>
                        <a:rPr lang="es-EC" sz="1000" spc="-10">
                          <a:effectLst/>
                        </a:rPr>
                        <a:t>e</a:t>
                      </a:r>
                      <a:r>
                        <a:rPr lang="es-EC" sz="1000">
                          <a:effectLst/>
                        </a:rPr>
                        <a:t>r</a:t>
                      </a:r>
                      <a:r>
                        <a:rPr lang="es-EC" sz="1000" spc="160">
                          <a:effectLst/>
                        </a:rPr>
                        <a:t> </a:t>
                      </a:r>
                      <a:r>
                        <a:rPr lang="es-EC" sz="1000">
                          <a:effectLst/>
                        </a:rPr>
                        <a:t>n</a:t>
                      </a:r>
                      <a:r>
                        <a:rPr lang="es-EC" sz="1000" spc="-5">
                          <a:effectLst/>
                        </a:rPr>
                        <a:t>o</a:t>
                      </a:r>
                      <a:r>
                        <a:rPr lang="es-EC" sz="1000">
                          <a:effectLst/>
                        </a:rPr>
                        <a:t>ta</a:t>
                      </a:r>
                      <a:endParaRPr lang="es-EC" sz="1000">
                        <a:effectLst/>
                        <a:latin typeface="Calibri"/>
                        <a:ea typeface="Calibri"/>
                        <a:cs typeface="Times New Roman"/>
                      </a:endParaRPr>
                    </a:p>
                  </a:txBody>
                  <a:tcPr marL="0" marR="0" marT="0" marB="0"/>
                </a:tc>
                <a:tc>
                  <a:txBody>
                    <a:bodyPr/>
                    <a:lstStyle/>
                    <a:p>
                      <a:pPr marL="144145">
                        <a:lnSpc>
                          <a:spcPct val="115000"/>
                        </a:lnSpc>
                        <a:spcBef>
                          <a:spcPts val="15"/>
                        </a:spcBef>
                        <a:spcAft>
                          <a:spcPts val="0"/>
                        </a:spcAft>
                      </a:pPr>
                      <a:r>
                        <a:rPr lang="es-EC" sz="1000" spc="-5">
                          <a:effectLst/>
                        </a:rPr>
                        <a:t>v</a:t>
                      </a:r>
                      <a:r>
                        <a:rPr lang="es-EC" sz="1000" spc="5">
                          <a:effectLst/>
                        </a:rPr>
                        <a:t>e</a:t>
                      </a:r>
                      <a:r>
                        <a:rPr lang="es-EC" sz="1000">
                          <a:effectLst/>
                        </a:rPr>
                        <a:t>r</a:t>
                      </a:r>
                      <a:r>
                        <a:rPr lang="es-EC" sz="1000" spc="145">
                          <a:effectLst/>
                        </a:rPr>
                        <a:t> </a:t>
                      </a:r>
                      <a:r>
                        <a:rPr lang="es-EC" sz="1000">
                          <a:effectLst/>
                        </a:rPr>
                        <a:t>n</a:t>
                      </a:r>
                      <a:r>
                        <a:rPr lang="es-EC" sz="1000" spc="-5">
                          <a:effectLst/>
                        </a:rPr>
                        <a:t>o</a:t>
                      </a:r>
                      <a:r>
                        <a:rPr lang="es-EC" sz="1000">
                          <a:effectLst/>
                        </a:rPr>
                        <a:t>ta</a:t>
                      </a:r>
                      <a:endParaRPr lang="es-EC" sz="1000">
                        <a:effectLst/>
                        <a:latin typeface="Calibri"/>
                        <a:ea typeface="Calibri"/>
                        <a:cs typeface="Times New Roman"/>
                      </a:endParaRPr>
                    </a:p>
                  </a:txBody>
                  <a:tcPr marL="0" marR="0" marT="0" marB="0"/>
                </a:tc>
                <a:tc>
                  <a:txBody>
                    <a:bodyPr/>
                    <a:lstStyle/>
                    <a:p>
                      <a:pPr marL="142875">
                        <a:lnSpc>
                          <a:spcPct val="115000"/>
                        </a:lnSpc>
                        <a:spcBef>
                          <a:spcPts val="15"/>
                        </a:spcBef>
                        <a:spcAft>
                          <a:spcPts val="0"/>
                        </a:spcAft>
                      </a:pPr>
                      <a:r>
                        <a:rPr lang="es-EC" sz="1000" spc="-5" dirty="0">
                          <a:effectLst/>
                        </a:rPr>
                        <a:t>v</a:t>
                      </a:r>
                      <a:r>
                        <a:rPr lang="es-EC" sz="1000" spc="5" dirty="0">
                          <a:effectLst/>
                        </a:rPr>
                        <a:t>e</a:t>
                      </a:r>
                      <a:r>
                        <a:rPr lang="es-EC" sz="1000" dirty="0">
                          <a:effectLst/>
                        </a:rPr>
                        <a:t>r</a:t>
                      </a:r>
                      <a:r>
                        <a:rPr lang="es-EC" sz="1000" spc="160" dirty="0">
                          <a:effectLst/>
                        </a:rPr>
                        <a:t> </a:t>
                      </a:r>
                      <a:r>
                        <a:rPr lang="es-EC" sz="1000" dirty="0">
                          <a:effectLst/>
                        </a:rPr>
                        <a:t>n</a:t>
                      </a:r>
                      <a:r>
                        <a:rPr lang="es-EC" sz="1000" spc="-5" dirty="0">
                          <a:effectLst/>
                        </a:rPr>
                        <a:t>o</a:t>
                      </a:r>
                      <a:r>
                        <a:rPr lang="es-EC" sz="1000" spc="-10" dirty="0">
                          <a:effectLst/>
                        </a:rPr>
                        <a:t>t</a:t>
                      </a:r>
                      <a:r>
                        <a:rPr lang="es-EC" sz="1000" dirty="0">
                          <a:effectLst/>
                        </a:rPr>
                        <a:t>a</a:t>
                      </a:r>
                      <a:endParaRPr lang="es-EC" sz="1000" dirty="0">
                        <a:effectLst/>
                        <a:latin typeface="Calibri"/>
                        <a:ea typeface="Calibri"/>
                        <a:cs typeface="Times New Roman"/>
                      </a:endParaRPr>
                    </a:p>
                  </a:txBody>
                  <a:tcPr marL="0" marR="0" marT="0" marB="0"/>
                </a:tc>
              </a:tr>
            </a:tbl>
          </a:graphicData>
        </a:graphic>
      </p:graphicFrame>
      <p:sp>
        <p:nvSpPr>
          <p:cNvPr id="6" name="1 Título"/>
          <p:cNvSpPr txBox="1">
            <a:spLocks/>
          </p:cNvSpPr>
          <p:nvPr/>
        </p:nvSpPr>
        <p:spPr>
          <a:xfrm>
            <a:off x="971600" y="3465004"/>
            <a:ext cx="4176464" cy="36004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chemeClr val="tx1"/>
                </a:solidFill>
              </a:rPr>
              <a:t>Tipo de suelo y Factores de sitio </a:t>
            </a:r>
            <a:r>
              <a:rPr lang="es-EC" sz="1800" b="1" dirty="0" err="1">
                <a:solidFill>
                  <a:schemeClr val="tx1"/>
                </a:solidFill>
              </a:rPr>
              <a:t>Fd</a:t>
            </a:r>
            <a:r>
              <a:rPr lang="es-EC" sz="1800" b="1" dirty="0">
                <a:solidFill>
                  <a:schemeClr val="tx1"/>
                </a:solidFill>
              </a:rPr>
              <a:t>.</a:t>
            </a:r>
            <a:r>
              <a:rPr lang="es-EC" sz="1800" dirty="0" smtClean="0">
                <a:solidFill>
                  <a:schemeClr val="tx1"/>
                </a:solidFill>
              </a:rPr>
              <a:t/>
            </a:r>
            <a:br>
              <a:rPr lang="es-EC" sz="1800" dirty="0" smtClean="0">
                <a:solidFill>
                  <a:schemeClr val="tx1"/>
                </a:solidFill>
              </a:rPr>
            </a:br>
            <a:endParaRPr lang="es-EC" sz="1800" dirty="0">
              <a:solidFill>
                <a:schemeClr val="tx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1180843041"/>
              </p:ext>
            </p:extLst>
          </p:nvPr>
        </p:nvGraphicFramePr>
        <p:xfrm>
          <a:off x="1043608" y="4221088"/>
          <a:ext cx="6777037" cy="1921764"/>
        </p:xfrm>
        <a:graphic>
          <a:graphicData uri="http://schemas.openxmlformats.org/drawingml/2006/table">
            <a:tbl>
              <a:tblPr>
                <a:tableStyleId>{5C22544A-7EE6-4342-B048-85BDC9FD1C3A}</a:tableStyleId>
              </a:tblPr>
              <a:tblGrid>
                <a:gridCol w="848485"/>
                <a:gridCol w="848485"/>
                <a:gridCol w="848485"/>
                <a:gridCol w="848485"/>
                <a:gridCol w="848485"/>
                <a:gridCol w="848485"/>
                <a:gridCol w="848485"/>
                <a:gridCol w="837642"/>
              </a:tblGrid>
              <a:tr h="159385">
                <a:tc rowSpan="2">
                  <a:txBody>
                    <a:bodyPr/>
                    <a:lstStyle/>
                    <a:p>
                      <a:pPr>
                        <a:lnSpc>
                          <a:spcPts val="1300"/>
                        </a:lnSpc>
                        <a:spcBef>
                          <a:spcPts val="70"/>
                        </a:spcBef>
                        <a:spcAft>
                          <a:spcPts val="0"/>
                        </a:spcAft>
                      </a:pPr>
                      <a:r>
                        <a:rPr lang="es-EC" sz="1300" dirty="0">
                          <a:effectLst/>
                        </a:rPr>
                        <a:t> </a:t>
                      </a:r>
                      <a:endParaRPr lang="es-EC" sz="1000" dirty="0">
                        <a:effectLst/>
                      </a:endParaRPr>
                    </a:p>
                    <a:p>
                      <a:pPr marL="46990" marR="20955" indent="-8890">
                        <a:lnSpc>
                          <a:spcPct val="114000"/>
                        </a:lnSpc>
                        <a:spcAft>
                          <a:spcPts val="0"/>
                        </a:spcAft>
                      </a:pPr>
                      <a:r>
                        <a:rPr lang="es-EC" sz="1000" spc="-5" dirty="0">
                          <a:effectLst/>
                        </a:rPr>
                        <a:t>Ti</a:t>
                      </a:r>
                      <a:r>
                        <a:rPr lang="es-EC" sz="1000" dirty="0">
                          <a:effectLst/>
                        </a:rPr>
                        <a:t>po</a:t>
                      </a:r>
                      <a:r>
                        <a:rPr lang="es-EC" sz="1000" spc="-50" dirty="0">
                          <a:effectLst/>
                        </a:rPr>
                        <a:t> </a:t>
                      </a:r>
                      <a:r>
                        <a:rPr lang="es-EC" sz="1000" dirty="0">
                          <a:effectLst/>
                        </a:rPr>
                        <a:t>de</a:t>
                      </a:r>
                      <a:r>
                        <a:rPr lang="es-EC" sz="1000" spc="110" dirty="0">
                          <a:effectLst/>
                        </a:rPr>
                        <a:t> </a:t>
                      </a:r>
                      <a:r>
                        <a:rPr lang="es-EC" sz="1000" dirty="0">
                          <a:effectLst/>
                        </a:rPr>
                        <a:t>p</a:t>
                      </a:r>
                      <a:r>
                        <a:rPr lang="es-EC" sz="1000" spc="-5" dirty="0">
                          <a:effectLst/>
                        </a:rPr>
                        <a:t>e</a:t>
                      </a:r>
                      <a:r>
                        <a:rPr lang="es-EC" sz="1000" spc="10" dirty="0">
                          <a:effectLst/>
                        </a:rPr>
                        <a:t>r</a:t>
                      </a:r>
                      <a:r>
                        <a:rPr lang="es-EC" sz="1000" spc="-10" dirty="0">
                          <a:effectLst/>
                        </a:rPr>
                        <a:t>f</a:t>
                      </a:r>
                      <a:r>
                        <a:rPr lang="es-EC" sz="1000" spc="-5" dirty="0">
                          <a:effectLst/>
                        </a:rPr>
                        <a:t>i</a:t>
                      </a:r>
                      <a:r>
                        <a:rPr lang="es-EC" sz="1000" dirty="0">
                          <a:effectLst/>
                        </a:rPr>
                        <a:t>l d</a:t>
                      </a:r>
                      <a:r>
                        <a:rPr lang="es-EC" sz="1000" spc="-5" dirty="0">
                          <a:effectLst/>
                        </a:rPr>
                        <a:t>e</a:t>
                      </a:r>
                      <a:r>
                        <a:rPr lang="es-EC" sz="1000" dirty="0">
                          <a:effectLst/>
                        </a:rPr>
                        <a:t>l</a:t>
                      </a:r>
                      <a:r>
                        <a:rPr lang="es-EC" sz="1000" spc="75" dirty="0">
                          <a:effectLst/>
                        </a:rPr>
                        <a:t> </a:t>
                      </a:r>
                      <a:r>
                        <a:rPr lang="es-EC" sz="1000" dirty="0">
                          <a:effectLst/>
                        </a:rPr>
                        <a:t>s</a:t>
                      </a:r>
                      <a:r>
                        <a:rPr lang="es-EC" sz="1000" spc="5" dirty="0">
                          <a:effectLst/>
                        </a:rPr>
                        <a:t>u</a:t>
                      </a:r>
                      <a:r>
                        <a:rPr lang="es-EC" sz="1000" dirty="0">
                          <a:effectLst/>
                        </a:rPr>
                        <a:t>bs</a:t>
                      </a:r>
                      <a:r>
                        <a:rPr lang="es-EC" sz="1000" spc="-5" dirty="0">
                          <a:effectLst/>
                        </a:rPr>
                        <a:t>u</a:t>
                      </a:r>
                      <a:r>
                        <a:rPr lang="es-EC" sz="1000" spc="10" dirty="0">
                          <a:effectLst/>
                        </a:rPr>
                        <a:t>e</a:t>
                      </a:r>
                      <a:r>
                        <a:rPr lang="es-EC" sz="1000" spc="-5" dirty="0">
                          <a:effectLst/>
                        </a:rPr>
                        <a:t>l</a:t>
                      </a:r>
                      <a:r>
                        <a:rPr lang="es-EC" sz="1000" dirty="0">
                          <a:effectLst/>
                        </a:rPr>
                        <a:t>o</a:t>
                      </a:r>
                      <a:endParaRPr lang="es-EC" sz="1000" dirty="0">
                        <a:effectLst/>
                        <a:latin typeface="Calibri"/>
                        <a:ea typeface="Calibri"/>
                        <a:cs typeface="Times New Roman"/>
                      </a:endParaRPr>
                    </a:p>
                  </a:txBody>
                  <a:tcPr marL="0" marR="0" marT="0" marB="0"/>
                </a:tc>
                <a:tc>
                  <a:txBody>
                    <a:bodyPr/>
                    <a:lstStyle/>
                    <a:p>
                      <a:pPr marL="18415">
                        <a:lnSpc>
                          <a:spcPct val="115000"/>
                        </a:lnSpc>
                        <a:spcBef>
                          <a:spcPts val="25"/>
                        </a:spcBef>
                        <a:spcAft>
                          <a:spcPts val="0"/>
                        </a:spcAft>
                      </a:pPr>
                      <a:r>
                        <a:rPr lang="es-EC" sz="1000" spc="-25" dirty="0">
                          <a:effectLst/>
                        </a:rPr>
                        <a:t>Z</a:t>
                      </a:r>
                      <a:r>
                        <a:rPr lang="es-EC" sz="1000" dirty="0">
                          <a:effectLst/>
                        </a:rPr>
                        <a:t>o</a:t>
                      </a:r>
                      <a:r>
                        <a:rPr lang="es-EC" sz="1000" spc="5" dirty="0">
                          <a:effectLst/>
                        </a:rPr>
                        <a:t>n</a:t>
                      </a:r>
                      <a:r>
                        <a:rPr lang="es-EC" sz="1000" dirty="0">
                          <a:effectLst/>
                        </a:rPr>
                        <a:t>a</a:t>
                      </a:r>
                      <a:r>
                        <a:rPr lang="es-EC" sz="1000" spc="40" dirty="0">
                          <a:effectLst/>
                        </a:rPr>
                        <a:t> </a:t>
                      </a:r>
                      <a:r>
                        <a:rPr lang="es-EC" sz="1000" dirty="0">
                          <a:effectLst/>
                        </a:rPr>
                        <a:t>s</a:t>
                      </a:r>
                      <a:r>
                        <a:rPr lang="es-EC" sz="1000" spc="-5" dirty="0">
                          <a:effectLst/>
                        </a:rPr>
                        <a:t>í</a:t>
                      </a:r>
                      <a:r>
                        <a:rPr lang="es-EC" sz="1000" dirty="0">
                          <a:effectLst/>
                        </a:rPr>
                        <a:t>s</a:t>
                      </a:r>
                      <a:r>
                        <a:rPr lang="es-EC" sz="1000" spc="-10" dirty="0">
                          <a:effectLst/>
                        </a:rPr>
                        <a:t>m</a:t>
                      </a:r>
                      <a:r>
                        <a:rPr lang="es-EC" sz="1000" spc="-5" dirty="0">
                          <a:effectLst/>
                        </a:rPr>
                        <a:t>i</a:t>
                      </a:r>
                      <a:r>
                        <a:rPr lang="es-EC" sz="1000" dirty="0">
                          <a:effectLst/>
                        </a:rPr>
                        <a:t>ca</a:t>
                      </a:r>
                      <a:endParaRPr lang="es-EC" sz="1000" dirty="0">
                        <a:effectLst/>
                        <a:latin typeface="Calibri"/>
                        <a:ea typeface="Calibri"/>
                        <a:cs typeface="Times New Roman"/>
                      </a:endParaRPr>
                    </a:p>
                  </a:txBody>
                  <a:tcPr marL="0" marR="0" marT="0" marB="0"/>
                </a:tc>
                <a:tc>
                  <a:txBody>
                    <a:bodyPr/>
                    <a:lstStyle/>
                    <a:p>
                      <a:pPr marL="297815" marR="291465" algn="ctr">
                        <a:lnSpc>
                          <a:spcPct val="115000"/>
                        </a:lnSpc>
                        <a:spcBef>
                          <a:spcPts val="25"/>
                        </a:spcBef>
                        <a:spcAft>
                          <a:spcPts val="0"/>
                        </a:spcAft>
                      </a:pPr>
                      <a:r>
                        <a:rPr lang="es-EC" sz="1000">
                          <a:effectLst/>
                        </a:rPr>
                        <a:t>I</a:t>
                      </a:r>
                      <a:endParaRPr lang="es-EC" sz="1000">
                        <a:effectLst/>
                        <a:latin typeface="Calibri"/>
                        <a:ea typeface="Calibri"/>
                        <a:cs typeface="Times New Roman"/>
                      </a:endParaRPr>
                    </a:p>
                  </a:txBody>
                  <a:tcPr marL="0" marR="0" marT="0" marB="0"/>
                </a:tc>
                <a:tc>
                  <a:txBody>
                    <a:bodyPr/>
                    <a:lstStyle/>
                    <a:p>
                      <a:pPr marL="278130" marR="273050" algn="ctr">
                        <a:lnSpc>
                          <a:spcPct val="115000"/>
                        </a:lnSpc>
                        <a:spcBef>
                          <a:spcPts val="25"/>
                        </a:spcBef>
                        <a:spcAft>
                          <a:spcPts val="0"/>
                        </a:spcAft>
                      </a:pPr>
                      <a:r>
                        <a:rPr lang="es-EC" sz="1000">
                          <a:effectLst/>
                        </a:rPr>
                        <a:t>II</a:t>
                      </a:r>
                      <a:endParaRPr lang="es-EC" sz="1000">
                        <a:effectLst/>
                        <a:latin typeface="Calibri"/>
                        <a:ea typeface="Calibri"/>
                        <a:cs typeface="Times New Roman"/>
                      </a:endParaRPr>
                    </a:p>
                  </a:txBody>
                  <a:tcPr marL="0" marR="0" marT="0" marB="0"/>
                </a:tc>
                <a:tc>
                  <a:txBody>
                    <a:bodyPr/>
                    <a:lstStyle/>
                    <a:p>
                      <a:pPr marL="260985" marR="252095" algn="ctr">
                        <a:lnSpc>
                          <a:spcPct val="115000"/>
                        </a:lnSpc>
                        <a:spcBef>
                          <a:spcPts val="25"/>
                        </a:spcBef>
                        <a:spcAft>
                          <a:spcPts val="0"/>
                        </a:spcAft>
                      </a:pPr>
                      <a:r>
                        <a:rPr lang="es-EC" sz="1000" spc="-10">
                          <a:effectLst/>
                        </a:rPr>
                        <a:t>I</a:t>
                      </a:r>
                      <a:r>
                        <a:rPr lang="es-EC" sz="1000">
                          <a:effectLst/>
                        </a:rPr>
                        <a:t>II</a:t>
                      </a:r>
                      <a:endParaRPr lang="es-EC" sz="1000">
                        <a:effectLst/>
                        <a:latin typeface="Calibri"/>
                        <a:ea typeface="Calibri"/>
                        <a:cs typeface="Times New Roman"/>
                      </a:endParaRPr>
                    </a:p>
                  </a:txBody>
                  <a:tcPr marL="0" marR="0" marT="0" marB="0"/>
                </a:tc>
                <a:tc>
                  <a:txBody>
                    <a:bodyPr/>
                    <a:lstStyle/>
                    <a:p>
                      <a:pPr marL="260985" marR="266065" algn="ctr">
                        <a:lnSpc>
                          <a:spcPct val="115000"/>
                        </a:lnSpc>
                        <a:spcBef>
                          <a:spcPts val="25"/>
                        </a:spcBef>
                        <a:spcAft>
                          <a:spcPts val="0"/>
                        </a:spcAft>
                      </a:pPr>
                      <a:r>
                        <a:rPr lang="es-EC" sz="1000">
                          <a:effectLst/>
                        </a:rPr>
                        <a:t>IV</a:t>
                      </a:r>
                      <a:endParaRPr lang="es-EC" sz="1000">
                        <a:effectLst/>
                        <a:latin typeface="Calibri"/>
                        <a:ea typeface="Calibri"/>
                        <a:cs typeface="Times New Roman"/>
                      </a:endParaRPr>
                    </a:p>
                  </a:txBody>
                  <a:tcPr marL="0" marR="0" marT="0" marB="0"/>
                </a:tc>
                <a:tc>
                  <a:txBody>
                    <a:bodyPr/>
                    <a:lstStyle/>
                    <a:p>
                      <a:pPr marL="287020" marR="278765" algn="ctr">
                        <a:lnSpc>
                          <a:spcPct val="115000"/>
                        </a:lnSpc>
                        <a:spcBef>
                          <a:spcPts val="25"/>
                        </a:spcBef>
                        <a:spcAft>
                          <a:spcPts val="0"/>
                        </a:spcAft>
                      </a:pPr>
                      <a:r>
                        <a:rPr lang="es-EC" sz="1000">
                          <a:effectLst/>
                        </a:rPr>
                        <a:t>V</a:t>
                      </a:r>
                      <a:endParaRPr lang="es-EC" sz="1000">
                        <a:effectLst/>
                        <a:latin typeface="Calibri"/>
                        <a:ea typeface="Calibri"/>
                        <a:cs typeface="Times New Roman"/>
                      </a:endParaRPr>
                    </a:p>
                  </a:txBody>
                  <a:tcPr marL="0" marR="0" marT="0" marB="0"/>
                </a:tc>
                <a:tc>
                  <a:txBody>
                    <a:bodyPr/>
                    <a:lstStyle/>
                    <a:p>
                      <a:pPr marL="259715" marR="264160" algn="ctr">
                        <a:lnSpc>
                          <a:spcPct val="115000"/>
                        </a:lnSpc>
                        <a:spcBef>
                          <a:spcPts val="25"/>
                        </a:spcBef>
                        <a:spcAft>
                          <a:spcPts val="0"/>
                        </a:spcAft>
                      </a:pPr>
                      <a:r>
                        <a:rPr lang="es-EC" sz="1000" spc="5">
                          <a:effectLst/>
                        </a:rPr>
                        <a:t>V</a:t>
                      </a:r>
                      <a:r>
                        <a:rPr lang="es-EC" sz="1000">
                          <a:effectLst/>
                        </a:rPr>
                        <a:t>I</a:t>
                      </a:r>
                      <a:endParaRPr lang="es-EC" sz="1000">
                        <a:effectLst/>
                        <a:latin typeface="Calibri"/>
                        <a:ea typeface="Calibri"/>
                        <a:cs typeface="Times New Roman"/>
                      </a:endParaRPr>
                    </a:p>
                  </a:txBody>
                  <a:tcPr marL="0" marR="0" marT="0" marB="0"/>
                </a:tc>
              </a:tr>
              <a:tr h="640715">
                <a:tc vMerge="1">
                  <a:txBody>
                    <a:bodyPr/>
                    <a:lstStyle/>
                    <a:p>
                      <a:endParaRPr lang="es-EC"/>
                    </a:p>
                  </a:txBody>
                  <a:tcPr/>
                </a:tc>
                <a:tc>
                  <a:txBody>
                    <a:bodyPr/>
                    <a:lstStyle/>
                    <a:p>
                      <a:pPr marL="42545" marR="41910" indent="13970" algn="ctr">
                        <a:lnSpc>
                          <a:spcPct val="114000"/>
                        </a:lnSpc>
                        <a:spcBef>
                          <a:spcPts val="30"/>
                        </a:spcBef>
                        <a:spcAft>
                          <a:spcPts val="0"/>
                        </a:spcAft>
                      </a:pPr>
                      <a:r>
                        <a:rPr lang="es-EC" sz="1000" spc="-15" dirty="0">
                          <a:effectLst/>
                        </a:rPr>
                        <a:t>v</a:t>
                      </a:r>
                      <a:r>
                        <a:rPr lang="es-EC" sz="1000" spc="-5" dirty="0">
                          <a:effectLst/>
                        </a:rPr>
                        <a:t>al</a:t>
                      </a:r>
                      <a:r>
                        <a:rPr lang="es-EC" sz="1000" dirty="0">
                          <a:effectLst/>
                        </a:rPr>
                        <a:t>or</a:t>
                      </a:r>
                      <a:r>
                        <a:rPr lang="es-EC" sz="1000" spc="75" dirty="0">
                          <a:effectLst/>
                        </a:rPr>
                        <a:t> </a:t>
                      </a:r>
                      <a:r>
                        <a:rPr lang="es-EC" sz="1000" dirty="0">
                          <a:effectLst/>
                        </a:rPr>
                        <a:t>Z (</a:t>
                      </a:r>
                      <a:r>
                        <a:rPr lang="es-EC" sz="1000" spc="5" dirty="0">
                          <a:effectLst/>
                        </a:rPr>
                        <a:t>A</a:t>
                      </a:r>
                      <a:r>
                        <a:rPr lang="es-EC" sz="1000" dirty="0">
                          <a:effectLst/>
                        </a:rPr>
                        <a:t>c</a:t>
                      </a:r>
                      <a:r>
                        <a:rPr lang="es-EC" sz="1000" spc="-5" dirty="0">
                          <a:effectLst/>
                        </a:rPr>
                        <a:t>ele</a:t>
                      </a:r>
                      <a:r>
                        <a:rPr lang="es-EC" sz="1000" spc="10" dirty="0">
                          <a:effectLst/>
                        </a:rPr>
                        <a:t>r</a:t>
                      </a:r>
                      <a:r>
                        <a:rPr lang="es-EC" sz="1000" spc="-5" dirty="0">
                          <a:effectLst/>
                        </a:rPr>
                        <a:t>a</a:t>
                      </a:r>
                      <a:r>
                        <a:rPr lang="es-EC" sz="1000" dirty="0">
                          <a:effectLst/>
                        </a:rPr>
                        <a:t>c</a:t>
                      </a:r>
                      <a:r>
                        <a:rPr lang="es-EC" sz="1000" spc="-5" dirty="0">
                          <a:effectLst/>
                        </a:rPr>
                        <a:t>i</a:t>
                      </a:r>
                      <a:r>
                        <a:rPr lang="es-EC" sz="1000" dirty="0">
                          <a:effectLst/>
                        </a:rPr>
                        <a:t>ón </a:t>
                      </a:r>
                      <a:r>
                        <a:rPr lang="es-EC" sz="1000" spc="-5" dirty="0">
                          <a:effectLst/>
                        </a:rPr>
                        <a:t>e</a:t>
                      </a:r>
                      <a:r>
                        <a:rPr lang="es-EC" sz="1000" dirty="0">
                          <a:effectLst/>
                        </a:rPr>
                        <a:t>sp</a:t>
                      </a:r>
                      <a:r>
                        <a:rPr lang="es-EC" sz="1000" spc="-5" dirty="0">
                          <a:effectLst/>
                        </a:rPr>
                        <a:t>era</a:t>
                      </a:r>
                      <a:r>
                        <a:rPr lang="es-EC" sz="1000" dirty="0">
                          <a:effectLst/>
                        </a:rPr>
                        <a:t>da</a:t>
                      </a:r>
                      <a:r>
                        <a:rPr lang="es-EC" sz="1000" spc="15" dirty="0">
                          <a:effectLst/>
                        </a:rPr>
                        <a:t> </a:t>
                      </a:r>
                      <a:r>
                        <a:rPr lang="es-EC" sz="1000" spc="10" dirty="0">
                          <a:effectLst/>
                        </a:rPr>
                        <a:t>e</a:t>
                      </a:r>
                      <a:r>
                        <a:rPr lang="es-EC" sz="1000" dirty="0">
                          <a:effectLst/>
                        </a:rPr>
                        <a:t>n </a:t>
                      </a:r>
                      <a:r>
                        <a:rPr lang="es-EC" sz="1000" spc="-5" dirty="0">
                          <a:effectLst/>
                        </a:rPr>
                        <a:t>r</a:t>
                      </a:r>
                      <a:r>
                        <a:rPr lang="es-EC" sz="1000" dirty="0">
                          <a:effectLst/>
                        </a:rPr>
                        <a:t>oc</a:t>
                      </a:r>
                      <a:r>
                        <a:rPr lang="es-EC" sz="1000" spc="-5" dirty="0">
                          <a:effectLst/>
                        </a:rPr>
                        <a:t>a</a:t>
                      </a:r>
                      <a:r>
                        <a:rPr lang="es-EC" sz="1000" dirty="0">
                          <a:effectLst/>
                        </a:rPr>
                        <a:t>,</a:t>
                      </a:r>
                      <a:r>
                        <a:rPr lang="es-EC" sz="1000" spc="30" dirty="0">
                          <a:effectLst/>
                        </a:rPr>
                        <a:t> </a:t>
                      </a:r>
                      <a:r>
                        <a:rPr lang="es-EC" sz="1000" spc="5" dirty="0">
                          <a:effectLst/>
                        </a:rPr>
                        <a:t>´</a:t>
                      </a:r>
                      <a:r>
                        <a:rPr lang="es-EC" sz="1000" spc="-10" dirty="0">
                          <a:effectLst/>
                        </a:rPr>
                        <a:t>g</a:t>
                      </a:r>
                      <a:r>
                        <a:rPr lang="es-EC" sz="1000" dirty="0">
                          <a:effectLst/>
                        </a:rPr>
                        <a:t>)</a:t>
                      </a:r>
                      <a:endParaRPr lang="es-EC" sz="1000" dirty="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dirty="0">
                          <a:effectLst/>
                        </a:rPr>
                        <a:t> </a:t>
                      </a:r>
                    </a:p>
                    <a:p>
                      <a:pPr marL="207645" marR="215900" algn="ctr">
                        <a:lnSpc>
                          <a:spcPct val="115000"/>
                        </a:lnSpc>
                        <a:spcAft>
                          <a:spcPts val="0"/>
                        </a:spcAft>
                      </a:pPr>
                      <a:r>
                        <a:rPr lang="es-EC" sz="1000" spc="-10" dirty="0">
                          <a:effectLst/>
                        </a:rPr>
                        <a:t>0</a:t>
                      </a:r>
                      <a:r>
                        <a:rPr lang="es-EC" sz="1000" spc="5" dirty="0">
                          <a:effectLst/>
                        </a:rPr>
                        <a:t>.</a:t>
                      </a:r>
                      <a:r>
                        <a:rPr lang="es-EC" sz="1000" spc="-10" dirty="0">
                          <a:effectLst/>
                        </a:rPr>
                        <a:t>1</a:t>
                      </a:r>
                      <a:r>
                        <a:rPr lang="es-EC" sz="1000" dirty="0">
                          <a:effectLst/>
                        </a:rPr>
                        <a:t>5</a:t>
                      </a:r>
                      <a:endParaRPr lang="es-EC" sz="1000" dirty="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dirty="0">
                          <a:effectLst/>
                        </a:rPr>
                        <a:t> </a:t>
                      </a:r>
                    </a:p>
                    <a:p>
                      <a:pPr marL="206375" marR="215900" algn="ctr">
                        <a:lnSpc>
                          <a:spcPct val="115000"/>
                        </a:lnSpc>
                        <a:spcAft>
                          <a:spcPts val="0"/>
                        </a:spcAft>
                      </a:pPr>
                      <a:r>
                        <a:rPr lang="es-EC" sz="1000" spc="5" dirty="0">
                          <a:effectLst/>
                        </a:rPr>
                        <a:t>0</a:t>
                      </a:r>
                      <a:r>
                        <a:rPr lang="es-EC" sz="1000" spc="-5" dirty="0">
                          <a:effectLst/>
                        </a:rPr>
                        <a:t>.</a:t>
                      </a:r>
                      <a:r>
                        <a:rPr lang="es-EC" sz="1000" spc="5" dirty="0">
                          <a:effectLst/>
                        </a:rPr>
                        <a:t>2</a:t>
                      </a:r>
                      <a:r>
                        <a:rPr lang="es-EC" sz="1000" dirty="0">
                          <a:effectLst/>
                        </a:rPr>
                        <a:t>5</a:t>
                      </a:r>
                      <a:endParaRPr lang="es-EC" sz="1000" dirty="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dirty="0">
                          <a:effectLst/>
                        </a:rPr>
                        <a:t> </a:t>
                      </a:r>
                    </a:p>
                    <a:p>
                      <a:pPr marL="206375" marR="213995" algn="ctr">
                        <a:lnSpc>
                          <a:spcPct val="115000"/>
                        </a:lnSpc>
                        <a:spcAft>
                          <a:spcPts val="0"/>
                        </a:spcAft>
                      </a:pPr>
                      <a:r>
                        <a:rPr lang="es-EC" sz="1000" spc="5" dirty="0">
                          <a:effectLst/>
                        </a:rPr>
                        <a:t>0</a:t>
                      </a:r>
                      <a:r>
                        <a:rPr lang="es-EC" sz="1000" spc="-5" dirty="0">
                          <a:effectLst/>
                        </a:rPr>
                        <a:t>.</a:t>
                      </a:r>
                      <a:r>
                        <a:rPr lang="es-EC" sz="1000" spc="5" dirty="0">
                          <a:effectLst/>
                        </a:rPr>
                        <a:t>3</a:t>
                      </a:r>
                      <a:r>
                        <a:rPr lang="es-EC" sz="1000" dirty="0">
                          <a:effectLst/>
                        </a:rPr>
                        <a:t>0</a:t>
                      </a:r>
                      <a:endParaRPr lang="es-EC" sz="1000" dirty="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a:effectLst/>
                        </a:rPr>
                        <a:t> </a:t>
                      </a:r>
                    </a:p>
                    <a:p>
                      <a:pPr marL="208280" marR="215265" algn="ctr">
                        <a:lnSpc>
                          <a:spcPct val="115000"/>
                        </a:lnSpc>
                        <a:spcAft>
                          <a:spcPts val="0"/>
                        </a:spcAft>
                      </a:pPr>
                      <a:r>
                        <a:rPr lang="es-EC" sz="1000" spc="-10">
                          <a:effectLst/>
                        </a:rPr>
                        <a:t>0</a:t>
                      </a:r>
                      <a:r>
                        <a:rPr lang="es-EC" sz="1000" spc="5">
                          <a:effectLst/>
                        </a:rPr>
                        <a:t>.</a:t>
                      </a:r>
                      <a:r>
                        <a:rPr lang="es-EC" sz="1000" spc="-10">
                          <a:effectLst/>
                        </a:rPr>
                        <a:t>3</a:t>
                      </a:r>
                      <a:r>
                        <a:rPr lang="es-EC" sz="1000">
                          <a:effectLst/>
                        </a:rPr>
                        <a:t>5</a:t>
                      </a:r>
                      <a:endParaRPr lang="es-EC" sz="100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a:effectLst/>
                        </a:rPr>
                        <a:t> </a:t>
                      </a:r>
                    </a:p>
                    <a:p>
                      <a:pPr marL="206375" marR="215265" algn="ctr">
                        <a:lnSpc>
                          <a:spcPct val="115000"/>
                        </a:lnSpc>
                        <a:spcAft>
                          <a:spcPts val="0"/>
                        </a:spcAft>
                      </a:pPr>
                      <a:r>
                        <a:rPr lang="es-EC" sz="1000" spc="5">
                          <a:effectLst/>
                        </a:rPr>
                        <a:t>0</a:t>
                      </a:r>
                      <a:r>
                        <a:rPr lang="es-EC" sz="1000" spc="-5">
                          <a:effectLst/>
                        </a:rPr>
                        <a:t>.</a:t>
                      </a:r>
                      <a:r>
                        <a:rPr lang="es-EC" sz="1000" spc="5">
                          <a:effectLst/>
                        </a:rPr>
                        <a:t>4</a:t>
                      </a:r>
                      <a:r>
                        <a:rPr lang="es-EC" sz="1000">
                          <a:effectLst/>
                        </a:rPr>
                        <a:t>0</a:t>
                      </a:r>
                      <a:endParaRPr lang="es-EC" sz="100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a:effectLst/>
                        </a:rPr>
                        <a:t> </a:t>
                      </a:r>
                    </a:p>
                    <a:p>
                      <a:pPr marL="226060">
                        <a:lnSpc>
                          <a:spcPct val="115000"/>
                        </a:lnSpc>
                        <a:spcAft>
                          <a:spcPts val="0"/>
                        </a:spcAft>
                      </a:pPr>
                      <a:r>
                        <a:rPr lang="es-EC" sz="1000" spc="5">
                          <a:effectLst/>
                        </a:rPr>
                        <a:t>≥</a:t>
                      </a:r>
                      <a:r>
                        <a:rPr lang="es-EC" sz="1000" spc="-10">
                          <a:effectLst/>
                        </a:rPr>
                        <a:t>0</a:t>
                      </a:r>
                      <a:r>
                        <a:rPr lang="es-EC" sz="1000" spc="5">
                          <a:effectLst/>
                        </a:rPr>
                        <a:t>.</a:t>
                      </a:r>
                      <a:r>
                        <a:rPr lang="es-EC" sz="1000">
                          <a:effectLst/>
                        </a:rPr>
                        <a:t>5</a:t>
                      </a:r>
                      <a:endParaRPr lang="es-EC" sz="1000">
                        <a:effectLst/>
                        <a:latin typeface="Calibri"/>
                        <a:ea typeface="Calibri"/>
                        <a:cs typeface="Times New Roman"/>
                      </a:endParaRPr>
                    </a:p>
                  </a:txBody>
                  <a:tcPr marL="0" marR="0" marT="0" marB="0"/>
                </a:tc>
              </a:tr>
              <a:tr h="160655">
                <a:tc rowSpan="6" gridSpan="2">
                  <a:txBody>
                    <a:bodyPr/>
                    <a:lstStyle/>
                    <a:p>
                      <a:pPr marL="298450" marR="953770" indent="8890" algn="just">
                        <a:lnSpc>
                          <a:spcPct val="100000"/>
                        </a:lnSpc>
                        <a:spcBef>
                          <a:spcPts val="30"/>
                        </a:spcBef>
                        <a:spcAft>
                          <a:spcPts val="0"/>
                        </a:spcAft>
                      </a:pPr>
                      <a:r>
                        <a:rPr lang="es-EC" sz="1000" dirty="0" smtClean="0">
                          <a:effectLst/>
                        </a:rPr>
                        <a:t>A</a:t>
                      </a:r>
                    </a:p>
                    <a:p>
                      <a:pPr marL="298450" marR="953770" indent="8890" algn="just">
                        <a:lnSpc>
                          <a:spcPct val="100000"/>
                        </a:lnSpc>
                        <a:spcBef>
                          <a:spcPts val="30"/>
                        </a:spcBef>
                        <a:spcAft>
                          <a:spcPts val="0"/>
                        </a:spcAft>
                      </a:pPr>
                      <a:r>
                        <a:rPr lang="es-EC" sz="1000" dirty="0" smtClean="0">
                          <a:effectLst/>
                        </a:rPr>
                        <a:t>B</a:t>
                      </a:r>
                    </a:p>
                    <a:p>
                      <a:pPr marL="298450" marR="953770" indent="8890" algn="just">
                        <a:lnSpc>
                          <a:spcPct val="100000"/>
                        </a:lnSpc>
                        <a:spcBef>
                          <a:spcPts val="30"/>
                        </a:spcBef>
                        <a:spcAft>
                          <a:spcPts val="0"/>
                        </a:spcAft>
                      </a:pPr>
                      <a:r>
                        <a:rPr lang="es-EC" sz="1000" dirty="0" smtClean="0">
                          <a:effectLst/>
                        </a:rPr>
                        <a:t>C</a:t>
                      </a:r>
                    </a:p>
                    <a:p>
                      <a:pPr marL="298450" marR="953770" indent="8890" algn="just">
                        <a:lnSpc>
                          <a:spcPct val="100000"/>
                        </a:lnSpc>
                        <a:spcBef>
                          <a:spcPts val="30"/>
                        </a:spcBef>
                        <a:spcAft>
                          <a:spcPts val="0"/>
                        </a:spcAft>
                      </a:pPr>
                      <a:r>
                        <a:rPr lang="es-EC" sz="1000" dirty="0" smtClean="0">
                          <a:effectLst/>
                        </a:rPr>
                        <a:t>D</a:t>
                      </a:r>
                    </a:p>
                    <a:p>
                      <a:pPr marL="298450" marR="953770" indent="8890" algn="just">
                        <a:lnSpc>
                          <a:spcPct val="100000"/>
                        </a:lnSpc>
                        <a:spcBef>
                          <a:spcPts val="30"/>
                        </a:spcBef>
                        <a:spcAft>
                          <a:spcPts val="0"/>
                        </a:spcAft>
                      </a:pPr>
                      <a:r>
                        <a:rPr lang="es-EC" sz="1000" dirty="0" smtClean="0">
                          <a:effectLst/>
                        </a:rPr>
                        <a:t>E</a:t>
                      </a:r>
                    </a:p>
                    <a:p>
                      <a:pPr marL="298450" marR="953770" indent="8890" algn="just">
                        <a:lnSpc>
                          <a:spcPct val="100000"/>
                        </a:lnSpc>
                        <a:spcBef>
                          <a:spcPts val="30"/>
                        </a:spcBef>
                        <a:spcAft>
                          <a:spcPts val="0"/>
                        </a:spcAft>
                      </a:pPr>
                      <a:r>
                        <a:rPr lang="es-EC" sz="1000" dirty="0" smtClean="0">
                          <a:effectLst/>
                        </a:rPr>
                        <a:t>F</a:t>
                      </a:r>
                      <a:endParaRPr lang="es-EC" sz="1000" dirty="0">
                        <a:effectLst/>
                        <a:latin typeface="Calibri"/>
                        <a:ea typeface="Calibri"/>
                        <a:cs typeface="Times New Roman"/>
                      </a:endParaRPr>
                    </a:p>
                  </a:txBody>
                  <a:tcPr marL="0" marR="0" marT="0" marB="0"/>
                </a:tc>
                <a:tc rowSpan="6" hMerge="1">
                  <a:txBody>
                    <a:bodyPr/>
                    <a:lstStyle/>
                    <a:p>
                      <a:endParaRPr lang="es-EC"/>
                    </a:p>
                  </a:txBody>
                  <a:tcPr/>
                </a:tc>
                <a:tc>
                  <a:txBody>
                    <a:bodyPr/>
                    <a:lstStyle/>
                    <a:p>
                      <a:pPr marL="242570" marR="236855" algn="ctr">
                        <a:lnSpc>
                          <a:spcPct val="115000"/>
                        </a:lnSpc>
                        <a:spcBef>
                          <a:spcPts val="30"/>
                        </a:spcBef>
                        <a:spcAft>
                          <a:spcPts val="0"/>
                        </a:spcAft>
                      </a:pPr>
                      <a:r>
                        <a:rPr lang="es-EC" sz="1000" spc="5">
                          <a:effectLst/>
                        </a:rPr>
                        <a:t>0</a:t>
                      </a:r>
                      <a:r>
                        <a:rPr lang="es-EC" sz="1000" spc="-5">
                          <a:effectLst/>
                        </a:rPr>
                        <a:t>.</a:t>
                      </a:r>
                      <a:r>
                        <a:rPr lang="es-EC" sz="1000">
                          <a:effectLst/>
                        </a:rPr>
                        <a:t>9</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5">
                          <a:effectLst/>
                        </a:rPr>
                        <a:t>0</a:t>
                      </a:r>
                      <a:r>
                        <a:rPr lang="es-EC" sz="1000" spc="-5">
                          <a:effectLst/>
                        </a:rPr>
                        <a:t>.</a:t>
                      </a:r>
                      <a:r>
                        <a:rPr lang="es-EC" sz="1000">
                          <a:effectLst/>
                        </a:rPr>
                        <a:t>9</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0</a:t>
                      </a:r>
                      <a:r>
                        <a:rPr lang="es-EC" sz="1000" spc="-5">
                          <a:effectLst/>
                        </a:rPr>
                        <a:t>.</a:t>
                      </a:r>
                      <a:r>
                        <a:rPr lang="es-EC" sz="1000">
                          <a:effectLst/>
                        </a:rPr>
                        <a:t>9</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5" dirty="0">
                          <a:effectLst/>
                        </a:rPr>
                        <a:t>0</a:t>
                      </a:r>
                      <a:r>
                        <a:rPr lang="es-EC" sz="1000" spc="-5" dirty="0">
                          <a:effectLst/>
                        </a:rPr>
                        <a:t>.</a:t>
                      </a:r>
                      <a:r>
                        <a:rPr lang="es-EC" sz="1000" dirty="0">
                          <a:effectLst/>
                        </a:rPr>
                        <a:t>9</a:t>
                      </a:r>
                      <a:endParaRPr lang="es-EC" sz="1000" dirty="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0</a:t>
                      </a:r>
                      <a:r>
                        <a:rPr lang="es-EC" sz="1000" spc="5">
                          <a:effectLst/>
                        </a:rPr>
                        <a:t>.</a:t>
                      </a:r>
                      <a:r>
                        <a:rPr lang="es-EC" sz="1000">
                          <a:effectLst/>
                        </a:rPr>
                        <a:t>9</a:t>
                      </a:r>
                      <a:endParaRPr lang="es-EC" sz="1000">
                        <a:effectLst/>
                        <a:latin typeface="Calibri"/>
                        <a:ea typeface="Calibri"/>
                        <a:cs typeface="Times New Roman"/>
                      </a:endParaRPr>
                    </a:p>
                  </a:txBody>
                  <a:tcPr marL="0" marR="0" marT="0" marB="0"/>
                </a:tc>
                <a:tc>
                  <a:txBody>
                    <a:bodyPr/>
                    <a:lstStyle/>
                    <a:p>
                      <a:pPr marL="241935" marR="235585" algn="ctr">
                        <a:lnSpc>
                          <a:spcPct val="115000"/>
                        </a:lnSpc>
                        <a:spcBef>
                          <a:spcPts val="30"/>
                        </a:spcBef>
                        <a:spcAft>
                          <a:spcPts val="0"/>
                        </a:spcAft>
                      </a:pPr>
                      <a:r>
                        <a:rPr lang="es-EC" sz="1000" spc="5">
                          <a:effectLst/>
                        </a:rPr>
                        <a:t>0</a:t>
                      </a:r>
                      <a:r>
                        <a:rPr lang="es-EC" sz="1000" spc="-5">
                          <a:effectLst/>
                        </a:rPr>
                        <a:t>.</a:t>
                      </a:r>
                      <a:r>
                        <a:rPr lang="es-EC" sz="1000">
                          <a:effectLst/>
                        </a:rPr>
                        <a:t>9</a:t>
                      </a:r>
                      <a:endParaRPr lang="es-EC" sz="1000">
                        <a:effectLst/>
                        <a:latin typeface="Calibri"/>
                        <a:ea typeface="Calibri"/>
                        <a:cs typeface="Times New Roman"/>
                      </a:endParaRPr>
                    </a:p>
                  </a:txBody>
                  <a:tcPr marL="0" marR="0" marT="0" marB="0"/>
                </a:tc>
              </a:tr>
              <a:tr h="160655">
                <a:tc gridSpan="2" vMerge="1">
                  <a:txBody>
                    <a:bodyPr/>
                    <a:lstStyle/>
                    <a:p>
                      <a:endParaRPr lang="es-EC"/>
                    </a:p>
                  </a:txBody>
                  <a:tcPr/>
                </a:tc>
                <a:tc hMerge="1" vMerge="1">
                  <a:txBody>
                    <a:bodyPr/>
                    <a:lstStyle/>
                    <a:p>
                      <a:endParaRPr lang="es-EC"/>
                    </a:p>
                  </a:txBody>
                  <a:tcPr/>
                </a:tc>
                <a:tc>
                  <a:txBody>
                    <a:bodyPr/>
                    <a:lstStyle/>
                    <a:p>
                      <a:pPr marL="288290" marR="281305" algn="ctr">
                        <a:lnSpc>
                          <a:spcPct val="115000"/>
                        </a:lnSpc>
                        <a:spcBef>
                          <a:spcPts val="30"/>
                        </a:spcBef>
                        <a:spcAft>
                          <a:spcPts val="0"/>
                        </a:spcAft>
                      </a:pPr>
                      <a:r>
                        <a:rPr lang="es-EC" sz="1000">
                          <a:effectLst/>
                        </a:rPr>
                        <a:t>1</a:t>
                      </a:r>
                      <a:endParaRPr lang="es-EC" sz="1000">
                        <a:effectLst/>
                        <a:latin typeface="Calibri"/>
                        <a:ea typeface="Calibri"/>
                        <a:cs typeface="Times New Roman"/>
                      </a:endParaRPr>
                    </a:p>
                  </a:txBody>
                  <a:tcPr marL="0" marR="0" marT="0" marB="0"/>
                </a:tc>
                <a:tc>
                  <a:txBody>
                    <a:bodyPr/>
                    <a:lstStyle/>
                    <a:p>
                      <a:pPr marL="288925" marR="281305" algn="ctr">
                        <a:lnSpc>
                          <a:spcPct val="115000"/>
                        </a:lnSpc>
                        <a:spcBef>
                          <a:spcPts val="30"/>
                        </a:spcBef>
                        <a:spcAft>
                          <a:spcPts val="0"/>
                        </a:spcAft>
                      </a:pPr>
                      <a:r>
                        <a:rPr lang="es-EC" sz="1000">
                          <a:effectLst/>
                        </a:rPr>
                        <a:t>1</a:t>
                      </a:r>
                      <a:endParaRPr lang="es-EC" sz="1000">
                        <a:effectLst/>
                        <a:latin typeface="Calibri"/>
                        <a:ea typeface="Calibri"/>
                        <a:cs typeface="Times New Roman"/>
                      </a:endParaRPr>
                    </a:p>
                  </a:txBody>
                  <a:tcPr marL="0" marR="0" marT="0" marB="0"/>
                </a:tc>
                <a:tc>
                  <a:txBody>
                    <a:bodyPr/>
                    <a:lstStyle/>
                    <a:p>
                      <a:pPr marL="287020" marR="281305" algn="ctr">
                        <a:lnSpc>
                          <a:spcPct val="115000"/>
                        </a:lnSpc>
                        <a:spcBef>
                          <a:spcPts val="30"/>
                        </a:spcBef>
                        <a:spcAft>
                          <a:spcPts val="0"/>
                        </a:spcAft>
                      </a:pPr>
                      <a:r>
                        <a:rPr lang="es-EC" sz="1000">
                          <a:effectLst/>
                        </a:rPr>
                        <a:t>1</a:t>
                      </a:r>
                      <a:endParaRPr lang="es-EC" sz="1000">
                        <a:effectLst/>
                        <a:latin typeface="Calibri"/>
                        <a:ea typeface="Calibri"/>
                        <a:cs typeface="Times New Roman"/>
                      </a:endParaRPr>
                    </a:p>
                  </a:txBody>
                  <a:tcPr marL="0" marR="0" marT="0" marB="0"/>
                </a:tc>
                <a:tc>
                  <a:txBody>
                    <a:bodyPr/>
                    <a:lstStyle/>
                    <a:p>
                      <a:pPr marL="288925" marR="281305" algn="ctr">
                        <a:lnSpc>
                          <a:spcPct val="115000"/>
                        </a:lnSpc>
                        <a:spcBef>
                          <a:spcPts val="30"/>
                        </a:spcBef>
                        <a:spcAft>
                          <a:spcPts val="0"/>
                        </a:spcAft>
                      </a:pPr>
                      <a:r>
                        <a:rPr lang="es-EC" sz="1000" dirty="0">
                          <a:effectLst/>
                        </a:rPr>
                        <a:t>1</a:t>
                      </a:r>
                      <a:endParaRPr lang="es-EC" sz="1000" dirty="0">
                        <a:effectLst/>
                        <a:latin typeface="Calibri"/>
                        <a:ea typeface="Calibri"/>
                        <a:cs typeface="Times New Roman"/>
                      </a:endParaRPr>
                    </a:p>
                  </a:txBody>
                  <a:tcPr marL="0" marR="0" marT="0" marB="0"/>
                </a:tc>
                <a:tc>
                  <a:txBody>
                    <a:bodyPr/>
                    <a:lstStyle/>
                    <a:p>
                      <a:pPr marL="287020" marR="282575" algn="ctr">
                        <a:lnSpc>
                          <a:spcPct val="115000"/>
                        </a:lnSpc>
                        <a:spcBef>
                          <a:spcPts val="30"/>
                        </a:spcBef>
                        <a:spcAft>
                          <a:spcPts val="0"/>
                        </a:spcAft>
                      </a:pPr>
                      <a:r>
                        <a:rPr lang="es-EC" sz="1000" dirty="0">
                          <a:effectLst/>
                        </a:rPr>
                        <a:t>1</a:t>
                      </a:r>
                      <a:endParaRPr lang="es-EC" sz="1000" dirty="0">
                        <a:effectLst/>
                        <a:latin typeface="Calibri"/>
                        <a:ea typeface="Calibri"/>
                        <a:cs typeface="Times New Roman"/>
                      </a:endParaRPr>
                    </a:p>
                  </a:txBody>
                  <a:tcPr marL="0" marR="0" marT="0" marB="0"/>
                </a:tc>
                <a:tc>
                  <a:txBody>
                    <a:bodyPr/>
                    <a:lstStyle/>
                    <a:p>
                      <a:pPr marL="287020" marR="280035" algn="ctr">
                        <a:lnSpc>
                          <a:spcPct val="115000"/>
                        </a:lnSpc>
                        <a:spcBef>
                          <a:spcPts val="30"/>
                        </a:spcBef>
                        <a:spcAft>
                          <a:spcPts val="0"/>
                        </a:spcAft>
                      </a:pPr>
                      <a:r>
                        <a:rPr lang="es-EC" sz="1000">
                          <a:effectLst/>
                        </a:rPr>
                        <a:t>1</a:t>
                      </a:r>
                      <a:endParaRPr lang="es-EC" sz="1000">
                        <a:effectLst/>
                        <a:latin typeface="Calibri"/>
                        <a:ea typeface="Calibri"/>
                        <a:cs typeface="Times New Roman"/>
                      </a:endParaRPr>
                    </a:p>
                  </a:txBody>
                  <a:tcPr marL="0" marR="0" marT="0" marB="0"/>
                </a:tc>
              </a:tr>
              <a:tr h="160655">
                <a:tc gridSpan="2" vMerge="1">
                  <a:txBody>
                    <a:bodyPr/>
                    <a:lstStyle/>
                    <a:p>
                      <a:endParaRPr lang="es-EC"/>
                    </a:p>
                  </a:txBody>
                  <a:tcPr/>
                </a:tc>
                <a:tc hMerge="1" vMerge="1">
                  <a:txBody>
                    <a:bodyPr/>
                    <a:lstStyle/>
                    <a:p>
                      <a:endParaRPr lang="es-EC"/>
                    </a:p>
                  </a:txBody>
                  <a:tcPr/>
                </a:tc>
                <a:tc>
                  <a:txBody>
                    <a:bodyPr/>
                    <a:lstStyle/>
                    <a:p>
                      <a:pPr marL="242570" marR="236855" algn="ctr">
                        <a:lnSpc>
                          <a:spcPct val="115000"/>
                        </a:lnSpc>
                        <a:spcBef>
                          <a:spcPts val="30"/>
                        </a:spcBef>
                        <a:spcAft>
                          <a:spcPts val="0"/>
                        </a:spcAft>
                      </a:pPr>
                      <a:r>
                        <a:rPr lang="es-EC" sz="1000" spc="5">
                          <a:effectLst/>
                        </a:rPr>
                        <a:t>1</a:t>
                      </a:r>
                      <a:r>
                        <a:rPr lang="es-EC" sz="1000" spc="-5">
                          <a:effectLst/>
                        </a:rPr>
                        <a:t>.</a:t>
                      </a:r>
                      <a:r>
                        <a:rPr lang="es-EC" sz="1000">
                          <a:effectLst/>
                        </a:rPr>
                        <a:t>6</a:t>
                      </a:r>
                      <a:endParaRPr lang="es-EC" sz="1000">
                        <a:effectLst/>
                        <a:latin typeface="Calibri"/>
                        <a:ea typeface="Calibri"/>
                        <a:cs typeface="Times New Roman"/>
                      </a:endParaRPr>
                    </a:p>
                  </a:txBody>
                  <a:tcPr marL="0" marR="0" marT="0" marB="0"/>
                </a:tc>
                <a:tc>
                  <a:txBody>
                    <a:bodyPr/>
                    <a:lstStyle/>
                    <a:p>
                      <a:pPr marL="242570" marR="236855" algn="ctr">
                        <a:lnSpc>
                          <a:spcPct val="115000"/>
                        </a:lnSpc>
                        <a:spcBef>
                          <a:spcPts val="30"/>
                        </a:spcBef>
                        <a:spcAft>
                          <a:spcPts val="0"/>
                        </a:spcAft>
                      </a:pPr>
                      <a:r>
                        <a:rPr lang="es-EC" sz="1000" spc="5">
                          <a:effectLst/>
                        </a:rPr>
                        <a:t>1</a:t>
                      </a:r>
                      <a:r>
                        <a:rPr lang="es-EC" sz="1000" spc="-5">
                          <a:effectLst/>
                        </a:rPr>
                        <a:t>.</a:t>
                      </a:r>
                      <a:r>
                        <a:rPr lang="es-EC" sz="1000">
                          <a:effectLst/>
                        </a:rPr>
                        <a:t>5</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1</a:t>
                      </a:r>
                      <a:r>
                        <a:rPr lang="es-EC" sz="1000" spc="-5">
                          <a:effectLst/>
                        </a:rPr>
                        <a:t>.</a:t>
                      </a:r>
                      <a:r>
                        <a:rPr lang="es-EC" sz="1000">
                          <a:effectLst/>
                        </a:rPr>
                        <a:t>4</a:t>
                      </a:r>
                      <a:endParaRPr lang="es-EC" sz="1000">
                        <a:effectLst/>
                        <a:latin typeface="Calibri"/>
                        <a:ea typeface="Calibri"/>
                        <a:cs typeface="Times New Roman"/>
                      </a:endParaRPr>
                    </a:p>
                  </a:txBody>
                  <a:tcPr marL="0" marR="0" marT="0" marB="0"/>
                </a:tc>
                <a:tc>
                  <a:txBody>
                    <a:bodyPr/>
                    <a:lstStyle/>
                    <a:p>
                      <a:pPr marL="207645" marR="215265" algn="ctr">
                        <a:lnSpc>
                          <a:spcPct val="115000"/>
                        </a:lnSpc>
                        <a:spcBef>
                          <a:spcPts val="30"/>
                        </a:spcBef>
                        <a:spcAft>
                          <a:spcPts val="0"/>
                        </a:spcAft>
                      </a:pPr>
                      <a:r>
                        <a:rPr lang="es-EC" sz="1000" spc="-10">
                          <a:effectLst/>
                        </a:rPr>
                        <a:t>1</a:t>
                      </a:r>
                      <a:r>
                        <a:rPr lang="es-EC" sz="1000" spc="5">
                          <a:effectLst/>
                        </a:rPr>
                        <a:t>.</a:t>
                      </a:r>
                      <a:r>
                        <a:rPr lang="es-EC" sz="1000" spc="-10">
                          <a:effectLst/>
                        </a:rPr>
                        <a:t>3</a:t>
                      </a:r>
                      <a:r>
                        <a:rPr lang="es-EC" sz="1000">
                          <a:effectLst/>
                        </a:rPr>
                        <a:t>5</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dirty="0">
                          <a:effectLst/>
                        </a:rPr>
                        <a:t>1</a:t>
                      </a:r>
                      <a:r>
                        <a:rPr lang="es-EC" sz="1000" spc="5" dirty="0">
                          <a:effectLst/>
                        </a:rPr>
                        <a:t>.</a:t>
                      </a:r>
                      <a:r>
                        <a:rPr lang="es-EC" sz="1000" dirty="0">
                          <a:effectLst/>
                        </a:rPr>
                        <a:t>3</a:t>
                      </a:r>
                      <a:endParaRPr lang="es-EC" sz="1000" dirty="0">
                        <a:effectLst/>
                        <a:latin typeface="Calibri"/>
                        <a:ea typeface="Calibri"/>
                        <a:cs typeface="Times New Roman"/>
                      </a:endParaRPr>
                    </a:p>
                  </a:txBody>
                  <a:tcPr marL="0" marR="0" marT="0" marB="0"/>
                </a:tc>
                <a:tc>
                  <a:txBody>
                    <a:bodyPr/>
                    <a:lstStyle/>
                    <a:p>
                      <a:pPr marL="206375" marR="213995" algn="ctr">
                        <a:lnSpc>
                          <a:spcPct val="115000"/>
                        </a:lnSpc>
                        <a:spcBef>
                          <a:spcPts val="30"/>
                        </a:spcBef>
                        <a:spcAft>
                          <a:spcPts val="0"/>
                        </a:spcAft>
                      </a:pPr>
                      <a:r>
                        <a:rPr lang="es-EC" sz="1000" spc="5" dirty="0">
                          <a:effectLst/>
                        </a:rPr>
                        <a:t>1</a:t>
                      </a:r>
                      <a:r>
                        <a:rPr lang="es-EC" sz="1000" spc="-5" dirty="0">
                          <a:effectLst/>
                        </a:rPr>
                        <a:t>.</a:t>
                      </a:r>
                      <a:r>
                        <a:rPr lang="es-EC" sz="1000" spc="-10" dirty="0">
                          <a:effectLst/>
                        </a:rPr>
                        <a:t>2</a:t>
                      </a:r>
                      <a:r>
                        <a:rPr lang="es-EC" sz="1000" dirty="0">
                          <a:effectLst/>
                        </a:rPr>
                        <a:t>5</a:t>
                      </a:r>
                      <a:endParaRPr lang="es-EC" sz="1000" dirty="0">
                        <a:effectLst/>
                        <a:latin typeface="Calibri"/>
                        <a:ea typeface="Calibri"/>
                        <a:cs typeface="Times New Roman"/>
                      </a:endParaRPr>
                    </a:p>
                  </a:txBody>
                  <a:tcPr marL="0" marR="0" marT="0" marB="0"/>
                </a:tc>
              </a:tr>
              <a:tr h="160655">
                <a:tc gridSpan="2" vMerge="1">
                  <a:txBody>
                    <a:bodyPr/>
                    <a:lstStyle/>
                    <a:p>
                      <a:endParaRPr lang="es-EC"/>
                    </a:p>
                  </a:txBody>
                  <a:tcPr/>
                </a:tc>
                <a:tc hMerge="1" vMerge="1">
                  <a:txBody>
                    <a:bodyPr/>
                    <a:lstStyle/>
                    <a:p>
                      <a:endParaRPr lang="es-EC"/>
                    </a:p>
                  </a:txBody>
                  <a:tcPr/>
                </a:tc>
                <a:tc>
                  <a:txBody>
                    <a:bodyPr/>
                    <a:lstStyle/>
                    <a:p>
                      <a:pPr marL="242570" marR="236855" algn="ctr">
                        <a:lnSpc>
                          <a:spcPct val="115000"/>
                        </a:lnSpc>
                        <a:spcBef>
                          <a:spcPts val="30"/>
                        </a:spcBef>
                        <a:spcAft>
                          <a:spcPts val="0"/>
                        </a:spcAft>
                      </a:pPr>
                      <a:r>
                        <a:rPr lang="es-EC" sz="1000" spc="5">
                          <a:effectLst/>
                        </a:rPr>
                        <a:t>1</a:t>
                      </a:r>
                      <a:r>
                        <a:rPr lang="es-EC" sz="1000" spc="-5">
                          <a:effectLst/>
                        </a:rPr>
                        <a:t>.</a:t>
                      </a:r>
                      <a:r>
                        <a:rPr lang="es-EC" sz="1000">
                          <a:effectLst/>
                        </a:rPr>
                        <a:t>9</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5">
                          <a:effectLst/>
                        </a:rPr>
                        <a:t>1</a:t>
                      </a:r>
                      <a:r>
                        <a:rPr lang="es-EC" sz="1000" spc="-5">
                          <a:effectLst/>
                        </a:rPr>
                        <a:t>.</a:t>
                      </a:r>
                      <a:r>
                        <a:rPr lang="es-EC" sz="1000">
                          <a:effectLst/>
                        </a:rPr>
                        <a:t>7</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1</a:t>
                      </a:r>
                      <a:r>
                        <a:rPr lang="es-EC" sz="1000" spc="-5">
                          <a:effectLst/>
                        </a:rPr>
                        <a:t>.</a:t>
                      </a:r>
                      <a:r>
                        <a:rPr lang="es-EC" sz="1000">
                          <a:effectLst/>
                        </a:rPr>
                        <a:t>6</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5">
                          <a:effectLst/>
                        </a:rPr>
                        <a:t>1</a:t>
                      </a:r>
                      <a:r>
                        <a:rPr lang="es-EC" sz="1000" spc="-5">
                          <a:effectLst/>
                        </a:rPr>
                        <a:t>.</a:t>
                      </a:r>
                      <a:r>
                        <a:rPr lang="es-EC" sz="1000">
                          <a:effectLst/>
                        </a:rPr>
                        <a:t>5</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1</a:t>
                      </a:r>
                      <a:r>
                        <a:rPr lang="es-EC" sz="1000" spc="5">
                          <a:effectLst/>
                        </a:rPr>
                        <a:t>.</a:t>
                      </a:r>
                      <a:r>
                        <a:rPr lang="es-EC" sz="1000">
                          <a:effectLst/>
                        </a:rPr>
                        <a:t>4</a:t>
                      </a:r>
                      <a:endParaRPr lang="es-EC" sz="1000">
                        <a:effectLst/>
                        <a:latin typeface="Calibri"/>
                        <a:ea typeface="Calibri"/>
                        <a:cs typeface="Times New Roman"/>
                      </a:endParaRPr>
                    </a:p>
                  </a:txBody>
                  <a:tcPr marL="0" marR="0" marT="0" marB="0"/>
                </a:tc>
                <a:tc>
                  <a:txBody>
                    <a:bodyPr/>
                    <a:lstStyle/>
                    <a:p>
                      <a:pPr marL="241935" marR="235585" algn="ctr">
                        <a:lnSpc>
                          <a:spcPct val="115000"/>
                        </a:lnSpc>
                        <a:spcBef>
                          <a:spcPts val="30"/>
                        </a:spcBef>
                        <a:spcAft>
                          <a:spcPts val="0"/>
                        </a:spcAft>
                      </a:pPr>
                      <a:r>
                        <a:rPr lang="es-EC" sz="1000" spc="5" dirty="0">
                          <a:effectLst/>
                        </a:rPr>
                        <a:t>1</a:t>
                      </a:r>
                      <a:r>
                        <a:rPr lang="es-EC" sz="1000" spc="-5" dirty="0">
                          <a:effectLst/>
                        </a:rPr>
                        <a:t>.</a:t>
                      </a:r>
                      <a:r>
                        <a:rPr lang="es-EC" sz="1000" dirty="0">
                          <a:effectLst/>
                        </a:rPr>
                        <a:t>3</a:t>
                      </a:r>
                      <a:endParaRPr lang="es-EC" sz="1000" dirty="0">
                        <a:effectLst/>
                        <a:latin typeface="Calibri"/>
                        <a:ea typeface="Calibri"/>
                        <a:cs typeface="Times New Roman"/>
                      </a:endParaRPr>
                    </a:p>
                  </a:txBody>
                  <a:tcPr marL="0" marR="0" marT="0" marB="0"/>
                </a:tc>
              </a:tr>
              <a:tr h="160655">
                <a:tc gridSpan="2" vMerge="1">
                  <a:txBody>
                    <a:bodyPr/>
                    <a:lstStyle/>
                    <a:p>
                      <a:endParaRPr lang="es-EC"/>
                    </a:p>
                  </a:txBody>
                  <a:tcPr/>
                </a:tc>
                <a:tc hMerge="1" vMerge="1">
                  <a:txBody>
                    <a:bodyPr/>
                    <a:lstStyle/>
                    <a:p>
                      <a:endParaRPr lang="es-EC"/>
                    </a:p>
                  </a:txBody>
                  <a:tcPr/>
                </a:tc>
                <a:tc>
                  <a:txBody>
                    <a:bodyPr/>
                    <a:lstStyle/>
                    <a:p>
                      <a:pPr marL="242570" marR="236855" algn="ctr">
                        <a:lnSpc>
                          <a:spcPct val="115000"/>
                        </a:lnSpc>
                        <a:spcBef>
                          <a:spcPts val="30"/>
                        </a:spcBef>
                        <a:spcAft>
                          <a:spcPts val="0"/>
                        </a:spcAft>
                      </a:pPr>
                      <a:r>
                        <a:rPr lang="es-EC" sz="1000" spc="5">
                          <a:effectLst/>
                        </a:rPr>
                        <a:t>2</a:t>
                      </a:r>
                      <a:r>
                        <a:rPr lang="es-EC" sz="1000" spc="-5">
                          <a:effectLst/>
                        </a:rPr>
                        <a:t>.</a:t>
                      </a:r>
                      <a:r>
                        <a:rPr lang="es-EC" sz="1000">
                          <a:effectLst/>
                        </a:rPr>
                        <a:t>1</a:t>
                      </a:r>
                      <a:endParaRPr lang="es-EC" sz="1000">
                        <a:effectLst/>
                        <a:latin typeface="Calibri"/>
                        <a:ea typeface="Calibri"/>
                        <a:cs typeface="Times New Roman"/>
                      </a:endParaRPr>
                    </a:p>
                  </a:txBody>
                  <a:tcPr marL="0" marR="0" marT="0" marB="0"/>
                </a:tc>
                <a:tc>
                  <a:txBody>
                    <a:bodyPr/>
                    <a:lstStyle/>
                    <a:p>
                      <a:pPr marL="206375" marR="215900" algn="ctr">
                        <a:lnSpc>
                          <a:spcPct val="115000"/>
                        </a:lnSpc>
                        <a:spcBef>
                          <a:spcPts val="30"/>
                        </a:spcBef>
                        <a:spcAft>
                          <a:spcPts val="0"/>
                        </a:spcAft>
                      </a:pPr>
                      <a:r>
                        <a:rPr lang="es-EC" sz="1000" spc="5">
                          <a:effectLst/>
                        </a:rPr>
                        <a:t>1</a:t>
                      </a:r>
                      <a:r>
                        <a:rPr lang="es-EC" sz="1000" spc="-5">
                          <a:effectLst/>
                        </a:rPr>
                        <a:t>.</a:t>
                      </a:r>
                      <a:r>
                        <a:rPr lang="es-EC" sz="1000" spc="5">
                          <a:effectLst/>
                        </a:rPr>
                        <a:t>7</a:t>
                      </a:r>
                      <a:r>
                        <a:rPr lang="es-EC" sz="1000">
                          <a:effectLst/>
                        </a:rPr>
                        <a:t>5</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1</a:t>
                      </a:r>
                      <a:r>
                        <a:rPr lang="es-EC" sz="1000" spc="-5">
                          <a:effectLst/>
                        </a:rPr>
                        <a:t>.</a:t>
                      </a:r>
                      <a:r>
                        <a:rPr lang="es-EC" sz="1000">
                          <a:effectLst/>
                        </a:rPr>
                        <a:t>7</a:t>
                      </a:r>
                      <a:endParaRPr lang="es-EC" sz="1000">
                        <a:effectLst/>
                        <a:latin typeface="Calibri"/>
                        <a:ea typeface="Calibri"/>
                        <a:cs typeface="Times New Roman"/>
                      </a:endParaRPr>
                    </a:p>
                  </a:txBody>
                  <a:tcPr marL="0" marR="0" marT="0" marB="0"/>
                </a:tc>
                <a:tc>
                  <a:txBody>
                    <a:bodyPr/>
                    <a:lstStyle/>
                    <a:p>
                      <a:pPr marL="208280" marR="215265" algn="ctr">
                        <a:lnSpc>
                          <a:spcPct val="115000"/>
                        </a:lnSpc>
                        <a:spcBef>
                          <a:spcPts val="30"/>
                        </a:spcBef>
                        <a:spcAft>
                          <a:spcPts val="0"/>
                        </a:spcAft>
                      </a:pPr>
                      <a:r>
                        <a:rPr lang="es-EC" sz="1000" spc="-10">
                          <a:effectLst/>
                        </a:rPr>
                        <a:t>1</a:t>
                      </a:r>
                      <a:r>
                        <a:rPr lang="es-EC" sz="1000" spc="5">
                          <a:effectLst/>
                        </a:rPr>
                        <a:t>.</a:t>
                      </a:r>
                      <a:r>
                        <a:rPr lang="es-EC" sz="1000" spc="-10">
                          <a:effectLst/>
                        </a:rPr>
                        <a:t>6</a:t>
                      </a:r>
                      <a:r>
                        <a:rPr lang="es-EC" sz="1000">
                          <a:effectLst/>
                        </a:rPr>
                        <a:t>5</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1</a:t>
                      </a:r>
                      <a:r>
                        <a:rPr lang="es-EC" sz="1000" spc="5">
                          <a:effectLst/>
                        </a:rPr>
                        <a:t>.</a:t>
                      </a:r>
                      <a:r>
                        <a:rPr lang="es-EC" sz="1000">
                          <a:effectLst/>
                        </a:rPr>
                        <a:t>6</a:t>
                      </a:r>
                      <a:endParaRPr lang="es-EC" sz="1000">
                        <a:effectLst/>
                        <a:latin typeface="Calibri"/>
                        <a:ea typeface="Calibri"/>
                        <a:cs typeface="Times New Roman"/>
                      </a:endParaRPr>
                    </a:p>
                  </a:txBody>
                  <a:tcPr marL="0" marR="0" marT="0" marB="0"/>
                </a:tc>
                <a:tc>
                  <a:txBody>
                    <a:bodyPr/>
                    <a:lstStyle/>
                    <a:p>
                      <a:pPr marL="241935" marR="235585" algn="ctr">
                        <a:lnSpc>
                          <a:spcPct val="115000"/>
                        </a:lnSpc>
                        <a:spcBef>
                          <a:spcPts val="30"/>
                        </a:spcBef>
                        <a:spcAft>
                          <a:spcPts val="0"/>
                        </a:spcAft>
                      </a:pPr>
                      <a:r>
                        <a:rPr lang="es-EC" sz="1000" spc="5" dirty="0">
                          <a:effectLst/>
                        </a:rPr>
                        <a:t>1</a:t>
                      </a:r>
                      <a:r>
                        <a:rPr lang="es-EC" sz="1000" spc="-5" dirty="0">
                          <a:effectLst/>
                        </a:rPr>
                        <a:t>.</a:t>
                      </a:r>
                      <a:r>
                        <a:rPr lang="es-EC" sz="1000" dirty="0">
                          <a:effectLst/>
                        </a:rPr>
                        <a:t>5</a:t>
                      </a:r>
                      <a:endParaRPr lang="es-EC" sz="1000" dirty="0">
                        <a:effectLst/>
                        <a:latin typeface="Calibri"/>
                        <a:ea typeface="Calibri"/>
                        <a:cs typeface="Times New Roman"/>
                      </a:endParaRPr>
                    </a:p>
                  </a:txBody>
                  <a:tcPr marL="0" marR="0" marT="0" marB="0"/>
                </a:tc>
              </a:tr>
              <a:tr h="156845">
                <a:tc gridSpan="2" vMerge="1">
                  <a:txBody>
                    <a:bodyPr/>
                    <a:lstStyle/>
                    <a:p>
                      <a:endParaRPr lang="es-EC"/>
                    </a:p>
                  </a:txBody>
                  <a:tcPr/>
                </a:tc>
                <a:tc hMerge="1" vMerge="1">
                  <a:txBody>
                    <a:bodyPr/>
                    <a:lstStyle/>
                    <a:p>
                      <a:endParaRPr lang="es-EC"/>
                    </a:p>
                  </a:txBody>
                  <a:tcPr/>
                </a:tc>
                <a:tc>
                  <a:txBody>
                    <a:bodyPr/>
                    <a:lstStyle/>
                    <a:p>
                      <a:pPr marL="146685">
                        <a:lnSpc>
                          <a:spcPct val="115000"/>
                        </a:lnSpc>
                        <a:spcBef>
                          <a:spcPts val="30"/>
                        </a:spcBef>
                        <a:spcAft>
                          <a:spcPts val="0"/>
                        </a:spcAft>
                      </a:pPr>
                      <a:r>
                        <a:rPr lang="es-EC" sz="1000" spc="-20">
                          <a:effectLst/>
                        </a:rPr>
                        <a:t>v</a:t>
                      </a:r>
                      <a:r>
                        <a:rPr lang="es-EC" sz="1000" spc="15">
                          <a:effectLst/>
                        </a:rPr>
                        <a:t>e</a:t>
                      </a:r>
                      <a:r>
                        <a:rPr lang="es-EC" sz="1000">
                          <a:effectLst/>
                        </a:rPr>
                        <a:t>r</a:t>
                      </a:r>
                      <a:r>
                        <a:rPr lang="es-EC" sz="1000" spc="30">
                          <a:effectLst/>
                        </a:rPr>
                        <a:t> </a:t>
                      </a:r>
                      <a:r>
                        <a:rPr lang="es-EC" sz="1000" spc="-5">
                          <a:effectLst/>
                        </a:rPr>
                        <a:t>n</a:t>
                      </a:r>
                      <a:r>
                        <a:rPr lang="es-EC" sz="1000">
                          <a:effectLst/>
                        </a:rPr>
                        <a:t>o</a:t>
                      </a:r>
                      <a:r>
                        <a:rPr lang="es-EC" sz="1000" spc="-5">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5415">
                        <a:lnSpc>
                          <a:spcPct val="115000"/>
                        </a:lnSpc>
                        <a:spcBef>
                          <a:spcPts val="30"/>
                        </a:spcBef>
                        <a:spcAft>
                          <a:spcPts val="0"/>
                        </a:spcAft>
                      </a:pPr>
                      <a:r>
                        <a:rPr lang="es-EC" sz="1000">
                          <a:effectLst/>
                        </a:rPr>
                        <a:t>v</a:t>
                      </a:r>
                      <a:r>
                        <a:rPr lang="es-EC" sz="1000" spc="-5">
                          <a:effectLst/>
                        </a:rPr>
                        <a:t>e</a:t>
                      </a:r>
                      <a:r>
                        <a:rPr lang="es-EC" sz="1000">
                          <a:effectLst/>
                        </a:rPr>
                        <a:t>r</a:t>
                      </a:r>
                      <a:r>
                        <a:rPr lang="es-EC" sz="1000" spc="30">
                          <a:effectLst/>
                        </a:rPr>
                        <a:t> </a:t>
                      </a:r>
                      <a:r>
                        <a:rPr lang="es-EC" sz="1000" spc="5">
                          <a:effectLst/>
                        </a:rPr>
                        <a:t>n</a:t>
                      </a:r>
                      <a:r>
                        <a:rPr lang="es-EC" sz="1000">
                          <a:effectLst/>
                        </a:rPr>
                        <a:t>o</a:t>
                      </a:r>
                      <a:r>
                        <a:rPr lang="es-EC" sz="1000" spc="-5">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5415">
                        <a:lnSpc>
                          <a:spcPct val="115000"/>
                        </a:lnSpc>
                        <a:spcBef>
                          <a:spcPts val="30"/>
                        </a:spcBef>
                        <a:spcAft>
                          <a:spcPts val="0"/>
                        </a:spcAft>
                      </a:pPr>
                      <a:r>
                        <a:rPr lang="es-EC" sz="1000">
                          <a:effectLst/>
                        </a:rPr>
                        <a:t>v</a:t>
                      </a:r>
                      <a:r>
                        <a:rPr lang="es-EC" sz="1000" spc="-5">
                          <a:effectLst/>
                        </a:rPr>
                        <a:t>e</a:t>
                      </a:r>
                      <a:r>
                        <a:rPr lang="es-EC" sz="1000">
                          <a:effectLst/>
                        </a:rPr>
                        <a:t>r</a:t>
                      </a:r>
                      <a:r>
                        <a:rPr lang="es-EC" sz="1000" spc="30">
                          <a:effectLst/>
                        </a:rPr>
                        <a:t> </a:t>
                      </a:r>
                      <a:r>
                        <a:rPr lang="es-EC" sz="1000" spc="5">
                          <a:effectLst/>
                        </a:rPr>
                        <a:t>n</a:t>
                      </a:r>
                      <a:r>
                        <a:rPr lang="es-EC" sz="1000" spc="-10">
                          <a:effectLst/>
                        </a:rPr>
                        <a:t>o</a:t>
                      </a:r>
                      <a:r>
                        <a:rPr lang="es-EC" sz="1000" spc="-5">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7320">
                        <a:lnSpc>
                          <a:spcPct val="115000"/>
                        </a:lnSpc>
                        <a:spcBef>
                          <a:spcPts val="30"/>
                        </a:spcBef>
                        <a:spcAft>
                          <a:spcPts val="0"/>
                        </a:spcAft>
                      </a:pPr>
                      <a:r>
                        <a:rPr lang="es-EC" sz="1000" spc="-20">
                          <a:effectLst/>
                        </a:rPr>
                        <a:t>v</a:t>
                      </a:r>
                      <a:r>
                        <a:rPr lang="es-EC" sz="1000" spc="15">
                          <a:effectLst/>
                        </a:rPr>
                        <a:t>e</a:t>
                      </a:r>
                      <a:r>
                        <a:rPr lang="es-EC" sz="1000">
                          <a:effectLst/>
                        </a:rPr>
                        <a:t>r</a:t>
                      </a:r>
                      <a:r>
                        <a:rPr lang="es-EC" sz="1000" spc="30">
                          <a:effectLst/>
                        </a:rPr>
                        <a:t> </a:t>
                      </a:r>
                      <a:r>
                        <a:rPr lang="es-EC" sz="1000" spc="-5">
                          <a:effectLst/>
                        </a:rPr>
                        <a:t>n</a:t>
                      </a:r>
                      <a:r>
                        <a:rPr lang="es-EC" sz="1000">
                          <a:effectLst/>
                        </a:rPr>
                        <a:t>o</a:t>
                      </a:r>
                      <a:r>
                        <a:rPr lang="es-EC" sz="1000" spc="-5">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5415">
                        <a:lnSpc>
                          <a:spcPct val="115000"/>
                        </a:lnSpc>
                        <a:spcBef>
                          <a:spcPts val="30"/>
                        </a:spcBef>
                        <a:spcAft>
                          <a:spcPts val="0"/>
                        </a:spcAft>
                      </a:pPr>
                      <a:r>
                        <a:rPr lang="es-EC" sz="1000">
                          <a:effectLst/>
                        </a:rPr>
                        <a:t>v</a:t>
                      </a:r>
                      <a:r>
                        <a:rPr lang="es-EC" sz="1000" spc="-5">
                          <a:effectLst/>
                        </a:rPr>
                        <a:t>e</a:t>
                      </a:r>
                      <a:r>
                        <a:rPr lang="es-EC" sz="1000">
                          <a:effectLst/>
                        </a:rPr>
                        <a:t>r</a:t>
                      </a:r>
                      <a:r>
                        <a:rPr lang="es-EC" sz="1000" spc="30">
                          <a:effectLst/>
                        </a:rPr>
                        <a:t> </a:t>
                      </a:r>
                      <a:r>
                        <a:rPr lang="es-EC" sz="1000" spc="5">
                          <a:effectLst/>
                        </a:rPr>
                        <a:t>n</a:t>
                      </a:r>
                      <a:r>
                        <a:rPr lang="es-EC" sz="1000">
                          <a:effectLst/>
                        </a:rPr>
                        <a:t>o</a:t>
                      </a:r>
                      <a:r>
                        <a:rPr lang="es-EC" sz="1000" spc="-5">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6050">
                        <a:lnSpc>
                          <a:spcPct val="115000"/>
                        </a:lnSpc>
                        <a:spcBef>
                          <a:spcPts val="30"/>
                        </a:spcBef>
                        <a:spcAft>
                          <a:spcPts val="0"/>
                        </a:spcAft>
                      </a:pPr>
                      <a:r>
                        <a:rPr lang="es-EC" sz="1000" spc="-20" dirty="0">
                          <a:effectLst/>
                        </a:rPr>
                        <a:t>v</a:t>
                      </a:r>
                      <a:r>
                        <a:rPr lang="es-EC" sz="1000" spc="15" dirty="0">
                          <a:effectLst/>
                        </a:rPr>
                        <a:t>e</a:t>
                      </a:r>
                      <a:r>
                        <a:rPr lang="es-EC" sz="1000" dirty="0">
                          <a:effectLst/>
                        </a:rPr>
                        <a:t>r</a:t>
                      </a:r>
                      <a:r>
                        <a:rPr lang="es-EC" sz="1000" spc="30" dirty="0">
                          <a:effectLst/>
                        </a:rPr>
                        <a:t> </a:t>
                      </a:r>
                      <a:r>
                        <a:rPr lang="es-EC" sz="1000" spc="-5" dirty="0">
                          <a:effectLst/>
                        </a:rPr>
                        <a:t>n</a:t>
                      </a:r>
                      <a:r>
                        <a:rPr lang="es-EC" sz="1000" dirty="0">
                          <a:effectLst/>
                        </a:rPr>
                        <a:t>o</a:t>
                      </a:r>
                      <a:r>
                        <a:rPr lang="es-EC" sz="1000" spc="-5" dirty="0">
                          <a:effectLst/>
                        </a:rPr>
                        <a:t>t</a:t>
                      </a:r>
                      <a:r>
                        <a:rPr lang="es-EC" sz="1000" dirty="0">
                          <a:effectLst/>
                        </a:rPr>
                        <a:t>a</a:t>
                      </a:r>
                      <a:endParaRPr lang="es-EC" sz="1000" dirty="0">
                        <a:effectLst/>
                        <a:latin typeface="Calibri"/>
                        <a:ea typeface="Calibri"/>
                        <a:cs typeface="Times New Roman"/>
                      </a:endParaRPr>
                    </a:p>
                  </a:txBody>
                  <a:tcPr marL="0" marR="0" marT="0" marB="0"/>
                </a:tc>
              </a:tr>
            </a:tbl>
          </a:graphicData>
        </a:graphic>
      </p:graphicFrame>
    </p:spTree>
    <p:extLst>
      <p:ext uri="{BB962C8B-B14F-4D97-AF65-F5344CB8AC3E}">
        <p14:creationId xmlns:p14="http://schemas.microsoft.com/office/powerpoint/2010/main" val="30933294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599" y="836712"/>
            <a:ext cx="6336705" cy="792088"/>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a:solidFill>
                  <a:schemeClr val="tx1"/>
                </a:solidFill>
              </a:rPr>
              <a:t>Tipo de suelo y Factores de comportamiento inelástico del subsuelo  </a:t>
            </a:r>
            <a:r>
              <a:rPr lang="es-EC" sz="1800" b="1" dirty="0" err="1">
                <a:solidFill>
                  <a:schemeClr val="tx1"/>
                </a:solidFill>
              </a:rPr>
              <a:t>Fs</a:t>
            </a:r>
            <a:r>
              <a:rPr lang="es-EC" sz="1800" dirty="0" smtClean="0">
                <a:solidFill>
                  <a:schemeClr val="tx1"/>
                </a:solidFill>
              </a:rPr>
              <a:t/>
            </a:r>
            <a:br>
              <a:rPr lang="es-EC" sz="1800" dirty="0" smtClean="0">
                <a:solidFill>
                  <a:schemeClr val="tx1"/>
                </a:solidFill>
              </a:rPr>
            </a:br>
            <a:r>
              <a:rPr lang="es-EC" sz="1800" dirty="0" smtClean="0">
                <a:solidFill>
                  <a:schemeClr val="tx1"/>
                </a:solidFill>
              </a:rPr>
              <a:t/>
            </a:r>
            <a:br>
              <a:rPr lang="es-EC" sz="1800" dirty="0" smtClean="0">
                <a:solidFill>
                  <a:schemeClr val="tx1"/>
                </a:solidFill>
              </a:rPr>
            </a:br>
            <a:endParaRPr lang="es-EC" sz="1800"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713451606"/>
              </p:ext>
            </p:extLst>
          </p:nvPr>
        </p:nvGraphicFramePr>
        <p:xfrm>
          <a:off x="1043608" y="2132856"/>
          <a:ext cx="6768755" cy="2160238"/>
        </p:xfrm>
        <a:graphic>
          <a:graphicData uri="http://schemas.openxmlformats.org/drawingml/2006/table">
            <a:tbl>
              <a:tblPr>
                <a:tableStyleId>{5C22544A-7EE6-4342-B048-85BDC9FD1C3A}</a:tableStyleId>
              </a:tblPr>
              <a:tblGrid>
                <a:gridCol w="846433"/>
                <a:gridCol w="846433"/>
                <a:gridCol w="846433"/>
                <a:gridCol w="846433"/>
                <a:gridCol w="846433"/>
                <a:gridCol w="846433"/>
                <a:gridCol w="846433"/>
                <a:gridCol w="843724"/>
              </a:tblGrid>
              <a:tr h="192291">
                <a:tc rowSpan="2">
                  <a:txBody>
                    <a:bodyPr/>
                    <a:lstStyle/>
                    <a:p>
                      <a:pPr>
                        <a:lnSpc>
                          <a:spcPts val="1300"/>
                        </a:lnSpc>
                        <a:spcBef>
                          <a:spcPts val="70"/>
                        </a:spcBef>
                        <a:spcAft>
                          <a:spcPts val="0"/>
                        </a:spcAft>
                      </a:pPr>
                      <a:r>
                        <a:rPr lang="es-EC" sz="1000" dirty="0">
                          <a:effectLst/>
                        </a:rPr>
                        <a:t> </a:t>
                      </a:r>
                    </a:p>
                    <a:p>
                      <a:pPr marL="46990" marR="20955" indent="-8890">
                        <a:lnSpc>
                          <a:spcPct val="114000"/>
                        </a:lnSpc>
                        <a:spcAft>
                          <a:spcPts val="0"/>
                        </a:spcAft>
                      </a:pPr>
                      <a:r>
                        <a:rPr lang="es-EC" sz="1000" spc="-5" dirty="0">
                          <a:effectLst/>
                        </a:rPr>
                        <a:t>Ti</a:t>
                      </a:r>
                      <a:r>
                        <a:rPr lang="es-EC" sz="1000" dirty="0">
                          <a:effectLst/>
                        </a:rPr>
                        <a:t>po</a:t>
                      </a:r>
                      <a:r>
                        <a:rPr lang="es-EC" sz="1000" spc="-50" dirty="0">
                          <a:effectLst/>
                        </a:rPr>
                        <a:t> </a:t>
                      </a:r>
                      <a:r>
                        <a:rPr lang="es-EC" sz="1000" dirty="0">
                          <a:effectLst/>
                        </a:rPr>
                        <a:t>de</a:t>
                      </a:r>
                      <a:r>
                        <a:rPr lang="es-EC" sz="1000" spc="110" dirty="0">
                          <a:effectLst/>
                        </a:rPr>
                        <a:t> </a:t>
                      </a:r>
                      <a:r>
                        <a:rPr lang="es-EC" sz="1000" dirty="0">
                          <a:effectLst/>
                        </a:rPr>
                        <a:t>p</a:t>
                      </a:r>
                      <a:r>
                        <a:rPr lang="es-EC" sz="1000" spc="-5" dirty="0">
                          <a:effectLst/>
                        </a:rPr>
                        <a:t>e</a:t>
                      </a:r>
                      <a:r>
                        <a:rPr lang="es-EC" sz="1000" spc="10" dirty="0">
                          <a:effectLst/>
                        </a:rPr>
                        <a:t>r</a:t>
                      </a:r>
                      <a:r>
                        <a:rPr lang="es-EC" sz="1000" spc="-10" dirty="0">
                          <a:effectLst/>
                        </a:rPr>
                        <a:t>f</a:t>
                      </a:r>
                      <a:r>
                        <a:rPr lang="es-EC" sz="1000" spc="-5" dirty="0">
                          <a:effectLst/>
                        </a:rPr>
                        <a:t>i</a:t>
                      </a:r>
                      <a:r>
                        <a:rPr lang="es-EC" sz="1000" dirty="0">
                          <a:effectLst/>
                        </a:rPr>
                        <a:t>l d</a:t>
                      </a:r>
                      <a:r>
                        <a:rPr lang="es-EC" sz="1000" spc="-5" dirty="0">
                          <a:effectLst/>
                        </a:rPr>
                        <a:t>e</a:t>
                      </a:r>
                      <a:r>
                        <a:rPr lang="es-EC" sz="1000" dirty="0">
                          <a:effectLst/>
                        </a:rPr>
                        <a:t>l</a:t>
                      </a:r>
                      <a:r>
                        <a:rPr lang="es-EC" sz="1000" spc="75" dirty="0">
                          <a:effectLst/>
                        </a:rPr>
                        <a:t> </a:t>
                      </a:r>
                      <a:r>
                        <a:rPr lang="es-EC" sz="1000" dirty="0">
                          <a:effectLst/>
                        </a:rPr>
                        <a:t>s</a:t>
                      </a:r>
                      <a:r>
                        <a:rPr lang="es-EC" sz="1000" spc="5" dirty="0">
                          <a:effectLst/>
                        </a:rPr>
                        <a:t>u</a:t>
                      </a:r>
                      <a:r>
                        <a:rPr lang="es-EC" sz="1000" dirty="0">
                          <a:effectLst/>
                        </a:rPr>
                        <a:t>bs</a:t>
                      </a:r>
                      <a:r>
                        <a:rPr lang="es-EC" sz="1000" spc="-5" dirty="0">
                          <a:effectLst/>
                        </a:rPr>
                        <a:t>u</a:t>
                      </a:r>
                      <a:r>
                        <a:rPr lang="es-EC" sz="1000" spc="10" dirty="0">
                          <a:effectLst/>
                        </a:rPr>
                        <a:t>e</a:t>
                      </a:r>
                      <a:r>
                        <a:rPr lang="es-EC" sz="1000" spc="-5" dirty="0">
                          <a:effectLst/>
                        </a:rPr>
                        <a:t>l</a:t>
                      </a:r>
                      <a:r>
                        <a:rPr lang="es-EC" sz="1000" dirty="0">
                          <a:effectLst/>
                        </a:rPr>
                        <a:t>o</a:t>
                      </a:r>
                      <a:endParaRPr lang="es-EC" sz="1000" dirty="0">
                        <a:effectLst/>
                        <a:latin typeface="Calibri"/>
                        <a:ea typeface="Calibri"/>
                        <a:cs typeface="Times New Roman"/>
                      </a:endParaRPr>
                    </a:p>
                  </a:txBody>
                  <a:tcPr marL="0" marR="0" marT="0" marB="0"/>
                </a:tc>
                <a:tc>
                  <a:txBody>
                    <a:bodyPr/>
                    <a:lstStyle/>
                    <a:p>
                      <a:pPr marL="18415">
                        <a:lnSpc>
                          <a:spcPct val="115000"/>
                        </a:lnSpc>
                        <a:spcBef>
                          <a:spcPts val="25"/>
                        </a:spcBef>
                        <a:spcAft>
                          <a:spcPts val="0"/>
                        </a:spcAft>
                      </a:pPr>
                      <a:r>
                        <a:rPr lang="es-EC" sz="1000" spc="-25" dirty="0">
                          <a:effectLst/>
                        </a:rPr>
                        <a:t>Z</a:t>
                      </a:r>
                      <a:r>
                        <a:rPr lang="es-EC" sz="1000" dirty="0">
                          <a:effectLst/>
                        </a:rPr>
                        <a:t>o</a:t>
                      </a:r>
                      <a:r>
                        <a:rPr lang="es-EC" sz="1000" spc="5" dirty="0">
                          <a:effectLst/>
                        </a:rPr>
                        <a:t>n</a:t>
                      </a:r>
                      <a:r>
                        <a:rPr lang="es-EC" sz="1000" dirty="0">
                          <a:effectLst/>
                        </a:rPr>
                        <a:t>a</a:t>
                      </a:r>
                      <a:r>
                        <a:rPr lang="es-EC" sz="1000" spc="40" dirty="0">
                          <a:effectLst/>
                        </a:rPr>
                        <a:t> </a:t>
                      </a:r>
                      <a:r>
                        <a:rPr lang="es-EC" sz="1000" dirty="0">
                          <a:effectLst/>
                        </a:rPr>
                        <a:t>s</a:t>
                      </a:r>
                      <a:r>
                        <a:rPr lang="es-EC" sz="1000" spc="-5" dirty="0">
                          <a:effectLst/>
                        </a:rPr>
                        <a:t>í</a:t>
                      </a:r>
                      <a:r>
                        <a:rPr lang="es-EC" sz="1000" dirty="0">
                          <a:effectLst/>
                        </a:rPr>
                        <a:t>s</a:t>
                      </a:r>
                      <a:r>
                        <a:rPr lang="es-EC" sz="1000" spc="-10" dirty="0">
                          <a:effectLst/>
                        </a:rPr>
                        <a:t>m</a:t>
                      </a:r>
                      <a:r>
                        <a:rPr lang="es-EC" sz="1000" spc="-5" dirty="0">
                          <a:effectLst/>
                        </a:rPr>
                        <a:t>i</a:t>
                      </a:r>
                      <a:r>
                        <a:rPr lang="es-EC" sz="1000" dirty="0">
                          <a:effectLst/>
                        </a:rPr>
                        <a:t>ca</a:t>
                      </a:r>
                      <a:endParaRPr lang="es-EC" sz="1000" dirty="0">
                        <a:effectLst/>
                        <a:latin typeface="Calibri"/>
                        <a:ea typeface="Calibri"/>
                        <a:cs typeface="Times New Roman"/>
                      </a:endParaRPr>
                    </a:p>
                  </a:txBody>
                  <a:tcPr marL="0" marR="0" marT="0" marB="0"/>
                </a:tc>
                <a:tc>
                  <a:txBody>
                    <a:bodyPr/>
                    <a:lstStyle/>
                    <a:p>
                      <a:pPr marL="297815" marR="291465" algn="ctr">
                        <a:lnSpc>
                          <a:spcPct val="115000"/>
                        </a:lnSpc>
                        <a:spcBef>
                          <a:spcPts val="25"/>
                        </a:spcBef>
                        <a:spcAft>
                          <a:spcPts val="0"/>
                        </a:spcAft>
                      </a:pPr>
                      <a:r>
                        <a:rPr lang="es-EC" sz="1000">
                          <a:effectLst/>
                        </a:rPr>
                        <a:t>I</a:t>
                      </a:r>
                      <a:endParaRPr lang="es-EC" sz="1000">
                        <a:effectLst/>
                        <a:latin typeface="Calibri"/>
                        <a:ea typeface="Calibri"/>
                        <a:cs typeface="Times New Roman"/>
                      </a:endParaRPr>
                    </a:p>
                  </a:txBody>
                  <a:tcPr marL="0" marR="0" marT="0" marB="0"/>
                </a:tc>
                <a:tc>
                  <a:txBody>
                    <a:bodyPr/>
                    <a:lstStyle/>
                    <a:p>
                      <a:pPr marL="278130" marR="273050" algn="ctr">
                        <a:lnSpc>
                          <a:spcPct val="115000"/>
                        </a:lnSpc>
                        <a:spcBef>
                          <a:spcPts val="25"/>
                        </a:spcBef>
                        <a:spcAft>
                          <a:spcPts val="0"/>
                        </a:spcAft>
                      </a:pPr>
                      <a:r>
                        <a:rPr lang="es-EC" sz="1000">
                          <a:effectLst/>
                        </a:rPr>
                        <a:t>II</a:t>
                      </a:r>
                      <a:endParaRPr lang="es-EC" sz="1000">
                        <a:effectLst/>
                        <a:latin typeface="Calibri"/>
                        <a:ea typeface="Calibri"/>
                        <a:cs typeface="Times New Roman"/>
                      </a:endParaRPr>
                    </a:p>
                  </a:txBody>
                  <a:tcPr marL="0" marR="0" marT="0" marB="0"/>
                </a:tc>
                <a:tc>
                  <a:txBody>
                    <a:bodyPr/>
                    <a:lstStyle/>
                    <a:p>
                      <a:pPr marL="260985" marR="252095" algn="ctr">
                        <a:lnSpc>
                          <a:spcPct val="115000"/>
                        </a:lnSpc>
                        <a:spcBef>
                          <a:spcPts val="25"/>
                        </a:spcBef>
                        <a:spcAft>
                          <a:spcPts val="0"/>
                        </a:spcAft>
                      </a:pPr>
                      <a:r>
                        <a:rPr lang="es-EC" sz="1000" spc="-10">
                          <a:effectLst/>
                        </a:rPr>
                        <a:t>I</a:t>
                      </a:r>
                      <a:r>
                        <a:rPr lang="es-EC" sz="1000">
                          <a:effectLst/>
                        </a:rPr>
                        <a:t>II</a:t>
                      </a:r>
                      <a:endParaRPr lang="es-EC" sz="1000">
                        <a:effectLst/>
                        <a:latin typeface="Calibri"/>
                        <a:ea typeface="Calibri"/>
                        <a:cs typeface="Times New Roman"/>
                      </a:endParaRPr>
                    </a:p>
                  </a:txBody>
                  <a:tcPr marL="0" marR="0" marT="0" marB="0"/>
                </a:tc>
                <a:tc>
                  <a:txBody>
                    <a:bodyPr/>
                    <a:lstStyle/>
                    <a:p>
                      <a:pPr marL="260985" marR="266065" algn="ctr">
                        <a:lnSpc>
                          <a:spcPct val="115000"/>
                        </a:lnSpc>
                        <a:spcBef>
                          <a:spcPts val="25"/>
                        </a:spcBef>
                        <a:spcAft>
                          <a:spcPts val="0"/>
                        </a:spcAft>
                      </a:pPr>
                      <a:r>
                        <a:rPr lang="es-EC" sz="1000">
                          <a:effectLst/>
                        </a:rPr>
                        <a:t>IV</a:t>
                      </a:r>
                      <a:endParaRPr lang="es-EC" sz="1000">
                        <a:effectLst/>
                        <a:latin typeface="Calibri"/>
                        <a:ea typeface="Calibri"/>
                        <a:cs typeface="Times New Roman"/>
                      </a:endParaRPr>
                    </a:p>
                  </a:txBody>
                  <a:tcPr marL="0" marR="0" marT="0" marB="0"/>
                </a:tc>
                <a:tc>
                  <a:txBody>
                    <a:bodyPr/>
                    <a:lstStyle/>
                    <a:p>
                      <a:pPr marL="287020" marR="278765" algn="ctr">
                        <a:lnSpc>
                          <a:spcPct val="115000"/>
                        </a:lnSpc>
                        <a:spcBef>
                          <a:spcPts val="25"/>
                        </a:spcBef>
                        <a:spcAft>
                          <a:spcPts val="0"/>
                        </a:spcAft>
                      </a:pPr>
                      <a:r>
                        <a:rPr lang="es-EC" sz="1000">
                          <a:effectLst/>
                        </a:rPr>
                        <a:t>V</a:t>
                      </a:r>
                      <a:endParaRPr lang="es-EC" sz="1000">
                        <a:effectLst/>
                        <a:latin typeface="Calibri"/>
                        <a:ea typeface="Calibri"/>
                        <a:cs typeface="Times New Roman"/>
                      </a:endParaRPr>
                    </a:p>
                  </a:txBody>
                  <a:tcPr marL="0" marR="0" marT="0" marB="0"/>
                </a:tc>
                <a:tc>
                  <a:txBody>
                    <a:bodyPr/>
                    <a:lstStyle/>
                    <a:p>
                      <a:pPr marL="259715" marR="264160" algn="ctr">
                        <a:lnSpc>
                          <a:spcPct val="115000"/>
                        </a:lnSpc>
                        <a:spcBef>
                          <a:spcPts val="25"/>
                        </a:spcBef>
                        <a:spcAft>
                          <a:spcPts val="0"/>
                        </a:spcAft>
                      </a:pPr>
                      <a:r>
                        <a:rPr lang="es-EC" sz="1000" spc="5">
                          <a:effectLst/>
                        </a:rPr>
                        <a:t>V</a:t>
                      </a:r>
                      <a:r>
                        <a:rPr lang="es-EC" sz="1000">
                          <a:effectLst/>
                        </a:rPr>
                        <a:t>I</a:t>
                      </a:r>
                      <a:endParaRPr lang="es-EC" sz="1000">
                        <a:effectLst/>
                        <a:latin typeface="Calibri"/>
                        <a:ea typeface="Calibri"/>
                        <a:cs typeface="Times New Roman"/>
                      </a:endParaRPr>
                    </a:p>
                  </a:txBody>
                  <a:tcPr marL="0" marR="0" marT="0" marB="0"/>
                </a:tc>
              </a:tr>
              <a:tr h="772099">
                <a:tc vMerge="1">
                  <a:txBody>
                    <a:bodyPr/>
                    <a:lstStyle/>
                    <a:p>
                      <a:endParaRPr lang="es-EC"/>
                    </a:p>
                  </a:txBody>
                  <a:tcPr/>
                </a:tc>
                <a:tc>
                  <a:txBody>
                    <a:bodyPr/>
                    <a:lstStyle/>
                    <a:p>
                      <a:pPr marL="42545" marR="41910" indent="13970" algn="ctr">
                        <a:lnSpc>
                          <a:spcPct val="114000"/>
                        </a:lnSpc>
                        <a:spcBef>
                          <a:spcPts val="30"/>
                        </a:spcBef>
                        <a:spcAft>
                          <a:spcPts val="0"/>
                        </a:spcAft>
                      </a:pPr>
                      <a:r>
                        <a:rPr lang="es-EC" sz="1000" spc="-15" dirty="0">
                          <a:effectLst/>
                        </a:rPr>
                        <a:t>v</a:t>
                      </a:r>
                      <a:r>
                        <a:rPr lang="es-EC" sz="1000" spc="-5" dirty="0">
                          <a:effectLst/>
                        </a:rPr>
                        <a:t>al</a:t>
                      </a:r>
                      <a:r>
                        <a:rPr lang="es-EC" sz="1000" dirty="0">
                          <a:effectLst/>
                        </a:rPr>
                        <a:t>or</a:t>
                      </a:r>
                      <a:r>
                        <a:rPr lang="es-EC" sz="1000" spc="75" dirty="0">
                          <a:effectLst/>
                        </a:rPr>
                        <a:t> </a:t>
                      </a:r>
                      <a:r>
                        <a:rPr lang="es-EC" sz="1000" dirty="0">
                          <a:effectLst/>
                        </a:rPr>
                        <a:t>Z (</a:t>
                      </a:r>
                      <a:r>
                        <a:rPr lang="es-EC" sz="1000" spc="5" dirty="0">
                          <a:effectLst/>
                        </a:rPr>
                        <a:t>A</a:t>
                      </a:r>
                      <a:r>
                        <a:rPr lang="es-EC" sz="1000" dirty="0">
                          <a:effectLst/>
                        </a:rPr>
                        <a:t>c</a:t>
                      </a:r>
                      <a:r>
                        <a:rPr lang="es-EC" sz="1000" spc="-5" dirty="0">
                          <a:effectLst/>
                        </a:rPr>
                        <a:t>ele</a:t>
                      </a:r>
                      <a:r>
                        <a:rPr lang="es-EC" sz="1000" spc="10" dirty="0">
                          <a:effectLst/>
                        </a:rPr>
                        <a:t>r</a:t>
                      </a:r>
                      <a:r>
                        <a:rPr lang="es-EC" sz="1000" spc="-5" dirty="0">
                          <a:effectLst/>
                        </a:rPr>
                        <a:t>a</a:t>
                      </a:r>
                      <a:r>
                        <a:rPr lang="es-EC" sz="1000" dirty="0">
                          <a:effectLst/>
                        </a:rPr>
                        <a:t>c</a:t>
                      </a:r>
                      <a:r>
                        <a:rPr lang="es-EC" sz="1000" spc="-5" dirty="0">
                          <a:effectLst/>
                        </a:rPr>
                        <a:t>i</a:t>
                      </a:r>
                      <a:r>
                        <a:rPr lang="es-EC" sz="1000" dirty="0">
                          <a:effectLst/>
                        </a:rPr>
                        <a:t>ón </a:t>
                      </a:r>
                      <a:r>
                        <a:rPr lang="es-EC" sz="1000" spc="-5" dirty="0">
                          <a:effectLst/>
                        </a:rPr>
                        <a:t>e</a:t>
                      </a:r>
                      <a:r>
                        <a:rPr lang="es-EC" sz="1000" dirty="0">
                          <a:effectLst/>
                        </a:rPr>
                        <a:t>sp</a:t>
                      </a:r>
                      <a:r>
                        <a:rPr lang="es-EC" sz="1000" spc="-5" dirty="0">
                          <a:effectLst/>
                        </a:rPr>
                        <a:t>era</a:t>
                      </a:r>
                      <a:r>
                        <a:rPr lang="es-EC" sz="1000" dirty="0">
                          <a:effectLst/>
                        </a:rPr>
                        <a:t>da</a:t>
                      </a:r>
                      <a:r>
                        <a:rPr lang="es-EC" sz="1000" spc="15" dirty="0">
                          <a:effectLst/>
                        </a:rPr>
                        <a:t> </a:t>
                      </a:r>
                      <a:r>
                        <a:rPr lang="es-EC" sz="1000" spc="10" dirty="0">
                          <a:effectLst/>
                        </a:rPr>
                        <a:t>e</a:t>
                      </a:r>
                      <a:r>
                        <a:rPr lang="es-EC" sz="1000" dirty="0">
                          <a:effectLst/>
                        </a:rPr>
                        <a:t>n </a:t>
                      </a:r>
                      <a:r>
                        <a:rPr lang="es-EC" sz="1000" spc="-5" dirty="0">
                          <a:effectLst/>
                        </a:rPr>
                        <a:t>r</a:t>
                      </a:r>
                      <a:r>
                        <a:rPr lang="es-EC" sz="1000" dirty="0">
                          <a:effectLst/>
                        </a:rPr>
                        <a:t>oc</a:t>
                      </a:r>
                      <a:r>
                        <a:rPr lang="es-EC" sz="1000" spc="-5" dirty="0">
                          <a:effectLst/>
                        </a:rPr>
                        <a:t>a</a:t>
                      </a:r>
                      <a:r>
                        <a:rPr lang="es-EC" sz="1000" dirty="0">
                          <a:effectLst/>
                        </a:rPr>
                        <a:t>,</a:t>
                      </a:r>
                      <a:r>
                        <a:rPr lang="es-EC" sz="1000" spc="30" dirty="0">
                          <a:effectLst/>
                        </a:rPr>
                        <a:t> </a:t>
                      </a:r>
                      <a:r>
                        <a:rPr lang="es-EC" sz="1000" spc="5" dirty="0">
                          <a:effectLst/>
                        </a:rPr>
                        <a:t>´</a:t>
                      </a:r>
                      <a:r>
                        <a:rPr lang="es-EC" sz="1000" spc="-10" dirty="0">
                          <a:effectLst/>
                        </a:rPr>
                        <a:t>g</a:t>
                      </a:r>
                      <a:r>
                        <a:rPr lang="es-EC" sz="1000" dirty="0">
                          <a:effectLst/>
                        </a:rPr>
                        <a:t>)</a:t>
                      </a:r>
                      <a:endParaRPr lang="es-EC" sz="1000" dirty="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dirty="0">
                          <a:effectLst/>
                        </a:rPr>
                        <a:t> </a:t>
                      </a:r>
                    </a:p>
                    <a:p>
                      <a:pPr marL="207645" marR="215900" algn="ctr">
                        <a:lnSpc>
                          <a:spcPct val="115000"/>
                        </a:lnSpc>
                        <a:spcAft>
                          <a:spcPts val="0"/>
                        </a:spcAft>
                      </a:pPr>
                      <a:r>
                        <a:rPr lang="es-EC" sz="1000" spc="-10" dirty="0">
                          <a:effectLst/>
                        </a:rPr>
                        <a:t>0</a:t>
                      </a:r>
                      <a:r>
                        <a:rPr lang="es-EC" sz="1000" spc="5" dirty="0">
                          <a:effectLst/>
                        </a:rPr>
                        <a:t>.</a:t>
                      </a:r>
                      <a:r>
                        <a:rPr lang="es-EC" sz="1000" spc="-10" dirty="0">
                          <a:effectLst/>
                        </a:rPr>
                        <a:t>1</a:t>
                      </a:r>
                      <a:r>
                        <a:rPr lang="es-EC" sz="1000" dirty="0">
                          <a:effectLst/>
                        </a:rPr>
                        <a:t>5</a:t>
                      </a:r>
                      <a:endParaRPr lang="es-EC" sz="1000" dirty="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dirty="0">
                          <a:effectLst/>
                        </a:rPr>
                        <a:t> </a:t>
                      </a:r>
                    </a:p>
                    <a:p>
                      <a:pPr marL="206375" marR="215900" algn="ctr">
                        <a:lnSpc>
                          <a:spcPct val="115000"/>
                        </a:lnSpc>
                        <a:spcAft>
                          <a:spcPts val="0"/>
                        </a:spcAft>
                      </a:pPr>
                      <a:r>
                        <a:rPr lang="es-EC" sz="1000" spc="5" dirty="0">
                          <a:effectLst/>
                        </a:rPr>
                        <a:t>0</a:t>
                      </a:r>
                      <a:r>
                        <a:rPr lang="es-EC" sz="1000" spc="-5" dirty="0">
                          <a:effectLst/>
                        </a:rPr>
                        <a:t>.</a:t>
                      </a:r>
                      <a:r>
                        <a:rPr lang="es-EC" sz="1000" spc="5" dirty="0">
                          <a:effectLst/>
                        </a:rPr>
                        <a:t>2</a:t>
                      </a:r>
                      <a:r>
                        <a:rPr lang="es-EC" sz="1000" dirty="0">
                          <a:effectLst/>
                        </a:rPr>
                        <a:t>5</a:t>
                      </a:r>
                      <a:endParaRPr lang="es-EC" sz="1000" dirty="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a:effectLst/>
                        </a:rPr>
                        <a:t> </a:t>
                      </a:r>
                    </a:p>
                    <a:p>
                      <a:pPr marL="206375" marR="213995" algn="ctr">
                        <a:lnSpc>
                          <a:spcPct val="115000"/>
                        </a:lnSpc>
                        <a:spcAft>
                          <a:spcPts val="0"/>
                        </a:spcAft>
                      </a:pPr>
                      <a:r>
                        <a:rPr lang="es-EC" sz="1000" spc="5">
                          <a:effectLst/>
                        </a:rPr>
                        <a:t>0</a:t>
                      </a:r>
                      <a:r>
                        <a:rPr lang="es-EC" sz="1000" spc="-5">
                          <a:effectLst/>
                        </a:rPr>
                        <a:t>.</a:t>
                      </a:r>
                      <a:r>
                        <a:rPr lang="es-EC" sz="1000" spc="5">
                          <a:effectLst/>
                        </a:rPr>
                        <a:t>3</a:t>
                      </a:r>
                      <a:r>
                        <a:rPr lang="es-EC" sz="1000">
                          <a:effectLst/>
                        </a:rPr>
                        <a:t>0</a:t>
                      </a:r>
                      <a:endParaRPr lang="es-EC" sz="100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a:effectLst/>
                        </a:rPr>
                        <a:t> </a:t>
                      </a:r>
                    </a:p>
                    <a:p>
                      <a:pPr marL="208280" marR="215265" algn="ctr">
                        <a:lnSpc>
                          <a:spcPct val="115000"/>
                        </a:lnSpc>
                        <a:spcAft>
                          <a:spcPts val="0"/>
                        </a:spcAft>
                      </a:pPr>
                      <a:r>
                        <a:rPr lang="es-EC" sz="1000" spc="-10">
                          <a:effectLst/>
                        </a:rPr>
                        <a:t>0</a:t>
                      </a:r>
                      <a:r>
                        <a:rPr lang="es-EC" sz="1000" spc="5">
                          <a:effectLst/>
                        </a:rPr>
                        <a:t>.</a:t>
                      </a:r>
                      <a:r>
                        <a:rPr lang="es-EC" sz="1000" spc="-10">
                          <a:effectLst/>
                        </a:rPr>
                        <a:t>3</a:t>
                      </a:r>
                      <a:r>
                        <a:rPr lang="es-EC" sz="1000">
                          <a:effectLst/>
                        </a:rPr>
                        <a:t>5</a:t>
                      </a:r>
                      <a:endParaRPr lang="es-EC" sz="100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a:effectLst/>
                        </a:rPr>
                        <a:t> </a:t>
                      </a:r>
                    </a:p>
                    <a:p>
                      <a:pPr marL="206375" marR="215265" algn="ctr">
                        <a:lnSpc>
                          <a:spcPct val="115000"/>
                        </a:lnSpc>
                        <a:spcAft>
                          <a:spcPts val="0"/>
                        </a:spcAft>
                      </a:pPr>
                      <a:r>
                        <a:rPr lang="es-EC" sz="1000" spc="5">
                          <a:effectLst/>
                        </a:rPr>
                        <a:t>0</a:t>
                      </a:r>
                      <a:r>
                        <a:rPr lang="es-EC" sz="1000" spc="-5">
                          <a:effectLst/>
                        </a:rPr>
                        <a:t>.</a:t>
                      </a:r>
                      <a:r>
                        <a:rPr lang="es-EC" sz="1000" spc="5">
                          <a:effectLst/>
                        </a:rPr>
                        <a:t>4</a:t>
                      </a:r>
                      <a:r>
                        <a:rPr lang="es-EC" sz="1000">
                          <a:effectLst/>
                        </a:rPr>
                        <a:t>0</a:t>
                      </a:r>
                      <a:endParaRPr lang="es-EC" sz="1000">
                        <a:effectLst/>
                        <a:latin typeface="Calibri"/>
                        <a:ea typeface="Calibri"/>
                        <a:cs typeface="Times New Roman"/>
                      </a:endParaRPr>
                    </a:p>
                  </a:txBody>
                  <a:tcPr marL="0" marR="0" marT="0" marB="0"/>
                </a:tc>
                <a:tc>
                  <a:txBody>
                    <a:bodyPr/>
                    <a:lstStyle/>
                    <a:p>
                      <a:pPr>
                        <a:lnSpc>
                          <a:spcPts val="1300"/>
                        </a:lnSpc>
                        <a:spcBef>
                          <a:spcPts val="75"/>
                        </a:spcBef>
                        <a:spcAft>
                          <a:spcPts val="0"/>
                        </a:spcAft>
                      </a:pPr>
                      <a:r>
                        <a:rPr lang="es-EC" sz="1000">
                          <a:effectLst/>
                        </a:rPr>
                        <a:t> </a:t>
                      </a:r>
                    </a:p>
                    <a:p>
                      <a:pPr marL="226060">
                        <a:lnSpc>
                          <a:spcPct val="115000"/>
                        </a:lnSpc>
                        <a:spcAft>
                          <a:spcPts val="0"/>
                        </a:spcAft>
                      </a:pPr>
                      <a:r>
                        <a:rPr lang="es-EC" sz="1000" spc="5">
                          <a:effectLst/>
                        </a:rPr>
                        <a:t>≥</a:t>
                      </a:r>
                      <a:r>
                        <a:rPr lang="es-EC" sz="1000" spc="-10">
                          <a:effectLst/>
                        </a:rPr>
                        <a:t>0</a:t>
                      </a:r>
                      <a:r>
                        <a:rPr lang="es-EC" sz="1000" spc="5">
                          <a:effectLst/>
                        </a:rPr>
                        <a:t>.</a:t>
                      </a:r>
                      <a:r>
                        <a:rPr lang="es-EC" sz="1000">
                          <a:effectLst/>
                        </a:rPr>
                        <a:t>5</a:t>
                      </a:r>
                      <a:endParaRPr lang="es-EC" sz="1000">
                        <a:effectLst/>
                        <a:latin typeface="Calibri"/>
                        <a:ea typeface="Calibri"/>
                        <a:cs typeface="Times New Roman"/>
                      </a:endParaRPr>
                    </a:p>
                  </a:txBody>
                  <a:tcPr marL="0" marR="0" marT="0" marB="0"/>
                </a:tc>
              </a:tr>
              <a:tr h="193024">
                <a:tc rowSpan="6" gridSpan="2">
                  <a:txBody>
                    <a:bodyPr/>
                    <a:lstStyle/>
                    <a:p>
                      <a:pPr marL="298450" marR="953770" indent="8890" algn="just">
                        <a:lnSpc>
                          <a:spcPct val="100000"/>
                        </a:lnSpc>
                        <a:spcBef>
                          <a:spcPts val="30"/>
                        </a:spcBef>
                        <a:spcAft>
                          <a:spcPts val="0"/>
                        </a:spcAft>
                      </a:pPr>
                      <a:r>
                        <a:rPr lang="es-EC" sz="1200" dirty="0" smtClean="0">
                          <a:effectLst/>
                        </a:rPr>
                        <a:t>A</a:t>
                      </a:r>
                    </a:p>
                    <a:p>
                      <a:pPr marL="298450" marR="953770" indent="8890" algn="just">
                        <a:lnSpc>
                          <a:spcPct val="100000"/>
                        </a:lnSpc>
                        <a:spcBef>
                          <a:spcPts val="30"/>
                        </a:spcBef>
                        <a:spcAft>
                          <a:spcPts val="0"/>
                        </a:spcAft>
                      </a:pPr>
                      <a:r>
                        <a:rPr lang="es-EC" sz="1200" dirty="0" smtClean="0">
                          <a:effectLst/>
                        </a:rPr>
                        <a:t>B</a:t>
                      </a:r>
                    </a:p>
                    <a:p>
                      <a:pPr marL="298450" marR="953770" indent="8890" algn="just">
                        <a:lnSpc>
                          <a:spcPct val="100000"/>
                        </a:lnSpc>
                        <a:spcBef>
                          <a:spcPts val="30"/>
                        </a:spcBef>
                        <a:spcAft>
                          <a:spcPts val="0"/>
                        </a:spcAft>
                      </a:pPr>
                      <a:r>
                        <a:rPr lang="es-EC" sz="1200" dirty="0" smtClean="0">
                          <a:effectLst/>
                        </a:rPr>
                        <a:t>C</a:t>
                      </a:r>
                    </a:p>
                    <a:p>
                      <a:pPr marL="298450" marR="953770" indent="8890" algn="just">
                        <a:lnSpc>
                          <a:spcPct val="100000"/>
                        </a:lnSpc>
                        <a:spcBef>
                          <a:spcPts val="30"/>
                        </a:spcBef>
                        <a:spcAft>
                          <a:spcPts val="0"/>
                        </a:spcAft>
                      </a:pPr>
                      <a:r>
                        <a:rPr lang="es-EC" sz="1200" dirty="0" smtClean="0">
                          <a:effectLst/>
                        </a:rPr>
                        <a:t>D</a:t>
                      </a:r>
                    </a:p>
                    <a:p>
                      <a:pPr marL="298450" marR="953770" indent="8890" algn="just">
                        <a:lnSpc>
                          <a:spcPct val="100000"/>
                        </a:lnSpc>
                        <a:spcBef>
                          <a:spcPts val="30"/>
                        </a:spcBef>
                        <a:spcAft>
                          <a:spcPts val="0"/>
                        </a:spcAft>
                      </a:pPr>
                      <a:r>
                        <a:rPr lang="es-EC" sz="1200" dirty="0" smtClean="0">
                          <a:effectLst/>
                        </a:rPr>
                        <a:t>E</a:t>
                      </a:r>
                    </a:p>
                    <a:p>
                      <a:pPr marL="298450" marR="953770" indent="8890" algn="just">
                        <a:lnSpc>
                          <a:spcPct val="100000"/>
                        </a:lnSpc>
                        <a:spcBef>
                          <a:spcPts val="30"/>
                        </a:spcBef>
                        <a:spcAft>
                          <a:spcPts val="0"/>
                        </a:spcAft>
                      </a:pPr>
                      <a:r>
                        <a:rPr lang="es-EC" sz="1200" dirty="0" smtClean="0">
                          <a:effectLst/>
                        </a:rPr>
                        <a:t>F</a:t>
                      </a:r>
                      <a:endParaRPr lang="es-EC" sz="1200" dirty="0">
                        <a:effectLst/>
                        <a:latin typeface="Calibri"/>
                        <a:ea typeface="Calibri"/>
                        <a:cs typeface="Times New Roman"/>
                      </a:endParaRPr>
                    </a:p>
                  </a:txBody>
                  <a:tcPr marL="0" marR="0" marT="0" marB="0"/>
                </a:tc>
                <a:tc rowSpan="6" hMerge="1">
                  <a:txBody>
                    <a:bodyPr/>
                    <a:lstStyle/>
                    <a:p>
                      <a:endParaRPr lang="es-EC"/>
                    </a:p>
                  </a:txBody>
                  <a:tcPr/>
                </a:tc>
                <a:tc>
                  <a:txBody>
                    <a:bodyPr/>
                    <a:lstStyle/>
                    <a:p>
                      <a:pPr marL="207645" marR="215900" algn="ctr">
                        <a:lnSpc>
                          <a:spcPct val="115000"/>
                        </a:lnSpc>
                        <a:spcBef>
                          <a:spcPts val="30"/>
                        </a:spcBef>
                        <a:spcAft>
                          <a:spcPts val="0"/>
                        </a:spcAft>
                      </a:pPr>
                      <a:r>
                        <a:rPr lang="es-EC" sz="1000" spc="-10">
                          <a:effectLst/>
                        </a:rPr>
                        <a:t>0</a:t>
                      </a:r>
                      <a:r>
                        <a:rPr lang="es-EC" sz="1000" spc="5">
                          <a:effectLst/>
                        </a:rPr>
                        <a:t>.</a:t>
                      </a:r>
                      <a:r>
                        <a:rPr lang="es-EC" sz="1000" spc="-10">
                          <a:effectLst/>
                        </a:rPr>
                        <a:t>7</a:t>
                      </a:r>
                      <a:r>
                        <a:rPr lang="es-EC" sz="1000">
                          <a:effectLst/>
                        </a:rPr>
                        <a:t>5</a:t>
                      </a:r>
                      <a:endParaRPr lang="es-EC" sz="1000">
                        <a:effectLst/>
                        <a:latin typeface="Calibri"/>
                        <a:ea typeface="Calibri"/>
                        <a:cs typeface="Times New Roman"/>
                      </a:endParaRPr>
                    </a:p>
                  </a:txBody>
                  <a:tcPr marL="0" marR="0" marT="0" marB="0"/>
                </a:tc>
                <a:tc>
                  <a:txBody>
                    <a:bodyPr/>
                    <a:lstStyle/>
                    <a:p>
                      <a:pPr marL="206375" marR="215900" algn="ctr">
                        <a:lnSpc>
                          <a:spcPct val="115000"/>
                        </a:lnSpc>
                        <a:spcBef>
                          <a:spcPts val="30"/>
                        </a:spcBef>
                        <a:spcAft>
                          <a:spcPts val="0"/>
                        </a:spcAft>
                      </a:pPr>
                      <a:r>
                        <a:rPr lang="es-EC" sz="1000" spc="5">
                          <a:effectLst/>
                        </a:rPr>
                        <a:t>0</a:t>
                      </a:r>
                      <a:r>
                        <a:rPr lang="es-EC" sz="1000" spc="-5">
                          <a:effectLst/>
                        </a:rPr>
                        <a:t>.</a:t>
                      </a:r>
                      <a:r>
                        <a:rPr lang="es-EC" sz="1000" spc="5">
                          <a:effectLst/>
                        </a:rPr>
                        <a:t>7</a:t>
                      </a:r>
                      <a:r>
                        <a:rPr lang="es-EC" sz="1000">
                          <a:effectLst/>
                        </a:rPr>
                        <a:t>5</a:t>
                      </a:r>
                      <a:endParaRPr lang="es-EC" sz="1000">
                        <a:effectLst/>
                        <a:latin typeface="Calibri"/>
                        <a:ea typeface="Calibri"/>
                        <a:cs typeface="Times New Roman"/>
                      </a:endParaRPr>
                    </a:p>
                  </a:txBody>
                  <a:tcPr marL="0" marR="0" marT="0" marB="0"/>
                </a:tc>
                <a:tc>
                  <a:txBody>
                    <a:bodyPr/>
                    <a:lstStyle/>
                    <a:p>
                      <a:pPr marL="206375" marR="213995" algn="ctr">
                        <a:lnSpc>
                          <a:spcPct val="115000"/>
                        </a:lnSpc>
                        <a:spcBef>
                          <a:spcPts val="30"/>
                        </a:spcBef>
                        <a:spcAft>
                          <a:spcPts val="0"/>
                        </a:spcAft>
                      </a:pPr>
                      <a:r>
                        <a:rPr lang="es-EC" sz="1000" spc="5" dirty="0">
                          <a:effectLst/>
                        </a:rPr>
                        <a:t>0</a:t>
                      </a:r>
                      <a:r>
                        <a:rPr lang="es-EC" sz="1000" spc="-5" dirty="0">
                          <a:effectLst/>
                        </a:rPr>
                        <a:t>.</a:t>
                      </a:r>
                      <a:r>
                        <a:rPr lang="es-EC" sz="1000" spc="5" dirty="0">
                          <a:effectLst/>
                        </a:rPr>
                        <a:t>7</a:t>
                      </a:r>
                      <a:r>
                        <a:rPr lang="es-EC" sz="1000" dirty="0">
                          <a:effectLst/>
                        </a:rPr>
                        <a:t>5</a:t>
                      </a:r>
                      <a:endParaRPr lang="es-EC" sz="1000" dirty="0">
                        <a:effectLst/>
                        <a:latin typeface="Calibri"/>
                        <a:ea typeface="Calibri"/>
                        <a:cs typeface="Times New Roman"/>
                      </a:endParaRPr>
                    </a:p>
                  </a:txBody>
                  <a:tcPr marL="0" marR="0" marT="0" marB="0"/>
                </a:tc>
                <a:tc>
                  <a:txBody>
                    <a:bodyPr/>
                    <a:lstStyle/>
                    <a:p>
                      <a:pPr marL="208280" marR="215265" algn="ctr">
                        <a:lnSpc>
                          <a:spcPct val="115000"/>
                        </a:lnSpc>
                        <a:spcBef>
                          <a:spcPts val="30"/>
                        </a:spcBef>
                        <a:spcAft>
                          <a:spcPts val="0"/>
                        </a:spcAft>
                      </a:pPr>
                      <a:r>
                        <a:rPr lang="es-EC" sz="1000" spc="-10">
                          <a:effectLst/>
                        </a:rPr>
                        <a:t>0</a:t>
                      </a:r>
                      <a:r>
                        <a:rPr lang="es-EC" sz="1000" spc="5">
                          <a:effectLst/>
                        </a:rPr>
                        <a:t>.</a:t>
                      </a:r>
                      <a:r>
                        <a:rPr lang="es-EC" sz="1000" spc="-10">
                          <a:effectLst/>
                        </a:rPr>
                        <a:t>7</a:t>
                      </a:r>
                      <a:r>
                        <a:rPr lang="es-EC" sz="1000">
                          <a:effectLst/>
                        </a:rPr>
                        <a:t>5</a:t>
                      </a:r>
                      <a:endParaRPr lang="es-EC" sz="1000">
                        <a:effectLst/>
                        <a:latin typeface="Calibri"/>
                        <a:ea typeface="Calibri"/>
                        <a:cs typeface="Times New Roman"/>
                      </a:endParaRPr>
                    </a:p>
                  </a:txBody>
                  <a:tcPr marL="0" marR="0" marT="0" marB="0"/>
                </a:tc>
                <a:tc>
                  <a:txBody>
                    <a:bodyPr/>
                    <a:lstStyle/>
                    <a:p>
                      <a:pPr marL="206375" marR="215265" algn="ctr">
                        <a:lnSpc>
                          <a:spcPct val="115000"/>
                        </a:lnSpc>
                        <a:spcBef>
                          <a:spcPts val="30"/>
                        </a:spcBef>
                        <a:spcAft>
                          <a:spcPts val="0"/>
                        </a:spcAft>
                      </a:pPr>
                      <a:r>
                        <a:rPr lang="es-EC" sz="1000" spc="5">
                          <a:effectLst/>
                        </a:rPr>
                        <a:t>0</a:t>
                      </a:r>
                      <a:r>
                        <a:rPr lang="es-EC" sz="1000" spc="-5">
                          <a:effectLst/>
                        </a:rPr>
                        <a:t>.</a:t>
                      </a:r>
                      <a:r>
                        <a:rPr lang="es-EC" sz="1000" spc="5">
                          <a:effectLst/>
                        </a:rPr>
                        <a:t>7</a:t>
                      </a:r>
                      <a:r>
                        <a:rPr lang="es-EC" sz="1000">
                          <a:effectLst/>
                        </a:rPr>
                        <a:t>5</a:t>
                      </a:r>
                      <a:endParaRPr lang="es-EC" sz="1000">
                        <a:effectLst/>
                        <a:latin typeface="Calibri"/>
                        <a:ea typeface="Calibri"/>
                        <a:cs typeface="Times New Roman"/>
                      </a:endParaRPr>
                    </a:p>
                  </a:txBody>
                  <a:tcPr marL="0" marR="0" marT="0" marB="0"/>
                </a:tc>
                <a:tc>
                  <a:txBody>
                    <a:bodyPr/>
                    <a:lstStyle/>
                    <a:p>
                      <a:pPr marL="207010" marR="213995" algn="ctr">
                        <a:lnSpc>
                          <a:spcPct val="115000"/>
                        </a:lnSpc>
                        <a:spcBef>
                          <a:spcPts val="30"/>
                        </a:spcBef>
                        <a:spcAft>
                          <a:spcPts val="0"/>
                        </a:spcAft>
                      </a:pPr>
                      <a:r>
                        <a:rPr lang="es-EC" sz="1000" spc="5">
                          <a:effectLst/>
                        </a:rPr>
                        <a:t>0</a:t>
                      </a:r>
                      <a:r>
                        <a:rPr lang="es-EC" sz="1000" spc="-5">
                          <a:effectLst/>
                        </a:rPr>
                        <a:t>.</a:t>
                      </a:r>
                      <a:r>
                        <a:rPr lang="es-EC" sz="1000" spc="-10">
                          <a:effectLst/>
                        </a:rPr>
                        <a:t>7</a:t>
                      </a:r>
                      <a:r>
                        <a:rPr lang="es-EC" sz="1000">
                          <a:effectLst/>
                        </a:rPr>
                        <a:t>5</a:t>
                      </a:r>
                      <a:endParaRPr lang="es-EC" sz="1000">
                        <a:effectLst/>
                        <a:latin typeface="Calibri"/>
                        <a:ea typeface="Calibri"/>
                        <a:cs typeface="Times New Roman"/>
                      </a:endParaRPr>
                    </a:p>
                  </a:txBody>
                  <a:tcPr marL="0" marR="0" marT="0" marB="0"/>
                </a:tc>
              </a:tr>
              <a:tr h="193024">
                <a:tc gridSpan="2" vMerge="1">
                  <a:txBody>
                    <a:bodyPr/>
                    <a:lstStyle/>
                    <a:p>
                      <a:endParaRPr lang="es-EC"/>
                    </a:p>
                  </a:txBody>
                  <a:tcPr/>
                </a:tc>
                <a:tc hMerge="1" vMerge="1">
                  <a:txBody>
                    <a:bodyPr/>
                    <a:lstStyle/>
                    <a:p>
                      <a:endParaRPr lang="es-EC"/>
                    </a:p>
                  </a:txBody>
                  <a:tcPr/>
                </a:tc>
                <a:tc>
                  <a:txBody>
                    <a:bodyPr/>
                    <a:lstStyle/>
                    <a:p>
                      <a:pPr marL="207645" marR="215900" algn="ctr">
                        <a:lnSpc>
                          <a:spcPct val="115000"/>
                        </a:lnSpc>
                        <a:spcBef>
                          <a:spcPts val="30"/>
                        </a:spcBef>
                        <a:spcAft>
                          <a:spcPts val="0"/>
                        </a:spcAft>
                      </a:pPr>
                      <a:r>
                        <a:rPr lang="es-EC" sz="1000" spc="-10">
                          <a:effectLst/>
                        </a:rPr>
                        <a:t>0</a:t>
                      </a:r>
                      <a:r>
                        <a:rPr lang="es-EC" sz="1000" spc="5">
                          <a:effectLst/>
                        </a:rPr>
                        <a:t>.</a:t>
                      </a:r>
                      <a:r>
                        <a:rPr lang="es-EC" sz="1000" spc="-10">
                          <a:effectLst/>
                        </a:rPr>
                        <a:t>7</a:t>
                      </a:r>
                      <a:r>
                        <a:rPr lang="es-EC" sz="1000">
                          <a:effectLst/>
                        </a:rPr>
                        <a:t>5</a:t>
                      </a:r>
                      <a:endParaRPr lang="es-EC" sz="1000">
                        <a:effectLst/>
                        <a:latin typeface="Calibri"/>
                        <a:ea typeface="Calibri"/>
                        <a:cs typeface="Times New Roman"/>
                      </a:endParaRPr>
                    </a:p>
                  </a:txBody>
                  <a:tcPr marL="0" marR="0" marT="0" marB="0"/>
                </a:tc>
                <a:tc>
                  <a:txBody>
                    <a:bodyPr/>
                    <a:lstStyle/>
                    <a:p>
                      <a:pPr marL="206375" marR="215900" algn="ctr">
                        <a:lnSpc>
                          <a:spcPct val="115000"/>
                        </a:lnSpc>
                        <a:spcBef>
                          <a:spcPts val="30"/>
                        </a:spcBef>
                        <a:spcAft>
                          <a:spcPts val="0"/>
                        </a:spcAft>
                      </a:pPr>
                      <a:r>
                        <a:rPr lang="es-EC" sz="1000" spc="5">
                          <a:effectLst/>
                        </a:rPr>
                        <a:t>0</a:t>
                      </a:r>
                      <a:r>
                        <a:rPr lang="es-EC" sz="1000" spc="-5">
                          <a:effectLst/>
                        </a:rPr>
                        <a:t>.</a:t>
                      </a:r>
                      <a:r>
                        <a:rPr lang="es-EC" sz="1000" spc="5">
                          <a:effectLst/>
                        </a:rPr>
                        <a:t>7</a:t>
                      </a:r>
                      <a:r>
                        <a:rPr lang="es-EC" sz="1000">
                          <a:effectLst/>
                        </a:rPr>
                        <a:t>5</a:t>
                      </a:r>
                      <a:endParaRPr lang="es-EC" sz="1000">
                        <a:effectLst/>
                        <a:latin typeface="Calibri"/>
                        <a:ea typeface="Calibri"/>
                        <a:cs typeface="Times New Roman"/>
                      </a:endParaRPr>
                    </a:p>
                  </a:txBody>
                  <a:tcPr marL="0" marR="0" marT="0" marB="0"/>
                </a:tc>
                <a:tc>
                  <a:txBody>
                    <a:bodyPr/>
                    <a:lstStyle/>
                    <a:p>
                      <a:pPr marL="206375" marR="213995" algn="ctr">
                        <a:lnSpc>
                          <a:spcPct val="115000"/>
                        </a:lnSpc>
                        <a:spcBef>
                          <a:spcPts val="30"/>
                        </a:spcBef>
                        <a:spcAft>
                          <a:spcPts val="0"/>
                        </a:spcAft>
                      </a:pPr>
                      <a:r>
                        <a:rPr lang="es-EC" sz="1000" spc="5" dirty="0">
                          <a:effectLst/>
                        </a:rPr>
                        <a:t>0</a:t>
                      </a:r>
                      <a:r>
                        <a:rPr lang="es-EC" sz="1000" spc="-5" dirty="0">
                          <a:effectLst/>
                        </a:rPr>
                        <a:t>.</a:t>
                      </a:r>
                      <a:r>
                        <a:rPr lang="es-EC" sz="1000" spc="5" dirty="0">
                          <a:effectLst/>
                        </a:rPr>
                        <a:t>7</a:t>
                      </a:r>
                      <a:r>
                        <a:rPr lang="es-EC" sz="1000" dirty="0">
                          <a:effectLst/>
                        </a:rPr>
                        <a:t>5</a:t>
                      </a:r>
                      <a:endParaRPr lang="es-EC" sz="1000" dirty="0">
                        <a:effectLst/>
                        <a:latin typeface="Calibri"/>
                        <a:ea typeface="Calibri"/>
                        <a:cs typeface="Times New Roman"/>
                      </a:endParaRPr>
                    </a:p>
                  </a:txBody>
                  <a:tcPr marL="0" marR="0" marT="0" marB="0"/>
                </a:tc>
                <a:tc>
                  <a:txBody>
                    <a:bodyPr/>
                    <a:lstStyle/>
                    <a:p>
                      <a:pPr marL="208280" marR="215265" algn="ctr">
                        <a:lnSpc>
                          <a:spcPct val="115000"/>
                        </a:lnSpc>
                        <a:spcBef>
                          <a:spcPts val="30"/>
                        </a:spcBef>
                        <a:spcAft>
                          <a:spcPts val="0"/>
                        </a:spcAft>
                      </a:pPr>
                      <a:r>
                        <a:rPr lang="es-EC" sz="1000" spc="-10" dirty="0">
                          <a:effectLst/>
                        </a:rPr>
                        <a:t>0</a:t>
                      </a:r>
                      <a:r>
                        <a:rPr lang="es-EC" sz="1000" spc="5" dirty="0">
                          <a:effectLst/>
                        </a:rPr>
                        <a:t>.</a:t>
                      </a:r>
                      <a:r>
                        <a:rPr lang="es-EC" sz="1000" spc="-10" dirty="0">
                          <a:effectLst/>
                        </a:rPr>
                        <a:t>7</a:t>
                      </a:r>
                      <a:r>
                        <a:rPr lang="es-EC" sz="1000" dirty="0">
                          <a:effectLst/>
                        </a:rPr>
                        <a:t>5</a:t>
                      </a:r>
                      <a:endParaRPr lang="es-EC" sz="1000" dirty="0">
                        <a:effectLst/>
                        <a:latin typeface="Calibri"/>
                        <a:ea typeface="Calibri"/>
                        <a:cs typeface="Times New Roman"/>
                      </a:endParaRPr>
                    </a:p>
                  </a:txBody>
                  <a:tcPr marL="0" marR="0" marT="0" marB="0"/>
                </a:tc>
                <a:tc>
                  <a:txBody>
                    <a:bodyPr/>
                    <a:lstStyle/>
                    <a:p>
                      <a:pPr marL="206375" marR="215265" algn="ctr">
                        <a:lnSpc>
                          <a:spcPct val="115000"/>
                        </a:lnSpc>
                        <a:spcBef>
                          <a:spcPts val="30"/>
                        </a:spcBef>
                        <a:spcAft>
                          <a:spcPts val="0"/>
                        </a:spcAft>
                      </a:pPr>
                      <a:r>
                        <a:rPr lang="es-EC" sz="1000" spc="5">
                          <a:effectLst/>
                        </a:rPr>
                        <a:t>0</a:t>
                      </a:r>
                      <a:r>
                        <a:rPr lang="es-EC" sz="1000" spc="-5">
                          <a:effectLst/>
                        </a:rPr>
                        <a:t>.</a:t>
                      </a:r>
                      <a:r>
                        <a:rPr lang="es-EC" sz="1000" spc="5">
                          <a:effectLst/>
                        </a:rPr>
                        <a:t>7</a:t>
                      </a:r>
                      <a:r>
                        <a:rPr lang="es-EC" sz="1000">
                          <a:effectLst/>
                        </a:rPr>
                        <a:t>5</a:t>
                      </a:r>
                      <a:endParaRPr lang="es-EC" sz="1000">
                        <a:effectLst/>
                        <a:latin typeface="Calibri"/>
                        <a:ea typeface="Calibri"/>
                        <a:cs typeface="Times New Roman"/>
                      </a:endParaRPr>
                    </a:p>
                  </a:txBody>
                  <a:tcPr marL="0" marR="0" marT="0" marB="0"/>
                </a:tc>
                <a:tc>
                  <a:txBody>
                    <a:bodyPr/>
                    <a:lstStyle/>
                    <a:p>
                      <a:pPr marL="207010" marR="213995" algn="ctr">
                        <a:lnSpc>
                          <a:spcPct val="115000"/>
                        </a:lnSpc>
                        <a:spcBef>
                          <a:spcPts val="30"/>
                        </a:spcBef>
                        <a:spcAft>
                          <a:spcPts val="0"/>
                        </a:spcAft>
                      </a:pPr>
                      <a:r>
                        <a:rPr lang="es-EC" sz="1000" spc="5">
                          <a:effectLst/>
                        </a:rPr>
                        <a:t>0</a:t>
                      </a:r>
                      <a:r>
                        <a:rPr lang="es-EC" sz="1000" spc="-5">
                          <a:effectLst/>
                        </a:rPr>
                        <a:t>.</a:t>
                      </a:r>
                      <a:r>
                        <a:rPr lang="es-EC" sz="1000" spc="-10">
                          <a:effectLst/>
                        </a:rPr>
                        <a:t>7</a:t>
                      </a:r>
                      <a:r>
                        <a:rPr lang="es-EC" sz="1000">
                          <a:effectLst/>
                        </a:rPr>
                        <a:t>5</a:t>
                      </a:r>
                      <a:endParaRPr lang="es-EC" sz="1000">
                        <a:effectLst/>
                        <a:latin typeface="Calibri"/>
                        <a:ea typeface="Calibri"/>
                        <a:cs typeface="Times New Roman"/>
                      </a:endParaRPr>
                    </a:p>
                  </a:txBody>
                  <a:tcPr marL="0" marR="0" marT="0" marB="0"/>
                </a:tc>
              </a:tr>
              <a:tr h="193024">
                <a:tc gridSpan="2" vMerge="1">
                  <a:txBody>
                    <a:bodyPr/>
                    <a:lstStyle/>
                    <a:p>
                      <a:endParaRPr lang="es-EC"/>
                    </a:p>
                  </a:txBody>
                  <a:tcPr/>
                </a:tc>
                <a:tc hMerge="1" vMerge="1">
                  <a:txBody>
                    <a:bodyPr/>
                    <a:lstStyle/>
                    <a:p>
                      <a:endParaRPr lang="es-EC"/>
                    </a:p>
                  </a:txBody>
                  <a:tcPr/>
                </a:tc>
                <a:tc>
                  <a:txBody>
                    <a:bodyPr/>
                    <a:lstStyle/>
                    <a:p>
                      <a:pPr marL="288290" marR="281305" algn="ctr">
                        <a:lnSpc>
                          <a:spcPct val="115000"/>
                        </a:lnSpc>
                        <a:spcBef>
                          <a:spcPts val="30"/>
                        </a:spcBef>
                        <a:spcAft>
                          <a:spcPts val="0"/>
                        </a:spcAft>
                      </a:pPr>
                      <a:r>
                        <a:rPr lang="es-EC" sz="1000">
                          <a:effectLst/>
                        </a:rPr>
                        <a:t>1</a:t>
                      </a:r>
                      <a:endParaRPr lang="es-EC" sz="1000">
                        <a:effectLst/>
                        <a:latin typeface="Calibri"/>
                        <a:ea typeface="Calibri"/>
                        <a:cs typeface="Times New Roman"/>
                      </a:endParaRPr>
                    </a:p>
                  </a:txBody>
                  <a:tcPr marL="0" marR="0" marT="0" marB="0"/>
                </a:tc>
                <a:tc>
                  <a:txBody>
                    <a:bodyPr/>
                    <a:lstStyle/>
                    <a:p>
                      <a:pPr marL="242570" marR="236855" algn="ctr">
                        <a:lnSpc>
                          <a:spcPct val="115000"/>
                        </a:lnSpc>
                        <a:spcBef>
                          <a:spcPts val="30"/>
                        </a:spcBef>
                        <a:spcAft>
                          <a:spcPts val="0"/>
                        </a:spcAft>
                      </a:pPr>
                      <a:r>
                        <a:rPr lang="es-EC" sz="1000" spc="5">
                          <a:effectLst/>
                        </a:rPr>
                        <a:t>1</a:t>
                      </a:r>
                      <a:r>
                        <a:rPr lang="es-EC" sz="1000" spc="-5">
                          <a:effectLst/>
                        </a:rPr>
                        <a:t>.</a:t>
                      </a:r>
                      <a:r>
                        <a:rPr lang="es-EC" sz="1000">
                          <a:effectLst/>
                        </a:rPr>
                        <a:t>1</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1</a:t>
                      </a:r>
                      <a:r>
                        <a:rPr lang="es-EC" sz="1000" spc="-5">
                          <a:effectLst/>
                        </a:rPr>
                        <a:t>.</a:t>
                      </a:r>
                      <a:r>
                        <a:rPr lang="es-EC" sz="1000">
                          <a:effectLst/>
                        </a:rPr>
                        <a:t>2</a:t>
                      </a:r>
                      <a:endParaRPr lang="es-EC" sz="1000">
                        <a:effectLst/>
                        <a:latin typeface="Calibri"/>
                        <a:ea typeface="Calibri"/>
                        <a:cs typeface="Times New Roman"/>
                      </a:endParaRPr>
                    </a:p>
                  </a:txBody>
                  <a:tcPr marL="0" marR="0" marT="0" marB="0"/>
                </a:tc>
                <a:tc>
                  <a:txBody>
                    <a:bodyPr/>
                    <a:lstStyle/>
                    <a:p>
                      <a:pPr marL="207645" marR="215900" algn="ctr">
                        <a:lnSpc>
                          <a:spcPct val="115000"/>
                        </a:lnSpc>
                        <a:spcBef>
                          <a:spcPts val="30"/>
                        </a:spcBef>
                        <a:spcAft>
                          <a:spcPts val="0"/>
                        </a:spcAft>
                      </a:pPr>
                      <a:r>
                        <a:rPr lang="es-EC" sz="1000" spc="-10" dirty="0">
                          <a:effectLst/>
                        </a:rPr>
                        <a:t>1</a:t>
                      </a:r>
                      <a:r>
                        <a:rPr lang="es-EC" sz="1000" spc="5" dirty="0">
                          <a:effectLst/>
                        </a:rPr>
                        <a:t>.</a:t>
                      </a:r>
                      <a:r>
                        <a:rPr lang="es-EC" sz="1000" spc="-10" dirty="0">
                          <a:effectLst/>
                        </a:rPr>
                        <a:t>2</a:t>
                      </a:r>
                      <a:r>
                        <a:rPr lang="es-EC" sz="1000" dirty="0">
                          <a:effectLst/>
                        </a:rPr>
                        <a:t>5</a:t>
                      </a:r>
                      <a:endParaRPr lang="es-EC" sz="1000" dirty="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1</a:t>
                      </a:r>
                      <a:r>
                        <a:rPr lang="es-EC" sz="1000" spc="5">
                          <a:effectLst/>
                        </a:rPr>
                        <a:t>.</a:t>
                      </a:r>
                      <a:r>
                        <a:rPr lang="es-EC" sz="1000">
                          <a:effectLst/>
                        </a:rPr>
                        <a:t>3</a:t>
                      </a:r>
                      <a:endParaRPr lang="es-EC" sz="1000">
                        <a:effectLst/>
                        <a:latin typeface="Calibri"/>
                        <a:ea typeface="Calibri"/>
                        <a:cs typeface="Times New Roman"/>
                      </a:endParaRPr>
                    </a:p>
                  </a:txBody>
                  <a:tcPr marL="0" marR="0" marT="0" marB="0"/>
                </a:tc>
                <a:tc>
                  <a:txBody>
                    <a:bodyPr/>
                    <a:lstStyle/>
                    <a:p>
                      <a:pPr marL="206375" marR="213995" algn="ctr">
                        <a:lnSpc>
                          <a:spcPct val="115000"/>
                        </a:lnSpc>
                        <a:spcBef>
                          <a:spcPts val="30"/>
                        </a:spcBef>
                        <a:spcAft>
                          <a:spcPts val="0"/>
                        </a:spcAft>
                      </a:pPr>
                      <a:r>
                        <a:rPr lang="es-EC" sz="1000" spc="5">
                          <a:effectLst/>
                        </a:rPr>
                        <a:t>1</a:t>
                      </a:r>
                      <a:r>
                        <a:rPr lang="es-EC" sz="1000" spc="-5">
                          <a:effectLst/>
                        </a:rPr>
                        <a:t>.</a:t>
                      </a:r>
                      <a:r>
                        <a:rPr lang="es-EC" sz="1000" spc="-10">
                          <a:effectLst/>
                        </a:rPr>
                        <a:t>4</a:t>
                      </a:r>
                      <a:r>
                        <a:rPr lang="es-EC" sz="1000">
                          <a:effectLst/>
                        </a:rPr>
                        <a:t>5</a:t>
                      </a:r>
                      <a:endParaRPr lang="es-EC" sz="1000">
                        <a:effectLst/>
                        <a:latin typeface="Calibri"/>
                        <a:ea typeface="Calibri"/>
                        <a:cs typeface="Times New Roman"/>
                      </a:endParaRPr>
                    </a:p>
                  </a:txBody>
                  <a:tcPr marL="0" marR="0" marT="0" marB="0"/>
                </a:tc>
              </a:tr>
              <a:tr h="193024">
                <a:tc gridSpan="2" vMerge="1">
                  <a:txBody>
                    <a:bodyPr/>
                    <a:lstStyle/>
                    <a:p>
                      <a:endParaRPr lang="es-EC"/>
                    </a:p>
                  </a:txBody>
                  <a:tcPr/>
                </a:tc>
                <a:tc hMerge="1" vMerge="1">
                  <a:txBody>
                    <a:bodyPr/>
                    <a:lstStyle/>
                    <a:p>
                      <a:endParaRPr lang="es-EC"/>
                    </a:p>
                  </a:txBody>
                  <a:tcPr/>
                </a:tc>
                <a:tc>
                  <a:txBody>
                    <a:bodyPr/>
                    <a:lstStyle/>
                    <a:p>
                      <a:pPr marL="242570" marR="236855" algn="ctr">
                        <a:lnSpc>
                          <a:spcPct val="115000"/>
                        </a:lnSpc>
                        <a:spcBef>
                          <a:spcPts val="30"/>
                        </a:spcBef>
                        <a:spcAft>
                          <a:spcPts val="0"/>
                        </a:spcAft>
                      </a:pPr>
                      <a:r>
                        <a:rPr lang="es-EC" sz="1000" spc="5">
                          <a:effectLst/>
                        </a:rPr>
                        <a:t>1</a:t>
                      </a:r>
                      <a:r>
                        <a:rPr lang="es-EC" sz="1000" spc="-5">
                          <a:effectLst/>
                        </a:rPr>
                        <a:t>.</a:t>
                      </a:r>
                      <a:r>
                        <a:rPr lang="es-EC" sz="1000">
                          <a:effectLst/>
                        </a:rPr>
                        <a:t>2</a:t>
                      </a:r>
                      <a:endParaRPr lang="es-EC" sz="1000">
                        <a:effectLst/>
                        <a:latin typeface="Calibri"/>
                        <a:ea typeface="Calibri"/>
                        <a:cs typeface="Times New Roman"/>
                      </a:endParaRPr>
                    </a:p>
                  </a:txBody>
                  <a:tcPr marL="0" marR="0" marT="0" marB="0"/>
                </a:tc>
                <a:tc>
                  <a:txBody>
                    <a:bodyPr/>
                    <a:lstStyle/>
                    <a:p>
                      <a:pPr marL="206375" marR="215900" algn="ctr">
                        <a:lnSpc>
                          <a:spcPct val="115000"/>
                        </a:lnSpc>
                        <a:spcBef>
                          <a:spcPts val="30"/>
                        </a:spcBef>
                        <a:spcAft>
                          <a:spcPts val="0"/>
                        </a:spcAft>
                      </a:pPr>
                      <a:r>
                        <a:rPr lang="es-EC" sz="1000" spc="5">
                          <a:effectLst/>
                        </a:rPr>
                        <a:t>1</a:t>
                      </a:r>
                      <a:r>
                        <a:rPr lang="es-EC" sz="1000" spc="-5">
                          <a:effectLst/>
                        </a:rPr>
                        <a:t>.</a:t>
                      </a:r>
                      <a:r>
                        <a:rPr lang="es-EC" sz="1000" spc="5">
                          <a:effectLst/>
                        </a:rPr>
                        <a:t>2</a:t>
                      </a:r>
                      <a:r>
                        <a:rPr lang="es-EC" sz="1000">
                          <a:effectLst/>
                        </a:rPr>
                        <a:t>5</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1</a:t>
                      </a:r>
                      <a:r>
                        <a:rPr lang="es-EC" sz="1000" spc="-5">
                          <a:effectLst/>
                        </a:rPr>
                        <a:t>.</a:t>
                      </a:r>
                      <a:r>
                        <a:rPr lang="es-EC" sz="1000">
                          <a:effectLst/>
                        </a:rPr>
                        <a:t>3</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5" dirty="0">
                          <a:effectLst/>
                        </a:rPr>
                        <a:t>1</a:t>
                      </a:r>
                      <a:r>
                        <a:rPr lang="es-EC" sz="1000" spc="-5" dirty="0">
                          <a:effectLst/>
                        </a:rPr>
                        <a:t>.</a:t>
                      </a:r>
                      <a:r>
                        <a:rPr lang="es-EC" sz="1000" dirty="0">
                          <a:effectLst/>
                        </a:rPr>
                        <a:t>4</a:t>
                      </a:r>
                      <a:endParaRPr lang="es-EC" sz="1000" dirty="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dirty="0">
                          <a:effectLst/>
                        </a:rPr>
                        <a:t>1</a:t>
                      </a:r>
                      <a:r>
                        <a:rPr lang="es-EC" sz="1000" spc="5" dirty="0">
                          <a:effectLst/>
                        </a:rPr>
                        <a:t>.</a:t>
                      </a:r>
                      <a:r>
                        <a:rPr lang="es-EC" sz="1000" dirty="0">
                          <a:effectLst/>
                        </a:rPr>
                        <a:t>5</a:t>
                      </a:r>
                      <a:endParaRPr lang="es-EC" sz="1000" dirty="0">
                        <a:effectLst/>
                        <a:latin typeface="Calibri"/>
                        <a:ea typeface="Calibri"/>
                        <a:cs typeface="Times New Roman"/>
                      </a:endParaRPr>
                    </a:p>
                  </a:txBody>
                  <a:tcPr marL="0" marR="0" marT="0" marB="0"/>
                </a:tc>
                <a:tc>
                  <a:txBody>
                    <a:bodyPr/>
                    <a:lstStyle/>
                    <a:p>
                      <a:pPr marL="206375" marR="213995" algn="ctr">
                        <a:lnSpc>
                          <a:spcPct val="115000"/>
                        </a:lnSpc>
                        <a:spcBef>
                          <a:spcPts val="30"/>
                        </a:spcBef>
                        <a:spcAft>
                          <a:spcPts val="0"/>
                        </a:spcAft>
                      </a:pPr>
                      <a:r>
                        <a:rPr lang="es-EC" sz="1000" spc="5">
                          <a:effectLst/>
                        </a:rPr>
                        <a:t>1</a:t>
                      </a:r>
                      <a:r>
                        <a:rPr lang="es-EC" sz="1000" spc="-5">
                          <a:effectLst/>
                        </a:rPr>
                        <a:t>.</a:t>
                      </a:r>
                      <a:r>
                        <a:rPr lang="es-EC" sz="1000" spc="-10">
                          <a:effectLst/>
                        </a:rPr>
                        <a:t>6</a:t>
                      </a:r>
                      <a:r>
                        <a:rPr lang="es-EC" sz="1000">
                          <a:effectLst/>
                        </a:rPr>
                        <a:t>5</a:t>
                      </a:r>
                      <a:endParaRPr lang="es-EC" sz="1000">
                        <a:effectLst/>
                        <a:latin typeface="Calibri"/>
                        <a:ea typeface="Calibri"/>
                        <a:cs typeface="Times New Roman"/>
                      </a:endParaRPr>
                    </a:p>
                  </a:txBody>
                  <a:tcPr marL="0" marR="0" marT="0" marB="0"/>
                </a:tc>
              </a:tr>
              <a:tr h="193024">
                <a:tc gridSpan="2" vMerge="1">
                  <a:txBody>
                    <a:bodyPr/>
                    <a:lstStyle/>
                    <a:p>
                      <a:endParaRPr lang="es-EC"/>
                    </a:p>
                  </a:txBody>
                  <a:tcPr/>
                </a:tc>
                <a:tc hMerge="1" vMerge="1">
                  <a:txBody>
                    <a:bodyPr/>
                    <a:lstStyle/>
                    <a:p>
                      <a:endParaRPr lang="es-EC"/>
                    </a:p>
                  </a:txBody>
                  <a:tcPr/>
                </a:tc>
                <a:tc>
                  <a:txBody>
                    <a:bodyPr/>
                    <a:lstStyle/>
                    <a:p>
                      <a:pPr marL="242570" marR="236855" algn="ctr">
                        <a:lnSpc>
                          <a:spcPct val="115000"/>
                        </a:lnSpc>
                        <a:spcBef>
                          <a:spcPts val="30"/>
                        </a:spcBef>
                        <a:spcAft>
                          <a:spcPts val="0"/>
                        </a:spcAft>
                      </a:pPr>
                      <a:r>
                        <a:rPr lang="es-EC" sz="1000" spc="5">
                          <a:effectLst/>
                        </a:rPr>
                        <a:t>1</a:t>
                      </a:r>
                      <a:r>
                        <a:rPr lang="es-EC" sz="1000" spc="-5">
                          <a:effectLst/>
                        </a:rPr>
                        <a:t>.</a:t>
                      </a:r>
                      <a:r>
                        <a:rPr lang="es-EC" sz="1000">
                          <a:effectLst/>
                        </a:rPr>
                        <a:t>5</a:t>
                      </a:r>
                      <a:endParaRPr lang="es-EC" sz="1000">
                        <a:effectLst/>
                        <a:latin typeface="Calibri"/>
                        <a:ea typeface="Calibri"/>
                        <a:cs typeface="Times New Roman"/>
                      </a:endParaRPr>
                    </a:p>
                  </a:txBody>
                  <a:tcPr marL="0" marR="0" marT="0" marB="0"/>
                </a:tc>
                <a:tc>
                  <a:txBody>
                    <a:bodyPr/>
                    <a:lstStyle/>
                    <a:p>
                      <a:pPr marL="242570" marR="236855" algn="ctr">
                        <a:lnSpc>
                          <a:spcPct val="115000"/>
                        </a:lnSpc>
                        <a:spcBef>
                          <a:spcPts val="30"/>
                        </a:spcBef>
                        <a:spcAft>
                          <a:spcPts val="0"/>
                        </a:spcAft>
                      </a:pPr>
                      <a:r>
                        <a:rPr lang="es-EC" sz="1000" spc="5">
                          <a:effectLst/>
                        </a:rPr>
                        <a:t>1</a:t>
                      </a:r>
                      <a:r>
                        <a:rPr lang="es-EC" sz="1000" spc="-5">
                          <a:effectLst/>
                        </a:rPr>
                        <a:t>.</a:t>
                      </a:r>
                      <a:r>
                        <a:rPr lang="es-EC" sz="1000">
                          <a:effectLst/>
                        </a:rPr>
                        <a:t>6</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a:effectLst/>
                        </a:rPr>
                        <a:t>1</a:t>
                      </a:r>
                      <a:r>
                        <a:rPr lang="es-EC" sz="1000" spc="-5">
                          <a:effectLst/>
                        </a:rPr>
                        <a:t>.</a:t>
                      </a:r>
                      <a:r>
                        <a:rPr lang="es-EC" sz="1000">
                          <a:effectLst/>
                        </a:rPr>
                        <a:t>7</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5">
                          <a:effectLst/>
                        </a:rPr>
                        <a:t>1</a:t>
                      </a:r>
                      <a:r>
                        <a:rPr lang="es-EC" sz="1000" spc="-5">
                          <a:effectLst/>
                        </a:rPr>
                        <a:t>.</a:t>
                      </a:r>
                      <a:r>
                        <a:rPr lang="es-EC" sz="1000">
                          <a:effectLst/>
                        </a:rPr>
                        <a:t>8</a:t>
                      </a:r>
                      <a:endParaRPr lang="es-EC" sz="1000">
                        <a:effectLst/>
                        <a:latin typeface="Calibri"/>
                        <a:ea typeface="Calibri"/>
                        <a:cs typeface="Times New Roman"/>
                      </a:endParaRPr>
                    </a:p>
                  </a:txBody>
                  <a:tcPr marL="0" marR="0" marT="0" marB="0"/>
                </a:tc>
                <a:tc>
                  <a:txBody>
                    <a:bodyPr/>
                    <a:lstStyle/>
                    <a:p>
                      <a:pPr marL="243205" marR="236855" algn="ctr">
                        <a:lnSpc>
                          <a:spcPct val="115000"/>
                        </a:lnSpc>
                        <a:spcBef>
                          <a:spcPts val="30"/>
                        </a:spcBef>
                        <a:spcAft>
                          <a:spcPts val="0"/>
                        </a:spcAft>
                      </a:pPr>
                      <a:r>
                        <a:rPr lang="es-EC" sz="1000" spc="-10" dirty="0">
                          <a:effectLst/>
                        </a:rPr>
                        <a:t>1</a:t>
                      </a:r>
                      <a:r>
                        <a:rPr lang="es-EC" sz="1000" spc="5" dirty="0">
                          <a:effectLst/>
                        </a:rPr>
                        <a:t>.</a:t>
                      </a:r>
                      <a:r>
                        <a:rPr lang="es-EC" sz="1000" dirty="0">
                          <a:effectLst/>
                        </a:rPr>
                        <a:t>9</a:t>
                      </a:r>
                      <a:endParaRPr lang="es-EC" sz="1000" dirty="0">
                        <a:effectLst/>
                        <a:latin typeface="Calibri"/>
                        <a:ea typeface="Calibri"/>
                        <a:cs typeface="Times New Roman"/>
                      </a:endParaRPr>
                    </a:p>
                  </a:txBody>
                  <a:tcPr marL="0" marR="0" marT="0" marB="0"/>
                </a:tc>
                <a:tc>
                  <a:txBody>
                    <a:bodyPr/>
                    <a:lstStyle/>
                    <a:p>
                      <a:pPr marL="287020" marR="279400" algn="ctr">
                        <a:lnSpc>
                          <a:spcPct val="115000"/>
                        </a:lnSpc>
                        <a:spcBef>
                          <a:spcPts val="30"/>
                        </a:spcBef>
                        <a:spcAft>
                          <a:spcPts val="0"/>
                        </a:spcAft>
                      </a:pPr>
                      <a:r>
                        <a:rPr lang="es-EC" sz="1000">
                          <a:effectLst/>
                        </a:rPr>
                        <a:t>2</a:t>
                      </a:r>
                      <a:endParaRPr lang="es-EC" sz="1000">
                        <a:effectLst/>
                        <a:latin typeface="Calibri"/>
                        <a:ea typeface="Calibri"/>
                        <a:cs typeface="Times New Roman"/>
                      </a:endParaRPr>
                    </a:p>
                  </a:txBody>
                  <a:tcPr marL="0" marR="0" marT="0" marB="0"/>
                </a:tc>
              </a:tr>
              <a:tr h="230728">
                <a:tc gridSpan="2" vMerge="1">
                  <a:txBody>
                    <a:bodyPr/>
                    <a:lstStyle/>
                    <a:p>
                      <a:endParaRPr lang="es-EC"/>
                    </a:p>
                  </a:txBody>
                  <a:tcPr/>
                </a:tc>
                <a:tc hMerge="1" vMerge="1">
                  <a:txBody>
                    <a:bodyPr/>
                    <a:lstStyle/>
                    <a:p>
                      <a:endParaRPr lang="es-EC"/>
                    </a:p>
                  </a:txBody>
                  <a:tcPr/>
                </a:tc>
                <a:tc>
                  <a:txBody>
                    <a:bodyPr/>
                    <a:lstStyle/>
                    <a:p>
                      <a:pPr marL="146685">
                        <a:lnSpc>
                          <a:spcPct val="115000"/>
                        </a:lnSpc>
                        <a:spcBef>
                          <a:spcPts val="30"/>
                        </a:spcBef>
                        <a:spcAft>
                          <a:spcPts val="0"/>
                        </a:spcAft>
                      </a:pPr>
                      <a:r>
                        <a:rPr lang="es-EC" sz="1000" spc="-20">
                          <a:effectLst/>
                        </a:rPr>
                        <a:t>v</a:t>
                      </a:r>
                      <a:r>
                        <a:rPr lang="es-EC" sz="1000" spc="15">
                          <a:effectLst/>
                        </a:rPr>
                        <a:t>e</a:t>
                      </a:r>
                      <a:r>
                        <a:rPr lang="es-EC" sz="1000">
                          <a:effectLst/>
                        </a:rPr>
                        <a:t>r</a:t>
                      </a:r>
                      <a:r>
                        <a:rPr lang="es-EC" sz="1000" spc="30">
                          <a:effectLst/>
                        </a:rPr>
                        <a:t> </a:t>
                      </a:r>
                      <a:r>
                        <a:rPr lang="es-EC" sz="1000" spc="-5">
                          <a:effectLst/>
                        </a:rPr>
                        <a:t>n</a:t>
                      </a:r>
                      <a:r>
                        <a:rPr lang="es-EC" sz="1000">
                          <a:effectLst/>
                        </a:rPr>
                        <a:t>o</a:t>
                      </a:r>
                      <a:r>
                        <a:rPr lang="es-EC" sz="1000" spc="-5">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5415">
                        <a:lnSpc>
                          <a:spcPct val="115000"/>
                        </a:lnSpc>
                        <a:spcBef>
                          <a:spcPts val="30"/>
                        </a:spcBef>
                        <a:spcAft>
                          <a:spcPts val="0"/>
                        </a:spcAft>
                      </a:pPr>
                      <a:r>
                        <a:rPr lang="es-EC" sz="1000">
                          <a:effectLst/>
                        </a:rPr>
                        <a:t>v</a:t>
                      </a:r>
                      <a:r>
                        <a:rPr lang="es-EC" sz="1000" spc="-5">
                          <a:effectLst/>
                        </a:rPr>
                        <a:t>e</a:t>
                      </a:r>
                      <a:r>
                        <a:rPr lang="es-EC" sz="1000">
                          <a:effectLst/>
                        </a:rPr>
                        <a:t>r</a:t>
                      </a:r>
                      <a:r>
                        <a:rPr lang="es-EC" sz="1000" spc="30">
                          <a:effectLst/>
                        </a:rPr>
                        <a:t> </a:t>
                      </a:r>
                      <a:r>
                        <a:rPr lang="es-EC" sz="1000" spc="5">
                          <a:effectLst/>
                        </a:rPr>
                        <a:t>n</a:t>
                      </a:r>
                      <a:r>
                        <a:rPr lang="es-EC" sz="1000">
                          <a:effectLst/>
                        </a:rPr>
                        <a:t>o</a:t>
                      </a:r>
                      <a:r>
                        <a:rPr lang="es-EC" sz="1000" spc="-5">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5415">
                        <a:lnSpc>
                          <a:spcPct val="115000"/>
                        </a:lnSpc>
                        <a:spcBef>
                          <a:spcPts val="30"/>
                        </a:spcBef>
                        <a:spcAft>
                          <a:spcPts val="0"/>
                        </a:spcAft>
                      </a:pPr>
                      <a:r>
                        <a:rPr lang="es-EC" sz="1000">
                          <a:effectLst/>
                        </a:rPr>
                        <a:t>v</a:t>
                      </a:r>
                      <a:r>
                        <a:rPr lang="es-EC" sz="1000" spc="-5">
                          <a:effectLst/>
                        </a:rPr>
                        <a:t>e</a:t>
                      </a:r>
                      <a:r>
                        <a:rPr lang="es-EC" sz="1000">
                          <a:effectLst/>
                        </a:rPr>
                        <a:t>r</a:t>
                      </a:r>
                      <a:r>
                        <a:rPr lang="es-EC" sz="1000" spc="30">
                          <a:effectLst/>
                        </a:rPr>
                        <a:t> </a:t>
                      </a:r>
                      <a:r>
                        <a:rPr lang="es-EC" sz="1000" spc="5">
                          <a:effectLst/>
                        </a:rPr>
                        <a:t>n</a:t>
                      </a:r>
                      <a:r>
                        <a:rPr lang="es-EC" sz="1000" spc="-10">
                          <a:effectLst/>
                        </a:rPr>
                        <a:t>o</a:t>
                      </a:r>
                      <a:r>
                        <a:rPr lang="es-EC" sz="1000" spc="-5">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7320">
                        <a:lnSpc>
                          <a:spcPct val="115000"/>
                        </a:lnSpc>
                        <a:spcBef>
                          <a:spcPts val="30"/>
                        </a:spcBef>
                        <a:spcAft>
                          <a:spcPts val="0"/>
                        </a:spcAft>
                      </a:pPr>
                      <a:r>
                        <a:rPr lang="es-EC" sz="1000" spc="-20">
                          <a:effectLst/>
                        </a:rPr>
                        <a:t>v</a:t>
                      </a:r>
                      <a:r>
                        <a:rPr lang="es-EC" sz="1000" spc="15">
                          <a:effectLst/>
                        </a:rPr>
                        <a:t>e</a:t>
                      </a:r>
                      <a:r>
                        <a:rPr lang="es-EC" sz="1000">
                          <a:effectLst/>
                        </a:rPr>
                        <a:t>r</a:t>
                      </a:r>
                      <a:r>
                        <a:rPr lang="es-EC" sz="1000" spc="30">
                          <a:effectLst/>
                        </a:rPr>
                        <a:t> </a:t>
                      </a:r>
                      <a:r>
                        <a:rPr lang="es-EC" sz="1000" spc="-5">
                          <a:effectLst/>
                        </a:rPr>
                        <a:t>n</a:t>
                      </a:r>
                      <a:r>
                        <a:rPr lang="es-EC" sz="1000">
                          <a:effectLst/>
                        </a:rPr>
                        <a:t>o</a:t>
                      </a:r>
                      <a:r>
                        <a:rPr lang="es-EC" sz="1000" spc="-5">
                          <a:effectLst/>
                        </a:rPr>
                        <a:t>t</a:t>
                      </a:r>
                      <a:r>
                        <a:rPr lang="es-EC" sz="1000">
                          <a:effectLst/>
                        </a:rPr>
                        <a:t>a</a:t>
                      </a:r>
                      <a:endParaRPr lang="es-EC" sz="1000">
                        <a:effectLst/>
                        <a:latin typeface="Calibri"/>
                        <a:ea typeface="Calibri"/>
                        <a:cs typeface="Times New Roman"/>
                      </a:endParaRPr>
                    </a:p>
                  </a:txBody>
                  <a:tcPr marL="0" marR="0" marT="0" marB="0"/>
                </a:tc>
                <a:tc>
                  <a:txBody>
                    <a:bodyPr/>
                    <a:lstStyle/>
                    <a:p>
                      <a:pPr marL="145415">
                        <a:lnSpc>
                          <a:spcPct val="115000"/>
                        </a:lnSpc>
                        <a:spcBef>
                          <a:spcPts val="30"/>
                        </a:spcBef>
                        <a:spcAft>
                          <a:spcPts val="0"/>
                        </a:spcAft>
                      </a:pPr>
                      <a:r>
                        <a:rPr lang="es-EC" sz="1000" dirty="0">
                          <a:effectLst/>
                        </a:rPr>
                        <a:t>v</a:t>
                      </a:r>
                      <a:r>
                        <a:rPr lang="es-EC" sz="1000" spc="-5" dirty="0">
                          <a:effectLst/>
                        </a:rPr>
                        <a:t>e</a:t>
                      </a:r>
                      <a:r>
                        <a:rPr lang="es-EC" sz="1000" dirty="0">
                          <a:effectLst/>
                        </a:rPr>
                        <a:t>r</a:t>
                      </a:r>
                      <a:r>
                        <a:rPr lang="es-EC" sz="1000" spc="30" dirty="0">
                          <a:effectLst/>
                        </a:rPr>
                        <a:t> </a:t>
                      </a:r>
                      <a:r>
                        <a:rPr lang="es-EC" sz="1000" spc="5" dirty="0">
                          <a:effectLst/>
                        </a:rPr>
                        <a:t>n</a:t>
                      </a:r>
                      <a:r>
                        <a:rPr lang="es-EC" sz="1000" dirty="0">
                          <a:effectLst/>
                        </a:rPr>
                        <a:t>o</a:t>
                      </a:r>
                      <a:r>
                        <a:rPr lang="es-EC" sz="1000" spc="-5" dirty="0">
                          <a:effectLst/>
                        </a:rPr>
                        <a:t>t</a:t>
                      </a:r>
                      <a:r>
                        <a:rPr lang="es-EC" sz="1000" dirty="0">
                          <a:effectLst/>
                        </a:rPr>
                        <a:t>a</a:t>
                      </a:r>
                      <a:endParaRPr lang="es-EC" sz="1000" dirty="0">
                        <a:effectLst/>
                        <a:latin typeface="Calibri"/>
                        <a:ea typeface="Calibri"/>
                        <a:cs typeface="Times New Roman"/>
                      </a:endParaRPr>
                    </a:p>
                  </a:txBody>
                  <a:tcPr marL="0" marR="0" marT="0" marB="0"/>
                </a:tc>
                <a:tc>
                  <a:txBody>
                    <a:bodyPr/>
                    <a:lstStyle/>
                    <a:p>
                      <a:pPr marL="146050">
                        <a:lnSpc>
                          <a:spcPct val="115000"/>
                        </a:lnSpc>
                        <a:spcBef>
                          <a:spcPts val="30"/>
                        </a:spcBef>
                        <a:spcAft>
                          <a:spcPts val="0"/>
                        </a:spcAft>
                      </a:pPr>
                      <a:r>
                        <a:rPr lang="es-EC" sz="1000" spc="-20" dirty="0">
                          <a:effectLst/>
                        </a:rPr>
                        <a:t>v</a:t>
                      </a:r>
                      <a:r>
                        <a:rPr lang="es-EC" sz="1000" spc="15" dirty="0">
                          <a:effectLst/>
                        </a:rPr>
                        <a:t>e</a:t>
                      </a:r>
                      <a:r>
                        <a:rPr lang="es-EC" sz="1000" dirty="0">
                          <a:effectLst/>
                        </a:rPr>
                        <a:t>r</a:t>
                      </a:r>
                      <a:r>
                        <a:rPr lang="es-EC" sz="1000" spc="30" dirty="0">
                          <a:effectLst/>
                        </a:rPr>
                        <a:t> </a:t>
                      </a:r>
                      <a:r>
                        <a:rPr lang="es-EC" sz="1000" spc="-5" dirty="0">
                          <a:effectLst/>
                        </a:rPr>
                        <a:t>n</a:t>
                      </a:r>
                      <a:r>
                        <a:rPr lang="es-EC" sz="1000" dirty="0">
                          <a:effectLst/>
                        </a:rPr>
                        <a:t>o</a:t>
                      </a:r>
                      <a:r>
                        <a:rPr lang="es-EC" sz="1000" spc="-5" dirty="0">
                          <a:effectLst/>
                        </a:rPr>
                        <a:t>t</a:t>
                      </a:r>
                      <a:r>
                        <a:rPr lang="es-EC" sz="1000" dirty="0">
                          <a:effectLst/>
                        </a:rPr>
                        <a:t>a</a:t>
                      </a:r>
                      <a:endParaRPr lang="es-EC" sz="1000" dirty="0">
                        <a:effectLst/>
                        <a:latin typeface="Calibri"/>
                        <a:ea typeface="Calibri"/>
                        <a:cs typeface="Times New Roman"/>
                      </a:endParaRPr>
                    </a:p>
                  </a:txBody>
                  <a:tcPr marL="0" marR="0" marT="0" marB="0"/>
                </a:tc>
              </a:tr>
            </a:tbl>
          </a:graphicData>
        </a:graphic>
      </p:graphicFrame>
    </p:spTree>
    <p:extLst>
      <p:ext uri="{BB962C8B-B14F-4D97-AF65-F5344CB8AC3E}">
        <p14:creationId xmlns:p14="http://schemas.microsoft.com/office/powerpoint/2010/main" val="15476530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6 Marcador de contenido"/>
          <p:cNvGraphicFramePr>
            <a:graphicFrameLocks noGrp="1"/>
          </p:cNvGraphicFramePr>
          <p:nvPr>
            <p:ph idx="1"/>
            <p:extLst>
              <p:ext uri="{D42A27DB-BD31-4B8C-83A1-F6EECF244321}">
                <p14:modId xmlns:p14="http://schemas.microsoft.com/office/powerpoint/2010/main" val="2103693195"/>
              </p:ext>
            </p:extLst>
          </p:nvPr>
        </p:nvGraphicFramePr>
        <p:xfrm>
          <a:off x="457200" y="1000108"/>
          <a:ext cx="8229600" cy="5126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txBox="1">
            <a:spLocks/>
          </p:cNvSpPr>
          <p:nvPr/>
        </p:nvSpPr>
        <p:spPr>
          <a:xfrm>
            <a:off x="5292080" y="44624"/>
            <a:ext cx="2280343"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Introducción</a:t>
            </a:r>
            <a:endParaRPr lang="es-EC" sz="2500" dirty="0">
              <a:solidFill>
                <a:schemeClr val="bg1"/>
              </a:solidFill>
            </a:endParaRPr>
          </a:p>
        </p:txBody>
      </p:sp>
    </p:spTree>
    <p:extLst>
      <p:ext uri="{BB962C8B-B14F-4D97-AF65-F5344CB8AC3E}">
        <p14:creationId xmlns:p14="http://schemas.microsoft.com/office/powerpoint/2010/main" val="1387603900"/>
      </p:ext>
    </p:extLst>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sp>
        <p:nvSpPr>
          <p:cNvPr id="6" name="1 Título"/>
          <p:cNvSpPr txBox="1">
            <a:spLocks/>
          </p:cNvSpPr>
          <p:nvPr/>
        </p:nvSpPr>
        <p:spPr>
          <a:xfrm>
            <a:off x="971600" y="1484784"/>
            <a:ext cx="6912768" cy="165618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C" sz="1800" dirty="0" smtClean="0">
                <a:solidFill>
                  <a:schemeClr val="tx1"/>
                </a:solidFill>
              </a:rPr>
              <a:t>.</a:t>
            </a:r>
          </a:p>
          <a:p>
            <a:endParaRPr lang="es-EC" sz="3200" dirty="0" smtClean="0">
              <a:solidFill>
                <a:schemeClr val="tx1"/>
              </a:solidFill>
            </a:endParaRPr>
          </a:p>
        </p:txBody>
      </p:sp>
      <p:sp>
        <p:nvSpPr>
          <p:cNvPr id="7" name="1 Título"/>
          <p:cNvSpPr txBox="1">
            <a:spLocks/>
          </p:cNvSpPr>
          <p:nvPr/>
        </p:nvSpPr>
        <p:spPr>
          <a:xfrm>
            <a:off x="971600" y="3284984"/>
            <a:ext cx="3096344" cy="504056"/>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1800" dirty="0">
              <a:solidFill>
                <a:srgbClr val="C00000"/>
              </a:solidFill>
            </a:endParaRPr>
          </a:p>
        </p:txBody>
      </p:sp>
      <p:graphicFrame>
        <p:nvGraphicFramePr>
          <p:cNvPr id="8" name="Diagram 3"/>
          <p:cNvGraphicFramePr/>
          <p:nvPr>
            <p:extLst>
              <p:ext uri="{D42A27DB-BD31-4B8C-83A1-F6EECF244321}">
                <p14:modId xmlns:p14="http://schemas.microsoft.com/office/powerpoint/2010/main" val="283974363"/>
              </p:ext>
            </p:extLst>
          </p:nvPr>
        </p:nvGraphicFramePr>
        <p:xfrm>
          <a:off x="755576" y="620688"/>
          <a:ext cx="7704856"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9" name="8 Rectángulo"/>
              <p:cNvSpPr/>
              <p:nvPr/>
            </p:nvSpPr>
            <p:spPr>
              <a:xfrm>
                <a:off x="4427984" y="2601758"/>
                <a:ext cx="1503873" cy="369332"/>
              </a:xfrm>
              <a:prstGeom prst="rect">
                <a:avLst/>
              </a:prstGeom>
            </p:spPr>
            <p:txBody>
              <a:bodyPr wrap="none">
                <a:spAutoFit/>
              </a:bodyPr>
              <a:lstStyle/>
              <a:p>
                <a14:m>
                  <m:oMath xmlns:m="http://schemas.openxmlformats.org/officeDocument/2006/math">
                    <m:r>
                      <a:rPr lang="es-EC" i="1">
                        <a:latin typeface="Cambria Math"/>
                      </a:rPr>
                      <m:t>𝑇</m:t>
                    </m:r>
                    <m:r>
                      <a:rPr lang="es-EC" i="1">
                        <a:latin typeface="Cambria Math"/>
                      </a:rPr>
                      <m:t>=</m:t>
                    </m:r>
                    <m:r>
                      <a:rPr lang="es-EC" i="1">
                        <a:latin typeface="Cambria Math"/>
                      </a:rPr>
                      <m:t>𝐶𝑡</m:t>
                    </m:r>
                    <m:r>
                      <a:rPr lang="es-EC" i="1">
                        <a:latin typeface="Cambria Math"/>
                      </a:rPr>
                      <m:t>∗</m:t>
                    </m:r>
                    <m:r>
                      <a:rPr lang="es-EC" i="1">
                        <a:latin typeface="Cambria Math"/>
                      </a:rPr>
                      <m:t>h</m:t>
                    </m:r>
                    <m:sSup>
                      <m:sSupPr>
                        <m:ctrlPr>
                          <a:rPr lang="es-EC" i="1">
                            <a:latin typeface="Cambria Math"/>
                          </a:rPr>
                        </m:ctrlPr>
                      </m:sSupPr>
                      <m:e>
                        <m:r>
                          <a:rPr lang="es-EC" i="1">
                            <a:latin typeface="Cambria Math"/>
                          </a:rPr>
                          <m:t>𝑛</m:t>
                        </m:r>
                      </m:e>
                      <m:sup>
                        <m:r>
                          <a:rPr lang="es-EC" i="1">
                            <a:latin typeface="Cambria Math"/>
                          </a:rPr>
                          <m:t>𝛼</m:t>
                        </m:r>
                      </m:sup>
                    </m:sSup>
                  </m:oMath>
                </a14:m>
                <a:r>
                  <a:rPr lang="es-EC" dirty="0"/>
                  <a:t> </a:t>
                </a:r>
              </a:p>
            </p:txBody>
          </p:sp>
        </mc:Choice>
        <mc:Fallback xmlns="">
          <p:sp>
            <p:nvSpPr>
              <p:cNvPr id="9" name="8 Rectángulo"/>
              <p:cNvSpPr>
                <a:spLocks noRot="1" noChangeAspect="1" noMove="1" noResize="1" noEditPoints="1" noAdjustHandles="1" noChangeArrowheads="1" noChangeShapeType="1" noTextEdit="1"/>
              </p:cNvSpPr>
              <p:nvPr/>
            </p:nvSpPr>
            <p:spPr>
              <a:xfrm>
                <a:off x="4427984" y="2601758"/>
                <a:ext cx="1503873" cy="369332"/>
              </a:xfrm>
              <a:prstGeom prst="rect">
                <a:avLst/>
              </a:prstGeom>
              <a:blipFill rotWithShape="1">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8569534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908720"/>
            <a:ext cx="5976664" cy="432048"/>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a:solidFill>
                  <a:schemeClr val="tx1"/>
                </a:solidFill>
              </a:rPr>
              <a:t>Espectro elástico de diseño en desplazamientos</a:t>
            </a:r>
            <a:endParaRPr lang="es-EC" sz="1800"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pic>
        <p:nvPicPr>
          <p:cNvPr id="6" name="5 Imagen"/>
          <p:cNvPicPr/>
          <p:nvPr/>
        </p:nvPicPr>
        <p:blipFill rotWithShape="1">
          <a:blip r:embed="rId2" cstate="print"/>
          <a:srcRect l="10577" t="10546" r="11218" b="9161"/>
          <a:stretch/>
        </p:blipFill>
        <p:spPr bwMode="auto">
          <a:xfrm>
            <a:off x="755576" y="1484784"/>
            <a:ext cx="7344816" cy="4680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17862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36712"/>
            <a:ext cx="7056784" cy="349169"/>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a:solidFill>
                  <a:schemeClr val="tx1"/>
                </a:solidFill>
              </a:rPr>
              <a:t>Factor de Reducción </a:t>
            </a:r>
            <a:r>
              <a:rPr lang="es-EC" sz="1800" b="1" dirty="0" smtClean="0">
                <a:solidFill>
                  <a:schemeClr val="tx1"/>
                </a:solidFill>
              </a:rPr>
              <a:t>de </a:t>
            </a:r>
            <a:r>
              <a:rPr lang="es-EC" sz="1800" b="1" dirty="0">
                <a:solidFill>
                  <a:schemeClr val="tx1"/>
                </a:solidFill>
              </a:rPr>
              <a:t>respuesta estructural R.</a:t>
            </a:r>
            <a:endParaRPr lang="es-EC" sz="1800"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127036788"/>
              </p:ext>
            </p:extLst>
          </p:nvPr>
        </p:nvGraphicFramePr>
        <p:xfrm>
          <a:off x="1043608" y="1340768"/>
          <a:ext cx="7272808" cy="5003443"/>
        </p:xfrm>
        <a:graphic>
          <a:graphicData uri="http://schemas.openxmlformats.org/drawingml/2006/table">
            <a:tbl>
              <a:tblPr>
                <a:tableStyleId>{5C22544A-7EE6-4342-B048-85BDC9FD1C3A}</a:tableStyleId>
              </a:tblPr>
              <a:tblGrid>
                <a:gridCol w="6920804"/>
                <a:gridCol w="352004"/>
              </a:tblGrid>
              <a:tr h="329494">
                <a:tc gridSpan="2">
                  <a:txBody>
                    <a:bodyPr/>
                    <a:lstStyle/>
                    <a:p>
                      <a:pPr>
                        <a:lnSpc>
                          <a:spcPts val="550"/>
                        </a:lnSpc>
                        <a:spcBef>
                          <a:spcPts val="35"/>
                        </a:spcBef>
                        <a:spcAft>
                          <a:spcPts val="0"/>
                        </a:spcAft>
                      </a:pPr>
                      <a:r>
                        <a:rPr lang="es-EC" sz="1200" b="1" dirty="0">
                          <a:effectLst/>
                        </a:rPr>
                        <a:t> </a:t>
                      </a:r>
                    </a:p>
                    <a:p>
                      <a:pPr marL="445770">
                        <a:lnSpc>
                          <a:spcPct val="115000"/>
                        </a:lnSpc>
                        <a:spcAft>
                          <a:spcPts val="0"/>
                        </a:spcAft>
                      </a:pPr>
                      <a:r>
                        <a:rPr lang="es-EC" sz="1200" b="1" spc="-5" dirty="0">
                          <a:effectLst/>
                        </a:rPr>
                        <a:t>V</a:t>
                      </a:r>
                      <a:r>
                        <a:rPr lang="es-EC" sz="1200" b="1" dirty="0">
                          <a:effectLst/>
                        </a:rPr>
                        <a:t>a</a:t>
                      </a:r>
                      <a:r>
                        <a:rPr lang="es-EC" sz="1200" b="1" spc="-5" dirty="0">
                          <a:effectLst/>
                        </a:rPr>
                        <a:t>lo</a:t>
                      </a:r>
                      <a:r>
                        <a:rPr lang="es-EC" sz="1200" b="1" spc="5" dirty="0">
                          <a:effectLst/>
                        </a:rPr>
                        <a:t>re</a:t>
                      </a:r>
                      <a:r>
                        <a:rPr lang="es-EC" sz="1200" b="1" dirty="0">
                          <a:effectLst/>
                        </a:rPr>
                        <a:t>s</a:t>
                      </a:r>
                      <a:r>
                        <a:rPr lang="es-EC" sz="1200" b="1" spc="-20" dirty="0">
                          <a:effectLst/>
                        </a:rPr>
                        <a:t> </a:t>
                      </a:r>
                      <a:r>
                        <a:rPr lang="es-EC" sz="1200" b="1" dirty="0">
                          <a:effectLst/>
                        </a:rPr>
                        <a:t>d</a:t>
                      </a:r>
                      <a:r>
                        <a:rPr lang="es-EC" sz="1200" b="1" spc="5" dirty="0">
                          <a:effectLst/>
                        </a:rPr>
                        <a:t>e</a:t>
                      </a:r>
                      <a:r>
                        <a:rPr lang="es-EC" sz="1200" b="1" dirty="0">
                          <a:effectLst/>
                        </a:rPr>
                        <a:t>l</a:t>
                      </a:r>
                      <a:r>
                        <a:rPr lang="es-EC" sz="1200" b="1" spc="30" dirty="0">
                          <a:effectLst/>
                        </a:rPr>
                        <a:t> </a:t>
                      </a:r>
                      <a:r>
                        <a:rPr lang="es-EC" sz="1200" b="1" spc="5" dirty="0">
                          <a:effectLst/>
                        </a:rPr>
                        <a:t>c</a:t>
                      </a:r>
                      <a:r>
                        <a:rPr lang="es-EC" sz="1200" b="1" spc="-5" dirty="0">
                          <a:effectLst/>
                        </a:rPr>
                        <a:t>o</a:t>
                      </a:r>
                      <a:r>
                        <a:rPr lang="es-EC" sz="1200" b="1" spc="5" dirty="0">
                          <a:effectLst/>
                        </a:rPr>
                        <a:t>ef</a:t>
                      </a:r>
                      <a:r>
                        <a:rPr lang="es-EC" sz="1200" b="1" spc="-5" dirty="0">
                          <a:effectLst/>
                        </a:rPr>
                        <a:t>ici</a:t>
                      </a:r>
                      <a:r>
                        <a:rPr lang="es-EC" sz="1200" b="1" spc="5" dirty="0">
                          <a:effectLst/>
                        </a:rPr>
                        <a:t>e</a:t>
                      </a:r>
                      <a:r>
                        <a:rPr lang="es-EC" sz="1200" b="1" dirty="0">
                          <a:effectLst/>
                        </a:rPr>
                        <a:t>nte</a:t>
                      </a:r>
                      <a:r>
                        <a:rPr lang="es-EC" sz="1200" b="1" spc="135" dirty="0">
                          <a:effectLst/>
                        </a:rPr>
                        <a:t> </a:t>
                      </a:r>
                      <a:r>
                        <a:rPr lang="es-EC" sz="1200" b="1" dirty="0">
                          <a:effectLst/>
                        </a:rPr>
                        <a:t>de</a:t>
                      </a:r>
                      <a:r>
                        <a:rPr lang="es-EC" sz="1200" b="1" spc="65" dirty="0">
                          <a:effectLst/>
                        </a:rPr>
                        <a:t> </a:t>
                      </a:r>
                      <a:r>
                        <a:rPr lang="es-EC" sz="1200" b="1" spc="5" dirty="0">
                          <a:effectLst/>
                        </a:rPr>
                        <a:t>re</a:t>
                      </a:r>
                      <a:r>
                        <a:rPr lang="es-EC" sz="1200" b="1" dirty="0">
                          <a:effectLst/>
                        </a:rPr>
                        <a:t>du</a:t>
                      </a:r>
                      <a:r>
                        <a:rPr lang="es-EC" sz="1200" b="1" spc="5" dirty="0">
                          <a:effectLst/>
                        </a:rPr>
                        <a:t>c</a:t>
                      </a:r>
                      <a:r>
                        <a:rPr lang="es-EC" sz="1200" b="1" spc="-5" dirty="0">
                          <a:effectLst/>
                        </a:rPr>
                        <a:t>ció</a:t>
                      </a:r>
                      <a:r>
                        <a:rPr lang="es-EC" sz="1200" b="1" dirty="0">
                          <a:effectLst/>
                        </a:rPr>
                        <a:t>n</a:t>
                      </a:r>
                      <a:r>
                        <a:rPr lang="es-EC" sz="1200" b="1" spc="110" dirty="0">
                          <a:effectLst/>
                        </a:rPr>
                        <a:t> </a:t>
                      </a:r>
                      <a:r>
                        <a:rPr lang="es-EC" sz="1200" b="1" dirty="0">
                          <a:effectLst/>
                        </a:rPr>
                        <a:t>de</a:t>
                      </a:r>
                      <a:r>
                        <a:rPr lang="es-EC" sz="1200" b="1" spc="65" dirty="0">
                          <a:effectLst/>
                        </a:rPr>
                        <a:t> </a:t>
                      </a:r>
                      <a:r>
                        <a:rPr lang="es-EC" sz="1200" b="1" spc="5" dirty="0">
                          <a:effectLst/>
                        </a:rPr>
                        <a:t>re</a:t>
                      </a:r>
                      <a:r>
                        <a:rPr lang="es-EC" sz="1200" b="1" dirty="0">
                          <a:effectLst/>
                        </a:rPr>
                        <a:t>spu</a:t>
                      </a:r>
                      <a:r>
                        <a:rPr lang="es-EC" sz="1200" b="1" spc="5" dirty="0">
                          <a:effectLst/>
                        </a:rPr>
                        <a:t>e</a:t>
                      </a:r>
                      <a:r>
                        <a:rPr lang="es-EC" sz="1200" b="1" dirty="0">
                          <a:effectLst/>
                        </a:rPr>
                        <a:t>sta </a:t>
                      </a:r>
                      <a:r>
                        <a:rPr lang="es-EC" sz="1200" b="1" spc="5" dirty="0">
                          <a:effectLst/>
                        </a:rPr>
                        <a:t>e</a:t>
                      </a:r>
                      <a:r>
                        <a:rPr lang="es-EC" sz="1200" b="1" dirty="0">
                          <a:effectLst/>
                        </a:rPr>
                        <a:t>st</a:t>
                      </a:r>
                      <a:r>
                        <a:rPr lang="es-EC" sz="1200" b="1" spc="5" dirty="0">
                          <a:effectLst/>
                        </a:rPr>
                        <a:t>r</a:t>
                      </a:r>
                      <a:r>
                        <a:rPr lang="es-EC" sz="1200" b="1" dirty="0">
                          <a:effectLst/>
                        </a:rPr>
                        <a:t>u</a:t>
                      </a:r>
                      <a:r>
                        <a:rPr lang="es-EC" sz="1200" b="1" spc="-5" dirty="0">
                          <a:effectLst/>
                        </a:rPr>
                        <a:t>c</a:t>
                      </a:r>
                      <a:r>
                        <a:rPr lang="es-EC" sz="1200" b="1" dirty="0">
                          <a:effectLst/>
                        </a:rPr>
                        <a:t>tu</a:t>
                      </a:r>
                      <a:r>
                        <a:rPr lang="es-EC" sz="1200" b="1" spc="5" dirty="0">
                          <a:effectLst/>
                        </a:rPr>
                        <a:t>r</a:t>
                      </a:r>
                      <a:r>
                        <a:rPr lang="es-EC" sz="1200" b="1" dirty="0">
                          <a:effectLst/>
                        </a:rPr>
                        <a:t>al</a:t>
                      </a:r>
                      <a:r>
                        <a:rPr lang="es-EC" sz="1200" b="1" spc="-75" dirty="0">
                          <a:effectLst/>
                        </a:rPr>
                        <a:t> </a:t>
                      </a:r>
                      <a:r>
                        <a:rPr lang="es-EC" sz="1200" b="1" dirty="0">
                          <a:effectLst/>
                        </a:rPr>
                        <a:t>R,</a:t>
                      </a:r>
                      <a:r>
                        <a:rPr lang="es-EC" sz="1200" b="1" spc="10" dirty="0">
                          <a:effectLst/>
                        </a:rPr>
                        <a:t> </a:t>
                      </a:r>
                      <a:r>
                        <a:rPr lang="es-EC" sz="1200" b="1" spc="-5" dirty="0">
                          <a:effectLst/>
                        </a:rPr>
                        <a:t>Si</a:t>
                      </a:r>
                      <a:r>
                        <a:rPr lang="es-EC" sz="1200" b="1" dirty="0">
                          <a:effectLst/>
                        </a:rPr>
                        <a:t>st</a:t>
                      </a:r>
                      <a:r>
                        <a:rPr lang="es-EC" sz="1200" b="1" spc="5" dirty="0">
                          <a:effectLst/>
                        </a:rPr>
                        <a:t>e</a:t>
                      </a:r>
                      <a:r>
                        <a:rPr lang="es-EC" sz="1200" b="1" dirty="0">
                          <a:effectLst/>
                        </a:rPr>
                        <a:t>mas</a:t>
                      </a:r>
                      <a:r>
                        <a:rPr lang="es-EC" sz="1200" b="1" spc="70" dirty="0">
                          <a:effectLst/>
                        </a:rPr>
                        <a:t> </a:t>
                      </a:r>
                      <a:r>
                        <a:rPr lang="es-EC" sz="1200" b="1" spc="5" dirty="0">
                          <a:effectLst/>
                        </a:rPr>
                        <a:t>E</a:t>
                      </a:r>
                      <a:r>
                        <a:rPr lang="es-EC" sz="1200" b="1" dirty="0">
                          <a:effectLst/>
                        </a:rPr>
                        <a:t>st</a:t>
                      </a:r>
                      <a:r>
                        <a:rPr lang="es-EC" sz="1200" b="1" spc="5" dirty="0">
                          <a:effectLst/>
                        </a:rPr>
                        <a:t>r</a:t>
                      </a:r>
                      <a:r>
                        <a:rPr lang="es-EC" sz="1200" b="1" dirty="0">
                          <a:effectLst/>
                        </a:rPr>
                        <a:t>u</a:t>
                      </a:r>
                      <a:r>
                        <a:rPr lang="es-EC" sz="1200" b="1" spc="-5" dirty="0">
                          <a:effectLst/>
                        </a:rPr>
                        <a:t>c</a:t>
                      </a:r>
                      <a:r>
                        <a:rPr lang="es-EC" sz="1200" b="1" dirty="0">
                          <a:effectLst/>
                        </a:rPr>
                        <a:t>tu</a:t>
                      </a:r>
                      <a:r>
                        <a:rPr lang="es-EC" sz="1200" b="1" spc="5" dirty="0">
                          <a:effectLst/>
                        </a:rPr>
                        <a:t>r</a:t>
                      </a:r>
                      <a:r>
                        <a:rPr lang="es-EC" sz="1200" b="1" dirty="0">
                          <a:effectLst/>
                        </a:rPr>
                        <a:t>a</a:t>
                      </a:r>
                      <a:r>
                        <a:rPr lang="es-EC" sz="1200" b="1" spc="-5" dirty="0">
                          <a:effectLst/>
                        </a:rPr>
                        <a:t>l</a:t>
                      </a:r>
                      <a:r>
                        <a:rPr lang="es-EC" sz="1200" b="1" spc="5" dirty="0">
                          <a:effectLst/>
                        </a:rPr>
                        <a:t>e</a:t>
                      </a:r>
                      <a:r>
                        <a:rPr lang="es-EC" sz="1200" b="1" dirty="0">
                          <a:effectLst/>
                        </a:rPr>
                        <a:t>s</a:t>
                      </a:r>
                      <a:r>
                        <a:rPr lang="es-EC" sz="1200" b="1" spc="-20" dirty="0">
                          <a:effectLst/>
                        </a:rPr>
                        <a:t> </a:t>
                      </a:r>
                      <a:r>
                        <a:rPr lang="es-EC" sz="1200" b="1" spc="-5" dirty="0">
                          <a:effectLst/>
                        </a:rPr>
                        <a:t>D</a:t>
                      </a:r>
                      <a:r>
                        <a:rPr lang="es-EC" sz="1200" b="1" dirty="0">
                          <a:effectLst/>
                        </a:rPr>
                        <a:t>ú</a:t>
                      </a:r>
                      <a:r>
                        <a:rPr lang="es-EC" sz="1200" b="1" spc="-5" dirty="0">
                          <a:effectLst/>
                        </a:rPr>
                        <a:t>c</a:t>
                      </a:r>
                      <a:r>
                        <a:rPr lang="es-EC" sz="1200" b="1" spc="10" dirty="0">
                          <a:effectLst/>
                        </a:rPr>
                        <a:t>t</a:t>
                      </a:r>
                      <a:r>
                        <a:rPr lang="es-EC" sz="1200" b="1" spc="-5" dirty="0">
                          <a:effectLst/>
                        </a:rPr>
                        <a:t>il</a:t>
                      </a:r>
                      <a:r>
                        <a:rPr lang="es-EC" sz="1200" b="1" spc="5" dirty="0">
                          <a:effectLst/>
                        </a:rPr>
                        <a:t>e</a:t>
                      </a:r>
                      <a:r>
                        <a:rPr lang="es-EC" sz="1200" b="1" dirty="0">
                          <a:effectLst/>
                        </a:rPr>
                        <a:t>s</a:t>
                      </a:r>
                      <a:endParaRPr lang="es-EC" sz="1200" b="1" dirty="0">
                        <a:effectLst/>
                        <a:latin typeface="Calibri"/>
                        <a:ea typeface="Calibri"/>
                        <a:cs typeface="Times New Roman"/>
                      </a:endParaRPr>
                    </a:p>
                  </a:txBody>
                  <a:tcPr marL="0" marR="0" marT="0" marB="0"/>
                </a:tc>
                <a:tc hMerge="1">
                  <a:txBody>
                    <a:bodyPr/>
                    <a:lstStyle/>
                    <a:p>
                      <a:endParaRPr lang="es-EC"/>
                    </a:p>
                  </a:txBody>
                  <a:tcPr/>
                </a:tc>
              </a:tr>
              <a:tr h="329494">
                <a:tc gridSpan="2">
                  <a:txBody>
                    <a:bodyPr/>
                    <a:lstStyle/>
                    <a:p>
                      <a:pPr>
                        <a:lnSpc>
                          <a:spcPts val="550"/>
                        </a:lnSpc>
                        <a:spcBef>
                          <a:spcPts val="35"/>
                        </a:spcBef>
                        <a:spcAft>
                          <a:spcPts val="0"/>
                        </a:spcAft>
                      </a:pPr>
                      <a:r>
                        <a:rPr lang="es-EC" sz="1200" b="1" dirty="0">
                          <a:effectLst/>
                        </a:rPr>
                        <a:t> </a:t>
                      </a:r>
                    </a:p>
                    <a:p>
                      <a:pPr marL="2299335" marR="2300605" algn="ctr">
                        <a:lnSpc>
                          <a:spcPct val="115000"/>
                        </a:lnSpc>
                        <a:spcAft>
                          <a:spcPts val="0"/>
                        </a:spcAft>
                      </a:pPr>
                      <a:r>
                        <a:rPr lang="es-EC" sz="1200" b="1" spc="-5" dirty="0">
                          <a:effectLst/>
                        </a:rPr>
                        <a:t>Si</a:t>
                      </a:r>
                      <a:r>
                        <a:rPr lang="es-EC" sz="1200" b="1" dirty="0">
                          <a:effectLst/>
                        </a:rPr>
                        <a:t>st</a:t>
                      </a:r>
                      <a:r>
                        <a:rPr lang="es-EC" sz="1200" b="1" spc="5" dirty="0">
                          <a:effectLst/>
                        </a:rPr>
                        <a:t>e</a:t>
                      </a:r>
                      <a:r>
                        <a:rPr lang="es-EC" sz="1200" b="1" dirty="0">
                          <a:effectLst/>
                        </a:rPr>
                        <a:t>mas</a:t>
                      </a:r>
                      <a:r>
                        <a:rPr lang="es-EC" sz="1200" b="1" spc="70" dirty="0">
                          <a:effectLst/>
                        </a:rPr>
                        <a:t> </a:t>
                      </a:r>
                      <a:r>
                        <a:rPr lang="es-EC" sz="1200" b="1" spc="-5" dirty="0">
                          <a:effectLst/>
                        </a:rPr>
                        <a:t>D</a:t>
                      </a:r>
                      <a:r>
                        <a:rPr lang="es-EC" sz="1200" b="1" dirty="0">
                          <a:effectLst/>
                        </a:rPr>
                        <a:t>ua</a:t>
                      </a:r>
                      <a:r>
                        <a:rPr lang="es-EC" sz="1200" b="1" spc="-5" dirty="0">
                          <a:effectLst/>
                        </a:rPr>
                        <a:t>l</a:t>
                      </a:r>
                      <a:r>
                        <a:rPr lang="es-EC" sz="1200" b="1" spc="5" dirty="0">
                          <a:effectLst/>
                        </a:rPr>
                        <a:t>e</a:t>
                      </a:r>
                      <a:r>
                        <a:rPr lang="es-EC" sz="1200" b="1" dirty="0">
                          <a:effectLst/>
                        </a:rPr>
                        <a:t>s</a:t>
                      </a:r>
                      <a:endParaRPr lang="es-EC" sz="1200" b="1" dirty="0">
                        <a:effectLst/>
                        <a:latin typeface="Calibri"/>
                        <a:ea typeface="Calibri"/>
                        <a:cs typeface="Times New Roman"/>
                      </a:endParaRPr>
                    </a:p>
                  </a:txBody>
                  <a:tcPr marL="0" marR="0" marT="0" marB="0"/>
                </a:tc>
                <a:tc hMerge="1">
                  <a:txBody>
                    <a:bodyPr/>
                    <a:lstStyle/>
                    <a:p>
                      <a:endParaRPr lang="es-EC"/>
                    </a:p>
                  </a:txBody>
                  <a:tcPr/>
                </a:tc>
              </a:tr>
              <a:tr h="538648">
                <a:tc>
                  <a:txBody>
                    <a:bodyPr/>
                    <a:lstStyle/>
                    <a:p>
                      <a:pPr marL="40640" marR="116205" algn="just">
                        <a:lnSpc>
                          <a:spcPct val="106000"/>
                        </a:lnSpc>
                        <a:spcBef>
                          <a:spcPts val="5"/>
                        </a:spcBef>
                        <a:spcAft>
                          <a:spcPts val="0"/>
                        </a:spcAft>
                      </a:pPr>
                      <a:r>
                        <a:rPr lang="es-EC" sz="1200" spc="5" dirty="0">
                          <a:effectLst/>
                        </a:rPr>
                        <a:t>Pó</a:t>
                      </a:r>
                      <a:r>
                        <a:rPr lang="es-EC" sz="1200" dirty="0">
                          <a:effectLst/>
                        </a:rPr>
                        <a:t>rt</a:t>
                      </a:r>
                      <a:r>
                        <a:rPr lang="es-EC" sz="1200" spc="-5" dirty="0">
                          <a:effectLst/>
                        </a:rPr>
                        <a:t>i</a:t>
                      </a:r>
                      <a:r>
                        <a:rPr lang="es-EC" sz="1200" spc="5" dirty="0">
                          <a:effectLst/>
                        </a:rPr>
                        <a:t>co</a:t>
                      </a:r>
                      <a:r>
                        <a:rPr lang="es-EC" sz="1200" dirty="0">
                          <a:effectLst/>
                        </a:rPr>
                        <a:t>s</a:t>
                      </a:r>
                      <a:r>
                        <a:rPr lang="es-EC" sz="1200" spc="-25" dirty="0">
                          <a:effectLst/>
                        </a:rPr>
                        <a:t> </a:t>
                      </a:r>
                      <a:r>
                        <a:rPr lang="es-EC" sz="1200" spc="-5" dirty="0">
                          <a:effectLst/>
                        </a:rPr>
                        <a:t>esp</a:t>
                      </a:r>
                      <a:r>
                        <a:rPr lang="es-EC" sz="1200" dirty="0">
                          <a:effectLst/>
                        </a:rPr>
                        <a:t>a</a:t>
                      </a:r>
                      <a:r>
                        <a:rPr lang="es-EC" sz="1200" spc="5" dirty="0">
                          <a:effectLst/>
                        </a:rPr>
                        <a:t>c</a:t>
                      </a:r>
                      <a:r>
                        <a:rPr lang="es-EC" sz="1200" spc="-5" dirty="0">
                          <a:effectLst/>
                        </a:rPr>
                        <a:t>i</a:t>
                      </a:r>
                      <a:r>
                        <a:rPr lang="es-EC" sz="1200" dirty="0">
                          <a:effectLst/>
                        </a:rPr>
                        <a:t>a</a:t>
                      </a:r>
                      <a:r>
                        <a:rPr lang="es-EC" sz="1200" spc="-5" dirty="0">
                          <a:effectLst/>
                        </a:rPr>
                        <a:t>le</a:t>
                      </a:r>
                      <a:r>
                        <a:rPr lang="es-EC" sz="1200" dirty="0">
                          <a:effectLst/>
                        </a:rPr>
                        <a:t>s</a:t>
                      </a:r>
                      <a:r>
                        <a:rPr lang="es-EC" sz="1200" spc="-25" dirty="0">
                          <a:effectLst/>
                        </a:rPr>
                        <a:t> </a:t>
                      </a:r>
                      <a:r>
                        <a:rPr lang="es-EC" sz="1200" spc="10" dirty="0">
                          <a:effectLst/>
                        </a:rPr>
                        <a:t>s</a:t>
                      </a:r>
                      <a:r>
                        <a:rPr lang="es-EC" sz="1200" spc="-5" dirty="0">
                          <a:effectLst/>
                        </a:rPr>
                        <a:t>is</a:t>
                      </a:r>
                      <a:r>
                        <a:rPr lang="es-EC" sz="1200" dirty="0">
                          <a:effectLst/>
                        </a:rPr>
                        <a:t>m</a:t>
                      </a:r>
                      <a:r>
                        <a:rPr lang="es-EC" sz="1200" spc="5" dirty="0">
                          <a:effectLst/>
                        </a:rPr>
                        <a:t>o</a:t>
                      </a:r>
                      <a:r>
                        <a:rPr lang="es-EC" sz="1200" dirty="0">
                          <a:effectLst/>
                        </a:rPr>
                        <a:t>-r</a:t>
                      </a:r>
                      <a:r>
                        <a:rPr lang="es-EC" sz="1200" spc="-5" dirty="0">
                          <a:effectLst/>
                        </a:rPr>
                        <a:t>es</a:t>
                      </a:r>
                      <a:r>
                        <a:rPr lang="es-EC" sz="1200" spc="10" dirty="0">
                          <a:effectLst/>
                        </a:rPr>
                        <a:t>i</a:t>
                      </a:r>
                      <a:r>
                        <a:rPr lang="es-EC" sz="1200" spc="-5" dirty="0">
                          <a:effectLst/>
                        </a:rPr>
                        <a:t>s</a:t>
                      </a:r>
                      <a:r>
                        <a:rPr lang="es-EC" sz="1200" dirty="0">
                          <a:effectLst/>
                        </a:rPr>
                        <a:t>t</a:t>
                      </a:r>
                      <a:r>
                        <a:rPr lang="es-EC" sz="1200" spc="10" dirty="0">
                          <a:effectLst/>
                        </a:rPr>
                        <a:t>e</a:t>
                      </a:r>
                      <a:r>
                        <a:rPr lang="es-EC" sz="1200" spc="-5" dirty="0">
                          <a:effectLst/>
                        </a:rPr>
                        <a:t>n</a:t>
                      </a:r>
                      <a:r>
                        <a:rPr lang="es-EC" sz="1200" dirty="0">
                          <a:effectLst/>
                        </a:rPr>
                        <a:t>t</a:t>
                      </a:r>
                      <a:r>
                        <a:rPr lang="es-EC" sz="1200" spc="-5" dirty="0">
                          <a:effectLst/>
                        </a:rPr>
                        <a:t>es</a:t>
                      </a:r>
                      <a:r>
                        <a:rPr lang="es-EC" sz="1200" dirty="0">
                          <a:effectLst/>
                        </a:rPr>
                        <a:t>,</a:t>
                      </a:r>
                      <a:r>
                        <a:rPr lang="es-EC" sz="1200" spc="-15" dirty="0">
                          <a:effectLst/>
                        </a:rPr>
                        <a:t> </a:t>
                      </a:r>
                      <a:r>
                        <a:rPr lang="es-EC" sz="1200" spc="5" dirty="0">
                          <a:effectLst/>
                        </a:rPr>
                        <a:t>d</a:t>
                      </a:r>
                      <a:r>
                        <a:rPr lang="es-EC" sz="1200" dirty="0">
                          <a:effectLst/>
                        </a:rPr>
                        <a:t>e</a:t>
                      </a:r>
                      <a:r>
                        <a:rPr lang="es-EC" sz="1200" spc="45" dirty="0">
                          <a:effectLst/>
                        </a:rPr>
                        <a:t> </a:t>
                      </a:r>
                      <a:r>
                        <a:rPr lang="es-EC" sz="1200" spc="-5" dirty="0">
                          <a:effectLst/>
                        </a:rPr>
                        <a:t>h</a:t>
                      </a:r>
                      <a:r>
                        <a:rPr lang="es-EC" sz="1200" spc="5" dirty="0">
                          <a:effectLst/>
                        </a:rPr>
                        <a:t>o</a:t>
                      </a:r>
                      <a:r>
                        <a:rPr lang="es-EC" sz="1200" dirty="0">
                          <a:effectLst/>
                        </a:rPr>
                        <a:t>rm</a:t>
                      </a:r>
                      <a:r>
                        <a:rPr lang="es-EC" sz="1200" spc="-5" dirty="0">
                          <a:effectLst/>
                        </a:rPr>
                        <a:t>ig</a:t>
                      </a:r>
                      <a:r>
                        <a:rPr lang="es-EC" sz="1200" spc="5" dirty="0">
                          <a:effectLst/>
                        </a:rPr>
                        <a:t>ó</a:t>
                      </a:r>
                      <a:r>
                        <a:rPr lang="es-EC" sz="1200" dirty="0">
                          <a:effectLst/>
                        </a:rPr>
                        <a:t>n</a:t>
                      </a:r>
                      <a:r>
                        <a:rPr lang="es-EC" sz="1200" spc="-25" dirty="0">
                          <a:effectLst/>
                        </a:rPr>
                        <a:t> </a:t>
                      </a:r>
                      <a:r>
                        <a:rPr lang="es-EC" sz="1200" dirty="0">
                          <a:effectLst/>
                        </a:rPr>
                        <a:t>arma</a:t>
                      </a:r>
                      <a:r>
                        <a:rPr lang="es-EC" sz="1200" spc="-5" dirty="0">
                          <a:effectLst/>
                        </a:rPr>
                        <a:t>d</a:t>
                      </a:r>
                      <a:r>
                        <a:rPr lang="es-EC" sz="1200" dirty="0">
                          <a:effectLst/>
                        </a:rPr>
                        <a:t>o</a:t>
                      </a:r>
                      <a:r>
                        <a:rPr lang="es-EC" sz="1200" spc="120" dirty="0">
                          <a:effectLst/>
                        </a:rPr>
                        <a:t> </a:t>
                      </a:r>
                      <a:r>
                        <a:rPr lang="es-EC" sz="1200" spc="5" dirty="0">
                          <a:effectLst/>
                        </a:rPr>
                        <a:t>co</a:t>
                      </a:r>
                      <a:r>
                        <a:rPr lang="es-EC" sz="1200" dirty="0">
                          <a:effectLst/>
                        </a:rPr>
                        <a:t>n v</a:t>
                      </a:r>
                      <a:r>
                        <a:rPr lang="es-EC" sz="1200" spc="10" dirty="0">
                          <a:effectLst/>
                        </a:rPr>
                        <a:t>i</a:t>
                      </a:r>
                      <a:r>
                        <a:rPr lang="es-EC" sz="1200" spc="-5" dirty="0">
                          <a:effectLst/>
                        </a:rPr>
                        <a:t>g</a:t>
                      </a:r>
                      <a:r>
                        <a:rPr lang="es-EC" sz="1200" dirty="0">
                          <a:effectLst/>
                        </a:rPr>
                        <a:t>as</a:t>
                      </a:r>
                      <a:r>
                        <a:rPr lang="es-EC" sz="1200" spc="-5" dirty="0">
                          <a:effectLst/>
                        </a:rPr>
                        <a:t> d</a:t>
                      </a:r>
                      <a:r>
                        <a:rPr lang="es-EC" sz="1200" spc="10" dirty="0">
                          <a:effectLst/>
                        </a:rPr>
                        <a:t>e</a:t>
                      </a:r>
                      <a:r>
                        <a:rPr lang="es-EC" sz="1200" spc="-5" dirty="0">
                          <a:effectLst/>
                        </a:rPr>
                        <a:t>s</a:t>
                      </a:r>
                      <a:r>
                        <a:rPr lang="es-EC" sz="1200" spc="5" dirty="0">
                          <a:effectLst/>
                        </a:rPr>
                        <a:t>co</a:t>
                      </a:r>
                      <a:r>
                        <a:rPr lang="es-EC" sz="1200" spc="-5" dirty="0">
                          <a:effectLst/>
                        </a:rPr>
                        <a:t>lg</a:t>
                      </a:r>
                      <a:r>
                        <a:rPr lang="es-EC" sz="1200" dirty="0">
                          <a:effectLst/>
                        </a:rPr>
                        <a:t>a</a:t>
                      </a:r>
                      <a:r>
                        <a:rPr lang="es-EC" sz="1200" spc="-5" dirty="0">
                          <a:effectLst/>
                        </a:rPr>
                        <a:t>d</a:t>
                      </a:r>
                      <a:r>
                        <a:rPr lang="es-EC" sz="1200" dirty="0">
                          <a:effectLst/>
                        </a:rPr>
                        <a:t>a</a:t>
                      </a:r>
                      <a:r>
                        <a:rPr lang="es-EC" sz="1200" spc="-5" dirty="0">
                          <a:effectLst/>
                        </a:rPr>
                        <a:t>s</a:t>
                      </a:r>
                      <a:r>
                        <a:rPr lang="es-EC" sz="1200" dirty="0">
                          <a:effectLst/>
                        </a:rPr>
                        <a:t>,</a:t>
                      </a:r>
                      <a:r>
                        <a:rPr lang="es-EC" sz="1200" spc="-15" dirty="0">
                          <a:effectLst/>
                        </a:rPr>
                        <a:t> </a:t>
                      </a:r>
                      <a:r>
                        <a:rPr lang="es-EC" sz="1200" spc="5" dirty="0">
                          <a:effectLst/>
                        </a:rPr>
                        <a:t>co</a:t>
                      </a:r>
                      <a:r>
                        <a:rPr lang="es-EC" sz="1200" dirty="0">
                          <a:effectLst/>
                        </a:rPr>
                        <a:t>n m</a:t>
                      </a:r>
                      <a:r>
                        <a:rPr lang="es-EC" sz="1200" spc="-5" dirty="0">
                          <a:effectLst/>
                        </a:rPr>
                        <a:t>u</a:t>
                      </a:r>
                      <a:r>
                        <a:rPr lang="es-EC" sz="1200" dirty="0">
                          <a:effectLst/>
                        </a:rPr>
                        <a:t>r</a:t>
                      </a:r>
                      <a:r>
                        <a:rPr lang="es-EC" sz="1200" spc="5" dirty="0">
                          <a:effectLst/>
                        </a:rPr>
                        <a:t>o</a:t>
                      </a:r>
                      <a:r>
                        <a:rPr lang="es-EC" sz="1200" dirty="0">
                          <a:effectLst/>
                        </a:rPr>
                        <a:t>s</a:t>
                      </a:r>
                      <a:r>
                        <a:rPr lang="es-EC" sz="1200" spc="45" dirty="0">
                          <a:effectLst/>
                        </a:rPr>
                        <a:t> </a:t>
                      </a:r>
                      <a:r>
                        <a:rPr lang="es-EC" sz="1200" spc="-5" dirty="0">
                          <a:effectLst/>
                        </a:rPr>
                        <a:t>es</a:t>
                      </a:r>
                      <a:r>
                        <a:rPr lang="es-EC" sz="1200" spc="10" dirty="0">
                          <a:effectLst/>
                        </a:rPr>
                        <a:t>t</a:t>
                      </a:r>
                      <a:r>
                        <a:rPr lang="es-EC" sz="1200" dirty="0">
                          <a:effectLst/>
                        </a:rPr>
                        <a:t>r</a:t>
                      </a:r>
                      <a:r>
                        <a:rPr lang="es-EC" sz="1200" spc="5" dirty="0">
                          <a:effectLst/>
                        </a:rPr>
                        <a:t>uc</a:t>
                      </a:r>
                      <a:r>
                        <a:rPr lang="es-EC" sz="1200" dirty="0">
                          <a:effectLst/>
                        </a:rPr>
                        <a:t>t</a:t>
                      </a:r>
                      <a:r>
                        <a:rPr lang="es-EC" sz="1200" spc="-5" dirty="0">
                          <a:effectLst/>
                        </a:rPr>
                        <a:t>u</a:t>
                      </a:r>
                      <a:r>
                        <a:rPr lang="es-EC" sz="1200" dirty="0">
                          <a:effectLst/>
                        </a:rPr>
                        <a:t>ral</a:t>
                      </a:r>
                      <a:r>
                        <a:rPr lang="es-EC" sz="1200" spc="-5" dirty="0">
                          <a:effectLst/>
                        </a:rPr>
                        <a:t>e</a:t>
                      </a:r>
                      <a:r>
                        <a:rPr lang="es-EC" sz="1200" dirty="0">
                          <a:effectLst/>
                        </a:rPr>
                        <a:t>s </a:t>
                      </a:r>
                      <a:r>
                        <a:rPr lang="es-EC" sz="1200" spc="-5" dirty="0">
                          <a:effectLst/>
                        </a:rPr>
                        <a:t>d</a:t>
                      </a:r>
                      <a:r>
                        <a:rPr lang="es-EC" sz="1200" dirty="0">
                          <a:effectLst/>
                        </a:rPr>
                        <a:t>e</a:t>
                      </a:r>
                      <a:r>
                        <a:rPr lang="es-EC" sz="1200" spc="45" dirty="0">
                          <a:effectLst/>
                        </a:rPr>
                        <a:t> </a:t>
                      </a:r>
                      <a:r>
                        <a:rPr lang="es-EC" sz="1200" spc="-5" dirty="0">
                          <a:effectLst/>
                        </a:rPr>
                        <a:t>h</a:t>
                      </a:r>
                      <a:r>
                        <a:rPr lang="es-EC" sz="1200" spc="5" dirty="0">
                          <a:effectLst/>
                        </a:rPr>
                        <a:t>o</a:t>
                      </a:r>
                      <a:r>
                        <a:rPr lang="es-EC" sz="1200" dirty="0">
                          <a:effectLst/>
                        </a:rPr>
                        <a:t>rm</a:t>
                      </a:r>
                      <a:r>
                        <a:rPr lang="es-EC" sz="1200" spc="-5" dirty="0">
                          <a:effectLst/>
                        </a:rPr>
                        <a:t>ig</a:t>
                      </a:r>
                      <a:r>
                        <a:rPr lang="es-EC" sz="1200" spc="5" dirty="0">
                          <a:effectLst/>
                        </a:rPr>
                        <a:t>ó</a:t>
                      </a:r>
                      <a:r>
                        <a:rPr lang="es-EC" sz="1200" dirty="0">
                          <a:effectLst/>
                        </a:rPr>
                        <a:t>n</a:t>
                      </a:r>
                      <a:r>
                        <a:rPr lang="es-EC" sz="1200" spc="-25" dirty="0">
                          <a:effectLst/>
                        </a:rPr>
                        <a:t> </a:t>
                      </a:r>
                      <a:r>
                        <a:rPr lang="es-EC" sz="1200" dirty="0">
                          <a:effectLst/>
                        </a:rPr>
                        <a:t>arma</a:t>
                      </a:r>
                      <a:r>
                        <a:rPr lang="es-EC" sz="1200" spc="-5" dirty="0">
                          <a:effectLst/>
                        </a:rPr>
                        <a:t>d</a:t>
                      </a:r>
                      <a:r>
                        <a:rPr lang="es-EC" sz="1200" dirty="0">
                          <a:effectLst/>
                        </a:rPr>
                        <a:t>o</a:t>
                      </a:r>
                      <a:r>
                        <a:rPr lang="es-EC" sz="1200" spc="120" dirty="0">
                          <a:effectLst/>
                        </a:rPr>
                        <a:t> </a:t>
                      </a:r>
                      <a:r>
                        <a:rPr lang="es-EC" sz="1200" dirty="0">
                          <a:effectLst/>
                        </a:rPr>
                        <a:t>o</a:t>
                      </a:r>
                      <a:r>
                        <a:rPr lang="es-EC" sz="1200" spc="10" dirty="0">
                          <a:effectLst/>
                        </a:rPr>
                        <a:t> </a:t>
                      </a:r>
                      <a:r>
                        <a:rPr lang="es-EC" sz="1200" spc="5" dirty="0">
                          <a:effectLst/>
                        </a:rPr>
                        <a:t>co</a:t>
                      </a:r>
                      <a:r>
                        <a:rPr lang="es-EC" sz="1200" dirty="0">
                          <a:effectLst/>
                        </a:rPr>
                        <a:t>n </a:t>
                      </a:r>
                      <a:r>
                        <a:rPr lang="es-EC" sz="1200" spc="-5" dirty="0">
                          <a:effectLst/>
                        </a:rPr>
                        <a:t>di</a:t>
                      </a:r>
                      <a:r>
                        <a:rPr lang="es-EC" sz="1200" dirty="0">
                          <a:effectLst/>
                        </a:rPr>
                        <a:t>a</a:t>
                      </a:r>
                      <a:r>
                        <a:rPr lang="es-EC" sz="1200" spc="-5" dirty="0">
                          <a:effectLst/>
                        </a:rPr>
                        <a:t>g</a:t>
                      </a:r>
                      <a:r>
                        <a:rPr lang="es-EC" sz="1200" spc="15" dirty="0">
                          <a:effectLst/>
                        </a:rPr>
                        <a:t>o</a:t>
                      </a:r>
                      <a:r>
                        <a:rPr lang="es-EC" sz="1200" spc="-5" dirty="0">
                          <a:effectLst/>
                        </a:rPr>
                        <a:t>n</a:t>
                      </a:r>
                      <a:r>
                        <a:rPr lang="es-EC" sz="1200" dirty="0">
                          <a:effectLst/>
                        </a:rPr>
                        <a:t>a</a:t>
                      </a:r>
                      <a:r>
                        <a:rPr lang="es-EC" sz="1200" spc="-5" dirty="0">
                          <a:effectLst/>
                        </a:rPr>
                        <a:t>le</a:t>
                      </a:r>
                      <a:r>
                        <a:rPr lang="es-EC" sz="1200" dirty="0">
                          <a:effectLst/>
                        </a:rPr>
                        <a:t>s</a:t>
                      </a:r>
                      <a:r>
                        <a:rPr lang="es-EC" sz="1200" spc="-25" dirty="0">
                          <a:effectLst/>
                        </a:rPr>
                        <a:t> </a:t>
                      </a:r>
                      <a:r>
                        <a:rPr lang="es-EC" sz="1200" spc="10" dirty="0" err="1">
                          <a:effectLst/>
                        </a:rPr>
                        <a:t>r</a:t>
                      </a:r>
                      <a:r>
                        <a:rPr lang="es-EC" sz="1200" spc="-5" dirty="0" err="1">
                          <a:effectLst/>
                        </a:rPr>
                        <a:t>igi</a:t>
                      </a:r>
                      <a:r>
                        <a:rPr lang="es-EC" sz="1200" spc="5" dirty="0" err="1">
                          <a:effectLst/>
                        </a:rPr>
                        <a:t>d</a:t>
                      </a:r>
                      <a:r>
                        <a:rPr lang="es-EC" sz="1200" spc="-5" dirty="0" err="1">
                          <a:effectLst/>
                        </a:rPr>
                        <a:t>i</a:t>
                      </a:r>
                      <a:r>
                        <a:rPr lang="es-EC" sz="1200" spc="5" dirty="0" err="1">
                          <a:effectLst/>
                        </a:rPr>
                        <a:t>z</a:t>
                      </a:r>
                      <a:r>
                        <a:rPr lang="es-EC" sz="1200" dirty="0" err="1">
                          <a:effectLst/>
                        </a:rPr>
                        <a:t>a</a:t>
                      </a:r>
                      <a:r>
                        <a:rPr lang="es-EC" sz="1200" spc="-5" dirty="0" err="1">
                          <a:effectLst/>
                        </a:rPr>
                        <a:t>d</a:t>
                      </a:r>
                      <a:r>
                        <a:rPr lang="es-EC" sz="1200" spc="5" dirty="0" err="1">
                          <a:effectLst/>
                        </a:rPr>
                        <a:t>o</a:t>
                      </a:r>
                      <a:r>
                        <a:rPr lang="es-EC" sz="1200" dirty="0" err="1">
                          <a:effectLst/>
                        </a:rPr>
                        <a:t>ra</a:t>
                      </a:r>
                      <a:r>
                        <a:rPr lang="es-EC" sz="1200" spc="-5" dirty="0" err="1">
                          <a:effectLst/>
                        </a:rPr>
                        <a:t>s</a:t>
                      </a:r>
                      <a:r>
                        <a:rPr lang="es-EC" sz="1200" dirty="0">
                          <a:effectLst/>
                        </a:rPr>
                        <a:t>,</a:t>
                      </a:r>
                      <a:r>
                        <a:rPr lang="es-EC" sz="1200" spc="40" dirty="0">
                          <a:effectLst/>
                        </a:rPr>
                        <a:t> </a:t>
                      </a:r>
                      <a:r>
                        <a:rPr lang="es-EC" sz="1200" spc="-5" dirty="0">
                          <a:effectLst/>
                        </a:rPr>
                        <a:t>se</a:t>
                      </a:r>
                      <a:r>
                        <a:rPr lang="es-EC" sz="1200" dirty="0">
                          <a:effectLst/>
                        </a:rPr>
                        <a:t>an</a:t>
                      </a:r>
                      <a:r>
                        <a:rPr lang="es-EC" sz="1200" spc="85" dirty="0">
                          <a:effectLst/>
                        </a:rPr>
                        <a:t> </a:t>
                      </a:r>
                      <a:r>
                        <a:rPr lang="es-EC" sz="1200" spc="-5" dirty="0">
                          <a:effectLst/>
                        </a:rPr>
                        <a:t>d</a:t>
                      </a:r>
                      <a:r>
                        <a:rPr lang="es-EC" sz="1200" dirty="0">
                          <a:effectLst/>
                        </a:rPr>
                        <a:t>e</a:t>
                      </a:r>
                      <a:r>
                        <a:rPr lang="es-EC" sz="1200" spc="45" dirty="0">
                          <a:effectLst/>
                        </a:rPr>
                        <a:t> </a:t>
                      </a:r>
                      <a:r>
                        <a:rPr lang="es-EC" sz="1200" spc="-5" dirty="0">
                          <a:effectLst/>
                        </a:rPr>
                        <a:t>h</a:t>
                      </a:r>
                      <a:r>
                        <a:rPr lang="es-EC" sz="1200" spc="5" dirty="0">
                          <a:effectLst/>
                        </a:rPr>
                        <a:t>o</a:t>
                      </a:r>
                      <a:r>
                        <a:rPr lang="es-EC" sz="1200" dirty="0">
                          <a:effectLst/>
                        </a:rPr>
                        <a:t>r</a:t>
                      </a:r>
                      <a:r>
                        <a:rPr lang="es-EC" sz="1200" spc="15" dirty="0">
                          <a:effectLst/>
                        </a:rPr>
                        <a:t>m</a:t>
                      </a:r>
                      <a:r>
                        <a:rPr lang="es-EC" sz="1200" spc="-5" dirty="0">
                          <a:effectLst/>
                        </a:rPr>
                        <a:t>ig</a:t>
                      </a:r>
                      <a:r>
                        <a:rPr lang="es-EC" sz="1200" spc="5" dirty="0">
                          <a:effectLst/>
                        </a:rPr>
                        <a:t>ó</a:t>
                      </a:r>
                      <a:r>
                        <a:rPr lang="es-EC" sz="1200" dirty="0">
                          <a:effectLst/>
                        </a:rPr>
                        <a:t>n</a:t>
                      </a:r>
                      <a:r>
                        <a:rPr lang="es-EC" sz="1200" spc="-25" dirty="0">
                          <a:effectLst/>
                        </a:rPr>
                        <a:t> </a:t>
                      </a:r>
                      <a:r>
                        <a:rPr lang="es-EC" sz="1200" dirty="0">
                          <a:effectLst/>
                        </a:rPr>
                        <a:t>o</a:t>
                      </a:r>
                      <a:r>
                        <a:rPr lang="es-EC" sz="1200" spc="10" dirty="0">
                          <a:effectLst/>
                        </a:rPr>
                        <a:t> </a:t>
                      </a:r>
                      <a:r>
                        <a:rPr lang="es-EC" sz="1200" dirty="0">
                          <a:effectLst/>
                        </a:rPr>
                        <a:t>a</a:t>
                      </a:r>
                      <a:r>
                        <a:rPr lang="es-EC" sz="1200" spc="5" dirty="0">
                          <a:effectLst/>
                        </a:rPr>
                        <a:t>c</a:t>
                      </a:r>
                      <a:r>
                        <a:rPr lang="es-EC" sz="1200" spc="-5" dirty="0">
                          <a:effectLst/>
                        </a:rPr>
                        <a:t>e</a:t>
                      </a:r>
                      <a:r>
                        <a:rPr lang="es-EC" sz="1200" dirty="0">
                          <a:effectLst/>
                        </a:rPr>
                        <a:t>ro</a:t>
                      </a:r>
                      <a:r>
                        <a:rPr lang="es-EC" sz="1200" spc="80" dirty="0">
                          <a:effectLst/>
                        </a:rPr>
                        <a:t> </a:t>
                      </a:r>
                      <a:r>
                        <a:rPr lang="es-EC" sz="1200" spc="-5" dirty="0">
                          <a:effectLst/>
                        </a:rPr>
                        <a:t>l</a:t>
                      </a:r>
                      <a:r>
                        <a:rPr lang="es-EC" sz="1200" dirty="0">
                          <a:effectLst/>
                        </a:rPr>
                        <a:t>am</a:t>
                      </a:r>
                      <a:r>
                        <a:rPr lang="es-EC" sz="1200" spc="-5" dirty="0">
                          <a:effectLst/>
                        </a:rPr>
                        <a:t>in</a:t>
                      </a:r>
                      <a:r>
                        <a:rPr lang="es-EC" sz="1200" dirty="0">
                          <a:effectLst/>
                        </a:rPr>
                        <a:t>a</a:t>
                      </a:r>
                      <a:r>
                        <a:rPr lang="es-EC" sz="1200" spc="-5" dirty="0">
                          <a:effectLst/>
                        </a:rPr>
                        <a:t>d</a:t>
                      </a:r>
                      <a:r>
                        <a:rPr lang="es-EC" sz="1200" dirty="0">
                          <a:effectLst/>
                        </a:rPr>
                        <a:t>o</a:t>
                      </a:r>
                      <a:r>
                        <a:rPr lang="es-EC" sz="1200" spc="-15" dirty="0">
                          <a:effectLst/>
                        </a:rPr>
                        <a:t> </a:t>
                      </a:r>
                      <a:r>
                        <a:rPr lang="es-EC" sz="1200" spc="-5" dirty="0">
                          <a:effectLst/>
                        </a:rPr>
                        <a:t>e</a:t>
                      </a:r>
                      <a:r>
                        <a:rPr lang="es-EC" sz="1200" dirty="0">
                          <a:effectLst/>
                        </a:rPr>
                        <a:t>n</a:t>
                      </a:r>
                      <a:r>
                        <a:rPr lang="es-EC" sz="1200" spc="45" dirty="0">
                          <a:effectLst/>
                        </a:rPr>
                        <a:t> </a:t>
                      </a:r>
                      <a:r>
                        <a:rPr lang="es-EC" sz="1200" spc="5" dirty="0">
                          <a:effectLst/>
                        </a:rPr>
                        <a:t>c</a:t>
                      </a:r>
                      <a:r>
                        <a:rPr lang="es-EC" sz="1200" dirty="0">
                          <a:effectLst/>
                        </a:rPr>
                        <a:t>a</a:t>
                      </a:r>
                      <a:r>
                        <a:rPr lang="es-EC" sz="1200" spc="-5" dirty="0">
                          <a:effectLst/>
                        </a:rPr>
                        <a:t>li</a:t>
                      </a:r>
                      <a:r>
                        <a:rPr lang="es-EC" sz="1200" spc="10" dirty="0">
                          <a:effectLst/>
                        </a:rPr>
                        <a:t>e</a:t>
                      </a:r>
                      <a:r>
                        <a:rPr lang="es-EC" sz="1200" spc="-5" dirty="0">
                          <a:effectLst/>
                        </a:rPr>
                        <a:t>n</a:t>
                      </a:r>
                      <a:r>
                        <a:rPr lang="es-EC" sz="1200" spc="10" dirty="0">
                          <a:effectLst/>
                        </a:rPr>
                        <a:t>t</a:t>
                      </a:r>
                      <a:r>
                        <a:rPr lang="es-EC" sz="1200" spc="-5" dirty="0">
                          <a:effectLst/>
                        </a:rPr>
                        <a:t>e</a:t>
                      </a:r>
                      <a:r>
                        <a:rPr lang="es-EC" sz="1200" dirty="0">
                          <a:effectLst/>
                        </a:rPr>
                        <a:t>.</a:t>
                      </a:r>
                      <a:endParaRPr lang="es-EC" sz="1200" dirty="0">
                        <a:effectLst/>
                        <a:latin typeface="Calibri"/>
                        <a:ea typeface="Calibri"/>
                        <a:cs typeface="Times New Roman"/>
                      </a:endParaRPr>
                    </a:p>
                  </a:txBody>
                  <a:tcPr marL="0" marR="0" marT="0" marB="0"/>
                </a:tc>
                <a:tc>
                  <a:txBody>
                    <a:bodyPr/>
                    <a:lstStyle/>
                    <a:p>
                      <a:pPr>
                        <a:lnSpc>
                          <a:spcPts val="1100"/>
                        </a:lnSpc>
                        <a:spcBef>
                          <a:spcPts val="10"/>
                        </a:spcBef>
                        <a:spcAft>
                          <a:spcPts val="0"/>
                        </a:spcAft>
                      </a:pPr>
                      <a:r>
                        <a:rPr lang="es-EC" sz="1200">
                          <a:effectLst/>
                        </a:rPr>
                        <a:t> </a:t>
                      </a:r>
                    </a:p>
                    <a:p>
                      <a:pPr marL="76835" marR="77470" algn="ctr">
                        <a:lnSpc>
                          <a:spcPct val="115000"/>
                        </a:lnSpc>
                        <a:spcAft>
                          <a:spcPts val="0"/>
                        </a:spcAft>
                      </a:pPr>
                      <a:r>
                        <a:rPr lang="es-EC" sz="1200">
                          <a:effectLst/>
                        </a:rPr>
                        <a:t>7</a:t>
                      </a:r>
                      <a:endParaRPr lang="es-EC" sz="1200">
                        <a:effectLst/>
                        <a:latin typeface="Calibri"/>
                        <a:ea typeface="Calibri"/>
                        <a:cs typeface="Times New Roman"/>
                      </a:endParaRPr>
                    </a:p>
                  </a:txBody>
                  <a:tcPr marL="0" marR="0" marT="0" marB="0"/>
                </a:tc>
              </a:tr>
              <a:tr h="423047">
                <a:tc>
                  <a:txBody>
                    <a:bodyPr/>
                    <a:lstStyle/>
                    <a:p>
                      <a:pPr marL="40640" marR="26670" algn="just">
                        <a:lnSpc>
                          <a:spcPct val="105000"/>
                        </a:lnSpc>
                        <a:spcBef>
                          <a:spcPts val="15"/>
                        </a:spcBef>
                        <a:spcAft>
                          <a:spcPts val="0"/>
                        </a:spcAft>
                      </a:pPr>
                      <a:r>
                        <a:rPr lang="es-EC" sz="1200" spc="5" dirty="0">
                          <a:effectLst/>
                        </a:rPr>
                        <a:t>Pó</a:t>
                      </a:r>
                      <a:r>
                        <a:rPr lang="es-EC" sz="1200" dirty="0">
                          <a:effectLst/>
                        </a:rPr>
                        <a:t>rt</a:t>
                      </a:r>
                      <a:r>
                        <a:rPr lang="es-EC" sz="1200" spc="-5" dirty="0">
                          <a:effectLst/>
                        </a:rPr>
                        <a:t>i</a:t>
                      </a:r>
                      <a:r>
                        <a:rPr lang="es-EC" sz="1200" spc="5" dirty="0">
                          <a:effectLst/>
                        </a:rPr>
                        <a:t>co</a:t>
                      </a:r>
                      <a:r>
                        <a:rPr lang="es-EC" sz="1200" dirty="0">
                          <a:effectLst/>
                        </a:rPr>
                        <a:t>s</a:t>
                      </a:r>
                      <a:r>
                        <a:rPr lang="es-EC" sz="1200" spc="-25" dirty="0">
                          <a:effectLst/>
                        </a:rPr>
                        <a:t> </a:t>
                      </a:r>
                      <a:r>
                        <a:rPr lang="es-EC" sz="1200" spc="-5" dirty="0">
                          <a:effectLst/>
                        </a:rPr>
                        <a:t>d</a:t>
                      </a:r>
                      <a:r>
                        <a:rPr lang="es-EC" sz="1200" dirty="0">
                          <a:effectLst/>
                        </a:rPr>
                        <a:t>e</a:t>
                      </a:r>
                      <a:r>
                        <a:rPr lang="es-EC" sz="1200" spc="45" dirty="0">
                          <a:effectLst/>
                        </a:rPr>
                        <a:t> </a:t>
                      </a:r>
                      <a:r>
                        <a:rPr lang="es-EC" sz="1200" dirty="0">
                          <a:effectLst/>
                        </a:rPr>
                        <a:t>a</a:t>
                      </a:r>
                      <a:r>
                        <a:rPr lang="es-EC" sz="1200" spc="5" dirty="0">
                          <a:effectLst/>
                        </a:rPr>
                        <a:t>c</a:t>
                      </a:r>
                      <a:r>
                        <a:rPr lang="es-EC" sz="1200" spc="-5" dirty="0">
                          <a:effectLst/>
                        </a:rPr>
                        <a:t>e</a:t>
                      </a:r>
                      <a:r>
                        <a:rPr lang="es-EC" sz="1200" dirty="0">
                          <a:effectLst/>
                        </a:rPr>
                        <a:t>ro</a:t>
                      </a:r>
                      <a:r>
                        <a:rPr lang="es-EC" sz="1200" spc="80" dirty="0">
                          <a:effectLst/>
                        </a:rPr>
                        <a:t> </a:t>
                      </a:r>
                      <a:r>
                        <a:rPr lang="es-EC" sz="1200" spc="-5" dirty="0">
                          <a:effectLst/>
                        </a:rPr>
                        <a:t>l</a:t>
                      </a:r>
                      <a:r>
                        <a:rPr lang="es-EC" sz="1200" dirty="0">
                          <a:effectLst/>
                        </a:rPr>
                        <a:t>am</a:t>
                      </a:r>
                      <a:r>
                        <a:rPr lang="es-EC" sz="1200" spc="-5" dirty="0">
                          <a:effectLst/>
                        </a:rPr>
                        <a:t>in</a:t>
                      </a:r>
                      <a:r>
                        <a:rPr lang="es-EC" sz="1200" dirty="0">
                          <a:effectLst/>
                        </a:rPr>
                        <a:t>a</a:t>
                      </a:r>
                      <a:r>
                        <a:rPr lang="es-EC" sz="1200" spc="-5" dirty="0">
                          <a:effectLst/>
                        </a:rPr>
                        <a:t>d</a:t>
                      </a:r>
                      <a:r>
                        <a:rPr lang="es-EC" sz="1200" dirty="0">
                          <a:effectLst/>
                        </a:rPr>
                        <a:t>o</a:t>
                      </a:r>
                      <a:r>
                        <a:rPr lang="es-EC" sz="1200" spc="-15" dirty="0">
                          <a:effectLst/>
                        </a:rPr>
                        <a:t> </a:t>
                      </a:r>
                      <a:r>
                        <a:rPr lang="es-EC" sz="1200" spc="-5" dirty="0">
                          <a:effectLst/>
                        </a:rPr>
                        <a:t>e</a:t>
                      </a:r>
                      <a:r>
                        <a:rPr lang="es-EC" sz="1200" dirty="0">
                          <a:effectLst/>
                        </a:rPr>
                        <a:t>n</a:t>
                      </a:r>
                      <a:r>
                        <a:rPr lang="es-EC" sz="1200" spc="45" dirty="0">
                          <a:effectLst/>
                        </a:rPr>
                        <a:t> </a:t>
                      </a:r>
                      <a:r>
                        <a:rPr lang="es-EC" sz="1200" spc="5" dirty="0">
                          <a:effectLst/>
                        </a:rPr>
                        <a:t>c</a:t>
                      </a:r>
                      <a:r>
                        <a:rPr lang="es-EC" sz="1200" spc="15" dirty="0">
                          <a:effectLst/>
                        </a:rPr>
                        <a:t>a</a:t>
                      </a:r>
                      <a:r>
                        <a:rPr lang="es-EC" sz="1200" spc="-5" dirty="0">
                          <a:effectLst/>
                        </a:rPr>
                        <a:t>lien</a:t>
                      </a:r>
                      <a:r>
                        <a:rPr lang="es-EC" sz="1200" spc="10" dirty="0">
                          <a:effectLst/>
                        </a:rPr>
                        <a:t>t</a:t>
                      </a:r>
                      <a:r>
                        <a:rPr lang="es-EC" sz="1200" dirty="0">
                          <a:effectLst/>
                        </a:rPr>
                        <a:t>e</a:t>
                      </a:r>
                      <a:r>
                        <a:rPr lang="es-EC" sz="1200" spc="-25" dirty="0">
                          <a:effectLst/>
                        </a:rPr>
                        <a:t> </a:t>
                      </a:r>
                      <a:r>
                        <a:rPr lang="es-EC" sz="1200" spc="5" dirty="0">
                          <a:effectLst/>
                        </a:rPr>
                        <a:t>co</a:t>
                      </a:r>
                      <a:r>
                        <a:rPr lang="es-EC" sz="1200" dirty="0">
                          <a:effectLst/>
                        </a:rPr>
                        <a:t>n </a:t>
                      </a:r>
                      <a:r>
                        <a:rPr lang="es-EC" sz="1200" spc="-5" dirty="0">
                          <a:effectLst/>
                        </a:rPr>
                        <a:t>di</a:t>
                      </a:r>
                      <a:r>
                        <a:rPr lang="es-EC" sz="1200" dirty="0">
                          <a:effectLst/>
                        </a:rPr>
                        <a:t>a</a:t>
                      </a:r>
                      <a:r>
                        <a:rPr lang="es-EC" sz="1200" spc="-5" dirty="0">
                          <a:effectLst/>
                        </a:rPr>
                        <a:t>g</a:t>
                      </a:r>
                      <a:r>
                        <a:rPr lang="es-EC" sz="1200" spc="5" dirty="0">
                          <a:effectLst/>
                        </a:rPr>
                        <a:t>o</a:t>
                      </a:r>
                      <a:r>
                        <a:rPr lang="es-EC" sz="1200" spc="-5" dirty="0">
                          <a:effectLst/>
                        </a:rPr>
                        <a:t>n</a:t>
                      </a:r>
                      <a:r>
                        <a:rPr lang="es-EC" sz="1200" dirty="0">
                          <a:effectLst/>
                        </a:rPr>
                        <a:t>al</a:t>
                      </a:r>
                      <a:r>
                        <a:rPr lang="es-EC" sz="1200" spc="10" dirty="0">
                          <a:effectLst/>
                        </a:rPr>
                        <a:t>e</a:t>
                      </a:r>
                      <a:r>
                        <a:rPr lang="es-EC" sz="1200" dirty="0">
                          <a:effectLst/>
                        </a:rPr>
                        <a:t>s</a:t>
                      </a:r>
                      <a:r>
                        <a:rPr lang="es-EC" sz="1200" spc="-25" dirty="0">
                          <a:effectLst/>
                        </a:rPr>
                        <a:t> </a:t>
                      </a:r>
                      <a:r>
                        <a:rPr lang="es-EC" sz="1200" dirty="0" err="1">
                          <a:effectLst/>
                        </a:rPr>
                        <a:t>r</a:t>
                      </a:r>
                      <a:r>
                        <a:rPr lang="es-EC" sz="1200" spc="-5" dirty="0" err="1">
                          <a:effectLst/>
                        </a:rPr>
                        <a:t>i</a:t>
                      </a:r>
                      <a:r>
                        <a:rPr lang="es-EC" sz="1200" spc="10" dirty="0" err="1">
                          <a:effectLst/>
                        </a:rPr>
                        <a:t>g</a:t>
                      </a:r>
                      <a:r>
                        <a:rPr lang="es-EC" sz="1200" spc="-5" dirty="0" err="1">
                          <a:effectLst/>
                        </a:rPr>
                        <a:t>idi</a:t>
                      </a:r>
                      <a:r>
                        <a:rPr lang="es-EC" sz="1200" spc="5" dirty="0" err="1">
                          <a:effectLst/>
                        </a:rPr>
                        <a:t>z</a:t>
                      </a:r>
                      <a:r>
                        <a:rPr lang="es-EC" sz="1200" dirty="0" err="1">
                          <a:effectLst/>
                        </a:rPr>
                        <a:t>a</a:t>
                      </a:r>
                      <a:r>
                        <a:rPr lang="es-EC" sz="1200" spc="-5" dirty="0" err="1">
                          <a:effectLst/>
                        </a:rPr>
                        <a:t>d</a:t>
                      </a:r>
                      <a:r>
                        <a:rPr lang="es-EC" sz="1200" spc="5" dirty="0" err="1">
                          <a:effectLst/>
                        </a:rPr>
                        <a:t>o</a:t>
                      </a:r>
                      <a:r>
                        <a:rPr lang="es-EC" sz="1200" dirty="0" err="1">
                          <a:effectLst/>
                        </a:rPr>
                        <a:t>r</a:t>
                      </a:r>
                      <a:r>
                        <a:rPr lang="es-EC" sz="1200" spc="15" dirty="0" err="1">
                          <a:effectLst/>
                        </a:rPr>
                        <a:t>a</a:t>
                      </a:r>
                      <a:r>
                        <a:rPr lang="es-EC" sz="1200" dirty="0" err="1">
                          <a:effectLst/>
                        </a:rPr>
                        <a:t>s</a:t>
                      </a:r>
                      <a:r>
                        <a:rPr lang="es-EC" sz="1200" spc="25" dirty="0">
                          <a:effectLst/>
                        </a:rPr>
                        <a:t> </a:t>
                      </a:r>
                      <a:r>
                        <a:rPr lang="es-EC" sz="1200" spc="5" dirty="0">
                          <a:effectLst/>
                        </a:rPr>
                        <a:t>(</a:t>
                      </a:r>
                      <a:r>
                        <a:rPr lang="es-EC" sz="1200" spc="-5" dirty="0">
                          <a:effectLst/>
                        </a:rPr>
                        <a:t>ex</a:t>
                      </a:r>
                      <a:r>
                        <a:rPr lang="es-EC" sz="1200" spc="5" dirty="0">
                          <a:effectLst/>
                        </a:rPr>
                        <a:t>c</a:t>
                      </a:r>
                      <a:r>
                        <a:rPr lang="es-EC" sz="1200" spc="-5" dirty="0">
                          <a:effectLst/>
                        </a:rPr>
                        <a:t>én</a:t>
                      </a:r>
                      <a:r>
                        <a:rPr lang="es-EC" sz="1200" spc="10" dirty="0">
                          <a:effectLst/>
                        </a:rPr>
                        <a:t>t</a:t>
                      </a:r>
                      <a:r>
                        <a:rPr lang="es-EC" sz="1200" dirty="0">
                          <a:effectLst/>
                        </a:rPr>
                        <a:t>r</a:t>
                      </a:r>
                      <a:r>
                        <a:rPr lang="es-EC" sz="1200" spc="-5" dirty="0">
                          <a:effectLst/>
                        </a:rPr>
                        <a:t>i</a:t>
                      </a:r>
                      <a:r>
                        <a:rPr lang="es-EC" sz="1200" spc="5" dirty="0">
                          <a:effectLst/>
                        </a:rPr>
                        <a:t>c</a:t>
                      </a:r>
                      <a:r>
                        <a:rPr lang="es-EC" sz="1200" dirty="0">
                          <a:effectLst/>
                        </a:rPr>
                        <a:t>as</a:t>
                      </a:r>
                      <a:r>
                        <a:rPr lang="es-EC" sz="1200" spc="-25" dirty="0">
                          <a:effectLst/>
                        </a:rPr>
                        <a:t> </a:t>
                      </a:r>
                      <a:r>
                        <a:rPr lang="es-EC" sz="1200" dirty="0">
                          <a:effectLst/>
                        </a:rPr>
                        <a:t>o</a:t>
                      </a:r>
                      <a:r>
                        <a:rPr lang="es-EC" sz="1200" spc="10" dirty="0">
                          <a:effectLst/>
                        </a:rPr>
                        <a:t> </a:t>
                      </a:r>
                      <a:r>
                        <a:rPr lang="es-EC" sz="1200" spc="5" dirty="0">
                          <a:effectLst/>
                        </a:rPr>
                        <a:t>co</a:t>
                      </a:r>
                      <a:r>
                        <a:rPr lang="es-EC" sz="1200" spc="-5" dirty="0">
                          <a:effectLst/>
                        </a:rPr>
                        <a:t>n</a:t>
                      </a:r>
                      <a:r>
                        <a:rPr lang="es-EC" sz="1200" spc="5" dirty="0">
                          <a:effectLst/>
                        </a:rPr>
                        <a:t>c</a:t>
                      </a:r>
                      <a:r>
                        <a:rPr lang="es-EC" sz="1200" spc="-5" dirty="0">
                          <a:effectLst/>
                        </a:rPr>
                        <a:t>én</a:t>
                      </a:r>
                      <a:r>
                        <a:rPr lang="es-EC" sz="1200" dirty="0">
                          <a:effectLst/>
                        </a:rPr>
                        <a:t>tr</a:t>
                      </a:r>
                      <a:r>
                        <a:rPr lang="es-EC" sz="1200" spc="-5" dirty="0">
                          <a:effectLst/>
                        </a:rPr>
                        <a:t>i</a:t>
                      </a:r>
                      <a:r>
                        <a:rPr lang="es-EC" sz="1200" spc="5" dirty="0">
                          <a:effectLst/>
                        </a:rPr>
                        <a:t>c</a:t>
                      </a:r>
                      <a:r>
                        <a:rPr lang="es-EC" sz="1200" dirty="0">
                          <a:effectLst/>
                        </a:rPr>
                        <a:t>a</a:t>
                      </a:r>
                      <a:r>
                        <a:rPr lang="es-EC" sz="1200" spc="-5" dirty="0">
                          <a:effectLst/>
                        </a:rPr>
                        <a:t>s</a:t>
                      </a:r>
                      <a:r>
                        <a:rPr lang="es-EC" sz="1200" dirty="0">
                          <a:effectLst/>
                        </a:rPr>
                        <a:t>)</a:t>
                      </a:r>
                      <a:r>
                        <a:rPr lang="es-EC" sz="1200" spc="-20" dirty="0">
                          <a:effectLst/>
                        </a:rPr>
                        <a:t> </a:t>
                      </a:r>
                      <a:r>
                        <a:rPr lang="es-EC" sz="1200" dirty="0">
                          <a:effectLst/>
                        </a:rPr>
                        <a:t>o</a:t>
                      </a:r>
                      <a:r>
                        <a:rPr lang="es-EC" sz="1200" spc="10" dirty="0">
                          <a:effectLst/>
                        </a:rPr>
                        <a:t> </a:t>
                      </a:r>
                      <a:r>
                        <a:rPr lang="es-EC" sz="1200" spc="5" dirty="0">
                          <a:effectLst/>
                        </a:rPr>
                        <a:t>co</a:t>
                      </a:r>
                      <a:r>
                        <a:rPr lang="es-EC" sz="1200" dirty="0">
                          <a:effectLst/>
                        </a:rPr>
                        <a:t>n m</a:t>
                      </a:r>
                      <a:r>
                        <a:rPr lang="es-EC" sz="1200" spc="-5" dirty="0">
                          <a:effectLst/>
                        </a:rPr>
                        <a:t>u</a:t>
                      </a:r>
                      <a:r>
                        <a:rPr lang="es-EC" sz="1200" dirty="0">
                          <a:effectLst/>
                        </a:rPr>
                        <a:t>r</a:t>
                      </a:r>
                      <a:r>
                        <a:rPr lang="es-EC" sz="1200" spc="5" dirty="0">
                          <a:effectLst/>
                        </a:rPr>
                        <a:t>o</a:t>
                      </a:r>
                      <a:r>
                        <a:rPr lang="es-EC" sz="1200" dirty="0">
                          <a:effectLst/>
                        </a:rPr>
                        <a:t>s </a:t>
                      </a:r>
                      <a:r>
                        <a:rPr lang="es-EC" sz="1200" spc="-5" dirty="0">
                          <a:effectLst/>
                        </a:rPr>
                        <a:t>es</a:t>
                      </a:r>
                      <a:r>
                        <a:rPr lang="es-EC" sz="1200" dirty="0">
                          <a:effectLst/>
                        </a:rPr>
                        <a:t>tr</a:t>
                      </a:r>
                      <a:r>
                        <a:rPr lang="es-EC" sz="1200" spc="-5" dirty="0">
                          <a:effectLst/>
                        </a:rPr>
                        <a:t>u</a:t>
                      </a:r>
                      <a:r>
                        <a:rPr lang="es-EC" sz="1200" spc="5" dirty="0">
                          <a:effectLst/>
                        </a:rPr>
                        <a:t>c</a:t>
                      </a:r>
                      <a:r>
                        <a:rPr lang="es-EC" sz="1200" spc="10" dirty="0">
                          <a:effectLst/>
                        </a:rPr>
                        <a:t>t</a:t>
                      </a:r>
                      <a:r>
                        <a:rPr lang="es-EC" sz="1200" spc="-5" dirty="0">
                          <a:effectLst/>
                        </a:rPr>
                        <a:t>u</a:t>
                      </a:r>
                      <a:r>
                        <a:rPr lang="es-EC" sz="1200" dirty="0">
                          <a:effectLst/>
                        </a:rPr>
                        <a:t>ra</a:t>
                      </a:r>
                      <a:r>
                        <a:rPr lang="es-EC" sz="1200" spc="-5" dirty="0">
                          <a:effectLst/>
                        </a:rPr>
                        <a:t>l</a:t>
                      </a:r>
                      <a:r>
                        <a:rPr lang="es-EC" sz="1200" spc="10" dirty="0">
                          <a:effectLst/>
                        </a:rPr>
                        <a:t>e</a:t>
                      </a:r>
                      <a:r>
                        <a:rPr lang="es-EC" sz="1200" dirty="0">
                          <a:effectLst/>
                        </a:rPr>
                        <a:t>s</a:t>
                      </a:r>
                      <a:r>
                        <a:rPr lang="es-EC" sz="1200" spc="-25" dirty="0">
                          <a:effectLst/>
                        </a:rPr>
                        <a:t> </a:t>
                      </a:r>
                      <a:r>
                        <a:rPr lang="es-EC" sz="1200" spc="-5" dirty="0">
                          <a:effectLst/>
                        </a:rPr>
                        <a:t>d</a:t>
                      </a:r>
                      <a:r>
                        <a:rPr lang="es-EC" sz="1200" dirty="0">
                          <a:effectLst/>
                        </a:rPr>
                        <a:t>e</a:t>
                      </a:r>
                      <a:r>
                        <a:rPr lang="es-EC" sz="1200" spc="60" dirty="0">
                          <a:effectLst/>
                        </a:rPr>
                        <a:t> </a:t>
                      </a:r>
                      <a:r>
                        <a:rPr lang="es-EC" sz="1200" spc="-5" dirty="0">
                          <a:effectLst/>
                        </a:rPr>
                        <a:t>h</a:t>
                      </a:r>
                      <a:r>
                        <a:rPr lang="es-EC" sz="1200" spc="5" dirty="0">
                          <a:effectLst/>
                        </a:rPr>
                        <a:t>o</a:t>
                      </a:r>
                      <a:r>
                        <a:rPr lang="es-EC" sz="1200" dirty="0">
                          <a:effectLst/>
                        </a:rPr>
                        <a:t>rm</a:t>
                      </a:r>
                      <a:r>
                        <a:rPr lang="es-EC" sz="1200" spc="-5" dirty="0">
                          <a:effectLst/>
                        </a:rPr>
                        <a:t>ig</a:t>
                      </a:r>
                      <a:r>
                        <a:rPr lang="es-EC" sz="1200" spc="5" dirty="0">
                          <a:effectLst/>
                        </a:rPr>
                        <a:t>ó</a:t>
                      </a:r>
                      <a:r>
                        <a:rPr lang="es-EC" sz="1200" dirty="0">
                          <a:effectLst/>
                        </a:rPr>
                        <a:t>n</a:t>
                      </a:r>
                      <a:r>
                        <a:rPr lang="es-EC" sz="1200" spc="-25" dirty="0">
                          <a:effectLst/>
                        </a:rPr>
                        <a:t> </a:t>
                      </a:r>
                      <a:r>
                        <a:rPr lang="es-EC" sz="1200" dirty="0">
                          <a:effectLst/>
                        </a:rPr>
                        <a:t>arma</a:t>
                      </a:r>
                      <a:r>
                        <a:rPr lang="es-EC" sz="1200" spc="5" dirty="0">
                          <a:effectLst/>
                        </a:rPr>
                        <a:t>do</a:t>
                      </a:r>
                      <a:r>
                        <a:rPr lang="es-EC" sz="1200" dirty="0">
                          <a:effectLst/>
                        </a:rPr>
                        <a:t>.</a:t>
                      </a:r>
                      <a:endParaRPr lang="es-EC" sz="1200" dirty="0">
                        <a:effectLst/>
                        <a:latin typeface="Calibri"/>
                        <a:ea typeface="Calibri"/>
                        <a:cs typeface="Times New Roman"/>
                      </a:endParaRPr>
                    </a:p>
                  </a:txBody>
                  <a:tcPr marL="0" marR="0" marT="0" marB="0"/>
                </a:tc>
                <a:tc>
                  <a:txBody>
                    <a:bodyPr/>
                    <a:lstStyle/>
                    <a:p>
                      <a:pPr>
                        <a:lnSpc>
                          <a:spcPts val="1100"/>
                        </a:lnSpc>
                        <a:spcBef>
                          <a:spcPts val="10"/>
                        </a:spcBef>
                        <a:spcAft>
                          <a:spcPts val="0"/>
                        </a:spcAft>
                      </a:pPr>
                      <a:r>
                        <a:rPr lang="es-EC" sz="1200">
                          <a:effectLst/>
                        </a:rPr>
                        <a:t> </a:t>
                      </a:r>
                    </a:p>
                    <a:p>
                      <a:pPr marL="76835" marR="77470" algn="ctr">
                        <a:lnSpc>
                          <a:spcPct val="115000"/>
                        </a:lnSpc>
                        <a:spcAft>
                          <a:spcPts val="0"/>
                        </a:spcAft>
                      </a:pPr>
                      <a:r>
                        <a:rPr lang="es-EC" sz="1200">
                          <a:effectLst/>
                        </a:rPr>
                        <a:t>7</a:t>
                      </a:r>
                      <a:endParaRPr lang="es-EC" sz="1200">
                        <a:effectLst/>
                        <a:latin typeface="Calibri"/>
                        <a:ea typeface="Calibri"/>
                        <a:cs typeface="Times New Roman"/>
                      </a:endParaRPr>
                    </a:p>
                  </a:txBody>
                  <a:tcPr marL="0" marR="0" marT="0" marB="0"/>
                </a:tc>
              </a:tr>
              <a:tr h="420053">
                <a:tc>
                  <a:txBody>
                    <a:bodyPr/>
                    <a:lstStyle/>
                    <a:p>
                      <a:pPr marL="40640" marR="558800" algn="just">
                        <a:lnSpc>
                          <a:spcPct val="105000"/>
                        </a:lnSpc>
                        <a:spcBef>
                          <a:spcPts val="5"/>
                        </a:spcBef>
                        <a:spcAft>
                          <a:spcPts val="0"/>
                        </a:spcAft>
                      </a:pPr>
                      <a:r>
                        <a:rPr lang="es-EC" sz="1200" spc="5" dirty="0">
                          <a:effectLst/>
                        </a:rPr>
                        <a:t>Pó</a:t>
                      </a:r>
                      <a:r>
                        <a:rPr lang="es-EC" sz="1200" dirty="0">
                          <a:effectLst/>
                        </a:rPr>
                        <a:t>rt</a:t>
                      </a:r>
                      <a:r>
                        <a:rPr lang="es-EC" sz="1200" spc="-5" dirty="0">
                          <a:effectLst/>
                        </a:rPr>
                        <a:t>i</a:t>
                      </a:r>
                      <a:r>
                        <a:rPr lang="es-EC" sz="1200" spc="5" dirty="0">
                          <a:effectLst/>
                        </a:rPr>
                        <a:t>co</a:t>
                      </a:r>
                      <a:r>
                        <a:rPr lang="es-EC" sz="1200" dirty="0">
                          <a:effectLst/>
                        </a:rPr>
                        <a:t>s</a:t>
                      </a:r>
                      <a:r>
                        <a:rPr lang="es-EC" sz="1200" spc="-25" dirty="0">
                          <a:effectLst/>
                        </a:rPr>
                        <a:t> </a:t>
                      </a:r>
                      <a:r>
                        <a:rPr lang="es-EC" sz="1200" spc="5" dirty="0">
                          <a:effectLst/>
                        </a:rPr>
                        <a:t>co</a:t>
                      </a:r>
                      <a:r>
                        <a:rPr lang="es-EC" sz="1200" dirty="0">
                          <a:effectLst/>
                        </a:rPr>
                        <a:t>n </a:t>
                      </a:r>
                      <a:r>
                        <a:rPr lang="es-EC" sz="1200" spc="-10" dirty="0">
                          <a:effectLst/>
                        </a:rPr>
                        <a:t>c</a:t>
                      </a:r>
                      <a:r>
                        <a:rPr lang="es-EC" sz="1200" spc="5" dirty="0">
                          <a:effectLst/>
                        </a:rPr>
                        <a:t>o</a:t>
                      </a:r>
                      <a:r>
                        <a:rPr lang="es-EC" sz="1200" spc="-5" dirty="0">
                          <a:effectLst/>
                        </a:rPr>
                        <a:t>lu</a:t>
                      </a:r>
                      <a:r>
                        <a:rPr lang="es-EC" sz="1200" dirty="0">
                          <a:effectLst/>
                        </a:rPr>
                        <a:t>m</a:t>
                      </a:r>
                      <a:r>
                        <a:rPr lang="es-EC" sz="1200" spc="-5" dirty="0">
                          <a:effectLst/>
                        </a:rPr>
                        <a:t>n</a:t>
                      </a:r>
                      <a:r>
                        <a:rPr lang="es-EC" sz="1200" dirty="0">
                          <a:effectLst/>
                        </a:rPr>
                        <a:t>as</a:t>
                      </a:r>
                      <a:r>
                        <a:rPr lang="es-EC" sz="1200" spc="-25" dirty="0">
                          <a:effectLst/>
                        </a:rPr>
                        <a:t> </a:t>
                      </a:r>
                      <a:r>
                        <a:rPr lang="es-EC" sz="1200" spc="-5" dirty="0">
                          <a:effectLst/>
                        </a:rPr>
                        <a:t>d</a:t>
                      </a:r>
                      <a:r>
                        <a:rPr lang="es-EC" sz="1200" dirty="0">
                          <a:effectLst/>
                        </a:rPr>
                        <a:t>e</a:t>
                      </a:r>
                      <a:r>
                        <a:rPr lang="es-EC" sz="1200" spc="60" dirty="0">
                          <a:effectLst/>
                        </a:rPr>
                        <a:t> </a:t>
                      </a:r>
                      <a:r>
                        <a:rPr lang="es-EC" sz="1200" spc="-5" dirty="0">
                          <a:effectLst/>
                        </a:rPr>
                        <a:t>h</a:t>
                      </a:r>
                      <a:r>
                        <a:rPr lang="es-EC" sz="1200" spc="5" dirty="0">
                          <a:effectLst/>
                        </a:rPr>
                        <a:t>o</a:t>
                      </a:r>
                      <a:r>
                        <a:rPr lang="es-EC" sz="1200" dirty="0">
                          <a:effectLst/>
                        </a:rPr>
                        <a:t>rm</a:t>
                      </a:r>
                      <a:r>
                        <a:rPr lang="es-EC" sz="1200" spc="-5" dirty="0">
                          <a:effectLst/>
                        </a:rPr>
                        <a:t>i</a:t>
                      </a:r>
                      <a:r>
                        <a:rPr lang="es-EC" sz="1200" spc="10" dirty="0">
                          <a:effectLst/>
                        </a:rPr>
                        <a:t>g</a:t>
                      </a:r>
                      <a:r>
                        <a:rPr lang="es-EC" sz="1200" spc="5" dirty="0">
                          <a:effectLst/>
                        </a:rPr>
                        <a:t>ó</a:t>
                      </a:r>
                      <a:r>
                        <a:rPr lang="es-EC" sz="1200" dirty="0">
                          <a:effectLst/>
                        </a:rPr>
                        <a:t>n</a:t>
                      </a:r>
                      <a:r>
                        <a:rPr lang="es-EC" sz="1200" spc="-25" dirty="0">
                          <a:effectLst/>
                        </a:rPr>
                        <a:t> </a:t>
                      </a:r>
                      <a:r>
                        <a:rPr lang="es-EC" sz="1200" dirty="0">
                          <a:effectLst/>
                        </a:rPr>
                        <a:t>arma</a:t>
                      </a:r>
                      <a:r>
                        <a:rPr lang="es-EC" sz="1200" spc="-5" dirty="0">
                          <a:effectLst/>
                        </a:rPr>
                        <a:t>d</a:t>
                      </a:r>
                      <a:r>
                        <a:rPr lang="es-EC" sz="1200" dirty="0">
                          <a:effectLst/>
                        </a:rPr>
                        <a:t>o</a:t>
                      </a:r>
                      <a:r>
                        <a:rPr lang="es-EC" sz="1200" spc="120" dirty="0">
                          <a:effectLst/>
                        </a:rPr>
                        <a:t> </a:t>
                      </a:r>
                      <a:r>
                        <a:rPr lang="es-EC" sz="1200" dirty="0">
                          <a:effectLst/>
                        </a:rPr>
                        <a:t>y</a:t>
                      </a:r>
                      <a:r>
                        <a:rPr lang="es-EC" sz="1200" spc="-65" dirty="0">
                          <a:effectLst/>
                        </a:rPr>
                        <a:t> </a:t>
                      </a:r>
                      <a:r>
                        <a:rPr lang="es-EC" sz="1200" dirty="0">
                          <a:effectLst/>
                        </a:rPr>
                        <a:t>v</a:t>
                      </a:r>
                      <a:r>
                        <a:rPr lang="es-EC" sz="1200" spc="-5" dirty="0">
                          <a:effectLst/>
                        </a:rPr>
                        <a:t>ig</a:t>
                      </a:r>
                      <a:r>
                        <a:rPr lang="es-EC" sz="1200" dirty="0">
                          <a:effectLst/>
                        </a:rPr>
                        <a:t>as</a:t>
                      </a:r>
                      <a:r>
                        <a:rPr lang="es-EC" sz="1200" spc="-5" dirty="0">
                          <a:effectLst/>
                        </a:rPr>
                        <a:t> d</a:t>
                      </a:r>
                      <a:r>
                        <a:rPr lang="es-EC" sz="1200" dirty="0">
                          <a:effectLst/>
                        </a:rPr>
                        <a:t>e</a:t>
                      </a:r>
                      <a:r>
                        <a:rPr lang="es-EC" sz="1200" spc="50" dirty="0">
                          <a:effectLst/>
                        </a:rPr>
                        <a:t> </a:t>
                      </a:r>
                      <a:r>
                        <a:rPr lang="es-EC" sz="1200" dirty="0">
                          <a:effectLst/>
                        </a:rPr>
                        <a:t>a</a:t>
                      </a:r>
                      <a:r>
                        <a:rPr lang="es-EC" sz="1200" spc="5" dirty="0">
                          <a:effectLst/>
                        </a:rPr>
                        <a:t>c</a:t>
                      </a:r>
                      <a:r>
                        <a:rPr lang="es-EC" sz="1200" spc="-5" dirty="0">
                          <a:effectLst/>
                        </a:rPr>
                        <a:t>e</a:t>
                      </a:r>
                      <a:r>
                        <a:rPr lang="es-EC" sz="1200" dirty="0">
                          <a:effectLst/>
                        </a:rPr>
                        <a:t>ro</a:t>
                      </a:r>
                      <a:r>
                        <a:rPr lang="es-EC" sz="1200" spc="80" dirty="0">
                          <a:effectLst/>
                        </a:rPr>
                        <a:t> </a:t>
                      </a:r>
                      <a:r>
                        <a:rPr lang="es-EC" sz="1200" spc="-5" dirty="0">
                          <a:effectLst/>
                        </a:rPr>
                        <a:t>l</a:t>
                      </a:r>
                      <a:r>
                        <a:rPr lang="es-EC" sz="1200" dirty="0">
                          <a:effectLst/>
                        </a:rPr>
                        <a:t>am</a:t>
                      </a:r>
                      <a:r>
                        <a:rPr lang="es-EC" sz="1200" spc="-5" dirty="0">
                          <a:effectLst/>
                        </a:rPr>
                        <a:t>i</a:t>
                      </a:r>
                      <a:r>
                        <a:rPr lang="es-EC" sz="1200" spc="5" dirty="0">
                          <a:effectLst/>
                        </a:rPr>
                        <a:t>n</a:t>
                      </a:r>
                      <a:r>
                        <a:rPr lang="es-EC" sz="1200" dirty="0">
                          <a:effectLst/>
                        </a:rPr>
                        <a:t>a</a:t>
                      </a:r>
                      <a:r>
                        <a:rPr lang="es-EC" sz="1200" spc="-5" dirty="0">
                          <a:effectLst/>
                        </a:rPr>
                        <a:t>d</a:t>
                      </a:r>
                      <a:r>
                        <a:rPr lang="es-EC" sz="1200" dirty="0">
                          <a:effectLst/>
                        </a:rPr>
                        <a:t>o</a:t>
                      </a:r>
                      <a:r>
                        <a:rPr lang="es-EC" sz="1200" spc="-15" dirty="0">
                          <a:effectLst/>
                        </a:rPr>
                        <a:t> </a:t>
                      </a:r>
                      <a:r>
                        <a:rPr lang="es-EC" sz="1200" spc="-5" dirty="0">
                          <a:effectLst/>
                        </a:rPr>
                        <a:t>e</a:t>
                      </a:r>
                      <a:r>
                        <a:rPr lang="es-EC" sz="1200" dirty="0">
                          <a:effectLst/>
                        </a:rPr>
                        <a:t>n</a:t>
                      </a:r>
                      <a:r>
                        <a:rPr lang="es-EC" sz="1200" spc="45" dirty="0">
                          <a:effectLst/>
                        </a:rPr>
                        <a:t> </a:t>
                      </a:r>
                      <a:r>
                        <a:rPr lang="es-EC" sz="1200" spc="5" dirty="0">
                          <a:effectLst/>
                        </a:rPr>
                        <a:t>c</a:t>
                      </a:r>
                      <a:r>
                        <a:rPr lang="es-EC" sz="1200" dirty="0">
                          <a:effectLst/>
                        </a:rPr>
                        <a:t>a</a:t>
                      </a:r>
                      <a:r>
                        <a:rPr lang="es-EC" sz="1200" spc="-5" dirty="0">
                          <a:effectLst/>
                        </a:rPr>
                        <a:t>lien</a:t>
                      </a:r>
                      <a:r>
                        <a:rPr lang="es-EC" sz="1200" spc="10" dirty="0">
                          <a:effectLst/>
                        </a:rPr>
                        <a:t>t</a:t>
                      </a:r>
                      <a:r>
                        <a:rPr lang="es-EC" sz="1200" dirty="0">
                          <a:effectLst/>
                        </a:rPr>
                        <a:t>e</a:t>
                      </a:r>
                      <a:r>
                        <a:rPr lang="es-EC" sz="1200" spc="-25" dirty="0">
                          <a:effectLst/>
                        </a:rPr>
                        <a:t> </a:t>
                      </a:r>
                      <a:r>
                        <a:rPr lang="es-EC" sz="1200" spc="5" dirty="0">
                          <a:effectLst/>
                        </a:rPr>
                        <a:t>co</a:t>
                      </a:r>
                      <a:r>
                        <a:rPr lang="es-EC" sz="1200" dirty="0">
                          <a:effectLst/>
                        </a:rPr>
                        <a:t>n </a:t>
                      </a:r>
                      <a:r>
                        <a:rPr lang="es-EC" sz="1200" spc="-5" dirty="0">
                          <a:effectLst/>
                        </a:rPr>
                        <a:t>di</a:t>
                      </a:r>
                      <a:r>
                        <a:rPr lang="es-EC" sz="1200" dirty="0">
                          <a:effectLst/>
                        </a:rPr>
                        <a:t>a</a:t>
                      </a:r>
                      <a:r>
                        <a:rPr lang="es-EC" sz="1200" spc="-5" dirty="0">
                          <a:effectLst/>
                        </a:rPr>
                        <a:t>g</a:t>
                      </a:r>
                      <a:r>
                        <a:rPr lang="es-EC" sz="1200" spc="5" dirty="0">
                          <a:effectLst/>
                        </a:rPr>
                        <a:t>o</a:t>
                      </a:r>
                      <a:r>
                        <a:rPr lang="es-EC" sz="1200" spc="-5" dirty="0">
                          <a:effectLst/>
                        </a:rPr>
                        <a:t>n</a:t>
                      </a:r>
                      <a:r>
                        <a:rPr lang="es-EC" sz="1200" dirty="0">
                          <a:effectLst/>
                        </a:rPr>
                        <a:t>a</a:t>
                      </a:r>
                      <a:r>
                        <a:rPr lang="es-EC" sz="1200" spc="10" dirty="0">
                          <a:effectLst/>
                        </a:rPr>
                        <a:t>l</a:t>
                      </a:r>
                      <a:r>
                        <a:rPr lang="es-EC" sz="1200" spc="-5" dirty="0">
                          <a:effectLst/>
                        </a:rPr>
                        <a:t>e</a:t>
                      </a:r>
                      <a:r>
                        <a:rPr lang="es-EC" sz="1200" dirty="0">
                          <a:effectLst/>
                        </a:rPr>
                        <a:t>s </a:t>
                      </a:r>
                      <a:r>
                        <a:rPr lang="es-EC" sz="1200" dirty="0" err="1">
                          <a:effectLst/>
                        </a:rPr>
                        <a:t>r</a:t>
                      </a:r>
                      <a:r>
                        <a:rPr lang="es-EC" sz="1200" spc="-5" dirty="0" err="1">
                          <a:effectLst/>
                        </a:rPr>
                        <a:t>igi</a:t>
                      </a:r>
                      <a:r>
                        <a:rPr lang="es-EC" sz="1200" spc="5" dirty="0" err="1">
                          <a:effectLst/>
                        </a:rPr>
                        <a:t>d</a:t>
                      </a:r>
                      <a:r>
                        <a:rPr lang="es-EC" sz="1200" spc="-5" dirty="0" err="1">
                          <a:effectLst/>
                        </a:rPr>
                        <a:t>i</a:t>
                      </a:r>
                      <a:r>
                        <a:rPr lang="es-EC" sz="1200" spc="5" dirty="0" err="1">
                          <a:effectLst/>
                        </a:rPr>
                        <a:t>z</a:t>
                      </a:r>
                      <a:r>
                        <a:rPr lang="es-EC" sz="1200" dirty="0" err="1">
                          <a:effectLst/>
                        </a:rPr>
                        <a:t>a</a:t>
                      </a:r>
                      <a:r>
                        <a:rPr lang="es-EC" sz="1200" spc="-5" dirty="0" err="1">
                          <a:effectLst/>
                        </a:rPr>
                        <a:t>d</a:t>
                      </a:r>
                      <a:r>
                        <a:rPr lang="es-EC" sz="1200" spc="5" dirty="0" err="1">
                          <a:effectLst/>
                        </a:rPr>
                        <a:t>o</a:t>
                      </a:r>
                      <a:r>
                        <a:rPr lang="es-EC" sz="1200" dirty="0" err="1">
                          <a:effectLst/>
                        </a:rPr>
                        <a:t>ras</a:t>
                      </a:r>
                      <a:r>
                        <a:rPr lang="es-EC" sz="1200" spc="25" dirty="0">
                          <a:effectLst/>
                        </a:rPr>
                        <a:t> </a:t>
                      </a:r>
                      <a:r>
                        <a:rPr lang="es-EC" sz="1200" spc="5" dirty="0">
                          <a:effectLst/>
                        </a:rPr>
                        <a:t>(</a:t>
                      </a:r>
                      <a:r>
                        <a:rPr lang="es-EC" sz="1200" spc="-5" dirty="0">
                          <a:effectLst/>
                        </a:rPr>
                        <a:t>ex</a:t>
                      </a:r>
                      <a:r>
                        <a:rPr lang="es-EC" sz="1200" spc="5" dirty="0">
                          <a:effectLst/>
                        </a:rPr>
                        <a:t>c</a:t>
                      </a:r>
                      <a:r>
                        <a:rPr lang="es-EC" sz="1200" spc="-5" dirty="0">
                          <a:effectLst/>
                        </a:rPr>
                        <a:t>é</a:t>
                      </a:r>
                      <a:r>
                        <a:rPr lang="es-EC" sz="1200" spc="5" dirty="0">
                          <a:effectLst/>
                        </a:rPr>
                        <a:t>n</a:t>
                      </a:r>
                      <a:r>
                        <a:rPr lang="es-EC" sz="1200" dirty="0">
                          <a:effectLst/>
                        </a:rPr>
                        <a:t>tr</a:t>
                      </a:r>
                      <a:r>
                        <a:rPr lang="es-EC" sz="1200" spc="-5" dirty="0">
                          <a:effectLst/>
                        </a:rPr>
                        <a:t>i</a:t>
                      </a:r>
                      <a:r>
                        <a:rPr lang="es-EC" sz="1200" spc="5" dirty="0">
                          <a:effectLst/>
                        </a:rPr>
                        <a:t>c</a:t>
                      </a:r>
                      <a:r>
                        <a:rPr lang="es-EC" sz="1200" dirty="0">
                          <a:effectLst/>
                        </a:rPr>
                        <a:t>as</a:t>
                      </a:r>
                      <a:r>
                        <a:rPr lang="es-EC" sz="1200" spc="-25" dirty="0">
                          <a:effectLst/>
                        </a:rPr>
                        <a:t> </a:t>
                      </a:r>
                      <a:r>
                        <a:rPr lang="es-EC" sz="1200" dirty="0">
                          <a:effectLst/>
                        </a:rPr>
                        <a:t>o</a:t>
                      </a:r>
                      <a:r>
                        <a:rPr lang="es-EC" sz="1200" spc="10" dirty="0">
                          <a:effectLst/>
                        </a:rPr>
                        <a:t> </a:t>
                      </a:r>
                      <a:r>
                        <a:rPr lang="es-EC" sz="1200" spc="5" dirty="0">
                          <a:effectLst/>
                        </a:rPr>
                        <a:t>co</a:t>
                      </a:r>
                      <a:r>
                        <a:rPr lang="es-EC" sz="1200" spc="-5" dirty="0">
                          <a:effectLst/>
                        </a:rPr>
                        <a:t>n</a:t>
                      </a:r>
                      <a:r>
                        <a:rPr lang="es-EC" sz="1200" spc="5" dirty="0">
                          <a:effectLst/>
                        </a:rPr>
                        <a:t>c</a:t>
                      </a:r>
                      <a:r>
                        <a:rPr lang="es-EC" sz="1200" spc="-5" dirty="0">
                          <a:effectLst/>
                        </a:rPr>
                        <a:t>én</a:t>
                      </a:r>
                      <a:r>
                        <a:rPr lang="es-EC" sz="1200" dirty="0">
                          <a:effectLst/>
                        </a:rPr>
                        <a:t>tr</a:t>
                      </a:r>
                      <a:r>
                        <a:rPr lang="es-EC" sz="1200" spc="-5" dirty="0">
                          <a:effectLst/>
                        </a:rPr>
                        <a:t>i</a:t>
                      </a:r>
                      <a:r>
                        <a:rPr lang="es-EC" sz="1200" spc="5" dirty="0">
                          <a:effectLst/>
                        </a:rPr>
                        <a:t>c</a:t>
                      </a:r>
                      <a:r>
                        <a:rPr lang="es-EC" sz="1200" dirty="0">
                          <a:effectLst/>
                        </a:rPr>
                        <a:t>a</a:t>
                      </a:r>
                      <a:r>
                        <a:rPr lang="es-EC" sz="1200" spc="-5" dirty="0">
                          <a:effectLst/>
                        </a:rPr>
                        <a:t>s</a:t>
                      </a:r>
                      <a:r>
                        <a:rPr lang="es-EC" sz="1200" spc="5" dirty="0">
                          <a:effectLst/>
                        </a:rPr>
                        <a:t>)</a:t>
                      </a:r>
                      <a:r>
                        <a:rPr lang="es-EC" sz="1200" dirty="0">
                          <a:effectLst/>
                        </a:rPr>
                        <a:t>.</a:t>
                      </a:r>
                      <a:endParaRPr lang="es-EC" sz="1200" dirty="0">
                        <a:effectLst/>
                        <a:latin typeface="Calibri"/>
                        <a:ea typeface="Calibri"/>
                        <a:cs typeface="Times New Roman"/>
                      </a:endParaRPr>
                    </a:p>
                  </a:txBody>
                  <a:tcPr marL="0" marR="0" marT="0" marB="0"/>
                </a:tc>
                <a:tc>
                  <a:txBody>
                    <a:bodyPr/>
                    <a:lstStyle/>
                    <a:p>
                      <a:pPr>
                        <a:lnSpc>
                          <a:spcPts val="1000"/>
                        </a:lnSpc>
                        <a:spcBef>
                          <a:spcPts val="100"/>
                        </a:spcBef>
                        <a:spcAft>
                          <a:spcPts val="0"/>
                        </a:spcAft>
                      </a:pPr>
                      <a:r>
                        <a:rPr lang="es-EC" sz="1200">
                          <a:effectLst/>
                        </a:rPr>
                        <a:t> </a:t>
                      </a:r>
                    </a:p>
                    <a:p>
                      <a:pPr marL="76835" marR="77470" algn="ctr">
                        <a:lnSpc>
                          <a:spcPct val="115000"/>
                        </a:lnSpc>
                        <a:spcAft>
                          <a:spcPts val="0"/>
                        </a:spcAft>
                      </a:pPr>
                      <a:r>
                        <a:rPr lang="es-EC" sz="1200">
                          <a:effectLst/>
                        </a:rPr>
                        <a:t>7</a:t>
                      </a:r>
                      <a:endParaRPr lang="es-EC" sz="1200">
                        <a:effectLst/>
                        <a:latin typeface="Calibri"/>
                        <a:ea typeface="Calibri"/>
                        <a:cs typeface="Times New Roman"/>
                      </a:endParaRPr>
                    </a:p>
                  </a:txBody>
                  <a:tcPr marL="0" marR="0" marT="0" marB="0"/>
                </a:tc>
              </a:tr>
              <a:tr h="423047">
                <a:tc>
                  <a:txBody>
                    <a:bodyPr/>
                    <a:lstStyle/>
                    <a:p>
                      <a:pPr marL="40640" marR="249555" algn="just">
                        <a:lnSpc>
                          <a:spcPct val="106000"/>
                        </a:lnSpc>
                        <a:spcBef>
                          <a:spcPts val="5"/>
                        </a:spcBef>
                        <a:spcAft>
                          <a:spcPts val="0"/>
                        </a:spcAft>
                      </a:pPr>
                      <a:r>
                        <a:rPr lang="es-EC" sz="1200" spc="5" dirty="0">
                          <a:effectLst/>
                        </a:rPr>
                        <a:t>Pó</a:t>
                      </a:r>
                      <a:r>
                        <a:rPr lang="es-EC" sz="1200" dirty="0">
                          <a:effectLst/>
                        </a:rPr>
                        <a:t>rt</a:t>
                      </a:r>
                      <a:r>
                        <a:rPr lang="es-EC" sz="1200" spc="-5" dirty="0">
                          <a:effectLst/>
                        </a:rPr>
                        <a:t>i</a:t>
                      </a:r>
                      <a:r>
                        <a:rPr lang="es-EC" sz="1200" spc="5" dirty="0">
                          <a:effectLst/>
                        </a:rPr>
                        <a:t>co</a:t>
                      </a:r>
                      <a:r>
                        <a:rPr lang="es-EC" sz="1200" dirty="0">
                          <a:effectLst/>
                        </a:rPr>
                        <a:t>s</a:t>
                      </a:r>
                      <a:r>
                        <a:rPr lang="es-EC" sz="1200" spc="-25" dirty="0">
                          <a:effectLst/>
                        </a:rPr>
                        <a:t> </a:t>
                      </a:r>
                      <a:r>
                        <a:rPr lang="es-EC" sz="1200" spc="-5" dirty="0">
                          <a:effectLst/>
                        </a:rPr>
                        <a:t>esp</a:t>
                      </a:r>
                      <a:r>
                        <a:rPr lang="es-EC" sz="1200" dirty="0">
                          <a:effectLst/>
                        </a:rPr>
                        <a:t>a</a:t>
                      </a:r>
                      <a:r>
                        <a:rPr lang="es-EC" sz="1200" spc="5" dirty="0">
                          <a:effectLst/>
                        </a:rPr>
                        <a:t>c</a:t>
                      </a:r>
                      <a:r>
                        <a:rPr lang="es-EC" sz="1200" spc="-5" dirty="0">
                          <a:effectLst/>
                        </a:rPr>
                        <a:t>i</a:t>
                      </a:r>
                      <a:r>
                        <a:rPr lang="es-EC" sz="1200" dirty="0">
                          <a:effectLst/>
                        </a:rPr>
                        <a:t>a</a:t>
                      </a:r>
                      <a:r>
                        <a:rPr lang="es-EC" sz="1200" spc="-5" dirty="0">
                          <a:effectLst/>
                        </a:rPr>
                        <a:t>le</a:t>
                      </a:r>
                      <a:r>
                        <a:rPr lang="es-EC" sz="1200" dirty="0">
                          <a:effectLst/>
                        </a:rPr>
                        <a:t>s</a:t>
                      </a:r>
                      <a:r>
                        <a:rPr lang="es-EC" sz="1200" spc="-25" dirty="0">
                          <a:effectLst/>
                        </a:rPr>
                        <a:t> </a:t>
                      </a:r>
                      <a:r>
                        <a:rPr lang="es-EC" sz="1200" spc="10" dirty="0">
                          <a:effectLst/>
                        </a:rPr>
                        <a:t>s</a:t>
                      </a:r>
                      <a:r>
                        <a:rPr lang="es-EC" sz="1200" spc="-5" dirty="0">
                          <a:effectLst/>
                        </a:rPr>
                        <a:t>is</a:t>
                      </a:r>
                      <a:r>
                        <a:rPr lang="es-EC" sz="1200" dirty="0">
                          <a:effectLst/>
                        </a:rPr>
                        <a:t>m</a:t>
                      </a:r>
                      <a:r>
                        <a:rPr lang="es-EC" sz="1200" spc="5" dirty="0">
                          <a:effectLst/>
                        </a:rPr>
                        <a:t>o</a:t>
                      </a:r>
                      <a:r>
                        <a:rPr lang="es-EC" sz="1200" dirty="0">
                          <a:effectLst/>
                        </a:rPr>
                        <a:t>-r</a:t>
                      </a:r>
                      <a:r>
                        <a:rPr lang="es-EC" sz="1200" spc="-5" dirty="0">
                          <a:effectLst/>
                        </a:rPr>
                        <a:t>es</a:t>
                      </a:r>
                      <a:r>
                        <a:rPr lang="es-EC" sz="1200" spc="10" dirty="0">
                          <a:effectLst/>
                        </a:rPr>
                        <a:t>i</a:t>
                      </a:r>
                      <a:r>
                        <a:rPr lang="es-EC" sz="1200" spc="-5" dirty="0">
                          <a:effectLst/>
                        </a:rPr>
                        <a:t>s</a:t>
                      </a:r>
                      <a:r>
                        <a:rPr lang="es-EC" sz="1200" dirty="0">
                          <a:effectLst/>
                        </a:rPr>
                        <a:t>t</a:t>
                      </a:r>
                      <a:r>
                        <a:rPr lang="es-EC" sz="1200" spc="10" dirty="0">
                          <a:effectLst/>
                        </a:rPr>
                        <a:t>e</a:t>
                      </a:r>
                      <a:r>
                        <a:rPr lang="es-EC" sz="1200" spc="-5" dirty="0">
                          <a:effectLst/>
                        </a:rPr>
                        <a:t>n</a:t>
                      </a:r>
                      <a:r>
                        <a:rPr lang="es-EC" sz="1200" dirty="0">
                          <a:effectLst/>
                        </a:rPr>
                        <a:t>t</a:t>
                      </a:r>
                      <a:r>
                        <a:rPr lang="es-EC" sz="1200" spc="-5" dirty="0">
                          <a:effectLst/>
                        </a:rPr>
                        <a:t>es</a:t>
                      </a:r>
                      <a:r>
                        <a:rPr lang="es-EC" sz="1200" dirty="0">
                          <a:effectLst/>
                        </a:rPr>
                        <a:t>,</a:t>
                      </a:r>
                      <a:r>
                        <a:rPr lang="es-EC" sz="1200" spc="-15" dirty="0">
                          <a:effectLst/>
                        </a:rPr>
                        <a:t> </a:t>
                      </a:r>
                      <a:r>
                        <a:rPr lang="es-EC" sz="1200" spc="5" dirty="0">
                          <a:effectLst/>
                        </a:rPr>
                        <a:t>d</a:t>
                      </a:r>
                      <a:r>
                        <a:rPr lang="es-EC" sz="1200" dirty="0">
                          <a:effectLst/>
                        </a:rPr>
                        <a:t>e</a:t>
                      </a:r>
                      <a:r>
                        <a:rPr lang="es-EC" sz="1200" spc="45" dirty="0">
                          <a:effectLst/>
                        </a:rPr>
                        <a:t> </a:t>
                      </a:r>
                      <a:r>
                        <a:rPr lang="es-EC" sz="1200" spc="-5" dirty="0">
                          <a:effectLst/>
                        </a:rPr>
                        <a:t>h</a:t>
                      </a:r>
                      <a:r>
                        <a:rPr lang="es-EC" sz="1200" spc="5" dirty="0">
                          <a:effectLst/>
                        </a:rPr>
                        <a:t>o</a:t>
                      </a:r>
                      <a:r>
                        <a:rPr lang="es-EC" sz="1200" dirty="0">
                          <a:effectLst/>
                        </a:rPr>
                        <a:t>rm</a:t>
                      </a:r>
                      <a:r>
                        <a:rPr lang="es-EC" sz="1200" spc="-5" dirty="0">
                          <a:effectLst/>
                        </a:rPr>
                        <a:t>ig</a:t>
                      </a:r>
                      <a:r>
                        <a:rPr lang="es-EC" sz="1200" spc="5" dirty="0">
                          <a:effectLst/>
                        </a:rPr>
                        <a:t>ó</a:t>
                      </a:r>
                      <a:r>
                        <a:rPr lang="es-EC" sz="1200" dirty="0">
                          <a:effectLst/>
                        </a:rPr>
                        <a:t>n</a:t>
                      </a:r>
                      <a:r>
                        <a:rPr lang="es-EC" sz="1200" spc="-25" dirty="0">
                          <a:effectLst/>
                        </a:rPr>
                        <a:t> </a:t>
                      </a:r>
                      <a:r>
                        <a:rPr lang="es-EC" sz="1200" dirty="0">
                          <a:effectLst/>
                        </a:rPr>
                        <a:t>arma</a:t>
                      </a:r>
                      <a:r>
                        <a:rPr lang="es-EC" sz="1200" spc="-5" dirty="0">
                          <a:effectLst/>
                        </a:rPr>
                        <a:t>d</a:t>
                      </a:r>
                      <a:r>
                        <a:rPr lang="es-EC" sz="1200" dirty="0">
                          <a:effectLst/>
                        </a:rPr>
                        <a:t>o</a:t>
                      </a:r>
                      <a:r>
                        <a:rPr lang="es-EC" sz="1200" spc="120" dirty="0">
                          <a:effectLst/>
                        </a:rPr>
                        <a:t> </a:t>
                      </a:r>
                      <a:r>
                        <a:rPr lang="es-EC" sz="1200" spc="5" dirty="0">
                          <a:effectLst/>
                        </a:rPr>
                        <a:t>co</a:t>
                      </a:r>
                      <a:r>
                        <a:rPr lang="es-EC" sz="1200" dirty="0">
                          <a:effectLst/>
                        </a:rPr>
                        <a:t>n v</a:t>
                      </a:r>
                      <a:r>
                        <a:rPr lang="es-EC" sz="1200" spc="10" dirty="0">
                          <a:effectLst/>
                        </a:rPr>
                        <a:t>i</a:t>
                      </a:r>
                      <a:r>
                        <a:rPr lang="es-EC" sz="1200" spc="-5" dirty="0">
                          <a:effectLst/>
                        </a:rPr>
                        <a:t>g</a:t>
                      </a:r>
                      <a:r>
                        <a:rPr lang="es-EC" sz="1200" dirty="0">
                          <a:effectLst/>
                        </a:rPr>
                        <a:t>as</a:t>
                      </a:r>
                      <a:r>
                        <a:rPr lang="es-EC" sz="1200" spc="-5" dirty="0">
                          <a:effectLst/>
                        </a:rPr>
                        <a:t> b</a:t>
                      </a:r>
                      <a:r>
                        <a:rPr lang="es-EC" sz="1200" dirty="0">
                          <a:effectLst/>
                        </a:rPr>
                        <a:t>a</a:t>
                      </a:r>
                      <a:r>
                        <a:rPr lang="es-EC" sz="1200" spc="5" dirty="0">
                          <a:effectLst/>
                        </a:rPr>
                        <a:t>n</a:t>
                      </a:r>
                      <a:r>
                        <a:rPr lang="es-EC" sz="1200" spc="-5" dirty="0">
                          <a:effectLst/>
                        </a:rPr>
                        <a:t>d</a:t>
                      </a:r>
                      <a:r>
                        <a:rPr lang="es-EC" sz="1200" dirty="0">
                          <a:effectLst/>
                        </a:rPr>
                        <a:t>a,</a:t>
                      </a:r>
                      <a:r>
                        <a:rPr lang="es-EC" sz="1200" spc="115" dirty="0">
                          <a:effectLst/>
                        </a:rPr>
                        <a:t> </a:t>
                      </a:r>
                      <a:r>
                        <a:rPr lang="es-EC" sz="1200" spc="5" dirty="0">
                          <a:effectLst/>
                        </a:rPr>
                        <a:t>co</a:t>
                      </a:r>
                      <a:r>
                        <a:rPr lang="es-EC" sz="1200" dirty="0">
                          <a:effectLst/>
                        </a:rPr>
                        <a:t>n m</a:t>
                      </a:r>
                      <a:r>
                        <a:rPr lang="es-EC" sz="1200" spc="-5" dirty="0">
                          <a:effectLst/>
                        </a:rPr>
                        <a:t>u</a:t>
                      </a:r>
                      <a:r>
                        <a:rPr lang="es-EC" sz="1200" dirty="0">
                          <a:effectLst/>
                        </a:rPr>
                        <a:t>r</a:t>
                      </a:r>
                      <a:r>
                        <a:rPr lang="es-EC" sz="1200" spc="5" dirty="0">
                          <a:effectLst/>
                        </a:rPr>
                        <a:t>o</a:t>
                      </a:r>
                      <a:r>
                        <a:rPr lang="es-EC" sz="1200" dirty="0">
                          <a:effectLst/>
                        </a:rPr>
                        <a:t>s</a:t>
                      </a:r>
                      <a:r>
                        <a:rPr lang="es-EC" sz="1200" spc="45" dirty="0">
                          <a:effectLst/>
                        </a:rPr>
                        <a:t> </a:t>
                      </a:r>
                      <a:r>
                        <a:rPr lang="es-EC" sz="1200" spc="-5" dirty="0">
                          <a:effectLst/>
                        </a:rPr>
                        <a:t>es</a:t>
                      </a:r>
                      <a:r>
                        <a:rPr lang="es-EC" sz="1200" dirty="0">
                          <a:effectLst/>
                        </a:rPr>
                        <a:t>t</a:t>
                      </a:r>
                      <a:r>
                        <a:rPr lang="es-EC" sz="1200" spc="10" dirty="0">
                          <a:effectLst/>
                        </a:rPr>
                        <a:t>r</a:t>
                      </a:r>
                      <a:r>
                        <a:rPr lang="es-EC" sz="1200" spc="-5" dirty="0">
                          <a:effectLst/>
                        </a:rPr>
                        <a:t>u</a:t>
                      </a:r>
                      <a:r>
                        <a:rPr lang="es-EC" sz="1200" spc="5" dirty="0">
                          <a:effectLst/>
                        </a:rPr>
                        <a:t>c</a:t>
                      </a:r>
                      <a:r>
                        <a:rPr lang="es-EC" sz="1200" dirty="0">
                          <a:effectLst/>
                        </a:rPr>
                        <a:t>t</a:t>
                      </a:r>
                      <a:r>
                        <a:rPr lang="es-EC" sz="1200" spc="-5" dirty="0">
                          <a:effectLst/>
                        </a:rPr>
                        <a:t>u</a:t>
                      </a:r>
                      <a:r>
                        <a:rPr lang="es-EC" sz="1200" dirty="0">
                          <a:effectLst/>
                        </a:rPr>
                        <a:t>ra</a:t>
                      </a:r>
                      <a:r>
                        <a:rPr lang="es-EC" sz="1200" spc="10" dirty="0">
                          <a:effectLst/>
                        </a:rPr>
                        <a:t>l</a:t>
                      </a:r>
                      <a:r>
                        <a:rPr lang="es-EC" sz="1200" spc="-5" dirty="0">
                          <a:effectLst/>
                        </a:rPr>
                        <a:t>e</a:t>
                      </a:r>
                      <a:r>
                        <a:rPr lang="es-EC" sz="1200" dirty="0">
                          <a:effectLst/>
                        </a:rPr>
                        <a:t>s</a:t>
                      </a:r>
                      <a:r>
                        <a:rPr lang="es-EC" sz="1200" spc="-25" dirty="0">
                          <a:effectLst/>
                        </a:rPr>
                        <a:t> </a:t>
                      </a:r>
                      <a:r>
                        <a:rPr lang="es-EC" sz="1200" spc="-5" dirty="0">
                          <a:effectLst/>
                        </a:rPr>
                        <a:t>d</a:t>
                      </a:r>
                      <a:r>
                        <a:rPr lang="es-EC" sz="1200" dirty="0">
                          <a:effectLst/>
                        </a:rPr>
                        <a:t>e </a:t>
                      </a:r>
                      <a:r>
                        <a:rPr lang="es-EC" sz="1200" spc="-5" dirty="0">
                          <a:effectLst/>
                        </a:rPr>
                        <a:t>h</a:t>
                      </a:r>
                      <a:r>
                        <a:rPr lang="es-EC" sz="1200" spc="5" dirty="0">
                          <a:effectLst/>
                        </a:rPr>
                        <a:t>o</a:t>
                      </a:r>
                      <a:r>
                        <a:rPr lang="es-EC" sz="1200" dirty="0">
                          <a:effectLst/>
                        </a:rPr>
                        <a:t>rm</a:t>
                      </a:r>
                      <a:r>
                        <a:rPr lang="es-EC" sz="1200" spc="-5" dirty="0">
                          <a:effectLst/>
                        </a:rPr>
                        <a:t>ig</a:t>
                      </a:r>
                      <a:r>
                        <a:rPr lang="es-EC" sz="1200" spc="5" dirty="0">
                          <a:effectLst/>
                        </a:rPr>
                        <a:t>ó</a:t>
                      </a:r>
                      <a:r>
                        <a:rPr lang="es-EC" sz="1200" dirty="0">
                          <a:effectLst/>
                        </a:rPr>
                        <a:t>n</a:t>
                      </a:r>
                      <a:r>
                        <a:rPr lang="es-EC" sz="1200" spc="-25" dirty="0">
                          <a:effectLst/>
                        </a:rPr>
                        <a:t> </a:t>
                      </a:r>
                      <a:r>
                        <a:rPr lang="es-EC" sz="1200" dirty="0">
                          <a:effectLst/>
                        </a:rPr>
                        <a:t>arma</a:t>
                      </a:r>
                      <a:r>
                        <a:rPr lang="es-EC" sz="1200" spc="-5" dirty="0">
                          <a:effectLst/>
                        </a:rPr>
                        <a:t>d</a:t>
                      </a:r>
                      <a:r>
                        <a:rPr lang="es-EC" sz="1200" dirty="0">
                          <a:effectLst/>
                        </a:rPr>
                        <a:t>o</a:t>
                      </a:r>
                      <a:r>
                        <a:rPr lang="es-EC" sz="1200" spc="120" dirty="0">
                          <a:effectLst/>
                        </a:rPr>
                        <a:t> </a:t>
                      </a:r>
                      <a:r>
                        <a:rPr lang="es-EC" sz="1200" dirty="0">
                          <a:effectLst/>
                        </a:rPr>
                        <a:t>o</a:t>
                      </a:r>
                      <a:r>
                        <a:rPr lang="es-EC" sz="1200" spc="10" dirty="0">
                          <a:effectLst/>
                        </a:rPr>
                        <a:t> </a:t>
                      </a:r>
                      <a:r>
                        <a:rPr lang="es-EC" sz="1200" spc="5" dirty="0">
                          <a:effectLst/>
                        </a:rPr>
                        <a:t>co</a:t>
                      </a:r>
                      <a:r>
                        <a:rPr lang="es-EC" sz="1200" dirty="0">
                          <a:effectLst/>
                        </a:rPr>
                        <a:t>n </a:t>
                      </a:r>
                      <a:r>
                        <a:rPr lang="es-EC" sz="1200" spc="-5" dirty="0">
                          <a:effectLst/>
                        </a:rPr>
                        <a:t>di</a:t>
                      </a:r>
                      <a:r>
                        <a:rPr lang="es-EC" sz="1200" dirty="0">
                          <a:effectLst/>
                        </a:rPr>
                        <a:t>a</a:t>
                      </a:r>
                      <a:r>
                        <a:rPr lang="es-EC" sz="1200" spc="-5" dirty="0">
                          <a:effectLst/>
                        </a:rPr>
                        <a:t>g</a:t>
                      </a:r>
                      <a:r>
                        <a:rPr lang="es-EC" sz="1200" spc="5" dirty="0">
                          <a:effectLst/>
                        </a:rPr>
                        <a:t>o</a:t>
                      </a:r>
                      <a:r>
                        <a:rPr lang="es-EC" sz="1200" spc="-5" dirty="0">
                          <a:effectLst/>
                        </a:rPr>
                        <a:t>n</a:t>
                      </a:r>
                      <a:r>
                        <a:rPr lang="es-EC" sz="1200" dirty="0">
                          <a:effectLst/>
                        </a:rPr>
                        <a:t>a</a:t>
                      </a:r>
                      <a:r>
                        <a:rPr lang="es-EC" sz="1200" spc="-5" dirty="0">
                          <a:effectLst/>
                        </a:rPr>
                        <a:t>le</a:t>
                      </a:r>
                      <a:r>
                        <a:rPr lang="es-EC" sz="1200" dirty="0">
                          <a:effectLst/>
                        </a:rPr>
                        <a:t>s</a:t>
                      </a:r>
                      <a:r>
                        <a:rPr lang="es-EC" sz="1200" spc="-25" dirty="0">
                          <a:effectLst/>
                        </a:rPr>
                        <a:t> </a:t>
                      </a:r>
                      <a:r>
                        <a:rPr lang="es-EC" sz="1200" dirty="0" err="1">
                          <a:effectLst/>
                        </a:rPr>
                        <a:t>r</a:t>
                      </a:r>
                      <a:r>
                        <a:rPr lang="es-EC" sz="1200" spc="-5" dirty="0" err="1">
                          <a:effectLst/>
                        </a:rPr>
                        <a:t>ig</a:t>
                      </a:r>
                      <a:r>
                        <a:rPr lang="es-EC" sz="1200" spc="10" dirty="0" err="1">
                          <a:effectLst/>
                        </a:rPr>
                        <a:t>i</a:t>
                      </a:r>
                      <a:r>
                        <a:rPr lang="es-EC" sz="1200" spc="-5" dirty="0" err="1">
                          <a:effectLst/>
                        </a:rPr>
                        <a:t>di</a:t>
                      </a:r>
                      <a:r>
                        <a:rPr lang="es-EC" sz="1200" spc="5" dirty="0" err="1">
                          <a:effectLst/>
                        </a:rPr>
                        <a:t>z</a:t>
                      </a:r>
                      <a:r>
                        <a:rPr lang="es-EC" sz="1200" dirty="0" err="1">
                          <a:effectLst/>
                        </a:rPr>
                        <a:t>a</a:t>
                      </a:r>
                      <a:r>
                        <a:rPr lang="es-EC" sz="1200" spc="-5" dirty="0" err="1">
                          <a:effectLst/>
                        </a:rPr>
                        <a:t>d</a:t>
                      </a:r>
                      <a:r>
                        <a:rPr lang="es-EC" sz="1200" spc="5" dirty="0" err="1">
                          <a:effectLst/>
                        </a:rPr>
                        <a:t>o</a:t>
                      </a:r>
                      <a:r>
                        <a:rPr lang="es-EC" sz="1200" dirty="0" err="1">
                          <a:effectLst/>
                        </a:rPr>
                        <a:t>ra</a:t>
                      </a:r>
                      <a:r>
                        <a:rPr lang="es-EC" sz="1200" spc="-5" dirty="0" err="1">
                          <a:effectLst/>
                        </a:rPr>
                        <a:t>s</a:t>
                      </a:r>
                      <a:r>
                        <a:rPr lang="es-EC" sz="1200" dirty="0">
                          <a:effectLst/>
                        </a:rPr>
                        <a:t>.</a:t>
                      </a:r>
                      <a:endParaRPr lang="es-EC" sz="1200" dirty="0">
                        <a:effectLst/>
                        <a:latin typeface="Calibri"/>
                        <a:ea typeface="Calibri"/>
                        <a:cs typeface="Times New Roman"/>
                      </a:endParaRPr>
                    </a:p>
                  </a:txBody>
                  <a:tcPr marL="0" marR="0" marT="0" marB="0"/>
                </a:tc>
                <a:tc>
                  <a:txBody>
                    <a:bodyPr/>
                    <a:lstStyle/>
                    <a:p>
                      <a:pPr>
                        <a:lnSpc>
                          <a:spcPts val="1100"/>
                        </a:lnSpc>
                        <a:spcBef>
                          <a:spcPts val="10"/>
                        </a:spcBef>
                        <a:spcAft>
                          <a:spcPts val="0"/>
                        </a:spcAft>
                      </a:pPr>
                      <a:r>
                        <a:rPr lang="es-EC" sz="1200">
                          <a:effectLst/>
                        </a:rPr>
                        <a:t> </a:t>
                      </a:r>
                    </a:p>
                    <a:p>
                      <a:pPr marL="76835" marR="77470" algn="ctr">
                        <a:lnSpc>
                          <a:spcPct val="115000"/>
                        </a:lnSpc>
                        <a:spcAft>
                          <a:spcPts val="0"/>
                        </a:spcAft>
                      </a:pPr>
                      <a:r>
                        <a:rPr lang="es-EC" sz="1200">
                          <a:effectLst/>
                        </a:rPr>
                        <a:t>6</a:t>
                      </a:r>
                      <a:endParaRPr lang="es-EC" sz="1200">
                        <a:effectLst/>
                        <a:latin typeface="Calibri"/>
                        <a:ea typeface="Calibri"/>
                        <a:cs typeface="Times New Roman"/>
                      </a:endParaRPr>
                    </a:p>
                  </a:txBody>
                  <a:tcPr marL="0" marR="0" marT="0" marB="0"/>
                </a:tc>
              </a:tr>
              <a:tr h="301570">
                <a:tc gridSpan="2">
                  <a:txBody>
                    <a:bodyPr/>
                    <a:lstStyle/>
                    <a:p>
                      <a:pPr marL="1906270" marR="1908810" algn="ctr">
                        <a:lnSpc>
                          <a:spcPct val="115000"/>
                        </a:lnSpc>
                        <a:spcBef>
                          <a:spcPts val="495"/>
                        </a:spcBef>
                        <a:spcAft>
                          <a:spcPts val="0"/>
                        </a:spcAft>
                      </a:pPr>
                      <a:r>
                        <a:rPr lang="es-EC" sz="1200" b="1" dirty="0">
                          <a:effectLst/>
                        </a:rPr>
                        <a:t>P</a:t>
                      </a:r>
                      <a:r>
                        <a:rPr lang="es-EC" sz="1200" b="1" spc="-5" dirty="0">
                          <a:effectLst/>
                        </a:rPr>
                        <a:t>ó</a:t>
                      </a:r>
                      <a:r>
                        <a:rPr lang="es-EC" sz="1200" b="1" spc="5" dirty="0">
                          <a:effectLst/>
                        </a:rPr>
                        <a:t>r</a:t>
                      </a:r>
                      <a:r>
                        <a:rPr lang="es-EC" sz="1200" b="1" dirty="0">
                          <a:effectLst/>
                        </a:rPr>
                        <a:t>t</a:t>
                      </a:r>
                      <a:r>
                        <a:rPr lang="es-EC" sz="1200" b="1" spc="-5" dirty="0">
                          <a:effectLst/>
                        </a:rPr>
                        <a:t>ico</a:t>
                      </a:r>
                      <a:r>
                        <a:rPr lang="es-EC" sz="1200" b="1" dirty="0">
                          <a:effectLst/>
                        </a:rPr>
                        <a:t>s</a:t>
                      </a:r>
                      <a:r>
                        <a:rPr lang="es-EC" sz="1200" b="1" spc="50" dirty="0">
                          <a:effectLst/>
                        </a:rPr>
                        <a:t> </a:t>
                      </a:r>
                      <a:r>
                        <a:rPr lang="es-EC" sz="1200" b="1" spc="5" dirty="0">
                          <a:effectLst/>
                        </a:rPr>
                        <a:t>re</a:t>
                      </a:r>
                      <a:r>
                        <a:rPr lang="es-EC" sz="1200" b="1" dirty="0">
                          <a:effectLst/>
                        </a:rPr>
                        <a:t>s</a:t>
                      </a:r>
                      <a:r>
                        <a:rPr lang="es-EC" sz="1200" b="1" spc="-5" dirty="0">
                          <a:effectLst/>
                        </a:rPr>
                        <a:t>i</a:t>
                      </a:r>
                      <a:r>
                        <a:rPr lang="es-EC" sz="1200" b="1" dirty="0">
                          <a:effectLst/>
                        </a:rPr>
                        <a:t>st</a:t>
                      </a:r>
                      <a:r>
                        <a:rPr lang="es-EC" sz="1200" b="1" spc="5" dirty="0">
                          <a:effectLst/>
                        </a:rPr>
                        <a:t>e</a:t>
                      </a:r>
                      <a:r>
                        <a:rPr lang="es-EC" sz="1200" b="1" dirty="0">
                          <a:effectLst/>
                        </a:rPr>
                        <a:t>nt</a:t>
                      </a:r>
                      <a:r>
                        <a:rPr lang="es-EC" sz="1200" b="1" spc="5" dirty="0">
                          <a:effectLst/>
                        </a:rPr>
                        <a:t>e</a:t>
                      </a:r>
                      <a:r>
                        <a:rPr lang="es-EC" sz="1200" b="1" dirty="0">
                          <a:effectLst/>
                        </a:rPr>
                        <a:t>s</a:t>
                      </a:r>
                      <a:r>
                        <a:rPr lang="es-EC" sz="1200" b="1" spc="-20" dirty="0">
                          <a:effectLst/>
                        </a:rPr>
                        <a:t> </a:t>
                      </a:r>
                      <a:r>
                        <a:rPr lang="es-EC" sz="1200" b="1" dirty="0">
                          <a:effectLst/>
                        </a:rPr>
                        <a:t>a</a:t>
                      </a:r>
                      <a:r>
                        <a:rPr lang="es-EC" sz="1200" b="1" spc="25" dirty="0">
                          <a:effectLst/>
                        </a:rPr>
                        <a:t> </a:t>
                      </a:r>
                      <a:r>
                        <a:rPr lang="es-EC" sz="1200" b="1" dirty="0">
                          <a:effectLst/>
                        </a:rPr>
                        <a:t>m</a:t>
                      </a:r>
                      <a:r>
                        <a:rPr lang="es-EC" sz="1200" b="1" spc="-5" dirty="0">
                          <a:effectLst/>
                        </a:rPr>
                        <a:t>o</a:t>
                      </a:r>
                      <a:r>
                        <a:rPr lang="es-EC" sz="1200" b="1" dirty="0">
                          <a:effectLst/>
                        </a:rPr>
                        <a:t>m</a:t>
                      </a:r>
                      <a:r>
                        <a:rPr lang="es-EC" sz="1200" b="1" spc="5" dirty="0">
                          <a:effectLst/>
                        </a:rPr>
                        <a:t>e</a:t>
                      </a:r>
                      <a:r>
                        <a:rPr lang="es-EC" sz="1200" b="1" dirty="0">
                          <a:effectLst/>
                        </a:rPr>
                        <a:t>nt</a:t>
                      </a:r>
                      <a:r>
                        <a:rPr lang="es-EC" sz="1200" b="1" spc="-5" dirty="0">
                          <a:effectLst/>
                        </a:rPr>
                        <a:t>o</a:t>
                      </a:r>
                      <a:r>
                        <a:rPr lang="es-EC" sz="1200" b="1" dirty="0">
                          <a:effectLst/>
                        </a:rPr>
                        <a:t>s</a:t>
                      </a:r>
                      <a:endParaRPr lang="es-EC" sz="1200" b="1" dirty="0">
                        <a:effectLst/>
                        <a:latin typeface="Calibri"/>
                        <a:ea typeface="Calibri"/>
                        <a:cs typeface="Times New Roman"/>
                      </a:endParaRPr>
                    </a:p>
                  </a:txBody>
                  <a:tcPr marL="0" marR="0" marT="0" marB="0"/>
                </a:tc>
                <a:tc hMerge="1">
                  <a:txBody>
                    <a:bodyPr/>
                    <a:lstStyle/>
                    <a:p>
                      <a:endParaRPr lang="es-EC"/>
                    </a:p>
                  </a:txBody>
                  <a:tcPr/>
                </a:tc>
              </a:tr>
              <a:tr h="307790">
                <a:tc>
                  <a:txBody>
                    <a:bodyPr/>
                    <a:lstStyle/>
                    <a:p>
                      <a:pPr marL="40640" algn="just">
                        <a:lnSpc>
                          <a:spcPct val="115000"/>
                        </a:lnSpc>
                        <a:spcBef>
                          <a:spcPts val="495"/>
                        </a:spcBef>
                        <a:spcAft>
                          <a:spcPts val="0"/>
                        </a:spcAft>
                      </a:pPr>
                      <a:r>
                        <a:rPr lang="es-EC" sz="1200" spc="5" dirty="0">
                          <a:effectLst/>
                        </a:rPr>
                        <a:t>Pó</a:t>
                      </a:r>
                      <a:r>
                        <a:rPr lang="es-EC" sz="1200" dirty="0">
                          <a:effectLst/>
                        </a:rPr>
                        <a:t>rt</a:t>
                      </a:r>
                      <a:r>
                        <a:rPr lang="es-EC" sz="1200" spc="-5" dirty="0">
                          <a:effectLst/>
                        </a:rPr>
                        <a:t>i</a:t>
                      </a:r>
                      <a:r>
                        <a:rPr lang="es-EC" sz="1200" spc="5" dirty="0">
                          <a:effectLst/>
                        </a:rPr>
                        <a:t>co</a:t>
                      </a:r>
                      <a:r>
                        <a:rPr lang="es-EC" sz="1200" dirty="0">
                          <a:effectLst/>
                        </a:rPr>
                        <a:t>s</a:t>
                      </a:r>
                      <a:r>
                        <a:rPr lang="es-EC" sz="1200" spc="-25" dirty="0">
                          <a:effectLst/>
                        </a:rPr>
                        <a:t> </a:t>
                      </a:r>
                      <a:r>
                        <a:rPr lang="es-EC" sz="1200" spc="-5" dirty="0">
                          <a:effectLst/>
                        </a:rPr>
                        <a:t>esp</a:t>
                      </a:r>
                      <a:r>
                        <a:rPr lang="es-EC" sz="1200" dirty="0">
                          <a:effectLst/>
                        </a:rPr>
                        <a:t>a</a:t>
                      </a:r>
                      <a:r>
                        <a:rPr lang="es-EC" sz="1200" spc="5" dirty="0">
                          <a:effectLst/>
                        </a:rPr>
                        <a:t>c</a:t>
                      </a:r>
                      <a:r>
                        <a:rPr lang="es-EC" sz="1200" spc="-5" dirty="0">
                          <a:effectLst/>
                        </a:rPr>
                        <a:t>i</a:t>
                      </a:r>
                      <a:r>
                        <a:rPr lang="es-EC" sz="1200" dirty="0">
                          <a:effectLst/>
                        </a:rPr>
                        <a:t>a</a:t>
                      </a:r>
                      <a:r>
                        <a:rPr lang="es-EC" sz="1200" spc="-5" dirty="0">
                          <a:effectLst/>
                        </a:rPr>
                        <a:t>le</a:t>
                      </a:r>
                      <a:r>
                        <a:rPr lang="es-EC" sz="1200" dirty="0">
                          <a:effectLst/>
                        </a:rPr>
                        <a:t>s</a:t>
                      </a:r>
                      <a:r>
                        <a:rPr lang="es-EC" sz="1200" spc="-25" dirty="0">
                          <a:effectLst/>
                        </a:rPr>
                        <a:t> </a:t>
                      </a:r>
                      <a:r>
                        <a:rPr lang="es-EC" sz="1200" spc="10" dirty="0">
                          <a:effectLst/>
                        </a:rPr>
                        <a:t>s</a:t>
                      </a:r>
                      <a:r>
                        <a:rPr lang="es-EC" sz="1200" spc="-5" dirty="0">
                          <a:effectLst/>
                        </a:rPr>
                        <a:t>is</a:t>
                      </a:r>
                      <a:r>
                        <a:rPr lang="es-EC" sz="1200" dirty="0">
                          <a:effectLst/>
                        </a:rPr>
                        <a:t>m</a:t>
                      </a:r>
                      <a:r>
                        <a:rPr lang="es-EC" sz="1200" spc="5" dirty="0">
                          <a:effectLst/>
                        </a:rPr>
                        <a:t>o</a:t>
                      </a:r>
                      <a:r>
                        <a:rPr lang="es-EC" sz="1200" dirty="0">
                          <a:effectLst/>
                        </a:rPr>
                        <a:t>-r</a:t>
                      </a:r>
                      <a:r>
                        <a:rPr lang="es-EC" sz="1200" spc="-5" dirty="0">
                          <a:effectLst/>
                        </a:rPr>
                        <a:t>es</a:t>
                      </a:r>
                      <a:r>
                        <a:rPr lang="es-EC" sz="1200" spc="10" dirty="0">
                          <a:effectLst/>
                        </a:rPr>
                        <a:t>i</a:t>
                      </a:r>
                      <a:r>
                        <a:rPr lang="es-EC" sz="1200" spc="-5" dirty="0">
                          <a:effectLst/>
                        </a:rPr>
                        <a:t>s</a:t>
                      </a:r>
                      <a:r>
                        <a:rPr lang="es-EC" sz="1200" dirty="0">
                          <a:effectLst/>
                        </a:rPr>
                        <a:t>t</a:t>
                      </a:r>
                      <a:r>
                        <a:rPr lang="es-EC" sz="1200" spc="10" dirty="0">
                          <a:effectLst/>
                        </a:rPr>
                        <a:t>e</a:t>
                      </a:r>
                      <a:r>
                        <a:rPr lang="es-EC" sz="1200" spc="-5" dirty="0">
                          <a:effectLst/>
                        </a:rPr>
                        <a:t>n</a:t>
                      </a:r>
                      <a:r>
                        <a:rPr lang="es-EC" sz="1200" dirty="0">
                          <a:effectLst/>
                        </a:rPr>
                        <a:t>t</a:t>
                      </a:r>
                      <a:r>
                        <a:rPr lang="es-EC" sz="1200" spc="-5" dirty="0">
                          <a:effectLst/>
                        </a:rPr>
                        <a:t>es</a:t>
                      </a:r>
                      <a:r>
                        <a:rPr lang="es-EC" sz="1200" dirty="0">
                          <a:effectLst/>
                        </a:rPr>
                        <a:t>,</a:t>
                      </a:r>
                      <a:r>
                        <a:rPr lang="es-EC" sz="1200" spc="-15" dirty="0">
                          <a:effectLst/>
                        </a:rPr>
                        <a:t> </a:t>
                      </a:r>
                      <a:r>
                        <a:rPr lang="es-EC" sz="1200" spc="5" dirty="0">
                          <a:effectLst/>
                        </a:rPr>
                        <a:t>d</a:t>
                      </a:r>
                      <a:r>
                        <a:rPr lang="es-EC" sz="1200" dirty="0">
                          <a:effectLst/>
                        </a:rPr>
                        <a:t>e</a:t>
                      </a:r>
                      <a:r>
                        <a:rPr lang="es-EC" sz="1200" spc="45" dirty="0">
                          <a:effectLst/>
                        </a:rPr>
                        <a:t> </a:t>
                      </a:r>
                      <a:r>
                        <a:rPr lang="es-EC" sz="1200" spc="-5" dirty="0">
                          <a:effectLst/>
                        </a:rPr>
                        <a:t>h</a:t>
                      </a:r>
                      <a:r>
                        <a:rPr lang="es-EC" sz="1200" spc="5" dirty="0">
                          <a:effectLst/>
                        </a:rPr>
                        <a:t>o</a:t>
                      </a:r>
                      <a:r>
                        <a:rPr lang="es-EC" sz="1200" dirty="0">
                          <a:effectLst/>
                        </a:rPr>
                        <a:t>rm</a:t>
                      </a:r>
                      <a:r>
                        <a:rPr lang="es-EC" sz="1200" spc="-5" dirty="0">
                          <a:effectLst/>
                        </a:rPr>
                        <a:t>ig</a:t>
                      </a:r>
                      <a:r>
                        <a:rPr lang="es-EC" sz="1200" spc="5" dirty="0">
                          <a:effectLst/>
                        </a:rPr>
                        <a:t>ó</a:t>
                      </a:r>
                      <a:r>
                        <a:rPr lang="es-EC" sz="1200" dirty="0">
                          <a:effectLst/>
                        </a:rPr>
                        <a:t>n</a:t>
                      </a:r>
                      <a:r>
                        <a:rPr lang="es-EC" sz="1200" spc="-25" dirty="0">
                          <a:effectLst/>
                        </a:rPr>
                        <a:t> </a:t>
                      </a:r>
                      <a:r>
                        <a:rPr lang="es-EC" sz="1200" dirty="0">
                          <a:effectLst/>
                        </a:rPr>
                        <a:t>arma</a:t>
                      </a:r>
                      <a:r>
                        <a:rPr lang="es-EC" sz="1200" spc="-5" dirty="0">
                          <a:effectLst/>
                        </a:rPr>
                        <a:t>d</a:t>
                      </a:r>
                      <a:r>
                        <a:rPr lang="es-EC" sz="1200" dirty="0">
                          <a:effectLst/>
                        </a:rPr>
                        <a:t>o</a:t>
                      </a:r>
                      <a:r>
                        <a:rPr lang="es-EC" sz="1200" spc="120" dirty="0">
                          <a:effectLst/>
                        </a:rPr>
                        <a:t> </a:t>
                      </a:r>
                      <a:r>
                        <a:rPr lang="es-EC" sz="1200" spc="5" dirty="0">
                          <a:effectLst/>
                        </a:rPr>
                        <a:t>co</a:t>
                      </a:r>
                      <a:r>
                        <a:rPr lang="es-EC" sz="1200" dirty="0">
                          <a:effectLst/>
                        </a:rPr>
                        <a:t>n v</a:t>
                      </a:r>
                      <a:r>
                        <a:rPr lang="es-EC" sz="1200" spc="10" dirty="0">
                          <a:effectLst/>
                        </a:rPr>
                        <a:t>i</a:t>
                      </a:r>
                      <a:r>
                        <a:rPr lang="es-EC" sz="1200" spc="-5" dirty="0">
                          <a:effectLst/>
                        </a:rPr>
                        <a:t>g</a:t>
                      </a:r>
                      <a:r>
                        <a:rPr lang="es-EC" sz="1200" dirty="0">
                          <a:effectLst/>
                        </a:rPr>
                        <a:t>as</a:t>
                      </a:r>
                      <a:r>
                        <a:rPr lang="es-EC" sz="1200" spc="-5" dirty="0">
                          <a:effectLst/>
                        </a:rPr>
                        <a:t> d</a:t>
                      </a:r>
                      <a:r>
                        <a:rPr lang="es-EC" sz="1200" spc="10" dirty="0">
                          <a:effectLst/>
                        </a:rPr>
                        <a:t>e</a:t>
                      </a:r>
                      <a:r>
                        <a:rPr lang="es-EC" sz="1200" spc="-5" dirty="0">
                          <a:effectLst/>
                        </a:rPr>
                        <a:t>s</a:t>
                      </a:r>
                      <a:r>
                        <a:rPr lang="es-EC" sz="1200" spc="5" dirty="0">
                          <a:effectLst/>
                        </a:rPr>
                        <a:t>co</a:t>
                      </a:r>
                      <a:r>
                        <a:rPr lang="es-EC" sz="1200" spc="-5" dirty="0">
                          <a:effectLst/>
                        </a:rPr>
                        <a:t>lg</a:t>
                      </a:r>
                      <a:r>
                        <a:rPr lang="es-EC" sz="1200" dirty="0">
                          <a:effectLst/>
                        </a:rPr>
                        <a:t>a</a:t>
                      </a:r>
                      <a:r>
                        <a:rPr lang="es-EC" sz="1200" spc="-5" dirty="0">
                          <a:effectLst/>
                        </a:rPr>
                        <a:t>d</a:t>
                      </a:r>
                      <a:r>
                        <a:rPr lang="es-EC" sz="1200" dirty="0">
                          <a:effectLst/>
                        </a:rPr>
                        <a:t>a</a:t>
                      </a:r>
                      <a:r>
                        <a:rPr lang="es-EC" sz="1200" spc="-5" dirty="0">
                          <a:effectLst/>
                        </a:rPr>
                        <a:t>s</a:t>
                      </a:r>
                      <a:r>
                        <a:rPr lang="es-EC" sz="1200" dirty="0">
                          <a:effectLst/>
                        </a:rPr>
                        <a:t>.</a:t>
                      </a:r>
                      <a:endParaRPr lang="es-EC" sz="1200" dirty="0">
                        <a:effectLst/>
                        <a:latin typeface="Calibri"/>
                        <a:ea typeface="Calibri"/>
                        <a:cs typeface="Times New Roman"/>
                      </a:endParaRPr>
                    </a:p>
                  </a:txBody>
                  <a:tcPr marL="0" marR="0" marT="0" marB="0"/>
                </a:tc>
                <a:tc>
                  <a:txBody>
                    <a:bodyPr/>
                    <a:lstStyle/>
                    <a:p>
                      <a:pPr marL="76835" marR="77470" algn="ctr">
                        <a:lnSpc>
                          <a:spcPct val="115000"/>
                        </a:lnSpc>
                        <a:spcBef>
                          <a:spcPts val="495"/>
                        </a:spcBef>
                        <a:spcAft>
                          <a:spcPts val="0"/>
                        </a:spcAft>
                      </a:pPr>
                      <a:r>
                        <a:rPr lang="es-EC" sz="1200">
                          <a:effectLst/>
                        </a:rPr>
                        <a:t>6</a:t>
                      </a:r>
                      <a:endParaRPr lang="es-EC" sz="1200">
                        <a:effectLst/>
                        <a:latin typeface="Calibri"/>
                        <a:ea typeface="Calibri"/>
                        <a:cs typeface="Times New Roman"/>
                      </a:endParaRPr>
                    </a:p>
                  </a:txBody>
                  <a:tcPr marL="0" marR="0" marT="0" marB="0"/>
                </a:tc>
              </a:tr>
              <a:tr h="389588">
                <a:tc>
                  <a:txBody>
                    <a:bodyPr/>
                    <a:lstStyle/>
                    <a:p>
                      <a:pPr marL="40640" algn="just">
                        <a:lnSpc>
                          <a:spcPct val="115000"/>
                        </a:lnSpc>
                        <a:spcBef>
                          <a:spcPts val="495"/>
                        </a:spcBef>
                        <a:spcAft>
                          <a:spcPts val="0"/>
                        </a:spcAft>
                      </a:pPr>
                      <a:r>
                        <a:rPr lang="es-EC" sz="1200" spc="5" dirty="0">
                          <a:effectLst/>
                        </a:rPr>
                        <a:t>Pó</a:t>
                      </a:r>
                      <a:r>
                        <a:rPr lang="es-EC" sz="1200" dirty="0">
                          <a:effectLst/>
                        </a:rPr>
                        <a:t>rt</a:t>
                      </a:r>
                      <a:r>
                        <a:rPr lang="es-EC" sz="1200" spc="-5" dirty="0">
                          <a:effectLst/>
                        </a:rPr>
                        <a:t>i</a:t>
                      </a:r>
                      <a:r>
                        <a:rPr lang="es-EC" sz="1200" spc="5" dirty="0">
                          <a:effectLst/>
                        </a:rPr>
                        <a:t>co</a:t>
                      </a:r>
                      <a:r>
                        <a:rPr lang="es-EC" sz="1200" dirty="0">
                          <a:effectLst/>
                        </a:rPr>
                        <a:t>s</a:t>
                      </a:r>
                      <a:r>
                        <a:rPr lang="es-EC" sz="1200" spc="-25" dirty="0">
                          <a:effectLst/>
                        </a:rPr>
                        <a:t> </a:t>
                      </a:r>
                      <a:r>
                        <a:rPr lang="es-EC" sz="1200" spc="-5" dirty="0">
                          <a:effectLst/>
                        </a:rPr>
                        <a:t>esp</a:t>
                      </a:r>
                      <a:r>
                        <a:rPr lang="es-EC" sz="1200" dirty="0">
                          <a:effectLst/>
                        </a:rPr>
                        <a:t>a</a:t>
                      </a:r>
                      <a:r>
                        <a:rPr lang="es-EC" sz="1200" spc="5" dirty="0">
                          <a:effectLst/>
                        </a:rPr>
                        <a:t>c</a:t>
                      </a:r>
                      <a:r>
                        <a:rPr lang="es-EC" sz="1200" spc="-5" dirty="0">
                          <a:effectLst/>
                        </a:rPr>
                        <a:t>i</a:t>
                      </a:r>
                      <a:r>
                        <a:rPr lang="es-EC" sz="1200" dirty="0">
                          <a:effectLst/>
                        </a:rPr>
                        <a:t>a</a:t>
                      </a:r>
                      <a:r>
                        <a:rPr lang="es-EC" sz="1200" spc="-5" dirty="0">
                          <a:effectLst/>
                        </a:rPr>
                        <a:t>le</a:t>
                      </a:r>
                      <a:r>
                        <a:rPr lang="es-EC" sz="1200" dirty="0">
                          <a:effectLst/>
                        </a:rPr>
                        <a:t>s</a:t>
                      </a:r>
                      <a:r>
                        <a:rPr lang="es-EC" sz="1200" spc="-25" dirty="0">
                          <a:effectLst/>
                        </a:rPr>
                        <a:t> </a:t>
                      </a:r>
                      <a:r>
                        <a:rPr lang="es-EC" sz="1200" spc="10" dirty="0">
                          <a:effectLst/>
                        </a:rPr>
                        <a:t>s</a:t>
                      </a:r>
                      <a:r>
                        <a:rPr lang="es-EC" sz="1200" spc="-5" dirty="0">
                          <a:effectLst/>
                        </a:rPr>
                        <a:t>is</a:t>
                      </a:r>
                      <a:r>
                        <a:rPr lang="es-EC" sz="1200" dirty="0">
                          <a:effectLst/>
                        </a:rPr>
                        <a:t>m</a:t>
                      </a:r>
                      <a:r>
                        <a:rPr lang="es-EC" sz="1200" spc="5" dirty="0">
                          <a:effectLst/>
                        </a:rPr>
                        <a:t>o</a:t>
                      </a:r>
                      <a:r>
                        <a:rPr lang="es-EC" sz="1200" dirty="0">
                          <a:effectLst/>
                        </a:rPr>
                        <a:t>-r</a:t>
                      </a:r>
                      <a:r>
                        <a:rPr lang="es-EC" sz="1200" spc="-5" dirty="0">
                          <a:effectLst/>
                        </a:rPr>
                        <a:t>es</a:t>
                      </a:r>
                      <a:r>
                        <a:rPr lang="es-EC" sz="1200" spc="10" dirty="0">
                          <a:effectLst/>
                        </a:rPr>
                        <a:t>i</a:t>
                      </a:r>
                      <a:r>
                        <a:rPr lang="es-EC" sz="1200" spc="-5" dirty="0">
                          <a:effectLst/>
                        </a:rPr>
                        <a:t>s</a:t>
                      </a:r>
                      <a:r>
                        <a:rPr lang="es-EC" sz="1200" dirty="0">
                          <a:effectLst/>
                        </a:rPr>
                        <a:t>t</a:t>
                      </a:r>
                      <a:r>
                        <a:rPr lang="es-EC" sz="1200" spc="10" dirty="0">
                          <a:effectLst/>
                        </a:rPr>
                        <a:t>e</a:t>
                      </a:r>
                      <a:r>
                        <a:rPr lang="es-EC" sz="1200" spc="-5" dirty="0">
                          <a:effectLst/>
                        </a:rPr>
                        <a:t>n</a:t>
                      </a:r>
                      <a:r>
                        <a:rPr lang="es-EC" sz="1200" dirty="0">
                          <a:effectLst/>
                        </a:rPr>
                        <a:t>t</a:t>
                      </a:r>
                      <a:r>
                        <a:rPr lang="es-EC" sz="1200" spc="-5" dirty="0">
                          <a:effectLst/>
                        </a:rPr>
                        <a:t>es</a:t>
                      </a:r>
                      <a:r>
                        <a:rPr lang="es-EC" sz="1200" dirty="0">
                          <a:effectLst/>
                        </a:rPr>
                        <a:t>,</a:t>
                      </a:r>
                      <a:r>
                        <a:rPr lang="es-EC" sz="1200" spc="-15" dirty="0">
                          <a:effectLst/>
                        </a:rPr>
                        <a:t> </a:t>
                      </a:r>
                      <a:r>
                        <a:rPr lang="es-EC" sz="1200" spc="5" dirty="0">
                          <a:effectLst/>
                        </a:rPr>
                        <a:t>d</a:t>
                      </a:r>
                      <a:r>
                        <a:rPr lang="es-EC" sz="1200" dirty="0">
                          <a:effectLst/>
                        </a:rPr>
                        <a:t>e</a:t>
                      </a:r>
                      <a:r>
                        <a:rPr lang="es-EC" sz="1200" spc="45" dirty="0">
                          <a:effectLst/>
                        </a:rPr>
                        <a:t> </a:t>
                      </a:r>
                      <a:r>
                        <a:rPr lang="es-EC" sz="1200" dirty="0">
                          <a:effectLst/>
                        </a:rPr>
                        <a:t>a</a:t>
                      </a:r>
                      <a:r>
                        <a:rPr lang="es-EC" sz="1200" spc="5" dirty="0">
                          <a:effectLst/>
                        </a:rPr>
                        <a:t>c</a:t>
                      </a:r>
                      <a:r>
                        <a:rPr lang="es-EC" sz="1200" spc="-5" dirty="0">
                          <a:effectLst/>
                        </a:rPr>
                        <a:t>e</a:t>
                      </a:r>
                      <a:r>
                        <a:rPr lang="es-EC" sz="1200" dirty="0">
                          <a:effectLst/>
                        </a:rPr>
                        <a:t>ro</a:t>
                      </a:r>
                      <a:r>
                        <a:rPr lang="es-EC" sz="1200" spc="80" dirty="0">
                          <a:effectLst/>
                        </a:rPr>
                        <a:t> </a:t>
                      </a:r>
                      <a:r>
                        <a:rPr lang="es-EC" sz="1200" spc="-5" dirty="0">
                          <a:effectLst/>
                        </a:rPr>
                        <a:t>l</a:t>
                      </a:r>
                      <a:r>
                        <a:rPr lang="es-EC" sz="1200" dirty="0">
                          <a:effectLst/>
                        </a:rPr>
                        <a:t>am</a:t>
                      </a:r>
                      <a:r>
                        <a:rPr lang="es-EC" sz="1200" spc="-5" dirty="0">
                          <a:effectLst/>
                        </a:rPr>
                        <a:t>in</a:t>
                      </a:r>
                      <a:r>
                        <a:rPr lang="es-EC" sz="1200" dirty="0">
                          <a:effectLst/>
                        </a:rPr>
                        <a:t>a</a:t>
                      </a:r>
                      <a:r>
                        <a:rPr lang="es-EC" sz="1200" spc="-5" dirty="0">
                          <a:effectLst/>
                        </a:rPr>
                        <a:t>d</a:t>
                      </a:r>
                      <a:r>
                        <a:rPr lang="es-EC" sz="1200" dirty="0">
                          <a:effectLst/>
                        </a:rPr>
                        <a:t>o</a:t>
                      </a:r>
                      <a:r>
                        <a:rPr lang="es-EC" sz="1200" spc="-15" dirty="0">
                          <a:effectLst/>
                        </a:rPr>
                        <a:t> </a:t>
                      </a:r>
                      <a:r>
                        <a:rPr lang="es-EC" sz="1200" spc="-5" dirty="0">
                          <a:effectLst/>
                        </a:rPr>
                        <a:t>e</a:t>
                      </a:r>
                      <a:r>
                        <a:rPr lang="es-EC" sz="1200" dirty="0">
                          <a:effectLst/>
                        </a:rPr>
                        <a:t>n</a:t>
                      </a:r>
                      <a:r>
                        <a:rPr lang="es-EC" sz="1200" spc="45" dirty="0">
                          <a:effectLst/>
                        </a:rPr>
                        <a:t> </a:t>
                      </a:r>
                      <a:r>
                        <a:rPr lang="es-EC" sz="1200" spc="5" dirty="0">
                          <a:effectLst/>
                        </a:rPr>
                        <a:t>c</a:t>
                      </a:r>
                      <a:r>
                        <a:rPr lang="es-EC" sz="1200" dirty="0">
                          <a:effectLst/>
                        </a:rPr>
                        <a:t>a</a:t>
                      </a:r>
                      <a:r>
                        <a:rPr lang="es-EC" sz="1200" spc="-5" dirty="0">
                          <a:effectLst/>
                        </a:rPr>
                        <a:t>l</a:t>
                      </a:r>
                      <a:r>
                        <a:rPr lang="es-EC" sz="1200" spc="10" dirty="0">
                          <a:effectLst/>
                        </a:rPr>
                        <a:t>i</a:t>
                      </a:r>
                      <a:r>
                        <a:rPr lang="es-EC" sz="1200" spc="-5" dirty="0">
                          <a:effectLst/>
                        </a:rPr>
                        <a:t>e</a:t>
                      </a:r>
                      <a:r>
                        <a:rPr lang="es-EC" sz="1200" spc="5" dirty="0">
                          <a:effectLst/>
                        </a:rPr>
                        <a:t>n</a:t>
                      </a:r>
                      <a:r>
                        <a:rPr lang="es-EC" sz="1200" dirty="0">
                          <a:effectLst/>
                        </a:rPr>
                        <a:t>te</a:t>
                      </a:r>
                      <a:r>
                        <a:rPr lang="es-EC" sz="1200" spc="-25" dirty="0">
                          <a:effectLst/>
                        </a:rPr>
                        <a:t> </a:t>
                      </a:r>
                      <a:r>
                        <a:rPr lang="es-EC" sz="1200" dirty="0">
                          <a:effectLst/>
                        </a:rPr>
                        <a:t>o</a:t>
                      </a:r>
                      <a:r>
                        <a:rPr lang="es-EC" sz="1200" spc="10" dirty="0">
                          <a:effectLst/>
                        </a:rPr>
                        <a:t> </a:t>
                      </a:r>
                      <a:r>
                        <a:rPr lang="es-EC" sz="1200" spc="5" dirty="0">
                          <a:effectLst/>
                        </a:rPr>
                        <a:t>co</a:t>
                      </a:r>
                      <a:r>
                        <a:rPr lang="es-EC" sz="1200" dirty="0">
                          <a:effectLst/>
                        </a:rPr>
                        <a:t>n </a:t>
                      </a:r>
                      <a:r>
                        <a:rPr lang="es-EC" sz="1200" spc="-5" dirty="0">
                          <a:effectLst/>
                        </a:rPr>
                        <a:t>ele</a:t>
                      </a:r>
                      <a:r>
                        <a:rPr lang="es-EC" sz="1200" dirty="0">
                          <a:effectLst/>
                        </a:rPr>
                        <a:t>m</a:t>
                      </a:r>
                      <a:r>
                        <a:rPr lang="es-EC" sz="1200" spc="-5" dirty="0">
                          <a:effectLst/>
                        </a:rPr>
                        <a:t>en</a:t>
                      </a:r>
                      <a:r>
                        <a:rPr lang="es-EC" sz="1200" dirty="0">
                          <a:effectLst/>
                        </a:rPr>
                        <a:t>t</a:t>
                      </a:r>
                      <a:r>
                        <a:rPr lang="es-EC" sz="1200" spc="5" dirty="0">
                          <a:effectLst/>
                        </a:rPr>
                        <a:t>o</a:t>
                      </a:r>
                      <a:r>
                        <a:rPr lang="es-EC" sz="1200" dirty="0">
                          <a:effectLst/>
                        </a:rPr>
                        <a:t>s</a:t>
                      </a:r>
                      <a:r>
                        <a:rPr lang="es-EC" sz="1200" spc="-25" dirty="0">
                          <a:effectLst/>
                        </a:rPr>
                        <a:t> </a:t>
                      </a:r>
                      <a:r>
                        <a:rPr lang="es-EC" sz="1200" dirty="0">
                          <a:effectLst/>
                        </a:rPr>
                        <a:t>arma</a:t>
                      </a:r>
                      <a:r>
                        <a:rPr lang="es-EC" sz="1200" spc="-5" dirty="0">
                          <a:effectLst/>
                        </a:rPr>
                        <a:t>d</a:t>
                      </a:r>
                      <a:r>
                        <a:rPr lang="es-EC" sz="1200" spc="5" dirty="0">
                          <a:effectLst/>
                        </a:rPr>
                        <a:t>o</a:t>
                      </a:r>
                      <a:r>
                        <a:rPr lang="es-EC" sz="1200" dirty="0">
                          <a:effectLst/>
                        </a:rPr>
                        <a:t>s</a:t>
                      </a:r>
                      <a:r>
                        <a:rPr lang="es-EC" sz="1200" spc="120" dirty="0">
                          <a:effectLst/>
                        </a:rPr>
                        <a:t> </a:t>
                      </a:r>
                      <a:r>
                        <a:rPr lang="es-EC" sz="1200" spc="-5" dirty="0">
                          <a:effectLst/>
                        </a:rPr>
                        <a:t>d</a:t>
                      </a:r>
                      <a:r>
                        <a:rPr lang="es-EC" sz="1200" dirty="0">
                          <a:effectLst/>
                        </a:rPr>
                        <a:t>e</a:t>
                      </a:r>
                      <a:r>
                        <a:rPr lang="es-EC" sz="1200" spc="45" dirty="0">
                          <a:effectLst/>
                        </a:rPr>
                        <a:t> </a:t>
                      </a:r>
                      <a:r>
                        <a:rPr lang="es-EC" sz="1200" spc="5" dirty="0">
                          <a:effectLst/>
                        </a:rPr>
                        <a:t>p</a:t>
                      </a:r>
                      <a:r>
                        <a:rPr lang="es-EC" sz="1200" spc="-5" dirty="0">
                          <a:effectLst/>
                        </a:rPr>
                        <a:t>l</a:t>
                      </a:r>
                      <a:r>
                        <a:rPr lang="es-EC" sz="1200" dirty="0">
                          <a:effectLst/>
                        </a:rPr>
                        <a:t>a</a:t>
                      </a:r>
                      <a:r>
                        <a:rPr lang="es-EC" sz="1200" spc="5" dirty="0">
                          <a:effectLst/>
                        </a:rPr>
                        <a:t>c</a:t>
                      </a:r>
                      <a:r>
                        <a:rPr lang="es-EC" sz="1200" dirty="0">
                          <a:effectLst/>
                        </a:rPr>
                        <a:t>as.</a:t>
                      </a:r>
                      <a:endParaRPr lang="es-EC" sz="1200" dirty="0">
                        <a:effectLst/>
                        <a:latin typeface="Calibri"/>
                        <a:ea typeface="Calibri"/>
                        <a:cs typeface="Times New Roman"/>
                      </a:endParaRPr>
                    </a:p>
                  </a:txBody>
                  <a:tcPr marL="0" marR="0" marT="0" marB="0"/>
                </a:tc>
                <a:tc>
                  <a:txBody>
                    <a:bodyPr/>
                    <a:lstStyle/>
                    <a:p>
                      <a:pPr marL="76835" marR="77470" algn="ctr">
                        <a:lnSpc>
                          <a:spcPct val="115000"/>
                        </a:lnSpc>
                        <a:spcBef>
                          <a:spcPts val="495"/>
                        </a:spcBef>
                        <a:spcAft>
                          <a:spcPts val="0"/>
                        </a:spcAft>
                      </a:pPr>
                      <a:r>
                        <a:rPr lang="es-EC" sz="1200">
                          <a:effectLst/>
                        </a:rPr>
                        <a:t>6</a:t>
                      </a:r>
                      <a:endParaRPr lang="es-EC" sz="1200">
                        <a:effectLst/>
                        <a:latin typeface="Calibri"/>
                        <a:ea typeface="Calibri"/>
                        <a:cs typeface="Times New Roman"/>
                      </a:endParaRPr>
                    </a:p>
                  </a:txBody>
                  <a:tcPr marL="0" marR="0" marT="0" marB="0"/>
                </a:tc>
              </a:tr>
              <a:tr h="354136">
                <a:tc>
                  <a:txBody>
                    <a:bodyPr/>
                    <a:lstStyle/>
                    <a:p>
                      <a:pPr marL="40640" algn="just">
                        <a:lnSpc>
                          <a:spcPct val="115000"/>
                        </a:lnSpc>
                        <a:spcBef>
                          <a:spcPts val="495"/>
                        </a:spcBef>
                        <a:spcAft>
                          <a:spcPts val="0"/>
                        </a:spcAft>
                      </a:pPr>
                      <a:r>
                        <a:rPr lang="es-EC" sz="1200" spc="5" dirty="0">
                          <a:effectLst/>
                        </a:rPr>
                        <a:t>Pó</a:t>
                      </a:r>
                      <a:r>
                        <a:rPr lang="es-EC" sz="1200" dirty="0">
                          <a:effectLst/>
                        </a:rPr>
                        <a:t>rt</a:t>
                      </a:r>
                      <a:r>
                        <a:rPr lang="es-EC" sz="1200" spc="-5" dirty="0">
                          <a:effectLst/>
                        </a:rPr>
                        <a:t>i</a:t>
                      </a:r>
                      <a:r>
                        <a:rPr lang="es-EC" sz="1200" spc="5" dirty="0">
                          <a:effectLst/>
                        </a:rPr>
                        <a:t>co</a:t>
                      </a:r>
                      <a:r>
                        <a:rPr lang="es-EC" sz="1200" dirty="0">
                          <a:effectLst/>
                        </a:rPr>
                        <a:t>s</a:t>
                      </a:r>
                      <a:r>
                        <a:rPr lang="es-EC" sz="1200" spc="-25" dirty="0">
                          <a:effectLst/>
                        </a:rPr>
                        <a:t> </a:t>
                      </a:r>
                      <a:r>
                        <a:rPr lang="es-EC" sz="1200" spc="5" dirty="0">
                          <a:effectLst/>
                        </a:rPr>
                        <a:t>co</a:t>
                      </a:r>
                      <a:r>
                        <a:rPr lang="es-EC" sz="1200" dirty="0">
                          <a:effectLst/>
                        </a:rPr>
                        <a:t>n </a:t>
                      </a:r>
                      <a:r>
                        <a:rPr lang="es-EC" sz="1200" spc="-10" dirty="0">
                          <a:effectLst/>
                        </a:rPr>
                        <a:t>c</a:t>
                      </a:r>
                      <a:r>
                        <a:rPr lang="es-EC" sz="1200" spc="5" dirty="0">
                          <a:effectLst/>
                        </a:rPr>
                        <a:t>o</a:t>
                      </a:r>
                      <a:r>
                        <a:rPr lang="es-EC" sz="1200" spc="-5" dirty="0">
                          <a:effectLst/>
                        </a:rPr>
                        <a:t>lu</a:t>
                      </a:r>
                      <a:r>
                        <a:rPr lang="es-EC" sz="1200" dirty="0">
                          <a:effectLst/>
                        </a:rPr>
                        <a:t>m</a:t>
                      </a:r>
                      <a:r>
                        <a:rPr lang="es-EC" sz="1200" spc="-5" dirty="0">
                          <a:effectLst/>
                        </a:rPr>
                        <a:t>n</a:t>
                      </a:r>
                      <a:r>
                        <a:rPr lang="es-EC" sz="1200" dirty="0">
                          <a:effectLst/>
                        </a:rPr>
                        <a:t>as</a:t>
                      </a:r>
                      <a:r>
                        <a:rPr lang="es-EC" sz="1200" spc="-25" dirty="0">
                          <a:effectLst/>
                        </a:rPr>
                        <a:t> </a:t>
                      </a:r>
                      <a:r>
                        <a:rPr lang="es-EC" sz="1200" spc="-5" dirty="0">
                          <a:effectLst/>
                        </a:rPr>
                        <a:t>d</a:t>
                      </a:r>
                      <a:r>
                        <a:rPr lang="es-EC" sz="1200" dirty="0">
                          <a:effectLst/>
                        </a:rPr>
                        <a:t>e</a:t>
                      </a:r>
                      <a:r>
                        <a:rPr lang="es-EC" sz="1200" spc="60" dirty="0">
                          <a:effectLst/>
                        </a:rPr>
                        <a:t> </a:t>
                      </a:r>
                      <a:r>
                        <a:rPr lang="es-EC" sz="1200" spc="-5" dirty="0">
                          <a:effectLst/>
                        </a:rPr>
                        <a:t>h</a:t>
                      </a:r>
                      <a:r>
                        <a:rPr lang="es-EC" sz="1200" spc="5" dirty="0">
                          <a:effectLst/>
                        </a:rPr>
                        <a:t>o</a:t>
                      </a:r>
                      <a:r>
                        <a:rPr lang="es-EC" sz="1200" dirty="0">
                          <a:effectLst/>
                        </a:rPr>
                        <a:t>rm</a:t>
                      </a:r>
                      <a:r>
                        <a:rPr lang="es-EC" sz="1200" spc="-5" dirty="0">
                          <a:effectLst/>
                        </a:rPr>
                        <a:t>i</a:t>
                      </a:r>
                      <a:r>
                        <a:rPr lang="es-EC" sz="1200" spc="10" dirty="0">
                          <a:effectLst/>
                        </a:rPr>
                        <a:t>g</a:t>
                      </a:r>
                      <a:r>
                        <a:rPr lang="es-EC" sz="1200" spc="5" dirty="0">
                          <a:effectLst/>
                        </a:rPr>
                        <a:t>ó</a:t>
                      </a:r>
                      <a:r>
                        <a:rPr lang="es-EC" sz="1200" dirty="0">
                          <a:effectLst/>
                        </a:rPr>
                        <a:t>n</a:t>
                      </a:r>
                      <a:r>
                        <a:rPr lang="es-EC" sz="1200" spc="-25" dirty="0">
                          <a:effectLst/>
                        </a:rPr>
                        <a:t> </a:t>
                      </a:r>
                      <a:r>
                        <a:rPr lang="es-EC" sz="1200" dirty="0">
                          <a:effectLst/>
                        </a:rPr>
                        <a:t>arma</a:t>
                      </a:r>
                      <a:r>
                        <a:rPr lang="es-EC" sz="1200" spc="-5" dirty="0">
                          <a:effectLst/>
                        </a:rPr>
                        <a:t>d</a:t>
                      </a:r>
                      <a:r>
                        <a:rPr lang="es-EC" sz="1200" dirty="0">
                          <a:effectLst/>
                        </a:rPr>
                        <a:t>o</a:t>
                      </a:r>
                      <a:r>
                        <a:rPr lang="es-EC" sz="1200" spc="120" dirty="0">
                          <a:effectLst/>
                        </a:rPr>
                        <a:t> </a:t>
                      </a:r>
                      <a:r>
                        <a:rPr lang="es-EC" sz="1200" dirty="0">
                          <a:effectLst/>
                        </a:rPr>
                        <a:t>y</a:t>
                      </a:r>
                      <a:r>
                        <a:rPr lang="es-EC" sz="1200" spc="-65" dirty="0">
                          <a:effectLst/>
                        </a:rPr>
                        <a:t> </a:t>
                      </a:r>
                      <a:r>
                        <a:rPr lang="es-EC" sz="1200" dirty="0">
                          <a:effectLst/>
                        </a:rPr>
                        <a:t>v</a:t>
                      </a:r>
                      <a:r>
                        <a:rPr lang="es-EC" sz="1200" spc="-5" dirty="0">
                          <a:effectLst/>
                        </a:rPr>
                        <a:t>ig</a:t>
                      </a:r>
                      <a:r>
                        <a:rPr lang="es-EC" sz="1200" dirty="0">
                          <a:effectLst/>
                        </a:rPr>
                        <a:t>as</a:t>
                      </a:r>
                      <a:r>
                        <a:rPr lang="es-EC" sz="1200" spc="-5" dirty="0">
                          <a:effectLst/>
                        </a:rPr>
                        <a:t> d</a:t>
                      </a:r>
                      <a:r>
                        <a:rPr lang="es-EC" sz="1200" dirty="0">
                          <a:effectLst/>
                        </a:rPr>
                        <a:t>e</a:t>
                      </a:r>
                      <a:r>
                        <a:rPr lang="es-EC" sz="1200" spc="50" dirty="0">
                          <a:effectLst/>
                        </a:rPr>
                        <a:t> </a:t>
                      </a:r>
                      <a:r>
                        <a:rPr lang="es-EC" sz="1200" dirty="0">
                          <a:effectLst/>
                        </a:rPr>
                        <a:t>a</a:t>
                      </a:r>
                      <a:r>
                        <a:rPr lang="es-EC" sz="1200" spc="5" dirty="0">
                          <a:effectLst/>
                        </a:rPr>
                        <a:t>c</a:t>
                      </a:r>
                      <a:r>
                        <a:rPr lang="es-EC" sz="1200" spc="-5" dirty="0">
                          <a:effectLst/>
                        </a:rPr>
                        <a:t>e</a:t>
                      </a:r>
                      <a:r>
                        <a:rPr lang="es-EC" sz="1200" dirty="0">
                          <a:effectLst/>
                        </a:rPr>
                        <a:t>ro</a:t>
                      </a:r>
                      <a:r>
                        <a:rPr lang="es-EC" sz="1200" spc="80" dirty="0">
                          <a:effectLst/>
                        </a:rPr>
                        <a:t> </a:t>
                      </a:r>
                      <a:r>
                        <a:rPr lang="es-EC" sz="1200" spc="-5" dirty="0">
                          <a:effectLst/>
                        </a:rPr>
                        <a:t>l</a:t>
                      </a:r>
                      <a:r>
                        <a:rPr lang="es-EC" sz="1200" dirty="0">
                          <a:effectLst/>
                        </a:rPr>
                        <a:t>am</a:t>
                      </a:r>
                      <a:r>
                        <a:rPr lang="es-EC" sz="1200" spc="-5" dirty="0">
                          <a:effectLst/>
                        </a:rPr>
                        <a:t>i</a:t>
                      </a:r>
                      <a:r>
                        <a:rPr lang="es-EC" sz="1200" spc="5" dirty="0">
                          <a:effectLst/>
                        </a:rPr>
                        <a:t>n</a:t>
                      </a:r>
                      <a:r>
                        <a:rPr lang="es-EC" sz="1200" dirty="0">
                          <a:effectLst/>
                        </a:rPr>
                        <a:t>a</a:t>
                      </a:r>
                      <a:r>
                        <a:rPr lang="es-EC" sz="1200" spc="-5" dirty="0">
                          <a:effectLst/>
                        </a:rPr>
                        <a:t>d</a:t>
                      </a:r>
                      <a:r>
                        <a:rPr lang="es-EC" sz="1200" dirty="0">
                          <a:effectLst/>
                        </a:rPr>
                        <a:t>o</a:t>
                      </a:r>
                      <a:r>
                        <a:rPr lang="es-EC" sz="1200" spc="-15" dirty="0">
                          <a:effectLst/>
                        </a:rPr>
                        <a:t> </a:t>
                      </a:r>
                      <a:r>
                        <a:rPr lang="es-EC" sz="1200" spc="-5" dirty="0">
                          <a:effectLst/>
                        </a:rPr>
                        <a:t>e</a:t>
                      </a:r>
                      <a:r>
                        <a:rPr lang="es-EC" sz="1200" dirty="0">
                          <a:effectLst/>
                        </a:rPr>
                        <a:t>n</a:t>
                      </a:r>
                      <a:r>
                        <a:rPr lang="es-EC" sz="1200" spc="45" dirty="0">
                          <a:effectLst/>
                        </a:rPr>
                        <a:t> </a:t>
                      </a:r>
                      <a:r>
                        <a:rPr lang="es-EC" sz="1200" spc="5" dirty="0">
                          <a:effectLst/>
                        </a:rPr>
                        <a:t>c</a:t>
                      </a:r>
                      <a:r>
                        <a:rPr lang="es-EC" sz="1200" dirty="0">
                          <a:effectLst/>
                        </a:rPr>
                        <a:t>a</a:t>
                      </a:r>
                      <a:r>
                        <a:rPr lang="es-EC" sz="1200" spc="-5" dirty="0">
                          <a:effectLst/>
                        </a:rPr>
                        <a:t>lien</a:t>
                      </a:r>
                      <a:r>
                        <a:rPr lang="es-EC" sz="1200" spc="10" dirty="0">
                          <a:effectLst/>
                        </a:rPr>
                        <a:t>t</a:t>
                      </a:r>
                      <a:r>
                        <a:rPr lang="es-EC" sz="1200" spc="-5" dirty="0">
                          <a:effectLst/>
                        </a:rPr>
                        <a:t>e</a:t>
                      </a:r>
                      <a:r>
                        <a:rPr lang="es-EC" sz="1200" dirty="0">
                          <a:effectLst/>
                        </a:rPr>
                        <a:t>.</a:t>
                      </a:r>
                      <a:endParaRPr lang="es-EC" sz="1200" dirty="0">
                        <a:effectLst/>
                        <a:latin typeface="Calibri"/>
                        <a:ea typeface="Calibri"/>
                        <a:cs typeface="Times New Roman"/>
                      </a:endParaRPr>
                    </a:p>
                  </a:txBody>
                  <a:tcPr marL="0" marR="0" marT="0" marB="0"/>
                </a:tc>
                <a:tc>
                  <a:txBody>
                    <a:bodyPr/>
                    <a:lstStyle/>
                    <a:p>
                      <a:pPr marL="76835" marR="77470" algn="ctr">
                        <a:lnSpc>
                          <a:spcPct val="115000"/>
                        </a:lnSpc>
                        <a:spcBef>
                          <a:spcPts val="495"/>
                        </a:spcBef>
                        <a:spcAft>
                          <a:spcPts val="0"/>
                        </a:spcAft>
                      </a:pPr>
                      <a:r>
                        <a:rPr lang="es-EC" sz="1200">
                          <a:effectLst/>
                        </a:rPr>
                        <a:t>6</a:t>
                      </a:r>
                      <a:endParaRPr lang="es-EC" sz="1200">
                        <a:effectLst/>
                        <a:latin typeface="Calibri"/>
                        <a:ea typeface="Calibri"/>
                        <a:cs typeface="Times New Roman"/>
                      </a:endParaRPr>
                    </a:p>
                  </a:txBody>
                  <a:tcPr marL="0" marR="0" marT="0" marB="0"/>
                </a:tc>
              </a:tr>
              <a:tr h="304983">
                <a:tc gridSpan="2">
                  <a:txBody>
                    <a:bodyPr/>
                    <a:lstStyle/>
                    <a:p>
                      <a:pPr marL="1587500">
                        <a:lnSpc>
                          <a:spcPct val="115000"/>
                        </a:lnSpc>
                        <a:spcBef>
                          <a:spcPts val="495"/>
                        </a:spcBef>
                        <a:spcAft>
                          <a:spcPts val="0"/>
                        </a:spcAft>
                      </a:pPr>
                      <a:r>
                        <a:rPr lang="es-EC" sz="1200" b="1" spc="5" dirty="0">
                          <a:effectLst/>
                        </a:rPr>
                        <a:t>O</a:t>
                      </a:r>
                      <a:r>
                        <a:rPr lang="es-EC" sz="1200" b="1" dirty="0">
                          <a:effectLst/>
                        </a:rPr>
                        <a:t>t</a:t>
                      </a:r>
                      <a:r>
                        <a:rPr lang="es-EC" sz="1200" b="1" spc="5" dirty="0">
                          <a:effectLst/>
                        </a:rPr>
                        <a:t>r</a:t>
                      </a:r>
                      <a:r>
                        <a:rPr lang="es-EC" sz="1200" b="1" spc="-5" dirty="0">
                          <a:effectLst/>
                        </a:rPr>
                        <a:t>o</a:t>
                      </a:r>
                      <a:r>
                        <a:rPr lang="es-EC" sz="1200" b="1" dirty="0">
                          <a:effectLst/>
                        </a:rPr>
                        <a:t>s</a:t>
                      </a:r>
                      <a:r>
                        <a:rPr lang="es-EC" sz="1200" b="1" spc="55" dirty="0">
                          <a:effectLst/>
                        </a:rPr>
                        <a:t> </a:t>
                      </a:r>
                      <a:r>
                        <a:rPr lang="es-EC" sz="1200" b="1" dirty="0">
                          <a:effectLst/>
                        </a:rPr>
                        <a:t>s</a:t>
                      </a:r>
                      <a:r>
                        <a:rPr lang="es-EC" sz="1200" b="1" spc="-5" dirty="0">
                          <a:effectLst/>
                        </a:rPr>
                        <a:t>i</a:t>
                      </a:r>
                      <a:r>
                        <a:rPr lang="es-EC" sz="1200" b="1" dirty="0">
                          <a:effectLst/>
                        </a:rPr>
                        <a:t>st</a:t>
                      </a:r>
                      <a:r>
                        <a:rPr lang="es-EC" sz="1200" b="1" spc="5" dirty="0">
                          <a:effectLst/>
                        </a:rPr>
                        <a:t>e</a:t>
                      </a:r>
                      <a:r>
                        <a:rPr lang="es-EC" sz="1200" b="1" dirty="0">
                          <a:effectLst/>
                        </a:rPr>
                        <a:t>mas</a:t>
                      </a:r>
                      <a:r>
                        <a:rPr lang="es-EC" sz="1200" b="1" spc="160" dirty="0">
                          <a:effectLst/>
                        </a:rPr>
                        <a:t> </a:t>
                      </a:r>
                      <a:r>
                        <a:rPr lang="es-EC" sz="1200" b="1" spc="5" dirty="0">
                          <a:effectLst/>
                        </a:rPr>
                        <a:t>e</a:t>
                      </a:r>
                      <a:r>
                        <a:rPr lang="es-EC" sz="1200" b="1" dirty="0">
                          <a:effectLst/>
                        </a:rPr>
                        <a:t>st</a:t>
                      </a:r>
                      <a:r>
                        <a:rPr lang="es-EC" sz="1200" b="1" spc="5" dirty="0">
                          <a:effectLst/>
                        </a:rPr>
                        <a:t>r</a:t>
                      </a:r>
                      <a:r>
                        <a:rPr lang="es-EC" sz="1200" b="1" dirty="0">
                          <a:effectLst/>
                        </a:rPr>
                        <a:t>u</a:t>
                      </a:r>
                      <a:r>
                        <a:rPr lang="es-EC" sz="1200" b="1" spc="-5" dirty="0">
                          <a:effectLst/>
                        </a:rPr>
                        <a:t>c</a:t>
                      </a:r>
                      <a:r>
                        <a:rPr lang="es-EC" sz="1200" b="1" dirty="0">
                          <a:effectLst/>
                        </a:rPr>
                        <a:t>tu</a:t>
                      </a:r>
                      <a:r>
                        <a:rPr lang="es-EC" sz="1200" b="1" spc="5" dirty="0">
                          <a:effectLst/>
                        </a:rPr>
                        <a:t>r</a:t>
                      </a:r>
                      <a:r>
                        <a:rPr lang="es-EC" sz="1200" b="1" dirty="0">
                          <a:effectLst/>
                        </a:rPr>
                        <a:t>a</a:t>
                      </a:r>
                      <a:r>
                        <a:rPr lang="es-EC" sz="1200" b="1" spc="-5" dirty="0">
                          <a:effectLst/>
                        </a:rPr>
                        <a:t>l</a:t>
                      </a:r>
                      <a:r>
                        <a:rPr lang="es-EC" sz="1200" b="1" spc="5" dirty="0">
                          <a:effectLst/>
                        </a:rPr>
                        <a:t>e</a:t>
                      </a:r>
                      <a:r>
                        <a:rPr lang="es-EC" sz="1200" b="1" dirty="0">
                          <a:effectLst/>
                        </a:rPr>
                        <a:t>s</a:t>
                      </a:r>
                      <a:r>
                        <a:rPr lang="es-EC" sz="1200" b="1" spc="-25" dirty="0">
                          <a:effectLst/>
                        </a:rPr>
                        <a:t> </a:t>
                      </a:r>
                      <a:r>
                        <a:rPr lang="es-EC" sz="1200" b="1" dirty="0">
                          <a:effectLst/>
                        </a:rPr>
                        <a:t>pa</a:t>
                      </a:r>
                      <a:r>
                        <a:rPr lang="es-EC" sz="1200" b="1" spc="-10" dirty="0">
                          <a:effectLst/>
                        </a:rPr>
                        <a:t>r</a:t>
                      </a:r>
                      <a:r>
                        <a:rPr lang="es-EC" sz="1200" b="1" dirty="0">
                          <a:effectLst/>
                        </a:rPr>
                        <a:t>a</a:t>
                      </a:r>
                      <a:r>
                        <a:rPr lang="es-EC" sz="1200" b="1" spc="120" dirty="0">
                          <a:effectLst/>
                        </a:rPr>
                        <a:t> </a:t>
                      </a:r>
                      <a:r>
                        <a:rPr lang="es-EC" sz="1200" b="1" spc="5" dirty="0">
                          <a:effectLst/>
                        </a:rPr>
                        <a:t>e</a:t>
                      </a:r>
                      <a:r>
                        <a:rPr lang="es-EC" sz="1200" b="1" dirty="0">
                          <a:effectLst/>
                        </a:rPr>
                        <a:t>d</a:t>
                      </a:r>
                      <a:r>
                        <a:rPr lang="es-EC" sz="1200" b="1" spc="-5" dirty="0">
                          <a:effectLst/>
                        </a:rPr>
                        <a:t>i</a:t>
                      </a:r>
                      <a:r>
                        <a:rPr lang="es-EC" sz="1200" b="1" spc="5" dirty="0">
                          <a:effectLst/>
                        </a:rPr>
                        <a:t>f</a:t>
                      </a:r>
                      <a:r>
                        <a:rPr lang="es-EC" sz="1200" b="1" spc="-5" dirty="0">
                          <a:effectLst/>
                        </a:rPr>
                        <a:t>ic</a:t>
                      </a:r>
                      <a:r>
                        <a:rPr lang="es-EC" sz="1200" b="1" dirty="0">
                          <a:effectLst/>
                        </a:rPr>
                        <a:t>a</a:t>
                      </a:r>
                      <a:r>
                        <a:rPr lang="es-EC" sz="1200" b="1" spc="10" dirty="0">
                          <a:effectLst/>
                        </a:rPr>
                        <a:t>c</a:t>
                      </a:r>
                      <a:r>
                        <a:rPr lang="es-EC" sz="1200" b="1" spc="-5" dirty="0">
                          <a:effectLst/>
                        </a:rPr>
                        <a:t>io</a:t>
                      </a:r>
                      <a:r>
                        <a:rPr lang="es-EC" sz="1200" b="1" dirty="0">
                          <a:effectLst/>
                        </a:rPr>
                        <a:t>n</a:t>
                      </a:r>
                      <a:r>
                        <a:rPr lang="es-EC" sz="1200" b="1" spc="5" dirty="0">
                          <a:effectLst/>
                        </a:rPr>
                        <a:t>e</a:t>
                      </a:r>
                      <a:r>
                        <a:rPr lang="es-EC" sz="1200" b="1" dirty="0">
                          <a:effectLst/>
                        </a:rPr>
                        <a:t>s</a:t>
                      </a:r>
                      <a:endParaRPr lang="es-EC" sz="1200" b="1" dirty="0">
                        <a:effectLst/>
                        <a:latin typeface="Calibri"/>
                        <a:ea typeface="Calibri"/>
                        <a:cs typeface="Times New Roman"/>
                      </a:endParaRPr>
                    </a:p>
                  </a:txBody>
                  <a:tcPr marL="0" marR="0" marT="0" marB="0"/>
                </a:tc>
                <a:tc hMerge="1">
                  <a:txBody>
                    <a:bodyPr/>
                    <a:lstStyle/>
                    <a:p>
                      <a:endParaRPr lang="es-EC"/>
                    </a:p>
                  </a:txBody>
                  <a:tcPr/>
                </a:tc>
              </a:tr>
              <a:tr h="329494">
                <a:tc>
                  <a:txBody>
                    <a:bodyPr/>
                    <a:lstStyle/>
                    <a:p>
                      <a:pPr algn="just">
                        <a:lnSpc>
                          <a:spcPts val="550"/>
                        </a:lnSpc>
                        <a:spcBef>
                          <a:spcPts val="35"/>
                        </a:spcBef>
                        <a:spcAft>
                          <a:spcPts val="0"/>
                        </a:spcAft>
                      </a:pPr>
                      <a:r>
                        <a:rPr lang="es-EC" sz="1200" dirty="0">
                          <a:effectLst/>
                        </a:rPr>
                        <a:t> </a:t>
                      </a:r>
                    </a:p>
                    <a:p>
                      <a:pPr marL="40640" algn="just">
                        <a:lnSpc>
                          <a:spcPct val="115000"/>
                        </a:lnSpc>
                        <a:spcAft>
                          <a:spcPts val="0"/>
                        </a:spcAft>
                      </a:pPr>
                      <a:r>
                        <a:rPr lang="es-EC" sz="1200" spc="-5" dirty="0">
                          <a:effectLst/>
                        </a:rPr>
                        <a:t>Sis</a:t>
                      </a:r>
                      <a:r>
                        <a:rPr lang="es-EC" sz="1200" dirty="0">
                          <a:effectLst/>
                        </a:rPr>
                        <a:t>t</a:t>
                      </a:r>
                      <a:r>
                        <a:rPr lang="es-EC" sz="1200" spc="-5" dirty="0">
                          <a:effectLst/>
                        </a:rPr>
                        <a:t>e</a:t>
                      </a:r>
                      <a:r>
                        <a:rPr lang="es-EC" sz="1200" dirty="0">
                          <a:effectLst/>
                        </a:rPr>
                        <a:t>m</a:t>
                      </a:r>
                      <a:r>
                        <a:rPr lang="es-EC" sz="1200" spc="15" dirty="0">
                          <a:effectLst/>
                        </a:rPr>
                        <a:t>a</a:t>
                      </a:r>
                      <a:r>
                        <a:rPr lang="es-EC" sz="1200" dirty="0">
                          <a:effectLst/>
                        </a:rPr>
                        <a:t>s</a:t>
                      </a:r>
                      <a:r>
                        <a:rPr lang="es-EC" sz="1200" spc="-25" dirty="0">
                          <a:effectLst/>
                        </a:rPr>
                        <a:t> </a:t>
                      </a:r>
                      <a:r>
                        <a:rPr lang="es-EC" sz="1200" spc="-5" dirty="0">
                          <a:effectLst/>
                        </a:rPr>
                        <a:t>d</a:t>
                      </a:r>
                      <a:r>
                        <a:rPr lang="es-EC" sz="1200" dirty="0">
                          <a:effectLst/>
                        </a:rPr>
                        <a:t>e</a:t>
                      </a:r>
                      <a:r>
                        <a:rPr lang="es-EC" sz="1200" spc="45" dirty="0">
                          <a:effectLst/>
                        </a:rPr>
                        <a:t> </a:t>
                      </a:r>
                      <a:r>
                        <a:rPr lang="es-EC" sz="1200" spc="15" dirty="0">
                          <a:effectLst/>
                        </a:rPr>
                        <a:t>m</a:t>
                      </a:r>
                      <a:r>
                        <a:rPr lang="es-EC" sz="1200" spc="-5" dirty="0">
                          <a:effectLst/>
                        </a:rPr>
                        <a:t>u</a:t>
                      </a:r>
                      <a:r>
                        <a:rPr lang="es-EC" sz="1200" dirty="0">
                          <a:effectLst/>
                        </a:rPr>
                        <a:t>r</a:t>
                      </a:r>
                      <a:r>
                        <a:rPr lang="es-EC" sz="1200" spc="5" dirty="0">
                          <a:effectLst/>
                        </a:rPr>
                        <a:t>o</a:t>
                      </a:r>
                      <a:r>
                        <a:rPr lang="es-EC" sz="1200" dirty="0">
                          <a:effectLst/>
                        </a:rPr>
                        <a:t>s</a:t>
                      </a:r>
                      <a:r>
                        <a:rPr lang="es-EC" sz="1200" spc="45" dirty="0">
                          <a:effectLst/>
                        </a:rPr>
                        <a:t> </a:t>
                      </a:r>
                      <a:r>
                        <a:rPr lang="es-EC" sz="1200" spc="-5" dirty="0">
                          <a:effectLst/>
                        </a:rPr>
                        <a:t>es</a:t>
                      </a:r>
                      <a:r>
                        <a:rPr lang="es-EC" sz="1200" spc="10" dirty="0">
                          <a:effectLst/>
                        </a:rPr>
                        <a:t>t</a:t>
                      </a:r>
                      <a:r>
                        <a:rPr lang="es-EC" sz="1200" dirty="0">
                          <a:effectLst/>
                        </a:rPr>
                        <a:t>r</a:t>
                      </a:r>
                      <a:r>
                        <a:rPr lang="es-EC" sz="1200" spc="-5" dirty="0">
                          <a:effectLst/>
                        </a:rPr>
                        <a:t>u</a:t>
                      </a:r>
                      <a:r>
                        <a:rPr lang="es-EC" sz="1200" spc="5" dirty="0">
                          <a:effectLst/>
                        </a:rPr>
                        <a:t>c</a:t>
                      </a:r>
                      <a:r>
                        <a:rPr lang="es-EC" sz="1200" dirty="0">
                          <a:effectLst/>
                        </a:rPr>
                        <a:t>t</a:t>
                      </a:r>
                      <a:r>
                        <a:rPr lang="es-EC" sz="1200" spc="-5" dirty="0">
                          <a:effectLst/>
                        </a:rPr>
                        <a:t>u</a:t>
                      </a:r>
                      <a:r>
                        <a:rPr lang="es-EC" sz="1200" dirty="0">
                          <a:effectLst/>
                        </a:rPr>
                        <a:t>ra</a:t>
                      </a:r>
                      <a:r>
                        <a:rPr lang="es-EC" sz="1200" spc="10" dirty="0">
                          <a:effectLst/>
                        </a:rPr>
                        <a:t>l</a:t>
                      </a:r>
                      <a:r>
                        <a:rPr lang="es-EC" sz="1200" spc="-5" dirty="0">
                          <a:effectLst/>
                        </a:rPr>
                        <a:t>e</a:t>
                      </a:r>
                      <a:r>
                        <a:rPr lang="es-EC" sz="1200" dirty="0">
                          <a:effectLst/>
                        </a:rPr>
                        <a:t>s</a:t>
                      </a:r>
                      <a:r>
                        <a:rPr lang="es-EC" sz="1200" spc="-15" dirty="0">
                          <a:effectLst/>
                        </a:rPr>
                        <a:t> </a:t>
                      </a:r>
                      <a:r>
                        <a:rPr lang="es-EC" sz="1200" spc="-5" dirty="0">
                          <a:effectLst/>
                        </a:rPr>
                        <a:t>dú</a:t>
                      </a:r>
                      <a:r>
                        <a:rPr lang="es-EC" sz="1200" spc="5" dirty="0">
                          <a:effectLst/>
                        </a:rPr>
                        <a:t>c</a:t>
                      </a:r>
                      <a:r>
                        <a:rPr lang="es-EC" sz="1200" dirty="0">
                          <a:effectLst/>
                        </a:rPr>
                        <a:t>t</a:t>
                      </a:r>
                      <a:r>
                        <a:rPr lang="es-EC" sz="1200" spc="-5" dirty="0">
                          <a:effectLst/>
                        </a:rPr>
                        <a:t>il</a:t>
                      </a:r>
                      <a:r>
                        <a:rPr lang="es-EC" sz="1200" spc="10" dirty="0">
                          <a:effectLst/>
                        </a:rPr>
                        <a:t>e</a:t>
                      </a:r>
                      <a:r>
                        <a:rPr lang="es-EC" sz="1200" dirty="0">
                          <a:effectLst/>
                        </a:rPr>
                        <a:t>s</a:t>
                      </a:r>
                      <a:r>
                        <a:rPr lang="es-EC" sz="1200" spc="-25" dirty="0">
                          <a:effectLst/>
                        </a:rPr>
                        <a:t> </a:t>
                      </a:r>
                      <a:r>
                        <a:rPr lang="es-EC" sz="1200" spc="-5" dirty="0">
                          <a:effectLst/>
                        </a:rPr>
                        <a:t>d</a:t>
                      </a:r>
                      <a:r>
                        <a:rPr lang="es-EC" sz="1200" dirty="0">
                          <a:effectLst/>
                        </a:rPr>
                        <a:t>e</a:t>
                      </a:r>
                      <a:r>
                        <a:rPr lang="es-EC" sz="1200" spc="60" dirty="0">
                          <a:effectLst/>
                        </a:rPr>
                        <a:t> </a:t>
                      </a:r>
                      <a:r>
                        <a:rPr lang="es-EC" sz="1200" spc="-5" dirty="0">
                          <a:effectLst/>
                        </a:rPr>
                        <a:t>h</a:t>
                      </a:r>
                      <a:r>
                        <a:rPr lang="es-EC" sz="1200" spc="5" dirty="0">
                          <a:effectLst/>
                        </a:rPr>
                        <a:t>o</a:t>
                      </a:r>
                      <a:r>
                        <a:rPr lang="es-EC" sz="1200" dirty="0">
                          <a:effectLst/>
                        </a:rPr>
                        <a:t>rm</a:t>
                      </a:r>
                      <a:r>
                        <a:rPr lang="es-EC" sz="1200" spc="-5" dirty="0">
                          <a:effectLst/>
                        </a:rPr>
                        <a:t>ig</a:t>
                      </a:r>
                      <a:r>
                        <a:rPr lang="es-EC" sz="1200" spc="10" dirty="0">
                          <a:effectLst/>
                        </a:rPr>
                        <a:t>ó</a:t>
                      </a:r>
                      <a:r>
                        <a:rPr lang="es-EC" sz="1200" dirty="0">
                          <a:effectLst/>
                        </a:rPr>
                        <a:t>n</a:t>
                      </a:r>
                      <a:r>
                        <a:rPr lang="es-EC" sz="1200" spc="-25" dirty="0">
                          <a:effectLst/>
                        </a:rPr>
                        <a:t> </a:t>
                      </a:r>
                      <a:r>
                        <a:rPr lang="es-EC" sz="1200" dirty="0">
                          <a:effectLst/>
                        </a:rPr>
                        <a:t>arma</a:t>
                      </a:r>
                      <a:r>
                        <a:rPr lang="es-EC" sz="1200" spc="-5" dirty="0">
                          <a:effectLst/>
                        </a:rPr>
                        <a:t>d</a:t>
                      </a:r>
                      <a:r>
                        <a:rPr lang="es-EC" sz="1200" spc="5" dirty="0">
                          <a:effectLst/>
                        </a:rPr>
                        <a:t>o</a:t>
                      </a:r>
                      <a:r>
                        <a:rPr lang="es-EC" sz="1200" dirty="0">
                          <a:effectLst/>
                        </a:rPr>
                        <a:t>.</a:t>
                      </a:r>
                      <a:endParaRPr lang="es-EC" sz="1200" dirty="0">
                        <a:effectLst/>
                        <a:latin typeface="Calibri"/>
                        <a:ea typeface="Calibri"/>
                        <a:cs typeface="Times New Roman"/>
                      </a:endParaRPr>
                    </a:p>
                  </a:txBody>
                  <a:tcPr marL="0" marR="0" marT="0" marB="0"/>
                </a:tc>
                <a:tc>
                  <a:txBody>
                    <a:bodyPr/>
                    <a:lstStyle/>
                    <a:p>
                      <a:pPr>
                        <a:lnSpc>
                          <a:spcPts val="550"/>
                        </a:lnSpc>
                        <a:spcBef>
                          <a:spcPts val="35"/>
                        </a:spcBef>
                        <a:spcAft>
                          <a:spcPts val="0"/>
                        </a:spcAft>
                      </a:pPr>
                      <a:r>
                        <a:rPr lang="es-EC" sz="1200">
                          <a:effectLst/>
                        </a:rPr>
                        <a:t> </a:t>
                      </a:r>
                    </a:p>
                    <a:p>
                      <a:pPr marL="76835" marR="77470" algn="ctr">
                        <a:lnSpc>
                          <a:spcPct val="115000"/>
                        </a:lnSpc>
                        <a:spcAft>
                          <a:spcPts val="0"/>
                        </a:spcAft>
                      </a:pPr>
                      <a:r>
                        <a:rPr lang="es-EC" sz="1200">
                          <a:effectLst/>
                        </a:rPr>
                        <a:t>5</a:t>
                      </a:r>
                      <a:endParaRPr lang="es-EC" sz="1200">
                        <a:effectLst/>
                        <a:latin typeface="Calibri"/>
                        <a:ea typeface="Calibri"/>
                        <a:cs typeface="Times New Roman"/>
                      </a:endParaRPr>
                    </a:p>
                  </a:txBody>
                  <a:tcPr marL="0" marR="0" marT="0" marB="0"/>
                </a:tc>
              </a:tr>
              <a:tr h="310784">
                <a:tc>
                  <a:txBody>
                    <a:bodyPr/>
                    <a:lstStyle/>
                    <a:p>
                      <a:pPr algn="just">
                        <a:lnSpc>
                          <a:spcPts val="500"/>
                        </a:lnSpc>
                        <a:spcBef>
                          <a:spcPts val="10"/>
                        </a:spcBef>
                        <a:spcAft>
                          <a:spcPts val="0"/>
                        </a:spcAft>
                      </a:pPr>
                      <a:r>
                        <a:rPr lang="es-EC" sz="1200" dirty="0">
                          <a:effectLst/>
                        </a:rPr>
                        <a:t> </a:t>
                      </a:r>
                    </a:p>
                    <a:p>
                      <a:pPr marL="40640" algn="just">
                        <a:lnSpc>
                          <a:spcPct val="115000"/>
                        </a:lnSpc>
                        <a:spcAft>
                          <a:spcPts val="0"/>
                        </a:spcAft>
                      </a:pPr>
                      <a:r>
                        <a:rPr lang="es-EC" sz="1200" spc="5" dirty="0">
                          <a:effectLst/>
                        </a:rPr>
                        <a:t>Pó</a:t>
                      </a:r>
                      <a:r>
                        <a:rPr lang="es-EC" sz="1200" dirty="0">
                          <a:effectLst/>
                        </a:rPr>
                        <a:t>rt</a:t>
                      </a:r>
                      <a:r>
                        <a:rPr lang="es-EC" sz="1200" spc="-5" dirty="0">
                          <a:effectLst/>
                        </a:rPr>
                        <a:t>i</a:t>
                      </a:r>
                      <a:r>
                        <a:rPr lang="es-EC" sz="1200" spc="5" dirty="0">
                          <a:effectLst/>
                        </a:rPr>
                        <a:t>co</a:t>
                      </a:r>
                      <a:r>
                        <a:rPr lang="es-EC" sz="1200" dirty="0">
                          <a:effectLst/>
                        </a:rPr>
                        <a:t>s</a:t>
                      </a:r>
                      <a:r>
                        <a:rPr lang="es-EC" sz="1200" spc="-25" dirty="0">
                          <a:effectLst/>
                        </a:rPr>
                        <a:t> </a:t>
                      </a:r>
                      <a:r>
                        <a:rPr lang="es-EC" sz="1200" spc="-5" dirty="0">
                          <a:effectLst/>
                        </a:rPr>
                        <a:t>esp</a:t>
                      </a:r>
                      <a:r>
                        <a:rPr lang="es-EC" sz="1200" dirty="0">
                          <a:effectLst/>
                        </a:rPr>
                        <a:t>a</a:t>
                      </a:r>
                      <a:r>
                        <a:rPr lang="es-EC" sz="1200" spc="5" dirty="0">
                          <a:effectLst/>
                        </a:rPr>
                        <a:t>c</a:t>
                      </a:r>
                      <a:r>
                        <a:rPr lang="es-EC" sz="1200" spc="-5" dirty="0">
                          <a:effectLst/>
                        </a:rPr>
                        <a:t>i</a:t>
                      </a:r>
                      <a:r>
                        <a:rPr lang="es-EC" sz="1200" dirty="0">
                          <a:effectLst/>
                        </a:rPr>
                        <a:t>a</a:t>
                      </a:r>
                      <a:r>
                        <a:rPr lang="es-EC" sz="1200" spc="-5" dirty="0">
                          <a:effectLst/>
                        </a:rPr>
                        <a:t>le</a:t>
                      </a:r>
                      <a:r>
                        <a:rPr lang="es-EC" sz="1200" dirty="0">
                          <a:effectLst/>
                        </a:rPr>
                        <a:t>s</a:t>
                      </a:r>
                      <a:r>
                        <a:rPr lang="es-EC" sz="1200" spc="-25" dirty="0">
                          <a:effectLst/>
                        </a:rPr>
                        <a:t> </a:t>
                      </a:r>
                      <a:r>
                        <a:rPr lang="es-EC" sz="1200" spc="10" dirty="0">
                          <a:effectLst/>
                        </a:rPr>
                        <a:t>s</a:t>
                      </a:r>
                      <a:r>
                        <a:rPr lang="es-EC" sz="1200" spc="-5" dirty="0">
                          <a:effectLst/>
                        </a:rPr>
                        <a:t>is</a:t>
                      </a:r>
                      <a:r>
                        <a:rPr lang="es-EC" sz="1200" dirty="0">
                          <a:effectLst/>
                        </a:rPr>
                        <a:t>m</a:t>
                      </a:r>
                      <a:r>
                        <a:rPr lang="es-EC" sz="1200" spc="5" dirty="0">
                          <a:effectLst/>
                        </a:rPr>
                        <a:t>o</a:t>
                      </a:r>
                      <a:r>
                        <a:rPr lang="es-EC" sz="1200" dirty="0">
                          <a:effectLst/>
                        </a:rPr>
                        <a:t>-r</a:t>
                      </a:r>
                      <a:r>
                        <a:rPr lang="es-EC" sz="1200" spc="-5" dirty="0">
                          <a:effectLst/>
                        </a:rPr>
                        <a:t>es</a:t>
                      </a:r>
                      <a:r>
                        <a:rPr lang="es-EC" sz="1200" spc="10" dirty="0">
                          <a:effectLst/>
                        </a:rPr>
                        <a:t>i</a:t>
                      </a:r>
                      <a:r>
                        <a:rPr lang="es-EC" sz="1200" spc="-5" dirty="0">
                          <a:effectLst/>
                        </a:rPr>
                        <a:t>s</a:t>
                      </a:r>
                      <a:r>
                        <a:rPr lang="es-EC" sz="1200" dirty="0">
                          <a:effectLst/>
                        </a:rPr>
                        <a:t>t</a:t>
                      </a:r>
                      <a:r>
                        <a:rPr lang="es-EC" sz="1200" spc="10" dirty="0">
                          <a:effectLst/>
                        </a:rPr>
                        <a:t>e</a:t>
                      </a:r>
                      <a:r>
                        <a:rPr lang="es-EC" sz="1200" spc="-5" dirty="0">
                          <a:effectLst/>
                        </a:rPr>
                        <a:t>n</a:t>
                      </a:r>
                      <a:r>
                        <a:rPr lang="es-EC" sz="1200" dirty="0">
                          <a:effectLst/>
                        </a:rPr>
                        <a:t>t</a:t>
                      </a:r>
                      <a:r>
                        <a:rPr lang="es-EC" sz="1200" spc="-5" dirty="0">
                          <a:effectLst/>
                        </a:rPr>
                        <a:t>e</a:t>
                      </a:r>
                      <a:r>
                        <a:rPr lang="es-EC" sz="1200" dirty="0">
                          <a:effectLst/>
                        </a:rPr>
                        <a:t>s</a:t>
                      </a:r>
                      <a:r>
                        <a:rPr lang="es-EC" sz="1200" spc="-15" dirty="0">
                          <a:effectLst/>
                        </a:rPr>
                        <a:t> </a:t>
                      </a:r>
                      <a:r>
                        <a:rPr lang="es-EC" sz="1200" spc="-5" dirty="0">
                          <a:effectLst/>
                        </a:rPr>
                        <a:t>d</a:t>
                      </a:r>
                      <a:r>
                        <a:rPr lang="es-EC" sz="1200" dirty="0">
                          <a:effectLst/>
                        </a:rPr>
                        <a:t>e</a:t>
                      </a:r>
                      <a:r>
                        <a:rPr lang="es-EC" sz="1200" spc="45" dirty="0">
                          <a:effectLst/>
                        </a:rPr>
                        <a:t> </a:t>
                      </a:r>
                      <a:r>
                        <a:rPr lang="es-EC" sz="1200" spc="-5" dirty="0">
                          <a:effectLst/>
                        </a:rPr>
                        <a:t>h</a:t>
                      </a:r>
                      <a:r>
                        <a:rPr lang="es-EC" sz="1200" spc="5" dirty="0">
                          <a:effectLst/>
                        </a:rPr>
                        <a:t>o</a:t>
                      </a:r>
                      <a:r>
                        <a:rPr lang="es-EC" sz="1200" dirty="0">
                          <a:effectLst/>
                        </a:rPr>
                        <a:t>rm</a:t>
                      </a:r>
                      <a:r>
                        <a:rPr lang="es-EC" sz="1200" spc="-5" dirty="0">
                          <a:effectLst/>
                        </a:rPr>
                        <a:t>ig</a:t>
                      </a:r>
                      <a:r>
                        <a:rPr lang="es-EC" sz="1200" spc="5" dirty="0">
                          <a:effectLst/>
                        </a:rPr>
                        <a:t>ó</a:t>
                      </a:r>
                      <a:r>
                        <a:rPr lang="es-EC" sz="1200" dirty="0">
                          <a:effectLst/>
                        </a:rPr>
                        <a:t>n</a:t>
                      </a:r>
                      <a:r>
                        <a:rPr lang="es-EC" sz="1200" spc="-25" dirty="0">
                          <a:effectLst/>
                        </a:rPr>
                        <a:t> </a:t>
                      </a:r>
                      <a:r>
                        <a:rPr lang="es-EC" sz="1200" spc="5" dirty="0">
                          <a:effectLst/>
                        </a:rPr>
                        <a:t>a</a:t>
                      </a:r>
                      <a:r>
                        <a:rPr lang="es-EC" sz="1200" dirty="0">
                          <a:effectLst/>
                        </a:rPr>
                        <a:t>rm</a:t>
                      </a:r>
                      <a:r>
                        <a:rPr lang="es-EC" sz="1200" spc="15" dirty="0">
                          <a:effectLst/>
                        </a:rPr>
                        <a:t>a</a:t>
                      </a:r>
                      <a:r>
                        <a:rPr lang="es-EC" sz="1200" spc="-5" dirty="0">
                          <a:effectLst/>
                        </a:rPr>
                        <a:t>d</a:t>
                      </a:r>
                      <a:r>
                        <a:rPr lang="es-EC" sz="1200" dirty="0">
                          <a:effectLst/>
                        </a:rPr>
                        <a:t>o</a:t>
                      </a:r>
                      <a:r>
                        <a:rPr lang="es-EC" sz="1200" spc="120" dirty="0">
                          <a:effectLst/>
                        </a:rPr>
                        <a:t> </a:t>
                      </a:r>
                      <a:r>
                        <a:rPr lang="es-EC" sz="1200" spc="5" dirty="0">
                          <a:effectLst/>
                        </a:rPr>
                        <a:t>co</a:t>
                      </a:r>
                      <a:r>
                        <a:rPr lang="es-EC" sz="1200" dirty="0">
                          <a:effectLst/>
                        </a:rPr>
                        <a:t>n v</a:t>
                      </a:r>
                      <a:r>
                        <a:rPr lang="es-EC" sz="1200" spc="-5" dirty="0">
                          <a:effectLst/>
                        </a:rPr>
                        <a:t>ig</a:t>
                      </a:r>
                      <a:r>
                        <a:rPr lang="es-EC" sz="1200" dirty="0">
                          <a:effectLst/>
                        </a:rPr>
                        <a:t>as</a:t>
                      </a:r>
                      <a:r>
                        <a:rPr lang="es-EC" sz="1200" spc="-5" dirty="0">
                          <a:effectLst/>
                        </a:rPr>
                        <a:t> b</a:t>
                      </a:r>
                      <a:r>
                        <a:rPr lang="es-EC" sz="1200" dirty="0">
                          <a:effectLst/>
                        </a:rPr>
                        <a:t>a</a:t>
                      </a:r>
                      <a:r>
                        <a:rPr lang="es-EC" sz="1200" spc="-5" dirty="0">
                          <a:effectLst/>
                        </a:rPr>
                        <a:t>nd</a:t>
                      </a:r>
                      <a:r>
                        <a:rPr lang="es-EC" sz="1200" dirty="0">
                          <a:effectLst/>
                        </a:rPr>
                        <a:t>a.</a:t>
                      </a:r>
                      <a:endParaRPr lang="es-EC" sz="1200" dirty="0">
                        <a:effectLst/>
                        <a:latin typeface="Calibri"/>
                        <a:ea typeface="Calibri"/>
                        <a:cs typeface="Times New Roman"/>
                      </a:endParaRPr>
                    </a:p>
                  </a:txBody>
                  <a:tcPr marL="0" marR="0" marT="0" marB="0"/>
                </a:tc>
                <a:tc>
                  <a:txBody>
                    <a:bodyPr/>
                    <a:lstStyle/>
                    <a:p>
                      <a:pPr>
                        <a:lnSpc>
                          <a:spcPts val="500"/>
                        </a:lnSpc>
                        <a:spcBef>
                          <a:spcPts val="10"/>
                        </a:spcBef>
                        <a:spcAft>
                          <a:spcPts val="0"/>
                        </a:spcAft>
                      </a:pPr>
                      <a:r>
                        <a:rPr lang="es-EC" sz="1200" dirty="0">
                          <a:effectLst/>
                        </a:rPr>
                        <a:t> </a:t>
                      </a:r>
                    </a:p>
                    <a:p>
                      <a:pPr marL="76835" marR="77470" algn="ctr">
                        <a:lnSpc>
                          <a:spcPct val="115000"/>
                        </a:lnSpc>
                        <a:spcAft>
                          <a:spcPts val="0"/>
                        </a:spcAft>
                      </a:pPr>
                      <a:r>
                        <a:rPr lang="es-EC" sz="1200" dirty="0">
                          <a:effectLst/>
                        </a:rPr>
                        <a:t>5</a:t>
                      </a:r>
                      <a:endParaRPr lang="es-EC" sz="1200" dirty="0">
                        <a:effectLst/>
                        <a:latin typeface="Calibri"/>
                        <a:ea typeface="Calibri"/>
                        <a:cs typeface="Times New Roman"/>
                      </a:endParaRPr>
                    </a:p>
                  </a:txBody>
                  <a:tcPr marL="0" marR="0" marT="0" marB="0"/>
                </a:tc>
              </a:tr>
            </a:tbl>
          </a:graphicData>
        </a:graphic>
      </p:graphicFrame>
    </p:spTree>
    <p:extLst>
      <p:ext uri="{BB962C8B-B14F-4D97-AF65-F5344CB8AC3E}">
        <p14:creationId xmlns:p14="http://schemas.microsoft.com/office/powerpoint/2010/main" val="164710895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836712"/>
            <a:ext cx="2880320" cy="432048"/>
          </a:xfrm>
        </p:spPr>
        <p:style>
          <a:lnRef idx="0">
            <a:schemeClr val="accent2"/>
          </a:lnRef>
          <a:fillRef idx="3">
            <a:schemeClr val="accent2"/>
          </a:fillRef>
          <a:effectRef idx="3">
            <a:schemeClr val="accent2"/>
          </a:effectRef>
          <a:fontRef idx="minor">
            <a:schemeClr val="lt1"/>
          </a:fontRef>
        </p:style>
        <p:txBody>
          <a:bodyPr anchor="t">
            <a:noAutofit/>
          </a:bodyPr>
          <a:lstStyle/>
          <a:p>
            <a:r>
              <a:rPr lang="es-EC" sz="1800" b="1" dirty="0">
                <a:solidFill>
                  <a:schemeClr val="tx1"/>
                </a:solidFill>
              </a:rPr>
              <a:t>Límite de deriva de Piso: </a:t>
            </a:r>
            <a:r>
              <a:rPr lang="es-EC" sz="1800" dirty="0">
                <a:solidFill>
                  <a:schemeClr val="tx1"/>
                </a:solidFill>
              </a:rPr>
              <a:t/>
            </a:r>
            <a:br>
              <a:rPr lang="es-EC" sz="1800" dirty="0">
                <a:solidFill>
                  <a:schemeClr val="tx1"/>
                </a:solidFill>
              </a:rPr>
            </a:br>
            <a:r>
              <a:rPr lang="es-EC" sz="1800" dirty="0" smtClean="0">
                <a:solidFill>
                  <a:schemeClr val="tx1"/>
                </a:solidFill>
              </a:rPr>
              <a:t/>
            </a:r>
            <a:br>
              <a:rPr lang="es-EC" sz="1800" dirty="0" smtClean="0">
                <a:solidFill>
                  <a:schemeClr val="tx1"/>
                </a:solidFill>
              </a:rPr>
            </a:br>
            <a:endParaRPr lang="es-EC" sz="1800" dirty="0">
              <a:solidFill>
                <a:schemeClr val="tx1"/>
              </a:solidFill>
            </a:endParaRPr>
          </a:p>
        </p:txBody>
      </p:sp>
      <p:sp>
        <p:nvSpPr>
          <p:cNvPr id="5"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mc:AlternateContent xmlns:mc="http://schemas.openxmlformats.org/markup-compatibility/2006" xmlns:a14="http://schemas.microsoft.com/office/drawing/2010/main">
        <mc:Choice Requires="a14">
          <p:sp>
            <p:nvSpPr>
              <p:cNvPr id="3" name="2 Rectángulo"/>
              <p:cNvSpPr/>
              <p:nvPr/>
            </p:nvSpPr>
            <p:spPr>
              <a:xfrm>
                <a:off x="3419872" y="1371351"/>
                <a:ext cx="2173865" cy="497893"/>
              </a:xfrm>
              <a:prstGeom prst="rect">
                <a:avLst/>
              </a:prstGeom>
            </p:spPr>
            <p:txBody>
              <a:bodyPr wrap="none">
                <a:spAutoFit/>
              </a:bodyPr>
              <a:lstStyle/>
              <a:p>
                <a:pPr algn="ctr"/>
                <a14:m>
                  <m:oMath xmlns:m="http://schemas.openxmlformats.org/officeDocument/2006/math">
                    <m:r>
                      <a:rPr lang="es-EC" i="1">
                        <a:latin typeface="Cambria Math"/>
                      </a:rPr>
                      <m:t>𝛿</m:t>
                    </m:r>
                    <m:r>
                      <a:rPr lang="es-EC" i="1">
                        <a:latin typeface="Cambria Math"/>
                      </a:rPr>
                      <m:t>𝑖</m:t>
                    </m:r>
                    <m:r>
                      <a:rPr lang="es-EC" i="1">
                        <a:latin typeface="Cambria Math"/>
                      </a:rPr>
                      <m:t>=</m:t>
                    </m:r>
                    <m:f>
                      <m:fPr>
                        <m:ctrlPr>
                          <a:rPr lang="es-EC" i="1">
                            <a:latin typeface="Cambria Math"/>
                          </a:rPr>
                        </m:ctrlPr>
                      </m:fPr>
                      <m:num>
                        <m:r>
                          <a:rPr lang="es-EC" i="1">
                            <a:latin typeface="Cambria Math"/>
                          </a:rPr>
                          <m:t>𝑞𝑖</m:t>
                        </m:r>
                        <m:r>
                          <a:rPr lang="es-EC" i="1">
                            <a:latin typeface="Cambria Math"/>
                          </a:rPr>
                          <m:t>−</m:t>
                        </m:r>
                        <m:r>
                          <a:rPr lang="es-EC" i="1">
                            <a:latin typeface="Cambria Math"/>
                          </a:rPr>
                          <m:t>𝑞</m:t>
                        </m:r>
                        <m:r>
                          <a:rPr lang="es-EC" i="1">
                            <a:latin typeface="Cambria Math"/>
                          </a:rPr>
                          <m:t>(</m:t>
                        </m:r>
                        <m:r>
                          <a:rPr lang="es-EC" i="1">
                            <a:latin typeface="Cambria Math"/>
                          </a:rPr>
                          <m:t>𝑖</m:t>
                        </m:r>
                        <m:r>
                          <a:rPr lang="es-EC" i="1">
                            <a:latin typeface="Cambria Math"/>
                          </a:rPr>
                          <m:t>−1)</m:t>
                        </m:r>
                      </m:num>
                      <m:den>
                        <m:r>
                          <a:rPr lang="es-EC" i="1">
                            <a:latin typeface="Cambria Math"/>
                          </a:rPr>
                          <m:t>h𝑖</m:t>
                        </m:r>
                      </m:den>
                    </m:f>
                    <m:r>
                      <a:rPr lang="es-EC" i="1">
                        <a:latin typeface="Cambria Math"/>
                      </a:rPr>
                      <m:t>∗100</m:t>
                    </m:r>
                  </m:oMath>
                </a14:m>
                <a:r>
                  <a:rPr lang="es-EC" dirty="0"/>
                  <a:t> </a:t>
                </a:r>
              </a:p>
            </p:txBody>
          </p:sp>
        </mc:Choice>
        <mc:Fallback xmlns="">
          <p:sp>
            <p:nvSpPr>
              <p:cNvPr id="3" name="2 Rectángulo"/>
              <p:cNvSpPr>
                <a:spLocks noRot="1" noChangeAspect="1" noMove="1" noResize="1" noEditPoints="1" noAdjustHandles="1" noChangeArrowheads="1" noChangeShapeType="1" noTextEdit="1"/>
              </p:cNvSpPr>
              <p:nvPr/>
            </p:nvSpPr>
            <p:spPr>
              <a:xfrm>
                <a:off x="3419872" y="1371351"/>
                <a:ext cx="2173865" cy="497893"/>
              </a:xfrm>
              <a:prstGeom prst="rect">
                <a:avLst/>
              </a:prstGeom>
              <a:blipFill rotWithShape="1">
                <a:blip r:embed="rId2"/>
                <a:stretch>
                  <a:fillRect b="-24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419872" y="2245514"/>
                <a:ext cx="20954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𝛥</m:t>
                      </m:r>
                      <m:r>
                        <a:rPr lang="es-EC" i="1">
                          <a:latin typeface="Cambria Math"/>
                        </a:rPr>
                        <m:t>𝑀</m:t>
                      </m:r>
                      <m:r>
                        <a:rPr lang="es-EC" i="1">
                          <a:latin typeface="Cambria Math"/>
                        </a:rPr>
                        <m:t>=0.75∗</m:t>
                      </m:r>
                      <m:r>
                        <a:rPr lang="es-EC" i="1">
                          <a:latin typeface="Cambria Math"/>
                        </a:rPr>
                        <m:t>𝑅</m:t>
                      </m:r>
                      <m:r>
                        <a:rPr lang="es-EC" i="1">
                          <a:latin typeface="Cambria Math"/>
                        </a:rPr>
                        <m:t>∗</m:t>
                      </m:r>
                      <m:r>
                        <a:rPr lang="es-EC" i="1">
                          <a:latin typeface="Cambria Math"/>
                        </a:rPr>
                        <m:t>𝛿</m:t>
                      </m:r>
                      <m:r>
                        <a:rPr lang="es-EC" i="1">
                          <a:latin typeface="Cambria Math"/>
                        </a:rPr>
                        <m:t>𝑖</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3419872" y="2245514"/>
                <a:ext cx="2095445" cy="369332"/>
              </a:xfrm>
              <a:prstGeom prst="rect">
                <a:avLst/>
              </a:prstGeom>
              <a:blipFill rotWithShape="1">
                <a:blip r:embed="rId3"/>
                <a:stretch>
                  <a:fillRect/>
                </a:stretch>
              </a:blipFill>
            </p:spPr>
            <p:txBody>
              <a:bodyPr/>
              <a:lstStyle/>
              <a:p>
                <a:r>
                  <a:rPr lang="es-EC">
                    <a:noFill/>
                  </a:rPr>
                  <a:t> </a:t>
                </a:r>
              </a:p>
            </p:txBody>
          </p:sp>
        </mc:Fallback>
      </mc:AlternateContent>
      <p:pic>
        <p:nvPicPr>
          <p:cNvPr id="8" name="7 Imagen"/>
          <p:cNvPicPr/>
          <p:nvPr/>
        </p:nvPicPr>
        <p:blipFill rotWithShape="1">
          <a:blip r:embed="rId4"/>
          <a:srcRect l="29556" t="28342" r="35114" b="52665"/>
          <a:stretch/>
        </p:blipFill>
        <p:spPr bwMode="auto">
          <a:xfrm>
            <a:off x="957550" y="2708920"/>
            <a:ext cx="6134730" cy="31683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10918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914078" y="692696"/>
            <a:ext cx="3779912" cy="432048"/>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p>
            <a:pPr lvl="0">
              <a:spcBef>
                <a:spcPct val="0"/>
              </a:spcBef>
              <a:defRPr/>
            </a:pPr>
            <a:r>
              <a:rPr lang="es-EC" b="1" dirty="0" smtClean="0">
                <a:solidFill>
                  <a:schemeClr val="tx1"/>
                </a:solidFill>
              </a:rPr>
              <a:t>Espectro de respuesta inelástico</a:t>
            </a:r>
            <a:endParaRPr kumimoji="0" lang="es-EC" b="1" i="0" u="none" strike="noStrike" kern="1200" cap="none" spc="0" normalizeH="0" baseline="0" dirty="0" smtClean="0">
              <a:ln>
                <a:noFill/>
              </a:ln>
              <a:solidFill>
                <a:schemeClr val="tx1"/>
              </a:solidFill>
              <a:effectLst/>
              <a:uLnTx/>
              <a:uFillTx/>
              <a:latin typeface="+mj-lt"/>
              <a:ea typeface="+mj-ea"/>
              <a:cs typeface="+mj-cs"/>
            </a:endParaRPr>
          </a:p>
        </p:txBody>
      </p:sp>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6" name="5 Gráfico"/>
          <p:cNvGraphicFramePr/>
          <p:nvPr>
            <p:extLst>
              <p:ext uri="{D42A27DB-BD31-4B8C-83A1-F6EECF244321}">
                <p14:modId xmlns:p14="http://schemas.microsoft.com/office/powerpoint/2010/main" val="693028099"/>
              </p:ext>
            </p:extLst>
          </p:nvPr>
        </p:nvGraphicFramePr>
        <p:xfrm>
          <a:off x="1331640" y="1268760"/>
          <a:ext cx="6912768"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91448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914078" y="692696"/>
            <a:ext cx="3779912" cy="432048"/>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p>
            <a:pPr lvl="0">
              <a:spcBef>
                <a:spcPct val="0"/>
              </a:spcBef>
              <a:defRPr/>
            </a:pPr>
            <a:r>
              <a:rPr lang="es-EC" b="1" dirty="0">
                <a:solidFill>
                  <a:schemeClr val="tx1"/>
                </a:solidFill>
              </a:rPr>
              <a:t>Procedimiento Estático no lineal </a:t>
            </a:r>
            <a:endParaRPr kumimoji="0" lang="es-EC" b="1" i="0" u="none" strike="noStrike" kern="1200" cap="none" spc="0" normalizeH="0" baseline="0" dirty="0" smtClean="0">
              <a:ln>
                <a:noFill/>
              </a:ln>
              <a:solidFill>
                <a:schemeClr val="tx1"/>
              </a:solidFill>
              <a:effectLst/>
              <a:uLnTx/>
              <a:uFillTx/>
              <a:latin typeface="+mj-lt"/>
              <a:ea typeface="+mj-ea"/>
              <a:cs typeface="+mj-cs"/>
            </a:endParaRPr>
          </a:p>
        </p:txBody>
      </p:sp>
      <p:sp>
        <p:nvSpPr>
          <p:cNvPr id="5" name="4 CuadroTexto"/>
          <p:cNvSpPr txBox="1"/>
          <p:nvPr/>
        </p:nvSpPr>
        <p:spPr>
          <a:xfrm>
            <a:off x="983221" y="1340768"/>
            <a:ext cx="7128792" cy="646331"/>
          </a:xfrm>
          <a:prstGeom prst="rect">
            <a:avLst/>
          </a:prstGeom>
          <a:noFill/>
        </p:spPr>
        <p:txBody>
          <a:bodyPr wrap="square" rtlCol="0">
            <a:spAutoFit/>
          </a:bodyPr>
          <a:lstStyle/>
          <a:p>
            <a:pPr algn="just"/>
            <a:endParaRPr lang="es-EC" dirty="0" smtClean="0"/>
          </a:p>
          <a:p>
            <a:pPr algn="just">
              <a:buFont typeface="Wingdings" pitchFamily="2" charset="2"/>
              <a:buChar char="ü"/>
            </a:pPr>
            <a:endParaRPr lang="es-EC" dirty="0"/>
          </a:p>
        </p:txBody>
      </p:sp>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6" name="Diagram 2"/>
          <p:cNvGraphicFramePr/>
          <p:nvPr>
            <p:extLst>
              <p:ext uri="{D42A27DB-BD31-4B8C-83A1-F6EECF244321}">
                <p14:modId xmlns:p14="http://schemas.microsoft.com/office/powerpoint/2010/main" val="1920175812"/>
              </p:ext>
            </p:extLst>
          </p:nvPr>
        </p:nvGraphicFramePr>
        <p:xfrm>
          <a:off x="1259632" y="1332479"/>
          <a:ext cx="6360368" cy="4120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24966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914078" y="692696"/>
            <a:ext cx="3297882" cy="432048"/>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p>
            <a:pPr lvl="0" algn="ctr">
              <a:spcBef>
                <a:spcPct val="0"/>
              </a:spcBef>
              <a:defRPr/>
            </a:pPr>
            <a:r>
              <a:rPr lang="es-EC" b="1" dirty="0" smtClean="0">
                <a:solidFill>
                  <a:schemeClr val="tx1"/>
                </a:solidFill>
              </a:rPr>
              <a:t>Desplazamiento</a:t>
            </a:r>
            <a:r>
              <a:rPr lang="es-EC" b="1" dirty="0" smtClean="0">
                <a:solidFill>
                  <a:srgbClr val="C00000"/>
                </a:solidFill>
              </a:rPr>
              <a:t> </a:t>
            </a:r>
            <a:r>
              <a:rPr lang="es-EC" b="1" dirty="0" smtClean="0">
                <a:solidFill>
                  <a:schemeClr val="tx1"/>
                </a:solidFill>
              </a:rPr>
              <a:t>Objetivo</a:t>
            </a:r>
            <a:endParaRPr kumimoji="0" lang="es-EC" b="1" i="0" u="none" strike="noStrike" kern="1200" cap="none" spc="0" normalizeH="0" baseline="0" dirty="0" smtClean="0">
              <a:ln>
                <a:noFill/>
              </a:ln>
              <a:solidFill>
                <a:schemeClr val="tx1"/>
              </a:solidFill>
              <a:effectLst/>
              <a:uLnTx/>
              <a:uFillTx/>
              <a:latin typeface="+mj-lt"/>
              <a:ea typeface="+mj-ea"/>
              <a:cs typeface="+mj-cs"/>
            </a:endParaRPr>
          </a:p>
        </p:txBody>
      </p:sp>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mc:AlternateContent xmlns:mc="http://schemas.openxmlformats.org/markup-compatibility/2006" xmlns:a14="http://schemas.microsoft.com/office/drawing/2010/main">
        <mc:Choice Requires="a14">
          <p:sp>
            <p:nvSpPr>
              <p:cNvPr id="2" name="1 Rectángulo"/>
              <p:cNvSpPr/>
              <p:nvPr/>
            </p:nvSpPr>
            <p:spPr>
              <a:xfrm>
                <a:off x="3131840" y="1167228"/>
                <a:ext cx="2664832" cy="491096"/>
              </a:xfrm>
              <a:prstGeom prst="rect">
                <a:avLst/>
              </a:prstGeom>
            </p:spPr>
            <p:txBody>
              <a:bodyPr wrap="none">
                <a:spAutoFit/>
              </a:bodyPr>
              <a:lstStyle/>
              <a:p>
                <a14:m>
                  <m:oMath xmlns:m="http://schemas.openxmlformats.org/officeDocument/2006/math">
                    <m:r>
                      <a:rPr lang="es-EC" i="1">
                        <a:latin typeface="Cambria Math"/>
                      </a:rPr>
                      <m:t>𝛿</m:t>
                    </m:r>
                    <m:r>
                      <a:rPr lang="es-EC" i="1">
                        <a:latin typeface="Cambria Math"/>
                      </a:rPr>
                      <m:t>𝑡</m:t>
                    </m:r>
                    <m:r>
                      <a:rPr lang="es-EC" i="1">
                        <a:latin typeface="Cambria Math"/>
                      </a:rPr>
                      <m:t>=</m:t>
                    </m:r>
                    <m:sSub>
                      <m:sSubPr>
                        <m:ctrlPr>
                          <a:rPr lang="es-EC" i="1">
                            <a:latin typeface="Cambria Math"/>
                          </a:rPr>
                        </m:ctrlPr>
                      </m:sSubPr>
                      <m:e>
                        <m:r>
                          <a:rPr lang="es-EC" i="1">
                            <a:latin typeface="Cambria Math"/>
                          </a:rPr>
                          <m:t>𝐶</m:t>
                        </m:r>
                      </m:e>
                      <m:sub>
                        <m:r>
                          <a:rPr lang="es-EC" i="1">
                            <a:latin typeface="Cambria Math"/>
                          </a:rPr>
                          <m:t>0</m:t>
                        </m:r>
                      </m:sub>
                    </m:sSub>
                    <m:sSub>
                      <m:sSubPr>
                        <m:ctrlPr>
                          <a:rPr lang="es-EC" i="1">
                            <a:latin typeface="Cambria Math"/>
                          </a:rPr>
                        </m:ctrlPr>
                      </m:sSubPr>
                      <m:e>
                        <m:r>
                          <a:rPr lang="es-EC" i="1">
                            <a:latin typeface="Cambria Math"/>
                          </a:rPr>
                          <m:t>𝐶</m:t>
                        </m:r>
                      </m:e>
                      <m:sub>
                        <m:r>
                          <a:rPr lang="es-EC" i="1">
                            <a:latin typeface="Cambria Math"/>
                          </a:rPr>
                          <m:t>1</m:t>
                        </m:r>
                      </m:sub>
                    </m:sSub>
                    <m:sSub>
                      <m:sSubPr>
                        <m:ctrlPr>
                          <a:rPr lang="es-EC" i="1">
                            <a:latin typeface="Cambria Math"/>
                          </a:rPr>
                        </m:ctrlPr>
                      </m:sSubPr>
                      <m:e>
                        <m:r>
                          <a:rPr lang="es-EC" i="1">
                            <a:latin typeface="Cambria Math"/>
                          </a:rPr>
                          <m:t>𝐶</m:t>
                        </m:r>
                      </m:e>
                      <m:sub>
                        <m:r>
                          <a:rPr lang="es-EC" i="1">
                            <a:latin typeface="Cambria Math"/>
                          </a:rPr>
                          <m:t>2</m:t>
                        </m:r>
                      </m:sub>
                    </m:sSub>
                    <m:sSub>
                      <m:sSubPr>
                        <m:ctrlPr>
                          <a:rPr lang="es-EC" i="1">
                            <a:latin typeface="Cambria Math"/>
                          </a:rPr>
                        </m:ctrlPr>
                      </m:sSubPr>
                      <m:e>
                        <m:r>
                          <a:rPr lang="es-EC" i="1">
                            <a:latin typeface="Cambria Math"/>
                          </a:rPr>
                          <m:t>𝐶</m:t>
                        </m:r>
                      </m:e>
                      <m:sub>
                        <m:r>
                          <a:rPr lang="es-EC" i="1">
                            <a:latin typeface="Cambria Math"/>
                          </a:rPr>
                          <m:t>3</m:t>
                        </m:r>
                      </m:sub>
                    </m:sSub>
                    <m:r>
                      <a:rPr lang="es-EC" i="1">
                        <a:latin typeface="Cambria Math"/>
                      </a:rPr>
                      <m:t>𝑆𝐴</m:t>
                    </m:r>
                    <m:f>
                      <m:fPr>
                        <m:ctrlPr>
                          <a:rPr lang="es-EC" i="1">
                            <a:latin typeface="Cambria Math"/>
                          </a:rPr>
                        </m:ctrlPr>
                      </m:fPr>
                      <m:num>
                        <m:r>
                          <a:rPr lang="es-EC" i="1">
                            <a:latin typeface="Cambria Math"/>
                          </a:rPr>
                          <m:t>𝑇𝑒</m:t>
                        </m:r>
                      </m:num>
                      <m:den>
                        <m:r>
                          <a:rPr lang="es-EC" i="1">
                            <a:latin typeface="Cambria Math"/>
                          </a:rPr>
                          <m:t>4</m:t>
                        </m:r>
                        <m:sSup>
                          <m:sSupPr>
                            <m:ctrlPr>
                              <a:rPr lang="es-EC" i="1">
                                <a:latin typeface="Cambria Math"/>
                              </a:rPr>
                            </m:ctrlPr>
                          </m:sSupPr>
                          <m:e>
                            <m:r>
                              <a:rPr lang="es-EC" i="1">
                                <a:latin typeface="Cambria Math"/>
                              </a:rPr>
                              <m:t>𝜋</m:t>
                            </m:r>
                          </m:e>
                          <m:sup>
                            <m:r>
                              <a:rPr lang="es-EC" i="1">
                                <a:latin typeface="Cambria Math"/>
                              </a:rPr>
                              <m:t>2</m:t>
                            </m:r>
                          </m:sup>
                        </m:sSup>
                      </m:den>
                    </m:f>
                    <m:r>
                      <a:rPr lang="es-EC" i="1">
                        <a:latin typeface="Cambria Math"/>
                      </a:rPr>
                      <m:t>∗</m:t>
                    </m:r>
                    <m:r>
                      <a:rPr lang="es-EC" i="1">
                        <a:latin typeface="Cambria Math"/>
                      </a:rPr>
                      <m:t>𝑔</m:t>
                    </m:r>
                  </m:oMath>
                </a14:m>
                <a:r>
                  <a:rPr lang="es-EC" dirty="0"/>
                  <a:t> </a:t>
                </a:r>
              </a:p>
            </p:txBody>
          </p:sp>
        </mc:Choice>
        <mc:Fallback xmlns="">
          <p:sp>
            <p:nvSpPr>
              <p:cNvPr id="2" name="1 Rectángulo"/>
              <p:cNvSpPr>
                <a:spLocks noRot="1" noChangeAspect="1" noMove="1" noResize="1" noEditPoints="1" noAdjustHandles="1" noChangeArrowheads="1" noChangeShapeType="1" noTextEdit="1"/>
              </p:cNvSpPr>
              <p:nvPr/>
            </p:nvSpPr>
            <p:spPr>
              <a:xfrm>
                <a:off x="3131840" y="1167228"/>
                <a:ext cx="2664832" cy="491096"/>
              </a:xfrm>
              <a:prstGeom prst="rect">
                <a:avLst/>
              </a:prstGeom>
              <a:blipFill rotWithShape="1">
                <a:blip r:embed="rId3"/>
                <a:stretch>
                  <a:fillRect/>
                </a:stretch>
              </a:blipFill>
            </p:spPr>
            <p:txBody>
              <a:bodyPr/>
              <a:lstStyle/>
              <a:p>
                <a:r>
                  <a:rPr lang="es-EC">
                    <a:noFill/>
                  </a:rPr>
                  <a:t> </a:t>
                </a:r>
              </a:p>
            </p:txBody>
          </p:sp>
        </mc:Fallback>
      </mc:AlternateContent>
      <p:pic>
        <p:nvPicPr>
          <p:cNvPr id="8" name="7 Imagen"/>
          <p:cNvPicPr/>
          <p:nvPr/>
        </p:nvPicPr>
        <p:blipFill>
          <a:blip r:embed="rId4" cstate="print"/>
          <a:srcRect/>
          <a:stretch>
            <a:fillRect/>
          </a:stretch>
        </p:blipFill>
        <p:spPr bwMode="auto">
          <a:xfrm>
            <a:off x="1578340" y="4005064"/>
            <a:ext cx="2813908" cy="2448272"/>
          </a:xfrm>
          <a:prstGeom prst="rect">
            <a:avLst/>
          </a:prstGeom>
          <a:noFill/>
          <a:ln w="9525">
            <a:noFill/>
            <a:miter lim="800000"/>
            <a:headEnd/>
            <a:tailEnd/>
          </a:ln>
        </p:spPr>
      </p:pic>
      <p:sp>
        <p:nvSpPr>
          <p:cNvPr id="5" name="4 Elipse"/>
          <p:cNvSpPr/>
          <p:nvPr/>
        </p:nvSpPr>
        <p:spPr>
          <a:xfrm>
            <a:off x="3059832" y="4365104"/>
            <a:ext cx="144016" cy="14401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4392248" y="3982556"/>
            <a:ext cx="2103461" cy="369332"/>
          </a:xfrm>
          <a:prstGeom prst="rect">
            <a:avLst/>
          </a:prstGeom>
        </p:spPr>
        <p:txBody>
          <a:bodyPr wrap="none">
            <a:spAutoFit/>
          </a:bodyPr>
          <a:lstStyle/>
          <a:p>
            <a:r>
              <a:rPr lang="es-EC" b="1" dirty="0" smtClean="0">
                <a:solidFill>
                  <a:srgbClr val="7030A0"/>
                </a:solidFill>
              </a:rPr>
              <a:t>Nodo </a:t>
            </a:r>
            <a:r>
              <a:rPr lang="es-EC" b="1" dirty="0">
                <a:solidFill>
                  <a:srgbClr val="7030A0"/>
                </a:solidFill>
              </a:rPr>
              <a:t>de control </a:t>
            </a:r>
          </a:p>
        </p:txBody>
      </p:sp>
      <p:cxnSp>
        <p:nvCxnSpPr>
          <p:cNvPr id="13" name="12 Conector angular"/>
          <p:cNvCxnSpPr/>
          <p:nvPr/>
        </p:nvCxnSpPr>
        <p:spPr>
          <a:xfrm rot="5400000" flipH="1" flipV="1">
            <a:off x="3678016" y="3625844"/>
            <a:ext cx="218973" cy="1311325"/>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2"/>
          <p:cNvSpPr txBox="1"/>
          <p:nvPr/>
        </p:nvSpPr>
        <p:spPr>
          <a:xfrm>
            <a:off x="506343" y="1903872"/>
            <a:ext cx="8170113" cy="2031325"/>
          </a:xfrm>
          <a:prstGeom prst="rect">
            <a:avLst/>
          </a:prstGeom>
          <a:solidFill>
            <a:schemeClr val="accent5">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dirty="0" smtClean="0"/>
              <a:t> </a:t>
            </a:r>
            <a:endParaRPr lang="en-US" dirty="0" smtClean="0"/>
          </a:p>
          <a:p>
            <a:pPr algn="just"/>
            <a:r>
              <a:rPr lang="es-EC" dirty="0">
                <a:solidFill>
                  <a:srgbClr val="002060"/>
                </a:solidFill>
              </a:rPr>
              <a:t>El nodo de control es el centro de masa en la azotea de un edificio; la parte superior o tapa grada no debería ser considerada como la azotea. El desplazamiento del nodo de control es comparado con el desplazamiento objetivo que caracteriza los efectos de aceleración del terreno.</a:t>
            </a:r>
          </a:p>
          <a:p>
            <a:endParaRPr lang="en-US" dirty="0" smtClean="0"/>
          </a:p>
        </p:txBody>
      </p:sp>
    </p:spTree>
    <p:extLst>
      <p:ext uri="{BB962C8B-B14F-4D97-AF65-F5344CB8AC3E}">
        <p14:creationId xmlns:p14="http://schemas.microsoft.com/office/powerpoint/2010/main" val="19540656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83568" y="692696"/>
            <a:ext cx="4089970" cy="432048"/>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p>
            <a:pPr lvl="0">
              <a:spcBef>
                <a:spcPct val="0"/>
              </a:spcBef>
              <a:defRPr/>
            </a:pPr>
            <a:r>
              <a:rPr lang="es-EC" b="1" dirty="0">
                <a:solidFill>
                  <a:schemeClr val="tx1"/>
                </a:solidFill>
              </a:rPr>
              <a:t>Periodo Fundamental Elástico (Te)</a:t>
            </a:r>
            <a:endParaRPr kumimoji="0" lang="es-EC" b="1" i="0" u="none" strike="noStrike" kern="1200" cap="none" spc="0" normalizeH="0" baseline="0" dirty="0" smtClean="0">
              <a:ln>
                <a:noFill/>
              </a:ln>
              <a:solidFill>
                <a:schemeClr val="tx1"/>
              </a:solidFill>
              <a:effectLst/>
              <a:uLnTx/>
              <a:uFillTx/>
              <a:latin typeface="+mj-lt"/>
              <a:ea typeface="+mj-ea"/>
              <a:cs typeface="+mj-cs"/>
            </a:endParaRPr>
          </a:p>
        </p:txBody>
      </p:sp>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mc:AlternateContent xmlns:mc="http://schemas.openxmlformats.org/markup-compatibility/2006" xmlns:a14="http://schemas.microsoft.com/office/drawing/2010/main">
        <mc:Choice Requires="a14">
          <p:sp>
            <p:nvSpPr>
              <p:cNvPr id="5" name="4 Rectángulo"/>
              <p:cNvSpPr/>
              <p:nvPr/>
            </p:nvSpPr>
            <p:spPr>
              <a:xfrm>
                <a:off x="3275856" y="1268760"/>
                <a:ext cx="2031325" cy="656013"/>
              </a:xfrm>
              <a:prstGeom prst="rect">
                <a:avLst/>
              </a:prstGeom>
            </p:spPr>
            <p:txBody>
              <a:bodyPr wrap="none">
                <a:spAutoFit/>
              </a:bodyPr>
              <a:lstStyle/>
              <a:p>
                <a14:m>
                  <m:oMath xmlns:m="http://schemas.openxmlformats.org/officeDocument/2006/math">
                    <m:r>
                      <a:rPr lang="es-EC" i="1">
                        <a:latin typeface="Cambria Math"/>
                      </a:rPr>
                      <m:t>𝑇𝑒</m:t>
                    </m:r>
                    <m:r>
                      <a:rPr lang="es-EC" i="1">
                        <a:latin typeface="Cambria Math"/>
                      </a:rPr>
                      <m:t>=</m:t>
                    </m:r>
                    <m:r>
                      <a:rPr lang="es-EC" i="1">
                        <a:latin typeface="Cambria Math"/>
                      </a:rPr>
                      <m:t>𝑇𝑖</m:t>
                    </m:r>
                    <m:rad>
                      <m:radPr>
                        <m:degHide m:val="on"/>
                        <m:ctrlPr>
                          <a:rPr lang="es-EC" i="1">
                            <a:latin typeface="Cambria Math"/>
                          </a:rPr>
                        </m:ctrlPr>
                      </m:radPr>
                      <m:deg/>
                      <m:e>
                        <m:f>
                          <m:fPr>
                            <m:ctrlPr>
                              <a:rPr lang="es-EC" i="1">
                                <a:latin typeface="Cambria Math"/>
                              </a:rPr>
                            </m:ctrlPr>
                          </m:fPr>
                          <m:num>
                            <m:r>
                              <a:rPr lang="es-EC" i="1">
                                <a:latin typeface="Cambria Math"/>
                              </a:rPr>
                              <m:t>𝐾𝑖</m:t>
                            </m:r>
                          </m:num>
                          <m:den>
                            <m:r>
                              <a:rPr lang="es-EC" i="1">
                                <a:latin typeface="Cambria Math"/>
                              </a:rPr>
                              <m:t>𝐾𝑒</m:t>
                            </m:r>
                          </m:den>
                        </m:f>
                      </m:e>
                    </m:rad>
                  </m:oMath>
                </a14:m>
                <a:r>
                  <a:rPr lang="es-EC" dirty="0"/>
                  <a:t>  	</a:t>
                </a:r>
              </a:p>
            </p:txBody>
          </p:sp>
        </mc:Choice>
        <mc:Fallback xmlns="">
          <p:sp>
            <p:nvSpPr>
              <p:cNvPr id="5" name="4 Rectángulo"/>
              <p:cNvSpPr>
                <a:spLocks noRot="1" noChangeAspect="1" noMove="1" noResize="1" noEditPoints="1" noAdjustHandles="1" noChangeArrowheads="1" noChangeShapeType="1" noTextEdit="1"/>
              </p:cNvSpPr>
              <p:nvPr/>
            </p:nvSpPr>
            <p:spPr>
              <a:xfrm>
                <a:off x="3275856" y="1268760"/>
                <a:ext cx="2031325" cy="656013"/>
              </a:xfrm>
              <a:prstGeom prst="rect">
                <a:avLst/>
              </a:prstGeom>
              <a:blipFill rotWithShape="1">
                <a:blip r:embed="rId3"/>
                <a:stretch>
                  <a:fillRect/>
                </a:stretch>
              </a:blipFill>
            </p:spPr>
            <p:txBody>
              <a:bodyPr/>
              <a:lstStyle/>
              <a:p>
                <a:r>
                  <a:rPr lang="es-EC">
                    <a:noFill/>
                  </a:rPr>
                  <a:t> </a:t>
                </a:r>
              </a:p>
            </p:txBody>
          </p:sp>
        </mc:Fallback>
      </mc:AlternateContent>
      <p:pic>
        <p:nvPicPr>
          <p:cNvPr id="8" name="7 Imagen"/>
          <p:cNvPicPr/>
          <p:nvPr/>
        </p:nvPicPr>
        <p:blipFill>
          <a:blip r:embed="rId4" cstate="print"/>
          <a:srcRect l="26816" t="16576" r="21419" b="14402"/>
          <a:stretch>
            <a:fillRect/>
          </a:stretch>
        </p:blipFill>
        <p:spPr bwMode="auto">
          <a:xfrm>
            <a:off x="2203972" y="2420888"/>
            <a:ext cx="4528268" cy="3744833"/>
          </a:xfrm>
          <a:prstGeom prst="rect">
            <a:avLst/>
          </a:prstGeom>
          <a:noFill/>
          <a:ln w="9525">
            <a:noFill/>
            <a:miter lim="800000"/>
            <a:headEnd/>
            <a:tailEnd/>
          </a:ln>
        </p:spPr>
      </p:pic>
    </p:spTree>
    <p:extLst>
      <p:ext uri="{BB962C8B-B14F-4D97-AF65-F5344CB8AC3E}">
        <p14:creationId xmlns:p14="http://schemas.microsoft.com/office/powerpoint/2010/main" val="26038630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674192"/>
            <a:ext cx="3960440" cy="432048"/>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p>
            <a:pPr lvl="0">
              <a:spcBef>
                <a:spcPct val="0"/>
              </a:spcBef>
              <a:defRPr/>
            </a:pPr>
            <a:r>
              <a:rPr lang="es-EC" b="1" dirty="0">
                <a:solidFill>
                  <a:schemeClr val="tx1"/>
                </a:solidFill>
              </a:rPr>
              <a:t>Procedimiento Dinámico no lineal </a:t>
            </a:r>
            <a:endParaRPr kumimoji="0" lang="es-EC" b="1" i="0" u="none" strike="noStrike" kern="1200" cap="none" spc="0" normalizeH="0" baseline="0" dirty="0" smtClean="0">
              <a:ln>
                <a:noFill/>
              </a:ln>
              <a:solidFill>
                <a:schemeClr val="tx1"/>
              </a:solidFill>
              <a:effectLst/>
              <a:uLnTx/>
              <a:uFillTx/>
              <a:latin typeface="+mj-lt"/>
              <a:ea typeface="+mj-ea"/>
              <a:cs typeface="+mj-cs"/>
            </a:endParaRPr>
          </a:p>
        </p:txBody>
      </p:sp>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6" name="Diagram 2"/>
          <p:cNvGraphicFramePr/>
          <p:nvPr>
            <p:extLst>
              <p:ext uri="{D42A27DB-BD31-4B8C-83A1-F6EECF244321}">
                <p14:modId xmlns:p14="http://schemas.microsoft.com/office/powerpoint/2010/main" val="692087884"/>
              </p:ext>
            </p:extLst>
          </p:nvPr>
        </p:nvGraphicFramePr>
        <p:xfrm>
          <a:off x="1115616" y="1155968"/>
          <a:ext cx="6885466" cy="479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96146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0156" y="620688"/>
            <a:ext cx="4176464" cy="648072"/>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p>
            <a:pPr lvl="0">
              <a:spcBef>
                <a:spcPct val="0"/>
              </a:spcBef>
              <a:defRPr/>
            </a:pPr>
            <a:r>
              <a:rPr lang="es-EC" b="1" dirty="0">
                <a:solidFill>
                  <a:schemeClr val="tx1"/>
                </a:solidFill>
              </a:rPr>
              <a:t>Muros de Corte de Hormigón Armado según el Código FEMA 273</a:t>
            </a:r>
            <a:endParaRPr kumimoji="0" lang="es-EC" b="1" i="0" u="none" strike="noStrike" kern="1200" cap="none" spc="0" normalizeH="0" baseline="0" dirty="0" smtClean="0">
              <a:ln>
                <a:noFill/>
              </a:ln>
              <a:solidFill>
                <a:schemeClr val="tx1"/>
              </a:solidFill>
              <a:effectLst/>
              <a:uLnTx/>
              <a:uFillTx/>
              <a:latin typeface="+mj-lt"/>
              <a:ea typeface="+mj-ea"/>
              <a:cs typeface="+mj-cs"/>
            </a:endParaRPr>
          </a:p>
        </p:txBody>
      </p:sp>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13" name="Diagram 1"/>
          <p:cNvGraphicFramePr/>
          <p:nvPr>
            <p:extLst>
              <p:ext uri="{D42A27DB-BD31-4B8C-83A1-F6EECF244321}">
                <p14:modId xmlns:p14="http://schemas.microsoft.com/office/powerpoint/2010/main" val="2297030640"/>
              </p:ext>
            </p:extLst>
          </p:nvPr>
        </p:nvGraphicFramePr>
        <p:xfrm>
          <a:off x="539552" y="1484784"/>
          <a:ext cx="799288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41739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1201" y="404664"/>
            <a:ext cx="2626663" cy="537889"/>
          </a:xfrm>
        </p:spPr>
        <p:txBody>
          <a:bodyPr>
            <a:normAutofit/>
          </a:bodyPr>
          <a:lstStyle/>
          <a:p>
            <a:r>
              <a:rPr lang="es-ES" sz="2500" b="1" dirty="0" smtClean="0">
                <a:solidFill>
                  <a:srgbClr val="C00000"/>
                </a:solidFill>
              </a:rPr>
              <a:t>Antecedentes</a:t>
            </a:r>
            <a:endParaRPr lang="es-EC" sz="2500" dirty="0">
              <a:solidFill>
                <a:srgbClr val="C00000"/>
              </a:solidFill>
            </a:endParaRPr>
          </a:p>
        </p:txBody>
      </p:sp>
      <p:sp>
        <p:nvSpPr>
          <p:cNvPr id="17" name="1 Título"/>
          <p:cNvSpPr txBox="1">
            <a:spLocks/>
          </p:cNvSpPr>
          <p:nvPr/>
        </p:nvSpPr>
        <p:spPr>
          <a:xfrm>
            <a:off x="5292080" y="44624"/>
            <a:ext cx="2280343"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Introducción</a:t>
            </a:r>
            <a:endParaRPr lang="es-EC" sz="25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455687"/>
            <a:ext cx="4092499" cy="273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5 Grupo"/>
          <p:cNvGrpSpPr/>
          <p:nvPr/>
        </p:nvGrpSpPr>
        <p:grpSpPr>
          <a:xfrm>
            <a:off x="827584" y="980728"/>
            <a:ext cx="7237832" cy="2520280"/>
            <a:chOff x="0" y="-43277"/>
            <a:chExt cx="6497286" cy="1837347"/>
          </a:xfrm>
        </p:grpSpPr>
        <p:sp>
          <p:nvSpPr>
            <p:cNvPr id="7" name="6 Rectángulo redondeado"/>
            <p:cNvSpPr/>
            <p:nvPr/>
          </p:nvSpPr>
          <p:spPr>
            <a:xfrm>
              <a:off x="0" y="0"/>
              <a:ext cx="6497286" cy="15430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7 Rectángulo"/>
            <p:cNvSpPr/>
            <p:nvPr/>
          </p:nvSpPr>
          <p:spPr>
            <a:xfrm>
              <a:off x="45195" y="-43277"/>
              <a:ext cx="6328540" cy="1837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just">
                <a:buFont typeface="Wingdings" pitchFamily="2" charset="2"/>
                <a:buChar char="ü"/>
              </a:pPr>
              <a:endParaRPr lang="es-EC" dirty="0">
                <a:solidFill>
                  <a:schemeClr val="tx1"/>
                </a:solidFill>
              </a:endParaRPr>
            </a:p>
          </p:txBody>
        </p:sp>
      </p:grpSp>
      <p:sp>
        <p:nvSpPr>
          <p:cNvPr id="3" name="2 Rectángulo"/>
          <p:cNvSpPr/>
          <p:nvPr/>
        </p:nvSpPr>
        <p:spPr>
          <a:xfrm>
            <a:off x="880634" y="1067868"/>
            <a:ext cx="7047149" cy="2031325"/>
          </a:xfrm>
          <a:prstGeom prst="rect">
            <a:avLst/>
          </a:prstGeom>
        </p:spPr>
        <p:txBody>
          <a:bodyPr wrap="square">
            <a:spAutoFit/>
          </a:bodyPr>
          <a:lstStyle/>
          <a:p>
            <a:pPr algn="just"/>
            <a:r>
              <a:rPr lang="es-EC" dirty="0"/>
              <a:t>L</a:t>
            </a:r>
            <a:r>
              <a:rPr lang="es-EC" dirty="0" smtClean="0"/>
              <a:t>os </a:t>
            </a:r>
            <a:r>
              <a:rPr lang="es-EC" dirty="0"/>
              <a:t>Códigos FEMA son el resultado de estudios realizados </a:t>
            </a:r>
            <a:r>
              <a:rPr lang="es-EC" dirty="0" smtClean="0"/>
              <a:t>por:</a:t>
            </a:r>
          </a:p>
          <a:p>
            <a:pPr marL="285750" indent="-285750" algn="just">
              <a:buFont typeface="Arial" pitchFamily="34" charset="0"/>
              <a:buChar char="•"/>
            </a:pPr>
            <a:r>
              <a:rPr lang="es-EC" dirty="0" smtClean="0"/>
              <a:t>Programa </a:t>
            </a:r>
            <a:r>
              <a:rPr lang="es-EC" dirty="0"/>
              <a:t>Nacional de Reducción de Riesgos </a:t>
            </a:r>
            <a:r>
              <a:rPr lang="es-EC" dirty="0" smtClean="0"/>
              <a:t>Sísmicos</a:t>
            </a:r>
          </a:p>
          <a:p>
            <a:pPr marL="285750" indent="-285750" algn="just">
              <a:buFont typeface="Arial" pitchFamily="34" charset="0"/>
              <a:buChar char="•"/>
            </a:pPr>
            <a:r>
              <a:rPr lang="es-EC" dirty="0" smtClean="0"/>
              <a:t>Agencia </a:t>
            </a:r>
            <a:r>
              <a:rPr lang="es-EC" dirty="0"/>
              <a:t>Federal de Manejo de Emergencias de los </a:t>
            </a:r>
            <a:r>
              <a:rPr lang="es-EC" dirty="0" smtClean="0"/>
              <a:t>Estados</a:t>
            </a:r>
            <a:r>
              <a:rPr lang="es-EC" dirty="0"/>
              <a:t>.</a:t>
            </a:r>
            <a:endParaRPr lang="es-EC" dirty="0" smtClean="0"/>
          </a:p>
          <a:p>
            <a:pPr algn="just"/>
            <a:r>
              <a:rPr lang="es-EC" dirty="0" smtClean="0"/>
              <a:t>Tienen </a:t>
            </a:r>
            <a:r>
              <a:rPr lang="es-EC" dirty="0"/>
              <a:t>por objetivo garantizar la calidad de la construcción antes de un desastre, haciendo modelos de códigos de construcción, adecuado a todos los posibles riesgos.</a:t>
            </a:r>
          </a:p>
        </p:txBody>
      </p:sp>
    </p:spTree>
    <p:extLst>
      <p:ext uri="{BB962C8B-B14F-4D97-AF65-F5344CB8AC3E}">
        <p14:creationId xmlns:p14="http://schemas.microsoft.com/office/powerpoint/2010/main" val="26907135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66055" y="836712"/>
            <a:ext cx="7866386" cy="432048"/>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p>
            <a:pPr lvl="0">
              <a:spcBef>
                <a:spcPct val="0"/>
              </a:spcBef>
              <a:defRPr/>
            </a:pPr>
            <a:r>
              <a:rPr lang="es-EC" b="1" dirty="0" smtClean="0">
                <a:solidFill>
                  <a:schemeClr val="tx1"/>
                </a:solidFill>
              </a:rPr>
              <a:t>Procedimientos </a:t>
            </a:r>
            <a:r>
              <a:rPr lang="es-EC" b="1" dirty="0">
                <a:solidFill>
                  <a:schemeClr val="tx1"/>
                </a:solidFill>
              </a:rPr>
              <a:t>Estáticos y Dinámicos </a:t>
            </a:r>
            <a:r>
              <a:rPr lang="es-EC" b="1" dirty="0" smtClean="0">
                <a:solidFill>
                  <a:schemeClr val="tx1"/>
                </a:solidFill>
              </a:rPr>
              <a:t>No </a:t>
            </a:r>
            <a:r>
              <a:rPr lang="es-EC" b="1" dirty="0">
                <a:solidFill>
                  <a:schemeClr val="tx1"/>
                </a:solidFill>
              </a:rPr>
              <a:t>L</a:t>
            </a:r>
            <a:r>
              <a:rPr lang="es-EC" b="1" dirty="0" smtClean="0">
                <a:solidFill>
                  <a:schemeClr val="tx1"/>
                </a:solidFill>
              </a:rPr>
              <a:t>ineales </a:t>
            </a:r>
            <a:r>
              <a:rPr lang="es-EC" b="1" dirty="0">
                <a:solidFill>
                  <a:schemeClr val="tx1"/>
                </a:solidFill>
              </a:rPr>
              <a:t>en Muros de Corte</a:t>
            </a:r>
            <a:endParaRPr kumimoji="0" lang="es-EC" b="1" i="0" u="none" strike="noStrike" kern="1200" cap="none" spc="0" normalizeH="0" baseline="0" dirty="0" smtClean="0">
              <a:ln>
                <a:noFill/>
              </a:ln>
              <a:solidFill>
                <a:schemeClr val="tx1"/>
              </a:solidFill>
              <a:effectLst/>
              <a:uLnTx/>
              <a:uFillTx/>
              <a:latin typeface="+mj-lt"/>
              <a:ea typeface="+mj-ea"/>
              <a:cs typeface="+mj-cs"/>
            </a:endParaRPr>
          </a:p>
        </p:txBody>
      </p:sp>
      <p:sp>
        <p:nvSpPr>
          <p:cNvPr id="5" name="4 CuadroTexto"/>
          <p:cNvSpPr txBox="1"/>
          <p:nvPr/>
        </p:nvSpPr>
        <p:spPr>
          <a:xfrm>
            <a:off x="983220" y="1484784"/>
            <a:ext cx="2292635" cy="646331"/>
          </a:xfrm>
          <a:prstGeom prst="rect">
            <a:avLst/>
          </a:prstGeom>
          <a:noFill/>
        </p:spPr>
        <p:txBody>
          <a:bodyPr wrap="square" rtlCol="0">
            <a:spAutoFit/>
          </a:bodyPr>
          <a:lstStyle/>
          <a:p>
            <a:pPr algn="ctr"/>
            <a:r>
              <a:rPr lang="es-EC" b="1" dirty="0" smtClean="0">
                <a:solidFill>
                  <a:srgbClr val="002060"/>
                </a:solidFill>
              </a:rPr>
              <a:t>Muros controlados por flexión</a:t>
            </a:r>
            <a:endParaRPr lang="es-EC" b="1" dirty="0">
              <a:solidFill>
                <a:srgbClr val="002060"/>
              </a:solidFill>
            </a:endParaRPr>
          </a:p>
        </p:txBody>
      </p:sp>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sp>
        <p:nvSpPr>
          <p:cNvPr id="6" name="5 CuadroTexto"/>
          <p:cNvSpPr txBox="1"/>
          <p:nvPr/>
        </p:nvSpPr>
        <p:spPr>
          <a:xfrm>
            <a:off x="5292080" y="1637184"/>
            <a:ext cx="2292635" cy="646331"/>
          </a:xfrm>
          <a:prstGeom prst="rect">
            <a:avLst/>
          </a:prstGeom>
          <a:noFill/>
        </p:spPr>
        <p:txBody>
          <a:bodyPr wrap="square" rtlCol="0">
            <a:spAutoFit/>
          </a:bodyPr>
          <a:lstStyle/>
          <a:p>
            <a:pPr algn="ctr"/>
            <a:r>
              <a:rPr lang="es-EC" b="1" dirty="0" smtClean="0">
                <a:solidFill>
                  <a:srgbClr val="002060"/>
                </a:solidFill>
              </a:rPr>
              <a:t>Muros controlados por corte</a:t>
            </a:r>
            <a:endParaRPr lang="es-EC" b="1" dirty="0">
              <a:solidFill>
                <a:srgbClr val="002060"/>
              </a:solidFill>
            </a:endParaRPr>
          </a:p>
        </p:txBody>
      </p:sp>
      <p:pic>
        <p:nvPicPr>
          <p:cNvPr id="9" name="8 Imagen"/>
          <p:cNvPicPr/>
          <p:nvPr/>
        </p:nvPicPr>
        <p:blipFill rotWithShape="1">
          <a:blip r:embed="rId3" cstate="print"/>
          <a:srcRect b="50000"/>
          <a:stretch/>
        </p:blipFill>
        <p:spPr bwMode="auto">
          <a:xfrm>
            <a:off x="1128499" y="2283515"/>
            <a:ext cx="2940708" cy="1656185"/>
          </a:xfrm>
          <a:prstGeom prst="rect">
            <a:avLst/>
          </a:prstGeom>
          <a:noFill/>
          <a:ln w="9525">
            <a:noFill/>
            <a:miter lim="800000"/>
            <a:headEnd/>
            <a:tailEnd/>
          </a:ln>
        </p:spPr>
      </p:pic>
      <p:pic>
        <p:nvPicPr>
          <p:cNvPr id="10" name="9 Imagen"/>
          <p:cNvPicPr/>
          <p:nvPr/>
        </p:nvPicPr>
        <p:blipFill rotWithShape="1">
          <a:blip r:embed="rId3" cstate="print"/>
          <a:srcRect t="50000"/>
          <a:stretch/>
        </p:blipFill>
        <p:spPr bwMode="auto">
          <a:xfrm>
            <a:off x="5040051" y="2398049"/>
            <a:ext cx="2796691" cy="1607015"/>
          </a:xfrm>
          <a:prstGeom prst="rect">
            <a:avLst/>
          </a:prstGeom>
          <a:noFill/>
          <a:ln w="9525">
            <a:noFill/>
            <a:miter lim="800000"/>
            <a:headEnd/>
            <a:tailEnd/>
          </a:ln>
        </p:spPr>
      </p:pic>
      <p:pic>
        <p:nvPicPr>
          <p:cNvPr id="11" name="10 Imagen"/>
          <p:cNvPicPr/>
          <p:nvPr/>
        </p:nvPicPr>
        <p:blipFill>
          <a:blip r:embed="rId4" cstate="print"/>
          <a:srcRect/>
          <a:stretch>
            <a:fillRect/>
          </a:stretch>
        </p:blipFill>
        <p:spPr bwMode="auto">
          <a:xfrm>
            <a:off x="1158259" y="4281680"/>
            <a:ext cx="2608189" cy="1492220"/>
          </a:xfrm>
          <a:prstGeom prst="rect">
            <a:avLst/>
          </a:prstGeom>
          <a:noFill/>
          <a:ln w="9525">
            <a:noFill/>
            <a:miter lim="800000"/>
            <a:headEnd/>
            <a:tailEnd/>
          </a:ln>
        </p:spPr>
      </p:pic>
      <p:pic>
        <p:nvPicPr>
          <p:cNvPr id="12" name="11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2499" y="4394467"/>
            <a:ext cx="2561432" cy="1332533"/>
          </a:xfrm>
          <a:prstGeom prst="rect">
            <a:avLst/>
          </a:prstGeom>
          <a:noFill/>
          <a:ln>
            <a:noFill/>
          </a:ln>
        </p:spPr>
      </p:pic>
      <p:cxnSp>
        <p:nvCxnSpPr>
          <p:cNvPr id="3" name="2 Conector recto"/>
          <p:cNvCxnSpPr/>
          <p:nvPr/>
        </p:nvCxnSpPr>
        <p:spPr>
          <a:xfrm>
            <a:off x="4427984" y="1484784"/>
            <a:ext cx="72008" cy="4242216"/>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90745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914078" y="890216"/>
            <a:ext cx="3441898" cy="432048"/>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p>
            <a:pPr lvl="0" algn="ctr">
              <a:spcBef>
                <a:spcPct val="0"/>
              </a:spcBef>
              <a:defRPr/>
            </a:pPr>
            <a:r>
              <a:rPr lang="es-EC" b="1" dirty="0" smtClean="0">
                <a:solidFill>
                  <a:schemeClr val="tx1"/>
                </a:solidFill>
              </a:rPr>
              <a:t>Rotación plástica</a:t>
            </a:r>
            <a:endParaRPr kumimoji="0" lang="es-EC" b="1" i="0" u="none" strike="noStrike" kern="1200" cap="none" spc="0" normalizeH="0" baseline="0" dirty="0" smtClean="0">
              <a:ln>
                <a:noFill/>
              </a:ln>
              <a:solidFill>
                <a:schemeClr val="tx1"/>
              </a:solidFill>
              <a:effectLst/>
              <a:uLnTx/>
              <a:uFillTx/>
              <a:latin typeface="+mj-lt"/>
              <a:ea typeface="+mj-ea"/>
              <a:cs typeface="+mj-cs"/>
            </a:endParaRPr>
          </a:p>
        </p:txBody>
      </p:sp>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mc:AlternateContent xmlns:mc="http://schemas.openxmlformats.org/markup-compatibility/2006" xmlns:a14="http://schemas.microsoft.com/office/drawing/2010/main">
        <mc:Choice Requires="a14">
          <p:graphicFrame>
            <p:nvGraphicFramePr>
              <p:cNvPr id="8" name="7 Diagrama"/>
              <p:cNvGraphicFramePr/>
              <p:nvPr>
                <p:extLst>
                  <p:ext uri="{D42A27DB-BD31-4B8C-83A1-F6EECF244321}">
                    <p14:modId xmlns:p14="http://schemas.microsoft.com/office/powerpoint/2010/main" val="2056915854"/>
                  </p:ext>
                </p:extLst>
              </p:nvPr>
            </p:nvGraphicFramePr>
            <p:xfrm>
              <a:off x="1115616" y="1196752"/>
              <a:ext cx="7056784"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8" name="7 Diagrama"/>
              <p:cNvGraphicFramePr/>
              <p:nvPr>
                <p:extLst>
                  <p:ext uri="{D42A27DB-BD31-4B8C-83A1-F6EECF244321}">
                    <p14:modId xmlns:p14="http://schemas.microsoft.com/office/powerpoint/2010/main" val="2056915854"/>
                  </p:ext>
                </p:extLst>
              </p:nvPr>
            </p:nvGraphicFramePr>
            <p:xfrm>
              <a:off x="1115616" y="1196752"/>
              <a:ext cx="7056784" cy="49685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37804759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835696" y="836712"/>
            <a:ext cx="6178202" cy="648072"/>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p>
            <a:r>
              <a:rPr lang="es-EC" b="1" dirty="0">
                <a:solidFill>
                  <a:schemeClr val="tx1"/>
                </a:solidFill>
              </a:rPr>
              <a:t>Parámetros de modelado y criterios de aceptación de Procedimientos no lineales.</a:t>
            </a:r>
            <a:endParaRPr lang="es-EC" dirty="0">
              <a:solidFill>
                <a:schemeClr val="tx1"/>
              </a:solidFill>
            </a:endParaRPr>
          </a:p>
        </p:txBody>
      </p:sp>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06" t="37758" r="28871" b="32423"/>
          <a:stretch/>
        </p:blipFill>
        <p:spPr bwMode="auto">
          <a:xfrm>
            <a:off x="1835696" y="3717032"/>
            <a:ext cx="5834923" cy="259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4 Marcador de contenido"/>
          <p:cNvGraphicFramePr>
            <a:graphicFrameLocks noGrp="1"/>
          </p:cNvGraphicFramePr>
          <p:nvPr>
            <p:ph idx="1"/>
            <p:extLst>
              <p:ext uri="{D42A27DB-BD31-4B8C-83A1-F6EECF244321}">
                <p14:modId xmlns:p14="http://schemas.microsoft.com/office/powerpoint/2010/main" val="4030143233"/>
              </p:ext>
            </p:extLst>
          </p:nvPr>
        </p:nvGraphicFramePr>
        <p:xfrm>
          <a:off x="638357" y="1556792"/>
          <a:ext cx="7750067" cy="2232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40222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4003051720"/>
              </p:ext>
            </p:extLst>
          </p:nvPr>
        </p:nvGraphicFramePr>
        <p:xfrm>
          <a:off x="1835694" y="764704"/>
          <a:ext cx="6651329" cy="5379221"/>
        </p:xfrm>
        <a:graphic>
          <a:graphicData uri="http://schemas.openxmlformats.org/drawingml/2006/table">
            <a:tbl>
              <a:tblPr firstRow="1" firstCol="1" bandRow="1">
                <a:tableStyleId>{5C22544A-7EE6-4342-B048-85BDC9FD1C3A}</a:tableStyleId>
              </a:tblPr>
              <a:tblGrid>
                <a:gridCol w="1203801"/>
                <a:gridCol w="302011"/>
                <a:gridCol w="516320"/>
                <a:gridCol w="473175"/>
                <a:gridCol w="516320"/>
                <a:gridCol w="850866"/>
                <a:gridCol w="850866"/>
                <a:gridCol w="387594"/>
                <a:gridCol w="387594"/>
                <a:gridCol w="387594"/>
                <a:gridCol w="387594"/>
                <a:gridCol w="387594"/>
              </a:tblGrid>
              <a:tr h="227085">
                <a:tc rowSpan="5" gridSpan="4">
                  <a:txBody>
                    <a:bodyPr/>
                    <a:lstStyle/>
                    <a:p>
                      <a:pPr algn="ctr">
                        <a:lnSpc>
                          <a:spcPct val="115000"/>
                        </a:lnSpc>
                        <a:spcAft>
                          <a:spcPts val="0"/>
                        </a:spcAft>
                      </a:pPr>
                      <a:r>
                        <a:rPr lang="es-EC" sz="800" dirty="0">
                          <a:effectLst/>
                        </a:rPr>
                        <a:t>CONDICIONES</a:t>
                      </a:r>
                      <a:endParaRPr lang="es-EC" sz="800" dirty="0">
                        <a:effectLst/>
                        <a:latin typeface="Calibri"/>
                        <a:ea typeface="Calibri"/>
                        <a:cs typeface="Times New Roman"/>
                      </a:endParaRPr>
                    </a:p>
                  </a:txBody>
                  <a:tcPr marL="24920" marR="24920" marT="0" marB="0" anchor="ctr"/>
                </a:tc>
                <a:tc rowSpan="5" hMerge="1">
                  <a:txBody>
                    <a:bodyPr/>
                    <a:lstStyle/>
                    <a:p>
                      <a:endParaRPr lang="es-EC"/>
                    </a:p>
                  </a:txBody>
                  <a:tcPr/>
                </a:tc>
                <a:tc rowSpan="5" hMerge="1">
                  <a:txBody>
                    <a:bodyPr/>
                    <a:lstStyle/>
                    <a:p>
                      <a:endParaRPr lang="es-EC"/>
                    </a:p>
                  </a:txBody>
                  <a:tcPr/>
                </a:tc>
                <a:tc rowSpan="5" hMerge="1">
                  <a:txBody>
                    <a:bodyPr/>
                    <a:lstStyle/>
                    <a:p>
                      <a:endParaRPr lang="es-EC"/>
                    </a:p>
                  </a:txBody>
                  <a:tcPr/>
                </a:tc>
                <a:tc rowSpan="4" gridSpan="2">
                  <a:txBody>
                    <a:bodyPr/>
                    <a:lstStyle/>
                    <a:p>
                      <a:pPr algn="ctr">
                        <a:lnSpc>
                          <a:spcPct val="115000"/>
                        </a:lnSpc>
                        <a:spcAft>
                          <a:spcPts val="0"/>
                        </a:spcAft>
                      </a:pPr>
                      <a:r>
                        <a:rPr lang="es-EC" sz="800" dirty="0">
                          <a:effectLst/>
                        </a:rPr>
                        <a:t>Rotación de articulación plástica (radianes)</a:t>
                      </a:r>
                      <a:endParaRPr lang="es-EC" sz="800" dirty="0">
                        <a:effectLst/>
                        <a:latin typeface="Calibri"/>
                        <a:ea typeface="Calibri"/>
                        <a:cs typeface="Times New Roman"/>
                      </a:endParaRPr>
                    </a:p>
                  </a:txBody>
                  <a:tcPr marL="24920" marR="24920" marT="0" marB="0" anchor="ctr"/>
                </a:tc>
                <a:tc rowSpan="4" hMerge="1">
                  <a:txBody>
                    <a:bodyPr/>
                    <a:lstStyle/>
                    <a:p>
                      <a:endParaRPr lang="es-EC"/>
                    </a:p>
                  </a:txBody>
                  <a:tcPr/>
                </a:tc>
                <a:tc rowSpan="4">
                  <a:txBody>
                    <a:bodyPr/>
                    <a:lstStyle/>
                    <a:p>
                      <a:pPr algn="ctr">
                        <a:lnSpc>
                          <a:spcPct val="115000"/>
                        </a:lnSpc>
                        <a:spcAft>
                          <a:spcPts val="0"/>
                        </a:spcAft>
                      </a:pPr>
                      <a:r>
                        <a:rPr lang="es-EC" sz="800" dirty="0">
                          <a:effectLst/>
                        </a:rPr>
                        <a:t>Relación de Resistencia Residual</a:t>
                      </a:r>
                      <a:endParaRPr lang="es-EC" sz="800" dirty="0">
                        <a:effectLst/>
                        <a:latin typeface="Calibri"/>
                        <a:ea typeface="Calibri"/>
                        <a:cs typeface="Times New Roman"/>
                      </a:endParaRPr>
                    </a:p>
                  </a:txBody>
                  <a:tcPr marL="24920" marR="24920" marT="0" marB="0" anchor="ctr"/>
                </a:tc>
                <a:tc gridSpan="5">
                  <a:txBody>
                    <a:bodyPr/>
                    <a:lstStyle/>
                    <a:p>
                      <a:pPr algn="ctr">
                        <a:lnSpc>
                          <a:spcPct val="115000"/>
                        </a:lnSpc>
                        <a:spcAft>
                          <a:spcPts val="0"/>
                        </a:spcAft>
                      </a:pPr>
                      <a:r>
                        <a:rPr lang="es-EC" sz="800" dirty="0">
                          <a:effectLst/>
                        </a:rPr>
                        <a:t>Rotación aceptable de la rótula plástica (radianes)</a:t>
                      </a:r>
                      <a:endParaRPr lang="es-EC" sz="800" dirty="0">
                        <a:effectLst/>
                        <a:latin typeface="Calibri"/>
                        <a:ea typeface="Calibri"/>
                        <a:cs typeface="Times New Roman"/>
                      </a:endParaRPr>
                    </a:p>
                  </a:txBody>
                  <a:tcPr marL="24920" marR="2492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54270">
                <a:tc gridSpan="4"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800" dirty="0">
                          <a:effectLst/>
                        </a:rPr>
                        <a:t>tipo de elemento</a:t>
                      </a:r>
                      <a:endParaRPr lang="es-EC" sz="800" dirty="0">
                        <a:effectLst/>
                        <a:latin typeface="Calibri"/>
                        <a:ea typeface="Calibri"/>
                        <a:cs typeface="Times New Roman"/>
                      </a:endParaRPr>
                    </a:p>
                  </a:txBody>
                  <a:tcPr marL="24920" marR="2492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54270">
                <a:tc gridSpan="4"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3">
                  <a:txBody>
                    <a:bodyPr/>
                    <a:lstStyle/>
                    <a:p>
                      <a:pPr algn="ctr">
                        <a:lnSpc>
                          <a:spcPct val="115000"/>
                        </a:lnSpc>
                        <a:spcAft>
                          <a:spcPts val="0"/>
                        </a:spcAft>
                      </a:pPr>
                      <a:r>
                        <a:rPr lang="es-EC" sz="800" dirty="0">
                          <a:effectLst/>
                        </a:rPr>
                        <a:t>primario</a:t>
                      </a:r>
                      <a:endParaRPr lang="es-EC" sz="800" dirty="0">
                        <a:effectLst/>
                        <a:latin typeface="Calibri"/>
                        <a:ea typeface="Calibri"/>
                        <a:cs typeface="Times New Roman"/>
                      </a:endParaRPr>
                    </a:p>
                  </a:txBody>
                  <a:tcPr marL="24920" marR="24920" marT="0" marB="0" anchor="ct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C" sz="800">
                          <a:effectLst/>
                        </a:rPr>
                        <a:t>secundario</a:t>
                      </a:r>
                      <a:endParaRPr lang="es-EC" sz="800">
                        <a:effectLst/>
                        <a:latin typeface="Calibri"/>
                        <a:ea typeface="Calibri"/>
                        <a:cs typeface="Times New Roman"/>
                      </a:endParaRPr>
                    </a:p>
                  </a:txBody>
                  <a:tcPr marL="24920" marR="24920" marT="0" marB="0" anchor="ctr"/>
                </a:tc>
                <a:tc hMerge="1">
                  <a:txBody>
                    <a:bodyPr/>
                    <a:lstStyle/>
                    <a:p>
                      <a:endParaRPr lang="es-EC"/>
                    </a:p>
                  </a:txBody>
                  <a:tcPr/>
                </a:tc>
              </a:tr>
              <a:tr h="154270">
                <a:tc gridSpan="4"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gridSpan="5">
                  <a:txBody>
                    <a:bodyPr/>
                    <a:lstStyle/>
                    <a:p>
                      <a:pPr algn="ctr">
                        <a:lnSpc>
                          <a:spcPct val="115000"/>
                        </a:lnSpc>
                        <a:spcAft>
                          <a:spcPts val="0"/>
                        </a:spcAft>
                      </a:pPr>
                      <a:r>
                        <a:rPr lang="es-EC" sz="800" dirty="0">
                          <a:effectLst/>
                        </a:rPr>
                        <a:t>Nivel de rendimiento</a:t>
                      </a:r>
                      <a:endParaRPr lang="es-EC" sz="800" dirty="0">
                        <a:effectLst/>
                        <a:latin typeface="Calibri"/>
                        <a:ea typeface="Calibri"/>
                        <a:cs typeface="Times New Roman"/>
                      </a:endParaRPr>
                    </a:p>
                  </a:txBody>
                  <a:tcPr marL="24920" marR="2492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1984">
                <a:tc gridSpan="4"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a:txBody>
                    <a:bodyPr/>
                    <a:lstStyle/>
                    <a:p>
                      <a:pPr algn="ctr">
                        <a:lnSpc>
                          <a:spcPct val="115000"/>
                        </a:lnSpc>
                        <a:spcAft>
                          <a:spcPts val="0"/>
                        </a:spcAft>
                      </a:pPr>
                      <a:r>
                        <a:rPr lang="es-EC" sz="800">
                          <a:effectLst/>
                        </a:rPr>
                        <a:t>a</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b</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c</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IO</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LS</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CP</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LS </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CP</a:t>
                      </a:r>
                      <a:endParaRPr lang="es-EC" sz="800" dirty="0">
                        <a:effectLst/>
                        <a:latin typeface="Calibri"/>
                        <a:ea typeface="Calibri"/>
                        <a:cs typeface="Times New Roman"/>
                      </a:endParaRPr>
                    </a:p>
                  </a:txBody>
                  <a:tcPr marL="24920" marR="24920" marT="0" marB="0" anchor="b"/>
                </a:tc>
              </a:tr>
              <a:tr h="161984">
                <a:tc gridSpan="12">
                  <a:txBody>
                    <a:bodyPr/>
                    <a:lstStyle/>
                    <a:p>
                      <a:pPr>
                        <a:lnSpc>
                          <a:spcPct val="115000"/>
                        </a:lnSpc>
                        <a:spcAft>
                          <a:spcPts val="0"/>
                        </a:spcAft>
                      </a:pPr>
                      <a:r>
                        <a:rPr lang="es-EC" sz="800" dirty="0">
                          <a:effectLst/>
                        </a:rPr>
                        <a:t>i.- Muros cortantes y segmentos de muros</a:t>
                      </a:r>
                      <a:endParaRPr lang="es-EC" sz="800" dirty="0">
                        <a:effectLst/>
                        <a:latin typeface="Calibri"/>
                        <a:ea typeface="Calibri"/>
                        <a:cs typeface="Times New Roman"/>
                      </a:endParaRPr>
                    </a:p>
                  </a:txBody>
                  <a:tcPr marL="24920" marR="2492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08540">
                <a:tc>
                  <a:txBody>
                    <a:bodyPr/>
                    <a:lstStyle/>
                    <a:p>
                      <a:pPr algn="ct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Confinamiento</a:t>
                      </a:r>
                      <a:endParaRPr lang="es-EC" sz="800">
                        <a:effectLst/>
                        <a:latin typeface="Calibri"/>
                        <a:ea typeface="Calibri"/>
                        <a:cs typeface="Times New Roman"/>
                      </a:endParaRPr>
                    </a:p>
                  </a:txBody>
                  <a:tcPr marL="24920" marR="24920" marT="0" marB="0" anchor="ctr"/>
                </a:tc>
                <a:tc>
                  <a:txBody>
                    <a:bodyPr/>
                    <a:lstStyle/>
                    <a:p>
                      <a:pPr algn="ct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ctr"/>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4920" marR="24920" marT="0" marB="0" anchor="b"/>
                </a:tc>
              </a:tr>
              <a:tr h="154270">
                <a:tc>
                  <a:txBody>
                    <a:bodyPr/>
                    <a:lstStyle/>
                    <a:p>
                      <a:pPr algn="ctr">
                        <a:lnSpc>
                          <a:spcPct val="115000"/>
                        </a:lnSpc>
                        <a:spcAft>
                          <a:spcPts val="0"/>
                        </a:spcAft>
                      </a:pPr>
                      <a:r>
                        <a:rPr lang="es-EC" sz="800">
                          <a:effectLst/>
                        </a:rPr>
                        <a:t>≤0.1</a:t>
                      </a:r>
                      <a:endParaRPr lang="es-EC" sz="800">
                        <a:effectLst/>
                        <a:latin typeface="Calibri"/>
                        <a:ea typeface="Calibri"/>
                        <a:cs typeface="Times New Roman"/>
                      </a:endParaRPr>
                    </a:p>
                  </a:txBody>
                  <a:tcPr marL="24920" marR="24920" marT="0" marB="0" anchor="b"/>
                </a:tc>
                <a:tc gridSpan="2">
                  <a:txBody>
                    <a:bodyPr/>
                    <a:lstStyle/>
                    <a:p>
                      <a:pPr algn="ctr">
                        <a:lnSpc>
                          <a:spcPct val="115000"/>
                        </a:lnSpc>
                        <a:spcAft>
                          <a:spcPts val="0"/>
                        </a:spcAft>
                      </a:pPr>
                      <a:r>
                        <a:rPr lang="es-EC" sz="800">
                          <a:effectLst/>
                        </a:rPr>
                        <a:t>≤3</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SI</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0,015</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0,75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0,02</a:t>
                      </a:r>
                      <a:endParaRPr lang="es-EC" sz="800" dirty="0">
                        <a:effectLst/>
                        <a:latin typeface="Calibri"/>
                        <a:ea typeface="Calibri"/>
                        <a:cs typeface="Times New Roman"/>
                      </a:endParaRPr>
                    </a:p>
                  </a:txBody>
                  <a:tcPr marL="24920" marR="24920" marT="0" marB="0" anchor="b"/>
                </a:tc>
              </a:tr>
              <a:tr h="154270">
                <a:tc>
                  <a:txBody>
                    <a:bodyPr/>
                    <a:lstStyle/>
                    <a:p>
                      <a:pPr algn="ctr">
                        <a:lnSpc>
                          <a:spcPct val="115000"/>
                        </a:lnSpc>
                        <a:spcAft>
                          <a:spcPts val="0"/>
                        </a:spcAft>
                      </a:pPr>
                      <a:r>
                        <a:rPr lang="es-EC" sz="800">
                          <a:effectLst/>
                        </a:rPr>
                        <a:t>≤0.1</a:t>
                      </a:r>
                      <a:endParaRPr lang="es-EC" sz="800">
                        <a:effectLst/>
                        <a:latin typeface="Calibri"/>
                        <a:ea typeface="Calibri"/>
                        <a:cs typeface="Times New Roman"/>
                      </a:endParaRPr>
                    </a:p>
                  </a:txBody>
                  <a:tcPr marL="24920" marR="24920" marT="0" marB="0" anchor="b"/>
                </a:tc>
                <a:tc gridSpan="2">
                  <a:txBody>
                    <a:bodyPr/>
                    <a:lstStyle/>
                    <a:p>
                      <a:pPr algn="ctr">
                        <a:lnSpc>
                          <a:spcPct val="115000"/>
                        </a:lnSpc>
                        <a:spcAft>
                          <a:spcPts val="0"/>
                        </a:spcAft>
                      </a:pPr>
                      <a:r>
                        <a:rPr lang="es-EC" sz="800">
                          <a:effectLst/>
                        </a:rPr>
                        <a:t>≥6</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SI</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0,4</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0,004</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0,008</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0,01</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0,015</a:t>
                      </a:r>
                      <a:endParaRPr lang="es-EC" sz="800" dirty="0">
                        <a:effectLst/>
                        <a:latin typeface="Calibri"/>
                        <a:ea typeface="Calibri"/>
                        <a:cs typeface="Times New Roman"/>
                      </a:endParaRPr>
                    </a:p>
                  </a:txBody>
                  <a:tcPr marL="24920" marR="24920" marT="0" marB="0" anchor="b"/>
                </a:tc>
              </a:tr>
              <a:tr h="154270">
                <a:tc>
                  <a:txBody>
                    <a:bodyPr/>
                    <a:lstStyle/>
                    <a:p>
                      <a:pPr algn="ctr">
                        <a:lnSpc>
                          <a:spcPct val="115000"/>
                        </a:lnSpc>
                        <a:spcAft>
                          <a:spcPts val="0"/>
                        </a:spcAft>
                      </a:pPr>
                      <a:r>
                        <a:rPr lang="es-EC" sz="800">
                          <a:effectLst/>
                        </a:rPr>
                        <a:t>≥0.25</a:t>
                      </a:r>
                      <a:endParaRPr lang="es-EC" sz="800">
                        <a:effectLst/>
                        <a:latin typeface="Calibri"/>
                        <a:ea typeface="Calibri"/>
                        <a:cs typeface="Times New Roman"/>
                      </a:endParaRPr>
                    </a:p>
                  </a:txBody>
                  <a:tcPr marL="24920" marR="24920" marT="0" marB="0" anchor="b"/>
                </a:tc>
                <a:tc gridSpan="2">
                  <a:txBody>
                    <a:bodyPr/>
                    <a:lstStyle/>
                    <a:p>
                      <a:pPr algn="ctr">
                        <a:lnSpc>
                          <a:spcPct val="115000"/>
                        </a:lnSpc>
                        <a:spcAft>
                          <a:spcPts val="0"/>
                        </a:spcAft>
                      </a:pPr>
                      <a:r>
                        <a:rPr lang="es-EC" sz="800">
                          <a:effectLst/>
                        </a:rPr>
                        <a:t>≤3</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SI</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0,009</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0,6</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0,006</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0,009</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0,009</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0,012</a:t>
                      </a:r>
                      <a:endParaRPr lang="es-EC" sz="800">
                        <a:effectLst/>
                        <a:latin typeface="Calibri"/>
                        <a:ea typeface="Calibri"/>
                        <a:cs typeface="Times New Roman"/>
                      </a:endParaRPr>
                    </a:p>
                  </a:txBody>
                  <a:tcPr marL="24920" marR="24920" marT="0" marB="0" anchor="b"/>
                </a:tc>
              </a:tr>
              <a:tr h="154270">
                <a:tc>
                  <a:txBody>
                    <a:bodyPr/>
                    <a:lstStyle/>
                    <a:p>
                      <a:pPr algn="ctr">
                        <a:lnSpc>
                          <a:spcPct val="115000"/>
                        </a:lnSpc>
                        <a:spcAft>
                          <a:spcPts val="0"/>
                        </a:spcAft>
                      </a:pPr>
                      <a:r>
                        <a:rPr lang="es-EC" sz="800">
                          <a:effectLst/>
                        </a:rPr>
                        <a:t>≥0.25</a:t>
                      </a:r>
                      <a:endParaRPr lang="es-EC" sz="800">
                        <a:effectLst/>
                        <a:latin typeface="Calibri"/>
                        <a:ea typeface="Calibri"/>
                        <a:cs typeface="Times New Roman"/>
                      </a:endParaRPr>
                    </a:p>
                  </a:txBody>
                  <a:tcPr marL="24920" marR="24920" marT="0" marB="0" anchor="b"/>
                </a:tc>
                <a:tc gridSpan="2">
                  <a:txBody>
                    <a:bodyPr/>
                    <a:lstStyle/>
                    <a:p>
                      <a:pPr algn="ctr">
                        <a:lnSpc>
                          <a:spcPct val="115000"/>
                        </a:lnSpc>
                        <a:spcAft>
                          <a:spcPts val="0"/>
                        </a:spcAft>
                      </a:pPr>
                      <a:r>
                        <a:rPr lang="es-EC" sz="800">
                          <a:effectLst/>
                        </a:rPr>
                        <a:t>≥6</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SI</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0,005</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r>
              <a:tr h="154270">
                <a:tc>
                  <a:txBody>
                    <a:bodyPr/>
                    <a:lstStyle/>
                    <a:p>
                      <a:pPr algn="ctr">
                        <a:lnSpc>
                          <a:spcPct val="115000"/>
                        </a:lnSpc>
                        <a:spcAft>
                          <a:spcPts val="0"/>
                        </a:spcAft>
                      </a:pPr>
                      <a:r>
                        <a:rPr lang="es-EC" sz="800">
                          <a:effectLst/>
                        </a:rPr>
                        <a:t>≤0.1</a:t>
                      </a:r>
                      <a:endParaRPr lang="es-EC" sz="800">
                        <a:effectLst/>
                        <a:latin typeface="Calibri"/>
                        <a:ea typeface="Calibri"/>
                        <a:cs typeface="Times New Roman"/>
                      </a:endParaRPr>
                    </a:p>
                  </a:txBody>
                  <a:tcPr marL="24920" marR="24920" marT="0" marB="0" anchor="b"/>
                </a:tc>
                <a:tc gridSpan="2">
                  <a:txBody>
                    <a:bodyPr/>
                    <a:lstStyle/>
                    <a:p>
                      <a:pPr algn="ctr">
                        <a:lnSpc>
                          <a:spcPct val="115000"/>
                        </a:lnSpc>
                        <a:spcAft>
                          <a:spcPts val="0"/>
                        </a:spcAft>
                      </a:pPr>
                      <a:r>
                        <a:rPr lang="es-EC" sz="800">
                          <a:effectLst/>
                        </a:rPr>
                        <a:t>≤3</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NO</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0,008</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0,6</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0,004</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0,008</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0,008</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0,015</a:t>
                      </a:r>
                      <a:endParaRPr lang="es-EC" sz="800" dirty="0">
                        <a:effectLst/>
                        <a:latin typeface="Calibri"/>
                        <a:ea typeface="Calibri"/>
                        <a:cs typeface="Times New Roman"/>
                      </a:endParaRPr>
                    </a:p>
                  </a:txBody>
                  <a:tcPr marL="24920" marR="24920" marT="0" marB="0" anchor="b"/>
                </a:tc>
              </a:tr>
              <a:tr h="154270">
                <a:tc>
                  <a:txBody>
                    <a:bodyPr/>
                    <a:lstStyle/>
                    <a:p>
                      <a:pPr algn="ctr">
                        <a:lnSpc>
                          <a:spcPct val="115000"/>
                        </a:lnSpc>
                        <a:spcAft>
                          <a:spcPts val="0"/>
                        </a:spcAft>
                      </a:pPr>
                      <a:r>
                        <a:rPr lang="es-EC" sz="800">
                          <a:effectLst/>
                        </a:rPr>
                        <a:t>≤0.1</a:t>
                      </a:r>
                      <a:endParaRPr lang="es-EC" sz="800">
                        <a:effectLst/>
                        <a:latin typeface="Calibri"/>
                        <a:ea typeface="Calibri"/>
                        <a:cs typeface="Times New Roman"/>
                      </a:endParaRPr>
                    </a:p>
                  </a:txBody>
                  <a:tcPr marL="24920" marR="24920" marT="0" marB="0" anchor="b"/>
                </a:tc>
                <a:tc gridSpan="2">
                  <a:txBody>
                    <a:bodyPr/>
                    <a:lstStyle/>
                    <a:p>
                      <a:pPr algn="ctr">
                        <a:lnSpc>
                          <a:spcPct val="115000"/>
                        </a:lnSpc>
                        <a:spcAft>
                          <a:spcPts val="0"/>
                        </a:spcAft>
                      </a:pPr>
                      <a:r>
                        <a:rPr lang="es-EC" sz="800">
                          <a:effectLst/>
                        </a:rPr>
                        <a:t>≥6</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NO</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0,006</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0,004</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0,006</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0,006</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r>
              <a:tr h="154270">
                <a:tc>
                  <a:txBody>
                    <a:bodyPr/>
                    <a:lstStyle/>
                    <a:p>
                      <a:pPr algn="ctr">
                        <a:lnSpc>
                          <a:spcPct val="115000"/>
                        </a:lnSpc>
                        <a:spcAft>
                          <a:spcPts val="0"/>
                        </a:spcAft>
                      </a:pPr>
                      <a:r>
                        <a:rPr lang="es-EC" sz="800">
                          <a:effectLst/>
                        </a:rPr>
                        <a:t>≥0.25</a:t>
                      </a:r>
                      <a:endParaRPr lang="es-EC" sz="800">
                        <a:effectLst/>
                        <a:latin typeface="Calibri"/>
                        <a:ea typeface="Calibri"/>
                        <a:cs typeface="Times New Roman"/>
                      </a:endParaRPr>
                    </a:p>
                  </a:txBody>
                  <a:tcPr marL="24920" marR="24920" marT="0" marB="0" anchor="b"/>
                </a:tc>
                <a:tc gridSpan="2">
                  <a:txBody>
                    <a:bodyPr/>
                    <a:lstStyle/>
                    <a:p>
                      <a:pPr algn="ctr">
                        <a:lnSpc>
                          <a:spcPct val="115000"/>
                        </a:lnSpc>
                        <a:spcAft>
                          <a:spcPts val="0"/>
                        </a:spcAft>
                      </a:pPr>
                      <a:r>
                        <a:rPr lang="es-EC" sz="800">
                          <a:effectLst/>
                        </a:rPr>
                        <a:t>≤3</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NO</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0,25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0,005</a:t>
                      </a:r>
                      <a:endParaRPr lang="es-EC" sz="800" dirty="0">
                        <a:effectLst/>
                        <a:latin typeface="Calibri"/>
                        <a:ea typeface="Calibri"/>
                        <a:cs typeface="Times New Roman"/>
                      </a:endParaRPr>
                    </a:p>
                  </a:txBody>
                  <a:tcPr marL="24920" marR="24920" marT="0" marB="0" anchor="b"/>
                </a:tc>
              </a:tr>
              <a:tr h="161984">
                <a:tc>
                  <a:txBody>
                    <a:bodyPr/>
                    <a:lstStyle/>
                    <a:p>
                      <a:pPr algn="ctr">
                        <a:lnSpc>
                          <a:spcPct val="115000"/>
                        </a:lnSpc>
                        <a:spcAft>
                          <a:spcPts val="0"/>
                        </a:spcAft>
                      </a:pPr>
                      <a:r>
                        <a:rPr lang="es-EC" sz="800">
                          <a:effectLst/>
                        </a:rPr>
                        <a:t>≥0.25</a:t>
                      </a:r>
                      <a:endParaRPr lang="es-EC" sz="800">
                        <a:effectLst/>
                        <a:latin typeface="Calibri"/>
                        <a:ea typeface="Calibri"/>
                        <a:cs typeface="Times New Roman"/>
                      </a:endParaRPr>
                    </a:p>
                  </a:txBody>
                  <a:tcPr marL="24920" marR="24920" marT="0" marB="0" anchor="b"/>
                </a:tc>
                <a:tc gridSpan="2">
                  <a:txBody>
                    <a:bodyPr/>
                    <a:lstStyle/>
                    <a:p>
                      <a:pPr algn="ctr">
                        <a:lnSpc>
                          <a:spcPct val="115000"/>
                        </a:lnSpc>
                        <a:spcAft>
                          <a:spcPts val="0"/>
                        </a:spcAft>
                      </a:pPr>
                      <a:r>
                        <a:rPr lang="es-EC" sz="800">
                          <a:effectLst/>
                        </a:rPr>
                        <a:t>≥6</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NO</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0,004</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0,002</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0,004</a:t>
                      </a:r>
                      <a:endParaRPr lang="es-EC" sz="800">
                        <a:effectLst/>
                        <a:latin typeface="Calibri"/>
                        <a:ea typeface="Calibri"/>
                        <a:cs typeface="Times New Roman"/>
                      </a:endParaRPr>
                    </a:p>
                  </a:txBody>
                  <a:tcPr marL="24920" marR="24920" marT="0" marB="0" anchor="b"/>
                </a:tc>
              </a:tr>
              <a:tr h="161984">
                <a:tc gridSpan="12">
                  <a:txBody>
                    <a:bodyPr/>
                    <a:lstStyle/>
                    <a:p>
                      <a:pPr>
                        <a:lnSpc>
                          <a:spcPct val="115000"/>
                        </a:lnSpc>
                        <a:spcAft>
                          <a:spcPts val="0"/>
                        </a:spcAft>
                      </a:pPr>
                      <a:r>
                        <a:rPr lang="es-EC" sz="800" dirty="0">
                          <a:effectLst/>
                        </a:rPr>
                        <a:t>ii.- Columnas que soportan muros discontinuos</a:t>
                      </a:r>
                      <a:endParaRPr lang="es-EC" sz="800" dirty="0">
                        <a:effectLst/>
                        <a:latin typeface="Calibri"/>
                        <a:ea typeface="Calibri"/>
                        <a:cs typeface="Times New Roman"/>
                      </a:endParaRPr>
                    </a:p>
                  </a:txBody>
                  <a:tcPr marL="24920" marR="2492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54270">
                <a:tc gridSpan="4">
                  <a:txBody>
                    <a:bodyPr/>
                    <a:lstStyle/>
                    <a:p>
                      <a:pPr algn="ctr">
                        <a:lnSpc>
                          <a:spcPct val="115000"/>
                        </a:lnSpc>
                        <a:spcAft>
                          <a:spcPts val="0"/>
                        </a:spcAft>
                      </a:pPr>
                      <a:r>
                        <a:rPr lang="es-EC" sz="800">
                          <a:effectLst/>
                        </a:rPr>
                        <a:t>Armadura transversal</a:t>
                      </a:r>
                      <a:endParaRPr lang="es-EC" sz="800">
                        <a:effectLst/>
                        <a:latin typeface="Calibri"/>
                        <a:ea typeface="Calibri"/>
                        <a:cs typeface="Times New Roman"/>
                      </a:endParaRPr>
                    </a:p>
                  </a:txBody>
                  <a:tcPr marL="24920" marR="24920" marT="0"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r>
              <a:tr h="154270">
                <a:tc>
                  <a:txBody>
                    <a:bodyPr/>
                    <a:lstStyle/>
                    <a:p>
                      <a:pPr algn="ctr">
                        <a:lnSpc>
                          <a:spcPct val="115000"/>
                        </a:lnSpc>
                        <a:spcAft>
                          <a:spcPts val="0"/>
                        </a:spcAft>
                      </a:pPr>
                      <a:r>
                        <a:rPr lang="es-EC" sz="800">
                          <a:effectLst/>
                        </a:rPr>
                        <a:t>Conformado</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0,015</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0,007</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n.a. </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err="1">
                          <a:effectLst/>
                        </a:rPr>
                        <a:t>n.a</a:t>
                      </a:r>
                      <a:r>
                        <a:rPr lang="es-EC" sz="800" dirty="0">
                          <a:effectLst/>
                        </a:rPr>
                        <a:t>.</a:t>
                      </a:r>
                      <a:endParaRPr lang="es-EC" sz="800" dirty="0">
                        <a:effectLst/>
                        <a:latin typeface="Calibri"/>
                        <a:ea typeface="Calibri"/>
                        <a:cs typeface="Times New Roman"/>
                      </a:endParaRPr>
                    </a:p>
                  </a:txBody>
                  <a:tcPr marL="24920" marR="24920" marT="0" marB="0" anchor="b"/>
                </a:tc>
              </a:tr>
              <a:tr h="154270">
                <a:tc>
                  <a:txBody>
                    <a:bodyPr/>
                    <a:lstStyle/>
                    <a:p>
                      <a:pPr algn="ctr">
                        <a:lnSpc>
                          <a:spcPct val="115000"/>
                        </a:lnSpc>
                        <a:spcAft>
                          <a:spcPts val="0"/>
                        </a:spcAft>
                      </a:pPr>
                      <a:r>
                        <a:rPr lang="es-EC" sz="800">
                          <a:effectLst/>
                        </a:rPr>
                        <a:t>No Conformado</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0</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n.a. </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n.a. </a:t>
                      </a:r>
                      <a:endParaRPr lang="es-EC" sz="800">
                        <a:effectLst/>
                        <a:latin typeface="Calibri"/>
                        <a:ea typeface="Calibri"/>
                        <a:cs typeface="Times New Roman"/>
                      </a:endParaRPr>
                    </a:p>
                  </a:txBody>
                  <a:tcPr marL="24920" marR="24920" marT="0" marB="0" anchor="b"/>
                </a:tc>
              </a:tr>
              <a:tr h="154270">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r>
              <a:tr h="227085">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hMerge="1">
                  <a:txBody>
                    <a:bodyPr/>
                    <a:lstStyle/>
                    <a:p>
                      <a:endParaRPr lang="es-EC"/>
                    </a:p>
                  </a:txBody>
                  <a:tcPr/>
                </a:tc>
                <a:tc gridSpan="2">
                  <a:txBody>
                    <a:bodyPr/>
                    <a:lstStyle/>
                    <a:p>
                      <a:pPr algn="ctr">
                        <a:lnSpc>
                          <a:spcPct val="115000"/>
                        </a:lnSpc>
                        <a:spcAft>
                          <a:spcPts val="0"/>
                        </a:spcAft>
                      </a:pPr>
                      <a:r>
                        <a:rPr lang="es-EC" sz="800">
                          <a:effectLst/>
                        </a:rPr>
                        <a:t>Acorde de Rotación (radianes)</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4920" marR="24920" marT="0" marB="0" anchor="b"/>
                </a:tc>
              </a:tr>
              <a:tr h="161984">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d</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e</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r>
              <a:tr h="161984">
                <a:tc gridSpan="12">
                  <a:txBody>
                    <a:bodyPr/>
                    <a:lstStyle/>
                    <a:p>
                      <a:pPr>
                        <a:lnSpc>
                          <a:spcPct val="115000"/>
                        </a:lnSpc>
                        <a:spcAft>
                          <a:spcPts val="0"/>
                        </a:spcAft>
                      </a:pPr>
                      <a:r>
                        <a:rPr lang="es-EC" sz="800" dirty="0">
                          <a:effectLst/>
                        </a:rPr>
                        <a:t>iii.- Muros Cortantes con vigas de Acoplamiento</a:t>
                      </a:r>
                      <a:endParaRPr lang="es-EC" sz="800" dirty="0">
                        <a:effectLst/>
                        <a:latin typeface="Calibri"/>
                        <a:ea typeface="Calibri"/>
                        <a:cs typeface="Times New Roman"/>
                      </a:endParaRPr>
                    </a:p>
                  </a:txBody>
                  <a:tcPr marL="24920" marR="2492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30138">
                <a:tc gridSpan="2">
                  <a:txBody>
                    <a:bodyPr/>
                    <a:lstStyle/>
                    <a:p>
                      <a:pPr>
                        <a:lnSpc>
                          <a:spcPct val="115000"/>
                        </a:lnSpc>
                        <a:spcAft>
                          <a:spcPts val="0"/>
                        </a:spcAft>
                      </a:pPr>
                      <a:r>
                        <a:rPr lang="es-EC" sz="800">
                          <a:effectLst/>
                        </a:rPr>
                        <a:t>Refuerzo longitudinal y transversal</a:t>
                      </a:r>
                      <a:endParaRPr lang="es-EC" sz="800">
                        <a:effectLst/>
                        <a:latin typeface="Calibri"/>
                        <a:ea typeface="Calibri"/>
                        <a:cs typeface="Times New Roman"/>
                      </a:endParaRPr>
                    </a:p>
                  </a:txBody>
                  <a:tcPr marL="24920" marR="24920" marT="0" marB="0" anchor="ctr"/>
                </a:tc>
                <a:tc hMerge="1">
                  <a:txBody>
                    <a:bodyPr/>
                    <a:lstStyle/>
                    <a:p>
                      <a:endParaRPr lang="es-EC"/>
                    </a:p>
                  </a:txBody>
                  <a:tcPr/>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4920" marR="24920" marT="0" marB="0" anchor="b"/>
                </a:tc>
                <a:tc>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4920" marR="24920" marT="0" marB="0" anchor="b"/>
                </a:tc>
              </a:tr>
              <a:tr h="154270">
                <a:tc rowSpan="2" gridSpan="2">
                  <a:txBody>
                    <a:bodyPr/>
                    <a:lstStyle/>
                    <a:p>
                      <a:pPr>
                        <a:lnSpc>
                          <a:spcPct val="115000"/>
                        </a:lnSpc>
                        <a:spcAft>
                          <a:spcPts val="0"/>
                        </a:spcAft>
                      </a:pPr>
                      <a:r>
                        <a:rPr lang="es-EC" sz="800">
                          <a:effectLst/>
                        </a:rPr>
                        <a:t>Refuerzo longitudinal con refuerzo transversal conformado</a:t>
                      </a:r>
                      <a:endParaRPr lang="es-EC" sz="800">
                        <a:effectLst/>
                        <a:latin typeface="Calibri"/>
                        <a:ea typeface="Calibri"/>
                        <a:cs typeface="Times New Roman"/>
                      </a:endParaRPr>
                    </a:p>
                  </a:txBody>
                  <a:tcPr marL="24920" marR="24920" marT="0" marB="0" anchor="ctr"/>
                </a:tc>
                <a:tc rowSpan="2" hMerge="1">
                  <a:txBody>
                    <a:bodyPr/>
                    <a:lstStyle/>
                    <a:p>
                      <a:endParaRPr lang="es-EC"/>
                    </a:p>
                  </a:txBody>
                  <a:tcPr/>
                </a:tc>
                <a:tc gridSpan="2">
                  <a:txBody>
                    <a:bodyPr/>
                    <a:lstStyle/>
                    <a:p>
                      <a:pPr algn="ctr">
                        <a:lnSpc>
                          <a:spcPct val="115000"/>
                        </a:lnSpc>
                        <a:spcAft>
                          <a:spcPts val="0"/>
                        </a:spcAft>
                      </a:pPr>
                      <a:r>
                        <a:rPr lang="es-EC" sz="800">
                          <a:effectLst/>
                        </a:rPr>
                        <a:t>≤3</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0,025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0,04</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0,75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0,006</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0,025</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0,025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0,04</a:t>
                      </a:r>
                      <a:endParaRPr lang="es-EC" sz="800" dirty="0">
                        <a:effectLst/>
                        <a:latin typeface="Calibri"/>
                        <a:ea typeface="Calibri"/>
                        <a:cs typeface="Times New Roman"/>
                      </a:endParaRPr>
                    </a:p>
                  </a:txBody>
                  <a:tcPr marL="24920" marR="24920" marT="0" marB="0" anchor="b"/>
                </a:tc>
              </a:tr>
              <a:tr h="186358">
                <a:tc gridSpan="2" vMerge="1">
                  <a:txBody>
                    <a:bodyPr/>
                    <a:lstStyle/>
                    <a:p>
                      <a:endParaRPr lang="es-EC"/>
                    </a:p>
                  </a:txBody>
                  <a:tcPr/>
                </a:tc>
                <a:tc hMerge="1" vMerge="1">
                  <a:txBody>
                    <a:bodyPr/>
                    <a:lstStyle/>
                    <a:p>
                      <a:endParaRPr lang="es-EC"/>
                    </a:p>
                  </a:txBody>
                  <a:tcPr/>
                </a:tc>
                <a:tc gridSpan="2">
                  <a:txBody>
                    <a:bodyPr/>
                    <a:lstStyle/>
                    <a:p>
                      <a:pPr algn="ctr">
                        <a:lnSpc>
                          <a:spcPct val="115000"/>
                        </a:lnSpc>
                        <a:spcAft>
                          <a:spcPts val="0"/>
                        </a:spcAft>
                      </a:pPr>
                      <a:r>
                        <a:rPr lang="es-EC" sz="800">
                          <a:effectLst/>
                        </a:rPr>
                        <a:t>≥6</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0,015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0,005</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0,015</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0,03</a:t>
                      </a:r>
                      <a:endParaRPr lang="es-EC" sz="800" dirty="0">
                        <a:effectLst/>
                        <a:latin typeface="Calibri"/>
                        <a:ea typeface="Calibri"/>
                        <a:cs typeface="Times New Roman"/>
                      </a:endParaRPr>
                    </a:p>
                  </a:txBody>
                  <a:tcPr marL="24920" marR="24920" marT="0" marB="0" anchor="b"/>
                </a:tc>
              </a:tr>
              <a:tr h="154270">
                <a:tc rowSpan="2" gridSpan="2">
                  <a:txBody>
                    <a:bodyPr/>
                    <a:lstStyle/>
                    <a:p>
                      <a:pPr>
                        <a:lnSpc>
                          <a:spcPct val="115000"/>
                        </a:lnSpc>
                        <a:spcAft>
                          <a:spcPts val="0"/>
                        </a:spcAft>
                      </a:pPr>
                      <a:r>
                        <a:rPr lang="es-EC" sz="800">
                          <a:effectLst/>
                        </a:rPr>
                        <a:t>Refuerzo longitudinal con refuerzo transversal no-conformado</a:t>
                      </a:r>
                      <a:endParaRPr lang="es-EC" sz="800">
                        <a:effectLst/>
                        <a:latin typeface="Calibri"/>
                        <a:ea typeface="Calibri"/>
                        <a:cs typeface="Times New Roman"/>
                      </a:endParaRPr>
                    </a:p>
                  </a:txBody>
                  <a:tcPr marL="24920" marR="24920" marT="0" marB="0" anchor="ctr"/>
                </a:tc>
                <a:tc rowSpan="2" hMerge="1">
                  <a:txBody>
                    <a:bodyPr/>
                    <a:lstStyle/>
                    <a:p>
                      <a:endParaRPr lang="es-EC"/>
                    </a:p>
                  </a:txBody>
                  <a:tcPr/>
                </a:tc>
                <a:tc gridSpan="2">
                  <a:txBody>
                    <a:bodyPr/>
                    <a:lstStyle/>
                    <a:p>
                      <a:pPr algn="ctr">
                        <a:lnSpc>
                          <a:spcPct val="115000"/>
                        </a:lnSpc>
                        <a:spcAft>
                          <a:spcPts val="0"/>
                        </a:spcAft>
                      </a:pPr>
                      <a:r>
                        <a:rPr lang="es-EC" sz="800">
                          <a:effectLst/>
                        </a:rPr>
                        <a:t>≤3</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0,02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0,035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0,006</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0,02</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0,035</a:t>
                      </a:r>
                      <a:endParaRPr lang="es-EC" sz="800" dirty="0">
                        <a:effectLst/>
                        <a:latin typeface="Calibri"/>
                        <a:ea typeface="Calibri"/>
                        <a:cs typeface="Times New Roman"/>
                      </a:endParaRPr>
                    </a:p>
                  </a:txBody>
                  <a:tcPr marL="24920" marR="24920" marT="0" marB="0" anchor="b"/>
                </a:tc>
              </a:tr>
              <a:tr h="186358">
                <a:tc gridSpan="2" vMerge="1">
                  <a:txBody>
                    <a:bodyPr/>
                    <a:lstStyle/>
                    <a:p>
                      <a:endParaRPr lang="es-EC"/>
                    </a:p>
                  </a:txBody>
                  <a:tcPr/>
                </a:tc>
                <a:tc hMerge="1" vMerge="1">
                  <a:txBody>
                    <a:bodyPr/>
                    <a:lstStyle/>
                    <a:p>
                      <a:endParaRPr lang="es-EC"/>
                    </a:p>
                  </a:txBody>
                  <a:tcPr/>
                </a:tc>
                <a:tc gridSpan="2">
                  <a:txBody>
                    <a:bodyPr/>
                    <a:lstStyle/>
                    <a:p>
                      <a:pPr algn="ctr">
                        <a:lnSpc>
                          <a:spcPct val="115000"/>
                        </a:lnSpc>
                        <a:spcAft>
                          <a:spcPts val="0"/>
                        </a:spcAft>
                      </a:pPr>
                      <a:r>
                        <a:rPr lang="es-EC" sz="800">
                          <a:effectLst/>
                        </a:rPr>
                        <a:t>≥6</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0,025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0,25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0,008</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0,01</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0,025</a:t>
                      </a:r>
                      <a:endParaRPr lang="es-EC" sz="800" dirty="0">
                        <a:effectLst/>
                        <a:latin typeface="Calibri"/>
                        <a:ea typeface="Calibri"/>
                        <a:cs typeface="Times New Roman"/>
                      </a:endParaRPr>
                    </a:p>
                  </a:txBody>
                  <a:tcPr marL="24920" marR="24920" marT="0" marB="0" anchor="b"/>
                </a:tc>
              </a:tr>
              <a:tr h="206779">
                <a:tc gridSpan="2">
                  <a:txBody>
                    <a:bodyPr/>
                    <a:lstStyle/>
                    <a:p>
                      <a:pPr>
                        <a:lnSpc>
                          <a:spcPct val="115000"/>
                        </a:lnSpc>
                        <a:spcAft>
                          <a:spcPts val="0"/>
                        </a:spcAft>
                      </a:pPr>
                      <a:r>
                        <a:rPr lang="es-EC" sz="800">
                          <a:effectLst/>
                        </a:rPr>
                        <a:t>Refuerzo diagonal</a:t>
                      </a:r>
                      <a:endParaRPr lang="es-EC" sz="800">
                        <a:effectLst/>
                        <a:latin typeface="Calibri"/>
                        <a:ea typeface="Calibri"/>
                        <a:cs typeface="Times New Roman"/>
                      </a:endParaRPr>
                    </a:p>
                  </a:txBody>
                  <a:tcPr marL="24920" marR="24920" marT="0" marB="0" anchor="b"/>
                </a:tc>
                <a:tc hMerge="1">
                  <a:txBody>
                    <a:bodyPr/>
                    <a:lstStyle/>
                    <a:p>
                      <a:endParaRPr lang="es-EC"/>
                    </a:p>
                  </a:txBody>
                  <a:tcPr/>
                </a:tc>
                <a:tc gridSpan="2">
                  <a:txBody>
                    <a:bodyPr/>
                    <a:lstStyle/>
                    <a:p>
                      <a:pPr algn="ctr">
                        <a:lnSpc>
                          <a:spcPct val="115000"/>
                        </a:lnSpc>
                        <a:spcAft>
                          <a:spcPts val="0"/>
                        </a:spcAft>
                      </a:pPr>
                      <a:r>
                        <a:rPr lang="es-EC" sz="800">
                          <a:effectLst/>
                        </a:rPr>
                        <a:t>n.a </a:t>
                      </a:r>
                      <a:endParaRPr lang="es-EC" sz="800">
                        <a:effectLst/>
                        <a:latin typeface="Calibri"/>
                        <a:ea typeface="Calibri"/>
                        <a:cs typeface="Times New Roman"/>
                      </a:endParaRPr>
                    </a:p>
                  </a:txBody>
                  <a:tcPr marL="24920" marR="24920" marT="0" marB="0" anchor="b"/>
                </a:tc>
                <a:tc hMerge="1">
                  <a:txBody>
                    <a:bodyPr/>
                    <a:lstStyle/>
                    <a:p>
                      <a:endParaRPr lang="es-EC"/>
                    </a:p>
                  </a:txBody>
                  <a:tcPr/>
                </a:tc>
                <a:tc>
                  <a:txBody>
                    <a:bodyPr/>
                    <a:lstStyle/>
                    <a:p>
                      <a:pPr algn="ctr">
                        <a:lnSpc>
                          <a:spcPct val="115000"/>
                        </a:lnSpc>
                        <a:spcAft>
                          <a:spcPts val="0"/>
                        </a:spcAft>
                      </a:pPr>
                      <a:r>
                        <a:rPr lang="es-EC" sz="800">
                          <a:effectLst/>
                        </a:rPr>
                        <a:t>0,03</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0,05</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0,8</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0,006</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a:effectLst/>
                        </a:rPr>
                        <a:t>0,018</a:t>
                      </a:r>
                      <a:endParaRPr lang="es-EC" sz="80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0,03</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0,03</a:t>
                      </a:r>
                      <a:endParaRPr lang="es-EC" sz="800" dirty="0">
                        <a:effectLst/>
                        <a:latin typeface="Calibri"/>
                        <a:ea typeface="Calibri"/>
                        <a:cs typeface="Times New Roman"/>
                      </a:endParaRPr>
                    </a:p>
                  </a:txBody>
                  <a:tcPr marL="24920" marR="24920" marT="0" marB="0" anchor="b"/>
                </a:tc>
                <a:tc>
                  <a:txBody>
                    <a:bodyPr/>
                    <a:lstStyle/>
                    <a:p>
                      <a:pPr algn="ctr">
                        <a:lnSpc>
                          <a:spcPct val="115000"/>
                        </a:lnSpc>
                        <a:spcAft>
                          <a:spcPts val="0"/>
                        </a:spcAft>
                      </a:pPr>
                      <a:r>
                        <a:rPr lang="es-EC" sz="800" dirty="0">
                          <a:effectLst/>
                        </a:rPr>
                        <a:t>0,05</a:t>
                      </a:r>
                      <a:endParaRPr lang="es-EC" sz="800" dirty="0">
                        <a:effectLst/>
                        <a:latin typeface="Calibri"/>
                        <a:ea typeface="Calibri"/>
                        <a:cs typeface="Times New Roman"/>
                      </a:endParaRPr>
                    </a:p>
                  </a:txBody>
                  <a:tcPr marL="24920" marR="24920" marT="0" marB="0" anchor="b"/>
                </a:tc>
              </a:tr>
            </a:tbl>
          </a:graphicData>
        </a:graphic>
      </p:graphicFrame>
      <p:pic>
        <p:nvPicPr>
          <p:cNvPr id="3075" name="Imagen 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148" y="1830790"/>
            <a:ext cx="677763" cy="323850"/>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n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6008" y="4797152"/>
            <a:ext cx="4953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Imagen 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848845"/>
            <a:ext cx="495300" cy="3238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rot="16200000">
            <a:off x="-1344558" y="3003339"/>
            <a:ext cx="5256586"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s-EC" b="1" dirty="0">
                <a:solidFill>
                  <a:schemeClr val="tx1"/>
                </a:solidFill>
              </a:rPr>
              <a:t>Parámetros de modelado y criterios de aceptación de procedimientos no lineales para elementos controlados por flexión</a:t>
            </a:r>
            <a:endParaRPr lang="es-EC" dirty="0">
              <a:solidFill>
                <a:schemeClr val="tx1"/>
              </a:solidFill>
            </a:endParaRPr>
          </a:p>
        </p:txBody>
      </p:sp>
    </p:spTree>
    <p:extLst>
      <p:ext uri="{BB962C8B-B14F-4D97-AF65-F5344CB8AC3E}">
        <p14:creationId xmlns:p14="http://schemas.microsoft.com/office/powerpoint/2010/main" val="3094503897"/>
      </p:ext>
    </p:extLst>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5004048" y="10871"/>
            <a:ext cx="2997034" cy="476672"/>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500" b="1" dirty="0" smtClean="0">
                <a:solidFill>
                  <a:schemeClr val="bg1"/>
                </a:solidFill>
              </a:rPr>
              <a:t>Diseño por desempeño</a:t>
            </a:r>
            <a:endParaRPr lang="es-EC" sz="2500" b="1" dirty="0">
              <a:solidFill>
                <a:schemeClr val="bg1"/>
              </a:solidFill>
            </a:endParaRPr>
          </a:p>
        </p:txBody>
      </p:sp>
      <p:sp>
        <p:nvSpPr>
          <p:cNvPr id="3" name="2 Rectángulo"/>
          <p:cNvSpPr/>
          <p:nvPr/>
        </p:nvSpPr>
        <p:spPr>
          <a:xfrm rot="16200000">
            <a:off x="-1344558" y="3003339"/>
            <a:ext cx="5256586"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s-EC" b="1" dirty="0">
                <a:solidFill>
                  <a:schemeClr val="tx1"/>
                </a:solidFill>
              </a:rPr>
              <a:t>Parámetros de modelado y criterios de aceptación de procedimientos no lineales para elementos controlados por corte</a:t>
            </a:r>
            <a:endParaRPr lang="es-EC" dirty="0">
              <a:solidFill>
                <a:schemeClr val="tx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072730974"/>
              </p:ext>
            </p:extLst>
          </p:nvPr>
        </p:nvGraphicFramePr>
        <p:xfrm>
          <a:off x="1979711" y="1052736"/>
          <a:ext cx="6264701" cy="4896544"/>
        </p:xfrm>
        <a:graphic>
          <a:graphicData uri="http://schemas.openxmlformats.org/drawingml/2006/table">
            <a:tbl>
              <a:tblPr firstRow="1" firstCol="1" bandRow="1">
                <a:tableStyleId>{5C22544A-7EE6-4342-B048-85BDC9FD1C3A}</a:tableStyleId>
              </a:tblPr>
              <a:tblGrid>
                <a:gridCol w="2055827"/>
                <a:gridCol w="406698"/>
                <a:gridCol w="97450"/>
                <a:gridCol w="194900"/>
                <a:gridCol w="125446"/>
                <a:gridCol w="509897"/>
                <a:gridCol w="374504"/>
                <a:gridCol w="635343"/>
                <a:gridCol w="374504"/>
                <a:gridCol w="374504"/>
                <a:gridCol w="371876"/>
                <a:gridCol w="371876"/>
                <a:gridCol w="371876"/>
              </a:tblGrid>
              <a:tr h="346047">
                <a:tc rowSpan="5" gridSpan="2">
                  <a:txBody>
                    <a:bodyPr/>
                    <a:lstStyle/>
                    <a:p>
                      <a:pPr algn="ctr">
                        <a:lnSpc>
                          <a:spcPct val="115000"/>
                        </a:lnSpc>
                        <a:spcAft>
                          <a:spcPts val="0"/>
                        </a:spcAft>
                      </a:pPr>
                      <a:r>
                        <a:rPr lang="es-EC" sz="800" dirty="0">
                          <a:effectLst/>
                        </a:rPr>
                        <a:t>CONDICIONES</a:t>
                      </a:r>
                      <a:endParaRPr lang="es-EC" sz="800" dirty="0">
                        <a:effectLst/>
                        <a:latin typeface="Calibri"/>
                        <a:ea typeface="Calibri"/>
                        <a:cs typeface="Times New Roman"/>
                      </a:endParaRPr>
                    </a:p>
                  </a:txBody>
                  <a:tcPr marL="26084" marR="26084" marT="0" marB="0" anchor="ctr"/>
                </a:tc>
                <a:tc rowSpan="5" hMerge="1">
                  <a:txBody>
                    <a:bodyPr/>
                    <a:lstStyle/>
                    <a:p>
                      <a:endParaRPr lang="es-EC"/>
                    </a:p>
                  </a:txBody>
                  <a:tcPr/>
                </a:tc>
                <a:tc rowSpan="4" gridSpan="4">
                  <a:txBody>
                    <a:bodyPr/>
                    <a:lstStyle/>
                    <a:p>
                      <a:pPr algn="ctr">
                        <a:lnSpc>
                          <a:spcPct val="115000"/>
                        </a:lnSpc>
                        <a:spcAft>
                          <a:spcPts val="0"/>
                        </a:spcAft>
                      </a:pPr>
                      <a:r>
                        <a:rPr lang="es-EC" sz="800" dirty="0">
                          <a:effectLst/>
                        </a:rPr>
                        <a:t>Deriva (%) o acorde de Rotación (radianes)</a:t>
                      </a:r>
                      <a:endParaRPr lang="es-EC" sz="800" dirty="0">
                        <a:effectLst/>
                        <a:latin typeface="Calibri"/>
                        <a:ea typeface="Calibri"/>
                        <a:cs typeface="Times New Roman"/>
                      </a:endParaRPr>
                    </a:p>
                  </a:txBody>
                  <a:tcPr marL="26084" marR="26084" marT="0" marB="0" anchor="ct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gridSpan="2">
                  <a:txBody>
                    <a:bodyPr/>
                    <a:lstStyle/>
                    <a:p>
                      <a:pPr algn="ctr">
                        <a:lnSpc>
                          <a:spcPct val="115000"/>
                        </a:lnSpc>
                        <a:spcAft>
                          <a:spcPts val="0"/>
                        </a:spcAft>
                      </a:pPr>
                      <a:r>
                        <a:rPr lang="es-EC" sz="800" dirty="0">
                          <a:effectLst/>
                        </a:rPr>
                        <a:t>Relación de Resistencia Residual</a:t>
                      </a:r>
                      <a:endParaRPr lang="es-EC" sz="800" dirty="0">
                        <a:effectLst/>
                        <a:latin typeface="Calibri"/>
                        <a:ea typeface="Calibri"/>
                        <a:cs typeface="Times New Roman"/>
                      </a:endParaRPr>
                    </a:p>
                  </a:txBody>
                  <a:tcPr marL="26084" marR="26084" marT="0" marB="0" anchor="ctr"/>
                </a:tc>
                <a:tc rowSpan="4" hMerge="1">
                  <a:txBody>
                    <a:bodyPr/>
                    <a:lstStyle/>
                    <a:p>
                      <a:endParaRPr lang="es-EC"/>
                    </a:p>
                  </a:txBody>
                  <a:tcPr/>
                </a:tc>
                <a:tc gridSpan="5">
                  <a:txBody>
                    <a:bodyPr/>
                    <a:lstStyle/>
                    <a:p>
                      <a:pPr algn="ctr">
                        <a:lnSpc>
                          <a:spcPct val="115000"/>
                        </a:lnSpc>
                        <a:spcAft>
                          <a:spcPts val="0"/>
                        </a:spcAft>
                      </a:pPr>
                      <a:r>
                        <a:rPr lang="es-EC" sz="800" dirty="0">
                          <a:effectLst/>
                        </a:rPr>
                        <a:t>Deriva aceptable (%) o Rotación aceptable de acorde (radianes)</a:t>
                      </a:r>
                      <a:endParaRPr lang="es-EC" sz="800" dirty="0">
                        <a:effectLst/>
                        <a:latin typeface="Calibri"/>
                        <a:ea typeface="Calibri"/>
                        <a:cs typeface="Times New Roman"/>
                      </a:endParaRPr>
                    </a:p>
                  </a:txBody>
                  <a:tcPr marL="26084" marR="2608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50456">
                <a:tc gridSpan="2" vMerge="1">
                  <a:txBody>
                    <a:bodyPr/>
                    <a:lstStyle/>
                    <a:p>
                      <a:endParaRPr lang="es-EC"/>
                    </a:p>
                  </a:txBody>
                  <a:tcPr/>
                </a:tc>
                <a:tc hMerge="1" vMerge="1">
                  <a:txBody>
                    <a:bodyPr/>
                    <a:lstStyle/>
                    <a:p>
                      <a:endParaRPr lang="es-EC"/>
                    </a:p>
                  </a:txBody>
                  <a:tcPr/>
                </a:tc>
                <a:tc gridSpan="4"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gridSpan="5">
                  <a:txBody>
                    <a:bodyPr/>
                    <a:lstStyle/>
                    <a:p>
                      <a:pPr algn="ctr">
                        <a:lnSpc>
                          <a:spcPct val="115000"/>
                        </a:lnSpc>
                        <a:spcAft>
                          <a:spcPts val="0"/>
                        </a:spcAft>
                      </a:pPr>
                      <a:r>
                        <a:rPr lang="es-EC" sz="800" dirty="0">
                          <a:effectLst/>
                        </a:rPr>
                        <a:t>tipo de elemento</a:t>
                      </a:r>
                      <a:endParaRPr lang="es-EC" sz="800" dirty="0">
                        <a:effectLst/>
                        <a:latin typeface="Calibri"/>
                        <a:ea typeface="Calibri"/>
                        <a:cs typeface="Times New Roman"/>
                      </a:endParaRPr>
                    </a:p>
                  </a:txBody>
                  <a:tcPr marL="26084" marR="2608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28190">
                <a:tc gridSpan="2" vMerge="1">
                  <a:txBody>
                    <a:bodyPr/>
                    <a:lstStyle/>
                    <a:p>
                      <a:endParaRPr lang="es-EC"/>
                    </a:p>
                  </a:txBody>
                  <a:tcPr/>
                </a:tc>
                <a:tc hMerge="1" vMerge="1">
                  <a:txBody>
                    <a:bodyPr/>
                    <a:lstStyle/>
                    <a:p>
                      <a:endParaRPr lang="es-EC"/>
                    </a:p>
                  </a:txBody>
                  <a:tcPr/>
                </a:tc>
                <a:tc gridSpan="4"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gridSpan="3">
                  <a:txBody>
                    <a:bodyPr/>
                    <a:lstStyle/>
                    <a:p>
                      <a:pPr algn="ctr">
                        <a:lnSpc>
                          <a:spcPct val="115000"/>
                        </a:lnSpc>
                        <a:spcAft>
                          <a:spcPts val="0"/>
                        </a:spcAft>
                      </a:pPr>
                      <a:r>
                        <a:rPr lang="es-EC" sz="800" dirty="0">
                          <a:effectLst/>
                        </a:rPr>
                        <a:t>primario</a:t>
                      </a:r>
                      <a:endParaRPr lang="es-EC" sz="800" dirty="0">
                        <a:effectLst/>
                        <a:latin typeface="Calibri"/>
                        <a:ea typeface="Calibri"/>
                        <a:cs typeface="Times New Roman"/>
                      </a:endParaRPr>
                    </a:p>
                  </a:txBody>
                  <a:tcPr marL="26084" marR="26084" marT="0" marB="0" anchor="ct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C" sz="800" dirty="0">
                          <a:effectLst/>
                        </a:rPr>
                        <a:t>secundario</a:t>
                      </a:r>
                      <a:endParaRPr lang="es-EC" sz="800" dirty="0">
                        <a:effectLst/>
                        <a:latin typeface="Calibri"/>
                        <a:ea typeface="Calibri"/>
                        <a:cs typeface="Times New Roman"/>
                      </a:endParaRPr>
                    </a:p>
                  </a:txBody>
                  <a:tcPr marL="26084" marR="26084" marT="0" marB="0" anchor="ctr"/>
                </a:tc>
                <a:tc hMerge="1">
                  <a:txBody>
                    <a:bodyPr/>
                    <a:lstStyle/>
                    <a:p>
                      <a:endParaRPr lang="es-EC"/>
                    </a:p>
                  </a:txBody>
                  <a:tcPr/>
                </a:tc>
              </a:tr>
              <a:tr h="150456">
                <a:tc gridSpan="2" vMerge="1">
                  <a:txBody>
                    <a:bodyPr/>
                    <a:lstStyle/>
                    <a:p>
                      <a:endParaRPr lang="es-EC"/>
                    </a:p>
                  </a:txBody>
                  <a:tcPr/>
                </a:tc>
                <a:tc hMerge="1" vMerge="1">
                  <a:txBody>
                    <a:bodyPr/>
                    <a:lstStyle/>
                    <a:p>
                      <a:endParaRPr lang="es-EC"/>
                    </a:p>
                  </a:txBody>
                  <a:tcPr/>
                </a:tc>
                <a:tc gridSpan="4"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tc gridSpan="5">
                  <a:txBody>
                    <a:bodyPr/>
                    <a:lstStyle/>
                    <a:p>
                      <a:pPr algn="ctr">
                        <a:lnSpc>
                          <a:spcPct val="115000"/>
                        </a:lnSpc>
                        <a:spcAft>
                          <a:spcPts val="0"/>
                        </a:spcAft>
                      </a:pPr>
                      <a:r>
                        <a:rPr lang="es-EC" sz="800" dirty="0">
                          <a:effectLst/>
                        </a:rPr>
                        <a:t>Nivel de rendimiento</a:t>
                      </a:r>
                      <a:endParaRPr lang="es-EC" sz="800" dirty="0">
                        <a:effectLst/>
                        <a:latin typeface="Calibri"/>
                        <a:ea typeface="Calibri"/>
                        <a:cs typeface="Times New Roman"/>
                      </a:endParaRPr>
                    </a:p>
                  </a:txBody>
                  <a:tcPr marL="26084" marR="2608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9155">
                <a:tc gridSpan="2" vMerge="1">
                  <a:txBody>
                    <a:bodyPr/>
                    <a:lstStyle/>
                    <a:p>
                      <a:endParaRPr lang="es-EC"/>
                    </a:p>
                  </a:txBody>
                  <a:tcPr/>
                </a:tc>
                <a:tc hMerge="1" vMerge="1">
                  <a:txBody>
                    <a:bodyPr/>
                    <a:lstStyle/>
                    <a:p>
                      <a:endParaRPr lang="es-EC"/>
                    </a:p>
                  </a:txBody>
                  <a:tcPr/>
                </a:tc>
                <a:tc gridSpan="2">
                  <a:txBody>
                    <a:bodyPr/>
                    <a:lstStyle/>
                    <a:p>
                      <a:pPr algn="ctr">
                        <a:lnSpc>
                          <a:spcPct val="115000"/>
                        </a:lnSpc>
                        <a:spcAft>
                          <a:spcPts val="0"/>
                        </a:spcAft>
                      </a:pPr>
                      <a:r>
                        <a:rPr lang="es-EC" sz="800">
                          <a:effectLst/>
                        </a:rPr>
                        <a:t>d </a:t>
                      </a:r>
                      <a:endParaRPr lang="es-EC" sz="800">
                        <a:effectLst/>
                        <a:latin typeface="Calibri"/>
                        <a:ea typeface="Calibri"/>
                        <a:cs typeface="Times New Roman"/>
                      </a:endParaRPr>
                    </a:p>
                  </a:txBody>
                  <a:tcPr marL="26084" marR="26084" marT="0" marB="0" anchor="b"/>
                </a:tc>
                <a:tc hMerge="1">
                  <a:txBody>
                    <a:bodyPr/>
                    <a:lstStyle/>
                    <a:p>
                      <a:endParaRPr lang="es-EC"/>
                    </a:p>
                  </a:txBody>
                  <a:tcPr/>
                </a:tc>
                <a:tc gridSpan="2">
                  <a:txBody>
                    <a:bodyPr/>
                    <a:lstStyle/>
                    <a:p>
                      <a:pPr algn="ctr">
                        <a:lnSpc>
                          <a:spcPct val="115000"/>
                        </a:lnSpc>
                        <a:spcAft>
                          <a:spcPts val="0"/>
                        </a:spcAft>
                      </a:pPr>
                      <a:r>
                        <a:rPr lang="es-EC" sz="800">
                          <a:effectLst/>
                        </a:rPr>
                        <a:t>e</a:t>
                      </a:r>
                      <a:endParaRPr lang="es-EC" sz="800">
                        <a:effectLst/>
                        <a:latin typeface="Calibri"/>
                        <a:ea typeface="Calibri"/>
                        <a:cs typeface="Times New Roman"/>
                      </a:endParaRPr>
                    </a:p>
                  </a:txBody>
                  <a:tcPr marL="26084" marR="26084" marT="0" marB="0" anchor="b"/>
                </a:tc>
                <a:tc hMerge="1">
                  <a:txBody>
                    <a:bodyPr/>
                    <a:lstStyle/>
                    <a:p>
                      <a:endParaRPr lang="es-EC"/>
                    </a:p>
                  </a:txBody>
                  <a:tcPr/>
                </a:tc>
                <a:tc gridSpan="2">
                  <a:txBody>
                    <a:bodyPr/>
                    <a:lstStyle/>
                    <a:p>
                      <a:pPr algn="ctr">
                        <a:lnSpc>
                          <a:spcPct val="115000"/>
                        </a:lnSpc>
                        <a:spcAft>
                          <a:spcPts val="0"/>
                        </a:spcAft>
                      </a:pPr>
                      <a:r>
                        <a:rPr lang="es-EC" sz="800">
                          <a:effectLst/>
                        </a:rPr>
                        <a:t>c</a:t>
                      </a:r>
                      <a:endParaRPr lang="es-EC" sz="800">
                        <a:effectLst/>
                        <a:latin typeface="Calibri"/>
                        <a:ea typeface="Calibri"/>
                        <a:cs typeface="Times New Roman"/>
                      </a:endParaRPr>
                    </a:p>
                  </a:txBody>
                  <a:tcPr marL="26084" marR="26084" marT="0" marB="0" anchor="b"/>
                </a:tc>
                <a:tc hMerge="1">
                  <a:txBody>
                    <a:bodyPr/>
                    <a:lstStyle/>
                    <a:p>
                      <a:endParaRPr lang="es-EC"/>
                    </a:p>
                  </a:txBody>
                  <a:tcPr/>
                </a:tc>
                <a:tc>
                  <a:txBody>
                    <a:bodyPr/>
                    <a:lstStyle/>
                    <a:p>
                      <a:pPr algn="ctr">
                        <a:lnSpc>
                          <a:spcPct val="115000"/>
                        </a:lnSpc>
                        <a:spcAft>
                          <a:spcPts val="0"/>
                        </a:spcAft>
                      </a:pPr>
                      <a:r>
                        <a:rPr lang="es-EC" sz="800">
                          <a:effectLst/>
                        </a:rPr>
                        <a:t>IO</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LS</a:t>
                      </a:r>
                      <a:endParaRPr lang="es-EC" sz="800" dirty="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CP</a:t>
                      </a:r>
                      <a:endParaRPr lang="es-EC" sz="800" dirty="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LS </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CP</a:t>
                      </a:r>
                      <a:endParaRPr lang="es-EC" sz="800">
                        <a:effectLst/>
                        <a:latin typeface="Calibri"/>
                        <a:ea typeface="Calibri"/>
                        <a:cs typeface="Times New Roman"/>
                      </a:endParaRPr>
                    </a:p>
                  </a:txBody>
                  <a:tcPr marL="26084" marR="26084" marT="0" marB="0" anchor="b"/>
                </a:tc>
              </a:tr>
              <a:tr h="157979">
                <a:tc gridSpan="13">
                  <a:txBody>
                    <a:bodyPr/>
                    <a:lstStyle/>
                    <a:p>
                      <a:pPr>
                        <a:lnSpc>
                          <a:spcPct val="115000"/>
                        </a:lnSpc>
                        <a:spcAft>
                          <a:spcPts val="0"/>
                        </a:spcAft>
                      </a:pPr>
                      <a:r>
                        <a:rPr lang="es-EC" sz="800" dirty="0">
                          <a:effectLst/>
                        </a:rPr>
                        <a:t>i.- Muros cortantes y segmentos de muros</a:t>
                      </a:r>
                      <a:endParaRPr lang="es-EC" sz="800" dirty="0">
                        <a:effectLst/>
                        <a:latin typeface="Calibri"/>
                        <a:ea typeface="Calibri"/>
                        <a:cs typeface="Times New Roman"/>
                      </a:endParaRPr>
                    </a:p>
                  </a:txBody>
                  <a:tcPr marL="26084" marR="26084"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98312">
                <a:tc>
                  <a:txBody>
                    <a:bodyPr/>
                    <a:lstStyle/>
                    <a:p>
                      <a:pPr>
                        <a:lnSpc>
                          <a:spcPct val="115000"/>
                        </a:lnSpc>
                        <a:spcAft>
                          <a:spcPts val="0"/>
                        </a:spcAft>
                      </a:pPr>
                      <a:r>
                        <a:rPr lang="es-EC" sz="800">
                          <a:effectLst/>
                        </a:rPr>
                        <a:t>Todos los muros y segmentos de muro</a:t>
                      </a:r>
                      <a:endParaRPr lang="es-EC" sz="800">
                        <a:effectLst/>
                        <a:latin typeface="Calibri"/>
                        <a:ea typeface="Calibri"/>
                        <a:cs typeface="Times New Roman"/>
                      </a:endParaRPr>
                    </a:p>
                  </a:txBody>
                  <a:tcPr marL="26084" marR="26084" marT="0" marB="0" anchor="b"/>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6084" marR="26084" marT="0" marB="0" anchor="b"/>
                </a:tc>
                <a:tc hMerge="1">
                  <a:txBody>
                    <a:bodyPr/>
                    <a:lstStyle/>
                    <a:p>
                      <a:pPr algn="ctr">
                        <a:lnSpc>
                          <a:spcPct val="115000"/>
                        </a:lnSpc>
                        <a:spcAft>
                          <a:spcPts val="0"/>
                        </a:spcAft>
                      </a:pPr>
                      <a:endParaRPr lang="es-EC" sz="800">
                        <a:effectLst/>
                        <a:latin typeface="Calibri"/>
                        <a:ea typeface="Calibri"/>
                        <a:cs typeface="Times New Roman"/>
                      </a:endParaRPr>
                    </a:p>
                  </a:txBody>
                  <a:tcPr marL="26084" marR="26084" marT="0" marB="0" anchor="b"/>
                </a:tc>
                <a:tc gridSpan="2">
                  <a:txBody>
                    <a:bodyPr/>
                    <a:lstStyle/>
                    <a:p>
                      <a:pPr algn="ctr">
                        <a:lnSpc>
                          <a:spcPct val="115000"/>
                        </a:lnSpc>
                        <a:spcAft>
                          <a:spcPts val="0"/>
                        </a:spcAft>
                      </a:pPr>
                      <a:r>
                        <a:rPr lang="es-EC" sz="800">
                          <a:effectLst/>
                        </a:rPr>
                        <a:t>0,75</a:t>
                      </a:r>
                      <a:endParaRPr lang="es-EC" sz="800">
                        <a:effectLst/>
                        <a:latin typeface="Calibri"/>
                        <a:ea typeface="Calibri"/>
                        <a:cs typeface="Times New Roman"/>
                      </a:endParaRPr>
                    </a:p>
                  </a:txBody>
                  <a:tcPr marL="26084" marR="26084" marT="0" marB="0" anchor="b"/>
                </a:tc>
                <a:tc hMerge="1">
                  <a:txBody>
                    <a:bodyPr/>
                    <a:lstStyle/>
                    <a:p>
                      <a:pPr algn="ctr">
                        <a:lnSpc>
                          <a:spcPct val="115000"/>
                        </a:lnSpc>
                        <a:spcAft>
                          <a:spcPts val="0"/>
                        </a:spcAft>
                      </a:pP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2</a:t>
                      </a:r>
                      <a:endParaRPr lang="es-EC" sz="800">
                        <a:effectLst/>
                        <a:latin typeface="Calibri"/>
                        <a:ea typeface="Calibri"/>
                        <a:cs typeface="Times New Roman"/>
                      </a:endParaRPr>
                    </a:p>
                  </a:txBody>
                  <a:tcPr marL="26084" marR="26084" marT="0" marB="0" anchor="b"/>
                </a:tc>
                <a:tc gridSpan="2">
                  <a:txBody>
                    <a:bodyPr/>
                    <a:lstStyle/>
                    <a:p>
                      <a:pPr algn="ctr">
                        <a:lnSpc>
                          <a:spcPct val="115000"/>
                        </a:lnSpc>
                        <a:spcAft>
                          <a:spcPts val="0"/>
                        </a:spcAft>
                      </a:pPr>
                      <a:r>
                        <a:rPr lang="es-EC" sz="800" dirty="0">
                          <a:effectLst/>
                        </a:rPr>
                        <a:t>0,4</a:t>
                      </a:r>
                      <a:endParaRPr lang="es-EC" sz="800" dirty="0">
                        <a:effectLst/>
                        <a:latin typeface="Calibri"/>
                        <a:ea typeface="Calibri"/>
                        <a:cs typeface="Times New Roman"/>
                      </a:endParaRPr>
                    </a:p>
                  </a:txBody>
                  <a:tcPr marL="26084" marR="26084" marT="0" marB="0" anchor="b"/>
                </a:tc>
                <a:tc hMerge="1">
                  <a:txBody>
                    <a:bodyPr/>
                    <a:lstStyle/>
                    <a:p>
                      <a:endParaRPr lang="es-EC"/>
                    </a:p>
                  </a:txBody>
                  <a:tcPr/>
                </a:tc>
                <a:tc>
                  <a:txBody>
                    <a:bodyPr/>
                    <a:lstStyle/>
                    <a:p>
                      <a:pPr algn="ctr">
                        <a:lnSpc>
                          <a:spcPct val="115000"/>
                        </a:lnSpc>
                        <a:spcAft>
                          <a:spcPts val="0"/>
                        </a:spcAft>
                      </a:pPr>
                      <a:r>
                        <a:rPr lang="es-EC" sz="800">
                          <a:effectLst/>
                        </a:rPr>
                        <a:t>0,4</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0,6</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0,75</a:t>
                      </a:r>
                      <a:endParaRPr lang="es-EC" sz="800" dirty="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0,75</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1,5</a:t>
                      </a:r>
                      <a:endParaRPr lang="es-EC" sz="800">
                        <a:effectLst/>
                        <a:latin typeface="Calibri"/>
                        <a:ea typeface="Calibri"/>
                        <a:cs typeface="Times New Roman"/>
                      </a:endParaRPr>
                    </a:p>
                  </a:txBody>
                  <a:tcPr marL="26084" marR="26084" marT="0" marB="0" anchor="b"/>
                </a:tc>
              </a:tr>
              <a:tr h="157979">
                <a:tc gridSpan="13">
                  <a:txBody>
                    <a:bodyPr/>
                    <a:lstStyle/>
                    <a:p>
                      <a:pPr>
                        <a:lnSpc>
                          <a:spcPct val="115000"/>
                        </a:lnSpc>
                        <a:spcAft>
                          <a:spcPts val="0"/>
                        </a:spcAft>
                      </a:pPr>
                      <a:r>
                        <a:rPr lang="es-EC" sz="800" dirty="0">
                          <a:effectLst/>
                        </a:rPr>
                        <a:t>ii.- Muros Cortantes con vigas de Acoplamiento</a:t>
                      </a:r>
                      <a:endParaRPr lang="es-EC" sz="800" dirty="0">
                        <a:effectLst/>
                        <a:latin typeface="Calibri"/>
                        <a:ea typeface="Calibri"/>
                        <a:cs typeface="Times New Roman"/>
                      </a:endParaRPr>
                    </a:p>
                  </a:txBody>
                  <a:tcPr marL="26084" marR="26084"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66414">
                <a:tc>
                  <a:txBody>
                    <a:bodyPr/>
                    <a:lstStyle/>
                    <a:p>
                      <a:pPr>
                        <a:lnSpc>
                          <a:spcPct val="115000"/>
                        </a:lnSpc>
                        <a:spcAft>
                          <a:spcPts val="0"/>
                        </a:spcAft>
                      </a:pPr>
                      <a:r>
                        <a:rPr lang="es-EC" sz="800">
                          <a:effectLst/>
                        </a:rPr>
                        <a:t>Refuerzo longitudinal y transversal</a:t>
                      </a:r>
                      <a:endParaRPr lang="es-EC" sz="800">
                        <a:effectLst/>
                        <a:latin typeface="Calibri"/>
                        <a:ea typeface="Calibri"/>
                        <a:cs typeface="Times New Roman"/>
                      </a:endParaRPr>
                    </a:p>
                  </a:txBody>
                  <a:tcPr marL="26084" marR="26084" marT="0" marB="0" anchor="ctr"/>
                </a:tc>
                <a:tc gridSpan="2">
                  <a:txBody>
                    <a:bodyPr/>
                    <a:lstStyle/>
                    <a:p>
                      <a:pPr>
                        <a:lnSpc>
                          <a:spcPct val="115000"/>
                        </a:lnSpc>
                        <a:spcAft>
                          <a:spcPts val="0"/>
                        </a:spcAft>
                      </a:pPr>
                      <a:endParaRPr lang="es-EC" sz="800">
                        <a:solidFill>
                          <a:srgbClr val="000000"/>
                        </a:solidFill>
                        <a:effectLst/>
                        <a:latin typeface="Calibri"/>
                        <a:ea typeface="Times New Roman"/>
                        <a:cs typeface="Calibri"/>
                      </a:endParaRPr>
                    </a:p>
                  </a:txBody>
                  <a:tcPr marL="26084" marR="26084" marT="0" marB="0" anchor="b"/>
                </a:tc>
                <a:tc hMerge="1">
                  <a:txBody>
                    <a:bodyPr/>
                    <a:lstStyle/>
                    <a:p>
                      <a:endParaRPr lang="es-EC"/>
                    </a:p>
                  </a:txBody>
                  <a:tcPr/>
                </a:tc>
                <a:tc gridSpan="2">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6084" marR="26084" marT="0" marB="0" anchor="b"/>
                </a:tc>
                <a:tc hMerge="1">
                  <a:txBody>
                    <a:bodyPr/>
                    <a:lstStyle/>
                    <a:p>
                      <a:pPr>
                        <a:lnSpc>
                          <a:spcPct val="115000"/>
                        </a:lnSpc>
                        <a:spcAft>
                          <a:spcPts val="0"/>
                        </a:spcAft>
                      </a:pPr>
                      <a:endParaRPr lang="es-EC" sz="800" dirty="0">
                        <a:effectLst/>
                        <a:latin typeface="Calibri"/>
                        <a:ea typeface="Calibri"/>
                        <a:cs typeface="Times New Roman"/>
                      </a:endParaRPr>
                    </a:p>
                  </a:txBody>
                  <a:tcPr marL="26084" marR="26084" marT="0" marB="0" anchor="b"/>
                </a:tc>
                <a:tc gridSpan="2">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6084" marR="26084" marT="0" marB="0" anchor="b"/>
                </a:tc>
                <a:tc hMerge="1">
                  <a:txBody>
                    <a:bodyPr/>
                    <a:lstStyle/>
                    <a:p>
                      <a:endParaRPr lang="es-EC"/>
                    </a:p>
                  </a:txBody>
                  <a:tcPr/>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6084" marR="26084"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6084" marR="26084"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6084" marR="26084" marT="0" marB="0" anchor="b"/>
                </a:tc>
                <a:tc>
                  <a:txBody>
                    <a:bodyPr/>
                    <a:lstStyle/>
                    <a:p>
                      <a:pPr>
                        <a:lnSpc>
                          <a:spcPct val="115000"/>
                        </a:lnSpc>
                        <a:spcAft>
                          <a:spcPts val="0"/>
                        </a:spcAft>
                      </a:pPr>
                      <a:r>
                        <a:rPr lang="es-EC" sz="800" dirty="0">
                          <a:effectLst/>
                        </a:rPr>
                        <a:t> </a:t>
                      </a:r>
                      <a:endParaRPr lang="es-EC" sz="800" dirty="0">
                        <a:effectLst/>
                        <a:latin typeface="Calibri"/>
                        <a:ea typeface="Calibri"/>
                        <a:cs typeface="Times New Roman"/>
                      </a:endParaRPr>
                    </a:p>
                  </a:txBody>
                  <a:tcPr marL="26084" marR="26084"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6084" marR="26084" marT="0" marB="0" anchor="b"/>
                </a:tc>
                <a:tc>
                  <a:txBody>
                    <a:bodyPr/>
                    <a:lstStyle/>
                    <a:p>
                      <a:pPr>
                        <a:lnSpc>
                          <a:spcPct val="115000"/>
                        </a:lnSpc>
                        <a:spcAft>
                          <a:spcPts val="0"/>
                        </a:spcAft>
                      </a:pPr>
                      <a:r>
                        <a:rPr lang="es-EC" sz="800">
                          <a:effectLst/>
                        </a:rPr>
                        <a:t> </a:t>
                      </a:r>
                      <a:endParaRPr lang="es-EC" sz="800">
                        <a:effectLst/>
                        <a:latin typeface="Calibri"/>
                        <a:ea typeface="Calibri"/>
                        <a:cs typeface="Times New Roman"/>
                      </a:endParaRPr>
                    </a:p>
                  </a:txBody>
                  <a:tcPr marL="26084" marR="26084" marT="0" marB="0" anchor="b"/>
                </a:tc>
              </a:tr>
              <a:tr h="622889">
                <a:tc rowSpan="2">
                  <a:txBody>
                    <a:bodyPr/>
                    <a:lstStyle/>
                    <a:p>
                      <a:pPr>
                        <a:lnSpc>
                          <a:spcPct val="115000"/>
                        </a:lnSpc>
                        <a:spcAft>
                          <a:spcPts val="0"/>
                        </a:spcAft>
                      </a:pPr>
                      <a:r>
                        <a:rPr lang="es-EC" sz="800">
                          <a:effectLst/>
                        </a:rPr>
                        <a:t>Refuerzo longitudinal con refuerzo transversal conformado</a:t>
                      </a:r>
                      <a:endParaRPr lang="es-EC" sz="800">
                        <a:effectLst/>
                        <a:latin typeface="Calibri"/>
                        <a:ea typeface="Calibri"/>
                        <a:cs typeface="Times New Roman"/>
                      </a:endParaRPr>
                    </a:p>
                  </a:txBody>
                  <a:tcPr marL="26084" marR="26084" marT="0" marB="0" anchor="ctr"/>
                </a:tc>
                <a:tc gridSpan="2">
                  <a:txBody>
                    <a:bodyPr/>
                    <a:lstStyle/>
                    <a:p>
                      <a:pPr algn="ctr">
                        <a:lnSpc>
                          <a:spcPct val="115000"/>
                        </a:lnSpc>
                        <a:spcAft>
                          <a:spcPts val="0"/>
                        </a:spcAft>
                      </a:pPr>
                      <a:r>
                        <a:rPr lang="es-EC" sz="800">
                          <a:effectLst/>
                        </a:rPr>
                        <a:t>≤3</a:t>
                      </a:r>
                      <a:endParaRPr lang="es-EC" sz="800">
                        <a:effectLst/>
                        <a:latin typeface="Calibri"/>
                        <a:ea typeface="Calibri"/>
                        <a:cs typeface="Times New Roman"/>
                      </a:endParaRPr>
                    </a:p>
                  </a:txBody>
                  <a:tcPr marL="26084" marR="26084" marT="0" marB="0" anchor="b"/>
                </a:tc>
                <a:tc hMerge="1">
                  <a:txBody>
                    <a:bodyPr/>
                    <a:lstStyle/>
                    <a:p>
                      <a:endParaRPr lang="es-EC"/>
                    </a:p>
                  </a:txBody>
                  <a:tcPr/>
                </a:tc>
                <a:tc gridSpan="2">
                  <a:txBody>
                    <a:bodyPr/>
                    <a:lstStyle/>
                    <a:p>
                      <a:pPr algn="ctr">
                        <a:lnSpc>
                          <a:spcPct val="115000"/>
                        </a:lnSpc>
                        <a:spcAft>
                          <a:spcPts val="0"/>
                        </a:spcAft>
                      </a:pPr>
                      <a:r>
                        <a:rPr lang="es-EC" sz="800">
                          <a:effectLst/>
                        </a:rPr>
                        <a:t>0,018</a:t>
                      </a:r>
                      <a:endParaRPr lang="es-EC" sz="800">
                        <a:effectLst/>
                        <a:latin typeface="Calibri"/>
                        <a:ea typeface="Calibri"/>
                        <a:cs typeface="Times New Roman"/>
                      </a:endParaRPr>
                    </a:p>
                  </a:txBody>
                  <a:tcPr marL="26084" marR="26084" marT="0" marB="0" anchor="b"/>
                </a:tc>
                <a:tc hMerge="1">
                  <a:txBody>
                    <a:bodyPr/>
                    <a:lstStyle/>
                    <a:p>
                      <a:pPr algn="ctr">
                        <a:lnSpc>
                          <a:spcPct val="115000"/>
                        </a:lnSpc>
                        <a:spcAft>
                          <a:spcPts val="0"/>
                        </a:spcAft>
                      </a:pPr>
                      <a:endParaRPr lang="es-EC" sz="800">
                        <a:effectLst/>
                        <a:latin typeface="Calibri"/>
                        <a:ea typeface="Calibri"/>
                        <a:cs typeface="Times New Roman"/>
                      </a:endParaRPr>
                    </a:p>
                  </a:txBody>
                  <a:tcPr marL="26084" marR="26084" marT="0" marB="0" anchor="b"/>
                </a:tc>
                <a:tc gridSpan="2">
                  <a:txBody>
                    <a:bodyPr/>
                    <a:lstStyle/>
                    <a:p>
                      <a:pPr algn="ctr">
                        <a:lnSpc>
                          <a:spcPct val="115000"/>
                        </a:lnSpc>
                        <a:spcAft>
                          <a:spcPts val="0"/>
                        </a:spcAft>
                      </a:pPr>
                      <a:r>
                        <a:rPr lang="es-EC" sz="800">
                          <a:effectLst/>
                        </a:rPr>
                        <a:t>0,03</a:t>
                      </a:r>
                      <a:endParaRPr lang="es-EC" sz="800">
                        <a:effectLst/>
                        <a:latin typeface="Calibri"/>
                        <a:ea typeface="Calibri"/>
                        <a:cs typeface="Times New Roman"/>
                      </a:endParaRPr>
                    </a:p>
                  </a:txBody>
                  <a:tcPr marL="26084" marR="26084" marT="0" marB="0" anchor="b"/>
                </a:tc>
                <a:tc hMerge="1">
                  <a:txBody>
                    <a:bodyPr/>
                    <a:lstStyle/>
                    <a:p>
                      <a:endParaRPr lang="es-EC"/>
                    </a:p>
                  </a:txBody>
                  <a:tcPr/>
                </a:tc>
                <a:tc>
                  <a:txBody>
                    <a:bodyPr/>
                    <a:lstStyle/>
                    <a:p>
                      <a:pPr algn="ctr">
                        <a:lnSpc>
                          <a:spcPct val="115000"/>
                        </a:lnSpc>
                        <a:spcAft>
                          <a:spcPts val="0"/>
                        </a:spcAft>
                      </a:pPr>
                      <a:r>
                        <a:rPr lang="es-EC" sz="800">
                          <a:effectLst/>
                        </a:rPr>
                        <a:t>0,6</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0,006</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0,012</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0,015</a:t>
                      </a:r>
                      <a:endParaRPr lang="es-EC" sz="800" dirty="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0,015</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0,024</a:t>
                      </a:r>
                      <a:endParaRPr lang="es-EC" sz="800">
                        <a:effectLst/>
                        <a:latin typeface="Calibri"/>
                        <a:ea typeface="Calibri"/>
                        <a:cs typeface="Times New Roman"/>
                      </a:endParaRPr>
                    </a:p>
                  </a:txBody>
                  <a:tcPr marL="26084" marR="26084" marT="0" marB="0" anchor="b"/>
                </a:tc>
              </a:tr>
              <a:tr h="622889">
                <a:tc vMerge="1">
                  <a:txBody>
                    <a:bodyPr/>
                    <a:lstStyle/>
                    <a:p>
                      <a:endParaRPr lang="es-EC"/>
                    </a:p>
                  </a:txBody>
                  <a:tcPr/>
                </a:tc>
                <a:tc gridSpan="2">
                  <a:txBody>
                    <a:bodyPr/>
                    <a:lstStyle/>
                    <a:p>
                      <a:pPr algn="ctr">
                        <a:lnSpc>
                          <a:spcPct val="115000"/>
                        </a:lnSpc>
                        <a:spcAft>
                          <a:spcPts val="0"/>
                        </a:spcAft>
                      </a:pPr>
                      <a:r>
                        <a:rPr lang="es-EC" sz="800">
                          <a:effectLst/>
                        </a:rPr>
                        <a:t>≥6</a:t>
                      </a:r>
                      <a:endParaRPr lang="es-EC" sz="800">
                        <a:effectLst/>
                        <a:latin typeface="Calibri"/>
                        <a:ea typeface="Calibri"/>
                        <a:cs typeface="Times New Roman"/>
                      </a:endParaRPr>
                    </a:p>
                  </a:txBody>
                  <a:tcPr marL="26084" marR="26084" marT="0" marB="0" anchor="b"/>
                </a:tc>
                <a:tc hMerge="1">
                  <a:txBody>
                    <a:bodyPr/>
                    <a:lstStyle/>
                    <a:p>
                      <a:endParaRPr lang="es-EC"/>
                    </a:p>
                  </a:txBody>
                  <a:tcPr/>
                </a:tc>
                <a:tc gridSpan="2">
                  <a:txBody>
                    <a:bodyPr/>
                    <a:lstStyle/>
                    <a:p>
                      <a:pPr algn="ctr">
                        <a:lnSpc>
                          <a:spcPct val="115000"/>
                        </a:lnSpc>
                        <a:spcAft>
                          <a:spcPts val="0"/>
                        </a:spcAft>
                      </a:pPr>
                      <a:r>
                        <a:rPr lang="es-EC" sz="800">
                          <a:effectLst/>
                        </a:rPr>
                        <a:t>0,012</a:t>
                      </a:r>
                      <a:endParaRPr lang="es-EC" sz="800">
                        <a:effectLst/>
                        <a:latin typeface="Calibri"/>
                        <a:ea typeface="Calibri"/>
                        <a:cs typeface="Times New Roman"/>
                      </a:endParaRPr>
                    </a:p>
                  </a:txBody>
                  <a:tcPr marL="26084" marR="26084" marT="0" marB="0" anchor="b"/>
                </a:tc>
                <a:tc hMerge="1">
                  <a:txBody>
                    <a:bodyPr/>
                    <a:lstStyle/>
                    <a:p>
                      <a:pPr algn="ctr">
                        <a:lnSpc>
                          <a:spcPct val="115000"/>
                        </a:lnSpc>
                        <a:spcAft>
                          <a:spcPts val="0"/>
                        </a:spcAft>
                      </a:pPr>
                      <a:endParaRPr lang="es-EC" sz="800">
                        <a:effectLst/>
                        <a:latin typeface="Calibri"/>
                        <a:ea typeface="Calibri"/>
                        <a:cs typeface="Times New Roman"/>
                      </a:endParaRPr>
                    </a:p>
                  </a:txBody>
                  <a:tcPr marL="26084" marR="26084" marT="0" marB="0" anchor="b"/>
                </a:tc>
                <a:tc gridSpan="2">
                  <a:txBody>
                    <a:bodyPr/>
                    <a:lstStyle/>
                    <a:p>
                      <a:pPr algn="ctr">
                        <a:lnSpc>
                          <a:spcPct val="115000"/>
                        </a:lnSpc>
                        <a:spcAft>
                          <a:spcPts val="0"/>
                        </a:spcAft>
                      </a:pPr>
                      <a:r>
                        <a:rPr lang="es-EC" sz="800">
                          <a:effectLst/>
                        </a:rPr>
                        <a:t>0,02</a:t>
                      </a:r>
                      <a:endParaRPr lang="es-EC" sz="800">
                        <a:effectLst/>
                        <a:latin typeface="Calibri"/>
                        <a:ea typeface="Calibri"/>
                        <a:cs typeface="Times New Roman"/>
                      </a:endParaRPr>
                    </a:p>
                  </a:txBody>
                  <a:tcPr marL="26084" marR="26084" marT="0" marB="0" anchor="b"/>
                </a:tc>
                <a:tc hMerge="1">
                  <a:txBody>
                    <a:bodyPr/>
                    <a:lstStyle/>
                    <a:p>
                      <a:endParaRPr lang="es-EC"/>
                    </a:p>
                  </a:txBody>
                  <a:tcPr/>
                </a:tc>
                <a:tc>
                  <a:txBody>
                    <a:bodyPr/>
                    <a:lstStyle/>
                    <a:p>
                      <a:pPr algn="ctr">
                        <a:lnSpc>
                          <a:spcPct val="115000"/>
                        </a:lnSpc>
                        <a:spcAft>
                          <a:spcPts val="0"/>
                        </a:spcAft>
                      </a:pPr>
                      <a:r>
                        <a:rPr lang="es-EC" sz="800">
                          <a:effectLst/>
                        </a:rPr>
                        <a:t>0,3</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0,004</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0,008</a:t>
                      </a:r>
                      <a:endParaRPr lang="es-EC" sz="800" dirty="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0,016</a:t>
                      </a:r>
                      <a:endParaRPr lang="es-EC" sz="800">
                        <a:effectLst/>
                        <a:latin typeface="Calibri"/>
                        <a:ea typeface="Calibri"/>
                        <a:cs typeface="Times New Roman"/>
                      </a:endParaRPr>
                    </a:p>
                  </a:txBody>
                  <a:tcPr marL="26084" marR="26084" marT="0" marB="0" anchor="b"/>
                </a:tc>
              </a:tr>
              <a:tr h="622889">
                <a:tc rowSpan="2">
                  <a:txBody>
                    <a:bodyPr/>
                    <a:lstStyle/>
                    <a:p>
                      <a:pPr>
                        <a:lnSpc>
                          <a:spcPct val="115000"/>
                        </a:lnSpc>
                        <a:spcAft>
                          <a:spcPts val="0"/>
                        </a:spcAft>
                      </a:pPr>
                      <a:r>
                        <a:rPr lang="es-EC" sz="800">
                          <a:effectLst/>
                        </a:rPr>
                        <a:t>Refuerzo longitudinal con refuerzo transversal no-conformado</a:t>
                      </a:r>
                      <a:endParaRPr lang="es-EC" sz="800">
                        <a:effectLst/>
                        <a:latin typeface="Calibri"/>
                        <a:ea typeface="Calibri"/>
                        <a:cs typeface="Times New Roman"/>
                      </a:endParaRPr>
                    </a:p>
                  </a:txBody>
                  <a:tcPr marL="26084" marR="26084" marT="0" marB="0" anchor="ctr"/>
                </a:tc>
                <a:tc gridSpan="2">
                  <a:txBody>
                    <a:bodyPr/>
                    <a:lstStyle/>
                    <a:p>
                      <a:pPr algn="ctr">
                        <a:lnSpc>
                          <a:spcPct val="115000"/>
                        </a:lnSpc>
                        <a:spcAft>
                          <a:spcPts val="0"/>
                        </a:spcAft>
                      </a:pPr>
                      <a:r>
                        <a:rPr lang="es-EC" sz="800">
                          <a:effectLst/>
                        </a:rPr>
                        <a:t>≤3</a:t>
                      </a:r>
                      <a:endParaRPr lang="es-EC" sz="800">
                        <a:effectLst/>
                        <a:latin typeface="Calibri"/>
                        <a:ea typeface="Calibri"/>
                        <a:cs typeface="Times New Roman"/>
                      </a:endParaRPr>
                    </a:p>
                  </a:txBody>
                  <a:tcPr marL="26084" marR="26084" marT="0" marB="0" anchor="b"/>
                </a:tc>
                <a:tc hMerge="1">
                  <a:txBody>
                    <a:bodyPr/>
                    <a:lstStyle/>
                    <a:p>
                      <a:endParaRPr lang="es-EC"/>
                    </a:p>
                  </a:txBody>
                  <a:tcPr/>
                </a:tc>
                <a:tc gridSpan="2">
                  <a:txBody>
                    <a:bodyPr/>
                    <a:lstStyle/>
                    <a:p>
                      <a:pPr algn="ctr">
                        <a:lnSpc>
                          <a:spcPct val="115000"/>
                        </a:lnSpc>
                        <a:spcAft>
                          <a:spcPts val="0"/>
                        </a:spcAft>
                      </a:pPr>
                      <a:r>
                        <a:rPr lang="es-EC" sz="800">
                          <a:effectLst/>
                        </a:rPr>
                        <a:t>0,012</a:t>
                      </a:r>
                      <a:endParaRPr lang="es-EC" sz="800">
                        <a:effectLst/>
                        <a:latin typeface="Calibri"/>
                        <a:ea typeface="Calibri"/>
                        <a:cs typeface="Times New Roman"/>
                      </a:endParaRPr>
                    </a:p>
                  </a:txBody>
                  <a:tcPr marL="26084" marR="26084" marT="0" marB="0" anchor="b"/>
                </a:tc>
                <a:tc hMerge="1">
                  <a:txBody>
                    <a:bodyPr/>
                    <a:lstStyle/>
                    <a:p>
                      <a:pPr algn="ctr">
                        <a:lnSpc>
                          <a:spcPct val="115000"/>
                        </a:lnSpc>
                        <a:spcAft>
                          <a:spcPts val="0"/>
                        </a:spcAft>
                      </a:pPr>
                      <a:endParaRPr lang="es-EC" sz="800">
                        <a:effectLst/>
                        <a:latin typeface="Calibri"/>
                        <a:ea typeface="Calibri"/>
                        <a:cs typeface="Times New Roman"/>
                      </a:endParaRPr>
                    </a:p>
                  </a:txBody>
                  <a:tcPr marL="26084" marR="26084" marT="0" marB="0" anchor="b"/>
                </a:tc>
                <a:tc gridSpan="2">
                  <a:txBody>
                    <a:bodyPr/>
                    <a:lstStyle/>
                    <a:p>
                      <a:pPr algn="ctr">
                        <a:lnSpc>
                          <a:spcPct val="115000"/>
                        </a:lnSpc>
                        <a:spcAft>
                          <a:spcPts val="0"/>
                        </a:spcAft>
                      </a:pPr>
                      <a:r>
                        <a:rPr lang="es-EC" sz="800">
                          <a:effectLst/>
                        </a:rPr>
                        <a:t>0,025</a:t>
                      </a:r>
                      <a:endParaRPr lang="es-EC" sz="800">
                        <a:effectLst/>
                        <a:latin typeface="Calibri"/>
                        <a:ea typeface="Calibri"/>
                        <a:cs typeface="Times New Roman"/>
                      </a:endParaRPr>
                    </a:p>
                  </a:txBody>
                  <a:tcPr marL="26084" marR="26084" marT="0" marB="0" anchor="b"/>
                </a:tc>
                <a:tc hMerge="1">
                  <a:txBody>
                    <a:bodyPr/>
                    <a:lstStyle/>
                    <a:p>
                      <a:endParaRPr lang="es-EC"/>
                    </a:p>
                  </a:txBody>
                  <a:tcPr/>
                </a:tc>
                <a:tc>
                  <a:txBody>
                    <a:bodyPr/>
                    <a:lstStyle/>
                    <a:p>
                      <a:pPr algn="ctr">
                        <a:lnSpc>
                          <a:spcPct val="115000"/>
                        </a:lnSpc>
                        <a:spcAft>
                          <a:spcPts val="0"/>
                        </a:spcAft>
                      </a:pPr>
                      <a:r>
                        <a:rPr lang="es-EC" sz="800">
                          <a:effectLst/>
                        </a:rPr>
                        <a:t>0,4</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0,006</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0,008</a:t>
                      </a:r>
                      <a:endParaRPr lang="es-EC" sz="800" dirty="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0,01</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0,02</a:t>
                      </a:r>
                      <a:endParaRPr lang="es-EC" sz="800">
                        <a:effectLst/>
                        <a:latin typeface="Calibri"/>
                        <a:ea typeface="Calibri"/>
                        <a:cs typeface="Times New Roman"/>
                      </a:endParaRPr>
                    </a:p>
                  </a:txBody>
                  <a:tcPr marL="26084" marR="26084" marT="0" marB="0" anchor="b"/>
                </a:tc>
              </a:tr>
              <a:tr h="622889">
                <a:tc vMerge="1">
                  <a:txBody>
                    <a:bodyPr/>
                    <a:lstStyle/>
                    <a:p>
                      <a:endParaRPr lang="es-EC"/>
                    </a:p>
                  </a:txBody>
                  <a:tcPr/>
                </a:tc>
                <a:tc gridSpan="2">
                  <a:txBody>
                    <a:bodyPr/>
                    <a:lstStyle/>
                    <a:p>
                      <a:pPr algn="ctr">
                        <a:lnSpc>
                          <a:spcPct val="115000"/>
                        </a:lnSpc>
                        <a:spcAft>
                          <a:spcPts val="0"/>
                        </a:spcAft>
                      </a:pPr>
                      <a:r>
                        <a:rPr lang="es-EC" sz="800">
                          <a:effectLst/>
                        </a:rPr>
                        <a:t>≥6</a:t>
                      </a:r>
                      <a:endParaRPr lang="es-EC" sz="800">
                        <a:effectLst/>
                        <a:latin typeface="Calibri"/>
                        <a:ea typeface="Calibri"/>
                        <a:cs typeface="Times New Roman"/>
                      </a:endParaRPr>
                    </a:p>
                  </a:txBody>
                  <a:tcPr marL="26084" marR="26084" marT="0" marB="0" anchor="b"/>
                </a:tc>
                <a:tc hMerge="1">
                  <a:txBody>
                    <a:bodyPr/>
                    <a:lstStyle/>
                    <a:p>
                      <a:endParaRPr lang="es-EC"/>
                    </a:p>
                  </a:txBody>
                  <a:tcPr/>
                </a:tc>
                <a:tc gridSpan="2">
                  <a:txBody>
                    <a:bodyPr/>
                    <a:lstStyle/>
                    <a:p>
                      <a:pPr algn="ctr">
                        <a:lnSpc>
                          <a:spcPct val="115000"/>
                        </a:lnSpc>
                        <a:spcAft>
                          <a:spcPts val="0"/>
                        </a:spcAft>
                      </a:pPr>
                      <a:r>
                        <a:rPr lang="es-EC" sz="800">
                          <a:effectLst/>
                        </a:rPr>
                        <a:t>0,008</a:t>
                      </a:r>
                      <a:endParaRPr lang="es-EC" sz="800">
                        <a:effectLst/>
                        <a:latin typeface="Calibri"/>
                        <a:ea typeface="Calibri"/>
                        <a:cs typeface="Times New Roman"/>
                      </a:endParaRPr>
                    </a:p>
                  </a:txBody>
                  <a:tcPr marL="26084" marR="26084" marT="0" marB="0" anchor="b"/>
                </a:tc>
                <a:tc hMerge="1">
                  <a:txBody>
                    <a:bodyPr/>
                    <a:lstStyle/>
                    <a:p>
                      <a:pPr algn="ctr">
                        <a:lnSpc>
                          <a:spcPct val="115000"/>
                        </a:lnSpc>
                        <a:spcAft>
                          <a:spcPts val="0"/>
                        </a:spcAft>
                      </a:pPr>
                      <a:endParaRPr lang="es-EC" sz="800">
                        <a:effectLst/>
                        <a:latin typeface="Calibri"/>
                        <a:ea typeface="Calibri"/>
                        <a:cs typeface="Times New Roman"/>
                      </a:endParaRPr>
                    </a:p>
                  </a:txBody>
                  <a:tcPr marL="26084" marR="26084" marT="0" marB="0" anchor="b"/>
                </a:tc>
                <a:tc gridSpan="2">
                  <a:txBody>
                    <a:bodyPr/>
                    <a:lstStyle/>
                    <a:p>
                      <a:pPr algn="ctr">
                        <a:lnSpc>
                          <a:spcPct val="115000"/>
                        </a:lnSpc>
                        <a:spcAft>
                          <a:spcPts val="0"/>
                        </a:spcAft>
                      </a:pPr>
                      <a:r>
                        <a:rPr lang="es-EC" sz="800">
                          <a:effectLst/>
                        </a:rPr>
                        <a:t>0,014</a:t>
                      </a:r>
                      <a:endParaRPr lang="es-EC" sz="800">
                        <a:effectLst/>
                        <a:latin typeface="Calibri"/>
                        <a:ea typeface="Calibri"/>
                        <a:cs typeface="Times New Roman"/>
                      </a:endParaRPr>
                    </a:p>
                  </a:txBody>
                  <a:tcPr marL="26084" marR="26084" marT="0" marB="0" anchor="b"/>
                </a:tc>
                <a:tc hMerge="1">
                  <a:txBody>
                    <a:bodyPr/>
                    <a:lstStyle/>
                    <a:p>
                      <a:endParaRPr lang="es-EC"/>
                    </a:p>
                  </a:txBody>
                  <a:tcPr/>
                </a:tc>
                <a:tc>
                  <a:txBody>
                    <a:bodyPr/>
                    <a:lstStyle/>
                    <a:p>
                      <a:pPr algn="ctr">
                        <a:lnSpc>
                          <a:spcPct val="115000"/>
                        </a:lnSpc>
                        <a:spcAft>
                          <a:spcPts val="0"/>
                        </a:spcAft>
                      </a:pPr>
                      <a:r>
                        <a:rPr lang="es-EC" sz="800">
                          <a:effectLst/>
                        </a:rPr>
                        <a:t>0,2</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a:effectLst/>
                        </a:rPr>
                        <a:t>0,004</a:t>
                      </a:r>
                      <a:endParaRPr lang="es-EC" sz="80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0,006</a:t>
                      </a:r>
                      <a:endParaRPr lang="es-EC" sz="800" dirty="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0,007</a:t>
                      </a:r>
                      <a:endParaRPr lang="es-EC" sz="800" dirty="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0,007</a:t>
                      </a:r>
                      <a:endParaRPr lang="es-EC" sz="800" dirty="0">
                        <a:effectLst/>
                        <a:latin typeface="Calibri"/>
                        <a:ea typeface="Calibri"/>
                        <a:cs typeface="Times New Roman"/>
                      </a:endParaRPr>
                    </a:p>
                  </a:txBody>
                  <a:tcPr marL="26084" marR="26084" marT="0" marB="0" anchor="b"/>
                </a:tc>
                <a:tc>
                  <a:txBody>
                    <a:bodyPr/>
                    <a:lstStyle/>
                    <a:p>
                      <a:pPr algn="ctr">
                        <a:lnSpc>
                          <a:spcPct val="115000"/>
                        </a:lnSpc>
                        <a:spcAft>
                          <a:spcPts val="0"/>
                        </a:spcAft>
                      </a:pPr>
                      <a:r>
                        <a:rPr lang="es-EC" sz="800" dirty="0">
                          <a:effectLst/>
                        </a:rPr>
                        <a:t>0,012</a:t>
                      </a:r>
                      <a:endParaRPr lang="es-EC" sz="800" dirty="0">
                        <a:effectLst/>
                        <a:latin typeface="Calibri"/>
                        <a:ea typeface="Calibri"/>
                        <a:cs typeface="Times New Roman"/>
                      </a:endParaRPr>
                    </a:p>
                  </a:txBody>
                  <a:tcPr marL="26084" marR="26084" marT="0" marB="0" anchor="b"/>
                </a:tc>
              </a:tr>
            </a:tbl>
          </a:graphicData>
        </a:graphic>
      </p:graphicFrame>
      <p:pic>
        <p:nvPicPr>
          <p:cNvPr id="7169" name="Imagen 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055429"/>
            <a:ext cx="4000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630276"/>
      </p:ext>
    </p:extLst>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Título"/>
          <p:cNvSpPr txBox="1">
            <a:spLocks/>
          </p:cNvSpPr>
          <p:nvPr/>
        </p:nvSpPr>
        <p:spPr>
          <a:xfrm>
            <a:off x="4932040" y="44624"/>
            <a:ext cx="2952328" cy="476672"/>
          </a:xfrm>
          <a:prstGeom prst="rect">
            <a:avLst/>
          </a:prstGeom>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Definición de estructura</a:t>
            </a:r>
            <a:endParaRPr lang="es-EC" sz="2500" dirty="0">
              <a:solidFill>
                <a:schemeClr val="bg1"/>
              </a:solidFill>
            </a:endParaRPr>
          </a:p>
        </p:txBody>
      </p:sp>
      <p:pic>
        <p:nvPicPr>
          <p:cNvPr id="13" name="12 Imagen"/>
          <p:cNvPicPr/>
          <p:nvPr/>
        </p:nvPicPr>
        <p:blipFill rotWithShape="1">
          <a:blip r:embed="rId2" cstate="print">
            <a:extLst>
              <a:ext uri="{28A0092B-C50C-407E-A947-70E740481C1C}">
                <a14:useLocalDpi xmlns:a14="http://schemas.microsoft.com/office/drawing/2010/main" val="0"/>
              </a:ext>
            </a:extLst>
          </a:blip>
          <a:srcRect l="30660" t="4651" r="40125" b="41473"/>
          <a:stretch/>
        </p:blipFill>
        <p:spPr bwMode="auto">
          <a:xfrm>
            <a:off x="418420" y="1556792"/>
            <a:ext cx="4014907" cy="3760760"/>
          </a:xfrm>
          <a:prstGeom prst="rect">
            <a:avLst/>
          </a:prstGeom>
          <a:noFill/>
          <a:ln>
            <a:noFill/>
          </a:ln>
          <a:extLst>
            <a:ext uri="{53640926-AAD7-44D8-BBD7-CCE9431645EC}">
              <a14:shadowObscured xmlns:a14="http://schemas.microsoft.com/office/drawing/2010/main"/>
            </a:ext>
          </a:extLst>
        </p:spPr>
      </p:pic>
      <p:sp>
        <p:nvSpPr>
          <p:cNvPr id="14" name="2 Marcador de contenido"/>
          <p:cNvSpPr txBox="1">
            <a:spLocks/>
          </p:cNvSpPr>
          <p:nvPr/>
        </p:nvSpPr>
        <p:spPr>
          <a:xfrm>
            <a:off x="1043607" y="5485301"/>
            <a:ext cx="3110457" cy="733446"/>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s-EC" sz="1800" b="1" dirty="0"/>
              <a:t>Distribución en planta </a:t>
            </a:r>
            <a:endParaRPr lang="es-EC" sz="1800" b="1" dirty="0" smtClean="0"/>
          </a:p>
          <a:p>
            <a:pPr marL="0" lvl="0" indent="0" algn="ctr">
              <a:buNone/>
            </a:pPr>
            <a:r>
              <a:rPr lang="es-EC" sz="1800" b="1" dirty="0" smtClean="0"/>
              <a:t>de </a:t>
            </a:r>
            <a:r>
              <a:rPr lang="es-EC" sz="1800" b="1" dirty="0"/>
              <a:t>la estructura.</a:t>
            </a:r>
            <a:endParaRPr lang="es-EC" sz="1800" dirty="0"/>
          </a:p>
        </p:txBody>
      </p:sp>
      <p:pic>
        <p:nvPicPr>
          <p:cNvPr id="7" name="6 Imagen"/>
          <p:cNvPicPr/>
          <p:nvPr/>
        </p:nvPicPr>
        <p:blipFill rotWithShape="1">
          <a:blip r:embed="rId3" cstate="print">
            <a:extLst>
              <a:ext uri="{28A0092B-C50C-407E-A947-70E740481C1C}">
                <a14:useLocalDpi xmlns:a14="http://schemas.microsoft.com/office/drawing/2010/main" val="0"/>
              </a:ext>
            </a:extLst>
          </a:blip>
          <a:srcRect l="32907" t="9690" r="39483" b="25969"/>
          <a:stretch/>
        </p:blipFill>
        <p:spPr bwMode="auto">
          <a:xfrm>
            <a:off x="4644008" y="1701644"/>
            <a:ext cx="3939502" cy="3615908"/>
          </a:xfrm>
          <a:prstGeom prst="rect">
            <a:avLst/>
          </a:prstGeom>
          <a:noFill/>
          <a:ln>
            <a:noFill/>
          </a:ln>
          <a:extLst>
            <a:ext uri="{53640926-AAD7-44D8-BBD7-CCE9431645EC}">
              <a14:shadowObscured xmlns:a14="http://schemas.microsoft.com/office/drawing/2010/main"/>
            </a:ext>
          </a:extLst>
        </p:spPr>
      </p:pic>
      <p:sp>
        <p:nvSpPr>
          <p:cNvPr id="8" name="2 Marcador de contenido"/>
          <p:cNvSpPr txBox="1">
            <a:spLocks/>
          </p:cNvSpPr>
          <p:nvPr/>
        </p:nvSpPr>
        <p:spPr>
          <a:xfrm>
            <a:off x="5292080" y="5394729"/>
            <a:ext cx="3003397" cy="914589"/>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s-EC" sz="1800" b="1" dirty="0"/>
              <a:t>Distribución en </a:t>
            </a:r>
            <a:r>
              <a:rPr lang="es-EC" sz="1800" b="1" dirty="0" smtClean="0"/>
              <a:t>elevación </a:t>
            </a:r>
          </a:p>
          <a:p>
            <a:pPr marL="0" lvl="0" indent="0" algn="ctr">
              <a:buNone/>
            </a:pPr>
            <a:r>
              <a:rPr lang="es-EC" sz="1800" b="1" dirty="0" smtClean="0"/>
              <a:t>de la estructura.</a:t>
            </a:r>
            <a:endParaRPr lang="es-EC" sz="1800" dirty="0"/>
          </a:p>
        </p:txBody>
      </p:sp>
      <p:grpSp>
        <p:nvGrpSpPr>
          <p:cNvPr id="9" name="8 Grupo"/>
          <p:cNvGrpSpPr/>
          <p:nvPr/>
        </p:nvGrpSpPr>
        <p:grpSpPr>
          <a:xfrm>
            <a:off x="2753055" y="884053"/>
            <a:ext cx="4034220" cy="676560"/>
            <a:chOff x="0" y="2707"/>
            <a:chExt cx="2929285" cy="1786839"/>
          </a:xfrm>
          <a:scene3d>
            <a:camera prst="orthographicFront">
              <a:rot lat="0" lon="0" rev="0"/>
            </a:camera>
            <a:lightRig rig="contrasting" dir="t">
              <a:rot lat="0" lon="0" rev="1200000"/>
            </a:lightRig>
          </a:scene3d>
        </p:grpSpPr>
        <p:sp>
          <p:nvSpPr>
            <p:cNvPr id="10" name="9 Rectángulo redondeado"/>
            <p:cNvSpPr/>
            <p:nvPr/>
          </p:nvSpPr>
          <p:spPr>
            <a:xfrm>
              <a:off x="0" y="2707"/>
              <a:ext cx="2929285" cy="178683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1" name="10 Rectángulo"/>
            <p:cNvSpPr/>
            <p:nvPr/>
          </p:nvSpPr>
          <p:spPr>
            <a:xfrm>
              <a:off x="87226" y="89933"/>
              <a:ext cx="2754833" cy="161238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C" sz="2000" b="1" dirty="0">
                  <a:solidFill>
                    <a:schemeClr val="tx1"/>
                  </a:solidFill>
                </a:rPr>
                <a:t>Modelo a ser Analizado.</a:t>
              </a:r>
              <a:endParaRPr lang="es-EC" sz="2000" kern="1200" dirty="0"/>
            </a:p>
          </p:txBody>
        </p:sp>
      </p:grpSp>
    </p:spTree>
    <p:extLst>
      <p:ext uri="{BB962C8B-B14F-4D97-AF65-F5344CB8AC3E}">
        <p14:creationId xmlns:p14="http://schemas.microsoft.com/office/powerpoint/2010/main" val="35586200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Título"/>
          <p:cNvSpPr txBox="1">
            <a:spLocks/>
          </p:cNvSpPr>
          <p:nvPr/>
        </p:nvSpPr>
        <p:spPr>
          <a:xfrm>
            <a:off x="4644008" y="44624"/>
            <a:ext cx="3744416"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1800" b="1" dirty="0" err="1" smtClean="0">
                <a:solidFill>
                  <a:schemeClr val="bg1"/>
                </a:solidFill>
              </a:rPr>
              <a:t>Predimensionamiento</a:t>
            </a:r>
            <a:r>
              <a:rPr lang="es-ES" sz="1800" b="1" dirty="0">
                <a:solidFill>
                  <a:schemeClr val="bg1"/>
                </a:solidFill>
              </a:rPr>
              <a:t> </a:t>
            </a:r>
            <a:r>
              <a:rPr lang="es-ES" sz="1800" b="1" dirty="0" smtClean="0">
                <a:solidFill>
                  <a:schemeClr val="bg1"/>
                </a:solidFill>
              </a:rPr>
              <a:t>de </a:t>
            </a:r>
          </a:p>
          <a:p>
            <a:pPr algn="ctr"/>
            <a:r>
              <a:rPr lang="es-ES" sz="1800" b="1" dirty="0" smtClean="0">
                <a:solidFill>
                  <a:schemeClr val="bg1"/>
                </a:solidFill>
              </a:rPr>
              <a:t>elementos</a:t>
            </a:r>
            <a:endParaRPr lang="es-EC" sz="1800" dirty="0">
              <a:solidFill>
                <a:schemeClr val="bg1"/>
              </a:solidFill>
            </a:endParaRPr>
          </a:p>
        </p:txBody>
      </p:sp>
      <p:sp>
        <p:nvSpPr>
          <p:cNvPr id="8" name="2 Marcador de contenido"/>
          <p:cNvSpPr txBox="1">
            <a:spLocks/>
          </p:cNvSpPr>
          <p:nvPr/>
        </p:nvSpPr>
        <p:spPr>
          <a:xfrm>
            <a:off x="682080" y="1687116"/>
            <a:ext cx="7632848"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s-EC" sz="1800" dirty="0"/>
              <a:t>T</a:t>
            </a:r>
            <a:r>
              <a:rPr lang="es-EC" sz="1800" dirty="0" smtClean="0"/>
              <a:t>omando </a:t>
            </a:r>
            <a:r>
              <a:rPr lang="es-EC" sz="1800" dirty="0"/>
              <a:t>en cuenta la expresión simplificada del </a:t>
            </a:r>
            <a:r>
              <a:rPr lang="es-EC" sz="1800" dirty="0" err="1"/>
              <a:t>ACI</a:t>
            </a:r>
            <a:r>
              <a:rPr lang="es-EC" sz="1800" dirty="0"/>
              <a:t>, tenemos:</a:t>
            </a:r>
          </a:p>
        </p:txBody>
      </p:sp>
      <p:sp>
        <p:nvSpPr>
          <p:cNvPr id="9" name="1 Título"/>
          <p:cNvSpPr txBox="1">
            <a:spLocks/>
          </p:cNvSpPr>
          <p:nvPr/>
        </p:nvSpPr>
        <p:spPr>
          <a:xfrm>
            <a:off x="-3276872" y="861334"/>
            <a:ext cx="5040560" cy="594344"/>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500" b="1" dirty="0">
              <a:solidFill>
                <a:srgbClr val="C00000"/>
              </a:solidFill>
              <a:latin typeface="+mn-lt"/>
              <a:ea typeface="+mn-ea"/>
              <a:cs typeface="+mn-cs"/>
            </a:endParaRPr>
          </a:p>
        </p:txBody>
      </p:sp>
      <mc:AlternateContent xmlns:mc="http://schemas.openxmlformats.org/markup-compatibility/2006" xmlns:a14="http://schemas.microsoft.com/office/drawing/2010/main">
        <mc:Choice Requires="a14">
          <p:sp>
            <p:nvSpPr>
              <p:cNvPr id="10" name="2 Marcador de contenido"/>
              <p:cNvSpPr txBox="1">
                <a:spLocks/>
              </p:cNvSpPr>
              <p:nvPr/>
            </p:nvSpPr>
            <p:spPr>
              <a:xfrm>
                <a:off x="1004628" y="2263180"/>
                <a:ext cx="3493876" cy="648072"/>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14:m>
                  <m:oMathPara xmlns:m="http://schemas.openxmlformats.org/officeDocument/2006/math">
                    <m:oMathParaPr>
                      <m:jc m:val="centerGroup"/>
                    </m:oMathParaPr>
                    <m:oMath xmlns:m="http://schemas.openxmlformats.org/officeDocument/2006/math">
                      <m:r>
                        <a:rPr lang="es-EC" sz="1800" b="1" i="1">
                          <a:latin typeface="Cambria Math"/>
                        </a:rPr>
                        <m:t>𝒉𝒎𝒊𝒏</m:t>
                      </m:r>
                      <m:r>
                        <a:rPr lang="es-EC" sz="1800" b="1" i="1">
                          <a:latin typeface="Cambria Math"/>
                        </a:rPr>
                        <m:t>=</m:t>
                      </m:r>
                      <m:f>
                        <m:fPr>
                          <m:ctrlPr>
                            <a:rPr lang="es-EC" sz="1800" b="1" i="1">
                              <a:latin typeface="Cambria Math"/>
                            </a:rPr>
                          </m:ctrlPr>
                        </m:fPr>
                        <m:num>
                          <m:r>
                            <a:rPr lang="es-EC" sz="1800" b="1" i="1">
                              <a:latin typeface="Cambria Math"/>
                            </a:rPr>
                            <m:t>𝑳𝒏</m:t>
                          </m:r>
                          <m:r>
                            <a:rPr lang="es-EC" sz="1800" b="1" i="1">
                              <a:latin typeface="Cambria Math"/>
                            </a:rPr>
                            <m:t>(</m:t>
                          </m:r>
                          <m:r>
                            <a:rPr lang="es-EC" sz="1800" b="1" i="1">
                              <a:latin typeface="Cambria Math"/>
                            </a:rPr>
                            <m:t>𝟖𝟎𝟎</m:t>
                          </m:r>
                          <m:r>
                            <a:rPr lang="es-EC" sz="1800" b="1" i="1">
                              <a:latin typeface="Cambria Math"/>
                            </a:rPr>
                            <m:t>+</m:t>
                          </m:r>
                          <m:r>
                            <a:rPr lang="es-EC" sz="1800" b="1" i="1">
                              <a:latin typeface="Cambria Math"/>
                            </a:rPr>
                            <m:t>𝟎</m:t>
                          </m:r>
                          <m:r>
                            <a:rPr lang="es-EC" sz="1800" b="1" i="1">
                              <a:latin typeface="Cambria Math"/>
                            </a:rPr>
                            <m:t>.</m:t>
                          </m:r>
                          <m:r>
                            <a:rPr lang="es-EC" sz="1800" b="1" i="1">
                              <a:latin typeface="Cambria Math"/>
                            </a:rPr>
                            <m:t>𝟎𝟕𝟏𝟐</m:t>
                          </m:r>
                          <m:r>
                            <a:rPr lang="es-EC" sz="1800" b="1" i="1">
                              <a:latin typeface="Cambria Math"/>
                            </a:rPr>
                            <m:t>∗</m:t>
                          </m:r>
                          <m:r>
                            <a:rPr lang="es-EC" sz="1800" b="1" i="1">
                              <a:latin typeface="Cambria Math"/>
                            </a:rPr>
                            <m:t>𝒇𝒚</m:t>
                          </m:r>
                          <m:r>
                            <a:rPr lang="es-EC" sz="1800" b="1" i="1">
                              <a:latin typeface="Cambria Math"/>
                            </a:rPr>
                            <m:t>)</m:t>
                          </m:r>
                        </m:num>
                        <m:den>
                          <m:r>
                            <a:rPr lang="es-EC" sz="1800" b="1" i="1">
                              <a:latin typeface="Cambria Math"/>
                            </a:rPr>
                            <m:t>𝟑𝟔𝟎𝟎𝟎</m:t>
                          </m:r>
                        </m:den>
                      </m:f>
                    </m:oMath>
                  </m:oMathPara>
                </a14:m>
                <a:endParaRPr lang="es-EC" sz="1800" b="1" dirty="0"/>
              </a:p>
            </p:txBody>
          </p:sp>
        </mc:Choice>
        <mc:Fallback xmlns="">
          <p:sp>
            <p:nvSpPr>
              <p:cNvPr id="10" name="2 Marcador de contenido"/>
              <p:cNvSpPr txBox="1">
                <a:spLocks noRot="1" noChangeAspect="1" noMove="1" noResize="1" noEditPoints="1" noAdjustHandles="1" noChangeArrowheads="1" noChangeShapeType="1" noTextEdit="1"/>
              </p:cNvSpPr>
              <p:nvPr/>
            </p:nvSpPr>
            <p:spPr>
              <a:xfrm>
                <a:off x="1004628" y="2263180"/>
                <a:ext cx="3493876" cy="648072"/>
              </a:xfrm>
              <a:prstGeom prst="rect">
                <a:avLst/>
              </a:prstGeom>
              <a:blipFill rotWithShape="1">
                <a:blip r:embed="rId2"/>
                <a:stretch>
                  <a:fillRect/>
                </a:stretch>
              </a:blipFill>
            </p:spPr>
            <p:txBody>
              <a:bodyPr/>
              <a:lstStyle/>
              <a:p>
                <a:r>
                  <a:rPr lang="es-EC">
                    <a:noFill/>
                  </a:rPr>
                  <a:t> </a:t>
                </a:r>
              </a:p>
            </p:txBody>
          </p:sp>
        </mc:Fallback>
      </mc:AlternateContent>
      <p:sp>
        <p:nvSpPr>
          <p:cNvPr id="11" name="2 Marcador de contenido"/>
          <p:cNvSpPr txBox="1">
            <a:spLocks/>
          </p:cNvSpPr>
          <p:nvPr/>
        </p:nvSpPr>
        <p:spPr>
          <a:xfrm>
            <a:off x="755576" y="2996952"/>
            <a:ext cx="7632848" cy="17281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endParaRPr lang="es-EC" sz="1800" dirty="0"/>
          </a:p>
        </p:txBody>
      </p:sp>
      <p:sp>
        <p:nvSpPr>
          <p:cNvPr id="13" name="2 Marcador de contenido"/>
          <p:cNvSpPr txBox="1">
            <a:spLocks/>
          </p:cNvSpPr>
          <p:nvPr/>
        </p:nvSpPr>
        <p:spPr>
          <a:xfrm>
            <a:off x="539552" y="3017940"/>
            <a:ext cx="5184576" cy="170720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C" sz="1800" b="1" dirty="0"/>
              <a:t>Dónde</a:t>
            </a:r>
            <a:r>
              <a:rPr lang="es-EC" sz="1800" b="1" dirty="0" smtClean="0"/>
              <a:t>:</a:t>
            </a:r>
          </a:p>
          <a:p>
            <a:pPr marL="0" indent="0">
              <a:buNone/>
            </a:pPr>
            <a:r>
              <a:rPr lang="es-EC" sz="1800" i="1" dirty="0" err="1" smtClean="0"/>
              <a:t>hmin</a:t>
            </a:r>
            <a:r>
              <a:rPr lang="es-EC" sz="1800" i="1" dirty="0"/>
              <a:t>: </a:t>
            </a:r>
            <a:r>
              <a:rPr lang="es-EC" sz="1800" dirty="0"/>
              <a:t>Altura mínima de losa considerando una luz libre. </a:t>
            </a:r>
          </a:p>
          <a:p>
            <a:pPr marL="0" indent="0">
              <a:buNone/>
            </a:pPr>
            <a:r>
              <a:rPr lang="es-EC" sz="1800" i="1" dirty="0" err="1"/>
              <a:t>Ln</a:t>
            </a:r>
            <a:r>
              <a:rPr lang="es-EC" sz="1800" dirty="0"/>
              <a:t>: Medida a partir de la cara de las columnas. </a:t>
            </a:r>
          </a:p>
          <a:p>
            <a:pPr marL="0" indent="0">
              <a:buNone/>
            </a:pPr>
            <a:r>
              <a:rPr lang="es-EC" sz="1800" dirty="0" err="1"/>
              <a:t>fy</a:t>
            </a:r>
            <a:r>
              <a:rPr lang="es-EC" sz="1800" dirty="0"/>
              <a:t> = Esfuerzo de fluencia (4200 kg/</a:t>
            </a:r>
            <a:r>
              <a:rPr lang="es-EC" sz="1800" dirty="0" err="1"/>
              <a:t>cm</a:t>
            </a:r>
            <a:r>
              <a:rPr lang="es-EC" sz="1800" baseline="30000" dirty="0" err="1"/>
              <a:t>2</a:t>
            </a:r>
            <a:r>
              <a:rPr lang="es-EC" sz="1800" dirty="0"/>
              <a:t>).</a:t>
            </a:r>
          </a:p>
          <a:p>
            <a:pPr marL="0" lvl="0" indent="0">
              <a:buNone/>
            </a:pPr>
            <a:endParaRPr lang="es-EC" sz="1800" dirty="0"/>
          </a:p>
        </p:txBody>
      </p:sp>
      <p:sp>
        <p:nvSpPr>
          <p:cNvPr id="15" name="2 Marcador de contenido"/>
          <p:cNvSpPr txBox="1">
            <a:spLocks/>
          </p:cNvSpPr>
          <p:nvPr/>
        </p:nvSpPr>
        <p:spPr>
          <a:xfrm>
            <a:off x="2411760" y="4725144"/>
            <a:ext cx="5112568" cy="8633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endParaRPr lang="es-EC" sz="1800" dirty="0"/>
          </a:p>
        </p:txBody>
      </p:sp>
      <mc:AlternateContent xmlns:mc="http://schemas.openxmlformats.org/markup-compatibility/2006" xmlns:a14="http://schemas.microsoft.com/office/drawing/2010/main">
        <mc:Choice Requires="a14">
          <p:sp>
            <p:nvSpPr>
              <p:cNvPr id="17" name="2 Marcador de contenido"/>
              <p:cNvSpPr txBox="1">
                <a:spLocks/>
              </p:cNvSpPr>
              <p:nvPr/>
            </p:nvSpPr>
            <p:spPr>
              <a:xfrm>
                <a:off x="844097" y="5083237"/>
                <a:ext cx="4719501" cy="101051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a:rPr lang="es-EC" sz="1800" b="1" i="1">
                          <a:latin typeface="Cambria Math"/>
                        </a:rPr>
                        <m:t>𝒉𝒎𝒊𝒏</m:t>
                      </m:r>
                      <m:r>
                        <a:rPr lang="es-EC" sz="1800" b="1" i="1">
                          <a:latin typeface="Cambria Math"/>
                        </a:rPr>
                        <m:t>=</m:t>
                      </m:r>
                      <m:f>
                        <m:fPr>
                          <m:ctrlPr>
                            <a:rPr lang="es-EC" sz="1800" b="1" i="1">
                              <a:latin typeface="Cambria Math"/>
                            </a:rPr>
                          </m:ctrlPr>
                        </m:fPr>
                        <m:num>
                          <m:r>
                            <a:rPr lang="es-EC" sz="1800" b="1" i="1">
                              <a:latin typeface="Cambria Math"/>
                            </a:rPr>
                            <m:t>(</m:t>
                          </m:r>
                          <m:r>
                            <a:rPr lang="es-EC" sz="1800" b="1" i="1">
                              <a:latin typeface="Cambria Math"/>
                            </a:rPr>
                            <m:t>𝟔</m:t>
                          </m:r>
                          <m:r>
                            <a:rPr lang="es-EC" sz="1800" b="1" i="1">
                              <a:latin typeface="Cambria Math"/>
                            </a:rPr>
                            <m:t>.</m:t>
                          </m:r>
                          <m:r>
                            <a:rPr lang="es-EC" sz="1800" b="1" i="1">
                              <a:latin typeface="Cambria Math"/>
                            </a:rPr>
                            <m:t>𝟎</m:t>
                          </m:r>
                          <m:r>
                            <a:rPr lang="es-EC" sz="1800" b="1" i="1">
                              <a:latin typeface="Cambria Math"/>
                            </a:rPr>
                            <m:t>) </m:t>
                          </m:r>
                          <m:r>
                            <a:rPr lang="es-EC" sz="1800" b="1" i="1">
                              <a:latin typeface="Cambria Math"/>
                            </a:rPr>
                            <m:t>𝒎</m:t>
                          </m:r>
                          <m:r>
                            <a:rPr lang="es-EC" sz="1800" b="1" i="1">
                              <a:latin typeface="Cambria Math"/>
                            </a:rPr>
                            <m:t> (</m:t>
                          </m:r>
                          <m:r>
                            <a:rPr lang="es-EC" sz="1800" b="1" i="1">
                              <a:latin typeface="Cambria Math"/>
                            </a:rPr>
                            <m:t>𝟖𝟎𝟎</m:t>
                          </m:r>
                          <m:r>
                            <a:rPr lang="es-EC" sz="1800" b="1" i="1">
                              <a:latin typeface="Cambria Math"/>
                            </a:rPr>
                            <m:t>+</m:t>
                          </m:r>
                          <m:r>
                            <a:rPr lang="es-EC" sz="1800" b="1" i="1">
                              <a:latin typeface="Cambria Math"/>
                            </a:rPr>
                            <m:t>𝟎</m:t>
                          </m:r>
                          <m:r>
                            <a:rPr lang="es-EC" sz="1800" b="1" i="1">
                              <a:latin typeface="Cambria Math"/>
                            </a:rPr>
                            <m:t>.</m:t>
                          </m:r>
                          <m:r>
                            <a:rPr lang="es-EC" sz="1800" b="1" i="1">
                              <a:latin typeface="Cambria Math"/>
                            </a:rPr>
                            <m:t>𝟎𝟕𝟏𝟐</m:t>
                          </m:r>
                          <m:r>
                            <a:rPr lang="es-EC" sz="1800" b="1" i="1">
                              <a:latin typeface="Cambria Math"/>
                            </a:rPr>
                            <m:t>∗</m:t>
                          </m:r>
                          <m:r>
                            <a:rPr lang="es-EC" sz="1800" b="1" i="1">
                              <a:latin typeface="Cambria Math"/>
                            </a:rPr>
                            <m:t>𝟒𝟐𝟎𝟎</m:t>
                          </m:r>
                          <m:r>
                            <a:rPr lang="es-EC" sz="1800" b="1" i="1">
                              <a:latin typeface="Cambria Math"/>
                            </a:rPr>
                            <m:t>)</m:t>
                          </m:r>
                        </m:num>
                        <m:den>
                          <m:r>
                            <a:rPr lang="es-EC" sz="1800" b="1" i="1">
                              <a:latin typeface="Cambria Math"/>
                            </a:rPr>
                            <m:t>𝟑𝟔𝟎𝟎𝟎</m:t>
                          </m:r>
                        </m:den>
                      </m:f>
                      <m:r>
                        <m:rPr>
                          <m:nor/>
                        </m:rPr>
                        <a:rPr lang="es-EC" sz="1800" b="1" dirty="0"/>
                        <m:t> </m:t>
                      </m:r>
                    </m:oMath>
                  </m:oMathPara>
                </a14:m>
                <a:endParaRPr lang="es-EC" sz="1800" b="1" dirty="0" smtClean="0"/>
              </a:p>
              <a:p>
                <a:pPr marL="0" indent="0" algn="ctr">
                  <a:buNone/>
                </a:pPr>
                <a:r>
                  <a:rPr lang="es-EC" sz="1800" b="1" i="1" dirty="0"/>
                  <a:t>h</a:t>
                </a:r>
                <a:r>
                  <a:rPr lang="es-EC" sz="1800" b="1" i="1" dirty="0" smtClean="0"/>
                  <a:t>min</a:t>
                </a:r>
                <a14:m>
                  <m:oMath xmlns:m="http://schemas.openxmlformats.org/officeDocument/2006/math">
                    <m:r>
                      <m:rPr>
                        <m:nor/>
                      </m:rPr>
                      <a:rPr lang="es-EC" sz="1800" b="1" i="1" dirty="0"/>
                      <m:t>= 18.32 </m:t>
                    </m:r>
                    <m:r>
                      <m:rPr>
                        <m:nor/>
                      </m:rPr>
                      <a:rPr lang="es-EC" sz="1800" b="1" i="1" dirty="0"/>
                      <m:t>cm</m:t>
                    </m:r>
                  </m:oMath>
                </a14:m>
                <a:endParaRPr lang="es-EC" sz="1800" b="1" i="1" dirty="0"/>
              </a:p>
            </p:txBody>
          </p:sp>
        </mc:Choice>
        <mc:Fallback xmlns="">
          <p:sp>
            <p:nvSpPr>
              <p:cNvPr id="17" name="2 Marcador de contenido"/>
              <p:cNvSpPr txBox="1">
                <a:spLocks noRot="1" noChangeAspect="1" noMove="1" noResize="1" noEditPoints="1" noAdjustHandles="1" noChangeArrowheads="1" noChangeShapeType="1" noTextEdit="1"/>
              </p:cNvSpPr>
              <p:nvPr/>
            </p:nvSpPr>
            <p:spPr>
              <a:xfrm>
                <a:off x="844097" y="5083237"/>
                <a:ext cx="4719501" cy="1010518"/>
              </a:xfrm>
              <a:prstGeom prst="rect">
                <a:avLst/>
              </a:prstGeom>
              <a:blipFill rotWithShape="1">
                <a:blip r:embed="rId3"/>
                <a:stretch>
                  <a:fillRect b="-2410"/>
                </a:stretch>
              </a:blipFill>
            </p:spPr>
            <p:txBody>
              <a:bodyPr/>
              <a:lstStyle/>
              <a:p>
                <a:r>
                  <a:rPr lang="es-EC">
                    <a:noFill/>
                  </a:rPr>
                  <a:t> </a:t>
                </a:r>
              </a:p>
            </p:txBody>
          </p:sp>
        </mc:Fallback>
      </mc:AlternateContent>
      <p:graphicFrame>
        <p:nvGraphicFramePr>
          <p:cNvPr id="18" name="17 Tabla"/>
          <p:cNvGraphicFramePr>
            <a:graphicFrameLocks noGrp="1"/>
          </p:cNvGraphicFramePr>
          <p:nvPr>
            <p:extLst>
              <p:ext uri="{D42A27DB-BD31-4B8C-83A1-F6EECF244321}">
                <p14:modId xmlns:p14="http://schemas.microsoft.com/office/powerpoint/2010/main" val="1978017072"/>
              </p:ext>
            </p:extLst>
          </p:nvPr>
        </p:nvGraphicFramePr>
        <p:xfrm>
          <a:off x="5756746" y="2502981"/>
          <a:ext cx="2844316" cy="3901440"/>
        </p:xfrm>
        <a:graphic>
          <a:graphicData uri="http://schemas.openxmlformats.org/drawingml/2006/table">
            <a:tbl>
              <a:tblPr firstRow="1" firstCol="1" bandRow="1">
                <a:tableStyleId>{5C22544A-7EE6-4342-B048-85BDC9FD1C3A}</a:tableStyleId>
              </a:tblPr>
              <a:tblGrid>
                <a:gridCol w="1467450"/>
                <a:gridCol w="1376866"/>
              </a:tblGrid>
              <a:tr h="726148">
                <a:tc>
                  <a:txBody>
                    <a:bodyPr/>
                    <a:lstStyle/>
                    <a:p>
                      <a:pPr algn="ctr">
                        <a:lnSpc>
                          <a:spcPct val="200000"/>
                        </a:lnSpc>
                        <a:spcAft>
                          <a:spcPts val="0"/>
                        </a:spcAft>
                      </a:pPr>
                      <a:r>
                        <a:rPr lang="es-EC" sz="1600" dirty="0">
                          <a:effectLst/>
                        </a:rPr>
                        <a:t>Losa Maciza </a:t>
                      </a:r>
                      <a:endParaRPr lang="es-EC" sz="16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600" dirty="0">
                          <a:effectLst/>
                        </a:rPr>
                        <a:t>Losa alivianada</a:t>
                      </a:r>
                      <a:endParaRPr lang="es-EC" sz="1600" dirty="0">
                        <a:effectLst/>
                        <a:latin typeface="Calibri"/>
                        <a:ea typeface="Calibri"/>
                        <a:cs typeface="Times New Roman"/>
                      </a:endParaRPr>
                    </a:p>
                  </a:txBody>
                  <a:tcPr marL="44450" marR="44450" marT="0" marB="0" anchor="b"/>
                </a:tc>
              </a:tr>
              <a:tr h="363074">
                <a:tc>
                  <a:txBody>
                    <a:bodyPr/>
                    <a:lstStyle/>
                    <a:p>
                      <a:pPr algn="ctr">
                        <a:lnSpc>
                          <a:spcPct val="200000"/>
                        </a:lnSpc>
                        <a:spcAft>
                          <a:spcPts val="0"/>
                        </a:spcAft>
                      </a:pPr>
                      <a:r>
                        <a:rPr lang="es-EC" sz="1600">
                          <a:effectLst/>
                        </a:rPr>
                        <a:t>h (cm)</a:t>
                      </a:r>
                      <a:endParaRPr lang="es-EC" sz="16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600">
                          <a:effectLst/>
                        </a:rPr>
                        <a:t>h(cm)</a:t>
                      </a:r>
                      <a:endParaRPr lang="es-EC" sz="1600">
                        <a:effectLst/>
                        <a:latin typeface="Calibri"/>
                        <a:ea typeface="Calibri"/>
                        <a:cs typeface="Times New Roman"/>
                      </a:endParaRPr>
                    </a:p>
                  </a:txBody>
                  <a:tcPr marL="44450" marR="44450" marT="0" marB="0" anchor="b"/>
                </a:tc>
              </a:tr>
              <a:tr h="363074">
                <a:tc>
                  <a:txBody>
                    <a:bodyPr/>
                    <a:lstStyle/>
                    <a:p>
                      <a:pPr algn="ctr">
                        <a:lnSpc>
                          <a:spcPct val="200000"/>
                        </a:lnSpc>
                        <a:spcAft>
                          <a:spcPts val="0"/>
                        </a:spcAft>
                      </a:pPr>
                      <a:r>
                        <a:rPr lang="es-EC" sz="1600" dirty="0">
                          <a:effectLst/>
                        </a:rPr>
                        <a:t>10.88</a:t>
                      </a:r>
                      <a:endParaRPr lang="es-EC" sz="16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600">
                          <a:effectLst/>
                        </a:rPr>
                        <a:t>15</a:t>
                      </a:r>
                      <a:endParaRPr lang="es-EC" sz="1600">
                        <a:effectLst/>
                        <a:latin typeface="Calibri"/>
                        <a:ea typeface="Calibri"/>
                        <a:cs typeface="Times New Roman"/>
                      </a:endParaRPr>
                    </a:p>
                  </a:txBody>
                  <a:tcPr marL="44450" marR="44450" marT="0" marB="0" anchor="b"/>
                </a:tc>
              </a:tr>
              <a:tr h="363074">
                <a:tc>
                  <a:txBody>
                    <a:bodyPr/>
                    <a:lstStyle/>
                    <a:p>
                      <a:pPr algn="ctr">
                        <a:lnSpc>
                          <a:spcPct val="200000"/>
                        </a:lnSpc>
                        <a:spcAft>
                          <a:spcPts val="0"/>
                        </a:spcAft>
                      </a:pPr>
                      <a:r>
                        <a:rPr lang="es-EC" sz="1600">
                          <a:effectLst/>
                        </a:rPr>
                        <a:t>14.5</a:t>
                      </a:r>
                      <a:endParaRPr lang="es-EC" sz="16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600">
                          <a:effectLst/>
                        </a:rPr>
                        <a:t>20</a:t>
                      </a:r>
                      <a:endParaRPr lang="es-EC" sz="1600">
                        <a:effectLst/>
                        <a:latin typeface="Calibri"/>
                        <a:ea typeface="Calibri"/>
                        <a:cs typeface="Times New Roman"/>
                      </a:endParaRPr>
                    </a:p>
                  </a:txBody>
                  <a:tcPr marL="44450" marR="44450" marT="0" marB="0" anchor="b"/>
                </a:tc>
              </a:tr>
              <a:tr h="363074">
                <a:tc>
                  <a:txBody>
                    <a:bodyPr/>
                    <a:lstStyle/>
                    <a:p>
                      <a:pPr algn="ctr">
                        <a:lnSpc>
                          <a:spcPct val="200000"/>
                        </a:lnSpc>
                        <a:spcAft>
                          <a:spcPts val="0"/>
                        </a:spcAft>
                      </a:pPr>
                      <a:r>
                        <a:rPr lang="es-EC" sz="1600">
                          <a:effectLst/>
                        </a:rPr>
                        <a:t>18.06</a:t>
                      </a:r>
                      <a:endParaRPr lang="es-EC" sz="16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600" dirty="0">
                          <a:effectLst/>
                        </a:rPr>
                        <a:t>25</a:t>
                      </a:r>
                      <a:endParaRPr lang="es-EC" sz="1600" dirty="0">
                        <a:effectLst/>
                        <a:latin typeface="Calibri"/>
                        <a:ea typeface="Calibri"/>
                        <a:cs typeface="Times New Roman"/>
                      </a:endParaRPr>
                    </a:p>
                  </a:txBody>
                  <a:tcPr marL="44450" marR="44450" marT="0" marB="0" anchor="b"/>
                </a:tc>
              </a:tr>
              <a:tr h="363074">
                <a:tc>
                  <a:txBody>
                    <a:bodyPr/>
                    <a:lstStyle/>
                    <a:p>
                      <a:pPr algn="ctr">
                        <a:lnSpc>
                          <a:spcPct val="200000"/>
                        </a:lnSpc>
                        <a:spcAft>
                          <a:spcPts val="0"/>
                        </a:spcAft>
                      </a:pPr>
                      <a:r>
                        <a:rPr lang="es-EC" sz="1600">
                          <a:effectLst/>
                        </a:rPr>
                        <a:t>21.54</a:t>
                      </a:r>
                      <a:endParaRPr lang="es-EC" sz="16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600">
                          <a:effectLst/>
                        </a:rPr>
                        <a:t>30</a:t>
                      </a:r>
                      <a:endParaRPr lang="es-EC" sz="1600">
                        <a:effectLst/>
                        <a:latin typeface="Calibri"/>
                        <a:ea typeface="Calibri"/>
                        <a:cs typeface="Times New Roman"/>
                      </a:endParaRPr>
                    </a:p>
                  </a:txBody>
                  <a:tcPr marL="44450" marR="44450" marT="0" marB="0" anchor="b"/>
                </a:tc>
              </a:tr>
              <a:tr h="363074">
                <a:tc>
                  <a:txBody>
                    <a:bodyPr/>
                    <a:lstStyle/>
                    <a:p>
                      <a:pPr algn="ctr">
                        <a:lnSpc>
                          <a:spcPct val="200000"/>
                        </a:lnSpc>
                        <a:spcAft>
                          <a:spcPts val="0"/>
                        </a:spcAft>
                      </a:pPr>
                      <a:r>
                        <a:rPr lang="es-EC" sz="1600">
                          <a:effectLst/>
                        </a:rPr>
                        <a:t>24.96</a:t>
                      </a:r>
                      <a:endParaRPr lang="es-EC" sz="16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600" dirty="0">
                          <a:effectLst/>
                        </a:rPr>
                        <a:t>35</a:t>
                      </a:r>
                      <a:endParaRPr lang="es-EC" sz="1600" dirty="0">
                        <a:effectLst/>
                        <a:latin typeface="Calibri"/>
                        <a:ea typeface="Calibri"/>
                        <a:cs typeface="Times New Roman"/>
                      </a:endParaRPr>
                    </a:p>
                  </a:txBody>
                  <a:tcPr marL="44450" marR="44450" marT="0" marB="0" anchor="b"/>
                </a:tc>
              </a:tr>
            </a:tbl>
          </a:graphicData>
        </a:graphic>
      </p:graphicFrame>
      <p:sp>
        <p:nvSpPr>
          <p:cNvPr id="19" name="18 Rectángulo"/>
          <p:cNvSpPr/>
          <p:nvPr/>
        </p:nvSpPr>
        <p:spPr>
          <a:xfrm>
            <a:off x="5846164" y="4940981"/>
            <a:ext cx="2790043" cy="43167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0" name="19 Conector recto de flecha"/>
          <p:cNvCxnSpPr/>
          <p:nvPr/>
        </p:nvCxnSpPr>
        <p:spPr>
          <a:xfrm>
            <a:off x="5402319" y="5156820"/>
            <a:ext cx="443845"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20 Grupo"/>
          <p:cNvGrpSpPr/>
          <p:nvPr/>
        </p:nvGrpSpPr>
        <p:grpSpPr>
          <a:xfrm>
            <a:off x="539552" y="861334"/>
            <a:ext cx="4791668" cy="607183"/>
            <a:chOff x="-1087955" y="-261254"/>
            <a:chExt cx="2941806" cy="1869467"/>
          </a:xfrm>
          <a:scene3d>
            <a:camera prst="orthographicFront">
              <a:rot lat="0" lon="0" rev="0"/>
            </a:camera>
            <a:lightRig rig="contrasting" dir="t">
              <a:rot lat="0" lon="0" rev="1200000"/>
            </a:lightRig>
          </a:scene3d>
        </p:grpSpPr>
        <p:sp>
          <p:nvSpPr>
            <p:cNvPr id="22" name="21 Rectángulo redondeado"/>
            <p:cNvSpPr/>
            <p:nvPr/>
          </p:nvSpPr>
          <p:spPr>
            <a:xfrm>
              <a:off x="-1087955" y="-178625"/>
              <a:ext cx="2929285" cy="1786838"/>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3" name="22 Rectángulo"/>
            <p:cNvSpPr/>
            <p:nvPr/>
          </p:nvSpPr>
          <p:spPr>
            <a:xfrm>
              <a:off x="-900982" y="-261254"/>
              <a:ext cx="2754833" cy="182993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defTabSz="1422400">
                <a:lnSpc>
                  <a:spcPct val="90000"/>
                </a:lnSpc>
                <a:spcBef>
                  <a:spcPct val="0"/>
                </a:spcBef>
                <a:spcAft>
                  <a:spcPct val="35000"/>
                </a:spcAft>
              </a:pPr>
              <a:endParaRPr lang="es-EC" sz="2000" b="1" dirty="0" smtClean="0">
                <a:solidFill>
                  <a:srgbClr val="C00000"/>
                </a:solidFill>
              </a:endParaRPr>
            </a:p>
            <a:p>
              <a:pPr defTabSz="1422400">
                <a:lnSpc>
                  <a:spcPct val="90000"/>
                </a:lnSpc>
                <a:spcBef>
                  <a:spcPct val="0"/>
                </a:spcBef>
                <a:spcAft>
                  <a:spcPct val="35000"/>
                </a:spcAft>
              </a:pPr>
              <a:r>
                <a:rPr lang="es-EC" sz="2000" b="1" dirty="0" smtClean="0">
                  <a:solidFill>
                    <a:schemeClr val="tx1"/>
                  </a:solidFill>
                </a:rPr>
                <a:t>1.-Pre-dimensionamiento de losa.</a:t>
              </a:r>
            </a:p>
            <a:p>
              <a:pPr lvl="0" algn="ctr" defTabSz="1422400">
                <a:lnSpc>
                  <a:spcPct val="90000"/>
                </a:lnSpc>
                <a:spcBef>
                  <a:spcPct val="0"/>
                </a:spcBef>
                <a:spcAft>
                  <a:spcPct val="35000"/>
                </a:spcAft>
              </a:pPr>
              <a:endParaRPr lang="es-EC" sz="2000" kern="1200" dirty="0"/>
            </a:p>
          </p:txBody>
        </p:sp>
      </p:grpSp>
    </p:spTree>
    <p:extLst>
      <p:ext uri="{BB962C8B-B14F-4D97-AF65-F5344CB8AC3E}">
        <p14:creationId xmlns:p14="http://schemas.microsoft.com/office/powerpoint/2010/main" val="13920471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15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3" grpId="0"/>
      <p:bldP spid="15" grpId="0"/>
      <p:bldP spid="17"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116237125"/>
              </p:ext>
            </p:extLst>
          </p:nvPr>
        </p:nvGraphicFramePr>
        <p:xfrm>
          <a:off x="1387500" y="1484784"/>
          <a:ext cx="6480720" cy="4959032"/>
        </p:xfrm>
        <a:graphic>
          <a:graphicData uri="http://schemas.openxmlformats.org/drawingml/2006/table">
            <a:tbl>
              <a:tblPr firstRow="1" firstCol="1" bandRow="1">
                <a:tableStyleId>{5C22544A-7EE6-4342-B048-85BDC9FD1C3A}</a:tableStyleId>
              </a:tblPr>
              <a:tblGrid>
                <a:gridCol w="1251685"/>
                <a:gridCol w="3406389"/>
                <a:gridCol w="1053371"/>
                <a:gridCol w="769275"/>
              </a:tblGrid>
              <a:tr h="320802">
                <a:tc gridSpan="4">
                  <a:txBody>
                    <a:bodyPr/>
                    <a:lstStyle/>
                    <a:p>
                      <a:pPr algn="ctr">
                        <a:lnSpc>
                          <a:spcPct val="200000"/>
                        </a:lnSpc>
                        <a:spcAft>
                          <a:spcPts val="0"/>
                        </a:spcAft>
                      </a:pPr>
                      <a:r>
                        <a:rPr lang="es-EC" sz="1200" dirty="0">
                          <a:effectLst/>
                        </a:rPr>
                        <a:t>Peso propio de la losa</a:t>
                      </a:r>
                      <a:endParaRPr lang="es-EC" sz="1200" dirty="0">
                        <a:effectLst/>
                        <a:latin typeface="Calibri"/>
                        <a:ea typeface="Calibri"/>
                        <a:cs typeface="Times New Roman"/>
                      </a:endParaRPr>
                    </a:p>
                  </a:txBody>
                  <a:tcPr marL="40849" marR="40849" marT="0" marB="0" anchor="b"/>
                </a:tc>
                <a:tc hMerge="1">
                  <a:txBody>
                    <a:bodyPr/>
                    <a:lstStyle/>
                    <a:p>
                      <a:endParaRPr lang="es-EC"/>
                    </a:p>
                  </a:txBody>
                  <a:tcPr/>
                </a:tc>
                <a:tc hMerge="1">
                  <a:txBody>
                    <a:bodyPr/>
                    <a:lstStyle/>
                    <a:p>
                      <a:endParaRPr lang="es-EC"/>
                    </a:p>
                  </a:txBody>
                  <a:tcPr/>
                </a:tc>
                <a:tc hMerge="1">
                  <a:txBody>
                    <a:bodyPr/>
                    <a:lstStyle/>
                    <a:p>
                      <a:endParaRPr lang="es-EC"/>
                    </a:p>
                  </a:txBody>
                  <a:tcPr/>
                </a:tc>
              </a:tr>
              <a:tr h="320802">
                <a:tc>
                  <a:txBody>
                    <a:bodyPr/>
                    <a:lstStyle/>
                    <a:p>
                      <a:pPr algn="ctr">
                        <a:lnSpc>
                          <a:spcPct val="200000"/>
                        </a:lnSpc>
                        <a:spcAft>
                          <a:spcPts val="0"/>
                        </a:spcAft>
                      </a:pPr>
                      <a:r>
                        <a:rPr lang="es-EC" sz="1200">
                          <a:effectLst/>
                        </a:rPr>
                        <a:t>Nervios  =</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3.6 m * 0.1 m * 0.2 m * 2400 kg/m</a:t>
                      </a:r>
                      <a:r>
                        <a:rPr lang="es-EC" sz="1200" baseline="30000">
                          <a:effectLst/>
                        </a:rPr>
                        <a:t>3</a:t>
                      </a:r>
                      <a:r>
                        <a:rPr lang="es-EC" sz="1200">
                          <a:effectLst/>
                        </a:rPr>
                        <a:t>  =</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172.80</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kg/m</a:t>
                      </a:r>
                      <a:r>
                        <a:rPr lang="es-EC" sz="1200" baseline="30000">
                          <a:effectLst/>
                        </a:rPr>
                        <a:t>2</a:t>
                      </a:r>
                      <a:endParaRPr lang="es-EC" sz="1200">
                        <a:effectLst/>
                        <a:latin typeface="Calibri"/>
                        <a:ea typeface="Calibri"/>
                        <a:cs typeface="Times New Roman"/>
                      </a:endParaRPr>
                    </a:p>
                  </a:txBody>
                  <a:tcPr marL="40849" marR="40849" marT="0" marB="0" anchor="b"/>
                </a:tc>
              </a:tr>
              <a:tr h="320802">
                <a:tc>
                  <a:txBody>
                    <a:bodyPr/>
                    <a:lstStyle/>
                    <a:p>
                      <a:pPr algn="ctr">
                        <a:lnSpc>
                          <a:spcPct val="200000"/>
                        </a:lnSpc>
                        <a:spcAft>
                          <a:spcPts val="0"/>
                        </a:spcAft>
                      </a:pPr>
                      <a:r>
                        <a:rPr lang="es-EC" sz="1200">
                          <a:effectLst/>
                        </a:rPr>
                        <a:t>Carpeta  =</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1 m * 1 m * 0.05 m * 2400  kg/m</a:t>
                      </a:r>
                      <a:r>
                        <a:rPr lang="es-EC" sz="1200" baseline="30000">
                          <a:effectLst/>
                        </a:rPr>
                        <a:t>3</a:t>
                      </a:r>
                      <a:r>
                        <a:rPr lang="es-EC" sz="1200">
                          <a:effectLst/>
                        </a:rPr>
                        <a:t> =</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120.00</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dirty="0">
                          <a:effectLst/>
                        </a:rPr>
                        <a:t>kg/</a:t>
                      </a:r>
                      <a:r>
                        <a:rPr lang="es-EC" sz="1200" dirty="0" err="1">
                          <a:effectLst/>
                        </a:rPr>
                        <a:t>m</a:t>
                      </a:r>
                      <a:r>
                        <a:rPr lang="es-EC" sz="1200" baseline="30000" dirty="0" err="1">
                          <a:effectLst/>
                        </a:rPr>
                        <a:t>2</a:t>
                      </a:r>
                      <a:endParaRPr lang="es-EC" sz="1200" dirty="0">
                        <a:effectLst/>
                        <a:latin typeface="Calibri"/>
                        <a:ea typeface="Calibri"/>
                        <a:cs typeface="Times New Roman"/>
                      </a:endParaRPr>
                    </a:p>
                  </a:txBody>
                  <a:tcPr marL="40849" marR="40849" marT="0" marB="0" anchor="b"/>
                </a:tc>
              </a:tr>
              <a:tr h="320802">
                <a:tc>
                  <a:txBody>
                    <a:bodyPr/>
                    <a:lstStyle/>
                    <a:p>
                      <a:pPr algn="ctr">
                        <a:lnSpc>
                          <a:spcPct val="200000"/>
                        </a:lnSpc>
                        <a:spcAft>
                          <a:spcPts val="0"/>
                        </a:spcAft>
                      </a:pPr>
                      <a:r>
                        <a:rPr lang="es-EC" sz="1200">
                          <a:effectLst/>
                        </a:rPr>
                        <a:t>Bloque =</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8 * ( 0.2 m * 0.2 m * 0.4 m * 1000 kg/m</a:t>
                      </a:r>
                      <a:r>
                        <a:rPr lang="es-EC" sz="1200" baseline="30000">
                          <a:effectLst/>
                        </a:rPr>
                        <a:t>3 </a:t>
                      </a:r>
                      <a:r>
                        <a:rPr lang="es-EC" sz="1200">
                          <a:effectLst/>
                        </a:rPr>
                        <a:t>) =</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128.00</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kg/m</a:t>
                      </a:r>
                      <a:r>
                        <a:rPr lang="es-EC" sz="1200" baseline="30000">
                          <a:effectLst/>
                        </a:rPr>
                        <a:t>2</a:t>
                      </a:r>
                      <a:endParaRPr lang="es-EC" sz="1200">
                        <a:effectLst/>
                        <a:latin typeface="Calibri"/>
                        <a:ea typeface="Calibri"/>
                        <a:cs typeface="Times New Roman"/>
                      </a:endParaRPr>
                    </a:p>
                  </a:txBody>
                  <a:tcPr marL="40849" marR="40849" marT="0" marB="0" anchor="b"/>
                </a:tc>
              </a:tr>
              <a:tr h="320802">
                <a:tc gridSpan="2">
                  <a:txBody>
                    <a:bodyPr/>
                    <a:lstStyle/>
                    <a:p>
                      <a:pPr algn="ctr">
                        <a:lnSpc>
                          <a:spcPct val="200000"/>
                        </a:lnSpc>
                        <a:spcAft>
                          <a:spcPts val="0"/>
                        </a:spcAft>
                      </a:pPr>
                      <a:r>
                        <a:rPr lang="es-EC" sz="1200" dirty="0">
                          <a:effectLst/>
                        </a:rPr>
                        <a:t>Total peso propio losa = </a:t>
                      </a:r>
                      <a:endParaRPr lang="es-EC" sz="1200" dirty="0">
                        <a:effectLst/>
                        <a:latin typeface="Calibri"/>
                        <a:ea typeface="Calibri"/>
                        <a:cs typeface="Times New Roman"/>
                      </a:endParaRPr>
                    </a:p>
                  </a:txBody>
                  <a:tcPr marL="40849" marR="40849" marT="0" marB="0" anchor="b"/>
                </a:tc>
                <a:tc hMerge="1">
                  <a:txBody>
                    <a:bodyPr/>
                    <a:lstStyle/>
                    <a:p>
                      <a:endParaRPr lang="es-EC"/>
                    </a:p>
                  </a:txBody>
                  <a:tcPr/>
                </a:tc>
                <a:tc>
                  <a:txBody>
                    <a:bodyPr/>
                    <a:lstStyle/>
                    <a:p>
                      <a:pPr algn="ctr">
                        <a:lnSpc>
                          <a:spcPct val="200000"/>
                        </a:lnSpc>
                        <a:spcAft>
                          <a:spcPts val="0"/>
                        </a:spcAft>
                      </a:pPr>
                      <a:r>
                        <a:rPr lang="es-EC" sz="1200">
                          <a:effectLst/>
                        </a:rPr>
                        <a:t>420.80</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kg/m</a:t>
                      </a:r>
                      <a:r>
                        <a:rPr lang="es-EC" sz="1200" baseline="30000">
                          <a:effectLst/>
                        </a:rPr>
                        <a:t>2</a:t>
                      </a:r>
                      <a:endParaRPr lang="es-EC" sz="1200">
                        <a:effectLst/>
                        <a:latin typeface="Calibri"/>
                        <a:ea typeface="Calibri"/>
                        <a:cs typeface="Times New Roman"/>
                      </a:endParaRPr>
                    </a:p>
                  </a:txBody>
                  <a:tcPr marL="40849" marR="40849" marT="0" marB="0" anchor="b"/>
                </a:tc>
              </a:tr>
              <a:tr h="233918">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r>
              <a:tr h="320802">
                <a:tc>
                  <a:txBody>
                    <a:bodyPr/>
                    <a:lstStyle/>
                    <a:p>
                      <a:pPr algn="ctr">
                        <a:lnSpc>
                          <a:spcPct val="200000"/>
                        </a:lnSpc>
                        <a:spcAft>
                          <a:spcPts val="0"/>
                        </a:spcAft>
                      </a:pPr>
                      <a:r>
                        <a:rPr lang="es-EC" sz="1200">
                          <a:effectLst/>
                        </a:rPr>
                        <a:t>Peso Vigas =</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20% del peso propio de la losa =</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84.16</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kg/m</a:t>
                      </a:r>
                      <a:r>
                        <a:rPr lang="es-EC" sz="1200" baseline="30000">
                          <a:effectLst/>
                        </a:rPr>
                        <a:t>2</a:t>
                      </a:r>
                      <a:endParaRPr lang="es-EC" sz="1200">
                        <a:effectLst/>
                        <a:latin typeface="Calibri"/>
                        <a:ea typeface="Calibri"/>
                        <a:cs typeface="Times New Roman"/>
                      </a:endParaRPr>
                    </a:p>
                  </a:txBody>
                  <a:tcPr marL="40849" marR="40849" marT="0" marB="0" anchor="b"/>
                </a:tc>
              </a:tr>
              <a:tr h="233918">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r>
              <a:tr h="320802">
                <a:tc gridSpan="2">
                  <a:txBody>
                    <a:bodyPr/>
                    <a:lstStyle/>
                    <a:p>
                      <a:pPr algn="ctr">
                        <a:lnSpc>
                          <a:spcPct val="200000"/>
                        </a:lnSpc>
                        <a:spcAft>
                          <a:spcPts val="0"/>
                        </a:spcAft>
                      </a:pPr>
                      <a:r>
                        <a:rPr lang="es-EC" sz="1200">
                          <a:effectLst/>
                        </a:rPr>
                        <a:t>Paredes  =</a:t>
                      </a:r>
                      <a:endParaRPr lang="es-EC" sz="1200">
                        <a:effectLst/>
                        <a:latin typeface="Calibri"/>
                        <a:ea typeface="Calibri"/>
                        <a:cs typeface="Times New Roman"/>
                      </a:endParaRPr>
                    </a:p>
                  </a:txBody>
                  <a:tcPr marL="40849" marR="40849" marT="0" marB="0" anchor="b"/>
                </a:tc>
                <a:tc hMerge="1">
                  <a:txBody>
                    <a:bodyPr/>
                    <a:lstStyle/>
                    <a:p>
                      <a:endParaRPr lang="es-EC"/>
                    </a:p>
                  </a:txBody>
                  <a:tcPr/>
                </a:tc>
                <a:tc>
                  <a:txBody>
                    <a:bodyPr/>
                    <a:lstStyle/>
                    <a:p>
                      <a:pPr algn="ctr">
                        <a:lnSpc>
                          <a:spcPct val="200000"/>
                        </a:lnSpc>
                        <a:spcAft>
                          <a:spcPts val="0"/>
                        </a:spcAft>
                      </a:pPr>
                      <a:r>
                        <a:rPr lang="es-EC" sz="1200">
                          <a:effectLst/>
                        </a:rPr>
                        <a:t>200.00</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kg/m</a:t>
                      </a:r>
                      <a:r>
                        <a:rPr lang="es-EC" sz="1200" baseline="30000">
                          <a:effectLst/>
                        </a:rPr>
                        <a:t>2</a:t>
                      </a:r>
                      <a:endParaRPr lang="es-EC" sz="1200">
                        <a:effectLst/>
                        <a:latin typeface="Calibri"/>
                        <a:ea typeface="Calibri"/>
                        <a:cs typeface="Times New Roman"/>
                      </a:endParaRPr>
                    </a:p>
                  </a:txBody>
                  <a:tcPr marL="40849" marR="40849" marT="0" marB="0" anchor="b"/>
                </a:tc>
              </a:tr>
              <a:tr h="320802">
                <a:tc gridSpan="2">
                  <a:txBody>
                    <a:bodyPr/>
                    <a:lstStyle/>
                    <a:p>
                      <a:pPr algn="ctr">
                        <a:lnSpc>
                          <a:spcPct val="200000"/>
                        </a:lnSpc>
                        <a:spcAft>
                          <a:spcPts val="0"/>
                        </a:spcAft>
                      </a:pPr>
                      <a:r>
                        <a:rPr lang="es-EC" sz="1200">
                          <a:effectLst/>
                        </a:rPr>
                        <a:t>Enlucido y Acabados =</a:t>
                      </a:r>
                      <a:endParaRPr lang="es-EC" sz="1200">
                        <a:effectLst/>
                        <a:latin typeface="Calibri"/>
                        <a:ea typeface="Calibri"/>
                        <a:cs typeface="Times New Roman"/>
                      </a:endParaRPr>
                    </a:p>
                  </a:txBody>
                  <a:tcPr marL="40849" marR="40849" marT="0" marB="0" anchor="b"/>
                </a:tc>
                <a:tc hMerge="1">
                  <a:txBody>
                    <a:bodyPr/>
                    <a:lstStyle/>
                    <a:p>
                      <a:endParaRPr lang="es-EC"/>
                    </a:p>
                  </a:txBody>
                  <a:tcPr/>
                </a:tc>
                <a:tc>
                  <a:txBody>
                    <a:bodyPr/>
                    <a:lstStyle/>
                    <a:p>
                      <a:pPr algn="ctr">
                        <a:lnSpc>
                          <a:spcPct val="200000"/>
                        </a:lnSpc>
                        <a:spcAft>
                          <a:spcPts val="0"/>
                        </a:spcAft>
                      </a:pPr>
                      <a:r>
                        <a:rPr lang="es-EC" sz="1200">
                          <a:effectLst/>
                        </a:rPr>
                        <a:t>120.00</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kg/m</a:t>
                      </a:r>
                      <a:r>
                        <a:rPr lang="es-EC" sz="1200" baseline="30000">
                          <a:effectLst/>
                        </a:rPr>
                        <a:t>2</a:t>
                      </a:r>
                      <a:endParaRPr lang="es-EC" sz="1200">
                        <a:effectLst/>
                        <a:latin typeface="Calibri"/>
                        <a:ea typeface="Calibri"/>
                        <a:cs typeface="Times New Roman"/>
                      </a:endParaRPr>
                    </a:p>
                  </a:txBody>
                  <a:tcPr marL="40849" marR="40849" marT="0" marB="0" anchor="b"/>
                </a:tc>
              </a:tr>
              <a:tr h="233918">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r>
              <a:tr h="320802">
                <a:tc gridSpan="2">
                  <a:txBody>
                    <a:bodyPr/>
                    <a:lstStyle/>
                    <a:p>
                      <a:pPr algn="ctr">
                        <a:lnSpc>
                          <a:spcPct val="200000"/>
                        </a:lnSpc>
                        <a:spcAft>
                          <a:spcPts val="0"/>
                        </a:spcAft>
                      </a:pPr>
                      <a:r>
                        <a:rPr lang="es-EC" sz="1200">
                          <a:effectLst/>
                        </a:rPr>
                        <a:t>Carga Muerta  (Cm) =</a:t>
                      </a:r>
                      <a:endParaRPr lang="es-EC" sz="1200">
                        <a:effectLst/>
                        <a:latin typeface="Calibri"/>
                        <a:ea typeface="Calibri"/>
                        <a:cs typeface="Times New Roman"/>
                      </a:endParaRPr>
                    </a:p>
                  </a:txBody>
                  <a:tcPr marL="40849" marR="40849" marT="0" marB="0" anchor="b"/>
                </a:tc>
                <a:tc hMerge="1">
                  <a:txBody>
                    <a:bodyPr/>
                    <a:lstStyle/>
                    <a:p>
                      <a:endParaRPr lang="es-EC"/>
                    </a:p>
                  </a:txBody>
                  <a:tcPr/>
                </a:tc>
                <a:tc>
                  <a:txBody>
                    <a:bodyPr/>
                    <a:lstStyle/>
                    <a:p>
                      <a:pPr algn="ctr">
                        <a:lnSpc>
                          <a:spcPct val="200000"/>
                        </a:lnSpc>
                        <a:spcAft>
                          <a:spcPts val="0"/>
                        </a:spcAft>
                      </a:pPr>
                      <a:r>
                        <a:rPr lang="es-EC" sz="1200">
                          <a:effectLst/>
                        </a:rPr>
                        <a:t>824.96</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kg/m</a:t>
                      </a:r>
                      <a:r>
                        <a:rPr lang="es-EC" sz="1200" baseline="30000">
                          <a:effectLst/>
                        </a:rPr>
                        <a:t>2</a:t>
                      </a:r>
                      <a:endParaRPr lang="es-EC" sz="1200">
                        <a:effectLst/>
                        <a:latin typeface="Calibri"/>
                        <a:ea typeface="Calibri"/>
                        <a:cs typeface="Times New Roman"/>
                      </a:endParaRPr>
                    </a:p>
                  </a:txBody>
                  <a:tcPr marL="40849" marR="40849" marT="0" marB="0" anchor="b"/>
                </a:tc>
              </a:tr>
              <a:tr h="320802">
                <a:tc gridSpan="2">
                  <a:txBody>
                    <a:bodyPr/>
                    <a:lstStyle/>
                    <a:p>
                      <a:pPr algn="ctr">
                        <a:lnSpc>
                          <a:spcPct val="200000"/>
                        </a:lnSpc>
                        <a:spcAft>
                          <a:spcPts val="0"/>
                        </a:spcAft>
                      </a:pPr>
                      <a:r>
                        <a:rPr lang="es-EC" sz="1200">
                          <a:effectLst/>
                        </a:rPr>
                        <a:t>Carga Viva  (Cv) =</a:t>
                      </a:r>
                      <a:endParaRPr lang="es-EC" sz="1200">
                        <a:effectLst/>
                        <a:latin typeface="Calibri"/>
                        <a:ea typeface="Calibri"/>
                        <a:cs typeface="Times New Roman"/>
                      </a:endParaRPr>
                    </a:p>
                  </a:txBody>
                  <a:tcPr marL="40849" marR="40849" marT="0" marB="0" anchor="b"/>
                </a:tc>
                <a:tc hMerge="1">
                  <a:txBody>
                    <a:bodyPr/>
                    <a:lstStyle/>
                    <a:p>
                      <a:endParaRPr lang="es-EC"/>
                    </a:p>
                  </a:txBody>
                  <a:tcPr/>
                </a:tc>
                <a:tc>
                  <a:txBody>
                    <a:bodyPr/>
                    <a:lstStyle/>
                    <a:p>
                      <a:pPr algn="ctr">
                        <a:lnSpc>
                          <a:spcPct val="200000"/>
                        </a:lnSpc>
                        <a:spcAft>
                          <a:spcPts val="0"/>
                        </a:spcAft>
                      </a:pPr>
                      <a:r>
                        <a:rPr lang="es-EC" sz="1200">
                          <a:effectLst/>
                        </a:rPr>
                        <a:t>200.00</a:t>
                      </a:r>
                      <a:endParaRPr lang="es-EC" sz="120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a:effectLst/>
                        </a:rPr>
                        <a:t>kg/m</a:t>
                      </a:r>
                      <a:r>
                        <a:rPr lang="es-EC" sz="1200" baseline="30000">
                          <a:effectLst/>
                        </a:rPr>
                        <a:t>2</a:t>
                      </a:r>
                      <a:endParaRPr lang="es-EC" sz="1200">
                        <a:effectLst/>
                        <a:latin typeface="Calibri"/>
                        <a:ea typeface="Calibri"/>
                        <a:cs typeface="Times New Roman"/>
                      </a:endParaRPr>
                    </a:p>
                  </a:txBody>
                  <a:tcPr marL="40849" marR="40849" marT="0" marB="0" anchor="b"/>
                </a:tc>
              </a:tr>
              <a:tr h="233918">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c>
                  <a:txBody>
                    <a:bodyPr/>
                    <a:lstStyle/>
                    <a:p>
                      <a:pPr>
                        <a:lnSpc>
                          <a:spcPct val="115000"/>
                        </a:lnSpc>
                      </a:pPr>
                      <a:endParaRPr lang="es-EC" sz="1200">
                        <a:effectLst/>
                        <a:latin typeface="Calibri"/>
                        <a:cs typeface="Times New Roman"/>
                      </a:endParaRPr>
                    </a:p>
                  </a:txBody>
                  <a:tcPr marL="40849" marR="40849" marT="0" marB="0" anchor="b"/>
                </a:tc>
              </a:tr>
              <a:tr h="320802">
                <a:tc gridSpan="2">
                  <a:txBody>
                    <a:bodyPr/>
                    <a:lstStyle/>
                    <a:p>
                      <a:pPr algn="ctr">
                        <a:lnSpc>
                          <a:spcPct val="200000"/>
                        </a:lnSpc>
                        <a:spcAft>
                          <a:spcPts val="0"/>
                        </a:spcAft>
                      </a:pPr>
                      <a:r>
                        <a:rPr lang="es-EC" sz="1200">
                          <a:effectLst/>
                        </a:rPr>
                        <a:t>Carga Total (Ct) =</a:t>
                      </a:r>
                      <a:endParaRPr lang="es-EC" sz="1200">
                        <a:effectLst/>
                        <a:latin typeface="Calibri"/>
                        <a:ea typeface="Calibri"/>
                        <a:cs typeface="Times New Roman"/>
                      </a:endParaRPr>
                    </a:p>
                  </a:txBody>
                  <a:tcPr marL="40849" marR="40849" marT="0" marB="0" anchor="b"/>
                </a:tc>
                <a:tc hMerge="1">
                  <a:txBody>
                    <a:bodyPr/>
                    <a:lstStyle/>
                    <a:p>
                      <a:endParaRPr lang="es-EC"/>
                    </a:p>
                  </a:txBody>
                  <a:tcPr/>
                </a:tc>
                <a:tc>
                  <a:txBody>
                    <a:bodyPr/>
                    <a:lstStyle/>
                    <a:p>
                      <a:pPr algn="ctr">
                        <a:lnSpc>
                          <a:spcPct val="200000"/>
                        </a:lnSpc>
                        <a:spcAft>
                          <a:spcPts val="0"/>
                        </a:spcAft>
                      </a:pPr>
                      <a:r>
                        <a:rPr lang="es-EC" sz="1200" dirty="0">
                          <a:effectLst/>
                        </a:rPr>
                        <a:t>1024.96</a:t>
                      </a:r>
                      <a:endParaRPr lang="es-EC" sz="1200" dirty="0">
                        <a:effectLst/>
                        <a:latin typeface="Calibri"/>
                        <a:ea typeface="Calibri"/>
                        <a:cs typeface="Times New Roman"/>
                      </a:endParaRPr>
                    </a:p>
                  </a:txBody>
                  <a:tcPr marL="40849" marR="40849" marT="0" marB="0" anchor="b"/>
                </a:tc>
                <a:tc>
                  <a:txBody>
                    <a:bodyPr/>
                    <a:lstStyle/>
                    <a:p>
                      <a:pPr algn="ctr">
                        <a:lnSpc>
                          <a:spcPct val="200000"/>
                        </a:lnSpc>
                        <a:spcAft>
                          <a:spcPts val="0"/>
                        </a:spcAft>
                      </a:pPr>
                      <a:r>
                        <a:rPr lang="es-EC" sz="1200" dirty="0">
                          <a:effectLst/>
                        </a:rPr>
                        <a:t>kg/</a:t>
                      </a:r>
                      <a:r>
                        <a:rPr lang="es-EC" sz="1200" dirty="0" err="1">
                          <a:effectLst/>
                        </a:rPr>
                        <a:t>m</a:t>
                      </a:r>
                      <a:r>
                        <a:rPr lang="es-EC" sz="1200" baseline="30000" dirty="0" err="1">
                          <a:effectLst/>
                        </a:rPr>
                        <a:t>2</a:t>
                      </a:r>
                      <a:endParaRPr lang="es-EC" sz="1200" dirty="0">
                        <a:effectLst/>
                        <a:latin typeface="Calibri"/>
                        <a:ea typeface="Calibri"/>
                        <a:cs typeface="Times New Roman"/>
                      </a:endParaRPr>
                    </a:p>
                  </a:txBody>
                  <a:tcPr marL="40849" marR="40849" marT="0" marB="0" anchor="b"/>
                </a:tc>
              </a:tr>
            </a:tbl>
          </a:graphicData>
        </a:graphic>
      </p:graphicFrame>
      <p:cxnSp>
        <p:nvCxnSpPr>
          <p:cNvPr id="5" name="4 Conector recto de flecha"/>
          <p:cNvCxnSpPr/>
          <p:nvPr/>
        </p:nvCxnSpPr>
        <p:spPr>
          <a:xfrm>
            <a:off x="827584" y="3789040"/>
            <a:ext cx="58988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 name="5 Grupo"/>
          <p:cNvGrpSpPr/>
          <p:nvPr/>
        </p:nvGrpSpPr>
        <p:grpSpPr>
          <a:xfrm>
            <a:off x="608061" y="648413"/>
            <a:ext cx="7148362" cy="638627"/>
            <a:chOff x="-374890" y="-5940267"/>
            <a:chExt cx="2929285" cy="1966281"/>
          </a:xfrm>
          <a:scene3d>
            <a:camera prst="orthographicFront">
              <a:rot lat="0" lon="0" rev="0"/>
            </a:camera>
            <a:lightRig rig="contrasting" dir="t">
              <a:rot lat="0" lon="0" rev="1200000"/>
            </a:lightRig>
          </a:scene3d>
        </p:grpSpPr>
        <p:sp>
          <p:nvSpPr>
            <p:cNvPr id="7" name="6 Rectángulo redondeado"/>
            <p:cNvSpPr/>
            <p:nvPr/>
          </p:nvSpPr>
          <p:spPr>
            <a:xfrm>
              <a:off x="-374890" y="-5940267"/>
              <a:ext cx="2929285" cy="1786838"/>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7 Rectángulo"/>
            <p:cNvSpPr/>
            <p:nvPr/>
          </p:nvSpPr>
          <p:spPr>
            <a:xfrm>
              <a:off x="-371750" y="-5803923"/>
              <a:ext cx="2754833" cy="182993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just"/>
              <a:r>
                <a:rPr lang="es-EC" sz="2000" b="1" dirty="0" smtClean="0">
                  <a:solidFill>
                    <a:schemeClr val="tx1"/>
                  </a:solidFill>
                </a:rPr>
                <a:t>2</a:t>
              </a:r>
              <a:r>
                <a:rPr lang="es-EC" sz="2000" b="1" dirty="0">
                  <a:solidFill>
                    <a:schemeClr val="tx1"/>
                  </a:solidFill>
                </a:rPr>
                <a:t>. Determinación de cargas aplicadas en el pórtico</a:t>
              </a:r>
              <a:r>
                <a:rPr lang="es-EC" sz="2000" b="1" dirty="0">
                  <a:solidFill>
                    <a:srgbClr val="C00000"/>
                  </a:solidFill>
                </a:rPr>
                <a:t>.</a:t>
              </a:r>
            </a:p>
          </p:txBody>
        </p:sp>
      </p:grpSp>
      <p:sp>
        <p:nvSpPr>
          <p:cNvPr id="10" name="1 Título"/>
          <p:cNvSpPr txBox="1">
            <a:spLocks/>
          </p:cNvSpPr>
          <p:nvPr/>
        </p:nvSpPr>
        <p:spPr>
          <a:xfrm>
            <a:off x="4644008" y="44624"/>
            <a:ext cx="3744416"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1800" b="1" dirty="0" err="1" smtClean="0">
                <a:solidFill>
                  <a:schemeClr val="bg1"/>
                </a:solidFill>
              </a:rPr>
              <a:t>Predimensionamiento</a:t>
            </a:r>
            <a:r>
              <a:rPr lang="es-ES" sz="1800" b="1" dirty="0">
                <a:solidFill>
                  <a:schemeClr val="bg1"/>
                </a:solidFill>
              </a:rPr>
              <a:t> </a:t>
            </a:r>
            <a:r>
              <a:rPr lang="es-ES" sz="1800" b="1" dirty="0" smtClean="0">
                <a:solidFill>
                  <a:schemeClr val="bg1"/>
                </a:solidFill>
              </a:rPr>
              <a:t>de </a:t>
            </a:r>
          </a:p>
          <a:p>
            <a:pPr algn="ctr"/>
            <a:r>
              <a:rPr lang="es-ES" sz="1800" b="1" dirty="0" smtClean="0">
                <a:solidFill>
                  <a:schemeClr val="bg1"/>
                </a:solidFill>
              </a:rPr>
              <a:t>elementos</a:t>
            </a:r>
            <a:endParaRPr lang="es-EC" sz="1800" dirty="0">
              <a:solidFill>
                <a:schemeClr val="bg1"/>
              </a:solidFill>
            </a:endParaRPr>
          </a:p>
        </p:txBody>
      </p:sp>
    </p:spTree>
    <p:extLst>
      <p:ext uri="{BB962C8B-B14F-4D97-AF65-F5344CB8AC3E}">
        <p14:creationId xmlns:p14="http://schemas.microsoft.com/office/powerpoint/2010/main" val="8436182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441203" y="5157192"/>
            <a:ext cx="5075924" cy="1107996"/>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2 Marcador de contenido"/>
          <p:cNvSpPr txBox="1">
            <a:spLocks/>
          </p:cNvSpPr>
          <p:nvPr/>
        </p:nvSpPr>
        <p:spPr>
          <a:xfrm>
            <a:off x="683567" y="1158032"/>
            <a:ext cx="7920880" cy="12961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ü"/>
            </a:pPr>
            <a:endParaRPr lang="es-EC" sz="1800" dirty="0"/>
          </a:p>
        </p:txBody>
      </p:sp>
      <mc:AlternateContent xmlns:mc="http://schemas.openxmlformats.org/markup-compatibility/2006" xmlns:a14="http://schemas.microsoft.com/office/drawing/2010/main">
        <mc:Choice Requires="a14">
          <p:sp>
            <p:nvSpPr>
              <p:cNvPr id="2" name="1 Rectángulo"/>
              <p:cNvSpPr/>
              <p:nvPr/>
            </p:nvSpPr>
            <p:spPr>
              <a:xfrm>
                <a:off x="2438344" y="5765923"/>
                <a:ext cx="507592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𝐶</m:t>
                      </m:r>
                      <m:r>
                        <a:rPr lang="es-EC" i="1">
                          <a:latin typeface="Cambria Math"/>
                        </a:rPr>
                        <m:t>.</m:t>
                      </m:r>
                      <m:r>
                        <a:rPr lang="es-EC" i="1">
                          <a:latin typeface="Cambria Math"/>
                        </a:rPr>
                        <m:t>𝑀</m:t>
                      </m:r>
                      <m:r>
                        <a:rPr lang="es-EC" i="1">
                          <a:latin typeface="Cambria Math"/>
                        </a:rPr>
                        <m:t> </m:t>
                      </m:r>
                      <m:r>
                        <a:rPr lang="es-EC" i="1">
                          <a:latin typeface="Cambria Math"/>
                        </a:rPr>
                        <m:t>𝑖𝑛𝑔𝑟𝑒𝑠𝑜</m:t>
                      </m:r>
                      <m:r>
                        <a:rPr lang="es-EC" i="1">
                          <a:latin typeface="Cambria Math"/>
                        </a:rPr>
                        <m:t> </m:t>
                      </m:r>
                      <m:r>
                        <a:rPr lang="es-EC" i="1">
                          <a:latin typeface="Cambria Math"/>
                        </a:rPr>
                        <m:t>𝑝𝑟𝑜𝑔𝑟𝑎𝑚𝑎</m:t>
                      </m:r>
                      <m:r>
                        <a:rPr lang="es-EC" i="1">
                          <a:latin typeface="Cambria Math"/>
                        </a:rPr>
                        <m:t> </m:t>
                      </m:r>
                      <m:r>
                        <a:rPr lang="es-EC" i="1">
                          <a:latin typeface="Cambria Math"/>
                        </a:rPr>
                        <m:t>𝐸𝑇𝐴𝐵𝑆</m:t>
                      </m:r>
                      <m:r>
                        <a:rPr lang="es-EC" i="1">
                          <a:latin typeface="Cambria Math"/>
                        </a:rPr>
                        <m:t>:320 </m:t>
                      </m:r>
                      <m:r>
                        <a:rPr lang="es-EC" i="1">
                          <a:latin typeface="Cambria Math"/>
                        </a:rPr>
                        <m:t>𝑘𝑔</m:t>
                      </m:r>
                      <m:r>
                        <a:rPr lang="es-EC" i="1">
                          <a:latin typeface="Cambria Math"/>
                        </a:rPr>
                        <m:t>/</m:t>
                      </m:r>
                      <m:r>
                        <a:rPr lang="es-EC" i="1">
                          <a:latin typeface="Cambria Math"/>
                        </a:rPr>
                        <m:t>𝑚</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2438344" y="5765923"/>
                <a:ext cx="5075923" cy="369332"/>
              </a:xfrm>
              <a:prstGeom prst="rect">
                <a:avLst/>
              </a:prstGeom>
              <a:blipFill rotWithShape="1">
                <a:blip r:embed="rId2"/>
                <a:stretch>
                  <a:fillRect b="-1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2438345" y="5249525"/>
                <a:ext cx="5075923" cy="9233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𝐶</m:t>
                      </m:r>
                      <m:r>
                        <a:rPr lang="es-EC" i="1" smtClean="0">
                          <a:latin typeface="Cambria Math"/>
                        </a:rPr>
                        <m:t>.</m:t>
                      </m:r>
                      <m:r>
                        <a:rPr lang="es-EC" b="0" i="1" smtClean="0">
                          <a:latin typeface="Cambria Math"/>
                        </a:rPr>
                        <m:t>𝑉</m:t>
                      </m:r>
                      <m:r>
                        <a:rPr lang="es-EC" i="1" smtClean="0">
                          <a:latin typeface="Cambria Math"/>
                        </a:rPr>
                        <m:t>  </m:t>
                      </m:r>
                      <m:r>
                        <a:rPr lang="es-EC" i="1">
                          <a:latin typeface="Cambria Math"/>
                        </a:rPr>
                        <m:t>𝑖𝑛𝑔𝑟𝑒𝑠𝑜</m:t>
                      </m:r>
                      <m:r>
                        <a:rPr lang="es-EC" i="1">
                          <a:latin typeface="Cambria Math"/>
                        </a:rPr>
                        <m:t> </m:t>
                      </m:r>
                      <m:r>
                        <a:rPr lang="es-EC" i="1">
                          <a:latin typeface="Cambria Math"/>
                        </a:rPr>
                        <m:t>𝑝𝑟𝑜𝑔𝑟𝑎𝑚𝑎</m:t>
                      </m:r>
                      <m:r>
                        <a:rPr lang="es-EC" i="1">
                          <a:latin typeface="Cambria Math"/>
                        </a:rPr>
                        <m:t> </m:t>
                      </m:r>
                      <m:r>
                        <a:rPr lang="es-EC" i="1">
                          <a:latin typeface="Cambria Math"/>
                        </a:rPr>
                        <m:t>𝐸𝑇𝐴𝐵𝑆</m:t>
                      </m:r>
                      <m:r>
                        <a:rPr lang="es-EC" i="1">
                          <a:latin typeface="Cambria Math"/>
                        </a:rPr>
                        <m:t>:200 </m:t>
                      </m:r>
                      <m:r>
                        <a:rPr lang="es-EC" i="1">
                          <a:latin typeface="Cambria Math"/>
                        </a:rPr>
                        <m:t>𝑘𝑔</m:t>
                      </m:r>
                      <m:r>
                        <a:rPr lang="es-EC" i="1">
                          <a:latin typeface="Cambria Math"/>
                        </a:rPr>
                        <m:t>/</m:t>
                      </m:r>
                      <m:r>
                        <a:rPr lang="es-EC" i="1">
                          <a:latin typeface="Cambria Math"/>
                        </a:rPr>
                        <m:t>𝑚</m:t>
                      </m:r>
                      <m:r>
                        <m:rPr>
                          <m:nor/>
                        </m:rPr>
                        <a:rPr lang="es-EC" i="1"/>
                        <m:t>2</m:t>
                      </m:r>
                    </m:oMath>
                  </m:oMathPara>
                </a14:m>
                <a:endParaRPr lang="es-EC" i="1" dirty="0"/>
              </a:p>
              <a:p>
                <a:endParaRPr lang="es-EC" dirty="0"/>
              </a:p>
              <a:p>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2438345" y="5249525"/>
                <a:ext cx="5075923" cy="923330"/>
              </a:xfrm>
              <a:prstGeom prst="rect">
                <a:avLst/>
              </a:prstGeom>
              <a:blipFill rotWithShape="1">
                <a:blip r:embed="rId3"/>
                <a:stretch>
                  <a:fillRect/>
                </a:stretch>
              </a:blipFill>
            </p:spPr>
            <p:txBody>
              <a:bodyPr/>
              <a:lstStyle/>
              <a:p>
                <a:r>
                  <a:rPr lang="es-EC">
                    <a:noFill/>
                  </a:rPr>
                  <a:t> </a:t>
                </a:r>
              </a:p>
            </p:txBody>
          </p:sp>
        </mc:Fallback>
      </mc:AlternateContent>
      <p:sp>
        <p:nvSpPr>
          <p:cNvPr id="11" name="Cheurón 4"/>
          <p:cNvSpPr/>
          <p:nvPr/>
        </p:nvSpPr>
        <p:spPr>
          <a:xfrm>
            <a:off x="1746005" y="1720471"/>
            <a:ext cx="6466319" cy="1467409"/>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5400" tIns="12700" rIns="0" bIns="12700" numCol="1" spcCol="1270" anchor="ctr" anchorCtr="0">
            <a:noAutofit/>
          </a:bodyPr>
          <a:lstStyle/>
          <a:p>
            <a:pPr>
              <a:buFont typeface="Wingdings" pitchFamily="2" charset="2"/>
              <a:buChar char="ü"/>
            </a:pPr>
            <a:endParaRPr lang="es-EC" sz="2000" dirty="0">
              <a:solidFill>
                <a:schemeClr val="tx1"/>
              </a:solidFill>
            </a:endParaRPr>
          </a:p>
        </p:txBody>
      </p:sp>
      <p:grpSp>
        <p:nvGrpSpPr>
          <p:cNvPr id="12" name="11 Grupo"/>
          <p:cNvGrpSpPr/>
          <p:nvPr/>
        </p:nvGrpSpPr>
        <p:grpSpPr>
          <a:xfrm>
            <a:off x="1604404" y="1411459"/>
            <a:ext cx="5909864" cy="2085432"/>
            <a:chOff x="82893" y="1815599"/>
            <a:chExt cx="2457416" cy="1726650"/>
          </a:xfrm>
          <a:scene3d>
            <a:camera prst="orthographicFront"/>
            <a:lightRig rig="threePt" dir="t">
              <a:rot lat="0" lon="0" rev="7500000"/>
            </a:lightRig>
          </a:scene3d>
        </p:grpSpPr>
        <p:sp>
          <p:nvSpPr>
            <p:cNvPr id="13" name="12 Rectángulo redondeado"/>
            <p:cNvSpPr/>
            <p:nvPr/>
          </p:nvSpPr>
          <p:spPr>
            <a:xfrm>
              <a:off x="82893" y="1815599"/>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13 Rectángulo"/>
            <p:cNvSpPr/>
            <p:nvPr/>
          </p:nvSpPr>
          <p:spPr>
            <a:xfrm>
              <a:off x="167181" y="1899887"/>
              <a:ext cx="2288840" cy="15580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r>
                <a:rPr lang="es-EC" dirty="0">
                  <a:solidFill>
                    <a:schemeClr val="tx1"/>
                  </a:solidFill>
                </a:rPr>
                <a:t>El programa </a:t>
              </a:r>
              <a:r>
                <a:rPr lang="es-EC" dirty="0" err="1">
                  <a:solidFill>
                    <a:schemeClr val="tx1"/>
                  </a:solidFill>
                </a:rPr>
                <a:t>ETABS</a:t>
              </a:r>
              <a:r>
                <a:rPr lang="es-EC" dirty="0">
                  <a:solidFill>
                    <a:schemeClr val="tx1"/>
                  </a:solidFill>
                </a:rPr>
                <a:t> calcula el peso propio de los elementos estructurales, razón por la cual se deberá ingresar </a:t>
              </a:r>
              <a:r>
                <a:rPr lang="es-EC" dirty="0" smtClean="0">
                  <a:solidFill>
                    <a:schemeClr val="tx1"/>
                  </a:solidFill>
                </a:rPr>
                <a:t>solamente </a:t>
              </a:r>
              <a:r>
                <a:rPr lang="es-EC" dirty="0">
                  <a:solidFill>
                    <a:schemeClr val="tx1"/>
                  </a:solidFill>
                </a:rPr>
                <a:t>el valor de carga muerta que refiere a </a:t>
              </a:r>
              <a:r>
                <a:rPr lang="es-EC" dirty="0" smtClean="0">
                  <a:solidFill>
                    <a:schemeClr val="tx1"/>
                  </a:solidFill>
                </a:rPr>
                <a:t>:</a:t>
              </a:r>
            </a:p>
            <a:p>
              <a:pPr marL="285750" indent="-285750">
                <a:buFont typeface="Arial" pitchFamily="34" charset="0"/>
                <a:buChar char="•"/>
              </a:pPr>
              <a:r>
                <a:rPr lang="es-EC" dirty="0" smtClean="0">
                  <a:solidFill>
                    <a:schemeClr val="tx1"/>
                  </a:solidFill>
                </a:rPr>
                <a:t>Paredes</a:t>
              </a:r>
            </a:p>
            <a:p>
              <a:pPr marL="285750" indent="-285750">
                <a:buFont typeface="Arial" pitchFamily="34" charset="0"/>
                <a:buChar char="•"/>
              </a:pPr>
              <a:r>
                <a:rPr lang="es-EC" dirty="0" smtClean="0">
                  <a:solidFill>
                    <a:schemeClr val="tx1"/>
                  </a:solidFill>
                </a:rPr>
                <a:t>Enlucidos</a:t>
              </a:r>
            </a:p>
            <a:p>
              <a:pPr marL="285750" indent="-285750">
                <a:buFont typeface="Arial" pitchFamily="34" charset="0"/>
                <a:buChar char="•"/>
              </a:pPr>
              <a:r>
                <a:rPr lang="es-EC" dirty="0">
                  <a:solidFill>
                    <a:schemeClr val="tx1"/>
                  </a:solidFill>
                </a:rPr>
                <a:t>A</a:t>
              </a:r>
              <a:r>
                <a:rPr lang="es-EC" dirty="0" smtClean="0">
                  <a:solidFill>
                    <a:schemeClr val="tx1"/>
                  </a:solidFill>
                </a:rPr>
                <a:t>cabados</a:t>
              </a:r>
              <a:r>
                <a:rPr lang="es-EC" dirty="0">
                  <a:solidFill>
                    <a:schemeClr val="tx1"/>
                  </a:solidFill>
                </a:rPr>
                <a:t>.</a:t>
              </a:r>
            </a:p>
          </p:txBody>
        </p:sp>
      </p:grpSp>
      <p:grpSp>
        <p:nvGrpSpPr>
          <p:cNvPr id="15" name="14 Grupo"/>
          <p:cNvGrpSpPr/>
          <p:nvPr/>
        </p:nvGrpSpPr>
        <p:grpSpPr>
          <a:xfrm>
            <a:off x="4057841" y="3757843"/>
            <a:ext cx="1002989" cy="1255333"/>
            <a:chOff x="5494296" y="1170154"/>
            <a:chExt cx="1002989" cy="1002989"/>
          </a:xfrm>
        </p:grpSpPr>
        <p:sp>
          <p:nvSpPr>
            <p:cNvPr id="16" name="15 Flecha abajo"/>
            <p:cNvSpPr/>
            <p:nvPr/>
          </p:nvSpPr>
          <p:spPr>
            <a:xfrm>
              <a:off x="5494296" y="1170154"/>
              <a:ext cx="1002989" cy="1002989"/>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7" name="Flecha abajo 4"/>
            <p:cNvSpPr/>
            <p:nvPr/>
          </p:nvSpPr>
          <p:spPr>
            <a:xfrm>
              <a:off x="5719969" y="1170154"/>
              <a:ext cx="551643" cy="7547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p:txBody>
        </p:sp>
      </p:grpSp>
      <p:sp>
        <p:nvSpPr>
          <p:cNvPr id="18" name="1 Título"/>
          <p:cNvSpPr txBox="1">
            <a:spLocks/>
          </p:cNvSpPr>
          <p:nvPr/>
        </p:nvSpPr>
        <p:spPr>
          <a:xfrm>
            <a:off x="4644008" y="44624"/>
            <a:ext cx="3744416"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1800" b="1" dirty="0" err="1" smtClean="0">
                <a:solidFill>
                  <a:schemeClr val="bg1"/>
                </a:solidFill>
              </a:rPr>
              <a:t>Predimensionamiento</a:t>
            </a:r>
            <a:r>
              <a:rPr lang="es-ES" sz="1800" b="1" dirty="0">
                <a:solidFill>
                  <a:schemeClr val="bg1"/>
                </a:solidFill>
              </a:rPr>
              <a:t> </a:t>
            </a:r>
            <a:r>
              <a:rPr lang="es-ES" sz="1800" b="1" dirty="0" smtClean="0">
                <a:solidFill>
                  <a:schemeClr val="bg1"/>
                </a:solidFill>
              </a:rPr>
              <a:t>de </a:t>
            </a:r>
          </a:p>
          <a:p>
            <a:pPr algn="ctr"/>
            <a:r>
              <a:rPr lang="es-ES" sz="1800" b="1" dirty="0" smtClean="0">
                <a:solidFill>
                  <a:schemeClr val="bg1"/>
                </a:solidFill>
              </a:rPr>
              <a:t>elementos</a:t>
            </a:r>
            <a:endParaRPr lang="es-EC" sz="1800" dirty="0">
              <a:solidFill>
                <a:schemeClr val="bg1"/>
              </a:solidFill>
            </a:endParaRPr>
          </a:p>
        </p:txBody>
      </p:sp>
    </p:spTree>
    <p:extLst>
      <p:ext uri="{BB962C8B-B14F-4D97-AF65-F5344CB8AC3E}">
        <p14:creationId xmlns:p14="http://schemas.microsoft.com/office/powerpoint/2010/main" val="38426474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2"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1" name="10 Imagen"/>
          <p:cNvPicPr/>
          <p:nvPr/>
        </p:nvPicPr>
        <p:blipFill rotWithShape="1">
          <a:blip r:embed="rId3" cstate="print">
            <a:extLst>
              <a:ext uri="{28A0092B-C50C-407E-A947-70E740481C1C}">
                <a14:useLocalDpi xmlns:a14="http://schemas.microsoft.com/office/drawing/2010/main" val="0"/>
              </a:ext>
            </a:extLst>
          </a:blip>
          <a:srcRect l="29055" t="6638" r="25518" b="8915"/>
          <a:stretch/>
        </p:blipFill>
        <p:spPr bwMode="auto">
          <a:xfrm>
            <a:off x="380630" y="2183197"/>
            <a:ext cx="3564369" cy="2736304"/>
          </a:xfrm>
          <a:prstGeom prst="rect">
            <a:avLst/>
          </a:prstGeom>
          <a:noFill/>
          <a:ln>
            <a:noFill/>
          </a:ln>
          <a:extLst>
            <a:ext uri="{53640926-AAD7-44D8-BBD7-CCE9431645EC}">
              <a14:shadowObscured xmlns:a14="http://schemas.microsoft.com/office/drawing/2010/main"/>
            </a:ext>
          </a:extLst>
        </p:spPr>
      </p:pic>
      <p:sp>
        <p:nvSpPr>
          <p:cNvPr id="12" name="2 Marcador de contenido"/>
          <p:cNvSpPr txBox="1">
            <a:spLocks/>
          </p:cNvSpPr>
          <p:nvPr/>
        </p:nvSpPr>
        <p:spPr>
          <a:xfrm>
            <a:off x="971600" y="4933113"/>
            <a:ext cx="3011849" cy="7977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s-EC" sz="1800" b="1" dirty="0"/>
              <a:t>Distribución en </a:t>
            </a:r>
            <a:r>
              <a:rPr lang="es-EC" sz="1800" b="1" dirty="0" smtClean="0"/>
              <a:t>elevación </a:t>
            </a:r>
          </a:p>
          <a:p>
            <a:pPr marL="0" lvl="0" indent="0" algn="ctr">
              <a:buNone/>
            </a:pPr>
            <a:r>
              <a:rPr lang="es-EC" sz="1800" b="1" dirty="0" smtClean="0"/>
              <a:t>de la estructura.</a:t>
            </a:r>
            <a:endParaRPr lang="es-EC" sz="1800" dirty="0"/>
          </a:p>
        </p:txBody>
      </p:sp>
      <p:grpSp>
        <p:nvGrpSpPr>
          <p:cNvPr id="6" name="5 Grupo"/>
          <p:cNvGrpSpPr/>
          <p:nvPr/>
        </p:nvGrpSpPr>
        <p:grpSpPr>
          <a:xfrm>
            <a:off x="521509" y="764704"/>
            <a:ext cx="4885096" cy="716643"/>
            <a:chOff x="82893" y="2616"/>
            <a:chExt cx="2457416" cy="1726650"/>
          </a:xfrm>
          <a:scene3d>
            <a:camera prst="orthographicFront"/>
            <a:lightRig rig="threePt" dir="t">
              <a:rot lat="0" lon="0" rev="7500000"/>
            </a:lightRig>
          </a:scene3d>
        </p:grpSpPr>
        <p:sp>
          <p:nvSpPr>
            <p:cNvPr id="7" name="6 Rectángulo redondeado"/>
            <p:cNvSpPr/>
            <p:nvPr/>
          </p:nvSpPr>
          <p:spPr>
            <a:xfrm>
              <a:off x="82893" y="2616"/>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7 Rectángulo"/>
            <p:cNvSpPr/>
            <p:nvPr/>
          </p:nvSpPr>
          <p:spPr>
            <a:xfrm>
              <a:off x="167181" y="86904"/>
              <a:ext cx="2288840" cy="15580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S" sz="2000" b="1" dirty="0">
                  <a:solidFill>
                    <a:schemeClr val="tx1"/>
                  </a:solidFill>
                </a:rPr>
                <a:t>3. </a:t>
              </a:r>
              <a:r>
                <a:rPr lang="es-EC" sz="2000" b="1" dirty="0" smtClean="0">
                  <a:solidFill>
                    <a:schemeClr val="tx1"/>
                  </a:solidFill>
                </a:rPr>
                <a:t>Pre-dimensionamiento </a:t>
              </a:r>
              <a:r>
                <a:rPr lang="es-EC" sz="2000" b="1" dirty="0">
                  <a:solidFill>
                    <a:schemeClr val="tx1"/>
                  </a:solidFill>
                </a:rPr>
                <a:t>de vigas.</a:t>
              </a:r>
            </a:p>
          </p:txBody>
        </p:sp>
      </p:grpSp>
      <p:sp>
        <p:nvSpPr>
          <p:cNvPr id="9" name="1 Título"/>
          <p:cNvSpPr txBox="1">
            <a:spLocks/>
          </p:cNvSpPr>
          <p:nvPr/>
        </p:nvSpPr>
        <p:spPr>
          <a:xfrm>
            <a:off x="4644008" y="44624"/>
            <a:ext cx="3744416" cy="57606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1800" b="1" dirty="0" err="1" smtClean="0">
                <a:solidFill>
                  <a:schemeClr val="bg1"/>
                </a:solidFill>
              </a:rPr>
              <a:t>Predimensionamiento</a:t>
            </a:r>
            <a:r>
              <a:rPr lang="es-ES" sz="1800" b="1" dirty="0">
                <a:solidFill>
                  <a:schemeClr val="bg1"/>
                </a:solidFill>
              </a:rPr>
              <a:t> </a:t>
            </a:r>
            <a:r>
              <a:rPr lang="es-ES" sz="1800" b="1" dirty="0" smtClean="0">
                <a:solidFill>
                  <a:schemeClr val="bg1"/>
                </a:solidFill>
              </a:rPr>
              <a:t>de </a:t>
            </a:r>
          </a:p>
          <a:p>
            <a:pPr algn="ctr"/>
            <a:r>
              <a:rPr lang="es-ES" sz="1800" b="1" dirty="0" smtClean="0">
                <a:solidFill>
                  <a:schemeClr val="bg1"/>
                </a:solidFill>
              </a:rPr>
              <a:t>elementos</a:t>
            </a:r>
            <a:endParaRPr lang="es-EC" sz="1800" dirty="0">
              <a:solidFill>
                <a:schemeClr val="bg1"/>
              </a:solidFill>
            </a:endParaRPr>
          </a:p>
        </p:txBody>
      </p:sp>
      <mc:AlternateContent xmlns:mc="http://schemas.openxmlformats.org/markup-compatibility/2006" xmlns:a14="http://schemas.microsoft.com/office/drawing/2010/main">
        <mc:Choice Requires="a14">
          <p:sp>
            <p:nvSpPr>
              <p:cNvPr id="10" name="9 CuadroTexto"/>
              <p:cNvSpPr txBox="1"/>
              <p:nvPr/>
            </p:nvSpPr>
            <p:spPr>
              <a:xfrm>
                <a:off x="4158208" y="1840025"/>
                <a:ext cx="4716016" cy="4185826"/>
              </a:xfrm>
              <a:prstGeom prst="rect">
                <a:avLst/>
              </a:prstGeom>
              <a:noFill/>
            </p:spPr>
            <p:txBody>
              <a:bodyPr wrap="square" rtlCol="0">
                <a:spAutoFit/>
              </a:bodyPr>
              <a:lstStyle/>
              <a:p>
                <a:pPr algn="ctr"/>
                <a:r>
                  <a:rPr lang="es-EC" b="1" dirty="0" smtClean="0"/>
                  <a:t>	       </a:t>
                </a:r>
                <a14:m>
                  <m:oMath xmlns:m="http://schemas.openxmlformats.org/officeDocument/2006/math">
                    <m:r>
                      <a:rPr lang="es-EC" b="1" i="1" smtClean="0">
                        <a:latin typeface="Cambria Math"/>
                      </a:rPr>
                      <m:t>𝒘</m:t>
                    </m:r>
                    <m:r>
                      <a:rPr lang="es-EC" b="1" i="1" smtClean="0">
                        <a:latin typeface="Cambria Math"/>
                      </a:rPr>
                      <m:t>=</m:t>
                    </m:r>
                    <m:f>
                      <m:fPr>
                        <m:ctrlPr>
                          <a:rPr lang="es-EC" b="1" i="1">
                            <a:latin typeface="Cambria Math"/>
                          </a:rPr>
                        </m:ctrlPr>
                      </m:fPr>
                      <m:num>
                        <m:r>
                          <a:rPr lang="es-EC" b="1" i="1">
                            <a:latin typeface="Cambria Math"/>
                          </a:rPr>
                          <m:t>𝒒</m:t>
                        </m:r>
                        <m:r>
                          <a:rPr lang="es-EC" b="1" i="1">
                            <a:latin typeface="Cambria Math"/>
                          </a:rPr>
                          <m:t>∗</m:t>
                        </m:r>
                        <m:r>
                          <a:rPr lang="es-EC" b="1" i="1">
                            <a:latin typeface="Cambria Math"/>
                          </a:rPr>
                          <m:t>𝒔</m:t>
                        </m:r>
                      </m:num>
                      <m:den>
                        <m:r>
                          <a:rPr lang="es-EC" b="1" i="1">
                            <a:latin typeface="Cambria Math"/>
                          </a:rPr>
                          <m:t>𝟑</m:t>
                        </m:r>
                      </m:den>
                    </m:f>
                  </m:oMath>
                </a14:m>
                <a:r>
                  <a:rPr lang="es-EC" b="1" dirty="0"/>
                  <a:t> </a:t>
                </a:r>
                <a:r>
                  <a:rPr lang="es-EC" dirty="0"/>
                  <a:t>					</a:t>
                </a:r>
                <a:endParaRPr lang="es-EC" dirty="0" smtClean="0"/>
              </a:p>
              <a:p>
                <a:r>
                  <a:rPr lang="es-EC" dirty="0" smtClean="0"/>
                  <a:t>Dónde</a:t>
                </a:r>
                <a:r>
                  <a:rPr lang="es-EC" dirty="0"/>
                  <a:t>:</a:t>
                </a:r>
              </a:p>
              <a:p>
                <a:endParaRPr lang="es-EC" dirty="0"/>
              </a:p>
              <a:p>
                <a:r>
                  <a:rPr lang="es-EC" dirty="0" smtClean="0"/>
                  <a:t>W</a:t>
                </a:r>
                <a:r>
                  <a:rPr lang="es-EC" dirty="0"/>
                  <a:t>: Carga rectangular equivalente.</a:t>
                </a:r>
              </a:p>
              <a:p>
                <a:r>
                  <a:rPr lang="es-EC" dirty="0"/>
                  <a:t>q = Carga por </a:t>
                </a:r>
                <a:r>
                  <a:rPr lang="es-EC" dirty="0" err="1"/>
                  <a:t>m</a:t>
                </a:r>
                <a:r>
                  <a:rPr lang="es-EC" baseline="30000" dirty="0" err="1"/>
                  <a:t>2</a:t>
                </a:r>
                <a:r>
                  <a:rPr lang="es-EC" dirty="0"/>
                  <a:t>.</a:t>
                </a:r>
              </a:p>
              <a:p>
                <a:r>
                  <a:rPr lang="es-EC" dirty="0"/>
                  <a:t>s = Lado menor.</a:t>
                </a:r>
              </a:p>
              <a:p>
                <a:endParaRPr lang="es-EC" i="1" dirty="0">
                  <a:latin typeface="Cambria Math"/>
                </a:endParaRPr>
              </a:p>
              <a:p>
                <a:pPr/>
                <a14:m>
                  <m:oMathPara xmlns:m="http://schemas.openxmlformats.org/officeDocument/2006/math">
                    <m:oMathParaPr>
                      <m:jc m:val="left"/>
                    </m:oMathParaPr>
                    <m:oMath xmlns:m="http://schemas.openxmlformats.org/officeDocument/2006/math">
                      <m:r>
                        <a:rPr lang="es-EC" i="1">
                          <a:latin typeface="Cambria Math"/>
                        </a:rPr>
                        <m:t>𝑞</m:t>
                      </m:r>
                      <m:r>
                        <a:rPr lang="es-EC" i="1">
                          <a:latin typeface="Cambria Math"/>
                        </a:rPr>
                        <m:t>=1.3∗</m:t>
                      </m:r>
                      <m:d>
                        <m:dPr>
                          <m:ctrlPr>
                            <a:rPr lang="es-EC" i="1" smtClean="0">
                              <a:latin typeface="Cambria Math"/>
                            </a:rPr>
                          </m:ctrlPr>
                        </m:dPr>
                        <m:e>
                          <m:r>
                            <a:rPr lang="es-EC" i="1">
                              <a:latin typeface="Cambria Math"/>
                            </a:rPr>
                            <m:t>1.4∗</m:t>
                          </m:r>
                          <m:r>
                            <a:rPr lang="es-EC" i="1">
                              <a:latin typeface="Cambria Math"/>
                            </a:rPr>
                            <m:t>𝐶𝑀</m:t>
                          </m:r>
                          <m:r>
                            <a:rPr lang="es-EC" i="1">
                              <a:latin typeface="Cambria Math"/>
                            </a:rPr>
                            <m:t>+1.7∗</m:t>
                          </m:r>
                          <m:r>
                            <a:rPr lang="es-EC" i="1">
                              <a:latin typeface="Cambria Math"/>
                            </a:rPr>
                            <m:t>𝐶𝑉</m:t>
                          </m:r>
                        </m:e>
                      </m:d>
                    </m:oMath>
                  </m:oMathPara>
                </a14:m>
                <a:endParaRPr lang="es-EC" i="1" dirty="0" smtClean="0">
                  <a:latin typeface="Cambria Math"/>
                </a:endParaRPr>
              </a:p>
              <a:p>
                <a14:m>
                  <m:oMath xmlns:m="http://schemas.openxmlformats.org/officeDocument/2006/math">
                    <m:r>
                      <a:rPr lang="es-EC" i="1">
                        <a:latin typeface="Cambria Math"/>
                      </a:rPr>
                      <m:t>𝑞</m:t>
                    </m:r>
                    <m:r>
                      <a:rPr lang="es-EC" i="1" smtClean="0">
                        <a:latin typeface="Cambria Math"/>
                      </a:rPr>
                      <m:t>=</m:t>
                    </m:r>
                    <m:r>
                      <a:rPr lang="es-EC" i="1">
                        <a:latin typeface="Cambria Math"/>
                      </a:rPr>
                      <m:t>1.3∗</m:t>
                    </m:r>
                    <m:d>
                      <m:dPr>
                        <m:ctrlPr>
                          <a:rPr lang="es-EC" i="1">
                            <a:latin typeface="Cambria Math"/>
                          </a:rPr>
                        </m:ctrlPr>
                      </m:dPr>
                      <m:e>
                        <m:r>
                          <a:rPr lang="es-EC" i="1">
                            <a:latin typeface="Cambria Math"/>
                          </a:rPr>
                          <m:t>1.4∗0.824+1.7∗0.20</m:t>
                        </m:r>
                      </m:e>
                    </m:d>
                  </m:oMath>
                </a14:m>
                <a:r>
                  <a:rPr lang="es-EC" dirty="0" smtClean="0"/>
                  <a:t>=</a:t>
                </a:r>
                <a14:m>
                  <m:oMath xmlns:m="http://schemas.openxmlformats.org/officeDocument/2006/math">
                    <m:r>
                      <a:rPr lang="es-EC" i="1">
                        <a:latin typeface="Cambria Math"/>
                      </a:rPr>
                      <m:t>1.94 </m:t>
                    </m:r>
                    <m:r>
                      <a:rPr lang="es-EC" i="1">
                        <a:latin typeface="Cambria Math"/>
                      </a:rPr>
                      <m:t>𝑡</m:t>
                    </m:r>
                    <m:r>
                      <a:rPr lang="es-EC" i="1">
                        <a:latin typeface="Cambria Math"/>
                      </a:rPr>
                      <m:t>/</m:t>
                    </m:r>
                    <m:r>
                      <a:rPr lang="es-EC" i="1">
                        <a:latin typeface="Cambria Math"/>
                      </a:rPr>
                      <m:t>𝑚</m:t>
                    </m:r>
                  </m:oMath>
                </a14:m>
                <a:endParaRPr lang="es-EC" dirty="0" smtClean="0"/>
              </a:p>
              <a:p>
                <a:endParaRPr lang="es-EC" i="1" dirty="0" smtClean="0"/>
              </a:p>
              <a:p>
                <a:endParaRPr lang="es-EC" i="1" dirty="0" smtClean="0"/>
              </a:p>
              <a:p>
                <a14:m>
                  <m:oMath xmlns:m="http://schemas.openxmlformats.org/officeDocument/2006/math">
                    <m:r>
                      <a:rPr lang="es-EC" b="1" i="1" smtClean="0">
                        <a:latin typeface="Cambria Math"/>
                      </a:rPr>
                      <m:t>              </m:t>
                    </m:r>
                    <m:r>
                      <a:rPr lang="es-EC" b="1" i="1">
                        <a:latin typeface="Cambria Math"/>
                      </a:rPr>
                      <m:t>𝒘</m:t>
                    </m:r>
                    <m:r>
                      <a:rPr lang="es-EC" b="1" i="1">
                        <a:latin typeface="Cambria Math"/>
                      </a:rPr>
                      <m:t>=</m:t>
                    </m:r>
                    <m:f>
                      <m:fPr>
                        <m:ctrlPr>
                          <a:rPr lang="es-EC" b="1" i="1" smtClean="0">
                            <a:latin typeface="Cambria Math"/>
                          </a:rPr>
                        </m:ctrlPr>
                      </m:fPr>
                      <m:num>
                        <m:r>
                          <a:rPr lang="es-EC" b="1" i="1">
                            <a:latin typeface="Cambria Math"/>
                          </a:rPr>
                          <m:t>𝟏</m:t>
                        </m:r>
                        <m:r>
                          <a:rPr lang="es-EC" b="1" i="1">
                            <a:latin typeface="Cambria Math"/>
                          </a:rPr>
                          <m:t>.</m:t>
                        </m:r>
                        <m:r>
                          <a:rPr lang="es-EC" b="1" i="1">
                            <a:latin typeface="Cambria Math"/>
                          </a:rPr>
                          <m:t>𝟗𝟒</m:t>
                        </m:r>
                        <m:r>
                          <a:rPr lang="es-EC" b="1" i="1">
                            <a:latin typeface="Cambria Math"/>
                          </a:rPr>
                          <m:t>∗</m:t>
                        </m:r>
                        <m:r>
                          <a:rPr lang="es-EC" b="1" i="1">
                            <a:latin typeface="Cambria Math"/>
                          </a:rPr>
                          <m:t>𝟔</m:t>
                        </m:r>
                      </m:num>
                      <m:den>
                        <m:r>
                          <a:rPr lang="es-EC" b="1" i="1">
                            <a:latin typeface="Cambria Math"/>
                          </a:rPr>
                          <m:t>𝟑</m:t>
                        </m:r>
                      </m:den>
                    </m:f>
                  </m:oMath>
                </a14:m>
                <a:r>
                  <a:rPr lang="es-EC" b="1" dirty="0" smtClean="0"/>
                  <a:t>=</a:t>
                </a:r>
                <a14:m>
                  <m:oMath xmlns:m="http://schemas.openxmlformats.org/officeDocument/2006/math">
                    <m:r>
                      <a:rPr lang="es-EC" b="1" i="1">
                        <a:latin typeface="Cambria Math"/>
                      </a:rPr>
                      <m:t>𝟑</m:t>
                    </m:r>
                    <m:r>
                      <a:rPr lang="es-EC" b="1" i="1">
                        <a:latin typeface="Cambria Math"/>
                      </a:rPr>
                      <m:t>.</m:t>
                    </m:r>
                    <m:r>
                      <a:rPr lang="es-EC" b="1" i="1">
                        <a:latin typeface="Cambria Math"/>
                      </a:rPr>
                      <m:t>𝟖𝟖</m:t>
                    </m:r>
                    <m:r>
                      <a:rPr lang="es-EC" b="1" i="1">
                        <a:latin typeface="Cambria Math"/>
                      </a:rPr>
                      <m:t> </m:t>
                    </m:r>
                    <m:r>
                      <a:rPr lang="es-EC" b="1" i="1">
                        <a:latin typeface="Cambria Math"/>
                      </a:rPr>
                      <m:t>𝒕</m:t>
                    </m:r>
                    <m:r>
                      <a:rPr lang="es-EC" b="1" i="1">
                        <a:latin typeface="Cambria Math"/>
                      </a:rPr>
                      <m:t>/</m:t>
                    </m:r>
                    <m:r>
                      <a:rPr lang="es-EC" b="1" i="1">
                        <a:latin typeface="Cambria Math"/>
                      </a:rPr>
                      <m:t>𝒎</m:t>
                    </m:r>
                  </m:oMath>
                </a14:m>
                <a:endParaRPr lang="es-EC" b="1" dirty="0"/>
              </a:p>
              <a:p>
                <a:endParaRPr lang="es-EC" dirty="0"/>
              </a:p>
            </p:txBody>
          </p:sp>
        </mc:Choice>
        <mc:Fallback xmlns="">
          <p:sp>
            <p:nvSpPr>
              <p:cNvPr id="10" name="9 CuadroTexto"/>
              <p:cNvSpPr txBox="1">
                <a:spLocks noRot="1" noChangeAspect="1" noMove="1" noResize="1" noEditPoints="1" noAdjustHandles="1" noChangeArrowheads="1" noChangeShapeType="1" noTextEdit="1"/>
              </p:cNvSpPr>
              <p:nvPr/>
            </p:nvSpPr>
            <p:spPr>
              <a:xfrm>
                <a:off x="4158208" y="1840025"/>
                <a:ext cx="4716016" cy="4185826"/>
              </a:xfrm>
              <a:prstGeom prst="rect">
                <a:avLst/>
              </a:prstGeom>
              <a:blipFill rotWithShape="1">
                <a:blip r:embed="rId4"/>
                <a:stretch>
                  <a:fillRect l="-1034"/>
                </a:stretch>
              </a:blipFill>
            </p:spPr>
            <p:txBody>
              <a:bodyPr/>
              <a:lstStyle/>
              <a:p>
                <a:r>
                  <a:rPr lang="es-EC">
                    <a:noFill/>
                  </a:rPr>
                  <a:t> </a:t>
                </a:r>
              </a:p>
            </p:txBody>
          </p:sp>
        </mc:Fallback>
      </mc:AlternateContent>
    </p:spTree>
    <p:extLst>
      <p:ext uri="{BB962C8B-B14F-4D97-AF65-F5344CB8AC3E}">
        <p14:creationId xmlns:p14="http://schemas.microsoft.com/office/powerpoint/2010/main" val="2195583535"/>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 Título"/>
          <p:cNvSpPr txBox="1">
            <a:spLocks/>
          </p:cNvSpPr>
          <p:nvPr/>
        </p:nvSpPr>
        <p:spPr>
          <a:xfrm>
            <a:off x="5292080" y="44624"/>
            <a:ext cx="2280343" cy="476672"/>
          </a:xfrm>
          <a:prstGeom prst="rect">
            <a:avLst/>
          </a:prstGeom>
        </p:spPr>
        <p:txBody>
          <a:bodyPr vert="horz" lIns="91440" tIns="45720" rIns="91440" bIns="45720" rtlCol="0" anchor="b">
            <a:normAutofit fontScale="85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JUSTIFICACIÓN:</a:t>
            </a:r>
            <a:endParaRPr lang="es-EC" sz="2500" dirty="0">
              <a:solidFill>
                <a:schemeClr val="bg1"/>
              </a:solidFill>
            </a:endParaRPr>
          </a:p>
        </p:txBody>
      </p:sp>
      <p:grpSp>
        <p:nvGrpSpPr>
          <p:cNvPr id="6" name="5 Grupo"/>
          <p:cNvGrpSpPr/>
          <p:nvPr/>
        </p:nvGrpSpPr>
        <p:grpSpPr>
          <a:xfrm>
            <a:off x="1049240" y="803324"/>
            <a:ext cx="7237832" cy="2118465"/>
            <a:chOff x="-26342" y="-43277"/>
            <a:chExt cx="6497286" cy="1837347"/>
          </a:xfrm>
        </p:grpSpPr>
        <p:sp>
          <p:nvSpPr>
            <p:cNvPr id="7" name="6 Rectángulo redondeado"/>
            <p:cNvSpPr/>
            <p:nvPr/>
          </p:nvSpPr>
          <p:spPr>
            <a:xfrm>
              <a:off x="-26342" y="-43277"/>
              <a:ext cx="6497286" cy="15430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7 Rectángulo"/>
            <p:cNvSpPr/>
            <p:nvPr/>
          </p:nvSpPr>
          <p:spPr>
            <a:xfrm>
              <a:off x="45195" y="-43277"/>
              <a:ext cx="6328540" cy="1837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just">
                <a:buFont typeface="Wingdings" pitchFamily="2" charset="2"/>
                <a:buChar char="ü"/>
              </a:pPr>
              <a:r>
                <a:rPr lang="es-EC" dirty="0" smtClean="0">
                  <a:solidFill>
                    <a:schemeClr val="tx1"/>
                  </a:solidFill>
                </a:rPr>
                <a:t>En la actualidad se ha hecho muy común el uso de muros de corte, ya que edificaciones altas tienden a ser flexibles, y provoca deformaciones que ante cargas severas pueden ocasionar daños estructurales o daños no estructurales de costosa reparación.</a:t>
              </a:r>
            </a:p>
            <a:p>
              <a:pPr algn="just">
                <a:buFont typeface="Wingdings" pitchFamily="2" charset="2"/>
                <a:buChar char="ü"/>
              </a:pPr>
              <a:endParaRPr lang="es-EC" dirty="0">
                <a:solidFill>
                  <a:schemeClr val="tx1"/>
                </a:solidFill>
              </a:endParaRPr>
            </a:p>
          </p:txBody>
        </p:sp>
      </p:grpSp>
      <p:grpSp>
        <p:nvGrpSpPr>
          <p:cNvPr id="12" name="11 Grupo"/>
          <p:cNvGrpSpPr/>
          <p:nvPr/>
        </p:nvGrpSpPr>
        <p:grpSpPr>
          <a:xfrm>
            <a:off x="685751" y="2708920"/>
            <a:ext cx="7124622" cy="1381465"/>
            <a:chOff x="573289" y="1800237"/>
            <a:chExt cx="6497286" cy="1543060"/>
          </a:xfrm>
        </p:grpSpPr>
        <p:sp>
          <p:nvSpPr>
            <p:cNvPr id="13" name="12 Rectángulo redondeado"/>
            <p:cNvSpPr/>
            <p:nvPr/>
          </p:nvSpPr>
          <p:spPr>
            <a:xfrm>
              <a:off x="573289" y="1800237"/>
              <a:ext cx="6497286" cy="1543060"/>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13 Rectángulo"/>
            <p:cNvSpPr/>
            <p:nvPr/>
          </p:nvSpPr>
          <p:spPr>
            <a:xfrm>
              <a:off x="618484" y="1845432"/>
              <a:ext cx="4830616" cy="1452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endParaRPr lang="es-ES" sz="1600" kern="1200" dirty="0"/>
            </a:p>
          </p:txBody>
        </p:sp>
      </p:grpSp>
      <p:sp>
        <p:nvSpPr>
          <p:cNvPr id="5" name="4 Rectángulo"/>
          <p:cNvSpPr/>
          <p:nvPr/>
        </p:nvSpPr>
        <p:spPr>
          <a:xfrm>
            <a:off x="777164" y="2842334"/>
            <a:ext cx="6941795" cy="1200329"/>
          </a:xfrm>
          <a:prstGeom prst="rect">
            <a:avLst/>
          </a:prstGeom>
        </p:spPr>
        <p:txBody>
          <a:bodyPr wrap="square">
            <a:spAutoFit/>
          </a:bodyPr>
          <a:lstStyle/>
          <a:p>
            <a:pPr algn="just">
              <a:buFont typeface="Wingdings" pitchFamily="2" charset="2"/>
              <a:buChar char="ü"/>
            </a:pPr>
            <a:r>
              <a:rPr lang="es-EC" dirty="0"/>
              <a:t>El objetivo de utilizar muros de corte en una edificación es dar mayor rigidez y resistencia ante cargas horizontales ya que absorben gran parte de las fuerzas cortantes del edificio.</a:t>
            </a:r>
          </a:p>
        </p:txBody>
      </p:sp>
      <p:grpSp>
        <p:nvGrpSpPr>
          <p:cNvPr id="16" name="15 Grupo"/>
          <p:cNvGrpSpPr/>
          <p:nvPr/>
        </p:nvGrpSpPr>
        <p:grpSpPr>
          <a:xfrm>
            <a:off x="1107880" y="4173064"/>
            <a:ext cx="7179192" cy="2076520"/>
            <a:chOff x="1048795" y="3600475"/>
            <a:chExt cx="6497286" cy="1543060"/>
          </a:xfrm>
        </p:grpSpPr>
        <p:sp>
          <p:nvSpPr>
            <p:cNvPr id="18" name="17 Rectángulo redondeado"/>
            <p:cNvSpPr/>
            <p:nvPr/>
          </p:nvSpPr>
          <p:spPr>
            <a:xfrm>
              <a:off x="1048795" y="3600475"/>
              <a:ext cx="6497286" cy="1543060"/>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0" name="19 Rectángulo"/>
            <p:cNvSpPr/>
            <p:nvPr/>
          </p:nvSpPr>
          <p:spPr>
            <a:xfrm>
              <a:off x="1093990" y="3645670"/>
              <a:ext cx="4830616" cy="1452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endParaRPr lang="es-ES" sz="1400" kern="1200" dirty="0">
                <a:solidFill>
                  <a:schemeClr val="tx1"/>
                </a:solidFill>
              </a:endParaRPr>
            </a:p>
          </p:txBody>
        </p:sp>
      </p:grpSp>
      <p:sp>
        <p:nvSpPr>
          <p:cNvPr id="9" name="8 Rectángulo"/>
          <p:cNvSpPr/>
          <p:nvPr/>
        </p:nvSpPr>
        <p:spPr>
          <a:xfrm>
            <a:off x="1306013" y="4221087"/>
            <a:ext cx="6899535" cy="2031325"/>
          </a:xfrm>
          <a:prstGeom prst="rect">
            <a:avLst/>
          </a:prstGeom>
        </p:spPr>
        <p:txBody>
          <a:bodyPr wrap="square">
            <a:spAutoFit/>
          </a:bodyPr>
          <a:lstStyle/>
          <a:p>
            <a:pPr algn="just">
              <a:buFont typeface="Wingdings" pitchFamily="2" charset="2"/>
              <a:buChar char="ü"/>
            </a:pPr>
            <a:r>
              <a:rPr lang="es-EC" dirty="0"/>
              <a:t>Una estructura </a:t>
            </a:r>
            <a:r>
              <a:rPr lang="es-EC" dirty="0" smtClean="0"/>
              <a:t>puede </a:t>
            </a:r>
            <a:r>
              <a:rPr lang="es-EC" dirty="0"/>
              <a:t>ser sometida a fuerzas más allá de su límite elástico. Aunque los códigos de construcción </a:t>
            </a:r>
            <a:r>
              <a:rPr lang="es-EC" dirty="0" smtClean="0"/>
              <a:t>como NEC-11</a:t>
            </a:r>
            <a:r>
              <a:rPr lang="es-EC" dirty="0"/>
              <a:t> pueden </a:t>
            </a:r>
            <a:r>
              <a:rPr lang="es-EC" dirty="0" smtClean="0"/>
              <a:t>dar </a:t>
            </a:r>
            <a:r>
              <a:rPr lang="es-EC" dirty="0"/>
              <a:t>una indicación fiable del rendimiento real de </a:t>
            </a:r>
            <a:r>
              <a:rPr lang="es-EC" dirty="0" smtClean="0"/>
              <a:t>los </a:t>
            </a:r>
            <a:r>
              <a:rPr lang="es-EC" dirty="0"/>
              <a:t>elementos estructurales, está fuera de su alcance describir el rendimiento esperado de una estructura diseñada como un todo, bajo la acción de grandes fuerzas.</a:t>
            </a:r>
          </a:p>
        </p:txBody>
      </p:sp>
      <p:grpSp>
        <p:nvGrpSpPr>
          <p:cNvPr id="15" name="14 Grupo"/>
          <p:cNvGrpSpPr/>
          <p:nvPr/>
        </p:nvGrpSpPr>
        <p:grpSpPr>
          <a:xfrm>
            <a:off x="7718959" y="2842334"/>
            <a:ext cx="1002989" cy="1002989"/>
            <a:chOff x="5494296" y="1170154"/>
            <a:chExt cx="1002989" cy="1002989"/>
          </a:xfrm>
        </p:grpSpPr>
        <p:sp>
          <p:nvSpPr>
            <p:cNvPr id="19" name="18 Flecha abajo"/>
            <p:cNvSpPr/>
            <p:nvPr/>
          </p:nvSpPr>
          <p:spPr>
            <a:xfrm>
              <a:off x="5494296" y="1170154"/>
              <a:ext cx="1002989" cy="1002989"/>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1" name="Flecha abajo 4"/>
            <p:cNvSpPr/>
            <p:nvPr/>
          </p:nvSpPr>
          <p:spPr>
            <a:xfrm>
              <a:off x="5719969" y="1170154"/>
              <a:ext cx="551643" cy="7547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p:txBody>
        </p:sp>
      </p:grpSp>
    </p:spTree>
    <p:extLst>
      <p:ext uri="{BB962C8B-B14F-4D97-AF65-F5344CB8AC3E}">
        <p14:creationId xmlns:p14="http://schemas.microsoft.com/office/powerpoint/2010/main" val="1590010394"/>
      </p:ext>
    </p:extLst>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Predimensionamiento</a:t>
            </a:r>
            <a:r>
              <a:rPr lang="es-ES" sz="2500" b="1" dirty="0" smtClean="0">
                <a:solidFill>
                  <a:schemeClr val="bg1"/>
                </a:solidFill>
              </a:rPr>
              <a:t>.</a:t>
            </a:r>
            <a:endParaRPr lang="es-EC" sz="2500" dirty="0">
              <a:solidFill>
                <a:schemeClr val="bg1"/>
              </a:solidFill>
            </a:endParaRPr>
          </a:p>
        </p:txBody>
      </p:sp>
      <p:pic>
        <p:nvPicPr>
          <p:cNvPr id="1026"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069" y="1524000"/>
            <a:ext cx="5955861"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012" y="3140968"/>
            <a:ext cx="5507665" cy="13681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82536812"/>
              </p:ext>
            </p:extLst>
          </p:nvPr>
        </p:nvGraphicFramePr>
        <p:xfrm>
          <a:off x="860094" y="5013175"/>
          <a:ext cx="7487495" cy="1080121"/>
        </p:xfrm>
        <a:graphic>
          <a:graphicData uri="http://schemas.openxmlformats.org/drawingml/2006/table">
            <a:tbl>
              <a:tblPr firstRow="1" firstCol="1" bandRow="1">
                <a:tableStyleId>{5C22544A-7EE6-4342-B048-85BDC9FD1C3A}</a:tableStyleId>
              </a:tblPr>
              <a:tblGrid>
                <a:gridCol w="527120"/>
                <a:gridCol w="527120"/>
                <a:gridCol w="527120"/>
                <a:gridCol w="527120"/>
                <a:gridCol w="416304"/>
                <a:gridCol w="527120"/>
                <a:gridCol w="416304"/>
                <a:gridCol w="527120"/>
                <a:gridCol w="416304"/>
                <a:gridCol w="527120"/>
                <a:gridCol w="441762"/>
                <a:gridCol w="527120"/>
                <a:gridCol w="527120"/>
                <a:gridCol w="527120"/>
                <a:gridCol w="525621"/>
              </a:tblGrid>
              <a:tr h="354138">
                <a:tc gridSpan="15">
                  <a:txBody>
                    <a:bodyPr/>
                    <a:lstStyle/>
                    <a:p>
                      <a:pPr algn="ctr">
                        <a:lnSpc>
                          <a:spcPct val="115000"/>
                        </a:lnSpc>
                        <a:spcAft>
                          <a:spcPts val="0"/>
                        </a:spcAft>
                      </a:pPr>
                      <a:r>
                        <a:rPr lang="es-EC" sz="1400" dirty="0">
                          <a:effectLst/>
                        </a:rPr>
                        <a:t>MOMENTOS (Ton-m)</a:t>
                      </a:r>
                      <a:endParaRPr lang="es-EC" sz="1400" dirty="0">
                        <a:effectLst/>
                        <a:latin typeface="Calibri"/>
                        <a:ea typeface="Calibri"/>
                        <a:cs typeface="Times New Roman"/>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54138">
                <a:tc>
                  <a:txBody>
                    <a:bodyPr/>
                    <a:lstStyle/>
                    <a:p>
                      <a:pPr algn="ctr">
                        <a:lnSpc>
                          <a:spcPct val="115000"/>
                        </a:lnSpc>
                        <a:spcAft>
                          <a:spcPts val="0"/>
                        </a:spcAft>
                      </a:pPr>
                      <a:r>
                        <a:rPr lang="es-EC" sz="1200" dirty="0" err="1">
                          <a:effectLst/>
                        </a:rPr>
                        <a:t>M1</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err="1">
                          <a:effectLst/>
                        </a:rPr>
                        <a:t>M2</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err="1">
                          <a:effectLst/>
                        </a:rPr>
                        <a:t>M3</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M4</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M5</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M6</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err="1">
                          <a:effectLst/>
                        </a:rPr>
                        <a:t>M7</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err="1">
                          <a:effectLst/>
                        </a:rPr>
                        <a:t>M8</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err="1">
                          <a:effectLst/>
                        </a:rPr>
                        <a:t>M9</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M10</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M11</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M12</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M13</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M14</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err="1">
                          <a:effectLst/>
                        </a:rPr>
                        <a:t>M15</a:t>
                      </a:r>
                      <a:endParaRPr lang="es-EC" sz="1200" dirty="0">
                        <a:effectLst/>
                        <a:latin typeface="Calibri"/>
                        <a:ea typeface="Calibri"/>
                        <a:cs typeface="Times New Roman"/>
                      </a:endParaRPr>
                    </a:p>
                  </a:txBody>
                  <a:tcPr marL="44450" marR="44450" marT="0" marB="0" anchor="b"/>
                </a:tc>
              </a:tr>
              <a:tr h="371845">
                <a:tc>
                  <a:txBody>
                    <a:bodyPr/>
                    <a:lstStyle/>
                    <a:p>
                      <a:pPr algn="ctr">
                        <a:lnSpc>
                          <a:spcPct val="115000"/>
                        </a:lnSpc>
                        <a:spcAft>
                          <a:spcPts val="0"/>
                        </a:spcAft>
                      </a:pPr>
                      <a:r>
                        <a:rPr lang="es-EC" sz="1200" dirty="0">
                          <a:effectLst/>
                        </a:rPr>
                        <a:t>17.46</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19.95</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27.94</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17.46</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25.4</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17.46</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25.4</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17.46</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25.4</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17.46</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25.4</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17.46</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27.94</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19.95</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17.46</a:t>
                      </a:r>
                      <a:endParaRPr lang="es-EC" sz="1200" dirty="0">
                        <a:effectLst/>
                        <a:latin typeface="Calibri"/>
                        <a:ea typeface="Calibri"/>
                        <a:cs typeface="Times New Roman"/>
                      </a:endParaRPr>
                    </a:p>
                  </a:txBody>
                  <a:tcPr marL="44450" marR="44450" marT="0" marB="0" anchor="b"/>
                </a:tc>
              </a:tr>
            </a:tbl>
          </a:graphicData>
        </a:graphic>
      </p:graphicFrame>
      <p:sp>
        <p:nvSpPr>
          <p:cNvPr id="2" name="1 Rectángulo"/>
          <p:cNvSpPr/>
          <p:nvPr/>
        </p:nvSpPr>
        <p:spPr>
          <a:xfrm>
            <a:off x="2987824" y="5808800"/>
            <a:ext cx="504056" cy="28803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6" name="5 Conector recto de flecha"/>
          <p:cNvCxnSpPr/>
          <p:nvPr/>
        </p:nvCxnSpPr>
        <p:spPr>
          <a:xfrm flipV="1">
            <a:off x="2804821" y="6122984"/>
            <a:ext cx="432048" cy="28803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10 Grupo"/>
          <p:cNvGrpSpPr/>
          <p:nvPr/>
        </p:nvGrpSpPr>
        <p:grpSpPr>
          <a:xfrm>
            <a:off x="1315492" y="789311"/>
            <a:ext cx="5978559" cy="504056"/>
            <a:chOff x="82893" y="2616"/>
            <a:chExt cx="2457416" cy="1726650"/>
          </a:xfrm>
          <a:scene3d>
            <a:camera prst="orthographicFront"/>
            <a:lightRig rig="threePt" dir="t">
              <a:rot lat="0" lon="0" rev="7500000"/>
            </a:lightRig>
          </a:scene3d>
        </p:grpSpPr>
        <p:sp>
          <p:nvSpPr>
            <p:cNvPr id="12" name="11 Rectángulo redondeado"/>
            <p:cNvSpPr/>
            <p:nvPr/>
          </p:nvSpPr>
          <p:spPr>
            <a:xfrm>
              <a:off x="82893" y="2616"/>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167181" y="86904"/>
              <a:ext cx="2288840" cy="15580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smtClean="0">
                  <a:solidFill>
                    <a:schemeClr val="tx1"/>
                  </a:solidFill>
                </a:rPr>
                <a:t>Calculo de momentos propuesto por </a:t>
              </a:r>
              <a:r>
                <a:rPr lang="es-EC" sz="2000" b="1" dirty="0" err="1" smtClean="0">
                  <a:solidFill>
                    <a:schemeClr val="tx1"/>
                  </a:solidFill>
                </a:rPr>
                <a:t>ACI</a:t>
              </a:r>
              <a:r>
                <a:rPr lang="es-EC" sz="2000" b="1" dirty="0" smtClean="0">
                  <a:solidFill>
                    <a:schemeClr val="tx1"/>
                  </a:solidFill>
                </a:rPr>
                <a:t>.</a:t>
              </a:r>
              <a:endParaRPr lang="es-EC" sz="2000" b="1" dirty="0">
                <a:solidFill>
                  <a:schemeClr val="tx1"/>
                </a:solidFill>
              </a:endParaRPr>
            </a:p>
          </p:txBody>
        </p:sp>
      </p:grpSp>
    </p:spTree>
    <p:extLst>
      <p:ext uri="{BB962C8B-B14F-4D97-AF65-F5344CB8AC3E}">
        <p14:creationId xmlns:p14="http://schemas.microsoft.com/office/powerpoint/2010/main" val="1796194901"/>
      </p:ext>
    </p:extLst>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9 CuadroTexto"/>
              <p:cNvSpPr txBox="1"/>
              <p:nvPr/>
            </p:nvSpPr>
            <p:spPr>
              <a:xfrm>
                <a:off x="775432" y="730561"/>
                <a:ext cx="7704856" cy="4431983"/>
              </a:xfrm>
              <a:prstGeom prst="rect">
                <a:avLst/>
              </a:prstGeom>
              <a:noFill/>
            </p:spPr>
            <p:txBody>
              <a:bodyPr wrap="square" rtlCol="0">
                <a:spAutoFit/>
              </a:bodyPr>
              <a:lstStyle/>
              <a:p>
                <a:endParaRPr lang="es-EC" dirty="0" smtClean="0"/>
              </a:p>
              <a:p>
                <a:r>
                  <a:rPr lang="es-EC" dirty="0" smtClean="0"/>
                  <a:t>Dónde</a:t>
                </a:r>
                <a:r>
                  <a:rPr lang="es-EC" dirty="0"/>
                  <a:t>:</a:t>
                </a:r>
              </a:p>
              <a:p>
                <a:endParaRPr lang="es-EC" dirty="0" smtClean="0"/>
              </a:p>
              <a:p>
                <a:r>
                  <a:rPr lang="es-EC" sz="1600" dirty="0" smtClean="0"/>
                  <a:t>Ru</a:t>
                </a:r>
                <a:r>
                  <a:rPr lang="es-EC" sz="1600" dirty="0"/>
                  <a:t>: Factor de resistencia a la flexión </a:t>
                </a:r>
                <a:r>
                  <a:rPr lang="es-EC" sz="1600" dirty="0" smtClean="0"/>
                  <a:t>( </a:t>
                </a:r>
                <a:r>
                  <a:rPr lang="es-EC" sz="1600" dirty="0"/>
                  <a:t>39.70 kg/</a:t>
                </a:r>
                <a:r>
                  <a:rPr lang="es-EC" sz="1600" dirty="0" err="1"/>
                  <a:t>cm</a:t>
                </a:r>
                <a:r>
                  <a:rPr lang="es-EC" sz="1600" baseline="30000" dirty="0" err="1"/>
                  <a:t>2</a:t>
                </a:r>
                <a:r>
                  <a:rPr lang="es-EC" sz="1600" dirty="0"/>
                  <a:t> para </a:t>
                </a:r>
                <a:r>
                  <a:rPr lang="es-EC" sz="1600" dirty="0" err="1"/>
                  <a:t>f’c</a:t>
                </a:r>
                <a:r>
                  <a:rPr lang="es-EC" sz="1600" dirty="0"/>
                  <a:t> = 210 kg/</a:t>
                </a:r>
                <a:r>
                  <a:rPr lang="es-EC" sz="1600" dirty="0" err="1"/>
                  <a:t>cm</a:t>
                </a:r>
                <a:r>
                  <a:rPr lang="es-EC" sz="1600" baseline="30000" dirty="0" err="1"/>
                  <a:t>2</a:t>
                </a:r>
                <a:r>
                  <a:rPr lang="es-EC" sz="1600" baseline="30000" dirty="0"/>
                  <a:t> </a:t>
                </a:r>
                <a:r>
                  <a:rPr lang="es-EC" sz="1600" dirty="0"/>
                  <a:t>).</a:t>
                </a:r>
              </a:p>
              <a:p>
                <a:r>
                  <a:rPr lang="es-EC" sz="1600" dirty="0"/>
                  <a:t>b: Base de la viga.</a:t>
                </a:r>
              </a:p>
              <a:p>
                <a:r>
                  <a:rPr lang="es-EC" sz="1600" dirty="0"/>
                  <a:t>d: Altura efectiva de la viga</a:t>
                </a:r>
                <a:r>
                  <a:rPr lang="es-EC" sz="1600" dirty="0" smtClean="0"/>
                  <a:t>.</a:t>
                </a:r>
              </a:p>
              <a:p>
                <a:endParaRPr lang="es-EC" dirty="0"/>
              </a:p>
              <a:p>
                <a:endParaRPr lang="es-EC" i="1" dirty="0" smtClean="0"/>
              </a:p>
              <a:p>
                <a:endParaRPr lang="es-EC" i="1" dirty="0" smtClean="0"/>
              </a:p>
              <a:p>
                <a14:m>
                  <m:oMath xmlns:m="http://schemas.openxmlformats.org/officeDocument/2006/math">
                    <m:r>
                      <a:rPr lang="es-EC" i="1">
                        <a:latin typeface="Cambria Math"/>
                      </a:rPr>
                      <m:t>𝑀𝑛</m:t>
                    </m:r>
                    <m:r>
                      <a:rPr lang="es-EC" i="1">
                        <a:latin typeface="Cambria Math"/>
                      </a:rPr>
                      <m:t>=</m:t>
                    </m:r>
                  </m:oMath>
                </a14:m>
                <a:r>
                  <a:rPr lang="es-EC" dirty="0"/>
                  <a:t>Asumimos una base de 40 cm, donde</a:t>
                </a:r>
                <a:r>
                  <a:rPr lang="es-EC" dirty="0" smtClean="0"/>
                  <a:t>:</a:t>
                </a:r>
              </a:p>
              <a:p>
                <a:endParaRPr lang="es-EC" b="1" dirty="0"/>
              </a:p>
              <a:p>
                <a:endParaRPr lang="es-EC" dirty="0" smtClean="0"/>
              </a:p>
              <a:p>
                <a:endParaRPr lang="es-EC" dirty="0"/>
              </a:p>
              <a:p>
                <a:endParaRPr lang="es-EC" dirty="0" smtClean="0"/>
              </a:p>
              <a:p>
                <a:r>
                  <a:rPr lang="es-EC" dirty="0" smtClean="0"/>
                  <a:t>La </a:t>
                </a:r>
                <a:r>
                  <a:rPr lang="es-EC" dirty="0"/>
                  <a:t>sección de la viga </a:t>
                </a:r>
                <a:r>
                  <a:rPr lang="es-EC" dirty="0" smtClean="0"/>
                  <a:t>mediante </a:t>
                </a:r>
                <a:r>
                  <a:rPr lang="es-EC" dirty="0" err="1" smtClean="0"/>
                  <a:t>prediseño</a:t>
                </a:r>
                <a:r>
                  <a:rPr lang="es-EC" dirty="0" smtClean="0"/>
                  <a:t> es </a:t>
                </a:r>
                <a:r>
                  <a:rPr lang="es-EC" dirty="0"/>
                  <a:t>de </a:t>
                </a:r>
                <a:r>
                  <a:rPr lang="es-EC" dirty="0" err="1"/>
                  <a:t>40x50</a:t>
                </a:r>
                <a:r>
                  <a:rPr lang="es-EC" dirty="0"/>
                  <a:t> cm.</a:t>
                </a:r>
              </a:p>
              <a:p>
                <a:endParaRPr lang="es-EC" dirty="0" smtClean="0"/>
              </a:p>
            </p:txBody>
          </p:sp>
        </mc:Choice>
        <mc:Fallback xmlns="">
          <p:sp>
            <p:nvSpPr>
              <p:cNvPr id="10" name="9 CuadroTexto"/>
              <p:cNvSpPr txBox="1">
                <a:spLocks noRot="1" noChangeAspect="1" noMove="1" noResize="1" noEditPoints="1" noAdjustHandles="1" noChangeArrowheads="1" noChangeShapeType="1" noTextEdit="1"/>
              </p:cNvSpPr>
              <p:nvPr/>
            </p:nvSpPr>
            <p:spPr>
              <a:xfrm>
                <a:off x="775432" y="730561"/>
                <a:ext cx="7704856" cy="4431983"/>
              </a:xfrm>
              <a:prstGeom prst="rect">
                <a:avLst/>
              </a:prstGeom>
              <a:blipFill rotWithShape="1">
                <a:blip r:embed="rId2"/>
                <a:stretch>
                  <a:fillRect l="-633"/>
                </a:stretch>
              </a:blipFill>
            </p:spPr>
            <p:txBody>
              <a:bodyPr/>
              <a:lstStyle/>
              <a:p>
                <a:r>
                  <a:rPr lang="es-EC">
                    <a:noFill/>
                  </a:rPr>
                  <a:t> </a:t>
                </a:r>
              </a:p>
            </p:txBody>
          </p:sp>
        </mc:Fallback>
      </mc:AlternateContent>
      <p:sp>
        <p:nvSpPr>
          <p:cNvPr id="13"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Predimensionamiento</a:t>
            </a:r>
            <a:r>
              <a:rPr lang="es-ES" sz="2500" b="1" dirty="0" smtClean="0">
                <a:solidFill>
                  <a:schemeClr val="bg1"/>
                </a:solidFill>
              </a:rPr>
              <a:t>.</a:t>
            </a:r>
            <a:endParaRPr lang="es-EC" sz="2500" dirty="0">
              <a:solidFill>
                <a:schemeClr val="bg1"/>
              </a:solidFill>
            </a:endParaRPr>
          </a:p>
        </p:txBody>
      </p:sp>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2 Marcador de contenido"/>
              <p:cNvSpPr txBox="1">
                <a:spLocks/>
              </p:cNvSpPr>
              <p:nvPr/>
            </p:nvSpPr>
            <p:spPr>
              <a:xfrm>
                <a:off x="2771800" y="730561"/>
                <a:ext cx="2732366" cy="407352"/>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a:rPr lang="es-EC" sz="1800" b="1" i="1">
                          <a:latin typeface="Cambria Math"/>
                        </a:rPr>
                        <m:t>𝑴𝒏</m:t>
                      </m:r>
                      <m:r>
                        <a:rPr lang="en-US" sz="1800" b="1" i="1">
                          <a:latin typeface="Cambria Math"/>
                        </a:rPr>
                        <m:t>=</m:t>
                      </m:r>
                      <m:r>
                        <a:rPr lang="es-EC" sz="1800" b="1" i="1">
                          <a:latin typeface="Cambria Math"/>
                        </a:rPr>
                        <m:t>𝑹𝒖</m:t>
                      </m:r>
                      <m:r>
                        <a:rPr lang="en-US" sz="1800" b="1" i="1">
                          <a:latin typeface="Cambria Math"/>
                        </a:rPr>
                        <m:t>∗</m:t>
                      </m:r>
                      <m:r>
                        <a:rPr lang="es-EC" sz="1800" b="1" i="1">
                          <a:latin typeface="Cambria Math"/>
                        </a:rPr>
                        <m:t>𝒃</m:t>
                      </m:r>
                      <m:r>
                        <a:rPr lang="en-US" sz="1800" b="1" i="1">
                          <a:latin typeface="Cambria Math"/>
                        </a:rPr>
                        <m:t>∗</m:t>
                      </m:r>
                      <m:sSup>
                        <m:sSupPr>
                          <m:ctrlPr>
                            <a:rPr lang="es-EC" sz="1800" b="1" i="1">
                              <a:latin typeface="Cambria Math"/>
                            </a:rPr>
                          </m:ctrlPr>
                        </m:sSupPr>
                        <m:e>
                          <m:r>
                            <a:rPr lang="es-EC" sz="1800" b="1" i="1">
                              <a:latin typeface="Cambria Math"/>
                            </a:rPr>
                            <m:t>𝒅</m:t>
                          </m:r>
                        </m:e>
                        <m:sup>
                          <m:r>
                            <a:rPr lang="en-US" sz="1800" b="1" i="1">
                              <a:latin typeface="Cambria Math"/>
                            </a:rPr>
                            <m:t>𝟐</m:t>
                          </m:r>
                        </m:sup>
                      </m:sSup>
                      <m:r>
                        <m:rPr>
                          <m:nor/>
                        </m:rPr>
                        <a:rPr lang="en-US" sz="1800" b="1" dirty="0"/>
                        <m:t>  </m:t>
                      </m:r>
                    </m:oMath>
                  </m:oMathPara>
                </a14:m>
                <a:endParaRPr lang="es-EC" sz="1800" b="1" dirty="0"/>
              </a:p>
            </p:txBody>
          </p:sp>
        </mc:Choice>
        <mc:Fallback xmlns="">
          <p:sp>
            <p:nvSpPr>
              <p:cNvPr id="12" name="2 Marcador de contenido"/>
              <p:cNvSpPr txBox="1">
                <a:spLocks noRot="1" noChangeAspect="1" noMove="1" noResize="1" noEditPoints="1" noAdjustHandles="1" noChangeArrowheads="1" noChangeShapeType="1" noTextEdit="1"/>
              </p:cNvSpPr>
              <p:nvPr/>
            </p:nvSpPr>
            <p:spPr>
              <a:xfrm>
                <a:off x="2771800" y="730561"/>
                <a:ext cx="2732366" cy="407352"/>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2 Marcador de contenido"/>
              <p:cNvSpPr txBox="1">
                <a:spLocks/>
              </p:cNvSpPr>
              <p:nvPr/>
            </p:nvSpPr>
            <p:spPr>
              <a:xfrm>
                <a:off x="2771800" y="2501899"/>
                <a:ext cx="3256508" cy="576064"/>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a:rPr lang="es-EC" sz="1800" b="1" i="1">
                          <a:latin typeface="Cambria Math"/>
                        </a:rPr>
                        <m:t>𝑴𝒏</m:t>
                      </m:r>
                      <m:r>
                        <a:rPr lang="es-EC" sz="1800" b="1" i="1">
                          <a:latin typeface="Cambria Math"/>
                        </a:rPr>
                        <m:t>=</m:t>
                      </m:r>
                      <m:f>
                        <m:fPr>
                          <m:ctrlPr>
                            <a:rPr lang="es-EC" sz="1800" b="1" i="1">
                              <a:latin typeface="Cambria Math"/>
                            </a:rPr>
                          </m:ctrlPr>
                        </m:fPr>
                        <m:num>
                          <m:r>
                            <a:rPr lang="es-EC" sz="1800" b="1" i="1">
                              <a:latin typeface="Cambria Math"/>
                            </a:rPr>
                            <m:t>𝑴𝒖</m:t>
                          </m:r>
                        </m:num>
                        <m:den>
                          <m:r>
                            <a:rPr lang="es-EC" sz="1800" b="1" i="1">
                              <a:latin typeface="Cambria Math"/>
                            </a:rPr>
                            <m:t>𝝓</m:t>
                          </m:r>
                        </m:den>
                      </m:f>
                      <m:r>
                        <m:rPr>
                          <m:nor/>
                        </m:rPr>
                        <a:rPr lang="es-EC" sz="1800" b="1" dirty="0"/>
                        <m:t>  </m:t>
                      </m:r>
                      <m:r>
                        <a:rPr lang="es-EC" sz="1800" b="1" i="1">
                          <a:latin typeface="Cambria Math"/>
                        </a:rPr>
                        <m:t>=</m:t>
                      </m:r>
                      <m:f>
                        <m:fPr>
                          <m:ctrlPr>
                            <a:rPr lang="es-EC" sz="1800" b="1" i="1">
                              <a:latin typeface="Cambria Math"/>
                            </a:rPr>
                          </m:ctrlPr>
                        </m:fPr>
                        <m:num>
                          <m:r>
                            <a:rPr lang="es-EC" sz="1800" b="1" i="1">
                              <a:latin typeface="Cambria Math"/>
                            </a:rPr>
                            <m:t>𝟐𝟕</m:t>
                          </m:r>
                          <m:r>
                            <a:rPr lang="es-EC" sz="1800" b="1" i="1">
                              <a:latin typeface="Cambria Math"/>
                            </a:rPr>
                            <m:t>.</m:t>
                          </m:r>
                          <m:r>
                            <a:rPr lang="es-EC" sz="1800" b="1" i="1">
                              <a:latin typeface="Cambria Math"/>
                            </a:rPr>
                            <m:t>𝟗𝟒</m:t>
                          </m:r>
                        </m:num>
                        <m:den>
                          <m:r>
                            <a:rPr lang="es-EC" sz="1800" b="1" i="1">
                              <a:latin typeface="Cambria Math"/>
                            </a:rPr>
                            <m:t>𝟎</m:t>
                          </m:r>
                          <m:r>
                            <a:rPr lang="es-EC" sz="1800" b="1" i="1">
                              <a:latin typeface="Cambria Math"/>
                            </a:rPr>
                            <m:t>.</m:t>
                          </m:r>
                          <m:r>
                            <a:rPr lang="es-EC" sz="1800" b="1" i="1">
                              <a:latin typeface="Cambria Math"/>
                            </a:rPr>
                            <m:t>𝟗𝟎</m:t>
                          </m:r>
                        </m:den>
                      </m:f>
                      <m:r>
                        <m:rPr>
                          <m:nor/>
                        </m:rPr>
                        <a:rPr lang="es-EC" sz="1800" b="1" dirty="0"/>
                        <m:t>=</m:t>
                      </m:r>
                      <m:r>
                        <a:rPr lang="es-EC" sz="1800" b="1" i="1">
                          <a:latin typeface="Cambria Math"/>
                        </a:rPr>
                        <m:t>𝟑𝟏</m:t>
                      </m:r>
                      <m:r>
                        <a:rPr lang="es-EC" sz="1800" b="1" i="1">
                          <a:latin typeface="Cambria Math"/>
                        </a:rPr>
                        <m:t>.</m:t>
                      </m:r>
                      <m:r>
                        <a:rPr lang="es-EC" sz="1800" b="1" i="1">
                          <a:latin typeface="Cambria Math"/>
                        </a:rPr>
                        <m:t>𝟎𝟒</m:t>
                      </m:r>
                      <m:r>
                        <a:rPr lang="es-EC" sz="1800" b="1" i="1">
                          <a:latin typeface="Cambria Math"/>
                        </a:rPr>
                        <m:t> </m:t>
                      </m:r>
                      <m:r>
                        <a:rPr lang="es-EC" sz="1800" b="1" i="1">
                          <a:latin typeface="Cambria Math"/>
                        </a:rPr>
                        <m:t>𝒕</m:t>
                      </m:r>
                      <m:r>
                        <a:rPr lang="es-EC" sz="1800" b="1" i="1">
                          <a:latin typeface="Cambria Math"/>
                        </a:rPr>
                        <m:t>.</m:t>
                      </m:r>
                      <m:r>
                        <a:rPr lang="es-EC" sz="1800" b="1" i="1">
                          <a:latin typeface="Cambria Math"/>
                        </a:rPr>
                        <m:t>𝒎</m:t>
                      </m:r>
                    </m:oMath>
                  </m:oMathPara>
                </a14:m>
                <a:endParaRPr lang="es-EC" sz="1800" b="1" dirty="0"/>
              </a:p>
              <a:p>
                <a:pPr marL="0" indent="0" algn="ctr">
                  <a:buNone/>
                </a:pPr>
                <a:endParaRPr lang="es-EC" sz="1800" b="1" dirty="0"/>
              </a:p>
            </p:txBody>
          </p:sp>
        </mc:Choice>
        <mc:Fallback xmlns="">
          <p:sp>
            <p:nvSpPr>
              <p:cNvPr id="14" name="2 Marcador de contenido"/>
              <p:cNvSpPr txBox="1">
                <a:spLocks noRot="1" noChangeAspect="1" noMove="1" noResize="1" noEditPoints="1" noAdjustHandles="1" noChangeArrowheads="1" noChangeShapeType="1" noTextEdit="1"/>
              </p:cNvSpPr>
              <p:nvPr/>
            </p:nvSpPr>
            <p:spPr>
              <a:xfrm>
                <a:off x="2771800" y="2501899"/>
                <a:ext cx="3256508" cy="576064"/>
              </a:xfrm>
              <a:prstGeom prst="rect">
                <a:avLst/>
              </a:prstGeom>
              <a:blipFill rotWithShape="1">
                <a:blip r:embed="rId4"/>
                <a:stretch>
                  <a:fillRect b="-421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2 Marcador de contenido"/>
              <p:cNvSpPr txBox="1">
                <a:spLocks/>
              </p:cNvSpPr>
              <p:nvPr/>
            </p:nvSpPr>
            <p:spPr>
              <a:xfrm>
                <a:off x="2023790" y="3645024"/>
                <a:ext cx="4752528" cy="610832"/>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s-EC" sz="1600" b="1" i="1" smtClean="0">
                          <a:latin typeface="Cambria Math"/>
                        </a:rPr>
                        <m:t>𝒅</m:t>
                      </m:r>
                      <m:r>
                        <a:rPr lang="es-EC" sz="1600" b="1" i="1" smtClean="0">
                          <a:latin typeface="Cambria Math"/>
                        </a:rPr>
                        <m:t>=</m:t>
                      </m:r>
                      <m:r>
                        <a:rPr lang="es-EC" sz="1600" b="1" i="1" smtClean="0">
                          <a:latin typeface="Cambria Math"/>
                        </a:rPr>
                        <m:t>𝟒𝟒</m:t>
                      </m:r>
                      <m:r>
                        <a:rPr lang="es-EC" sz="1600" b="1" i="1" smtClean="0">
                          <a:latin typeface="Cambria Math"/>
                        </a:rPr>
                        <m:t>.</m:t>
                      </m:r>
                      <m:r>
                        <a:rPr lang="es-EC" sz="1600" b="1" i="1" smtClean="0">
                          <a:latin typeface="Cambria Math"/>
                        </a:rPr>
                        <m:t>𝟐𝟐</m:t>
                      </m:r>
                      <m:r>
                        <a:rPr lang="es-EC" sz="1600" b="1" i="1" smtClean="0">
                          <a:latin typeface="Cambria Math"/>
                        </a:rPr>
                        <m:t> </m:t>
                      </m:r>
                      <m:r>
                        <a:rPr lang="es-EC" sz="1600" b="1" i="1" smtClean="0">
                          <a:latin typeface="Cambria Math"/>
                        </a:rPr>
                        <m:t>𝒄𝒎</m:t>
                      </m:r>
                    </m:oMath>
                  </m:oMathPara>
                </a14:m>
                <a:endParaRPr lang="es-EC" sz="1600" b="1" dirty="0"/>
              </a:p>
              <a:p>
                <a:pPr marL="0" indent="0" algn="ctr">
                  <a:buNone/>
                </a:pPr>
                <a14:m>
                  <m:oMathPara xmlns:m="http://schemas.openxmlformats.org/officeDocument/2006/math">
                    <m:oMathParaPr>
                      <m:jc m:val="centerGroup"/>
                    </m:oMathParaPr>
                    <m:oMath xmlns:m="http://schemas.openxmlformats.org/officeDocument/2006/math">
                      <m:r>
                        <a:rPr lang="es-EC" sz="1600" b="1" i="1">
                          <a:latin typeface="Cambria Math"/>
                        </a:rPr>
                        <m:t>𝑨𝒍𝒕𝒖𝒓𝒂</m:t>
                      </m:r>
                      <m:r>
                        <a:rPr lang="es-EC" sz="1600" b="1" i="1">
                          <a:latin typeface="Cambria Math"/>
                        </a:rPr>
                        <m:t> </m:t>
                      </m:r>
                      <m:r>
                        <a:rPr lang="es-EC" sz="1600" b="1" i="1">
                          <a:latin typeface="Cambria Math"/>
                        </a:rPr>
                        <m:t>𝒕𝒐𝒕𝒂𝒍</m:t>
                      </m:r>
                      <m:r>
                        <a:rPr lang="es-EC" sz="1600" b="1" i="1">
                          <a:latin typeface="Cambria Math"/>
                        </a:rPr>
                        <m:t> </m:t>
                      </m:r>
                      <m:r>
                        <a:rPr lang="es-EC" sz="1600" b="1" i="1">
                          <a:latin typeface="Cambria Math"/>
                        </a:rPr>
                        <m:t>𝒅𝒆</m:t>
                      </m:r>
                      <m:r>
                        <a:rPr lang="es-EC" sz="1600" b="1" i="1">
                          <a:latin typeface="Cambria Math"/>
                        </a:rPr>
                        <m:t> </m:t>
                      </m:r>
                      <m:r>
                        <a:rPr lang="es-EC" sz="1600" b="1" i="1">
                          <a:latin typeface="Cambria Math"/>
                        </a:rPr>
                        <m:t>𝒗𝒊𝒈𝒂</m:t>
                      </m:r>
                      <m:r>
                        <a:rPr lang="es-EC" sz="1600" b="1" i="1">
                          <a:latin typeface="Cambria Math"/>
                        </a:rPr>
                        <m:t>=</m:t>
                      </m:r>
                      <m:r>
                        <a:rPr lang="es-EC" sz="1600" b="1" i="1">
                          <a:latin typeface="Cambria Math"/>
                        </a:rPr>
                        <m:t>𝟒𝟓</m:t>
                      </m:r>
                      <m:r>
                        <a:rPr lang="es-EC" sz="1600" b="1" i="1">
                          <a:latin typeface="Cambria Math"/>
                        </a:rPr>
                        <m:t> </m:t>
                      </m:r>
                      <m:r>
                        <a:rPr lang="es-EC" sz="1600" b="1" i="1">
                          <a:latin typeface="Cambria Math"/>
                        </a:rPr>
                        <m:t>𝒄𝒎</m:t>
                      </m:r>
                      <m:r>
                        <a:rPr lang="es-EC" sz="1600" b="1" i="1">
                          <a:latin typeface="Cambria Math"/>
                        </a:rPr>
                        <m:t>+</m:t>
                      </m:r>
                      <m:r>
                        <a:rPr lang="es-EC" sz="1600" b="1" i="1">
                          <a:latin typeface="Cambria Math"/>
                        </a:rPr>
                        <m:t>𝟑</m:t>
                      </m:r>
                      <m:r>
                        <a:rPr lang="es-EC" sz="1600" b="1" i="1">
                          <a:latin typeface="Cambria Math"/>
                        </a:rPr>
                        <m:t> </m:t>
                      </m:r>
                      <m:r>
                        <a:rPr lang="es-EC" sz="1600" b="1" i="1">
                          <a:latin typeface="Cambria Math"/>
                        </a:rPr>
                        <m:t>𝒄𝒎</m:t>
                      </m:r>
                      <m:r>
                        <m:rPr>
                          <m:nor/>
                        </m:rPr>
                        <a:rPr lang="es-EC" sz="1600" b="1" dirty="0"/>
                        <m:t>=</m:t>
                      </m:r>
                      <m:r>
                        <a:rPr lang="es-EC" sz="1600" b="1" i="1">
                          <a:latin typeface="Cambria Math"/>
                        </a:rPr>
                        <m:t>𝟒𝟖</m:t>
                      </m:r>
                      <m:r>
                        <a:rPr lang="es-EC" sz="1600" b="1" i="1">
                          <a:latin typeface="Cambria Math"/>
                        </a:rPr>
                        <m:t> </m:t>
                      </m:r>
                      <m:r>
                        <a:rPr lang="es-EC" sz="1600" b="1" i="1">
                          <a:latin typeface="Cambria Math"/>
                        </a:rPr>
                        <m:t>𝒄𝒎</m:t>
                      </m:r>
                    </m:oMath>
                  </m:oMathPara>
                </a14:m>
                <a:endParaRPr lang="es-EC" sz="1600" b="1" dirty="0"/>
              </a:p>
              <a:p>
                <a:pPr marL="0" indent="0" algn="ctr">
                  <a:buNone/>
                </a:pPr>
                <a:endParaRPr lang="es-EC" sz="1800" b="1" dirty="0"/>
              </a:p>
            </p:txBody>
          </p:sp>
        </mc:Choice>
        <mc:Fallback xmlns="">
          <p:sp>
            <p:nvSpPr>
              <p:cNvPr id="15" name="2 Marcador de contenido"/>
              <p:cNvSpPr txBox="1">
                <a:spLocks noRot="1" noChangeAspect="1" noMove="1" noResize="1" noEditPoints="1" noAdjustHandles="1" noChangeArrowheads="1" noChangeShapeType="1" noTextEdit="1"/>
              </p:cNvSpPr>
              <p:nvPr/>
            </p:nvSpPr>
            <p:spPr>
              <a:xfrm>
                <a:off x="2023790" y="3645024"/>
                <a:ext cx="4752528" cy="610832"/>
              </a:xfrm>
              <a:prstGeom prst="rect">
                <a:avLst/>
              </a:prstGeom>
              <a:blipFill rotWithShape="1">
                <a:blip r:embed="rId5"/>
                <a:stretch>
                  <a:fillRect b="-2000"/>
                </a:stretch>
              </a:blipFill>
            </p:spPr>
            <p:txBody>
              <a:bodyPr/>
              <a:lstStyle/>
              <a:p>
                <a:r>
                  <a:rPr lang="es-EC">
                    <a:noFill/>
                  </a:rPr>
                  <a:t> </a:t>
                </a:r>
              </a:p>
            </p:txBody>
          </p:sp>
        </mc:Fallback>
      </mc:AlternateContent>
      <p:grpSp>
        <p:nvGrpSpPr>
          <p:cNvPr id="16" name="15 Grupo"/>
          <p:cNvGrpSpPr/>
          <p:nvPr/>
        </p:nvGrpSpPr>
        <p:grpSpPr>
          <a:xfrm>
            <a:off x="965306" y="4944419"/>
            <a:ext cx="7526932" cy="1434949"/>
            <a:chOff x="82893" y="1815599"/>
            <a:chExt cx="2457416" cy="1726650"/>
          </a:xfrm>
          <a:scene3d>
            <a:camera prst="orthographicFront"/>
            <a:lightRig rig="threePt" dir="t">
              <a:rot lat="0" lon="0" rev="7500000"/>
            </a:lightRig>
          </a:scene3d>
        </p:grpSpPr>
        <p:sp>
          <p:nvSpPr>
            <p:cNvPr id="17" name="16 Rectángulo redondeado"/>
            <p:cNvSpPr/>
            <p:nvPr/>
          </p:nvSpPr>
          <p:spPr>
            <a:xfrm>
              <a:off x="82893" y="1815599"/>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8" name="17 Rectángulo"/>
            <p:cNvSpPr/>
            <p:nvPr/>
          </p:nvSpPr>
          <p:spPr>
            <a:xfrm>
              <a:off x="167181" y="1899887"/>
              <a:ext cx="2288840" cy="15580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r>
                <a:rPr lang="es-EC" dirty="0">
                  <a:solidFill>
                    <a:schemeClr val="tx1"/>
                  </a:solidFill>
                </a:rPr>
                <a:t>En el análisis del edificio en el programa </a:t>
              </a:r>
              <a:r>
                <a:rPr lang="es-EC" dirty="0" err="1">
                  <a:solidFill>
                    <a:schemeClr val="tx1"/>
                  </a:solidFill>
                </a:rPr>
                <a:t>ETABS</a:t>
              </a:r>
              <a:r>
                <a:rPr lang="es-EC" dirty="0">
                  <a:solidFill>
                    <a:schemeClr val="tx1"/>
                  </a:solidFill>
                </a:rPr>
                <a:t>, sin la intervención de fuerzas sísmicas, solo cargas de peso propio y cargas de servicio se pudo apreciar que esta sección resultó insuficiente ante el corte. Se asume una sección de </a:t>
              </a:r>
              <a:r>
                <a:rPr lang="es-EC" dirty="0" smtClean="0">
                  <a:solidFill>
                    <a:schemeClr val="tx1"/>
                  </a:solidFill>
                </a:rPr>
                <a:t>V60x65</a:t>
              </a:r>
              <a:endParaRPr lang="es-EC" dirty="0">
                <a:solidFill>
                  <a:schemeClr val="tx1"/>
                </a:solidFill>
              </a:endParaRPr>
            </a:p>
            <a:p>
              <a:endParaRPr lang="es-EC" dirty="0">
                <a:solidFill>
                  <a:schemeClr val="tx1"/>
                </a:solidFill>
              </a:endParaRPr>
            </a:p>
          </p:txBody>
        </p:sp>
      </p:grpSp>
    </p:spTree>
    <p:extLst>
      <p:ext uri="{BB962C8B-B14F-4D97-AF65-F5344CB8AC3E}">
        <p14:creationId xmlns:p14="http://schemas.microsoft.com/office/powerpoint/2010/main" val="15502750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Predimensionamiento</a:t>
            </a:r>
            <a:r>
              <a:rPr lang="es-ES" sz="2500" b="1" dirty="0" smtClean="0">
                <a:solidFill>
                  <a:schemeClr val="bg1"/>
                </a:solidFill>
              </a:rPr>
              <a:t>.</a:t>
            </a:r>
            <a:endParaRPr lang="es-EC" sz="2500" dirty="0">
              <a:solidFill>
                <a:schemeClr val="bg1"/>
              </a:solidFill>
            </a:endParaRPr>
          </a:p>
        </p:txBody>
      </p:sp>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47947110"/>
              </p:ext>
            </p:extLst>
          </p:nvPr>
        </p:nvGraphicFramePr>
        <p:xfrm>
          <a:off x="907356" y="980728"/>
          <a:ext cx="7329287" cy="4968552"/>
        </p:xfrm>
        <a:graphic>
          <a:graphicData uri="http://schemas.openxmlformats.org/drawingml/2006/table">
            <a:tbl>
              <a:tblPr firstRow="1" firstCol="1" bandRow="1">
                <a:tableStyleId>{5C22544A-7EE6-4342-B048-85BDC9FD1C3A}</a:tableStyleId>
              </a:tblPr>
              <a:tblGrid>
                <a:gridCol w="1641760"/>
                <a:gridCol w="1641760"/>
                <a:gridCol w="1613910"/>
                <a:gridCol w="1251842"/>
                <a:gridCol w="1180015"/>
              </a:tblGrid>
              <a:tr h="502506">
                <a:tc rowSpan="2">
                  <a:txBody>
                    <a:bodyPr/>
                    <a:lstStyle/>
                    <a:p>
                      <a:pPr algn="ctr">
                        <a:lnSpc>
                          <a:spcPct val="200000"/>
                        </a:lnSpc>
                        <a:spcAft>
                          <a:spcPts val="0"/>
                        </a:spcAft>
                      </a:pPr>
                      <a:r>
                        <a:rPr lang="es-EC" sz="1400" dirty="0">
                          <a:effectLst/>
                        </a:rPr>
                        <a:t>Piso</a:t>
                      </a:r>
                      <a:endParaRPr lang="es-EC" sz="1400" dirty="0">
                        <a:effectLst/>
                        <a:latin typeface="Calibri"/>
                        <a:ea typeface="Calibri"/>
                        <a:cs typeface="Times New Roman"/>
                      </a:endParaRPr>
                    </a:p>
                  </a:txBody>
                  <a:tcPr marL="44450" marR="44450" marT="0" marB="0" anchor="ctr"/>
                </a:tc>
                <a:tc rowSpan="2">
                  <a:txBody>
                    <a:bodyPr/>
                    <a:lstStyle/>
                    <a:p>
                      <a:pPr algn="ctr">
                        <a:lnSpc>
                          <a:spcPct val="200000"/>
                        </a:lnSpc>
                        <a:spcAft>
                          <a:spcPts val="0"/>
                        </a:spcAft>
                      </a:pPr>
                      <a:r>
                        <a:rPr lang="es-EC" sz="1400">
                          <a:effectLst/>
                        </a:rPr>
                        <a:t>Elemento</a:t>
                      </a:r>
                      <a:endParaRPr lang="es-EC" sz="1400">
                        <a:effectLst/>
                        <a:latin typeface="Calibri"/>
                        <a:ea typeface="Calibri"/>
                        <a:cs typeface="Times New Roman"/>
                      </a:endParaRPr>
                    </a:p>
                  </a:txBody>
                  <a:tcPr marL="44450" marR="44450" marT="0" marB="0" anchor="ctr"/>
                </a:tc>
                <a:tc rowSpan="2">
                  <a:txBody>
                    <a:bodyPr/>
                    <a:lstStyle/>
                    <a:p>
                      <a:pPr algn="ctr">
                        <a:lnSpc>
                          <a:spcPct val="200000"/>
                        </a:lnSpc>
                        <a:spcAft>
                          <a:spcPts val="0"/>
                        </a:spcAft>
                      </a:pPr>
                      <a:r>
                        <a:rPr lang="es-EC" sz="1400">
                          <a:effectLst/>
                        </a:rPr>
                        <a:t>Sección</a:t>
                      </a:r>
                      <a:endParaRPr lang="es-EC" sz="1400">
                        <a:effectLst/>
                        <a:latin typeface="Calibri"/>
                        <a:ea typeface="Calibri"/>
                        <a:cs typeface="Times New Roman"/>
                      </a:endParaRPr>
                    </a:p>
                  </a:txBody>
                  <a:tcPr marL="44450" marR="44450" marT="0" marB="0" anchor="ctr"/>
                </a:tc>
                <a:tc gridSpan="2">
                  <a:txBody>
                    <a:bodyPr/>
                    <a:lstStyle/>
                    <a:p>
                      <a:pPr algn="ctr">
                        <a:lnSpc>
                          <a:spcPct val="200000"/>
                        </a:lnSpc>
                        <a:spcAft>
                          <a:spcPts val="0"/>
                        </a:spcAft>
                      </a:pPr>
                      <a:r>
                        <a:rPr lang="es-EC" sz="1400">
                          <a:effectLst/>
                        </a:rPr>
                        <a:t>Características</a:t>
                      </a:r>
                      <a:endParaRPr lang="es-EC" sz="1400">
                        <a:effectLst/>
                        <a:latin typeface="Calibri"/>
                        <a:ea typeface="Calibri"/>
                        <a:cs typeface="Times New Roman"/>
                      </a:endParaRPr>
                    </a:p>
                  </a:txBody>
                  <a:tcPr marL="44450" marR="44450" marT="0" marB="0" anchor="b"/>
                </a:tc>
                <a:tc hMerge="1">
                  <a:txBody>
                    <a:bodyPr/>
                    <a:lstStyle/>
                    <a:p>
                      <a:endParaRPr lang="es-EC"/>
                    </a:p>
                  </a:txBody>
                  <a:tcPr/>
                </a:tc>
              </a:tr>
              <a:tr h="502627">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200000"/>
                        </a:lnSpc>
                        <a:spcAft>
                          <a:spcPts val="0"/>
                        </a:spcAft>
                      </a:pPr>
                      <a:r>
                        <a:rPr lang="es-EC" sz="1400">
                          <a:effectLst/>
                        </a:rPr>
                        <a:t>b  (m)</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h (m)</a:t>
                      </a:r>
                      <a:endParaRPr lang="es-EC" sz="1400">
                        <a:effectLst/>
                        <a:latin typeface="Calibri"/>
                        <a:ea typeface="Calibri"/>
                        <a:cs typeface="Times New Roman"/>
                      </a:endParaRPr>
                    </a:p>
                  </a:txBody>
                  <a:tcPr marL="44450" marR="44450" marT="0" marB="0" anchor="b"/>
                </a:tc>
              </a:tr>
              <a:tr h="610246">
                <a:tc rowSpan="2">
                  <a:txBody>
                    <a:bodyPr/>
                    <a:lstStyle/>
                    <a:p>
                      <a:pPr algn="ctr">
                        <a:lnSpc>
                          <a:spcPct val="200000"/>
                        </a:lnSpc>
                        <a:spcAft>
                          <a:spcPts val="0"/>
                        </a:spcAft>
                      </a:pPr>
                      <a:r>
                        <a:rPr lang="es-EC" sz="1400">
                          <a:effectLst/>
                        </a:rPr>
                        <a:t>Primero, Segundo, Tercer, Cuarto, Quinto, Sexto, Séptimo, Octavo, Noveno.</a:t>
                      </a:r>
                      <a:endParaRPr lang="es-EC" sz="14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a:effectLst/>
                        </a:rPr>
                        <a:t>Viga</a:t>
                      </a:r>
                      <a:endParaRPr lang="es-EC" sz="14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a:effectLst/>
                        </a:rPr>
                        <a:t>V 60x65</a:t>
                      </a:r>
                      <a:endParaRPr lang="es-EC" sz="14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a:effectLst/>
                        </a:rPr>
                        <a:t>60</a:t>
                      </a:r>
                      <a:endParaRPr lang="es-EC" sz="14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a:effectLst/>
                        </a:rPr>
                        <a:t>65</a:t>
                      </a:r>
                      <a:endParaRPr lang="es-EC" sz="1400">
                        <a:effectLst/>
                        <a:latin typeface="Calibri"/>
                        <a:ea typeface="Calibri"/>
                        <a:cs typeface="Times New Roman"/>
                      </a:endParaRPr>
                    </a:p>
                  </a:txBody>
                  <a:tcPr marL="44450" marR="44450" marT="0" marB="0" anchor="ctr"/>
                </a:tc>
              </a:tr>
              <a:tr h="1653290">
                <a:tc vMerge="1">
                  <a:txBody>
                    <a:bodyPr/>
                    <a:lstStyle/>
                    <a:p>
                      <a:endParaRPr lang="es-EC"/>
                    </a:p>
                  </a:txBody>
                  <a:tcPr/>
                </a:tc>
                <a:tc>
                  <a:txBody>
                    <a:bodyPr/>
                    <a:lstStyle/>
                    <a:p>
                      <a:pPr algn="ctr">
                        <a:lnSpc>
                          <a:spcPct val="200000"/>
                        </a:lnSpc>
                        <a:spcAft>
                          <a:spcPts val="0"/>
                        </a:spcAft>
                      </a:pPr>
                      <a:r>
                        <a:rPr lang="es-EC" sz="1400">
                          <a:effectLst/>
                        </a:rPr>
                        <a:t>Losa</a:t>
                      </a:r>
                      <a:endParaRPr lang="es-EC" sz="1400">
                        <a:effectLst/>
                        <a:latin typeface="Calibri"/>
                        <a:ea typeface="Calibri"/>
                        <a:cs typeface="Times New Roman"/>
                      </a:endParaRPr>
                    </a:p>
                  </a:txBody>
                  <a:tcPr marL="44450" marR="44450" marT="0" marB="0" anchor="ctr"/>
                </a:tc>
                <a:tc gridSpan="3">
                  <a:txBody>
                    <a:bodyPr/>
                    <a:lstStyle/>
                    <a:p>
                      <a:pPr algn="ctr">
                        <a:lnSpc>
                          <a:spcPct val="200000"/>
                        </a:lnSpc>
                        <a:spcAft>
                          <a:spcPts val="0"/>
                        </a:spcAft>
                      </a:pPr>
                      <a:r>
                        <a:rPr lang="es-EC" sz="1400">
                          <a:effectLst/>
                        </a:rPr>
                        <a:t>Losa alivianada de 25 cm equivalente a losa maciza de 18.06 cm.</a:t>
                      </a:r>
                      <a:endParaRPr lang="es-EC" sz="1400">
                        <a:effectLst/>
                        <a:latin typeface="Calibri"/>
                        <a:ea typeface="Calibri"/>
                        <a:cs typeface="Times New Roman"/>
                      </a:endParaRPr>
                    </a:p>
                  </a:txBody>
                  <a:tcPr marL="44450" marR="44450" marT="0" marB="0" anchor="ctr"/>
                </a:tc>
                <a:tc hMerge="1">
                  <a:txBody>
                    <a:bodyPr/>
                    <a:lstStyle/>
                    <a:p>
                      <a:endParaRPr lang="es-EC"/>
                    </a:p>
                  </a:txBody>
                  <a:tcPr/>
                </a:tc>
                <a:tc hMerge="1">
                  <a:txBody>
                    <a:bodyPr/>
                    <a:lstStyle/>
                    <a:p>
                      <a:endParaRPr lang="es-EC"/>
                    </a:p>
                  </a:txBody>
                  <a:tcPr/>
                </a:tc>
              </a:tr>
              <a:tr h="610246">
                <a:tc rowSpan="2">
                  <a:txBody>
                    <a:bodyPr/>
                    <a:lstStyle/>
                    <a:p>
                      <a:pPr>
                        <a:lnSpc>
                          <a:spcPct val="200000"/>
                        </a:lnSpc>
                        <a:spcAft>
                          <a:spcPts val="0"/>
                        </a:spcAft>
                      </a:pPr>
                      <a:r>
                        <a:rPr lang="es-EC" sz="1400">
                          <a:effectLst/>
                        </a:rPr>
                        <a:t>Décimo, Onceavo, Doceavo.</a:t>
                      </a:r>
                      <a:endParaRPr lang="es-EC" sz="14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a:effectLst/>
                        </a:rPr>
                        <a:t>Viga</a:t>
                      </a:r>
                      <a:endParaRPr lang="es-EC" sz="14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a:effectLst/>
                        </a:rPr>
                        <a:t>V 60x55</a:t>
                      </a:r>
                      <a:endParaRPr lang="es-EC" sz="14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a:effectLst/>
                        </a:rPr>
                        <a:t>60</a:t>
                      </a:r>
                      <a:endParaRPr lang="es-EC" sz="14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dirty="0">
                          <a:effectLst/>
                        </a:rPr>
                        <a:t>55</a:t>
                      </a:r>
                      <a:endParaRPr lang="es-EC" sz="1400" dirty="0">
                        <a:effectLst/>
                        <a:latin typeface="Calibri"/>
                        <a:ea typeface="Calibri"/>
                        <a:cs typeface="Times New Roman"/>
                      </a:endParaRPr>
                    </a:p>
                  </a:txBody>
                  <a:tcPr marL="44450" marR="44450" marT="0" marB="0" anchor="ctr"/>
                </a:tc>
              </a:tr>
              <a:tr h="1089637">
                <a:tc vMerge="1">
                  <a:txBody>
                    <a:bodyPr/>
                    <a:lstStyle/>
                    <a:p>
                      <a:endParaRPr lang="es-EC"/>
                    </a:p>
                  </a:txBody>
                  <a:tcPr/>
                </a:tc>
                <a:tc>
                  <a:txBody>
                    <a:bodyPr/>
                    <a:lstStyle/>
                    <a:p>
                      <a:pPr algn="ctr">
                        <a:lnSpc>
                          <a:spcPct val="200000"/>
                        </a:lnSpc>
                        <a:spcAft>
                          <a:spcPts val="0"/>
                        </a:spcAft>
                      </a:pPr>
                      <a:r>
                        <a:rPr lang="es-EC" sz="1400">
                          <a:effectLst/>
                        </a:rPr>
                        <a:t>Losa</a:t>
                      </a:r>
                      <a:endParaRPr lang="es-EC" sz="1400">
                        <a:effectLst/>
                        <a:latin typeface="Calibri"/>
                        <a:ea typeface="Calibri"/>
                        <a:cs typeface="Times New Roman"/>
                      </a:endParaRPr>
                    </a:p>
                  </a:txBody>
                  <a:tcPr marL="44450" marR="44450" marT="0" marB="0" anchor="ctr"/>
                </a:tc>
                <a:tc gridSpan="3">
                  <a:txBody>
                    <a:bodyPr/>
                    <a:lstStyle/>
                    <a:p>
                      <a:pPr algn="ctr">
                        <a:lnSpc>
                          <a:spcPct val="200000"/>
                        </a:lnSpc>
                        <a:spcAft>
                          <a:spcPts val="0"/>
                        </a:spcAft>
                      </a:pPr>
                      <a:r>
                        <a:rPr lang="es-EC" sz="1400" dirty="0">
                          <a:effectLst/>
                        </a:rPr>
                        <a:t>Losa alivianada de 25 cm equivalente a losa maciza de 18.06 cm.</a:t>
                      </a:r>
                      <a:endParaRPr lang="es-EC" sz="1400" dirty="0">
                        <a:effectLst/>
                        <a:latin typeface="Calibri"/>
                        <a:ea typeface="Calibri"/>
                        <a:cs typeface="Times New Roman"/>
                      </a:endParaRPr>
                    </a:p>
                  </a:txBody>
                  <a:tcPr marL="44450" marR="44450" marT="0" marB="0" anchor="ctr"/>
                </a:tc>
                <a:tc hMerge="1">
                  <a:txBody>
                    <a:bodyPr/>
                    <a:lstStyle/>
                    <a:p>
                      <a:endParaRPr lang="es-EC"/>
                    </a:p>
                  </a:txBody>
                  <a:tcPr/>
                </a:tc>
                <a:tc hMerge="1">
                  <a:txBody>
                    <a:bodyPr/>
                    <a:lstStyle/>
                    <a:p>
                      <a:endParaRPr lang="es-EC"/>
                    </a:p>
                  </a:txBody>
                  <a:tcPr/>
                </a:tc>
              </a:tr>
            </a:tbl>
          </a:graphicData>
        </a:graphic>
      </p:graphicFrame>
    </p:spTree>
    <p:extLst>
      <p:ext uri="{BB962C8B-B14F-4D97-AF65-F5344CB8AC3E}">
        <p14:creationId xmlns:p14="http://schemas.microsoft.com/office/powerpoint/2010/main" val="3104867374"/>
      </p:ext>
    </p:extLst>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Predimensionamiento</a:t>
            </a:r>
            <a:r>
              <a:rPr lang="es-ES" sz="2500" b="1" dirty="0" smtClean="0">
                <a:solidFill>
                  <a:schemeClr val="bg1"/>
                </a:solidFill>
              </a:rPr>
              <a:t>.</a:t>
            </a:r>
            <a:endParaRPr lang="es-EC" sz="2500" dirty="0">
              <a:solidFill>
                <a:schemeClr val="bg1"/>
              </a:solidFill>
            </a:endParaRPr>
          </a:p>
        </p:txBody>
      </p:sp>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2 Marcador de contenido"/>
          <p:cNvSpPr txBox="1">
            <a:spLocks/>
          </p:cNvSpPr>
          <p:nvPr/>
        </p:nvSpPr>
        <p:spPr>
          <a:xfrm>
            <a:off x="467544" y="764704"/>
            <a:ext cx="5832648"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s-EC" sz="2500" b="1" dirty="0">
              <a:solidFill>
                <a:srgbClr val="C00000"/>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1790025463"/>
              </p:ext>
            </p:extLst>
          </p:nvPr>
        </p:nvGraphicFramePr>
        <p:xfrm>
          <a:off x="926355" y="1673327"/>
          <a:ext cx="7403009" cy="4806548"/>
        </p:xfrm>
        <a:graphic>
          <a:graphicData uri="http://schemas.openxmlformats.org/drawingml/2006/table">
            <a:tbl>
              <a:tblPr firstRow="1" firstCol="1" bandRow="1">
                <a:tableStyleId>{5C22544A-7EE6-4342-B048-85BDC9FD1C3A}</a:tableStyleId>
              </a:tblPr>
              <a:tblGrid>
                <a:gridCol w="1851713"/>
                <a:gridCol w="3763998"/>
                <a:gridCol w="1040267"/>
                <a:gridCol w="747031"/>
              </a:tblGrid>
              <a:tr h="291438">
                <a:tc gridSpan="4">
                  <a:txBody>
                    <a:bodyPr/>
                    <a:lstStyle/>
                    <a:p>
                      <a:pPr algn="ctr">
                        <a:lnSpc>
                          <a:spcPct val="200000"/>
                        </a:lnSpc>
                        <a:spcAft>
                          <a:spcPts val="0"/>
                        </a:spcAft>
                      </a:pPr>
                      <a:r>
                        <a:rPr lang="es-EC" sz="1100" dirty="0">
                          <a:effectLst/>
                        </a:rPr>
                        <a:t>Peso Propio de la Losa</a:t>
                      </a:r>
                      <a:endParaRPr lang="es-EC" sz="1100" dirty="0">
                        <a:effectLst/>
                        <a:latin typeface="Calibri"/>
                        <a:ea typeface="Calibri"/>
                        <a:cs typeface="Times New Roman"/>
                      </a:endParaRPr>
                    </a:p>
                  </a:txBody>
                  <a:tcPr marL="38111" marR="38111" marT="0" marB="0" anchor="b"/>
                </a:tc>
                <a:tc hMerge="1">
                  <a:txBody>
                    <a:bodyPr/>
                    <a:lstStyle/>
                    <a:p>
                      <a:endParaRPr lang="es-EC"/>
                    </a:p>
                  </a:txBody>
                  <a:tcPr/>
                </a:tc>
                <a:tc hMerge="1">
                  <a:txBody>
                    <a:bodyPr/>
                    <a:lstStyle/>
                    <a:p>
                      <a:endParaRPr lang="es-EC"/>
                    </a:p>
                  </a:txBody>
                  <a:tcPr/>
                </a:tc>
                <a:tc hMerge="1">
                  <a:txBody>
                    <a:bodyPr/>
                    <a:lstStyle/>
                    <a:p>
                      <a:endParaRPr lang="es-EC"/>
                    </a:p>
                  </a:txBody>
                  <a:tcPr/>
                </a:tc>
              </a:tr>
              <a:tr h="291567">
                <a:tc>
                  <a:txBody>
                    <a:bodyPr/>
                    <a:lstStyle/>
                    <a:p>
                      <a:pPr algn="ctr">
                        <a:lnSpc>
                          <a:spcPct val="200000"/>
                        </a:lnSpc>
                        <a:spcAft>
                          <a:spcPts val="0"/>
                        </a:spcAft>
                      </a:pPr>
                      <a:r>
                        <a:rPr lang="es-EC" sz="1100">
                          <a:effectLst/>
                        </a:rPr>
                        <a:t>Nervios  =</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dirty="0">
                          <a:effectLst/>
                        </a:rPr>
                        <a:t>3.6 m * 0.1 m * 0.2 m * 2400 kg/</a:t>
                      </a:r>
                      <a:r>
                        <a:rPr lang="es-EC" sz="1100" dirty="0" err="1">
                          <a:effectLst/>
                        </a:rPr>
                        <a:t>m</a:t>
                      </a:r>
                      <a:r>
                        <a:rPr lang="es-EC" sz="1100" baseline="30000" dirty="0" err="1">
                          <a:effectLst/>
                        </a:rPr>
                        <a:t>3</a:t>
                      </a:r>
                      <a:r>
                        <a:rPr lang="es-EC" sz="1100" dirty="0">
                          <a:effectLst/>
                        </a:rPr>
                        <a:t> =</a:t>
                      </a:r>
                      <a:endParaRPr lang="es-EC" sz="1100" dirty="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172.80</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291567">
                <a:tc>
                  <a:txBody>
                    <a:bodyPr/>
                    <a:lstStyle/>
                    <a:p>
                      <a:pPr algn="ctr">
                        <a:lnSpc>
                          <a:spcPct val="200000"/>
                        </a:lnSpc>
                        <a:spcAft>
                          <a:spcPts val="0"/>
                        </a:spcAft>
                      </a:pPr>
                      <a:r>
                        <a:rPr lang="es-EC" sz="1100">
                          <a:effectLst/>
                        </a:rPr>
                        <a:t>Carpeta  =</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dirty="0">
                          <a:effectLst/>
                        </a:rPr>
                        <a:t>1 m * 1 m * 0.05 m * 2400 kg/ </a:t>
                      </a:r>
                      <a:r>
                        <a:rPr lang="es-EC" sz="1100" dirty="0" err="1">
                          <a:effectLst/>
                        </a:rPr>
                        <a:t>m</a:t>
                      </a:r>
                      <a:r>
                        <a:rPr lang="es-EC" sz="1100" baseline="30000" dirty="0" err="1">
                          <a:effectLst/>
                        </a:rPr>
                        <a:t>3</a:t>
                      </a:r>
                      <a:r>
                        <a:rPr lang="es-EC" sz="1100" dirty="0">
                          <a:effectLst/>
                        </a:rPr>
                        <a:t> =</a:t>
                      </a:r>
                      <a:endParaRPr lang="es-EC" sz="1100" dirty="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120.00</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291567">
                <a:tc>
                  <a:txBody>
                    <a:bodyPr/>
                    <a:lstStyle/>
                    <a:p>
                      <a:pPr algn="ctr">
                        <a:lnSpc>
                          <a:spcPct val="200000"/>
                        </a:lnSpc>
                        <a:spcAft>
                          <a:spcPts val="0"/>
                        </a:spcAft>
                      </a:pPr>
                      <a:r>
                        <a:rPr lang="es-EC" sz="1100">
                          <a:effectLst/>
                        </a:rPr>
                        <a:t>Bloque =</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dirty="0">
                          <a:effectLst/>
                        </a:rPr>
                        <a:t>8 * ( 0.2 m * 0.2 m * 0.4 m * 1000 kg/</a:t>
                      </a:r>
                      <a:r>
                        <a:rPr lang="es-EC" sz="1100" dirty="0" err="1">
                          <a:effectLst/>
                        </a:rPr>
                        <a:t>m</a:t>
                      </a:r>
                      <a:r>
                        <a:rPr lang="es-EC" sz="1100" baseline="30000" dirty="0" err="1">
                          <a:effectLst/>
                        </a:rPr>
                        <a:t>3</a:t>
                      </a:r>
                      <a:r>
                        <a:rPr lang="es-EC" sz="1100" baseline="30000" dirty="0">
                          <a:effectLst/>
                        </a:rPr>
                        <a:t> </a:t>
                      </a:r>
                      <a:r>
                        <a:rPr lang="es-EC" sz="1100" dirty="0">
                          <a:effectLst/>
                        </a:rPr>
                        <a:t>) =</a:t>
                      </a:r>
                      <a:endParaRPr lang="es-EC" sz="1100" dirty="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128.00</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291567">
                <a:tc gridSpan="2">
                  <a:txBody>
                    <a:bodyPr/>
                    <a:lstStyle/>
                    <a:p>
                      <a:pPr algn="ctr">
                        <a:lnSpc>
                          <a:spcPct val="200000"/>
                        </a:lnSpc>
                        <a:spcAft>
                          <a:spcPts val="0"/>
                        </a:spcAft>
                      </a:pPr>
                      <a:r>
                        <a:rPr lang="es-EC" sz="1100" dirty="0">
                          <a:effectLst/>
                        </a:rPr>
                        <a:t>Total Peso Propio Losa  = </a:t>
                      </a:r>
                      <a:endParaRPr lang="es-EC" sz="1100" dirty="0">
                        <a:effectLst/>
                        <a:latin typeface="Calibri"/>
                        <a:ea typeface="Calibri"/>
                        <a:cs typeface="Times New Roman"/>
                      </a:endParaRPr>
                    </a:p>
                  </a:txBody>
                  <a:tcPr marL="38111" marR="38111" marT="0" marB="0" anchor="b"/>
                </a:tc>
                <a:tc hMerge="1">
                  <a:txBody>
                    <a:bodyPr/>
                    <a:lstStyle/>
                    <a:p>
                      <a:endParaRPr lang="es-EC"/>
                    </a:p>
                  </a:txBody>
                  <a:tcPr/>
                </a:tc>
                <a:tc>
                  <a:txBody>
                    <a:bodyPr/>
                    <a:lstStyle/>
                    <a:p>
                      <a:pPr algn="ctr">
                        <a:lnSpc>
                          <a:spcPct val="200000"/>
                        </a:lnSpc>
                        <a:spcAft>
                          <a:spcPts val="0"/>
                        </a:spcAft>
                      </a:pPr>
                      <a:r>
                        <a:rPr lang="es-EC" sz="1100">
                          <a:effectLst/>
                        </a:rPr>
                        <a:t>420.80</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195797">
                <a:tc>
                  <a:txBody>
                    <a:bodyPr/>
                    <a:lstStyle/>
                    <a:p>
                      <a:pPr>
                        <a:lnSpc>
                          <a:spcPct val="115000"/>
                        </a:lnSpc>
                      </a:pPr>
                      <a:endParaRPr lang="es-EC" sz="1100">
                        <a:effectLst/>
                        <a:latin typeface="Calibri"/>
                        <a:cs typeface="Times New Roman"/>
                      </a:endParaRPr>
                    </a:p>
                  </a:txBody>
                  <a:tcPr marL="38111" marR="38111" marT="0" marB="0" anchor="b"/>
                </a:tc>
                <a:tc>
                  <a:txBody>
                    <a:bodyPr/>
                    <a:lstStyle/>
                    <a:p>
                      <a:pPr>
                        <a:lnSpc>
                          <a:spcPct val="115000"/>
                        </a:lnSpc>
                      </a:pPr>
                      <a:endParaRPr lang="es-EC" sz="1100" dirty="0">
                        <a:effectLst/>
                        <a:latin typeface="Calibri"/>
                        <a:cs typeface="Times New Roman"/>
                      </a:endParaRPr>
                    </a:p>
                  </a:txBody>
                  <a:tcPr marL="38111" marR="38111" marT="0" marB="0" anchor="b"/>
                </a:tc>
                <a:tc>
                  <a:txBody>
                    <a:bodyPr/>
                    <a:lstStyle/>
                    <a:p>
                      <a:pPr>
                        <a:lnSpc>
                          <a:spcPct val="115000"/>
                        </a:lnSpc>
                      </a:pPr>
                      <a:endParaRPr lang="es-EC" sz="1100">
                        <a:effectLst/>
                        <a:latin typeface="Calibri"/>
                        <a:cs typeface="Times New Roman"/>
                      </a:endParaRPr>
                    </a:p>
                  </a:txBody>
                  <a:tcPr marL="38111" marR="38111" marT="0" marB="0" anchor="b"/>
                </a:tc>
                <a:tc>
                  <a:txBody>
                    <a:bodyPr/>
                    <a:lstStyle/>
                    <a:p>
                      <a:pPr>
                        <a:lnSpc>
                          <a:spcPct val="115000"/>
                        </a:lnSpc>
                      </a:pPr>
                      <a:endParaRPr lang="es-EC" sz="1100">
                        <a:effectLst/>
                        <a:latin typeface="Calibri"/>
                        <a:cs typeface="Times New Roman"/>
                      </a:endParaRPr>
                    </a:p>
                  </a:txBody>
                  <a:tcPr marL="38111" marR="38111" marT="0" marB="0" anchor="b"/>
                </a:tc>
              </a:tr>
              <a:tr h="291567">
                <a:tc>
                  <a:txBody>
                    <a:bodyPr/>
                    <a:lstStyle/>
                    <a:p>
                      <a:pPr algn="ctr">
                        <a:lnSpc>
                          <a:spcPct val="200000"/>
                        </a:lnSpc>
                        <a:spcAft>
                          <a:spcPts val="0"/>
                        </a:spcAft>
                      </a:pPr>
                      <a:r>
                        <a:rPr lang="es-EC" sz="1100">
                          <a:effectLst/>
                        </a:rPr>
                        <a:t>Peso Vigas =</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dirty="0">
                          <a:effectLst/>
                        </a:rPr>
                        <a:t>20% del peso propio de la losa </a:t>
                      </a:r>
                      <a:endParaRPr lang="es-EC" sz="1100" dirty="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84.16</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291567">
                <a:tc>
                  <a:txBody>
                    <a:bodyPr/>
                    <a:lstStyle/>
                    <a:p>
                      <a:pPr algn="ctr">
                        <a:lnSpc>
                          <a:spcPct val="200000"/>
                        </a:lnSpc>
                        <a:spcAft>
                          <a:spcPts val="0"/>
                        </a:spcAft>
                      </a:pPr>
                      <a:r>
                        <a:rPr lang="es-EC" sz="1100" dirty="0">
                          <a:effectLst/>
                        </a:rPr>
                        <a:t>Peso columnas =</a:t>
                      </a:r>
                      <a:endParaRPr lang="es-EC" sz="1100" dirty="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dirty="0">
                          <a:effectLst/>
                        </a:rPr>
                        <a:t>Estimado </a:t>
                      </a:r>
                      <a:endParaRPr lang="es-EC" sz="1100" dirty="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130.00</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195797">
                <a:tc>
                  <a:txBody>
                    <a:bodyPr/>
                    <a:lstStyle/>
                    <a:p>
                      <a:pPr>
                        <a:lnSpc>
                          <a:spcPct val="115000"/>
                        </a:lnSpc>
                      </a:pPr>
                      <a:endParaRPr lang="es-EC" sz="1100">
                        <a:effectLst/>
                        <a:latin typeface="Calibri"/>
                        <a:cs typeface="Times New Roman"/>
                      </a:endParaRPr>
                    </a:p>
                  </a:txBody>
                  <a:tcPr marL="38111" marR="38111" marT="0" marB="0" anchor="b"/>
                </a:tc>
                <a:tc>
                  <a:txBody>
                    <a:bodyPr/>
                    <a:lstStyle/>
                    <a:p>
                      <a:pPr>
                        <a:lnSpc>
                          <a:spcPct val="115000"/>
                        </a:lnSpc>
                      </a:pPr>
                      <a:endParaRPr lang="es-EC" sz="1100" dirty="0">
                        <a:effectLst/>
                        <a:latin typeface="Calibri"/>
                        <a:cs typeface="Times New Roman"/>
                      </a:endParaRPr>
                    </a:p>
                  </a:txBody>
                  <a:tcPr marL="38111" marR="38111" marT="0" marB="0" anchor="b"/>
                </a:tc>
                <a:tc>
                  <a:txBody>
                    <a:bodyPr/>
                    <a:lstStyle/>
                    <a:p>
                      <a:pPr>
                        <a:lnSpc>
                          <a:spcPct val="115000"/>
                        </a:lnSpc>
                      </a:pPr>
                      <a:endParaRPr lang="es-EC" sz="1100">
                        <a:effectLst/>
                        <a:latin typeface="Calibri"/>
                        <a:cs typeface="Times New Roman"/>
                      </a:endParaRPr>
                    </a:p>
                  </a:txBody>
                  <a:tcPr marL="38111" marR="38111" marT="0" marB="0" anchor="b"/>
                </a:tc>
                <a:tc>
                  <a:txBody>
                    <a:bodyPr/>
                    <a:lstStyle/>
                    <a:p>
                      <a:pPr>
                        <a:lnSpc>
                          <a:spcPct val="115000"/>
                        </a:lnSpc>
                      </a:pPr>
                      <a:endParaRPr lang="es-EC" sz="1100">
                        <a:effectLst/>
                        <a:latin typeface="Calibri"/>
                        <a:cs typeface="Times New Roman"/>
                      </a:endParaRPr>
                    </a:p>
                  </a:txBody>
                  <a:tcPr marL="38111" marR="38111" marT="0" marB="0" anchor="b"/>
                </a:tc>
              </a:tr>
              <a:tr h="291567">
                <a:tc gridSpan="2">
                  <a:txBody>
                    <a:bodyPr/>
                    <a:lstStyle/>
                    <a:p>
                      <a:pPr algn="ctr">
                        <a:lnSpc>
                          <a:spcPct val="200000"/>
                        </a:lnSpc>
                        <a:spcAft>
                          <a:spcPts val="0"/>
                        </a:spcAft>
                      </a:pPr>
                      <a:r>
                        <a:rPr lang="es-EC" sz="1100" dirty="0">
                          <a:effectLst/>
                        </a:rPr>
                        <a:t>Paredes  =</a:t>
                      </a:r>
                      <a:endParaRPr lang="es-EC" sz="1100" dirty="0">
                        <a:effectLst/>
                        <a:latin typeface="Calibri"/>
                        <a:ea typeface="Calibri"/>
                        <a:cs typeface="Times New Roman"/>
                      </a:endParaRPr>
                    </a:p>
                  </a:txBody>
                  <a:tcPr marL="38111" marR="38111" marT="0" marB="0" anchor="b"/>
                </a:tc>
                <a:tc hMerge="1">
                  <a:txBody>
                    <a:bodyPr/>
                    <a:lstStyle/>
                    <a:p>
                      <a:endParaRPr lang="es-EC"/>
                    </a:p>
                  </a:txBody>
                  <a:tcPr/>
                </a:tc>
                <a:tc>
                  <a:txBody>
                    <a:bodyPr/>
                    <a:lstStyle/>
                    <a:p>
                      <a:pPr algn="ctr">
                        <a:lnSpc>
                          <a:spcPct val="200000"/>
                        </a:lnSpc>
                        <a:spcAft>
                          <a:spcPts val="0"/>
                        </a:spcAft>
                      </a:pPr>
                      <a:r>
                        <a:rPr lang="es-EC" sz="1100">
                          <a:effectLst/>
                        </a:rPr>
                        <a:t>200.00</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291567">
                <a:tc gridSpan="2">
                  <a:txBody>
                    <a:bodyPr/>
                    <a:lstStyle/>
                    <a:p>
                      <a:pPr algn="ctr">
                        <a:lnSpc>
                          <a:spcPct val="200000"/>
                        </a:lnSpc>
                        <a:spcAft>
                          <a:spcPts val="0"/>
                        </a:spcAft>
                      </a:pPr>
                      <a:r>
                        <a:rPr lang="es-EC" sz="1100" dirty="0">
                          <a:effectLst/>
                        </a:rPr>
                        <a:t>Enlucidos y Acabados =</a:t>
                      </a:r>
                      <a:endParaRPr lang="es-EC" sz="1100" dirty="0">
                        <a:effectLst/>
                        <a:latin typeface="Calibri"/>
                        <a:ea typeface="Calibri"/>
                        <a:cs typeface="Times New Roman"/>
                      </a:endParaRPr>
                    </a:p>
                  </a:txBody>
                  <a:tcPr marL="38111" marR="38111" marT="0" marB="0" anchor="b"/>
                </a:tc>
                <a:tc hMerge="1">
                  <a:txBody>
                    <a:bodyPr/>
                    <a:lstStyle/>
                    <a:p>
                      <a:endParaRPr lang="es-EC"/>
                    </a:p>
                  </a:txBody>
                  <a:tcPr/>
                </a:tc>
                <a:tc>
                  <a:txBody>
                    <a:bodyPr/>
                    <a:lstStyle/>
                    <a:p>
                      <a:pPr algn="ctr">
                        <a:lnSpc>
                          <a:spcPct val="200000"/>
                        </a:lnSpc>
                        <a:spcAft>
                          <a:spcPts val="0"/>
                        </a:spcAft>
                      </a:pPr>
                      <a:r>
                        <a:rPr lang="es-EC" sz="1100">
                          <a:effectLst/>
                        </a:rPr>
                        <a:t>120.00</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195797">
                <a:tc>
                  <a:txBody>
                    <a:bodyPr/>
                    <a:lstStyle/>
                    <a:p>
                      <a:pPr>
                        <a:lnSpc>
                          <a:spcPct val="115000"/>
                        </a:lnSpc>
                      </a:pPr>
                      <a:endParaRPr lang="es-EC" sz="1100">
                        <a:effectLst/>
                        <a:latin typeface="Calibri"/>
                        <a:cs typeface="Times New Roman"/>
                      </a:endParaRPr>
                    </a:p>
                  </a:txBody>
                  <a:tcPr marL="38111" marR="38111" marT="0" marB="0" anchor="b"/>
                </a:tc>
                <a:tc>
                  <a:txBody>
                    <a:bodyPr/>
                    <a:lstStyle/>
                    <a:p>
                      <a:pPr>
                        <a:lnSpc>
                          <a:spcPct val="115000"/>
                        </a:lnSpc>
                      </a:pPr>
                      <a:endParaRPr lang="es-EC" sz="1100" dirty="0">
                        <a:effectLst/>
                        <a:latin typeface="Calibri"/>
                        <a:cs typeface="Times New Roman"/>
                      </a:endParaRPr>
                    </a:p>
                  </a:txBody>
                  <a:tcPr marL="38111" marR="38111" marT="0" marB="0" anchor="b"/>
                </a:tc>
                <a:tc>
                  <a:txBody>
                    <a:bodyPr/>
                    <a:lstStyle/>
                    <a:p>
                      <a:pPr>
                        <a:lnSpc>
                          <a:spcPct val="115000"/>
                        </a:lnSpc>
                      </a:pPr>
                      <a:endParaRPr lang="es-EC" sz="1100">
                        <a:effectLst/>
                        <a:latin typeface="Calibri"/>
                        <a:cs typeface="Times New Roman"/>
                      </a:endParaRPr>
                    </a:p>
                  </a:txBody>
                  <a:tcPr marL="38111" marR="38111" marT="0" marB="0" anchor="b"/>
                </a:tc>
                <a:tc>
                  <a:txBody>
                    <a:bodyPr/>
                    <a:lstStyle/>
                    <a:p>
                      <a:pPr>
                        <a:lnSpc>
                          <a:spcPct val="115000"/>
                        </a:lnSpc>
                      </a:pPr>
                      <a:endParaRPr lang="es-EC" sz="1100">
                        <a:effectLst/>
                        <a:latin typeface="Calibri"/>
                        <a:cs typeface="Times New Roman"/>
                      </a:endParaRPr>
                    </a:p>
                  </a:txBody>
                  <a:tcPr marL="38111" marR="38111" marT="0" marB="0" anchor="b"/>
                </a:tc>
              </a:tr>
              <a:tr h="291567">
                <a:tc gridSpan="2">
                  <a:txBody>
                    <a:bodyPr/>
                    <a:lstStyle/>
                    <a:p>
                      <a:pPr algn="ctr">
                        <a:lnSpc>
                          <a:spcPct val="200000"/>
                        </a:lnSpc>
                        <a:spcAft>
                          <a:spcPts val="0"/>
                        </a:spcAft>
                      </a:pPr>
                      <a:r>
                        <a:rPr lang="es-EC" sz="1100" dirty="0">
                          <a:effectLst/>
                        </a:rPr>
                        <a:t>Carga Muerta  (Cm) =</a:t>
                      </a:r>
                      <a:endParaRPr lang="es-EC" sz="1100" dirty="0">
                        <a:effectLst/>
                        <a:latin typeface="Calibri"/>
                        <a:ea typeface="Calibri"/>
                        <a:cs typeface="Times New Roman"/>
                      </a:endParaRPr>
                    </a:p>
                  </a:txBody>
                  <a:tcPr marL="38111" marR="38111" marT="0" marB="0" anchor="b"/>
                </a:tc>
                <a:tc hMerge="1">
                  <a:txBody>
                    <a:bodyPr/>
                    <a:lstStyle/>
                    <a:p>
                      <a:endParaRPr lang="es-EC"/>
                    </a:p>
                  </a:txBody>
                  <a:tcPr/>
                </a:tc>
                <a:tc>
                  <a:txBody>
                    <a:bodyPr/>
                    <a:lstStyle/>
                    <a:p>
                      <a:pPr algn="ctr">
                        <a:lnSpc>
                          <a:spcPct val="200000"/>
                        </a:lnSpc>
                        <a:spcAft>
                          <a:spcPts val="0"/>
                        </a:spcAft>
                      </a:pPr>
                      <a:r>
                        <a:rPr lang="es-EC" sz="1100">
                          <a:effectLst/>
                        </a:rPr>
                        <a:t>954.96</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291567">
                <a:tc gridSpan="2">
                  <a:txBody>
                    <a:bodyPr/>
                    <a:lstStyle/>
                    <a:p>
                      <a:pPr algn="ctr">
                        <a:lnSpc>
                          <a:spcPct val="200000"/>
                        </a:lnSpc>
                        <a:spcAft>
                          <a:spcPts val="0"/>
                        </a:spcAft>
                      </a:pPr>
                      <a:r>
                        <a:rPr lang="es-EC" sz="1100" dirty="0">
                          <a:effectLst/>
                        </a:rPr>
                        <a:t>Carga Viva  (</a:t>
                      </a:r>
                      <a:r>
                        <a:rPr lang="es-EC" sz="1100" dirty="0" err="1">
                          <a:effectLst/>
                        </a:rPr>
                        <a:t>Cv</a:t>
                      </a:r>
                      <a:r>
                        <a:rPr lang="es-EC" sz="1100" dirty="0">
                          <a:effectLst/>
                        </a:rPr>
                        <a:t>) =</a:t>
                      </a:r>
                      <a:endParaRPr lang="es-EC" sz="1100" dirty="0">
                        <a:effectLst/>
                        <a:latin typeface="Calibri"/>
                        <a:ea typeface="Calibri"/>
                        <a:cs typeface="Times New Roman"/>
                      </a:endParaRPr>
                    </a:p>
                  </a:txBody>
                  <a:tcPr marL="38111" marR="38111" marT="0" marB="0" anchor="b"/>
                </a:tc>
                <a:tc hMerge="1">
                  <a:txBody>
                    <a:bodyPr/>
                    <a:lstStyle/>
                    <a:p>
                      <a:endParaRPr lang="es-EC"/>
                    </a:p>
                  </a:txBody>
                  <a:tcPr/>
                </a:tc>
                <a:tc>
                  <a:txBody>
                    <a:bodyPr/>
                    <a:lstStyle/>
                    <a:p>
                      <a:pPr algn="ctr">
                        <a:lnSpc>
                          <a:spcPct val="200000"/>
                        </a:lnSpc>
                        <a:spcAft>
                          <a:spcPts val="0"/>
                        </a:spcAft>
                      </a:pPr>
                      <a:r>
                        <a:rPr lang="es-EC" sz="1100">
                          <a:effectLst/>
                        </a:rPr>
                        <a:t>200.00</a:t>
                      </a:r>
                      <a:endParaRPr lang="es-EC" sz="110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a:effectLst/>
                        </a:rPr>
                        <a:t>kg/m</a:t>
                      </a:r>
                      <a:r>
                        <a:rPr lang="es-EC" sz="1100" baseline="30000">
                          <a:effectLst/>
                        </a:rPr>
                        <a:t>2</a:t>
                      </a:r>
                      <a:endParaRPr lang="es-EC" sz="1100">
                        <a:effectLst/>
                        <a:latin typeface="Calibri"/>
                        <a:ea typeface="Calibri"/>
                        <a:cs typeface="Times New Roman"/>
                      </a:endParaRPr>
                    </a:p>
                  </a:txBody>
                  <a:tcPr marL="38111" marR="38111" marT="0" marB="0" anchor="b"/>
                </a:tc>
              </a:tr>
              <a:tr h="195797">
                <a:tc>
                  <a:txBody>
                    <a:bodyPr/>
                    <a:lstStyle/>
                    <a:p>
                      <a:pPr>
                        <a:lnSpc>
                          <a:spcPct val="115000"/>
                        </a:lnSpc>
                      </a:pPr>
                      <a:endParaRPr lang="es-EC" sz="1100">
                        <a:effectLst/>
                        <a:latin typeface="Calibri"/>
                        <a:cs typeface="Times New Roman"/>
                      </a:endParaRPr>
                    </a:p>
                  </a:txBody>
                  <a:tcPr marL="38111" marR="38111" marT="0" marB="0" anchor="b"/>
                </a:tc>
                <a:tc>
                  <a:txBody>
                    <a:bodyPr/>
                    <a:lstStyle/>
                    <a:p>
                      <a:pPr>
                        <a:lnSpc>
                          <a:spcPct val="115000"/>
                        </a:lnSpc>
                      </a:pPr>
                      <a:endParaRPr lang="es-EC" sz="1100" dirty="0">
                        <a:effectLst/>
                        <a:latin typeface="Calibri"/>
                        <a:cs typeface="Times New Roman"/>
                      </a:endParaRPr>
                    </a:p>
                  </a:txBody>
                  <a:tcPr marL="38111" marR="38111" marT="0" marB="0" anchor="b"/>
                </a:tc>
                <a:tc>
                  <a:txBody>
                    <a:bodyPr/>
                    <a:lstStyle/>
                    <a:p>
                      <a:pPr>
                        <a:lnSpc>
                          <a:spcPct val="115000"/>
                        </a:lnSpc>
                      </a:pPr>
                      <a:endParaRPr lang="es-EC" sz="1100">
                        <a:effectLst/>
                        <a:latin typeface="Calibri"/>
                        <a:cs typeface="Times New Roman"/>
                      </a:endParaRPr>
                    </a:p>
                  </a:txBody>
                  <a:tcPr marL="38111" marR="38111" marT="0" marB="0" anchor="b"/>
                </a:tc>
                <a:tc>
                  <a:txBody>
                    <a:bodyPr/>
                    <a:lstStyle/>
                    <a:p>
                      <a:pPr>
                        <a:lnSpc>
                          <a:spcPct val="115000"/>
                        </a:lnSpc>
                      </a:pPr>
                      <a:endParaRPr lang="es-EC" sz="1100">
                        <a:effectLst/>
                        <a:latin typeface="Calibri"/>
                        <a:cs typeface="Times New Roman"/>
                      </a:endParaRPr>
                    </a:p>
                  </a:txBody>
                  <a:tcPr marL="38111" marR="38111" marT="0" marB="0" anchor="b"/>
                </a:tc>
              </a:tr>
              <a:tr h="291567">
                <a:tc gridSpan="2">
                  <a:txBody>
                    <a:bodyPr/>
                    <a:lstStyle/>
                    <a:p>
                      <a:pPr algn="ctr">
                        <a:lnSpc>
                          <a:spcPct val="200000"/>
                        </a:lnSpc>
                        <a:spcAft>
                          <a:spcPts val="0"/>
                        </a:spcAft>
                      </a:pPr>
                      <a:r>
                        <a:rPr lang="es-EC" sz="1100" dirty="0">
                          <a:effectLst/>
                        </a:rPr>
                        <a:t>Carga Total (</a:t>
                      </a:r>
                      <a:r>
                        <a:rPr lang="es-EC" sz="1100" dirty="0" err="1">
                          <a:effectLst/>
                        </a:rPr>
                        <a:t>Ct</a:t>
                      </a:r>
                      <a:r>
                        <a:rPr lang="es-EC" sz="1100" dirty="0">
                          <a:effectLst/>
                        </a:rPr>
                        <a:t>) =</a:t>
                      </a:r>
                      <a:endParaRPr lang="es-EC" sz="1100" dirty="0">
                        <a:effectLst/>
                        <a:latin typeface="Calibri"/>
                        <a:ea typeface="Calibri"/>
                        <a:cs typeface="Times New Roman"/>
                      </a:endParaRPr>
                    </a:p>
                  </a:txBody>
                  <a:tcPr marL="38111" marR="38111" marT="0" marB="0" anchor="b"/>
                </a:tc>
                <a:tc hMerge="1">
                  <a:txBody>
                    <a:bodyPr/>
                    <a:lstStyle/>
                    <a:p>
                      <a:endParaRPr lang="es-EC"/>
                    </a:p>
                  </a:txBody>
                  <a:tcPr/>
                </a:tc>
                <a:tc>
                  <a:txBody>
                    <a:bodyPr/>
                    <a:lstStyle/>
                    <a:p>
                      <a:pPr algn="ctr">
                        <a:lnSpc>
                          <a:spcPct val="200000"/>
                        </a:lnSpc>
                        <a:spcAft>
                          <a:spcPts val="0"/>
                        </a:spcAft>
                      </a:pPr>
                      <a:r>
                        <a:rPr lang="es-EC" sz="1100" dirty="0">
                          <a:effectLst/>
                        </a:rPr>
                        <a:t>1154.96</a:t>
                      </a:r>
                      <a:endParaRPr lang="es-EC" sz="1100" dirty="0">
                        <a:effectLst/>
                        <a:latin typeface="Calibri"/>
                        <a:ea typeface="Calibri"/>
                        <a:cs typeface="Times New Roman"/>
                      </a:endParaRPr>
                    </a:p>
                  </a:txBody>
                  <a:tcPr marL="38111" marR="38111" marT="0" marB="0" anchor="b"/>
                </a:tc>
                <a:tc>
                  <a:txBody>
                    <a:bodyPr/>
                    <a:lstStyle/>
                    <a:p>
                      <a:pPr algn="ctr">
                        <a:lnSpc>
                          <a:spcPct val="200000"/>
                        </a:lnSpc>
                        <a:spcAft>
                          <a:spcPts val="0"/>
                        </a:spcAft>
                      </a:pPr>
                      <a:r>
                        <a:rPr lang="es-EC" sz="1100" dirty="0">
                          <a:effectLst/>
                        </a:rPr>
                        <a:t>kg/</a:t>
                      </a:r>
                      <a:r>
                        <a:rPr lang="es-EC" sz="1100" dirty="0" err="1">
                          <a:effectLst/>
                        </a:rPr>
                        <a:t>m</a:t>
                      </a:r>
                      <a:r>
                        <a:rPr lang="es-EC" sz="1100" baseline="30000" dirty="0" err="1">
                          <a:effectLst/>
                        </a:rPr>
                        <a:t>2</a:t>
                      </a:r>
                      <a:endParaRPr lang="es-EC" sz="1100" dirty="0">
                        <a:effectLst/>
                        <a:latin typeface="Calibri"/>
                        <a:ea typeface="Calibri"/>
                        <a:cs typeface="Times New Roman"/>
                      </a:endParaRPr>
                    </a:p>
                  </a:txBody>
                  <a:tcPr marL="38111" marR="38111" marT="0" marB="0" anchor="b"/>
                </a:tc>
              </a:tr>
            </a:tbl>
          </a:graphicData>
        </a:graphic>
      </p:graphicFrame>
      <p:sp>
        <p:nvSpPr>
          <p:cNvPr id="5" name="4 Rectángulo"/>
          <p:cNvSpPr/>
          <p:nvPr/>
        </p:nvSpPr>
        <p:spPr>
          <a:xfrm>
            <a:off x="6640636" y="6237312"/>
            <a:ext cx="864096" cy="25202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1" name="10 Conector recto de flecha"/>
          <p:cNvCxnSpPr/>
          <p:nvPr/>
        </p:nvCxnSpPr>
        <p:spPr>
          <a:xfrm>
            <a:off x="526598" y="3717032"/>
            <a:ext cx="58988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526598" y="4077072"/>
            <a:ext cx="58988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0" name="9 Grupo"/>
          <p:cNvGrpSpPr/>
          <p:nvPr/>
        </p:nvGrpSpPr>
        <p:grpSpPr>
          <a:xfrm>
            <a:off x="919973" y="750608"/>
            <a:ext cx="5729113" cy="715978"/>
            <a:chOff x="82893" y="2616"/>
            <a:chExt cx="2457416" cy="1726650"/>
          </a:xfrm>
          <a:scene3d>
            <a:camera prst="orthographicFront"/>
            <a:lightRig rig="threePt" dir="t">
              <a:rot lat="0" lon="0" rev="7500000"/>
            </a:lightRig>
          </a:scene3d>
        </p:grpSpPr>
        <p:sp>
          <p:nvSpPr>
            <p:cNvPr id="12" name="11 Rectángulo redondeado"/>
            <p:cNvSpPr/>
            <p:nvPr/>
          </p:nvSpPr>
          <p:spPr>
            <a:xfrm>
              <a:off x="82893" y="2616"/>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14 Rectángulo"/>
            <p:cNvSpPr/>
            <p:nvPr/>
          </p:nvSpPr>
          <p:spPr>
            <a:xfrm>
              <a:off x="167181" y="86904"/>
              <a:ext cx="2158019" cy="15580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S" sz="2000" b="1" dirty="0" smtClean="0">
                  <a:solidFill>
                    <a:schemeClr val="tx1"/>
                  </a:solidFill>
                </a:rPr>
                <a:t>4</a:t>
              </a:r>
              <a:r>
                <a:rPr lang="es-ES" sz="2000" b="1" dirty="0">
                  <a:solidFill>
                    <a:schemeClr val="tx1"/>
                  </a:solidFill>
                </a:rPr>
                <a:t>. </a:t>
              </a:r>
              <a:r>
                <a:rPr lang="es-EC" sz="2000" b="1" dirty="0" smtClean="0">
                  <a:solidFill>
                    <a:schemeClr val="tx1"/>
                  </a:solidFill>
                </a:rPr>
                <a:t>Pre-dimensionamiento </a:t>
              </a:r>
              <a:r>
                <a:rPr lang="es-EC" sz="2000" b="1" dirty="0">
                  <a:solidFill>
                    <a:schemeClr val="tx1"/>
                  </a:solidFill>
                </a:rPr>
                <a:t>de Columnas</a:t>
              </a:r>
              <a:r>
                <a:rPr lang="es-EC" sz="2000" b="1" dirty="0" smtClean="0">
                  <a:solidFill>
                    <a:schemeClr val="tx1"/>
                  </a:solidFill>
                </a:rPr>
                <a:t>.</a:t>
              </a:r>
              <a:endParaRPr lang="es-EC" sz="2000" b="1" dirty="0">
                <a:solidFill>
                  <a:schemeClr val="tx1"/>
                </a:solidFill>
              </a:endParaRPr>
            </a:p>
          </p:txBody>
        </p:sp>
      </p:grpSp>
    </p:spTree>
    <p:extLst>
      <p:ext uri="{BB962C8B-B14F-4D97-AF65-F5344CB8AC3E}">
        <p14:creationId xmlns:p14="http://schemas.microsoft.com/office/powerpoint/2010/main" val="37485608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Predimensionamiento</a:t>
            </a:r>
            <a:r>
              <a:rPr lang="es-ES" sz="2500" b="1" dirty="0" smtClean="0">
                <a:solidFill>
                  <a:schemeClr val="bg1"/>
                </a:solidFill>
              </a:rPr>
              <a:t>.</a:t>
            </a:r>
            <a:endParaRPr lang="es-EC" sz="2500" dirty="0">
              <a:solidFill>
                <a:schemeClr val="bg1"/>
              </a:solidFill>
            </a:endParaRPr>
          </a:p>
        </p:txBody>
      </p:sp>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77933440"/>
              </p:ext>
            </p:extLst>
          </p:nvPr>
        </p:nvGraphicFramePr>
        <p:xfrm>
          <a:off x="907356" y="980728"/>
          <a:ext cx="7329288" cy="4923740"/>
        </p:xfrm>
        <a:graphic>
          <a:graphicData uri="http://schemas.openxmlformats.org/drawingml/2006/table">
            <a:tbl>
              <a:tblPr firstRow="1" firstCol="1" bandRow="1">
                <a:tableStyleId>{5C22544A-7EE6-4342-B048-85BDC9FD1C3A}</a:tableStyleId>
              </a:tblPr>
              <a:tblGrid>
                <a:gridCol w="2217842"/>
                <a:gridCol w="347409"/>
                <a:gridCol w="271183"/>
                <a:gridCol w="1470255"/>
                <a:gridCol w="715339"/>
                <a:gridCol w="586343"/>
                <a:gridCol w="586343"/>
                <a:gridCol w="567287"/>
                <a:gridCol w="567287"/>
              </a:tblGrid>
              <a:tr h="980833">
                <a:tc rowSpan="2">
                  <a:txBody>
                    <a:bodyPr/>
                    <a:lstStyle/>
                    <a:p>
                      <a:pPr algn="ctr">
                        <a:lnSpc>
                          <a:spcPct val="200000"/>
                        </a:lnSpc>
                        <a:spcAft>
                          <a:spcPts val="0"/>
                        </a:spcAft>
                      </a:pPr>
                      <a:r>
                        <a:rPr lang="es-EC" sz="1200">
                          <a:effectLst/>
                        </a:rPr>
                        <a:t>Ejes.</a:t>
                      </a:r>
                      <a:endParaRPr lang="es-EC" sz="1200">
                        <a:effectLst/>
                        <a:latin typeface="Calibri"/>
                        <a:ea typeface="Calibri"/>
                        <a:cs typeface="Times New Roman"/>
                      </a:endParaRPr>
                    </a:p>
                  </a:txBody>
                  <a:tcPr marL="44450" marR="44450" marT="0" marB="0" anchor="ctr"/>
                </a:tc>
                <a:tc rowSpan="2" gridSpan="2">
                  <a:txBody>
                    <a:bodyPr/>
                    <a:lstStyle/>
                    <a:p>
                      <a:pPr algn="ctr">
                        <a:lnSpc>
                          <a:spcPct val="200000"/>
                        </a:lnSpc>
                        <a:spcAft>
                          <a:spcPts val="0"/>
                        </a:spcAft>
                      </a:pPr>
                      <a:r>
                        <a:rPr lang="es-EC" sz="1200">
                          <a:effectLst/>
                        </a:rPr>
                        <a:t>A.coop.</a:t>
                      </a:r>
                    </a:p>
                    <a:p>
                      <a:pPr algn="ctr">
                        <a:lnSpc>
                          <a:spcPct val="200000"/>
                        </a:lnSpc>
                        <a:spcAft>
                          <a:spcPts val="0"/>
                        </a:spcAft>
                      </a:pPr>
                      <a:r>
                        <a:rPr lang="es-EC" sz="1200">
                          <a:effectLst/>
                        </a:rPr>
                        <a:t>(m</a:t>
                      </a:r>
                      <a:r>
                        <a:rPr lang="es-EC" sz="1200" baseline="30000">
                          <a:effectLst/>
                        </a:rPr>
                        <a:t>2</a:t>
                      </a:r>
                      <a:r>
                        <a:rPr lang="es-EC" sz="1200">
                          <a:effectLst/>
                        </a:rPr>
                        <a:t>)</a:t>
                      </a:r>
                      <a:endParaRPr lang="es-EC" sz="1200">
                        <a:effectLst/>
                        <a:latin typeface="Calibri"/>
                        <a:ea typeface="Calibri"/>
                        <a:cs typeface="Times New Roman"/>
                      </a:endParaRPr>
                    </a:p>
                  </a:txBody>
                  <a:tcPr marL="44450" marR="44450" marT="0" marB="0" anchor="ctr"/>
                </a:tc>
                <a:tc rowSpan="2" hMerge="1">
                  <a:txBody>
                    <a:bodyPr/>
                    <a:lstStyle/>
                    <a:p>
                      <a:endParaRPr lang="es-EC"/>
                    </a:p>
                  </a:txBody>
                  <a:tcPr/>
                </a:tc>
                <a:tc rowSpan="2">
                  <a:txBody>
                    <a:bodyPr/>
                    <a:lstStyle/>
                    <a:p>
                      <a:pPr algn="ctr">
                        <a:lnSpc>
                          <a:spcPct val="200000"/>
                        </a:lnSpc>
                        <a:spcAft>
                          <a:spcPts val="0"/>
                        </a:spcAft>
                      </a:pPr>
                      <a:r>
                        <a:rPr lang="en-US" sz="1200">
                          <a:effectLst/>
                        </a:rPr>
                        <a:t>P = A.coop * Ct * # pisos (t).</a:t>
                      </a:r>
                      <a:endParaRPr lang="es-EC" sz="1200">
                        <a:effectLst/>
                        <a:latin typeface="Calibri"/>
                        <a:ea typeface="Calibri"/>
                        <a:cs typeface="Times New Roman"/>
                      </a:endParaRPr>
                    </a:p>
                  </a:txBody>
                  <a:tcPr marL="44450" marR="44450" marT="0" marB="0" anchor="ctr"/>
                </a:tc>
                <a:tc rowSpan="2">
                  <a:txBody>
                    <a:bodyPr/>
                    <a:lstStyle/>
                    <a:p>
                      <a:pPr algn="ctr">
                        <a:lnSpc>
                          <a:spcPct val="200000"/>
                        </a:lnSpc>
                        <a:spcAft>
                          <a:spcPts val="0"/>
                        </a:spcAft>
                      </a:pPr>
                      <a:r>
                        <a:rPr lang="es-EC" sz="1200">
                          <a:effectLst/>
                        </a:rPr>
                        <a:t>Ag=20*P</a:t>
                      </a:r>
                    </a:p>
                    <a:p>
                      <a:pPr algn="ctr">
                        <a:lnSpc>
                          <a:spcPct val="200000"/>
                        </a:lnSpc>
                        <a:spcAft>
                          <a:spcPts val="0"/>
                        </a:spcAft>
                      </a:pPr>
                      <a:r>
                        <a:rPr lang="es-EC" sz="1200">
                          <a:effectLst/>
                        </a:rPr>
                        <a:t>(cm</a:t>
                      </a:r>
                      <a:r>
                        <a:rPr lang="es-EC" sz="1200" baseline="30000">
                          <a:effectLst/>
                        </a:rPr>
                        <a:t>2</a:t>
                      </a:r>
                      <a:r>
                        <a:rPr lang="es-EC" sz="1200">
                          <a:effectLst/>
                        </a:rPr>
                        <a:t>)</a:t>
                      </a:r>
                      <a:endParaRPr lang="es-EC" sz="1200">
                        <a:effectLst/>
                        <a:latin typeface="Calibri"/>
                        <a:ea typeface="Calibri"/>
                        <a:cs typeface="Times New Roman"/>
                      </a:endParaRPr>
                    </a:p>
                  </a:txBody>
                  <a:tcPr marL="44450" marR="44450" marT="0" marB="0" anchor="ctr"/>
                </a:tc>
                <a:tc gridSpan="2">
                  <a:txBody>
                    <a:bodyPr/>
                    <a:lstStyle/>
                    <a:p>
                      <a:pPr algn="ctr">
                        <a:lnSpc>
                          <a:spcPct val="200000"/>
                        </a:lnSpc>
                        <a:spcAft>
                          <a:spcPts val="0"/>
                        </a:spcAft>
                      </a:pPr>
                      <a:r>
                        <a:rPr lang="es-EC" sz="1200">
                          <a:effectLst/>
                        </a:rPr>
                        <a:t>Sección = Ag</a:t>
                      </a:r>
                      <a:r>
                        <a:rPr lang="es-EC" sz="1200" baseline="30000">
                          <a:effectLst/>
                        </a:rPr>
                        <a:t>0.5</a:t>
                      </a:r>
                      <a:endParaRPr lang="es-EC" sz="1200">
                        <a:effectLst/>
                        <a:latin typeface="Calibri"/>
                        <a:ea typeface="Calibri"/>
                        <a:cs typeface="Times New Roman"/>
                      </a:endParaRPr>
                    </a:p>
                  </a:txBody>
                  <a:tcPr marL="44450" marR="44450" marT="0" marB="0" anchor="ctr"/>
                </a:tc>
                <a:tc hMerge="1">
                  <a:txBody>
                    <a:bodyPr/>
                    <a:lstStyle/>
                    <a:p>
                      <a:endParaRPr lang="es-EC"/>
                    </a:p>
                  </a:txBody>
                  <a:tcPr/>
                </a:tc>
                <a:tc gridSpan="2">
                  <a:txBody>
                    <a:bodyPr/>
                    <a:lstStyle/>
                    <a:p>
                      <a:pPr algn="ctr">
                        <a:lnSpc>
                          <a:spcPct val="200000"/>
                        </a:lnSpc>
                        <a:spcAft>
                          <a:spcPts val="0"/>
                        </a:spcAft>
                      </a:pPr>
                      <a:r>
                        <a:rPr lang="es-EC" sz="1200">
                          <a:effectLst/>
                        </a:rPr>
                        <a:t>Sección Asumida</a:t>
                      </a:r>
                      <a:endParaRPr lang="es-EC" sz="1200">
                        <a:effectLst/>
                        <a:latin typeface="Calibri"/>
                        <a:ea typeface="Calibri"/>
                        <a:cs typeface="Times New Roman"/>
                      </a:endParaRPr>
                    </a:p>
                  </a:txBody>
                  <a:tcPr marL="44450" marR="44450" marT="0" marB="0" anchor="ctr"/>
                </a:tc>
                <a:tc hMerge="1">
                  <a:txBody>
                    <a:bodyPr/>
                    <a:lstStyle/>
                    <a:p>
                      <a:endParaRPr lang="es-EC"/>
                    </a:p>
                  </a:txBody>
                  <a:tcPr/>
                </a:tc>
              </a:tr>
              <a:tr h="528527">
                <a:tc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200000"/>
                        </a:lnSpc>
                        <a:spcAft>
                          <a:spcPts val="0"/>
                        </a:spcAft>
                      </a:pPr>
                      <a:r>
                        <a:rPr lang="es-EC" sz="1200">
                          <a:effectLst/>
                        </a:rPr>
                        <a:t>b (cm)</a:t>
                      </a:r>
                      <a:endParaRPr lang="es-EC" sz="1200">
                        <a:effectLst/>
                        <a:latin typeface="Calibri"/>
                        <a:ea typeface="Calibri"/>
                        <a:cs typeface="Times New Roman"/>
                      </a:endParaRPr>
                    </a:p>
                  </a:txBody>
                  <a:tcPr marL="44450" marR="44450" marT="0" marB="0" anchor="ctr"/>
                </a:tc>
                <a:tc>
                  <a:txBody>
                    <a:bodyPr/>
                    <a:lstStyle/>
                    <a:p>
                      <a:pPr>
                        <a:lnSpc>
                          <a:spcPct val="200000"/>
                        </a:lnSpc>
                        <a:spcAft>
                          <a:spcPts val="0"/>
                        </a:spcAft>
                      </a:pPr>
                      <a:r>
                        <a:rPr lang="es-EC" sz="1200">
                          <a:effectLst/>
                        </a:rPr>
                        <a:t>h (cm)</a:t>
                      </a:r>
                      <a:endParaRPr lang="es-EC" sz="1200">
                        <a:effectLst/>
                        <a:latin typeface="Calibri"/>
                        <a:ea typeface="Calibri"/>
                        <a:cs typeface="Times New Roman"/>
                      </a:endParaRPr>
                    </a:p>
                  </a:txBody>
                  <a:tcPr marL="44450" marR="44450" marT="0" marB="0" anchor="ctr"/>
                </a:tc>
                <a:tc>
                  <a:txBody>
                    <a:bodyPr/>
                    <a:lstStyle/>
                    <a:p>
                      <a:pPr>
                        <a:lnSpc>
                          <a:spcPct val="200000"/>
                        </a:lnSpc>
                        <a:spcAft>
                          <a:spcPts val="0"/>
                        </a:spcAft>
                      </a:pPr>
                      <a:r>
                        <a:rPr lang="es-EC" sz="1200">
                          <a:effectLst/>
                        </a:rPr>
                        <a:t>b (cm)</a:t>
                      </a:r>
                      <a:endParaRPr lang="es-EC" sz="1200">
                        <a:effectLst/>
                        <a:latin typeface="Calibri"/>
                        <a:ea typeface="Calibri"/>
                        <a:cs typeface="Times New Roman"/>
                      </a:endParaRPr>
                    </a:p>
                  </a:txBody>
                  <a:tcPr marL="44450" marR="44450" marT="0" marB="0" anchor="ctr"/>
                </a:tc>
                <a:tc>
                  <a:txBody>
                    <a:bodyPr/>
                    <a:lstStyle/>
                    <a:p>
                      <a:pPr>
                        <a:lnSpc>
                          <a:spcPct val="200000"/>
                        </a:lnSpc>
                        <a:spcAft>
                          <a:spcPts val="0"/>
                        </a:spcAft>
                      </a:pPr>
                      <a:r>
                        <a:rPr lang="es-EC" sz="1200">
                          <a:effectLst/>
                        </a:rPr>
                        <a:t>h (cm)</a:t>
                      </a:r>
                      <a:endParaRPr lang="es-EC" sz="1200">
                        <a:effectLst/>
                        <a:latin typeface="Calibri"/>
                        <a:ea typeface="Calibri"/>
                        <a:cs typeface="Times New Roman"/>
                      </a:endParaRPr>
                    </a:p>
                  </a:txBody>
                  <a:tcPr marL="44450" marR="44450" marT="0" marB="0" anchor="ctr"/>
                </a:tc>
              </a:tr>
              <a:tr h="528527">
                <a:tc>
                  <a:txBody>
                    <a:bodyPr/>
                    <a:lstStyle/>
                    <a:p>
                      <a:pPr algn="ctr">
                        <a:lnSpc>
                          <a:spcPct val="200000"/>
                        </a:lnSpc>
                        <a:spcAft>
                          <a:spcPts val="0"/>
                        </a:spcAft>
                      </a:pPr>
                      <a:r>
                        <a:rPr lang="es-EC" sz="1200">
                          <a:effectLst/>
                        </a:rPr>
                        <a:t>1A-6A-1H-6H</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3*3 </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9</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124.74</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2494.71</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49.95</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49.95</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50</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50</a:t>
                      </a:r>
                      <a:endParaRPr lang="es-EC" sz="1200">
                        <a:effectLst/>
                        <a:latin typeface="Calibri"/>
                        <a:ea typeface="Calibri"/>
                        <a:cs typeface="Times New Roman"/>
                      </a:endParaRPr>
                    </a:p>
                  </a:txBody>
                  <a:tcPr marL="44450" marR="44450" marT="0" marB="0" anchor="ctr"/>
                </a:tc>
              </a:tr>
              <a:tr h="1057053">
                <a:tc>
                  <a:txBody>
                    <a:bodyPr/>
                    <a:lstStyle/>
                    <a:p>
                      <a:pPr algn="ctr">
                        <a:lnSpc>
                          <a:spcPct val="200000"/>
                        </a:lnSpc>
                        <a:spcAft>
                          <a:spcPts val="0"/>
                        </a:spcAft>
                      </a:pPr>
                      <a:r>
                        <a:rPr lang="es-EC" sz="1200">
                          <a:effectLst/>
                        </a:rPr>
                        <a:t>2A-3A-4A-5A-2H-3H-4H-5H-1B-1C-1D-1E-1F-1G-6B-6C-6D-6E-6F-6G</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6*3 </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18</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249.47</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4989.43</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70.64</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70.64</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70</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70</a:t>
                      </a:r>
                      <a:endParaRPr lang="es-EC" sz="1200">
                        <a:effectLst/>
                        <a:latin typeface="Calibri"/>
                        <a:ea typeface="Calibri"/>
                        <a:cs typeface="Times New Roman"/>
                      </a:endParaRPr>
                    </a:p>
                  </a:txBody>
                  <a:tcPr marL="44450" marR="44450" marT="0" marB="0" anchor="ctr"/>
                </a:tc>
              </a:tr>
              <a:tr h="1585580">
                <a:tc>
                  <a:txBody>
                    <a:bodyPr/>
                    <a:lstStyle/>
                    <a:p>
                      <a:pPr algn="ctr">
                        <a:lnSpc>
                          <a:spcPct val="200000"/>
                        </a:lnSpc>
                        <a:spcAft>
                          <a:spcPts val="0"/>
                        </a:spcAft>
                      </a:pPr>
                      <a:r>
                        <a:rPr lang="es-EC" sz="1200">
                          <a:effectLst/>
                        </a:rPr>
                        <a:t>2B-2C-2D-2E-2F-2G-3B-3C-3D-3E-3F-3G-4B-4C-4D-4E-4F-4G-5B-5C-5D-5E-5F-5G</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6*6 </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36</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498.94</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9978.85</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99.89</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99.89</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a:effectLst/>
                        </a:rPr>
                        <a:t>100</a:t>
                      </a:r>
                      <a:endParaRPr lang="es-EC" sz="120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200" dirty="0">
                          <a:effectLst/>
                        </a:rPr>
                        <a:t>100</a:t>
                      </a:r>
                      <a:endParaRPr lang="es-EC" sz="1200" dirty="0">
                        <a:effectLst/>
                        <a:latin typeface="Calibri"/>
                        <a:ea typeface="Calibri"/>
                        <a:cs typeface="Times New Roman"/>
                      </a:endParaRPr>
                    </a:p>
                  </a:txBody>
                  <a:tcPr marL="44450" marR="44450" marT="0" marB="0" anchor="ctr"/>
                </a:tc>
              </a:tr>
            </a:tbl>
          </a:graphicData>
        </a:graphic>
      </p:graphicFrame>
    </p:spTree>
    <p:extLst>
      <p:ext uri="{BB962C8B-B14F-4D97-AF65-F5344CB8AC3E}">
        <p14:creationId xmlns:p14="http://schemas.microsoft.com/office/powerpoint/2010/main" val="1801320907"/>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err="1" smtClean="0">
                <a:solidFill>
                  <a:schemeClr val="bg1"/>
                </a:solidFill>
              </a:rPr>
              <a:t>Predimensionamiento</a:t>
            </a:r>
            <a:r>
              <a:rPr lang="es-ES" sz="2500" b="1" dirty="0" smtClean="0">
                <a:solidFill>
                  <a:schemeClr val="bg1"/>
                </a:solidFill>
              </a:rPr>
              <a:t>.</a:t>
            </a:r>
            <a:endParaRPr lang="es-EC" sz="2500" dirty="0">
              <a:solidFill>
                <a:schemeClr val="bg1"/>
              </a:solidFill>
            </a:endParaRPr>
          </a:p>
        </p:txBody>
      </p:sp>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7 Imagen"/>
          <p:cNvPicPr/>
          <p:nvPr/>
        </p:nvPicPr>
        <p:blipFill rotWithShape="1">
          <a:blip r:embed="rId2" cstate="print"/>
          <a:srcRect l="40763" t="23528" r="38686" b="20295"/>
          <a:stretch/>
        </p:blipFill>
        <p:spPr bwMode="auto">
          <a:xfrm>
            <a:off x="5715937" y="2614457"/>
            <a:ext cx="2736304" cy="3081490"/>
          </a:xfrm>
          <a:prstGeom prst="rect">
            <a:avLst/>
          </a:prstGeom>
          <a:ln>
            <a:noFill/>
          </a:ln>
          <a:extLst>
            <a:ext uri="{53640926-AAD7-44D8-BBD7-CCE9431645EC}">
              <a14:shadowObscured xmlns:a14="http://schemas.microsoft.com/office/drawing/2010/main"/>
            </a:ext>
          </a:extLst>
        </p:spPr>
      </p:pic>
      <p:cxnSp>
        <p:nvCxnSpPr>
          <p:cNvPr id="9" name="8 Conector recto de flecha"/>
          <p:cNvCxnSpPr/>
          <p:nvPr/>
        </p:nvCxnSpPr>
        <p:spPr>
          <a:xfrm>
            <a:off x="5398878" y="3861048"/>
            <a:ext cx="58988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5420997" y="4099645"/>
            <a:ext cx="58988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2" name="11 Grupo"/>
          <p:cNvGrpSpPr/>
          <p:nvPr/>
        </p:nvGrpSpPr>
        <p:grpSpPr>
          <a:xfrm>
            <a:off x="948198" y="620688"/>
            <a:ext cx="5040560" cy="715978"/>
            <a:chOff x="82893" y="2616"/>
            <a:chExt cx="2457416" cy="1726650"/>
          </a:xfrm>
          <a:scene3d>
            <a:camera prst="orthographicFront"/>
            <a:lightRig rig="threePt" dir="t">
              <a:rot lat="0" lon="0" rev="7500000"/>
            </a:lightRig>
          </a:scene3d>
        </p:grpSpPr>
        <p:sp>
          <p:nvSpPr>
            <p:cNvPr id="14" name="13 Rectángulo redondeado"/>
            <p:cNvSpPr/>
            <p:nvPr/>
          </p:nvSpPr>
          <p:spPr>
            <a:xfrm>
              <a:off x="82893" y="2616"/>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14 Rectángulo"/>
            <p:cNvSpPr/>
            <p:nvPr/>
          </p:nvSpPr>
          <p:spPr>
            <a:xfrm>
              <a:off x="167181" y="86904"/>
              <a:ext cx="2314325" cy="155807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S" sz="2000" b="1" dirty="0" smtClean="0">
                  <a:solidFill>
                    <a:schemeClr val="tx1"/>
                  </a:solidFill>
                </a:rPr>
                <a:t>4</a:t>
              </a:r>
              <a:r>
                <a:rPr lang="es-ES" sz="2000" b="1" dirty="0">
                  <a:solidFill>
                    <a:schemeClr val="tx1"/>
                  </a:solidFill>
                </a:rPr>
                <a:t>. </a:t>
              </a:r>
              <a:r>
                <a:rPr lang="es-EC" sz="2000" b="1" dirty="0" smtClean="0">
                  <a:solidFill>
                    <a:schemeClr val="tx1"/>
                  </a:solidFill>
                </a:rPr>
                <a:t>Pre-dimensionamiento </a:t>
              </a:r>
              <a:r>
                <a:rPr lang="es-EC" sz="2000" b="1" dirty="0">
                  <a:solidFill>
                    <a:schemeClr val="tx1"/>
                  </a:solidFill>
                </a:rPr>
                <a:t>de </a:t>
              </a:r>
              <a:r>
                <a:rPr lang="es-EC" sz="2000" b="1" dirty="0" smtClean="0">
                  <a:solidFill>
                    <a:schemeClr val="tx1"/>
                  </a:solidFill>
                </a:rPr>
                <a:t>Muros.</a:t>
              </a:r>
              <a:endParaRPr lang="es-EC" sz="2000" b="1" dirty="0">
                <a:solidFill>
                  <a:schemeClr val="tx1"/>
                </a:solidFill>
              </a:endParaRPr>
            </a:p>
          </p:txBody>
        </p:sp>
      </p:grpSp>
      <p:sp>
        <p:nvSpPr>
          <p:cNvPr id="18" name="Cheurón 4"/>
          <p:cNvSpPr/>
          <p:nvPr/>
        </p:nvSpPr>
        <p:spPr>
          <a:xfrm>
            <a:off x="755576" y="2636912"/>
            <a:ext cx="4210908" cy="305903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5400" tIns="12700" rIns="0" bIns="12700" numCol="1" spcCol="1270" anchor="ctr" anchorCtr="0">
            <a:noAutofit/>
          </a:bodyPr>
          <a:lstStyle/>
          <a:p>
            <a:pPr algn="just"/>
            <a:endParaRPr lang="es-EC" sz="2000" dirty="0">
              <a:solidFill>
                <a:schemeClr val="tx1"/>
              </a:solidFill>
            </a:endParaRPr>
          </a:p>
        </p:txBody>
      </p:sp>
      <p:grpSp>
        <p:nvGrpSpPr>
          <p:cNvPr id="19" name="18 Grupo"/>
          <p:cNvGrpSpPr/>
          <p:nvPr/>
        </p:nvGrpSpPr>
        <p:grpSpPr>
          <a:xfrm>
            <a:off x="731623" y="2265181"/>
            <a:ext cx="4485852" cy="3191733"/>
            <a:chOff x="82893" y="1815599"/>
            <a:chExt cx="2457416" cy="1726650"/>
          </a:xfrm>
          <a:scene3d>
            <a:camera prst="orthographicFront"/>
            <a:lightRig rig="threePt" dir="t">
              <a:rot lat="0" lon="0" rev="7500000"/>
            </a:lightRig>
          </a:scene3d>
        </p:grpSpPr>
        <p:sp>
          <p:nvSpPr>
            <p:cNvPr id="20" name="19 Rectángulo redondeado"/>
            <p:cNvSpPr/>
            <p:nvPr/>
          </p:nvSpPr>
          <p:spPr>
            <a:xfrm>
              <a:off x="82893" y="1815599"/>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1" name="20 Rectángulo"/>
            <p:cNvSpPr/>
            <p:nvPr/>
          </p:nvSpPr>
          <p:spPr>
            <a:xfrm>
              <a:off x="163995" y="1941319"/>
              <a:ext cx="2288840" cy="15580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dirty="0">
                  <a:solidFill>
                    <a:schemeClr val="tx1"/>
                  </a:solidFill>
                </a:rPr>
                <a:t>No existe parámetros o fórmulas exactas que defina el espesor del muro, depende de la experiencia del calculista, con la ayuda de </a:t>
              </a:r>
              <a:r>
                <a:rPr lang="es-EC" dirty="0" err="1">
                  <a:solidFill>
                    <a:schemeClr val="tx1"/>
                  </a:solidFill>
                </a:rPr>
                <a:t>ETABS</a:t>
              </a:r>
              <a:r>
                <a:rPr lang="es-EC" dirty="0">
                  <a:solidFill>
                    <a:schemeClr val="tx1"/>
                  </a:solidFill>
                </a:rPr>
                <a:t> se puede fácilmente cambiar espesores de muros hasta encontrar la dimensión más óptima que satisfaga al diseño estructural.</a:t>
              </a:r>
            </a:p>
            <a:p>
              <a:endParaRPr lang="es-EC" dirty="0">
                <a:solidFill>
                  <a:schemeClr val="tx1"/>
                </a:solidFill>
              </a:endParaRPr>
            </a:p>
          </p:txBody>
        </p:sp>
      </p:grpSp>
    </p:spTree>
    <p:extLst>
      <p:ext uri="{BB962C8B-B14F-4D97-AF65-F5344CB8AC3E}">
        <p14:creationId xmlns:p14="http://schemas.microsoft.com/office/powerpoint/2010/main" val="40184616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714" y="854957"/>
            <a:ext cx="2414194" cy="159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9 Grupo"/>
          <p:cNvGrpSpPr/>
          <p:nvPr/>
        </p:nvGrpSpPr>
        <p:grpSpPr>
          <a:xfrm>
            <a:off x="1434509" y="1184185"/>
            <a:ext cx="2358511" cy="715978"/>
            <a:chOff x="82893" y="2616"/>
            <a:chExt cx="2457416" cy="1726650"/>
          </a:xfrm>
          <a:scene3d>
            <a:camera prst="orthographicFront"/>
            <a:lightRig rig="threePt" dir="t">
              <a:rot lat="0" lon="0" rev="7500000"/>
            </a:lightRig>
          </a:scene3d>
        </p:grpSpPr>
        <p:sp>
          <p:nvSpPr>
            <p:cNvPr id="14" name="13 Rectángulo redondeado"/>
            <p:cNvSpPr/>
            <p:nvPr/>
          </p:nvSpPr>
          <p:spPr>
            <a:xfrm>
              <a:off x="82893" y="2616"/>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6" name="15 Rectángulo"/>
            <p:cNvSpPr/>
            <p:nvPr/>
          </p:nvSpPr>
          <p:spPr>
            <a:xfrm>
              <a:off x="167181" y="86904"/>
              <a:ext cx="2158019" cy="15580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smtClean="0">
                  <a:solidFill>
                    <a:schemeClr val="tx1"/>
                  </a:solidFill>
                </a:rPr>
                <a:t>Deriva de Piso.</a:t>
              </a:r>
              <a:endParaRPr lang="es-EC" sz="2000" b="1" dirty="0">
                <a:solidFill>
                  <a:schemeClr val="tx1"/>
                </a:solidFill>
              </a:endParaRPr>
            </a:p>
          </p:txBody>
        </p:sp>
      </p:grpSp>
      <p:grpSp>
        <p:nvGrpSpPr>
          <p:cNvPr id="17" name="16 Grupo"/>
          <p:cNvGrpSpPr/>
          <p:nvPr/>
        </p:nvGrpSpPr>
        <p:grpSpPr>
          <a:xfrm>
            <a:off x="918341" y="2794901"/>
            <a:ext cx="7453935" cy="2598167"/>
            <a:chOff x="82893" y="1815599"/>
            <a:chExt cx="2457416" cy="1726650"/>
          </a:xfrm>
          <a:scene3d>
            <a:camera prst="orthographicFront"/>
            <a:lightRig rig="threePt" dir="t">
              <a:rot lat="0" lon="0" rev="7500000"/>
            </a:lightRig>
          </a:scene3d>
        </p:grpSpPr>
        <p:sp>
          <p:nvSpPr>
            <p:cNvPr id="18" name="17 Rectángulo redondeado"/>
            <p:cNvSpPr/>
            <p:nvPr/>
          </p:nvSpPr>
          <p:spPr>
            <a:xfrm>
              <a:off x="82893" y="1815599"/>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9" name="18 Rectángulo"/>
            <p:cNvSpPr/>
            <p:nvPr/>
          </p:nvSpPr>
          <p:spPr>
            <a:xfrm>
              <a:off x="163995" y="1941319"/>
              <a:ext cx="2288840" cy="15580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dirty="0" smtClean="0">
                  <a:solidFill>
                    <a:schemeClr val="tx1"/>
                  </a:solidFill>
                </a:rPr>
                <a:t>Es el </a:t>
              </a:r>
              <a:r>
                <a:rPr lang="es-EC" dirty="0">
                  <a:solidFill>
                    <a:schemeClr val="tx1"/>
                  </a:solidFill>
                </a:rPr>
                <a:t>desplazamiento horizontal relativo entre dos puntos colocados en la misma línea vertical, en dos pisos o niveles consecutivos de la </a:t>
              </a:r>
              <a:r>
                <a:rPr lang="es-EC" dirty="0" smtClean="0">
                  <a:solidFill>
                    <a:schemeClr val="tx1"/>
                  </a:solidFill>
                </a:rPr>
                <a:t>edificación, </a:t>
              </a:r>
              <a:r>
                <a:rPr lang="es-EC" dirty="0">
                  <a:solidFill>
                    <a:schemeClr val="tx1"/>
                  </a:solidFill>
                </a:rPr>
                <a:t>constituye un elemento básico en el proceso de diseño estructural; pues está asociada con las deformaciones inelásticas de los elementos estructurales y no estructurales así como la estabilidad global de la estructura. </a:t>
              </a:r>
            </a:p>
            <a:p>
              <a:endParaRPr lang="es-EC" dirty="0">
                <a:solidFill>
                  <a:schemeClr val="tx1"/>
                </a:solidFill>
              </a:endParaRPr>
            </a:p>
          </p:txBody>
        </p:sp>
      </p:grpSp>
      <mc:AlternateContent xmlns:mc="http://schemas.openxmlformats.org/markup-compatibility/2006" xmlns:a14="http://schemas.microsoft.com/office/drawing/2010/main">
        <mc:Choice Requires="a14">
          <p:sp>
            <p:nvSpPr>
              <p:cNvPr id="2" name="1 Rectángulo"/>
              <p:cNvSpPr/>
              <p:nvPr/>
            </p:nvSpPr>
            <p:spPr>
              <a:xfrm>
                <a:off x="3070458" y="5733256"/>
                <a:ext cx="28525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𝛥</m:t>
                      </m:r>
                      <m:r>
                        <a:rPr lang="es-EC" i="1">
                          <a:latin typeface="Cambria Math"/>
                        </a:rPr>
                        <m:t>𝑀</m:t>
                      </m:r>
                      <m:r>
                        <a:rPr lang="es-EC" i="1">
                          <a:latin typeface="Cambria Math"/>
                        </a:rPr>
                        <m:t>=0.75∗</m:t>
                      </m:r>
                      <m:r>
                        <a:rPr lang="es-EC" i="1">
                          <a:latin typeface="Cambria Math"/>
                        </a:rPr>
                        <m:t>𝑅</m:t>
                      </m:r>
                      <m:r>
                        <a:rPr lang="es-EC" i="1">
                          <a:latin typeface="Cambria Math"/>
                        </a:rPr>
                        <m:t>∗</m:t>
                      </m:r>
                      <m:r>
                        <a:rPr lang="es-EC" i="1">
                          <a:latin typeface="Cambria Math"/>
                        </a:rPr>
                        <m:t>𝛿</m:t>
                      </m:r>
                      <m:r>
                        <a:rPr lang="es-EC" i="1">
                          <a:latin typeface="Cambria Math"/>
                        </a:rPr>
                        <m:t>𝑖</m:t>
                      </m:r>
                      <m:r>
                        <a:rPr lang="es-EC" i="1">
                          <a:latin typeface="Cambria Math"/>
                        </a:rPr>
                        <m:t>  ≤2%</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3070458" y="5733256"/>
                <a:ext cx="2852512" cy="369332"/>
              </a:xfrm>
              <a:prstGeom prst="rect">
                <a:avLst/>
              </a:prstGeom>
              <a:blipFill rotWithShape="1">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9553303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40024"/>
            <a:ext cx="5318239" cy="205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6 Grupo"/>
          <p:cNvGrpSpPr/>
          <p:nvPr/>
        </p:nvGrpSpPr>
        <p:grpSpPr>
          <a:xfrm>
            <a:off x="1064300" y="599350"/>
            <a:ext cx="3325978" cy="793389"/>
            <a:chOff x="-871303" y="86904"/>
            <a:chExt cx="2752305" cy="1836922"/>
          </a:xfrm>
          <a:scene3d>
            <a:camera prst="orthographicFront"/>
            <a:lightRig rig="threePt" dir="t">
              <a:rot lat="0" lon="0" rev="7500000"/>
            </a:lightRig>
          </a:scene3d>
        </p:grpSpPr>
        <p:sp>
          <p:nvSpPr>
            <p:cNvPr id="8" name="7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8 Rectángulo"/>
            <p:cNvSpPr/>
            <p:nvPr/>
          </p:nvSpPr>
          <p:spPr>
            <a:xfrm>
              <a:off x="-674711" y="86904"/>
              <a:ext cx="2345933"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a:solidFill>
                    <a:schemeClr val="tx1"/>
                  </a:solidFill>
                </a:rPr>
                <a:t>M</a:t>
              </a:r>
              <a:r>
                <a:rPr lang="es-EC" sz="2000" b="1" dirty="0" smtClean="0">
                  <a:solidFill>
                    <a:schemeClr val="tx1"/>
                  </a:solidFill>
                </a:rPr>
                <a:t>odos de vibración.</a:t>
              </a:r>
              <a:endParaRPr lang="es-EC" sz="2000" b="1" dirty="0">
                <a:solidFill>
                  <a:schemeClr val="tx1"/>
                </a:solidFill>
              </a:endParaRPr>
            </a:p>
          </p:txBody>
        </p:sp>
      </p:grpSp>
      <p:grpSp>
        <p:nvGrpSpPr>
          <p:cNvPr id="12" name="11 Grupo"/>
          <p:cNvGrpSpPr/>
          <p:nvPr/>
        </p:nvGrpSpPr>
        <p:grpSpPr>
          <a:xfrm>
            <a:off x="479183" y="3828546"/>
            <a:ext cx="8132217" cy="2584918"/>
            <a:chOff x="12472" y="1815599"/>
            <a:chExt cx="2457416" cy="1726650"/>
          </a:xfrm>
          <a:scene3d>
            <a:camera prst="orthographicFront"/>
            <a:lightRig rig="threePt" dir="t">
              <a:rot lat="0" lon="0" rev="7500000"/>
            </a:lightRig>
          </a:scene3d>
        </p:grpSpPr>
        <p:sp>
          <p:nvSpPr>
            <p:cNvPr id="13" name="12 Rectángulo redondeado"/>
            <p:cNvSpPr/>
            <p:nvPr/>
          </p:nvSpPr>
          <p:spPr>
            <a:xfrm>
              <a:off x="12472" y="1815599"/>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13 Rectángulo"/>
            <p:cNvSpPr/>
            <p:nvPr/>
          </p:nvSpPr>
          <p:spPr>
            <a:xfrm>
              <a:off x="77167" y="1941319"/>
              <a:ext cx="2375668" cy="15580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dirty="0" smtClean="0">
                  <a:solidFill>
                    <a:schemeClr val="tx1"/>
                  </a:solidFill>
                </a:rPr>
                <a:t>Los </a:t>
              </a:r>
              <a:r>
                <a:rPr lang="es-EC" dirty="0">
                  <a:solidFill>
                    <a:schemeClr val="tx1"/>
                  </a:solidFill>
                </a:rPr>
                <a:t>modos de vibración </a:t>
              </a:r>
              <a:r>
                <a:rPr lang="es-EC" dirty="0" smtClean="0">
                  <a:solidFill>
                    <a:schemeClr val="tx1"/>
                  </a:solidFill>
                </a:rPr>
                <a:t>dependen </a:t>
              </a:r>
              <a:r>
                <a:rPr lang="es-EC" dirty="0">
                  <a:solidFill>
                    <a:schemeClr val="tx1"/>
                  </a:solidFill>
                </a:rPr>
                <a:t>directamente de la masa, rigidez, y disposición de los elementos que constituyen la </a:t>
              </a:r>
              <a:r>
                <a:rPr lang="es-EC" dirty="0" smtClean="0">
                  <a:solidFill>
                    <a:schemeClr val="tx1"/>
                  </a:solidFill>
                </a:rPr>
                <a:t>estructura</a:t>
              </a:r>
            </a:p>
            <a:p>
              <a:pPr algn="just"/>
              <a:r>
                <a:rPr lang="es-EC" dirty="0" smtClean="0">
                  <a:solidFill>
                    <a:schemeClr val="tx1"/>
                  </a:solidFill>
                </a:rPr>
                <a:t>A </a:t>
              </a:r>
              <a:r>
                <a:rPr lang="es-EC" dirty="0">
                  <a:solidFill>
                    <a:schemeClr val="tx1"/>
                  </a:solidFill>
                </a:rPr>
                <a:t>cada piso están asignados 3 grados de libertad, como el edificio tiene un total de 12 pisos se tendrá 36 modos de </a:t>
              </a:r>
              <a:r>
                <a:rPr lang="es-EC" dirty="0" smtClean="0">
                  <a:solidFill>
                    <a:schemeClr val="tx1"/>
                  </a:solidFill>
                </a:rPr>
                <a:t>vibración</a:t>
              </a:r>
            </a:p>
            <a:p>
              <a:pPr algn="just"/>
              <a:r>
                <a:rPr lang="es-EC" dirty="0" smtClean="0">
                  <a:solidFill>
                    <a:schemeClr val="tx1"/>
                  </a:solidFill>
                </a:rPr>
                <a:t>Se </a:t>
              </a:r>
              <a:r>
                <a:rPr lang="es-EC" dirty="0">
                  <a:solidFill>
                    <a:schemeClr val="tx1"/>
                  </a:solidFill>
                </a:rPr>
                <a:t>va a proceder al análisis de los  modos significativos, es decir aquellos que tengan hasta el 90% de la participación modal en la estructura</a:t>
              </a:r>
              <a:r>
                <a:rPr lang="es-EC" dirty="0" smtClean="0">
                  <a:solidFill>
                    <a:schemeClr val="tx1"/>
                  </a:solidFill>
                </a:rPr>
                <a:t> .</a:t>
              </a:r>
              <a:endParaRPr lang="es-EC" dirty="0">
                <a:solidFill>
                  <a:schemeClr val="tx1"/>
                </a:solidFill>
              </a:endParaRPr>
            </a:p>
            <a:p>
              <a:endParaRPr lang="es-EC" dirty="0">
                <a:solidFill>
                  <a:schemeClr val="tx1"/>
                </a:solidFill>
              </a:endParaRPr>
            </a:p>
          </p:txBody>
        </p:sp>
      </p:grpSp>
    </p:spTree>
    <p:extLst>
      <p:ext uri="{BB962C8B-B14F-4D97-AF65-F5344CB8AC3E}">
        <p14:creationId xmlns:p14="http://schemas.microsoft.com/office/powerpoint/2010/main" val="106258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pic>
        <p:nvPicPr>
          <p:cNvPr id="7" name="6 Imagen"/>
          <p:cNvPicPr/>
          <p:nvPr/>
        </p:nvPicPr>
        <p:blipFill rotWithShape="1">
          <a:blip r:embed="rId2" cstate="print">
            <a:extLst>
              <a:ext uri="{28A0092B-C50C-407E-A947-70E740481C1C}">
                <a14:useLocalDpi xmlns:a14="http://schemas.microsoft.com/office/drawing/2010/main" val="0"/>
              </a:ext>
            </a:extLst>
          </a:blip>
          <a:srcRect l="28092" t="8915" r="36272" b="24806"/>
          <a:stretch/>
        </p:blipFill>
        <p:spPr bwMode="auto">
          <a:xfrm>
            <a:off x="521714" y="1412776"/>
            <a:ext cx="4752528" cy="3960440"/>
          </a:xfrm>
          <a:prstGeom prst="rect">
            <a:avLst/>
          </a:prstGeom>
          <a:noFill/>
          <a:ln>
            <a:noFill/>
          </a:ln>
          <a:extLst>
            <a:ext uri="{53640926-AAD7-44D8-BBD7-CCE9431645EC}">
              <a14:shadowObscured xmlns:a14="http://schemas.microsoft.com/office/drawing/2010/main"/>
            </a:ext>
          </a:extLst>
        </p:spPr>
      </p:pic>
      <p:pic>
        <p:nvPicPr>
          <p:cNvPr id="8" name="7 Imagen"/>
          <p:cNvPicPr/>
          <p:nvPr/>
        </p:nvPicPr>
        <p:blipFill>
          <a:blip r:embed="rId3" cstate="print"/>
          <a:srcRect/>
          <a:stretch>
            <a:fillRect/>
          </a:stretch>
        </p:blipFill>
        <p:spPr bwMode="auto">
          <a:xfrm>
            <a:off x="5148064" y="2132856"/>
            <a:ext cx="3373120" cy="2892425"/>
          </a:xfrm>
          <a:prstGeom prst="rect">
            <a:avLst/>
          </a:prstGeom>
          <a:noFill/>
          <a:ln w="9525">
            <a:noFill/>
            <a:miter lim="800000"/>
            <a:headEnd/>
            <a:tailEnd/>
          </a:ln>
        </p:spPr>
      </p:pic>
      <p:graphicFrame>
        <p:nvGraphicFramePr>
          <p:cNvPr id="4" name="3 Tabla"/>
          <p:cNvGraphicFramePr>
            <a:graphicFrameLocks noGrp="1"/>
          </p:cNvGraphicFramePr>
          <p:nvPr>
            <p:extLst>
              <p:ext uri="{D42A27DB-BD31-4B8C-83A1-F6EECF244321}">
                <p14:modId xmlns:p14="http://schemas.microsoft.com/office/powerpoint/2010/main" val="3932517647"/>
              </p:ext>
            </p:extLst>
          </p:nvPr>
        </p:nvGraphicFramePr>
        <p:xfrm>
          <a:off x="2852982" y="5373216"/>
          <a:ext cx="3947928" cy="971550"/>
        </p:xfrm>
        <a:graphic>
          <a:graphicData uri="http://schemas.openxmlformats.org/drawingml/2006/table">
            <a:tbl>
              <a:tblPr>
                <a:tableStyleId>{5C22544A-7EE6-4342-B048-85BDC9FD1C3A}</a:tableStyleId>
              </a:tblPr>
              <a:tblGrid>
                <a:gridCol w="1928481"/>
                <a:gridCol w="2019447"/>
              </a:tblGrid>
              <a:tr h="323850">
                <a:tc gridSpan="2">
                  <a:txBody>
                    <a:bodyPr/>
                    <a:lstStyle/>
                    <a:p>
                      <a:pPr algn="ctr" fontAlgn="ctr"/>
                      <a:r>
                        <a:rPr lang="es-EC" sz="1200" b="1" u="none" strike="noStrike" dirty="0">
                          <a:effectLst/>
                        </a:rPr>
                        <a:t>DERIVAS </a:t>
                      </a:r>
                      <a:r>
                        <a:rPr lang="es-EC" sz="1200" b="1" u="none" strike="noStrike" dirty="0" smtClean="0">
                          <a:effectLst/>
                        </a:rPr>
                        <a:t>MÁXIMAS </a:t>
                      </a:r>
                      <a:r>
                        <a:rPr lang="es-EC" sz="1200" b="1" u="none" strike="noStrike" dirty="0">
                          <a:effectLst/>
                        </a:rPr>
                        <a:t>(%)</a:t>
                      </a:r>
                      <a:endParaRPr lang="es-EC" sz="1200" b="1" i="0" u="none" strike="noStrike" dirty="0">
                        <a:solidFill>
                          <a:srgbClr val="000000"/>
                        </a:solidFill>
                        <a:effectLst/>
                        <a:latin typeface="Times New Roman"/>
                      </a:endParaRPr>
                    </a:p>
                  </a:txBody>
                  <a:tcPr marL="9525" marR="9525" marT="9525" marB="0" anchor="ctr"/>
                </a:tc>
                <a:tc hMerge="1">
                  <a:txBody>
                    <a:bodyPr/>
                    <a:lstStyle/>
                    <a:p>
                      <a:endParaRPr lang="es-EC"/>
                    </a:p>
                  </a:txBody>
                  <a:tcPr/>
                </a:tc>
              </a:tr>
              <a:tr h="342900">
                <a:tc>
                  <a:txBody>
                    <a:bodyPr/>
                    <a:lstStyle/>
                    <a:p>
                      <a:pPr algn="ctr" fontAlgn="ctr"/>
                      <a:r>
                        <a:rPr lang="es-EC" sz="1200" u="none" strike="noStrike" dirty="0">
                          <a:effectLst/>
                        </a:rPr>
                        <a:t>dx = (0.75*R*</a:t>
                      </a:r>
                      <a:r>
                        <a:rPr lang="es-EC" sz="1200" u="none" strike="noStrike" dirty="0" err="1">
                          <a:effectLst/>
                        </a:rPr>
                        <a:t>driftX</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err="1">
                          <a:effectLst/>
                        </a:rPr>
                        <a:t>dy</a:t>
                      </a:r>
                      <a:r>
                        <a:rPr lang="es-EC" sz="1200" u="none" strike="noStrike" dirty="0">
                          <a:effectLst/>
                        </a:rPr>
                        <a:t> = (0.75*R*</a:t>
                      </a:r>
                      <a:r>
                        <a:rPr lang="es-EC" sz="1200" u="none" strike="noStrike" dirty="0" err="1">
                          <a:effectLst/>
                        </a:rPr>
                        <a:t>driftY</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r>
              <a:tr h="304800">
                <a:tc>
                  <a:txBody>
                    <a:bodyPr/>
                    <a:lstStyle/>
                    <a:p>
                      <a:pPr algn="ctr" fontAlgn="ctr"/>
                      <a:r>
                        <a:rPr lang="es-EC" sz="1200" u="none" strike="noStrike" dirty="0">
                          <a:effectLst/>
                        </a:rPr>
                        <a:t>0.54</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a:effectLst/>
                        </a:rPr>
                        <a:t>0.56</a:t>
                      </a:r>
                      <a:endParaRPr lang="es-EC" sz="1200" b="1" i="0" u="none" strike="noStrike" dirty="0">
                        <a:solidFill>
                          <a:srgbClr val="000000"/>
                        </a:solidFill>
                        <a:effectLst/>
                        <a:latin typeface="Times New Roman"/>
                      </a:endParaRPr>
                    </a:p>
                  </a:txBody>
                  <a:tcPr marL="9525" marR="9525" marT="9525" marB="0" anchor="ctr"/>
                </a:tc>
              </a:tr>
            </a:tbl>
          </a:graphicData>
        </a:graphic>
      </p:graphicFrame>
      <p:grpSp>
        <p:nvGrpSpPr>
          <p:cNvPr id="9" name="8 Grupo"/>
          <p:cNvGrpSpPr/>
          <p:nvPr/>
        </p:nvGrpSpPr>
        <p:grpSpPr>
          <a:xfrm>
            <a:off x="611560" y="757645"/>
            <a:ext cx="5495257" cy="672951"/>
            <a:chOff x="-871303" y="86904"/>
            <a:chExt cx="2752305" cy="1836922"/>
          </a:xfrm>
          <a:scene3d>
            <a:camera prst="orthographicFront"/>
            <a:lightRig rig="threePt" dir="t">
              <a:rot lat="0" lon="0" rev="7500000"/>
            </a:lightRig>
          </a:scene3d>
        </p:grpSpPr>
        <p:sp>
          <p:nvSpPr>
            <p:cNvPr id="12" name="11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12 Rectángulo"/>
            <p:cNvSpPr/>
            <p:nvPr/>
          </p:nvSpPr>
          <p:spPr>
            <a:xfrm>
              <a:off x="-773006" y="86904"/>
              <a:ext cx="2602299" cy="15580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smtClean="0">
                  <a:solidFill>
                    <a:schemeClr val="tx1"/>
                  </a:solidFill>
                </a:rPr>
                <a:t>Primera distribución de muros de corte.</a:t>
              </a:r>
              <a:endParaRPr lang="es-EC" sz="2000" b="1" dirty="0">
                <a:solidFill>
                  <a:schemeClr val="tx1"/>
                </a:solidFill>
              </a:endParaRPr>
            </a:p>
          </p:txBody>
        </p:sp>
      </p:grpSp>
    </p:spTree>
    <p:extLst>
      <p:ext uri="{BB962C8B-B14F-4D97-AF65-F5344CB8AC3E}">
        <p14:creationId xmlns:p14="http://schemas.microsoft.com/office/powerpoint/2010/main" val="38227908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9" name="8 Tabla"/>
          <p:cNvGraphicFramePr>
            <a:graphicFrameLocks noGrp="1"/>
          </p:cNvGraphicFramePr>
          <p:nvPr>
            <p:extLst>
              <p:ext uri="{D42A27DB-BD31-4B8C-83A1-F6EECF244321}">
                <p14:modId xmlns:p14="http://schemas.microsoft.com/office/powerpoint/2010/main" val="638745534"/>
              </p:ext>
            </p:extLst>
          </p:nvPr>
        </p:nvGraphicFramePr>
        <p:xfrm>
          <a:off x="586577" y="1412776"/>
          <a:ext cx="7704858" cy="1699648"/>
        </p:xfrm>
        <a:graphic>
          <a:graphicData uri="http://schemas.openxmlformats.org/drawingml/2006/table">
            <a:tbl>
              <a:tblPr firstRow="1" firstCol="1" bandRow="1">
                <a:tableStyleId>{5C22544A-7EE6-4342-B048-85BDC9FD1C3A}</a:tableStyleId>
              </a:tblPr>
              <a:tblGrid>
                <a:gridCol w="550347"/>
                <a:gridCol w="550347"/>
                <a:gridCol w="550347"/>
                <a:gridCol w="550347"/>
                <a:gridCol w="550347"/>
                <a:gridCol w="550347"/>
                <a:gridCol w="550347"/>
                <a:gridCol w="550347"/>
                <a:gridCol w="550347"/>
                <a:gridCol w="550347"/>
                <a:gridCol w="550347"/>
                <a:gridCol w="550347"/>
                <a:gridCol w="550347"/>
                <a:gridCol w="550347"/>
              </a:tblGrid>
              <a:tr h="265936">
                <a:tc>
                  <a:txBody>
                    <a:bodyPr/>
                    <a:lstStyle/>
                    <a:p>
                      <a:pPr algn="ctr">
                        <a:lnSpc>
                          <a:spcPct val="115000"/>
                        </a:lnSpc>
                        <a:spcAft>
                          <a:spcPts val="0"/>
                        </a:spcAft>
                      </a:pPr>
                      <a:r>
                        <a:rPr lang="es-EC" sz="1200" dirty="0">
                          <a:effectLst/>
                        </a:rPr>
                        <a:t>Modo</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Periodo</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err="1">
                          <a:effectLst/>
                        </a:rPr>
                        <a:t>UZ</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RZ</a:t>
                      </a:r>
                      <a:endParaRPr lang="es-EC" sz="1200">
                        <a:effectLst/>
                        <a:latin typeface="Calibri"/>
                        <a:ea typeface="Calibri"/>
                        <a:cs typeface="Times New Roman"/>
                      </a:endParaRPr>
                    </a:p>
                  </a:txBody>
                  <a:tcPr marL="44450" marR="44450" marT="0" marB="0" anchor="b"/>
                </a:tc>
              </a:tr>
              <a:tr h="253272">
                <a:tc>
                  <a:txBody>
                    <a:bodyPr/>
                    <a:lstStyle/>
                    <a:p>
                      <a:pPr algn="r">
                        <a:lnSpc>
                          <a:spcPct val="115000"/>
                        </a:lnSpc>
                        <a:spcAft>
                          <a:spcPts val="0"/>
                        </a:spcAft>
                      </a:pPr>
                      <a:r>
                        <a:rPr lang="es-EC" sz="1200" dirty="0">
                          <a:effectLst/>
                        </a:rPr>
                        <a:t>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0.64</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71.51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71.51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99.37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99.37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r>
              <a:tr h="253272">
                <a:tc>
                  <a:txBody>
                    <a:bodyPr/>
                    <a:lstStyle/>
                    <a:p>
                      <a:pPr algn="r">
                        <a:lnSpc>
                          <a:spcPct val="115000"/>
                        </a:lnSpc>
                        <a:spcAft>
                          <a:spcPts val="0"/>
                        </a:spcAft>
                      </a:pPr>
                      <a:r>
                        <a:rPr lang="es-EC" sz="1200">
                          <a:effectLst/>
                        </a:rPr>
                        <a:t>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0.63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71.74</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71.74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71.51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99.41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99.37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99.41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r>
              <a:tr h="253272">
                <a:tc>
                  <a:txBody>
                    <a:bodyPr/>
                    <a:lstStyle/>
                    <a:p>
                      <a:pPr algn="r">
                        <a:lnSpc>
                          <a:spcPct val="115000"/>
                        </a:lnSpc>
                        <a:spcAft>
                          <a:spcPts val="0"/>
                        </a:spcAft>
                      </a:pPr>
                      <a:r>
                        <a:rPr lang="es-EC" sz="1200">
                          <a:effectLst/>
                        </a:rPr>
                        <a:t>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0.47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71.74</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71.51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69.38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99.37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99.41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69.38</a:t>
                      </a:r>
                      <a:endParaRPr lang="es-EC" sz="1200">
                        <a:effectLst/>
                        <a:latin typeface="Calibri"/>
                        <a:ea typeface="Calibri"/>
                        <a:cs typeface="Times New Roman"/>
                      </a:endParaRPr>
                    </a:p>
                  </a:txBody>
                  <a:tcPr marL="44450" marR="44450" marT="0" marB="0" anchor="b"/>
                </a:tc>
              </a:tr>
              <a:tr h="253272">
                <a:tc>
                  <a:txBody>
                    <a:bodyPr/>
                    <a:lstStyle/>
                    <a:p>
                      <a:pPr algn="r">
                        <a:lnSpc>
                          <a:spcPct val="115000"/>
                        </a:lnSpc>
                        <a:spcAft>
                          <a:spcPts val="0"/>
                        </a:spcAft>
                      </a:pPr>
                      <a:r>
                        <a:rPr lang="es-EC" sz="1200">
                          <a:effectLst/>
                        </a:rPr>
                        <a:t>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15.51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71.74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87.02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0.32</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99.70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99.41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69.38</a:t>
                      </a:r>
                      <a:endParaRPr lang="es-EC" sz="1200">
                        <a:effectLst/>
                        <a:latin typeface="Calibri"/>
                        <a:ea typeface="Calibri"/>
                        <a:cs typeface="Times New Roman"/>
                      </a:endParaRPr>
                    </a:p>
                  </a:txBody>
                  <a:tcPr marL="44450" marR="44450" marT="0" marB="0" anchor="b"/>
                </a:tc>
              </a:tr>
              <a:tr h="265936">
                <a:tc>
                  <a:txBody>
                    <a:bodyPr/>
                    <a:lstStyle/>
                    <a:p>
                      <a:pPr algn="r">
                        <a:lnSpc>
                          <a:spcPct val="115000"/>
                        </a:lnSpc>
                        <a:spcAft>
                          <a:spcPts val="0"/>
                        </a:spcAft>
                      </a:pPr>
                      <a:r>
                        <a:rPr lang="es-EC" sz="1200">
                          <a:effectLst/>
                        </a:rPr>
                        <a:t>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15.33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87.07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87.02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0.29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99.70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69.38</a:t>
                      </a:r>
                      <a:endParaRPr lang="es-EC" sz="1200" dirty="0">
                        <a:effectLst/>
                        <a:latin typeface="Calibri"/>
                        <a:ea typeface="Calibri"/>
                        <a:cs typeface="Times New Roman"/>
                      </a:endParaRPr>
                    </a:p>
                  </a:txBody>
                  <a:tcPr marL="44450" marR="44450" marT="0" marB="0" anchor="b"/>
                </a:tc>
              </a:tr>
            </a:tbl>
          </a:graphicData>
        </a:graphic>
      </p:graphicFrame>
      <p:sp>
        <p:nvSpPr>
          <p:cNvPr id="12" name="11 Rectángulo"/>
          <p:cNvSpPr/>
          <p:nvPr/>
        </p:nvSpPr>
        <p:spPr>
          <a:xfrm>
            <a:off x="528494" y="1844824"/>
            <a:ext cx="7843782" cy="50405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8" name="7 Grupo"/>
          <p:cNvGrpSpPr/>
          <p:nvPr/>
        </p:nvGrpSpPr>
        <p:grpSpPr>
          <a:xfrm>
            <a:off x="802825" y="465816"/>
            <a:ext cx="3325978" cy="793389"/>
            <a:chOff x="-871303" y="86904"/>
            <a:chExt cx="2752305" cy="1836922"/>
          </a:xfrm>
          <a:scene3d>
            <a:camera prst="orthographicFront"/>
            <a:lightRig rig="threePt" dir="t">
              <a:rot lat="0" lon="0" rev="7500000"/>
            </a:lightRig>
          </a:scene3d>
        </p:grpSpPr>
        <p:sp>
          <p:nvSpPr>
            <p:cNvPr id="14" name="13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14 Rectángulo"/>
            <p:cNvSpPr/>
            <p:nvPr/>
          </p:nvSpPr>
          <p:spPr>
            <a:xfrm>
              <a:off x="-674711" y="86904"/>
              <a:ext cx="2345933"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a:solidFill>
                    <a:schemeClr val="tx1"/>
                  </a:solidFill>
                </a:rPr>
                <a:t>M</a:t>
              </a:r>
              <a:r>
                <a:rPr lang="es-EC" sz="2000" b="1" dirty="0" smtClean="0">
                  <a:solidFill>
                    <a:schemeClr val="tx1"/>
                  </a:solidFill>
                </a:rPr>
                <a:t>odos de vibración.</a:t>
              </a:r>
              <a:endParaRPr lang="es-EC" sz="2000" b="1" dirty="0">
                <a:solidFill>
                  <a:schemeClr val="tx1"/>
                </a:solidFill>
              </a:endParaRPr>
            </a:p>
          </p:txBody>
        </p:sp>
      </p:grpSp>
      <p:grpSp>
        <p:nvGrpSpPr>
          <p:cNvPr id="16" name="15 Grupo"/>
          <p:cNvGrpSpPr/>
          <p:nvPr/>
        </p:nvGrpSpPr>
        <p:grpSpPr>
          <a:xfrm>
            <a:off x="589968" y="3224300"/>
            <a:ext cx="8075784" cy="3183180"/>
            <a:chOff x="12472" y="1815599"/>
            <a:chExt cx="2457416" cy="1808470"/>
          </a:xfrm>
          <a:scene3d>
            <a:camera prst="orthographicFront"/>
            <a:lightRig rig="threePt" dir="t">
              <a:rot lat="0" lon="0" rev="7500000"/>
            </a:lightRig>
          </a:scene3d>
        </p:grpSpPr>
        <p:sp>
          <p:nvSpPr>
            <p:cNvPr id="17" name="16 Rectángulo redondeado"/>
            <p:cNvSpPr/>
            <p:nvPr/>
          </p:nvSpPr>
          <p:spPr>
            <a:xfrm>
              <a:off x="12472" y="1815599"/>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8" name="17 Rectángulo"/>
            <p:cNvSpPr/>
            <p:nvPr/>
          </p:nvSpPr>
          <p:spPr>
            <a:xfrm>
              <a:off x="12472" y="1987663"/>
              <a:ext cx="2440363" cy="16364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marL="285750" indent="-285750" algn="just">
                <a:buFont typeface="Wingdings" pitchFamily="2" charset="2"/>
                <a:buChar char="ü"/>
              </a:pPr>
              <a:r>
                <a:rPr lang="es-EC" dirty="0">
                  <a:solidFill>
                    <a:schemeClr val="tx1"/>
                  </a:solidFill>
                </a:rPr>
                <a:t>La colocación de muros estructurales en este sentido ayuda enormemente para controlar las derivas de entrepiso, esta configuración de muros es favorable ya que ayuda armonizar el centro de masas con su centro de rigidez en la estructura.</a:t>
              </a:r>
            </a:p>
            <a:p>
              <a:pPr lvl="0" algn="just"/>
              <a:endParaRPr lang="es-EC" dirty="0">
                <a:solidFill>
                  <a:schemeClr val="tx1"/>
                </a:solidFill>
              </a:endParaRPr>
            </a:p>
            <a:p>
              <a:pPr marL="285750" lvl="0" indent="-285750" algn="just">
                <a:buFont typeface="Wingdings" pitchFamily="2" charset="2"/>
                <a:buChar char="ü"/>
              </a:pPr>
              <a:r>
                <a:rPr lang="es-EC" dirty="0">
                  <a:solidFill>
                    <a:schemeClr val="tx1"/>
                  </a:solidFill>
                </a:rPr>
                <a:t>Para estos dos primeros modos fundamentales se verifica que no existen puntos de inflexión, esto significa que </a:t>
              </a:r>
              <a:r>
                <a:rPr lang="es-EC" dirty="0" err="1">
                  <a:solidFill>
                    <a:schemeClr val="tx1"/>
                  </a:solidFill>
                </a:rPr>
                <a:t>RZ</a:t>
              </a:r>
              <a:r>
                <a:rPr lang="es-EC" dirty="0">
                  <a:solidFill>
                    <a:schemeClr val="tx1"/>
                  </a:solidFill>
                </a:rPr>
                <a:t> no sobrepase del 10% de la participación de masa, para que la estructura tenga movimientos en una misma dirección </a:t>
              </a:r>
            </a:p>
            <a:p>
              <a:pPr algn="just"/>
              <a:r>
                <a:rPr lang="es-EC" dirty="0" smtClean="0">
                  <a:solidFill>
                    <a:schemeClr val="tx1"/>
                  </a:solidFill>
                </a:rPr>
                <a:t>.</a:t>
              </a:r>
              <a:endParaRPr lang="es-EC" dirty="0">
                <a:solidFill>
                  <a:schemeClr val="tx1"/>
                </a:solidFill>
              </a:endParaRPr>
            </a:p>
            <a:p>
              <a:endParaRPr lang="es-EC" dirty="0">
                <a:solidFill>
                  <a:schemeClr val="tx1"/>
                </a:solidFill>
              </a:endParaRPr>
            </a:p>
          </p:txBody>
        </p:sp>
      </p:grpSp>
    </p:spTree>
    <p:extLst>
      <p:ext uri="{BB962C8B-B14F-4D97-AF65-F5344CB8AC3E}">
        <p14:creationId xmlns:p14="http://schemas.microsoft.com/office/powerpoint/2010/main" val="21163232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1475656" y="1052736"/>
            <a:ext cx="6096767" cy="4896544"/>
            <a:chOff x="0" y="2707"/>
            <a:chExt cx="2929285" cy="1786839"/>
          </a:xfrm>
          <a:scene3d>
            <a:camera prst="orthographicFront">
              <a:rot lat="0" lon="0" rev="0"/>
            </a:camera>
            <a:lightRig rig="contrasting" dir="t">
              <a:rot lat="0" lon="0" rev="1200000"/>
            </a:lightRig>
          </a:scene3d>
        </p:grpSpPr>
        <p:sp>
          <p:nvSpPr>
            <p:cNvPr id="6" name="5 Rectángulo redondeado"/>
            <p:cNvSpPr/>
            <p:nvPr/>
          </p:nvSpPr>
          <p:spPr>
            <a:xfrm>
              <a:off x="0" y="2707"/>
              <a:ext cx="2929285" cy="178683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6 Rectángulo"/>
            <p:cNvSpPr/>
            <p:nvPr/>
          </p:nvSpPr>
          <p:spPr>
            <a:xfrm>
              <a:off x="87226" y="89933"/>
              <a:ext cx="2754833" cy="161238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just"/>
              <a:r>
                <a:rPr lang="es-EC" b="1" dirty="0"/>
                <a:t>Analizar y diseñar una edificación que posea una correcta disposición de  muros de corte, verificando controles en: derivas de piso y modos de vibración en el rango lineal, para así mediante un proceso sistemático proporcionar una guía técnica del uso del programa </a:t>
              </a:r>
              <a:r>
                <a:rPr lang="es-EC" b="1" dirty="0" err="1"/>
                <a:t>ETABS</a:t>
              </a:r>
              <a:r>
                <a:rPr lang="es-EC" b="1" dirty="0"/>
                <a:t> en el diseño de  todos los elementos estructurales.</a:t>
              </a:r>
            </a:p>
            <a:p>
              <a:pPr algn="just"/>
              <a:r>
                <a:rPr lang="es-EC" b="1" dirty="0"/>
                <a:t>Después de poseer el diseño global de la estructura se </a:t>
              </a:r>
              <a:r>
                <a:rPr lang="es-EC" b="1" dirty="0" smtClean="0"/>
                <a:t>analizará </a:t>
              </a:r>
              <a:r>
                <a:rPr lang="es-EC" b="1" dirty="0"/>
                <a:t>el comportamiento en el rango no lineal mediante el método PUSHOVER y </a:t>
              </a:r>
              <a:r>
                <a:rPr lang="es-EC" b="1" dirty="0" smtClean="0"/>
                <a:t>así </a:t>
              </a:r>
              <a:r>
                <a:rPr lang="es-EC" b="1" dirty="0"/>
                <a:t>poder verificar el nivel de servicio que esta ofrece.</a:t>
              </a:r>
            </a:p>
          </p:txBody>
        </p:sp>
      </p:grpSp>
      <p:sp>
        <p:nvSpPr>
          <p:cNvPr id="8" name="1 Título"/>
          <p:cNvSpPr txBox="1">
            <a:spLocks/>
          </p:cNvSpPr>
          <p:nvPr/>
        </p:nvSpPr>
        <p:spPr>
          <a:xfrm>
            <a:off x="5292080" y="44624"/>
            <a:ext cx="2280343"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Objetivo:</a:t>
            </a:r>
            <a:endParaRPr lang="es-EC" sz="2500" dirty="0">
              <a:solidFill>
                <a:schemeClr val="bg1"/>
              </a:solidFill>
            </a:endParaRPr>
          </a:p>
        </p:txBody>
      </p:sp>
    </p:spTree>
    <p:extLst>
      <p:ext uri="{BB962C8B-B14F-4D97-AF65-F5344CB8AC3E}">
        <p14:creationId xmlns:p14="http://schemas.microsoft.com/office/powerpoint/2010/main" val="3337805094"/>
      </p:ext>
    </p:extLst>
  </p:cSld>
  <p:clrMapOvr>
    <a:masterClrMapping/>
  </p:clrMapOvr>
  <p:transition spd="slow">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1208717510"/>
              </p:ext>
            </p:extLst>
          </p:nvPr>
        </p:nvGraphicFramePr>
        <p:xfrm>
          <a:off x="2852982" y="5373216"/>
          <a:ext cx="3947928" cy="971550"/>
        </p:xfrm>
        <a:graphic>
          <a:graphicData uri="http://schemas.openxmlformats.org/drawingml/2006/table">
            <a:tbl>
              <a:tblPr>
                <a:tableStyleId>{5C22544A-7EE6-4342-B048-85BDC9FD1C3A}</a:tableStyleId>
              </a:tblPr>
              <a:tblGrid>
                <a:gridCol w="1928481"/>
                <a:gridCol w="2019447"/>
              </a:tblGrid>
              <a:tr h="323850">
                <a:tc gridSpan="2">
                  <a:txBody>
                    <a:bodyPr/>
                    <a:lstStyle/>
                    <a:p>
                      <a:pPr algn="ctr" fontAlgn="ctr"/>
                      <a:r>
                        <a:rPr lang="es-EC" sz="1200" b="1" u="none" strike="noStrike" dirty="0">
                          <a:effectLst/>
                        </a:rPr>
                        <a:t>DERIVAS </a:t>
                      </a:r>
                      <a:r>
                        <a:rPr lang="es-EC" sz="1200" b="1" u="none" strike="noStrike" dirty="0" smtClean="0">
                          <a:effectLst/>
                        </a:rPr>
                        <a:t>MÁXIMAS </a:t>
                      </a:r>
                      <a:r>
                        <a:rPr lang="es-EC" sz="1200" b="1" u="none" strike="noStrike" dirty="0">
                          <a:effectLst/>
                        </a:rPr>
                        <a:t>(%)</a:t>
                      </a:r>
                      <a:endParaRPr lang="es-EC" sz="1200" b="1" i="0" u="none" strike="noStrike" dirty="0">
                        <a:solidFill>
                          <a:srgbClr val="000000"/>
                        </a:solidFill>
                        <a:effectLst/>
                        <a:latin typeface="Times New Roman"/>
                      </a:endParaRPr>
                    </a:p>
                  </a:txBody>
                  <a:tcPr marL="9525" marR="9525" marT="9525" marB="0" anchor="ctr"/>
                </a:tc>
                <a:tc hMerge="1">
                  <a:txBody>
                    <a:bodyPr/>
                    <a:lstStyle/>
                    <a:p>
                      <a:endParaRPr lang="es-EC"/>
                    </a:p>
                  </a:txBody>
                  <a:tcPr/>
                </a:tc>
              </a:tr>
              <a:tr h="342900">
                <a:tc>
                  <a:txBody>
                    <a:bodyPr/>
                    <a:lstStyle/>
                    <a:p>
                      <a:pPr algn="ctr" fontAlgn="ctr"/>
                      <a:r>
                        <a:rPr lang="es-EC" sz="1200" u="none" strike="noStrike" dirty="0">
                          <a:effectLst/>
                        </a:rPr>
                        <a:t>dx = (0.75*R*</a:t>
                      </a:r>
                      <a:r>
                        <a:rPr lang="es-EC" sz="1200" u="none" strike="noStrike" dirty="0" err="1">
                          <a:effectLst/>
                        </a:rPr>
                        <a:t>driftX</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err="1">
                          <a:effectLst/>
                        </a:rPr>
                        <a:t>dy</a:t>
                      </a:r>
                      <a:r>
                        <a:rPr lang="es-EC" sz="1200" u="none" strike="noStrike" dirty="0">
                          <a:effectLst/>
                        </a:rPr>
                        <a:t> = (0.75*R*</a:t>
                      </a:r>
                      <a:r>
                        <a:rPr lang="es-EC" sz="1200" u="none" strike="noStrike" dirty="0" err="1">
                          <a:effectLst/>
                        </a:rPr>
                        <a:t>driftY</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r>
              <a:tr h="304800">
                <a:tc>
                  <a:txBody>
                    <a:bodyPr/>
                    <a:lstStyle/>
                    <a:p>
                      <a:pPr algn="ctr" fontAlgn="ctr"/>
                      <a:r>
                        <a:rPr lang="es-EC" sz="1200" u="none" strike="noStrike" dirty="0" smtClean="0">
                          <a:effectLst/>
                        </a:rPr>
                        <a:t>0.34</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smtClean="0">
                          <a:effectLst/>
                        </a:rPr>
                        <a:t>0.35</a:t>
                      </a:r>
                      <a:endParaRPr lang="es-EC" sz="1200" b="1" i="0" u="none" strike="noStrike" dirty="0">
                        <a:solidFill>
                          <a:srgbClr val="000000"/>
                        </a:solidFill>
                        <a:effectLst/>
                        <a:latin typeface="Times New Roman"/>
                      </a:endParaRPr>
                    </a:p>
                  </a:txBody>
                  <a:tcPr marL="9525" marR="9525" marT="9525" marB="0" anchor="ctr"/>
                </a:tc>
              </a:tr>
            </a:tbl>
          </a:graphicData>
        </a:graphic>
      </p:graphicFrame>
      <p:pic>
        <p:nvPicPr>
          <p:cNvPr id="9" name="8 Imagen"/>
          <p:cNvPicPr/>
          <p:nvPr/>
        </p:nvPicPr>
        <p:blipFill rotWithShape="1">
          <a:blip r:embed="rId2" cstate="print">
            <a:extLst>
              <a:ext uri="{28A0092B-C50C-407E-A947-70E740481C1C}">
                <a14:useLocalDpi xmlns:a14="http://schemas.microsoft.com/office/drawing/2010/main" val="0"/>
              </a:ext>
            </a:extLst>
          </a:blip>
          <a:srcRect l="36599" t="18217" r="26962" b="14729"/>
          <a:stretch/>
        </p:blipFill>
        <p:spPr bwMode="auto">
          <a:xfrm>
            <a:off x="521714" y="1524000"/>
            <a:ext cx="4554342" cy="3633192"/>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a:blip r:embed="rId3" cstate="print">
            <a:extLst>
              <a:ext uri="{28A0092B-C50C-407E-A947-70E740481C1C}">
                <a14:useLocalDpi xmlns:a14="http://schemas.microsoft.com/office/drawing/2010/main" val="0"/>
              </a:ext>
            </a:extLst>
          </a:blip>
          <a:srcRect l="7781" t="2961" r="7934" b="1822"/>
          <a:stretch>
            <a:fillRect/>
          </a:stretch>
        </p:blipFill>
        <p:spPr bwMode="auto">
          <a:xfrm>
            <a:off x="5508104" y="1909256"/>
            <a:ext cx="2990240" cy="2862679"/>
          </a:xfrm>
          <a:prstGeom prst="rect">
            <a:avLst/>
          </a:prstGeom>
          <a:noFill/>
          <a:ln>
            <a:noFill/>
          </a:ln>
        </p:spPr>
      </p:pic>
      <p:grpSp>
        <p:nvGrpSpPr>
          <p:cNvPr id="8" name="7 Grupo"/>
          <p:cNvGrpSpPr/>
          <p:nvPr/>
        </p:nvGrpSpPr>
        <p:grpSpPr>
          <a:xfrm>
            <a:off x="611560" y="757645"/>
            <a:ext cx="5495257" cy="672951"/>
            <a:chOff x="-871303" y="86904"/>
            <a:chExt cx="2752305" cy="1836922"/>
          </a:xfrm>
          <a:scene3d>
            <a:camera prst="orthographicFront"/>
            <a:lightRig rig="threePt" dir="t">
              <a:rot lat="0" lon="0" rev="7500000"/>
            </a:lightRig>
          </a:scene3d>
        </p:grpSpPr>
        <p:sp>
          <p:nvSpPr>
            <p:cNvPr id="13" name="12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773006" y="86904"/>
              <a:ext cx="2602299" cy="18369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smtClean="0">
                  <a:solidFill>
                    <a:schemeClr val="tx1"/>
                  </a:solidFill>
                </a:rPr>
                <a:t>Segunda distribución de muros de corte.</a:t>
              </a:r>
              <a:endParaRPr lang="es-EC" sz="2000" b="1" dirty="0">
                <a:solidFill>
                  <a:schemeClr val="tx1"/>
                </a:solidFill>
              </a:endParaRPr>
            </a:p>
          </p:txBody>
        </p:sp>
      </p:grpSp>
    </p:spTree>
    <p:extLst>
      <p:ext uri="{BB962C8B-B14F-4D97-AF65-F5344CB8AC3E}">
        <p14:creationId xmlns:p14="http://schemas.microsoft.com/office/powerpoint/2010/main" val="28701636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2417021465"/>
              </p:ext>
            </p:extLst>
          </p:nvPr>
        </p:nvGraphicFramePr>
        <p:xfrm>
          <a:off x="540562" y="1412776"/>
          <a:ext cx="8010724" cy="1856686"/>
        </p:xfrm>
        <a:graphic>
          <a:graphicData uri="http://schemas.openxmlformats.org/drawingml/2006/table">
            <a:tbl>
              <a:tblPr firstRow="1" firstCol="1" bandRow="1">
                <a:tableStyleId>{5C22544A-7EE6-4342-B048-85BDC9FD1C3A}</a:tableStyleId>
              </a:tblPr>
              <a:tblGrid>
                <a:gridCol w="528707"/>
                <a:gridCol w="656880"/>
                <a:gridCol w="487052"/>
                <a:gridCol w="487052"/>
                <a:gridCol w="410149"/>
                <a:gridCol w="666492"/>
                <a:gridCol w="666492"/>
                <a:gridCol w="656880"/>
                <a:gridCol w="487052"/>
                <a:gridCol w="487052"/>
                <a:gridCol w="487052"/>
                <a:gridCol w="666492"/>
                <a:gridCol w="666492"/>
                <a:gridCol w="656880"/>
              </a:tblGrid>
              <a:tr h="319593">
                <a:tc>
                  <a:txBody>
                    <a:bodyPr/>
                    <a:lstStyle/>
                    <a:p>
                      <a:pPr algn="ctr">
                        <a:lnSpc>
                          <a:spcPct val="115000"/>
                        </a:lnSpc>
                        <a:spcAft>
                          <a:spcPts val="0"/>
                        </a:spcAft>
                      </a:pPr>
                      <a:r>
                        <a:rPr lang="es-EC" sz="1200" dirty="0">
                          <a:effectLst/>
                        </a:rPr>
                        <a:t>Modo</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Periodo</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RZ</a:t>
                      </a:r>
                      <a:endParaRPr lang="es-EC" sz="1200">
                        <a:effectLst/>
                        <a:latin typeface="Calibri"/>
                        <a:ea typeface="Calibri"/>
                        <a:cs typeface="Times New Roman"/>
                      </a:endParaRPr>
                    </a:p>
                  </a:txBody>
                  <a:tcPr marL="44450" marR="44450" marT="0" marB="0" anchor="b"/>
                </a:tc>
              </a:tr>
              <a:tr h="304375">
                <a:tc>
                  <a:txBody>
                    <a:bodyPr/>
                    <a:lstStyle/>
                    <a:p>
                      <a:pPr algn="r">
                        <a:lnSpc>
                          <a:spcPct val="115000"/>
                        </a:lnSpc>
                        <a:spcAft>
                          <a:spcPts val="0"/>
                        </a:spcAft>
                      </a:pPr>
                      <a:r>
                        <a:rPr lang="es-EC" sz="1200" dirty="0">
                          <a:effectLst/>
                        </a:rPr>
                        <a:t>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0.50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69.71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69.71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r>
              <a:tr h="304375">
                <a:tc>
                  <a:txBody>
                    <a:bodyPr/>
                    <a:lstStyle/>
                    <a:p>
                      <a:pPr algn="r">
                        <a:lnSpc>
                          <a:spcPct val="115000"/>
                        </a:lnSpc>
                        <a:spcAft>
                          <a:spcPts val="0"/>
                        </a:spcAft>
                      </a:pPr>
                      <a:r>
                        <a:rPr lang="es-EC" sz="1200" dirty="0">
                          <a:effectLst/>
                        </a:rPr>
                        <a:t>2</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0.49</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69.86</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69.86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69.71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99.04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99.04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r>
              <a:tr h="304375">
                <a:tc>
                  <a:txBody>
                    <a:bodyPr/>
                    <a:lstStyle/>
                    <a:p>
                      <a:pPr algn="r">
                        <a:lnSpc>
                          <a:spcPct val="115000"/>
                        </a:lnSpc>
                        <a:spcAft>
                          <a:spcPts val="0"/>
                        </a:spcAft>
                      </a:pPr>
                      <a:r>
                        <a:rPr lang="es-EC" sz="1200">
                          <a:effectLst/>
                        </a:rPr>
                        <a:t>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0.29</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69.86</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69.71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68.63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99.04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68.63</a:t>
                      </a:r>
                      <a:endParaRPr lang="es-EC" sz="1200">
                        <a:effectLst/>
                        <a:latin typeface="Calibri"/>
                        <a:ea typeface="Calibri"/>
                        <a:cs typeface="Times New Roman"/>
                      </a:endParaRPr>
                    </a:p>
                  </a:txBody>
                  <a:tcPr marL="44450" marR="44450" marT="0" marB="0" anchor="b"/>
                </a:tc>
              </a:tr>
              <a:tr h="304375">
                <a:tc>
                  <a:txBody>
                    <a:bodyPr/>
                    <a:lstStyle/>
                    <a:p>
                      <a:pPr algn="r">
                        <a:lnSpc>
                          <a:spcPct val="115000"/>
                        </a:lnSpc>
                        <a:spcAft>
                          <a:spcPts val="0"/>
                        </a:spcAft>
                      </a:pPr>
                      <a:r>
                        <a:rPr lang="es-EC" sz="1200">
                          <a:effectLst/>
                        </a:rPr>
                        <a:t>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18.22</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69.86</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87.93</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0.78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99.04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68.63</a:t>
                      </a:r>
                      <a:endParaRPr lang="es-EC" sz="1200">
                        <a:effectLst/>
                        <a:latin typeface="Calibri"/>
                        <a:ea typeface="Calibri"/>
                        <a:cs typeface="Times New Roman"/>
                      </a:endParaRPr>
                    </a:p>
                  </a:txBody>
                  <a:tcPr marL="44450" marR="44450" marT="0" marB="0" anchor="b"/>
                </a:tc>
              </a:tr>
              <a:tr h="319593">
                <a:tc>
                  <a:txBody>
                    <a:bodyPr/>
                    <a:lstStyle/>
                    <a:p>
                      <a:pPr algn="r">
                        <a:lnSpc>
                          <a:spcPct val="115000"/>
                        </a:lnSpc>
                        <a:spcAft>
                          <a:spcPts val="0"/>
                        </a:spcAft>
                      </a:pPr>
                      <a:r>
                        <a:rPr lang="es-EC" sz="1200">
                          <a:effectLst/>
                        </a:rPr>
                        <a:t>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18.09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87.95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87.93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0.74</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99.78</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99.78</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68.63</a:t>
                      </a:r>
                      <a:endParaRPr lang="es-EC" sz="1200" dirty="0">
                        <a:effectLst/>
                        <a:latin typeface="Calibri"/>
                        <a:ea typeface="Calibri"/>
                        <a:cs typeface="Times New Roman"/>
                      </a:endParaRPr>
                    </a:p>
                  </a:txBody>
                  <a:tcPr marL="44450" marR="44450" marT="0" marB="0" anchor="b"/>
                </a:tc>
              </a:tr>
            </a:tbl>
          </a:graphicData>
        </a:graphic>
      </p:graphicFrame>
      <p:sp>
        <p:nvSpPr>
          <p:cNvPr id="12" name="11 Rectángulo"/>
          <p:cNvSpPr/>
          <p:nvPr/>
        </p:nvSpPr>
        <p:spPr>
          <a:xfrm>
            <a:off x="511364" y="1700808"/>
            <a:ext cx="8069120" cy="64807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8" name="7 Grupo"/>
          <p:cNvGrpSpPr/>
          <p:nvPr/>
        </p:nvGrpSpPr>
        <p:grpSpPr>
          <a:xfrm>
            <a:off x="810794" y="411225"/>
            <a:ext cx="3325978" cy="793389"/>
            <a:chOff x="-871303" y="86904"/>
            <a:chExt cx="2752305" cy="1836922"/>
          </a:xfrm>
          <a:scene3d>
            <a:camera prst="orthographicFront"/>
            <a:lightRig rig="threePt" dir="t">
              <a:rot lat="0" lon="0" rev="7500000"/>
            </a:lightRig>
          </a:scene3d>
        </p:grpSpPr>
        <p:sp>
          <p:nvSpPr>
            <p:cNvPr id="9" name="8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674711" y="86904"/>
              <a:ext cx="2345933"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a:solidFill>
                    <a:schemeClr val="tx1"/>
                  </a:solidFill>
                </a:rPr>
                <a:t>M</a:t>
              </a:r>
              <a:r>
                <a:rPr lang="es-EC" sz="2000" b="1" dirty="0" smtClean="0">
                  <a:solidFill>
                    <a:schemeClr val="tx1"/>
                  </a:solidFill>
                </a:rPr>
                <a:t>odos de vibración.</a:t>
              </a:r>
              <a:endParaRPr lang="es-EC" sz="2000" b="1" dirty="0">
                <a:solidFill>
                  <a:schemeClr val="tx1"/>
                </a:solidFill>
              </a:endParaRPr>
            </a:p>
          </p:txBody>
        </p:sp>
      </p:grpSp>
      <p:grpSp>
        <p:nvGrpSpPr>
          <p:cNvPr id="15" name="14 Grupo"/>
          <p:cNvGrpSpPr/>
          <p:nvPr/>
        </p:nvGrpSpPr>
        <p:grpSpPr>
          <a:xfrm>
            <a:off x="934473" y="3674113"/>
            <a:ext cx="7453935" cy="2411996"/>
            <a:chOff x="1010306" y="4263915"/>
            <a:chExt cx="2457416" cy="1726650"/>
          </a:xfrm>
          <a:scene3d>
            <a:camera prst="orthographicFront"/>
            <a:lightRig rig="threePt" dir="t">
              <a:rot lat="0" lon="0" rev="7500000"/>
            </a:lightRig>
          </a:scene3d>
        </p:grpSpPr>
        <p:sp>
          <p:nvSpPr>
            <p:cNvPr id="16" name="15 Rectángulo redondeado"/>
            <p:cNvSpPr/>
            <p:nvPr/>
          </p:nvSpPr>
          <p:spPr>
            <a:xfrm>
              <a:off x="1010306" y="4263915"/>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7" name="16 Rectángulo"/>
            <p:cNvSpPr/>
            <p:nvPr/>
          </p:nvSpPr>
          <p:spPr>
            <a:xfrm>
              <a:off x="1094594" y="4655471"/>
              <a:ext cx="2288840" cy="12508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just"/>
              <a:r>
                <a:rPr lang="es-EC" dirty="0">
                  <a:solidFill>
                    <a:schemeClr val="tx1"/>
                  </a:solidFill>
                </a:rPr>
                <a:t>Como esta configuración de muros estructurales es completamente simétrica a cada sentido, coincide su centro de masas con su centro de  rigidez haciéndole una estructura completamente simétrica, por lo que esta configuración posee el mejor comportamiento ante derivas, con la desventaja que concentra cargas hacia la </a:t>
              </a:r>
              <a:r>
                <a:rPr lang="es-EC" dirty="0" smtClean="0">
                  <a:solidFill>
                    <a:schemeClr val="tx1"/>
                  </a:solidFill>
                </a:rPr>
                <a:t>cimentación. </a:t>
              </a:r>
              <a:endParaRPr lang="es-EC" dirty="0">
                <a:solidFill>
                  <a:schemeClr val="tx1"/>
                </a:solidFill>
              </a:endParaRPr>
            </a:p>
            <a:p>
              <a:endParaRPr lang="es-EC" dirty="0">
                <a:solidFill>
                  <a:schemeClr val="tx1"/>
                </a:solidFill>
              </a:endParaRPr>
            </a:p>
          </p:txBody>
        </p:sp>
      </p:grpSp>
    </p:spTree>
    <p:extLst>
      <p:ext uri="{BB962C8B-B14F-4D97-AF65-F5344CB8AC3E}">
        <p14:creationId xmlns:p14="http://schemas.microsoft.com/office/powerpoint/2010/main" val="283889470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1587716965"/>
              </p:ext>
            </p:extLst>
          </p:nvPr>
        </p:nvGraphicFramePr>
        <p:xfrm>
          <a:off x="2852982" y="5373216"/>
          <a:ext cx="3947928" cy="971550"/>
        </p:xfrm>
        <a:graphic>
          <a:graphicData uri="http://schemas.openxmlformats.org/drawingml/2006/table">
            <a:tbl>
              <a:tblPr>
                <a:tableStyleId>{5C22544A-7EE6-4342-B048-85BDC9FD1C3A}</a:tableStyleId>
              </a:tblPr>
              <a:tblGrid>
                <a:gridCol w="1928481"/>
                <a:gridCol w="2019447"/>
              </a:tblGrid>
              <a:tr h="323850">
                <a:tc gridSpan="2">
                  <a:txBody>
                    <a:bodyPr/>
                    <a:lstStyle/>
                    <a:p>
                      <a:pPr algn="ctr" fontAlgn="ctr"/>
                      <a:r>
                        <a:rPr lang="es-EC" sz="1200" b="1" u="none" strike="noStrike" dirty="0">
                          <a:effectLst/>
                        </a:rPr>
                        <a:t>DERIVAS </a:t>
                      </a:r>
                      <a:r>
                        <a:rPr lang="es-EC" sz="1200" b="1" u="none" strike="noStrike" dirty="0" smtClean="0">
                          <a:effectLst/>
                        </a:rPr>
                        <a:t>MÁXIMAS </a:t>
                      </a:r>
                      <a:r>
                        <a:rPr lang="es-EC" sz="1200" b="1" u="none" strike="noStrike" dirty="0">
                          <a:effectLst/>
                        </a:rPr>
                        <a:t>(%)</a:t>
                      </a:r>
                      <a:endParaRPr lang="es-EC" sz="1200" b="1" i="0" u="none" strike="noStrike" dirty="0">
                        <a:solidFill>
                          <a:srgbClr val="000000"/>
                        </a:solidFill>
                        <a:effectLst/>
                        <a:latin typeface="Times New Roman"/>
                      </a:endParaRPr>
                    </a:p>
                  </a:txBody>
                  <a:tcPr marL="9525" marR="9525" marT="9525" marB="0" anchor="ctr"/>
                </a:tc>
                <a:tc hMerge="1">
                  <a:txBody>
                    <a:bodyPr/>
                    <a:lstStyle/>
                    <a:p>
                      <a:endParaRPr lang="es-EC"/>
                    </a:p>
                  </a:txBody>
                  <a:tcPr/>
                </a:tc>
              </a:tr>
              <a:tr h="342900">
                <a:tc>
                  <a:txBody>
                    <a:bodyPr/>
                    <a:lstStyle/>
                    <a:p>
                      <a:pPr algn="ctr" fontAlgn="ctr"/>
                      <a:r>
                        <a:rPr lang="es-EC" sz="1200" u="none" strike="noStrike" dirty="0">
                          <a:effectLst/>
                        </a:rPr>
                        <a:t>dx = (0.75*R*</a:t>
                      </a:r>
                      <a:r>
                        <a:rPr lang="es-EC" sz="1200" u="none" strike="noStrike" dirty="0" err="1">
                          <a:effectLst/>
                        </a:rPr>
                        <a:t>driftX</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err="1">
                          <a:effectLst/>
                        </a:rPr>
                        <a:t>dy</a:t>
                      </a:r>
                      <a:r>
                        <a:rPr lang="es-EC" sz="1200" u="none" strike="noStrike" dirty="0">
                          <a:effectLst/>
                        </a:rPr>
                        <a:t> = (0.75*R*</a:t>
                      </a:r>
                      <a:r>
                        <a:rPr lang="es-EC" sz="1200" u="none" strike="noStrike" dirty="0" err="1">
                          <a:effectLst/>
                        </a:rPr>
                        <a:t>driftY</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r>
              <a:tr h="304800">
                <a:tc>
                  <a:txBody>
                    <a:bodyPr/>
                    <a:lstStyle/>
                    <a:p>
                      <a:pPr algn="ctr" fontAlgn="ctr"/>
                      <a:r>
                        <a:rPr lang="es-EC" sz="1200" u="none" strike="noStrike" dirty="0" smtClean="0">
                          <a:effectLst/>
                        </a:rPr>
                        <a:t>0.46</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smtClean="0">
                          <a:effectLst/>
                        </a:rPr>
                        <a:t>0.39</a:t>
                      </a:r>
                      <a:endParaRPr lang="es-EC" sz="1200" b="1" i="0" u="none" strike="noStrike" dirty="0">
                        <a:solidFill>
                          <a:srgbClr val="000000"/>
                        </a:solidFill>
                        <a:effectLst/>
                        <a:latin typeface="Times New Roman"/>
                      </a:endParaRPr>
                    </a:p>
                  </a:txBody>
                  <a:tcPr marL="9525" marR="9525" marT="9525" marB="0" anchor="ctr"/>
                </a:tc>
              </a:tr>
            </a:tbl>
          </a:graphicData>
        </a:graphic>
      </p:graphicFrame>
      <p:pic>
        <p:nvPicPr>
          <p:cNvPr id="8" name="7 Imagen"/>
          <p:cNvPicPr/>
          <p:nvPr/>
        </p:nvPicPr>
        <p:blipFill rotWithShape="1">
          <a:blip r:embed="rId2" cstate="print">
            <a:extLst>
              <a:ext uri="{28A0092B-C50C-407E-A947-70E740481C1C}">
                <a14:useLocalDpi xmlns:a14="http://schemas.microsoft.com/office/drawing/2010/main" val="0"/>
              </a:ext>
            </a:extLst>
          </a:blip>
          <a:srcRect l="37562" t="3875" r="24394" b="24031"/>
          <a:stretch/>
        </p:blipFill>
        <p:spPr bwMode="auto">
          <a:xfrm>
            <a:off x="652379" y="1430595"/>
            <a:ext cx="5112568" cy="3942621"/>
          </a:xfrm>
          <a:prstGeom prst="rect">
            <a:avLst/>
          </a:prstGeom>
          <a:noFill/>
          <a:ln>
            <a:noFill/>
          </a:ln>
          <a:extLst>
            <a:ext uri="{53640926-AAD7-44D8-BBD7-CCE9431645EC}">
              <a14:shadowObscured xmlns:a14="http://schemas.microsoft.com/office/drawing/2010/main"/>
            </a:ext>
          </a:extLst>
        </p:spPr>
      </p:pic>
      <p:pic>
        <p:nvPicPr>
          <p:cNvPr id="13" name="12 Imagen"/>
          <p:cNvPicPr/>
          <p:nvPr/>
        </p:nvPicPr>
        <p:blipFill>
          <a:blip r:embed="rId3" cstate="print"/>
          <a:srcRect/>
          <a:stretch>
            <a:fillRect/>
          </a:stretch>
        </p:blipFill>
        <p:spPr bwMode="auto">
          <a:xfrm>
            <a:off x="6044394" y="2276872"/>
            <a:ext cx="2664295" cy="2630853"/>
          </a:xfrm>
          <a:prstGeom prst="rect">
            <a:avLst/>
          </a:prstGeom>
          <a:noFill/>
          <a:ln w="9525">
            <a:noFill/>
            <a:miter lim="800000"/>
            <a:headEnd/>
            <a:tailEnd/>
          </a:ln>
        </p:spPr>
      </p:pic>
      <p:grpSp>
        <p:nvGrpSpPr>
          <p:cNvPr id="9" name="8 Grupo"/>
          <p:cNvGrpSpPr/>
          <p:nvPr/>
        </p:nvGrpSpPr>
        <p:grpSpPr>
          <a:xfrm>
            <a:off x="652379" y="757644"/>
            <a:ext cx="5495257" cy="672951"/>
            <a:chOff x="-871303" y="86904"/>
            <a:chExt cx="2752305" cy="1836922"/>
          </a:xfrm>
          <a:scene3d>
            <a:camera prst="orthographicFront"/>
            <a:lightRig rig="threePt" dir="t">
              <a:rot lat="0" lon="0" rev="7500000"/>
            </a:lightRig>
          </a:scene3d>
        </p:grpSpPr>
        <p:sp>
          <p:nvSpPr>
            <p:cNvPr id="12" name="11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773006" y="86904"/>
              <a:ext cx="2602299" cy="18369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smtClean="0">
                  <a:solidFill>
                    <a:schemeClr val="tx1"/>
                  </a:solidFill>
                </a:rPr>
                <a:t>Tercera distribución de muros de corte.</a:t>
              </a:r>
              <a:endParaRPr lang="es-EC" sz="2000" b="1" dirty="0">
                <a:solidFill>
                  <a:schemeClr val="tx1"/>
                </a:solidFill>
              </a:endParaRPr>
            </a:p>
          </p:txBody>
        </p:sp>
      </p:grpSp>
    </p:spTree>
    <p:extLst>
      <p:ext uri="{BB962C8B-B14F-4D97-AF65-F5344CB8AC3E}">
        <p14:creationId xmlns:p14="http://schemas.microsoft.com/office/powerpoint/2010/main" val="31881785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674154074"/>
              </p:ext>
            </p:extLst>
          </p:nvPr>
        </p:nvGraphicFramePr>
        <p:xfrm>
          <a:off x="527300" y="1264746"/>
          <a:ext cx="8005142" cy="2092248"/>
        </p:xfrm>
        <a:graphic>
          <a:graphicData uri="http://schemas.openxmlformats.org/drawingml/2006/table">
            <a:tbl>
              <a:tblPr firstRow="1" firstCol="1" bandRow="1">
                <a:tableStyleId>{5C22544A-7EE6-4342-B048-85BDC9FD1C3A}</a:tableStyleId>
              </a:tblPr>
              <a:tblGrid>
                <a:gridCol w="526844"/>
                <a:gridCol w="656553"/>
                <a:gridCol w="486810"/>
                <a:gridCol w="486810"/>
                <a:gridCol w="409945"/>
                <a:gridCol w="666161"/>
                <a:gridCol w="666161"/>
                <a:gridCol w="656553"/>
                <a:gridCol w="486810"/>
                <a:gridCol w="486810"/>
                <a:gridCol w="486810"/>
                <a:gridCol w="666161"/>
                <a:gridCol w="666161"/>
                <a:gridCol w="656553"/>
              </a:tblGrid>
              <a:tr h="232472">
                <a:tc>
                  <a:txBody>
                    <a:bodyPr/>
                    <a:lstStyle/>
                    <a:p>
                      <a:pPr algn="ctr">
                        <a:lnSpc>
                          <a:spcPct val="115000"/>
                        </a:lnSpc>
                        <a:spcAft>
                          <a:spcPts val="0"/>
                        </a:spcAft>
                      </a:pPr>
                      <a:r>
                        <a:rPr lang="es-EC" sz="1200" dirty="0">
                          <a:effectLst/>
                        </a:rPr>
                        <a:t>Modo</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Periodo</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 RZ</a:t>
                      </a:r>
                      <a:endParaRPr lang="es-EC" sz="1200">
                        <a:effectLst/>
                        <a:latin typeface="Calibri"/>
                        <a:ea typeface="Calibri"/>
                        <a:cs typeface="Times New Roman"/>
                      </a:endParaRPr>
                    </a:p>
                  </a:txBody>
                  <a:tcPr marL="44450" marR="44450" marT="0" marB="0" anchor="b"/>
                </a:tc>
              </a:tr>
              <a:tr h="232472">
                <a:tc>
                  <a:txBody>
                    <a:bodyPr/>
                    <a:lstStyle/>
                    <a:p>
                      <a:pPr algn="r">
                        <a:lnSpc>
                          <a:spcPct val="115000"/>
                        </a:lnSpc>
                        <a:spcAft>
                          <a:spcPts val="0"/>
                        </a:spcAft>
                      </a:pPr>
                      <a:r>
                        <a:rPr lang="es-EC" sz="1200" dirty="0">
                          <a:effectLst/>
                        </a:rPr>
                        <a:t>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0.60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31.63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31.63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43.92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39.68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43.92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39.68</a:t>
                      </a:r>
                      <a:endParaRPr lang="es-EC" sz="1200">
                        <a:effectLst/>
                        <a:latin typeface="Calibri"/>
                        <a:ea typeface="Calibri"/>
                        <a:cs typeface="Times New Roman"/>
                      </a:endParaRPr>
                    </a:p>
                  </a:txBody>
                  <a:tcPr marL="44450" marR="44450" marT="0" marB="0" anchor="b"/>
                </a:tc>
              </a:tr>
              <a:tr h="232472">
                <a:tc>
                  <a:txBody>
                    <a:bodyPr/>
                    <a:lstStyle/>
                    <a:p>
                      <a:pPr algn="r">
                        <a:lnSpc>
                          <a:spcPct val="115000"/>
                        </a:lnSpc>
                        <a:spcAft>
                          <a:spcPts val="0"/>
                        </a:spcAft>
                      </a:pPr>
                      <a:r>
                        <a:rPr lang="es-EC" sz="1200">
                          <a:effectLst/>
                        </a:rPr>
                        <a:t>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0.53</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68.52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31.63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68.52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98.71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98.71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43.92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39.68</a:t>
                      </a:r>
                      <a:endParaRPr lang="es-EC" sz="1200">
                        <a:effectLst/>
                        <a:latin typeface="Calibri"/>
                        <a:ea typeface="Calibri"/>
                        <a:cs typeface="Times New Roman"/>
                      </a:endParaRPr>
                    </a:p>
                  </a:txBody>
                  <a:tcPr marL="44450" marR="44450" marT="0" marB="0" anchor="b"/>
                </a:tc>
              </a:tr>
              <a:tr h="232472">
                <a:tc>
                  <a:txBody>
                    <a:bodyPr/>
                    <a:lstStyle/>
                    <a:p>
                      <a:pPr algn="r">
                        <a:lnSpc>
                          <a:spcPct val="115000"/>
                        </a:lnSpc>
                        <a:spcAft>
                          <a:spcPts val="0"/>
                        </a:spcAft>
                      </a:pPr>
                      <a:r>
                        <a:rPr lang="es-EC" sz="1200">
                          <a:effectLst/>
                        </a:rPr>
                        <a:t>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0.48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39.53</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71.17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68.52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55.39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30.98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98.71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99.31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70.65</a:t>
                      </a:r>
                      <a:endParaRPr lang="es-EC" sz="1200">
                        <a:effectLst/>
                        <a:latin typeface="Calibri"/>
                        <a:ea typeface="Calibri"/>
                        <a:cs typeface="Times New Roman"/>
                      </a:endParaRPr>
                    </a:p>
                  </a:txBody>
                  <a:tcPr marL="44450" marR="44450" marT="0" marB="0" anchor="b"/>
                </a:tc>
              </a:tr>
              <a:tr h="232472">
                <a:tc>
                  <a:txBody>
                    <a:bodyPr/>
                    <a:lstStyle/>
                    <a:p>
                      <a:pPr algn="r">
                        <a:lnSpc>
                          <a:spcPct val="115000"/>
                        </a:lnSpc>
                        <a:spcAft>
                          <a:spcPts val="0"/>
                        </a:spcAft>
                      </a:pPr>
                      <a:r>
                        <a:rPr lang="es-EC" sz="1200">
                          <a:effectLst/>
                        </a:rPr>
                        <a:t>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7.99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79.16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68.52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7.61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98.71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99.48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78.27</a:t>
                      </a:r>
                      <a:endParaRPr lang="es-EC" sz="1200">
                        <a:effectLst/>
                        <a:latin typeface="Calibri"/>
                        <a:ea typeface="Calibri"/>
                        <a:cs typeface="Times New Roman"/>
                      </a:endParaRPr>
                    </a:p>
                  </a:txBody>
                  <a:tcPr marL="44450" marR="44450" marT="0" marB="0" anchor="b"/>
                </a:tc>
              </a:tr>
              <a:tr h="232472">
                <a:tc>
                  <a:txBody>
                    <a:bodyPr/>
                    <a:lstStyle/>
                    <a:p>
                      <a:pPr algn="r">
                        <a:lnSpc>
                          <a:spcPct val="115000"/>
                        </a:lnSpc>
                        <a:spcAft>
                          <a:spcPts val="0"/>
                        </a:spcAft>
                      </a:pPr>
                      <a:r>
                        <a:rPr lang="es-EC" sz="1200">
                          <a:effectLst/>
                        </a:rPr>
                        <a:t>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17.74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79.16</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86.25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0.98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99.69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99.48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78.27</a:t>
                      </a:r>
                      <a:endParaRPr lang="es-EC" sz="1200">
                        <a:effectLst/>
                        <a:latin typeface="Calibri"/>
                        <a:ea typeface="Calibri"/>
                        <a:cs typeface="Times New Roman"/>
                      </a:endParaRPr>
                    </a:p>
                  </a:txBody>
                  <a:tcPr marL="44450" marR="44450" marT="0" marB="0" anchor="b"/>
                </a:tc>
              </a:tr>
              <a:tr h="232472">
                <a:tc>
                  <a:txBody>
                    <a:bodyPr/>
                    <a:lstStyle/>
                    <a:p>
                      <a:pPr algn="r">
                        <a:lnSpc>
                          <a:spcPct val="115000"/>
                        </a:lnSpc>
                        <a:spcAft>
                          <a:spcPts val="0"/>
                        </a:spcAft>
                      </a:pPr>
                      <a:r>
                        <a:rPr lang="es-EC" sz="1200">
                          <a:effectLst/>
                        </a:rPr>
                        <a:t>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8.72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87.88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86.25</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0.28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8.46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99.69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86.72</a:t>
                      </a:r>
                      <a:endParaRPr lang="es-EC" sz="1200">
                        <a:effectLst/>
                        <a:latin typeface="Calibri"/>
                        <a:ea typeface="Calibri"/>
                        <a:cs typeface="Times New Roman"/>
                      </a:endParaRPr>
                    </a:p>
                  </a:txBody>
                  <a:tcPr marL="44450" marR="44450" marT="0" marB="0" anchor="b"/>
                </a:tc>
              </a:tr>
              <a:tr h="232472">
                <a:tc>
                  <a:txBody>
                    <a:bodyPr/>
                    <a:lstStyle/>
                    <a:p>
                      <a:pPr algn="r">
                        <a:lnSpc>
                          <a:spcPct val="115000"/>
                        </a:lnSpc>
                        <a:spcAft>
                          <a:spcPts val="0"/>
                        </a:spcAft>
                      </a:pPr>
                      <a:r>
                        <a:rPr lang="es-EC" sz="1200">
                          <a:effectLst/>
                        </a:rPr>
                        <a:t>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3.13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91.01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86.25</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2.63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99.69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99.89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89.35</a:t>
                      </a:r>
                      <a:endParaRPr lang="es-EC" sz="1200">
                        <a:effectLst/>
                        <a:latin typeface="Calibri"/>
                        <a:ea typeface="Calibri"/>
                        <a:cs typeface="Times New Roman"/>
                      </a:endParaRPr>
                    </a:p>
                  </a:txBody>
                  <a:tcPr marL="44450" marR="44450" marT="0" marB="0" anchor="b"/>
                </a:tc>
              </a:tr>
              <a:tr h="232472">
                <a:tc>
                  <a:txBody>
                    <a:bodyPr/>
                    <a:lstStyle/>
                    <a:p>
                      <a:pPr algn="r">
                        <a:lnSpc>
                          <a:spcPct val="115000"/>
                        </a:lnSpc>
                        <a:spcAft>
                          <a:spcPts val="0"/>
                        </a:spcAft>
                      </a:pPr>
                      <a:r>
                        <a:rPr lang="es-EC" sz="1200">
                          <a:effectLst/>
                        </a:rPr>
                        <a:t>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2.26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93.27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86.25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3.43</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99.69</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99.96</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92.78</a:t>
                      </a:r>
                      <a:endParaRPr lang="es-EC" sz="1200" dirty="0">
                        <a:effectLst/>
                        <a:latin typeface="Calibri"/>
                        <a:ea typeface="Calibri"/>
                        <a:cs typeface="Times New Roman"/>
                      </a:endParaRPr>
                    </a:p>
                  </a:txBody>
                  <a:tcPr marL="44450" marR="44450" marT="0" marB="0" anchor="b"/>
                </a:tc>
              </a:tr>
            </a:tbl>
          </a:graphicData>
        </a:graphic>
      </p:graphicFrame>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sp>
        <p:nvSpPr>
          <p:cNvPr id="12" name="11 Rectángulo"/>
          <p:cNvSpPr/>
          <p:nvPr/>
        </p:nvSpPr>
        <p:spPr>
          <a:xfrm>
            <a:off x="7956376" y="1462278"/>
            <a:ext cx="648072" cy="81459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8" name="7 Grupo"/>
          <p:cNvGrpSpPr/>
          <p:nvPr/>
        </p:nvGrpSpPr>
        <p:grpSpPr>
          <a:xfrm>
            <a:off x="810794" y="411225"/>
            <a:ext cx="3325978" cy="793389"/>
            <a:chOff x="-871303" y="86904"/>
            <a:chExt cx="2752305" cy="1836922"/>
          </a:xfrm>
          <a:scene3d>
            <a:camera prst="orthographicFront"/>
            <a:lightRig rig="threePt" dir="t">
              <a:rot lat="0" lon="0" rev="7500000"/>
            </a:lightRig>
          </a:scene3d>
        </p:grpSpPr>
        <p:sp>
          <p:nvSpPr>
            <p:cNvPr id="9" name="8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674711" y="86904"/>
              <a:ext cx="2345933"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a:solidFill>
                    <a:schemeClr val="tx1"/>
                  </a:solidFill>
                </a:rPr>
                <a:t>M</a:t>
              </a:r>
              <a:r>
                <a:rPr lang="es-EC" sz="2000" b="1" dirty="0" smtClean="0">
                  <a:solidFill>
                    <a:schemeClr val="tx1"/>
                  </a:solidFill>
                </a:rPr>
                <a:t>odos de vibración.</a:t>
              </a:r>
              <a:endParaRPr lang="es-EC" sz="2000" b="1" dirty="0">
                <a:solidFill>
                  <a:schemeClr val="tx1"/>
                </a:solidFill>
              </a:endParaRPr>
            </a:p>
          </p:txBody>
        </p:sp>
      </p:grpSp>
      <p:grpSp>
        <p:nvGrpSpPr>
          <p:cNvPr id="15" name="14 Grupo"/>
          <p:cNvGrpSpPr/>
          <p:nvPr/>
        </p:nvGrpSpPr>
        <p:grpSpPr>
          <a:xfrm>
            <a:off x="853255" y="3857330"/>
            <a:ext cx="7453935" cy="2059143"/>
            <a:chOff x="1010306" y="4263915"/>
            <a:chExt cx="2457416" cy="1726650"/>
          </a:xfrm>
          <a:scene3d>
            <a:camera prst="orthographicFront"/>
            <a:lightRig rig="threePt" dir="t">
              <a:rot lat="0" lon="0" rev="7500000"/>
            </a:lightRig>
          </a:scene3d>
        </p:grpSpPr>
        <p:sp>
          <p:nvSpPr>
            <p:cNvPr id="16" name="15 Rectángulo redondeado"/>
            <p:cNvSpPr/>
            <p:nvPr/>
          </p:nvSpPr>
          <p:spPr>
            <a:xfrm>
              <a:off x="1010306" y="4263915"/>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7" name="16 Rectángulo"/>
            <p:cNvSpPr/>
            <p:nvPr/>
          </p:nvSpPr>
          <p:spPr>
            <a:xfrm>
              <a:off x="1094594" y="4655471"/>
              <a:ext cx="2288840" cy="12508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marL="285750" lvl="0" indent="-285750">
                <a:buFont typeface="Wingdings" pitchFamily="2" charset="2"/>
                <a:buChar char="ü"/>
              </a:pPr>
              <a:r>
                <a:rPr lang="es-EC" dirty="0">
                  <a:solidFill>
                    <a:schemeClr val="tx1"/>
                  </a:solidFill>
                </a:rPr>
                <a:t>Con el análisis de derivas y modos de vibración en esta distribución se concluye que no es eficiente ya que al pasar los controles de derivas de piso no cumple con modos de vibración generando en el primer modo torsión en </a:t>
              </a:r>
              <a:r>
                <a:rPr lang="es-EC" dirty="0" smtClean="0">
                  <a:solidFill>
                    <a:schemeClr val="tx1"/>
                  </a:solidFill>
                </a:rPr>
                <a:t>planta. </a:t>
              </a:r>
              <a:endParaRPr lang="es-EC" dirty="0">
                <a:solidFill>
                  <a:schemeClr val="tx1"/>
                </a:solidFill>
              </a:endParaRPr>
            </a:p>
            <a:p>
              <a:endParaRPr lang="es-EC" dirty="0">
                <a:solidFill>
                  <a:schemeClr val="tx1"/>
                </a:solidFill>
              </a:endParaRPr>
            </a:p>
          </p:txBody>
        </p:sp>
      </p:grpSp>
      <p:sp>
        <p:nvSpPr>
          <p:cNvPr id="13" name="12 Rectángulo"/>
          <p:cNvSpPr/>
          <p:nvPr/>
        </p:nvSpPr>
        <p:spPr>
          <a:xfrm flipV="1">
            <a:off x="6012160" y="1462278"/>
            <a:ext cx="648072" cy="23853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341947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0852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663807574"/>
              </p:ext>
            </p:extLst>
          </p:nvPr>
        </p:nvGraphicFramePr>
        <p:xfrm>
          <a:off x="2852982" y="5373216"/>
          <a:ext cx="3947928" cy="971550"/>
        </p:xfrm>
        <a:graphic>
          <a:graphicData uri="http://schemas.openxmlformats.org/drawingml/2006/table">
            <a:tbl>
              <a:tblPr>
                <a:tableStyleId>{5C22544A-7EE6-4342-B048-85BDC9FD1C3A}</a:tableStyleId>
              </a:tblPr>
              <a:tblGrid>
                <a:gridCol w="1928481"/>
                <a:gridCol w="2019447"/>
              </a:tblGrid>
              <a:tr h="323850">
                <a:tc gridSpan="2">
                  <a:txBody>
                    <a:bodyPr/>
                    <a:lstStyle/>
                    <a:p>
                      <a:pPr algn="ctr" fontAlgn="ctr"/>
                      <a:r>
                        <a:rPr lang="es-EC" sz="1200" b="1" u="none" strike="noStrike" dirty="0">
                          <a:effectLst/>
                        </a:rPr>
                        <a:t>DERIVAS </a:t>
                      </a:r>
                      <a:r>
                        <a:rPr lang="es-EC" sz="1200" b="1" u="none" strike="noStrike" dirty="0" smtClean="0">
                          <a:effectLst/>
                        </a:rPr>
                        <a:t>MÁXIMAS </a:t>
                      </a:r>
                      <a:r>
                        <a:rPr lang="es-EC" sz="1200" b="1" u="none" strike="noStrike" dirty="0">
                          <a:effectLst/>
                        </a:rPr>
                        <a:t>(%)</a:t>
                      </a:r>
                      <a:endParaRPr lang="es-EC" sz="1200" b="1" i="0" u="none" strike="noStrike" dirty="0">
                        <a:solidFill>
                          <a:srgbClr val="000000"/>
                        </a:solidFill>
                        <a:effectLst/>
                        <a:latin typeface="Times New Roman"/>
                      </a:endParaRPr>
                    </a:p>
                  </a:txBody>
                  <a:tcPr marL="9525" marR="9525" marT="9525" marB="0" anchor="ctr"/>
                </a:tc>
                <a:tc hMerge="1">
                  <a:txBody>
                    <a:bodyPr/>
                    <a:lstStyle/>
                    <a:p>
                      <a:endParaRPr lang="es-EC"/>
                    </a:p>
                  </a:txBody>
                  <a:tcPr/>
                </a:tc>
              </a:tr>
              <a:tr h="342900">
                <a:tc>
                  <a:txBody>
                    <a:bodyPr/>
                    <a:lstStyle/>
                    <a:p>
                      <a:pPr algn="ctr" fontAlgn="ctr"/>
                      <a:r>
                        <a:rPr lang="es-EC" sz="1200" u="none" strike="noStrike" dirty="0">
                          <a:effectLst/>
                        </a:rPr>
                        <a:t>dx = (0.75*R*</a:t>
                      </a:r>
                      <a:r>
                        <a:rPr lang="es-EC" sz="1200" u="none" strike="noStrike" dirty="0" err="1">
                          <a:effectLst/>
                        </a:rPr>
                        <a:t>driftX</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err="1">
                          <a:effectLst/>
                        </a:rPr>
                        <a:t>dy</a:t>
                      </a:r>
                      <a:r>
                        <a:rPr lang="es-EC" sz="1200" u="none" strike="noStrike" dirty="0">
                          <a:effectLst/>
                        </a:rPr>
                        <a:t> = (0.75*R*</a:t>
                      </a:r>
                      <a:r>
                        <a:rPr lang="es-EC" sz="1200" u="none" strike="noStrike" dirty="0" err="1">
                          <a:effectLst/>
                        </a:rPr>
                        <a:t>driftY</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r>
              <a:tr h="304800">
                <a:tc>
                  <a:txBody>
                    <a:bodyPr/>
                    <a:lstStyle/>
                    <a:p>
                      <a:pPr algn="ctr" fontAlgn="ctr"/>
                      <a:r>
                        <a:rPr lang="es-EC" sz="1200" u="none" strike="noStrike" dirty="0" smtClean="0">
                          <a:effectLst/>
                        </a:rPr>
                        <a:t>0.62</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smtClean="0">
                          <a:effectLst/>
                        </a:rPr>
                        <a:t>0.46</a:t>
                      </a:r>
                      <a:endParaRPr lang="es-EC" sz="1200" b="1" i="0" u="none" strike="noStrike" dirty="0">
                        <a:solidFill>
                          <a:srgbClr val="000000"/>
                        </a:solidFill>
                        <a:effectLst/>
                        <a:latin typeface="Times New Roman"/>
                      </a:endParaRPr>
                    </a:p>
                  </a:txBody>
                  <a:tcPr marL="9525" marR="9525" marT="9525" marB="0" anchor="ctr"/>
                </a:tc>
              </a:tr>
            </a:tbl>
          </a:graphicData>
        </a:graphic>
      </p:graphicFrame>
      <p:pic>
        <p:nvPicPr>
          <p:cNvPr id="9" name="8 Imagen"/>
          <p:cNvPicPr/>
          <p:nvPr/>
        </p:nvPicPr>
        <p:blipFill rotWithShape="1">
          <a:blip r:embed="rId2" cstate="print">
            <a:extLst>
              <a:ext uri="{28A0092B-C50C-407E-A947-70E740481C1C}">
                <a14:useLocalDpi xmlns:a14="http://schemas.microsoft.com/office/drawing/2010/main" val="0"/>
              </a:ext>
            </a:extLst>
          </a:blip>
          <a:srcRect l="34673" t="10077" r="25838" b="18217"/>
          <a:stretch/>
        </p:blipFill>
        <p:spPr bwMode="auto">
          <a:xfrm>
            <a:off x="521714" y="1794355"/>
            <a:ext cx="4314825" cy="3244850"/>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a:blip r:embed="rId3" cstate="print"/>
          <a:srcRect t="4842" b="3158"/>
          <a:stretch>
            <a:fillRect/>
          </a:stretch>
        </p:blipFill>
        <p:spPr bwMode="auto">
          <a:xfrm>
            <a:off x="4896668" y="1924250"/>
            <a:ext cx="3475608" cy="3116590"/>
          </a:xfrm>
          <a:prstGeom prst="rect">
            <a:avLst/>
          </a:prstGeom>
          <a:noFill/>
          <a:ln w="9525">
            <a:noFill/>
            <a:miter lim="800000"/>
            <a:headEnd/>
            <a:tailEnd/>
          </a:ln>
        </p:spPr>
      </p:pic>
      <p:grpSp>
        <p:nvGrpSpPr>
          <p:cNvPr id="8" name="7 Grupo"/>
          <p:cNvGrpSpPr/>
          <p:nvPr/>
        </p:nvGrpSpPr>
        <p:grpSpPr>
          <a:xfrm>
            <a:off x="611560" y="757645"/>
            <a:ext cx="5495257" cy="672951"/>
            <a:chOff x="-871303" y="86904"/>
            <a:chExt cx="2752305" cy="1836922"/>
          </a:xfrm>
          <a:scene3d>
            <a:camera prst="orthographicFront"/>
            <a:lightRig rig="threePt" dir="t">
              <a:rot lat="0" lon="0" rev="7500000"/>
            </a:lightRig>
          </a:scene3d>
        </p:grpSpPr>
        <p:sp>
          <p:nvSpPr>
            <p:cNvPr id="13" name="12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773006" y="86904"/>
              <a:ext cx="2602299" cy="18369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smtClean="0">
                  <a:solidFill>
                    <a:schemeClr val="tx1"/>
                  </a:solidFill>
                </a:rPr>
                <a:t>Cuarta distribución de muros de corte.</a:t>
              </a:r>
              <a:endParaRPr lang="es-EC" sz="2000" b="1" dirty="0">
                <a:solidFill>
                  <a:schemeClr val="tx1"/>
                </a:solidFill>
              </a:endParaRPr>
            </a:p>
          </p:txBody>
        </p:sp>
      </p:grpSp>
    </p:spTree>
    <p:extLst>
      <p:ext uri="{BB962C8B-B14F-4D97-AF65-F5344CB8AC3E}">
        <p14:creationId xmlns:p14="http://schemas.microsoft.com/office/powerpoint/2010/main" val="41922176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043636976"/>
              </p:ext>
            </p:extLst>
          </p:nvPr>
        </p:nvGraphicFramePr>
        <p:xfrm>
          <a:off x="585484" y="1313390"/>
          <a:ext cx="7973031" cy="1899587"/>
        </p:xfrm>
        <a:graphic>
          <a:graphicData uri="http://schemas.openxmlformats.org/drawingml/2006/table">
            <a:tbl>
              <a:tblPr firstRow="1" firstCol="1" bandRow="1">
                <a:tableStyleId>{5C22544A-7EE6-4342-B048-85BDC9FD1C3A}</a:tableStyleId>
              </a:tblPr>
              <a:tblGrid>
                <a:gridCol w="524730"/>
                <a:gridCol w="653920"/>
                <a:gridCol w="484857"/>
                <a:gridCol w="484857"/>
                <a:gridCol w="408300"/>
                <a:gridCol w="663489"/>
                <a:gridCol w="663489"/>
                <a:gridCol w="653920"/>
                <a:gridCol w="484857"/>
                <a:gridCol w="484857"/>
                <a:gridCol w="484857"/>
                <a:gridCol w="663489"/>
                <a:gridCol w="663489"/>
                <a:gridCol w="653920"/>
              </a:tblGrid>
              <a:tr h="376156">
                <a:tc>
                  <a:txBody>
                    <a:bodyPr/>
                    <a:lstStyle/>
                    <a:p>
                      <a:pPr algn="ctr">
                        <a:lnSpc>
                          <a:spcPct val="115000"/>
                        </a:lnSpc>
                        <a:spcAft>
                          <a:spcPts val="0"/>
                        </a:spcAft>
                      </a:pPr>
                      <a:r>
                        <a:rPr lang="es-EC" sz="1200" dirty="0">
                          <a:effectLst/>
                        </a:rPr>
                        <a:t>Modo</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Periodo</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err="1">
                          <a:effectLst/>
                        </a:rPr>
                        <a:t>UZ</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SumRZ</a:t>
                      </a:r>
                      <a:endParaRPr lang="es-EC" sz="1200">
                        <a:effectLst/>
                        <a:latin typeface="Calibri"/>
                        <a:ea typeface="Calibri"/>
                        <a:cs typeface="Times New Roman"/>
                      </a:endParaRPr>
                    </a:p>
                  </a:txBody>
                  <a:tcPr marL="44450" marR="44450" marT="0" marB="0" anchor="b"/>
                </a:tc>
              </a:tr>
              <a:tr h="376156">
                <a:tc>
                  <a:txBody>
                    <a:bodyPr/>
                    <a:lstStyle/>
                    <a:p>
                      <a:pPr algn="r">
                        <a:lnSpc>
                          <a:spcPct val="115000"/>
                        </a:lnSpc>
                        <a:spcAft>
                          <a:spcPts val="0"/>
                        </a:spcAft>
                      </a:pPr>
                      <a:r>
                        <a:rPr lang="es-EC" sz="1200">
                          <a:effectLst/>
                        </a:rPr>
                        <a:t>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0.81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10.49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10.49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13.56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68.17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13.56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68.17</a:t>
                      </a:r>
                      <a:endParaRPr lang="es-EC" sz="1200">
                        <a:effectLst/>
                        <a:latin typeface="Calibri"/>
                        <a:ea typeface="Calibri"/>
                        <a:cs typeface="Times New Roman"/>
                      </a:endParaRPr>
                    </a:p>
                  </a:txBody>
                  <a:tcPr marL="44450" marR="44450" marT="0" marB="0" anchor="b"/>
                </a:tc>
              </a:tr>
              <a:tr h="376156">
                <a:tc>
                  <a:txBody>
                    <a:bodyPr/>
                    <a:lstStyle/>
                    <a:p>
                      <a:pPr algn="r">
                        <a:lnSpc>
                          <a:spcPct val="115000"/>
                        </a:lnSpc>
                        <a:spcAft>
                          <a:spcPts val="0"/>
                        </a:spcAft>
                      </a:pPr>
                      <a:r>
                        <a:rPr lang="es-EC" sz="1200">
                          <a:effectLst/>
                        </a:rPr>
                        <a:t>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0.59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70.24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10.49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70.24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99.13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99.13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13.56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68.17</a:t>
                      </a:r>
                      <a:endParaRPr lang="es-EC" sz="1200">
                        <a:effectLst/>
                        <a:latin typeface="Calibri"/>
                        <a:ea typeface="Calibri"/>
                        <a:cs typeface="Times New Roman"/>
                      </a:endParaRPr>
                    </a:p>
                  </a:txBody>
                  <a:tcPr marL="44450" marR="44450" marT="0" marB="0" anchor="b"/>
                </a:tc>
              </a:tr>
              <a:tr h="376156">
                <a:tc>
                  <a:txBody>
                    <a:bodyPr/>
                    <a:lstStyle/>
                    <a:p>
                      <a:pPr algn="r">
                        <a:lnSpc>
                          <a:spcPct val="115000"/>
                        </a:lnSpc>
                        <a:spcAft>
                          <a:spcPts val="0"/>
                        </a:spcAft>
                      </a:pPr>
                      <a:r>
                        <a:rPr lang="es-EC" sz="1200">
                          <a:effectLst/>
                        </a:rPr>
                        <a:t>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0.57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62.71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73.20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70.24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86.06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10.49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99.13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99.62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78.66</a:t>
                      </a:r>
                      <a:endParaRPr lang="es-EC" sz="1200">
                        <a:effectLst/>
                        <a:latin typeface="Calibri"/>
                        <a:ea typeface="Calibri"/>
                        <a:cs typeface="Times New Roman"/>
                      </a:endParaRPr>
                    </a:p>
                  </a:txBody>
                  <a:tcPr marL="44450" marR="44450" marT="0" marB="0" anchor="b"/>
                </a:tc>
              </a:tr>
              <a:tr h="394963">
                <a:tc>
                  <a:txBody>
                    <a:bodyPr/>
                    <a:lstStyle/>
                    <a:p>
                      <a:pPr algn="r">
                        <a:lnSpc>
                          <a:spcPct val="115000"/>
                        </a:lnSpc>
                        <a:spcAft>
                          <a:spcPts val="0"/>
                        </a:spcAft>
                      </a:pPr>
                      <a:r>
                        <a:rPr lang="es-EC" sz="1200">
                          <a:effectLst/>
                        </a:rPr>
                        <a:t>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0.26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1.35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74.56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70.24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8.94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99.13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99.62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87.59</a:t>
                      </a:r>
                      <a:endParaRPr lang="es-EC" sz="1200" dirty="0">
                        <a:effectLst/>
                        <a:latin typeface="Calibri"/>
                        <a:ea typeface="Calibri"/>
                        <a:cs typeface="Times New Roman"/>
                      </a:endParaRPr>
                    </a:p>
                  </a:txBody>
                  <a:tcPr marL="44450" marR="44450" marT="0" marB="0" anchor="b"/>
                </a:tc>
              </a:tr>
            </a:tbl>
          </a:graphicData>
        </a:graphic>
      </p:graphicFrame>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sp>
        <p:nvSpPr>
          <p:cNvPr id="12" name="11 Rectángulo"/>
          <p:cNvSpPr/>
          <p:nvPr/>
        </p:nvSpPr>
        <p:spPr>
          <a:xfrm>
            <a:off x="7956376" y="1700808"/>
            <a:ext cx="648072" cy="151216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8" name="7 Grupo"/>
          <p:cNvGrpSpPr/>
          <p:nvPr/>
        </p:nvGrpSpPr>
        <p:grpSpPr>
          <a:xfrm>
            <a:off x="810794" y="411225"/>
            <a:ext cx="3325978" cy="793389"/>
            <a:chOff x="-871303" y="86904"/>
            <a:chExt cx="2752305" cy="1836922"/>
          </a:xfrm>
          <a:scene3d>
            <a:camera prst="orthographicFront"/>
            <a:lightRig rig="threePt" dir="t">
              <a:rot lat="0" lon="0" rev="7500000"/>
            </a:lightRig>
          </a:scene3d>
        </p:grpSpPr>
        <p:sp>
          <p:nvSpPr>
            <p:cNvPr id="9" name="8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674711" y="86904"/>
              <a:ext cx="2345933"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a:solidFill>
                    <a:schemeClr val="tx1"/>
                  </a:solidFill>
                </a:rPr>
                <a:t>M</a:t>
              </a:r>
              <a:r>
                <a:rPr lang="es-EC" sz="2000" b="1" dirty="0" smtClean="0">
                  <a:solidFill>
                    <a:schemeClr val="tx1"/>
                  </a:solidFill>
                </a:rPr>
                <a:t>odos de vibración.</a:t>
              </a:r>
              <a:endParaRPr lang="es-EC" sz="2000" b="1" dirty="0">
                <a:solidFill>
                  <a:schemeClr val="tx1"/>
                </a:solidFill>
              </a:endParaRPr>
            </a:p>
          </p:txBody>
        </p:sp>
      </p:grpSp>
      <p:grpSp>
        <p:nvGrpSpPr>
          <p:cNvPr id="15" name="14 Grupo"/>
          <p:cNvGrpSpPr/>
          <p:nvPr/>
        </p:nvGrpSpPr>
        <p:grpSpPr>
          <a:xfrm>
            <a:off x="951746" y="3606869"/>
            <a:ext cx="7453935" cy="2808312"/>
            <a:chOff x="1010306" y="4263915"/>
            <a:chExt cx="2457416" cy="1726650"/>
          </a:xfrm>
          <a:scene3d>
            <a:camera prst="orthographicFront"/>
            <a:lightRig rig="threePt" dir="t">
              <a:rot lat="0" lon="0" rev="7500000"/>
            </a:lightRig>
          </a:scene3d>
        </p:grpSpPr>
        <p:sp>
          <p:nvSpPr>
            <p:cNvPr id="16" name="15 Rectángulo redondeado"/>
            <p:cNvSpPr/>
            <p:nvPr/>
          </p:nvSpPr>
          <p:spPr>
            <a:xfrm>
              <a:off x="1010306" y="4263915"/>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7" name="16 Rectángulo"/>
            <p:cNvSpPr/>
            <p:nvPr/>
          </p:nvSpPr>
          <p:spPr>
            <a:xfrm>
              <a:off x="1094594" y="4655471"/>
              <a:ext cx="2288840" cy="12508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marL="285750" lvl="0" indent="-285750" algn="just">
                <a:buFont typeface="Wingdings" pitchFamily="2" charset="2"/>
                <a:buChar char="ü"/>
              </a:pPr>
              <a:r>
                <a:rPr lang="es-EC" dirty="0">
                  <a:solidFill>
                    <a:schemeClr val="tx1"/>
                  </a:solidFill>
                </a:rPr>
                <a:t>Esta distribución de muros no es óptima ya que mediante los datos obtenidos se establece que la edificación genera torsión en su primer modo de vibración debiendo hacerse un cuidadoso estudio para prevenirlo.</a:t>
              </a:r>
            </a:p>
            <a:p>
              <a:pPr marL="285750" lvl="0" indent="-285750" algn="just">
                <a:buFont typeface="Wingdings" pitchFamily="2" charset="2"/>
                <a:buChar char="ü"/>
              </a:pPr>
              <a:r>
                <a:rPr lang="es-EC" dirty="0">
                  <a:solidFill>
                    <a:schemeClr val="tx1"/>
                  </a:solidFill>
                </a:rPr>
                <a:t>Las estructuras que se modelan con gradas aportan mayor rigidez a la edificación, pero se debe realizar un estudio minucioso de escaleras ya que son elementos que generan a tener esfuerzos torsionales por su configuración. </a:t>
              </a:r>
            </a:p>
            <a:p>
              <a:pPr algn="just"/>
              <a:r>
                <a:rPr lang="es-EC" dirty="0" smtClean="0">
                  <a:solidFill>
                    <a:schemeClr val="tx1"/>
                  </a:solidFill>
                </a:rPr>
                <a:t>. </a:t>
              </a:r>
              <a:endParaRPr lang="es-EC" dirty="0">
                <a:solidFill>
                  <a:schemeClr val="tx1"/>
                </a:solidFill>
              </a:endParaRPr>
            </a:p>
            <a:p>
              <a:pPr algn="just"/>
              <a:endParaRPr lang="es-EC" dirty="0">
                <a:solidFill>
                  <a:schemeClr val="tx1"/>
                </a:solidFill>
              </a:endParaRPr>
            </a:p>
          </p:txBody>
        </p:sp>
      </p:grpSp>
    </p:spTree>
    <p:extLst>
      <p:ext uri="{BB962C8B-B14F-4D97-AF65-F5344CB8AC3E}">
        <p14:creationId xmlns:p14="http://schemas.microsoft.com/office/powerpoint/2010/main" val="27281949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178469238"/>
              </p:ext>
            </p:extLst>
          </p:nvPr>
        </p:nvGraphicFramePr>
        <p:xfrm>
          <a:off x="2852982" y="5373216"/>
          <a:ext cx="3947928" cy="971550"/>
        </p:xfrm>
        <a:graphic>
          <a:graphicData uri="http://schemas.openxmlformats.org/drawingml/2006/table">
            <a:tbl>
              <a:tblPr>
                <a:tableStyleId>{5C22544A-7EE6-4342-B048-85BDC9FD1C3A}</a:tableStyleId>
              </a:tblPr>
              <a:tblGrid>
                <a:gridCol w="1928481"/>
                <a:gridCol w="2019447"/>
              </a:tblGrid>
              <a:tr h="323850">
                <a:tc gridSpan="2">
                  <a:txBody>
                    <a:bodyPr/>
                    <a:lstStyle/>
                    <a:p>
                      <a:pPr algn="ctr" fontAlgn="ctr"/>
                      <a:r>
                        <a:rPr lang="es-EC" sz="1200" b="1" u="none" strike="noStrike" dirty="0">
                          <a:effectLst/>
                        </a:rPr>
                        <a:t>DERIVAS </a:t>
                      </a:r>
                      <a:r>
                        <a:rPr lang="es-EC" sz="1200" b="1" u="none" strike="noStrike" dirty="0" smtClean="0">
                          <a:effectLst/>
                        </a:rPr>
                        <a:t>MÁXIMAS </a:t>
                      </a:r>
                      <a:r>
                        <a:rPr lang="es-EC" sz="1200" b="1" u="none" strike="noStrike" dirty="0">
                          <a:effectLst/>
                        </a:rPr>
                        <a:t>(%)</a:t>
                      </a:r>
                      <a:endParaRPr lang="es-EC" sz="1200" b="1" i="0" u="none" strike="noStrike" dirty="0">
                        <a:solidFill>
                          <a:srgbClr val="000000"/>
                        </a:solidFill>
                        <a:effectLst/>
                        <a:latin typeface="Times New Roman"/>
                      </a:endParaRPr>
                    </a:p>
                  </a:txBody>
                  <a:tcPr marL="9525" marR="9525" marT="9525" marB="0" anchor="ctr"/>
                </a:tc>
                <a:tc hMerge="1">
                  <a:txBody>
                    <a:bodyPr/>
                    <a:lstStyle/>
                    <a:p>
                      <a:endParaRPr lang="es-EC"/>
                    </a:p>
                  </a:txBody>
                  <a:tcPr/>
                </a:tc>
              </a:tr>
              <a:tr h="342900">
                <a:tc>
                  <a:txBody>
                    <a:bodyPr/>
                    <a:lstStyle/>
                    <a:p>
                      <a:pPr algn="ctr" fontAlgn="ctr"/>
                      <a:r>
                        <a:rPr lang="es-EC" sz="1200" u="none" strike="noStrike" dirty="0">
                          <a:effectLst/>
                        </a:rPr>
                        <a:t>dx = (0.75*R*</a:t>
                      </a:r>
                      <a:r>
                        <a:rPr lang="es-EC" sz="1200" u="none" strike="noStrike" dirty="0" err="1">
                          <a:effectLst/>
                        </a:rPr>
                        <a:t>driftX</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err="1">
                          <a:effectLst/>
                        </a:rPr>
                        <a:t>dy</a:t>
                      </a:r>
                      <a:r>
                        <a:rPr lang="es-EC" sz="1200" u="none" strike="noStrike" dirty="0">
                          <a:effectLst/>
                        </a:rPr>
                        <a:t> = (0.75*R*</a:t>
                      </a:r>
                      <a:r>
                        <a:rPr lang="es-EC" sz="1200" u="none" strike="noStrike" dirty="0" err="1">
                          <a:effectLst/>
                        </a:rPr>
                        <a:t>driftY</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r>
              <a:tr h="304800">
                <a:tc>
                  <a:txBody>
                    <a:bodyPr/>
                    <a:lstStyle/>
                    <a:p>
                      <a:pPr algn="ctr" fontAlgn="ctr"/>
                      <a:r>
                        <a:rPr lang="es-EC" sz="1200" u="none" strike="noStrike" dirty="0" smtClean="0">
                          <a:effectLst/>
                        </a:rPr>
                        <a:t>0.45</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smtClean="0">
                          <a:effectLst/>
                        </a:rPr>
                        <a:t>0.44</a:t>
                      </a:r>
                      <a:endParaRPr lang="es-EC" sz="1200" b="1" i="0" u="none" strike="noStrike" dirty="0">
                        <a:solidFill>
                          <a:srgbClr val="000000"/>
                        </a:solidFill>
                        <a:effectLst/>
                        <a:latin typeface="Times New Roman"/>
                      </a:endParaRPr>
                    </a:p>
                  </a:txBody>
                  <a:tcPr marL="9525" marR="9525" marT="9525" marB="0" anchor="ctr"/>
                </a:tc>
              </a:tr>
            </a:tbl>
          </a:graphicData>
        </a:graphic>
      </p:graphicFrame>
      <p:pic>
        <p:nvPicPr>
          <p:cNvPr id="8" name="7 Imagen"/>
          <p:cNvPicPr/>
          <p:nvPr/>
        </p:nvPicPr>
        <p:blipFill rotWithShape="1">
          <a:blip r:embed="rId2" cstate="print">
            <a:extLst>
              <a:ext uri="{28A0092B-C50C-407E-A947-70E740481C1C}">
                <a14:useLocalDpi xmlns:a14="http://schemas.microsoft.com/office/drawing/2010/main" val="0"/>
              </a:ext>
            </a:extLst>
          </a:blip>
          <a:srcRect l="25041" t="9302" r="41410" b="29070"/>
          <a:stretch/>
        </p:blipFill>
        <p:spPr bwMode="auto">
          <a:xfrm>
            <a:off x="547222" y="1524000"/>
            <a:ext cx="4657090" cy="3543300"/>
          </a:xfrm>
          <a:prstGeom prst="rect">
            <a:avLst/>
          </a:prstGeom>
          <a:noFill/>
          <a:ln>
            <a:noFill/>
          </a:ln>
          <a:extLst>
            <a:ext uri="{53640926-AAD7-44D8-BBD7-CCE9431645EC}">
              <a14:shadowObscured xmlns:a14="http://schemas.microsoft.com/office/drawing/2010/main"/>
            </a:ext>
          </a:extLst>
        </p:spPr>
      </p:pic>
      <p:pic>
        <p:nvPicPr>
          <p:cNvPr id="13" name="12 Imagen"/>
          <p:cNvPicPr/>
          <p:nvPr/>
        </p:nvPicPr>
        <p:blipFill>
          <a:blip r:embed="rId3" cstate="print"/>
          <a:srcRect l="27404" t="17949" r="27564" b="11795"/>
          <a:stretch>
            <a:fillRect/>
          </a:stretch>
        </p:blipFill>
        <p:spPr bwMode="auto">
          <a:xfrm>
            <a:off x="5436096" y="1988840"/>
            <a:ext cx="3115221" cy="2952328"/>
          </a:xfrm>
          <a:prstGeom prst="rect">
            <a:avLst/>
          </a:prstGeom>
          <a:noFill/>
          <a:ln w="9525">
            <a:noFill/>
            <a:miter lim="800000"/>
            <a:headEnd/>
            <a:tailEnd/>
          </a:ln>
        </p:spPr>
      </p:pic>
      <p:grpSp>
        <p:nvGrpSpPr>
          <p:cNvPr id="9" name="8 Grupo"/>
          <p:cNvGrpSpPr/>
          <p:nvPr/>
        </p:nvGrpSpPr>
        <p:grpSpPr>
          <a:xfrm>
            <a:off x="611560" y="757645"/>
            <a:ext cx="5495257" cy="672951"/>
            <a:chOff x="-871303" y="86904"/>
            <a:chExt cx="2752305" cy="1836922"/>
          </a:xfrm>
          <a:scene3d>
            <a:camera prst="orthographicFront"/>
            <a:lightRig rig="threePt" dir="t">
              <a:rot lat="0" lon="0" rev="7500000"/>
            </a:lightRig>
          </a:scene3d>
        </p:grpSpPr>
        <p:sp>
          <p:nvSpPr>
            <p:cNvPr id="12" name="11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773006" y="86904"/>
              <a:ext cx="2602299" cy="18369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smtClean="0">
                  <a:solidFill>
                    <a:schemeClr val="tx1"/>
                  </a:solidFill>
                </a:rPr>
                <a:t>Quinta distribución de muros de corte.</a:t>
              </a:r>
              <a:endParaRPr lang="es-EC" sz="2000" b="1" dirty="0">
                <a:solidFill>
                  <a:schemeClr val="tx1"/>
                </a:solidFill>
              </a:endParaRPr>
            </a:p>
          </p:txBody>
        </p:sp>
      </p:grpSp>
    </p:spTree>
    <p:extLst>
      <p:ext uri="{BB962C8B-B14F-4D97-AF65-F5344CB8AC3E}">
        <p14:creationId xmlns:p14="http://schemas.microsoft.com/office/powerpoint/2010/main" val="3909096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500203801"/>
              </p:ext>
            </p:extLst>
          </p:nvPr>
        </p:nvGraphicFramePr>
        <p:xfrm>
          <a:off x="587742" y="2852936"/>
          <a:ext cx="7968516" cy="2160240"/>
        </p:xfrm>
        <a:graphic>
          <a:graphicData uri="http://schemas.openxmlformats.org/drawingml/2006/table">
            <a:tbl>
              <a:tblPr firstRow="1" firstCol="1" bandRow="1">
                <a:tableStyleId>{5C22544A-7EE6-4342-B048-85BDC9FD1C3A}</a:tableStyleId>
              </a:tblPr>
              <a:tblGrid>
                <a:gridCol w="524433"/>
                <a:gridCol w="653549"/>
                <a:gridCol w="484583"/>
                <a:gridCol w="484583"/>
                <a:gridCol w="408069"/>
                <a:gridCol w="663113"/>
                <a:gridCol w="663113"/>
                <a:gridCol w="653549"/>
                <a:gridCol w="484583"/>
                <a:gridCol w="484583"/>
                <a:gridCol w="484583"/>
                <a:gridCol w="663113"/>
                <a:gridCol w="663113"/>
                <a:gridCol w="653549"/>
              </a:tblGrid>
              <a:tr h="270030">
                <a:tc>
                  <a:txBody>
                    <a:bodyPr/>
                    <a:lstStyle/>
                    <a:p>
                      <a:pPr algn="ctr">
                        <a:lnSpc>
                          <a:spcPct val="115000"/>
                        </a:lnSpc>
                        <a:spcAft>
                          <a:spcPts val="0"/>
                        </a:spcAft>
                      </a:pPr>
                      <a:r>
                        <a:rPr lang="es-EC" sz="1200" dirty="0">
                          <a:effectLst/>
                        </a:rPr>
                        <a:t>Modo</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Periodo</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err="1">
                          <a:effectLst/>
                        </a:rPr>
                        <a:t>RX</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SumRZ</a:t>
                      </a:r>
                      <a:endParaRPr lang="es-EC" sz="1200">
                        <a:effectLst/>
                        <a:latin typeface="Calibri"/>
                        <a:ea typeface="Calibri"/>
                        <a:cs typeface="Times New Roman"/>
                      </a:endParaRPr>
                    </a:p>
                  </a:txBody>
                  <a:tcPr marL="44450" marR="44450" marT="0" marB="0" anchor="b"/>
                </a:tc>
              </a:tr>
              <a:tr h="270030">
                <a:tc>
                  <a:txBody>
                    <a:bodyPr/>
                    <a:lstStyle/>
                    <a:p>
                      <a:pPr algn="r">
                        <a:lnSpc>
                          <a:spcPct val="115000"/>
                        </a:lnSpc>
                        <a:spcAft>
                          <a:spcPts val="0"/>
                        </a:spcAft>
                      </a:pPr>
                      <a:r>
                        <a:rPr lang="es-EC" sz="1200" dirty="0">
                          <a:effectLst/>
                        </a:rPr>
                        <a:t>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0.67</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19.12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11.60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19.12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11.60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15.77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25.99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42.61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15.77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25.99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42.61</a:t>
                      </a:r>
                      <a:endParaRPr lang="es-EC" sz="1200">
                        <a:effectLst/>
                        <a:latin typeface="Calibri"/>
                        <a:ea typeface="Calibri"/>
                        <a:cs typeface="Times New Roman"/>
                      </a:endParaRPr>
                    </a:p>
                  </a:txBody>
                  <a:tcPr marL="44450" marR="44450" marT="0" marB="0" anchor="b"/>
                </a:tc>
              </a:tr>
              <a:tr h="270030">
                <a:tc>
                  <a:txBody>
                    <a:bodyPr/>
                    <a:lstStyle/>
                    <a:p>
                      <a:pPr algn="r">
                        <a:lnSpc>
                          <a:spcPct val="115000"/>
                        </a:lnSpc>
                        <a:spcAft>
                          <a:spcPts val="0"/>
                        </a:spcAft>
                      </a:pPr>
                      <a:r>
                        <a:rPr lang="es-EC" sz="1200">
                          <a:effectLst/>
                        </a:rPr>
                        <a:t>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0.43</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19.44</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48.28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38.56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59.88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70.31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27.52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0.51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86.08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53.52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43.12</a:t>
                      </a:r>
                      <a:endParaRPr lang="es-EC" sz="1200">
                        <a:effectLst/>
                        <a:latin typeface="Calibri"/>
                        <a:ea typeface="Calibri"/>
                        <a:cs typeface="Times New Roman"/>
                      </a:endParaRPr>
                    </a:p>
                  </a:txBody>
                  <a:tcPr marL="44450" marR="44450" marT="0" marB="0" anchor="b"/>
                </a:tc>
              </a:tr>
              <a:tr h="270030">
                <a:tc>
                  <a:txBody>
                    <a:bodyPr/>
                    <a:lstStyle/>
                    <a:p>
                      <a:pPr algn="r">
                        <a:lnSpc>
                          <a:spcPct val="115000"/>
                        </a:lnSpc>
                        <a:spcAft>
                          <a:spcPts val="0"/>
                        </a:spcAft>
                      </a:pPr>
                      <a:r>
                        <a:rPr lang="es-EC" sz="1200">
                          <a:effectLst/>
                        </a:rPr>
                        <a:t>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0.35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32.00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8.11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70.56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68.00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12.42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45.66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29.23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98.50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99.18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72.35</a:t>
                      </a:r>
                      <a:endParaRPr lang="es-EC" sz="1200">
                        <a:effectLst/>
                        <a:latin typeface="Calibri"/>
                        <a:ea typeface="Calibri"/>
                        <a:cs typeface="Times New Roman"/>
                      </a:endParaRPr>
                    </a:p>
                  </a:txBody>
                  <a:tcPr marL="44450" marR="44450" marT="0" marB="0" anchor="b"/>
                </a:tc>
              </a:tr>
              <a:tr h="270030">
                <a:tc>
                  <a:txBody>
                    <a:bodyPr/>
                    <a:lstStyle/>
                    <a:p>
                      <a:pPr algn="r">
                        <a:lnSpc>
                          <a:spcPct val="115000"/>
                        </a:lnSpc>
                        <a:spcAft>
                          <a:spcPts val="0"/>
                        </a:spcAft>
                      </a:pPr>
                      <a:r>
                        <a:rPr lang="es-EC" sz="1200">
                          <a:effectLst/>
                        </a:rPr>
                        <a:t>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3.92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2.32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74.48</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70.32</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8.10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98.55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99.25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80.45</a:t>
                      </a:r>
                      <a:endParaRPr lang="es-EC" sz="1200">
                        <a:effectLst/>
                        <a:latin typeface="Calibri"/>
                        <a:ea typeface="Calibri"/>
                        <a:cs typeface="Times New Roman"/>
                      </a:endParaRPr>
                    </a:p>
                  </a:txBody>
                  <a:tcPr marL="44450" marR="44450" marT="0" marB="0" anchor="b"/>
                </a:tc>
              </a:tr>
              <a:tr h="270030">
                <a:tc>
                  <a:txBody>
                    <a:bodyPr/>
                    <a:lstStyle/>
                    <a:p>
                      <a:pPr algn="r">
                        <a:lnSpc>
                          <a:spcPct val="115000"/>
                        </a:lnSpc>
                        <a:spcAft>
                          <a:spcPts val="0"/>
                        </a:spcAft>
                      </a:pPr>
                      <a:r>
                        <a:rPr lang="es-EC" sz="1200">
                          <a:effectLst/>
                        </a:rPr>
                        <a:t>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10.05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8.26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84.52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78.58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0.55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0.40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0.65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99.10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99.64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81.10</a:t>
                      </a:r>
                      <a:endParaRPr lang="es-EC" sz="1200">
                        <a:effectLst/>
                        <a:latin typeface="Calibri"/>
                        <a:ea typeface="Calibri"/>
                        <a:cs typeface="Times New Roman"/>
                      </a:endParaRPr>
                    </a:p>
                  </a:txBody>
                  <a:tcPr marL="44450" marR="44450" marT="0" marB="0" anchor="b"/>
                </a:tc>
              </a:tr>
              <a:tr h="270030">
                <a:tc>
                  <a:txBody>
                    <a:bodyPr/>
                    <a:lstStyle/>
                    <a:p>
                      <a:pPr algn="r">
                        <a:lnSpc>
                          <a:spcPct val="115000"/>
                        </a:lnSpc>
                        <a:spcAft>
                          <a:spcPts val="0"/>
                        </a:spcAft>
                      </a:pPr>
                      <a:r>
                        <a:rPr lang="es-EC" sz="1200">
                          <a:effectLst/>
                        </a:rPr>
                        <a:t>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1.38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0.28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85.91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78.86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0.06</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99.10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85.10</a:t>
                      </a:r>
                      <a:endParaRPr lang="es-EC" sz="1200">
                        <a:effectLst/>
                        <a:latin typeface="Calibri"/>
                        <a:ea typeface="Calibri"/>
                        <a:cs typeface="Times New Roman"/>
                      </a:endParaRPr>
                    </a:p>
                  </a:txBody>
                  <a:tcPr marL="44450" marR="44450" marT="0" marB="0" anchor="b"/>
                </a:tc>
              </a:tr>
              <a:tr h="270030">
                <a:tc>
                  <a:txBody>
                    <a:bodyPr/>
                    <a:lstStyle/>
                    <a:p>
                      <a:pPr algn="r">
                        <a:lnSpc>
                          <a:spcPct val="115000"/>
                        </a:lnSpc>
                        <a:spcAft>
                          <a:spcPts val="0"/>
                        </a:spcAft>
                      </a:pPr>
                      <a:r>
                        <a:rPr lang="es-EC" sz="1200">
                          <a:effectLst/>
                        </a:rPr>
                        <a:t>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4.12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8.93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90.03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87.79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0.68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6.44</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99.78</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99.88</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91.54</a:t>
                      </a:r>
                      <a:endParaRPr lang="es-EC" sz="1200" dirty="0">
                        <a:effectLst/>
                        <a:latin typeface="Calibri"/>
                        <a:ea typeface="Calibri"/>
                        <a:cs typeface="Times New Roman"/>
                      </a:endParaRPr>
                    </a:p>
                  </a:txBody>
                  <a:tcPr marL="44450" marR="44450" marT="0" marB="0" anchor="b"/>
                </a:tc>
              </a:tr>
            </a:tbl>
          </a:graphicData>
        </a:graphic>
      </p:graphicFrame>
      <p:sp>
        <p:nvSpPr>
          <p:cNvPr id="12" name="11 Rectángulo"/>
          <p:cNvSpPr/>
          <p:nvPr/>
        </p:nvSpPr>
        <p:spPr>
          <a:xfrm>
            <a:off x="7928165" y="3068960"/>
            <a:ext cx="648072" cy="82818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8" name="7 Grupo"/>
          <p:cNvGrpSpPr/>
          <p:nvPr/>
        </p:nvGrpSpPr>
        <p:grpSpPr>
          <a:xfrm>
            <a:off x="794856" y="1412776"/>
            <a:ext cx="3325978" cy="793389"/>
            <a:chOff x="-871303" y="86904"/>
            <a:chExt cx="2752305" cy="1836922"/>
          </a:xfrm>
          <a:scene3d>
            <a:camera prst="orthographicFront"/>
            <a:lightRig rig="threePt" dir="t">
              <a:rot lat="0" lon="0" rev="7500000"/>
            </a:lightRig>
          </a:scene3d>
        </p:grpSpPr>
        <p:sp>
          <p:nvSpPr>
            <p:cNvPr id="9" name="8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674711" y="86904"/>
              <a:ext cx="2345933"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a:solidFill>
                    <a:schemeClr val="tx1"/>
                  </a:solidFill>
                </a:rPr>
                <a:t>M</a:t>
              </a:r>
              <a:r>
                <a:rPr lang="es-EC" sz="2000" b="1" dirty="0" smtClean="0">
                  <a:solidFill>
                    <a:schemeClr val="tx1"/>
                  </a:solidFill>
                </a:rPr>
                <a:t>odos de vibración.</a:t>
              </a:r>
              <a:endParaRPr lang="es-EC" sz="2000" b="1" dirty="0">
                <a:solidFill>
                  <a:schemeClr val="tx1"/>
                </a:solidFill>
              </a:endParaRPr>
            </a:p>
          </p:txBody>
        </p:sp>
      </p:grpSp>
      <p:sp>
        <p:nvSpPr>
          <p:cNvPr id="15" name="14 Rectángulo"/>
          <p:cNvSpPr/>
          <p:nvPr/>
        </p:nvSpPr>
        <p:spPr>
          <a:xfrm>
            <a:off x="6084168" y="3140968"/>
            <a:ext cx="504056" cy="82818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296402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2589604196"/>
              </p:ext>
            </p:extLst>
          </p:nvPr>
        </p:nvGraphicFramePr>
        <p:xfrm>
          <a:off x="2852982" y="5373216"/>
          <a:ext cx="3947928" cy="971550"/>
        </p:xfrm>
        <a:graphic>
          <a:graphicData uri="http://schemas.openxmlformats.org/drawingml/2006/table">
            <a:tbl>
              <a:tblPr>
                <a:tableStyleId>{5C22544A-7EE6-4342-B048-85BDC9FD1C3A}</a:tableStyleId>
              </a:tblPr>
              <a:tblGrid>
                <a:gridCol w="1928481"/>
                <a:gridCol w="2019447"/>
              </a:tblGrid>
              <a:tr h="323850">
                <a:tc gridSpan="2">
                  <a:txBody>
                    <a:bodyPr/>
                    <a:lstStyle/>
                    <a:p>
                      <a:pPr algn="ctr" fontAlgn="ctr"/>
                      <a:r>
                        <a:rPr lang="es-EC" sz="1200" b="1" u="none" strike="noStrike" dirty="0">
                          <a:effectLst/>
                        </a:rPr>
                        <a:t>DERIVAS </a:t>
                      </a:r>
                      <a:r>
                        <a:rPr lang="es-EC" sz="1200" b="1" u="none" strike="noStrike" dirty="0" smtClean="0">
                          <a:effectLst/>
                        </a:rPr>
                        <a:t>MÁXIMAS </a:t>
                      </a:r>
                      <a:r>
                        <a:rPr lang="es-EC" sz="1200" b="1" u="none" strike="noStrike" dirty="0">
                          <a:effectLst/>
                        </a:rPr>
                        <a:t>(%)</a:t>
                      </a:r>
                      <a:endParaRPr lang="es-EC" sz="1200" b="1" i="0" u="none" strike="noStrike" dirty="0">
                        <a:solidFill>
                          <a:srgbClr val="000000"/>
                        </a:solidFill>
                        <a:effectLst/>
                        <a:latin typeface="Times New Roman"/>
                      </a:endParaRPr>
                    </a:p>
                  </a:txBody>
                  <a:tcPr marL="9525" marR="9525" marT="9525" marB="0" anchor="ctr"/>
                </a:tc>
                <a:tc hMerge="1">
                  <a:txBody>
                    <a:bodyPr/>
                    <a:lstStyle/>
                    <a:p>
                      <a:endParaRPr lang="es-EC"/>
                    </a:p>
                  </a:txBody>
                  <a:tcPr/>
                </a:tc>
              </a:tr>
              <a:tr h="342900">
                <a:tc>
                  <a:txBody>
                    <a:bodyPr/>
                    <a:lstStyle/>
                    <a:p>
                      <a:pPr algn="ctr" fontAlgn="ctr"/>
                      <a:r>
                        <a:rPr lang="es-EC" sz="1200" u="none" strike="noStrike" dirty="0">
                          <a:effectLst/>
                        </a:rPr>
                        <a:t>dx = (0.75*R*</a:t>
                      </a:r>
                      <a:r>
                        <a:rPr lang="es-EC" sz="1200" u="none" strike="noStrike" dirty="0" err="1">
                          <a:effectLst/>
                        </a:rPr>
                        <a:t>driftX</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err="1">
                          <a:effectLst/>
                        </a:rPr>
                        <a:t>dy</a:t>
                      </a:r>
                      <a:r>
                        <a:rPr lang="es-EC" sz="1200" u="none" strike="noStrike" dirty="0">
                          <a:effectLst/>
                        </a:rPr>
                        <a:t> = (0.75*R*</a:t>
                      </a:r>
                      <a:r>
                        <a:rPr lang="es-EC" sz="1200" u="none" strike="noStrike" dirty="0" err="1">
                          <a:effectLst/>
                        </a:rPr>
                        <a:t>driftY</a:t>
                      </a:r>
                      <a:r>
                        <a:rPr lang="es-EC" sz="1200" u="none" strike="noStrike" dirty="0">
                          <a:effectLst/>
                        </a:rPr>
                        <a:t>*100)</a:t>
                      </a:r>
                      <a:endParaRPr lang="es-EC" sz="1200" b="1" i="0" u="none" strike="noStrike" dirty="0">
                        <a:solidFill>
                          <a:srgbClr val="000000"/>
                        </a:solidFill>
                        <a:effectLst/>
                        <a:latin typeface="Times New Roman"/>
                      </a:endParaRPr>
                    </a:p>
                  </a:txBody>
                  <a:tcPr marL="9525" marR="9525" marT="9525" marB="0" anchor="ctr"/>
                </a:tc>
              </a:tr>
              <a:tr h="304800">
                <a:tc>
                  <a:txBody>
                    <a:bodyPr/>
                    <a:lstStyle/>
                    <a:p>
                      <a:pPr algn="ctr" fontAlgn="ctr"/>
                      <a:r>
                        <a:rPr lang="es-EC" sz="1200" u="none" strike="noStrike" dirty="0" smtClean="0">
                          <a:effectLst/>
                        </a:rPr>
                        <a:t>0.54</a:t>
                      </a:r>
                      <a:endParaRPr lang="es-EC" sz="1200" b="1" i="0" u="none" strike="noStrike" dirty="0">
                        <a:solidFill>
                          <a:srgbClr val="000000"/>
                        </a:solidFill>
                        <a:effectLst/>
                        <a:latin typeface="Times New Roman"/>
                      </a:endParaRPr>
                    </a:p>
                  </a:txBody>
                  <a:tcPr marL="9525" marR="9525" marT="9525" marB="0" anchor="ctr"/>
                </a:tc>
                <a:tc>
                  <a:txBody>
                    <a:bodyPr/>
                    <a:lstStyle/>
                    <a:p>
                      <a:pPr algn="ctr" fontAlgn="ctr"/>
                      <a:r>
                        <a:rPr lang="es-EC" sz="1200" u="none" strike="noStrike" dirty="0" smtClean="0">
                          <a:effectLst/>
                        </a:rPr>
                        <a:t>0.51</a:t>
                      </a:r>
                      <a:endParaRPr lang="es-EC" sz="1200" b="1" i="0" u="none" strike="noStrike" dirty="0">
                        <a:solidFill>
                          <a:srgbClr val="000000"/>
                        </a:solidFill>
                        <a:effectLst/>
                        <a:latin typeface="Times New Roman"/>
                      </a:endParaRPr>
                    </a:p>
                  </a:txBody>
                  <a:tcPr marL="9525" marR="9525" marT="9525" marB="0" anchor="ctr"/>
                </a:tc>
              </a:tr>
            </a:tbl>
          </a:graphicData>
        </a:graphic>
      </p:graphicFrame>
      <p:pic>
        <p:nvPicPr>
          <p:cNvPr id="9" name="8 Imagen"/>
          <p:cNvPicPr/>
          <p:nvPr/>
        </p:nvPicPr>
        <p:blipFill rotWithShape="1">
          <a:blip r:embed="rId2" cstate="print">
            <a:extLst>
              <a:ext uri="{28A0092B-C50C-407E-A947-70E740481C1C}">
                <a14:useLocalDpi xmlns:a14="http://schemas.microsoft.com/office/drawing/2010/main" val="0"/>
              </a:ext>
            </a:extLst>
          </a:blip>
          <a:srcRect l="32907" t="9302" r="24394" b="12403"/>
          <a:stretch/>
        </p:blipFill>
        <p:spPr bwMode="auto">
          <a:xfrm>
            <a:off x="463025" y="1412776"/>
            <a:ext cx="4894166" cy="3600400"/>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a:blip r:embed="rId3" cstate="print"/>
          <a:srcRect/>
          <a:stretch>
            <a:fillRect/>
          </a:stretch>
        </p:blipFill>
        <p:spPr bwMode="auto">
          <a:xfrm>
            <a:off x="5362483" y="2087176"/>
            <a:ext cx="3082925" cy="2714625"/>
          </a:xfrm>
          <a:prstGeom prst="rect">
            <a:avLst/>
          </a:prstGeom>
          <a:noFill/>
          <a:ln w="9525">
            <a:noFill/>
            <a:miter lim="800000"/>
            <a:headEnd/>
            <a:tailEnd/>
          </a:ln>
        </p:spPr>
      </p:pic>
      <p:grpSp>
        <p:nvGrpSpPr>
          <p:cNvPr id="8" name="7 Grupo"/>
          <p:cNvGrpSpPr/>
          <p:nvPr/>
        </p:nvGrpSpPr>
        <p:grpSpPr>
          <a:xfrm>
            <a:off x="611560" y="757645"/>
            <a:ext cx="5495257" cy="672951"/>
            <a:chOff x="-871303" y="86904"/>
            <a:chExt cx="2752305" cy="1836922"/>
          </a:xfrm>
          <a:scene3d>
            <a:camera prst="orthographicFront"/>
            <a:lightRig rig="threePt" dir="t">
              <a:rot lat="0" lon="0" rev="7500000"/>
            </a:lightRig>
          </a:scene3d>
        </p:grpSpPr>
        <p:sp>
          <p:nvSpPr>
            <p:cNvPr id="13" name="12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773006" y="86904"/>
              <a:ext cx="2602299" cy="18369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smtClean="0">
                  <a:solidFill>
                    <a:schemeClr val="tx1"/>
                  </a:solidFill>
                </a:rPr>
                <a:t>Sexta distribución de muros de corte.</a:t>
              </a:r>
              <a:endParaRPr lang="es-EC" sz="2000" b="1" dirty="0">
                <a:solidFill>
                  <a:schemeClr val="tx1"/>
                </a:solidFill>
              </a:endParaRPr>
            </a:p>
          </p:txBody>
        </p:sp>
      </p:grpSp>
    </p:spTree>
    <p:extLst>
      <p:ext uri="{BB962C8B-B14F-4D97-AF65-F5344CB8AC3E}">
        <p14:creationId xmlns:p14="http://schemas.microsoft.com/office/powerpoint/2010/main" val="32793320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3993998981"/>
              </p:ext>
            </p:extLst>
          </p:nvPr>
        </p:nvGraphicFramePr>
        <p:xfrm>
          <a:off x="492695" y="1199128"/>
          <a:ext cx="7990755" cy="2299506"/>
        </p:xfrm>
        <a:graphic>
          <a:graphicData uri="http://schemas.openxmlformats.org/drawingml/2006/table">
            <a:tbl>
              <a:tblPr firstRow="1" firstCol="1" bandRow="1">
                <a:tableStyleId>{5C22544A-7EE6-4342-B048-85BDC9FD1C3A}</a:tableStyleId>
              </a:tblPr>
              <a:tblGrid>
                <a:gridCol w="525897"/>
                <a:gridCol w="655373"/>
                <a:gridCol w="485935"/>
                <a:gridCol w="485935"/>
                <a:gridCol w="409208"/>
                <a:gridCol w="664964"/>
                <a:gridCol w="664964"/>
                <a:gridCol w="655373"/>
                <a:gridCol w="485935"/>
                <a:gridCol w="485935"/>
                <a:gridCol w="485935"/>
                <a:gridCol w="664964"/>
                <a:gridCol w="664964"/>
                <a:gridCol w="655373"/>
              </a:tblGrid>
              <a:tr h="406698">
                <a:tc>
                  <a:txBody>
                    <a:bodyPr/>
                    <a:lstStyle/>
                    <a:p>
                      <a:pPr algn="ctr">
                        <a:lnSpc>
                          <a:spcPct val="115000"/>
                        </a:lnSpc>
                        <a:spcAft>
                          <a:spcPts val="0"/>
                        </a:spcAft>
                      </a:pPr>
                      <a:r>
                        <a:rPr lang="es-EC" sz="1200" dirty="0">
                          <a:effectLst/>
                        </a:rPr>
                        <a:t>Modo</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Periodo</a:t>
                      </a:r>
                      <a:endParaRPr lang="es-EC" sz="12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SumUX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SumUY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SumUZ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RZ</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SumRX</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SumRY</a:t>
                      </a:r>
                      <a:endParaRPr lang="es-EC" sz="12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SumRZ</a:t>
                      </a:r>
                      <a:endParaRPr lang="es-EC" sz="1200">
                        <a:effectLst/>
                        <a:latin typeface="Calibri"/>
                        <a:ea typeface="Calibri"/>
                        <a:cs typeface="Times New Roman"/>
                      </a:endParaRPr>
                    </a:p>
                  </a:txBody>
                  <a:tcPr marL="44450" marR="44450" marT="0" marB="0" anchor="b"/>
                </a:tc>
              </a:tr>
              <a:tr h="203349">
                <a:tc>
                  <a:txBody>
                    <a:bodyPr/>
                    <a:lstStyle/>
                    <a:p>
                      <a:pPr algn="r">
                        <a:lnSpc>
                          <a:spcPct val="115000"/>
                        </a:lnSpc>
                        <a:spcAft>
                          <a:spcPts val="0"/>
                        </a:spcAft>
                      </a:pPr>
                      <a:r>
                        <a:rPr lang="es-EC" sz="1200" dirty="0">
                          <a:effectLst/>
                        </a:rPr>
                        <a:t>1</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0.60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67.48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67.48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98.38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98.38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r>
              <a:tr h="203349">
                <a:tc>
                  <a:txBody>
                    <a:bodyPr/>
                    <a:lstStyle/>
                    <a:p>
                      <a:pPr algn="r">
                        <a:lnSpc>
                          <a:spcPct val="115000"/>
                        </a:lnSpc>
                        <a:spcAft>
                          <a:spcPts val="0"/>
                        </a:spcAft>
                      </a:pPr>
                      <a:r>
                        <a:rPr lang="es-EC" sz="1200">
                          <a:effectLst/>
                        </a:rPr>
                        <a:t>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0.59</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67.99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67.48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67.99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98.54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98.54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98.38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r>
              <a:tr h="203349">
                <a:tc>
                  <a:txBody>
                    <a:bodyPr/>
                    <a:lstStyle/>
                    <a:p>
                      <a:pPr algn="r">
                        <a:lnSpc>
                          <a:spcPct val="115000"/>
                        </a:lnSpc>
                        <a:spcAft>
                          <a:spcPts val="0"/>
                        </a:spcAft>
                      </a:pPr>
                      <a:r>
                        <a:rPr lang="es-EC" sz="1200">
                          <a:effectLst/>
                        </a:rPr>
                        <a:t>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0.40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67.48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67.99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67.20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98.54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98.38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67.20</a:t>
                      </a:r>
                      <a:endParaRPr lang="es-EC" sz="1200">
                        <a:effectLst/>
                        <a:latin typeface="Calibri"/>
                        <a:ea typeface="Calibri"/>
                        <a:cs typeface="Times New Roman"/>
                      </a:endParaRPr>
                    </a:p>
                  </a:txBody>
                  <a:tcPr marL="44450" marR="44450" marT="0" marB="0" anchor="b"/>
                </a:tc>
              </a:tr>
              <a:tr h="203349">
                <a:tc>
                  <a:txBody>
                    <a:bodyPr/>
                    <a:lstStyle/>
                    <a:p>
                      <a:pPr algn="r">
                        <a:lnSpc>
                          <a:spcPct val="115000"/>
                        </a:lnSpc>
                        <a:spcAft>
                          <a:spcPts val="0"/>
                        </a:spcAft>
                      </a:pPr>
                      <a:r>
                        <a:rPr lang="es-EC" sz="1200">
                          <a:effectLst/>
                        </a:rPr>
                        <a:t>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19.01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86.49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67.99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1.35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98.54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67.20</a:t>
                      </a:r>
                      <a:endParaRPr lang="es-EC" sz="1200">
                        <a:effectLst/>
                        <a:latin typeface="Calibri"/>
                        <a:ea typeface="Calibri"/>
                        <a:cs typeface="Times New Roman"/>
                      </a:endParaRPr>
                    </a:p>
                  </a:txBody>
                  <a:tcPr marL="44450" marR="44450" marT="0" marB="0" anchor="b"/>
                </a:tc>
              </a:tr>
              <a:tr h="203349">
                <a:tc>
                  <a:txBody>
                    <a:bodyPr/>
                    <a:lstStyle/>
                    <a:p>
                      <a:pPr algn="r">
                        <a:lnSpc>
                          <a:spcPct val="115000"/>
                        </a:lnSpc>
                        <a:spcAft>
                          <a:spcPts val="0"/>
                        </a:spcAft>
                      </a:pPr>
                      <a:r>
                        <a:rPr lang="es-EC" sz="1200">
                          <a:effectLst/>
                        </a:rPr>
                        <a:t>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0.14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18.57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86.49</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86.56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1.19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67.20</a:t>
                      </a:r>
                      <a:endParaRPr lang="es-EC" sz="1200">
                        <a:effectLst/>
                        <a:latin typeface="Calibri"/>
                        <a:ea typeface="Calibri"/>
                        <a:cs typeface="Times New Roman"/>
                      </a:endParaRPr>
                    </a:p>
                  </a:txBody>
                  <a:tcPr marL="44450" marR="44450" marT="0" marB="0" anchor="b"/>
                </a:tc>
              </a:tr>
              <a:tr h="203349">
                <a:tc>
                  <a:txBody>
                    <a:bodyPr/>
                    <a:lstStyle/>
                    <a:p>
                      <a:pPr algn="r">
                        <a:lnSpc>
                          <a:spcPct val="115000"/>
                        </a:lnSpc>
                        <a:spcAft>
                          <a:spcPts val="0"/>
                        </a:spcAft>
                      </a:pPr>
                      <a:r>
                        <a:rPr lang="es-EC" sz="1200">
                          <a:effectLst/>
                        </a:rPr>
                        <a:t>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86.49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86.56</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19.43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86.62</a:t>
                      </a:r>
                      <a:endParaRPr lang="es-EC" sz="1200">
                        <a:effectLst/>
                        <a:latin typeface="Calibri"/>
                        <a:ea typeface="Calibri"/>
                        <a:cs typeface="Times New Roman"/>
                      </a:endParaRPr>
                    </a:p>
                  </a:txBody>
                  <a:tcPr marL="44450" marR="44450" marT="0" marB="0" anchor="b"/>
                </a:tc>
              </a:tr>
              <a:tr h="203349">
                <a:tc>
                  <a:txBody>
                    <a:bodyPr/>
                    <a:lstStyle/>
                    <a:p>
                      <a:pPr algn="r">
                        <a:lnSpc>
                          <a:spcPct val="115000"/>
                        </a:lnSpc>
                        <a:spcAft>
                          <a:spcPts val="0"/>
                        </a:spcAft>
                      </a:pPr>
                      <a:r>
                        <a:rPr lang="es-EC" sz="1200">
                          <a:effectLst/>
                        </a:rPr>
                        <a:t>7</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6.61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93.10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86.56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0.22</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99.73</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99.95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86.62</a:t>
                      </a:r>
                      <a:endParaRPr lang="es-EC" sz="1200">
                        <a:effectLst/>
                        <a:latin typeface="Calibri"/>
                        <a:ea typeface="Calibri"/>
                        <a:cs typeface="Times New Roman"/>
                      </a:endParaRPr>
                    </a:p>
                  </a:txBody>
                  <a:tcPr marL="44450" marR="44450" marT="0" marB="0" anchor="b"/>
                </a:tc>
              </a:tr>
              <a:tr h="203349">
                <a:tc>
                  <a:txBody>
                    <a:bodyPr/>
                    <a:lstStyle/>
                    <a:p>
                      <a:pPr algn="r">
                        <a:lnSpc>
                          <a:spcPct val="115000"/>
                        </a:lnSpc>
                        <a:spcAft>
                          <a:spcPts val="0"/>
                        </a:spcAft>
                      </a:pPr>
                      <a:r>
                        <a:rPr lang="es-EC" sz="1200">
                          <a:effectLst/>
                        </a:rPr>
                        <a:t>8</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0.06</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6.55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93.10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93.11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0.22</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0.00</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99.95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99.95</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86.62</a:t>
                      </a:r>
                      <a:endParaRPr lang="es-EC" sz="1200">
                        <a:effectLst/>
                        <a:latin typeface="Calibri"/>
                        <a:ea typeface="Calibri"/>
                        <a:cs typeface="Times New Roman"/>
                      </a:endParaRPr>
                    </a:p>
                  </a:txBody>
                  <a:tcPr marL="44450" marR="44450" marT="0" marB="0" anchor="b"/>
                </a:tc>
              </a:tr>
              <a:tr h="203349">
                <a:tc>
                  <a:txBody>
                    <a:bodyPr/>
                    <a:lstStyle/>
                    <a:p>
                      <a:pPr algn="r">
                        <a:lnSpc>
                          <a:spcPct val="115000"/>
                        </a:lnSpc>
                        <a:spcAft>
                          <a:spcPts val="0"/>
                        </a:spcAft>
                      </a:pPr>
                      <a:r>
                        <a:rPr lang="es-EC" sz="1200">
                          <a:effectLst/>
                        </a:rPr>
                        <a:t>9</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0.04</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93.10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93.11</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effectLst/>
                        </a:rPr>
                        <a:t>0.00</a:t>
                      </a:r>
                      <a:endParaRPr lang="es-EC" sz="12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6.73</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99.95</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99.95</a:t>
                      </a:r>
                      <a:endParaRPr lang="es-EC" sz="12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es-EC" sz="1200" dirty="0">
                          <a:effectLst/>
                        </a:rPr>
                        <a:t>93.35</a:t>
                      </a:r>
                      <a:endParaRPr lang="es-EC" sz="1200" dirty="0">
                        <a:effectLst/>
                        <a:latin typeface="Calibri"/>
                        <a:ea typeface="Calibri"/>
                        <a:cs typeface="Times New Roman"/>
                      </a:endParaRPr>
                    </a:p>
                  </a:txBody>
                  <a:tcPr marL="44450" marR="44450" marT="0" marB="0" anchor="b"/>
                </a:tc>
              </a:tr>
            </a:tbl>
          </a:graphicData>
        </a:graphic>
      </p:graphicFrame>
      <p:sp>
        <p:nvSpPr>
          <p:cNvPr id="12" name="11 Rectángulo"/>
          <p:cNvSpPr/>
          <p:nvPr/>
        </p:nvSpPr>
        <p:spPr>
          <a:xfrm>
            <a:off x="492695" y="1628800"/>
            <a:ext cx="8083542" cy="57606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8" name="7 Grupo"/>
          <p:cNvGrpSpPr/>
          <p:nvPr/>
        </p:nvGrpSpPr>
        <p:grpSpPr>
          <a:xfrm>
            <a:off x="800273" y="351005"/>
            <a:ext cx="3325978" cy="793389"/>
            <a:chOff x="-871303" y="86904"/>
            <a:chExt cx="2752305" cy="1836922"/>
          </a:xfrm>
          <a:scene3d>
            <a:camera prst="orthographicFront"/>
            <a:lightRig rig="threePt" dir="t">
              <a:rot lat="0" lon="0" rev="7500000"/>
            </a:lightRig>
          </a:scene3d>
        </p:grpSpPr>
        <p:sp>
          <p:nvSpPr>
            <p:cNvPr id="9" name="8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674711" y="86904"/>
              <a:ext cx="2345933"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a:solidFill>
                    <a:schemeClr val="tx1"/>
                  </a:solidFill>
                </a:rPr>
                <a:t>M</a:t>
              </a:r>
              <a:r>
                <a:rPr lang="es-EC" sz="2000" b="1" dirty="0" smtClean="0">
                  <a:solidFill>
                    <a:schemeClr val="tx1"/>
                  </a:solidFill>
                </a:rPr>
                <a:t>odos de vibración.</a:t>
              </a:r>
              <a:endParaRPr lang="es-EC" sz="2000" b="1" dirty="0">
                <a:solidFill>
                  <a:schemeClr val="tx1"/>
                </a:solidFill>
              </a:endParaRPr>
            </a:p>
          </p:txBody>
        </p:sp>
      </p:grpSp>
      <p:grpSp>
        <p:nvGrpSpPr>
          <p:cNvPr id="18" name="17 Grupo"/>
          <p:cNvGrpSpPr/>
          <p:nvPr/>
        </p:nvGrpSpPr>
        <p:grpSpPr>
          <a:xfrm>
            <a:off x="800273" y="3645024"/>
            <a:ext cx="7453935" cy="2808312"/>
            <a:chOff x="1010306" y="4263915"/>
            <a:chExt cx="2457416" cy="1726650"/>
          </a:xfrm>
          <a:scene3d>
            <a:camera prst="orthographicFront"/>
            <a:lightRig rig="threePt" dir="t">
              <a:rot lat="0" lon="0" rev="7500000"/>
            </a:lightRig>
          </a:scene3d>
        </p:grpSpPr>
        <p:sp>
          <p:nvSpPr>
            <p:cNvPr id="19" name="18 Rectángulo redondeado"/>
            <p:cNvSpPr/>
            <p:nvPr/>
          </p:nvSpPr>
          <p:spPr>
            <a:xfrm>
              <a:off x="1010306" y="4263915"/>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0" name="19 Rectángulo"/>
            <p:cNvSpPr/>
            <p:nvPr/>
          </p:nvSpPr>
          <p:spPr>
            <a:xfrm>
              <a:off x="1094594" y="4655471"/>
              <a:ext cx="2288840" cy="12508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marL="285750" lvl="0" indent="-285750" algn="just">
                <a:buFont typeface="Wingdings" pitchFamily="2" charset="2"/>
                <a:buChar char="ü"/>
              </a:pPr>
              <a:r>
                <a:rPr lang="es-EC" dirty="0">
                  <a:solidFill>
                    <a:schemeClr val="tx1"/>
                  </a:solidFill>
                </a:rPr>
                <a:t>Esta distribución es muy resistente a desplazamientos, por lo que sería factible recomendar este tipo de distribuciones para edificaciones esenciales como hospitales.</a:t>
              </a:r>
            </a:p>
            <a:p>
              <a:pPr marL="285750" indent="-285750" algn="just">
                <a:buFont typeface="Wingdings" pitchFamily="2" charset="2"/>
                <a:buChar char="ü"/>
              </a:pPr>
              <a:r>
                <a:rPr lang="es-EC" dirty="0">
                  <a:solidFill>
                    <a:schemeClr val="tx1"/>
                  </a:solidFill>
                </a:rPr>
                <a:t>Cabe recalcar que esta distribución será tomada para el análisis en los próximos capítulos tanto análisis lineal como no lineal, por ende se optimizo secciones de columnas y vigas, llegando a las secciones óptimas que se muestran en el capítulo siguiente.</a:t>
              </a:r>
            </a:p>
            <a:p>
              <a:pPr algn="just"/>
              <a:r>
                <a:rPr lang="es-EC" dirty="0" smtClean="0">
                  <a:solidFill>
                    <a:schemeClr val="tx1"/>
                  </a:solidFill>
                </a:rPr>
                <a:t>. </a:t>
              </a:r>
              <a:endParaRPr lang="es-EC" dirty="0">
                <a:solidFill>
                  <a:schemeClr val="tx1"/>
                </a:solidFill>
              </a:endParaRPr>
            </a:p>
            <a:p>
              <a:endParaRPr lang="es-EC" dirty="0">
                <a:solidFill>
                  <a:schemeClr val="tx1"/>
                </a:solidFill>
              </a:endParaRPr>
            </a:p>
          </p:txBody>
        </p:sp>
      </p:grpSp>
    </p:spTree>
    <p:extLst>
      <p:ext uri="{BB962C8B-B14F-4D97-AF65-F5344CB8AC3E}">
        <p14:creationId xmlns:p14="http://schemas.microsoft.com/office/powerpoint/2010/main" val="23179561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04664"/>
            <a:ext cx="2304256" cy="504056"/>
          </a:xfrm>
        </p:spPr>
        <p:txBody>
          <a:bodyPr>
            <a:normAutofit/>
          </a:bodyPr>
          <a:lstStyle/>
          <a:p>
            <a:r>
              <a:rPr lang="es-EC" sz="2500" b="1" dirty="0" smtClean="0">
                <a:solidFill>
                  <a:srgbClr val="C00000"/>
                </a:solidFill>
              </a:rPr>
              <a:t>Definición </a:t>
            </a:r>
            <a:endParaRPr lang="es-EC" sz="2500" b="1" dirty="0">
              <a:solidFill>
                <a:srgbClr val="C00000"/>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grpSp>
        <p:nvGrpSpPr>
          <p:cNvPr id="6" name="5 Grupo"/>
          <p:cNvGrpSpPr/>
          <p:nvPr/>
        </p:nvGrpSpPr>
        <p:grpSpPr>
          <a:xfrm>
            <a:off x="714348" y="980728"/>
            <a:ext cx="7715304" cy="4968552"/>
            <a:chOff x="0" y="0"/>
            <a:chExt cx="7715304" cy="1394715"/>
          </a:xfrm>
        </p:grpSpPr>
        <p:sp>
          <p:nvSpPr>
            <p:cNvPr id="7" name="6 Rectángulo redondeado"/>
            <p:cNvSpPr/>
            <p:nvPr/>
          </p:nvSpPr>
          <p:spPr>
            <a:xfrm>
              <a:off x="0" y="0"/>
              <a:ext cx="7715304" cy="139471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8 Rectángulo"/>
            <p:cNvSpPr/>
            <p:nvPr/>
          </p:nvSpPr>
          <p:spPr>
            <a:xfrm>
              <a:off x="307778" y="0"/>
              <a:ext cx="7407526" cy="13947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t" anchorCtr="0">
              <a:noAutofit/>
            </a:bodyPr>
            <a:lstStyle/>
            <a:p>
              <a:pPr algn="just"/>
              <a:r>
                <a:rPr lang="es-EC" dirty="0"/>
                <a:t>Los muros de corte son elementos que soportan cargas verticales como la de su peso propio, y absorben esfuerzos cortantes originados por cargas horizontales. Hay estructuras formadas por pórticos y muros de corte, y otras menos comunes  que son solo formadas por muros de corte.</a:t>
              </a:r>
            </a:p>
          </p:txBody>
        </p:sp>
      </p:grpSp>
      <p:pic>
        <p:nvPicPr>
          <p:cNvPr id="10" name="Picture 2" descr="http://www.structuremag.org/images/0407-f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608" y="2492896"/>
            <a:ext cx="5174703"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1869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4015429645"/>
              </p:ext>
            </p:extLst>
          </p:nvPr>
        </p:nvGraphicFramePr>
        <p:xfrm>
          <a:off x="659249" y="2060848"/>
          <a:ext cx="3600399" cy="3840480"/>
        </p:xfrm>
        <a:graphic>
          <a:graphicData uri="http://schemas.openxmlformats.org/drawingml/2006/table">
            <a:tbl>
              <a:tblPr firstRow="1" firstCol="1" bandRow="1">
                <a:tableStyleId>{5C22544A-7EE6-4342-B048-85BDC9FD1C3A}</a:tableStyleId>
              </a:tblPr>
              <a:tblGrid>
                <a:gridCol w="1200133"/>
                <a:gridCol w="1200133"/>
                <a:gridCol w="1200133"/>
              </a:tblGrid>
              <a:tr h="1010299">
                <a:tc>
                  <a:txBody>
                    <a:bodyPr/>
                    <a:lstStyle/>
                    <a:p>
                      <a:pPr algn="ctr">
                        <a:lnSpc>
                          <a:spcPct val="200000"/>
                        </a:lnSpc>
                        <a:spcAft>
                          <a:spcPts val="0"/>
                        </a:spcAft>
                      </a:pPr>
                      <a:r>
                        <a:rPr lang="es-EC" sz="1400" dirty="0">
                          <a:effectLst/>
                        </a:rPr>
                        <a:t>Disposición muros de corte</a:t>
                      </a:r>
                      <a:endParaRPr lang="es-EC" sz="1400" dirty="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dirty="0">
                          <a:effectLst/>
                        </a:rPr>
                        <a:t>Deriva máxima sentido x</a:t>
                      </a:r>
                      <a:endParaRPr lang="es-EC" sz="1400" dirty="0">
                        <a:effectLst/>
                        <a:latin typeface="Calibri"/>
                        <a:ea typeface="Calibri"/>
                        <a:cs typeface="Times New Roman"/>
                      </a:endParaRPr>
                    </a:p>
                  </a:txBody>
                  <a:tcPr marL="44450" marR="44450" marT="0" marB="0" anchor="ctr"/>
                </a:tc>
                <a:tc>
                  <a:txBody>
                    <a:bodyPr/>
                    <a:lstStyle/>
                    <a:p>
                      <a:pPr algn="ctr">
                        <a:lnSpc>
                          <a:spcPct val="200000"/>
                        </a:lnSpc>
                        <a:spcAft>
                          <a:spcPts val="0"/>
                        </a:spcAft>
                      </a:pPr>
                      <a:r>
                        <a:rPr lang="es-EC" sz="1400" dirty="0">
                          <a:effectLst/>
                        </a:rPr>
                        <a:t>Deriva máxima sentido y</a:t>
                      </a:r>
                      <a:endParaRPr lang="es-EC" sz="1400" dirty="0">
                        <a:effectLst/>
                        <a:latin typeface="Calibri"/>
                        <a:ea typeface="Calibri"/>
                        <a:cs typeface="Times New Roman"/>
                      </a:endParaRPr>
                    </a:p>
                  </a:txBody>
                  <a:tcPr marL="44450" marR="44450" marT="0" marB="0" anchor="ctr"/>
                </a:tc>
              </a:tr>
              <a:tr h="336766">
                <a:tc>
                  <a:txBody>
                    <a:bodyPr/>
                    <a:lstStyle/>
                    <a:p>
                      <a:pPr algn="ctr">
                        <a:lnSpc>
                          <a:spcPct val="200000"/>
                        </a:lnSpc>
                        <a:spcAft>
                          <a:spcPts val="0"/>
                        </a:spcAft>
                      </a:pPr>
                      <a:r>
                        <a:rPr lang="es-EC" sz="1400">
                          <a:effectLst/>
                        </a:rPr>
                        <a:t>Primera</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0.54</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0.56</a:t>
                      </a:r>
                      <a:endParaRPr lang="es-EC" sz="1400">
                        <a:effectLst/>
                        <a:latin typeface="Calibri"/>
                        <a:ea typeface="Calibri"/>
                        <a:cs typeface="Times New Roman"/>
                      </a:endParaRPr>
                    </a:p>
                  </a:txBody>
                  <a:tcPr marL="44450" marR="44450" marT="0" marB="0" anchor="b"/>
                </a:tc>
              </a:tr>
              <a:tr h="336766">
                <a:tc>
                  <a:txBody>
                    <a:bodyPr/>
                    <a:lstStyle/>
                    <a:p>
                      <a:pPr algn="ctr">
                        <a:lnSpc>
                          <a:spcPct val="200000"/>
                        </a:lnSpc>
                        <a:spcAft>
                          <a:spcPts val="0"/>
                        </a:spcAft>
                      </a:pPr>
                      <a:r>
                        <a:rPr lang="es-EC" sz="1400">
                          <a:effectLst/>
                        </a:rPr>
                        <a:t>Segunda</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0.34</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0.35</a:t>
                      </a:r>
                      <a:endParaRPr lang="es-EC" sz="1400">
                        <a:effectLst/>
                        <a:latin typeface="Calibri"/>
                        <a:ea typeface="Calibri"/>
                        <a:cs typeface="Times New Roman"/>
                      </a:endParaRPr>
                    </a:p>
                  </a:txBody>
                  <a:tcPr marL="44450" marR="44450" marT="0" marB="0" anchor="b"/>
                </a:tc>
              </a:tr>
              <a:tr h="336766">
                <a:tc>
                  <a:txBody>
                    <a:bodyPr/>
                    <a:lstStyle/>
                    <a:p>
                      <a:pPr algn="ctr">
                        <a:lnSpc>
                          <a:spcPct val="200000"/>
                        </a:lnSpc>
                        <a:spcAft>
                          <a:spcPts val="0"/>
                        </a:spcAft>
                      </a:pPr>
                      <a:r>
                        <a:rPr lang="es-EC" sz="1400">
                          <a:effectLst/>
                        </a:rPr>
                        <a:t>Tercera</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0.46</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0.39</a:t>
                      </a:r>
                      <a:endParaRPr lang="es-EC" sz="1400">
                        <a:effectLst/>
                        <a:latin typeface="Calibri"/>
                        <a:ea typeface="Calibri"/>
                        <a:cs typeface="Times New Roman"/>
                      </a:endParaRPr>
                    </a:p>
                  </a:txBody>
                  <a:tcPr marL="44450" marR="44450" marT="0" marB="0" anchor="b"/>
                </a:tc>
              </a:tr>
              <a:tr h="336766">
                <a:tc>
                  <a:txBody>
                    <a:bodyPr/>
                    <a:lstStyle/>
                    <a:p>
                      <a:pPr algn="ctr">
                        <a:lnSpc>
                          <a:spcPct val="200000"/>
                        </a:lnSpc>
                        <a:spcAft>
                          <a:spcPts val="0"/>
                        </a:spcAft>
                      </a:pPr>
                      <a:r>
                        <a:rPr lang="es-EC" sz="1400">
                          <a:effectLst/>
                        </a:rPr>
                        <a:t>Cuarta</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0.62</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0.46</a:t>
                      </a:r>
                      <a:endParaRPr lang="es-EC" sz="1400">
                        <a:effectLst/>
                        <a:latin typeface="Calibri"/>
                        <a:ea typeface="Calibri"/>
                        <a:cs typeface="Times New Roman"/>
                      </a:endParaRPr>
                    </a:p>
                  </a:txBody>
                  <a:tcPr marL="44450" marR="44450" marT="0" marB="0" anchor="b"/>
                </a:tc>
              </a:tr>
              <a:tr h="336766">
                <a:tc>
                  <a:txBody>
                    <a:bodyPr/>
                    <a:lstStyle/>
                    <a:p>
                      <a:pPr algn="ctr">
                        <a:lnSpc>
                          <a:spcPct val="200000"/>
                        </a:lnSpc>
                        <a:spcAft>
                          <a:spcPts val="0"/>
                        </a:spcAft>
                      </a:pPr>
                      <a:r>
                        <a:rPr lang="es-EC" sz="1400">
                          <a:effectLst/>
                        </a:rPr>
                        <a:t>Quinta</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0.45</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0.44</a:t>
                      </a:r>
                      <a:endParaRPr lang="es-EC" sz="1400">
                        <a:effectLst/>
                        <a:latin typeface="Calibri"/>
                        <a:ea typeface="Calibri"/>
                        <a:cs typeface="Times New Roman"/>
                      </a:endParaRPr>
                    </a:p>
                  </a:txBody>
                  <a:tcPr marL="44450" marR="44450" marT="0" marB="0" anchor="b"/>
                </a:tc>
              </a:tr>
              <a:tr h="336766">
                <a:tc>
                  <a:txBody>
                    <a:bodyPr/>
                    <a:lstStyle/>
                    <a:p>
                      <a:pPr algn="ctr">
                        <a:lnSpc>
                          <a:spcPct val="200000"/>
                        </a:lnSpc>
                        <a:spcAft>
                          <a:spcPts val="0"/>
                        </a:spcAft>
                      </a:pPr>
                      <a:r>
                        <a:rPr lang="es-EC" sz="1400">
                          <a:effectLst/>
                        </a:rPr>
                        <a:t>Sexta</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a:effectLst/>
                        </a:rPr>
                        <a:t>0.54</a:t>
                      </a:r>
                      <a:endParaRPr lang="es-EC" sz="14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400" dirty="0">
                          <a:effectLst/>
                        </a:rPr>
                        <a:t>0.51</a:t>
                      </a:r>
                      <a:endParaRPr lang="es-EC" sz="1400" dirty="0">
                        <a:effectLst/>
                        <a:latin typeface="Calibri"/>
                        <a:ea typeface="Calibri"/>
                        <a:cs typeface="Times New Roman"/>
                      </a:endParaRPr>
                    </a:p>
                  </a:txBody>
                  <a:tcPr marL="44450" marR="44450" marT="0" marB="0" anchor="b"/>
                </a:tc>
              </a:tr>
            </a:tbl>
          </a:graphicData>
        </a:graphic>
      </p:graphicFrame>
      <p:grpSp>
        <p:nvGrpSpPr>
          <p:cNvPr id="6" name="5 Grupo"/>
          <p:cNvGrpSpPr/>
          <p:nvPr/>
        </p:nvGrpSpPr>
        <p:grpSpPr>
          <a:xfrm>
            <a:off x="457643" y="875744"/>
            <a:ext cx="8228713" cy="759296"/>
            <a:chOff x="-871303" y="197177"/>
            <a:chExt cx="2752305" cy="1726649"/>
          </a:xfrm>
          <a:scene3d>
            <a:camera prst="orthographicFront"/>
            <a:lightRig rig="threePt" dir="t">
              <a:rot lat="0" lon="0" rev="7500000"/>
            </a:lightRig>
          </a:scene3d>
        </p:grpSpPr>
        <p:sp>
          <p:nvSpPr>
            <p:cNvPr id="7" name="6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7 Rectángulo"/>
            <p:cNvSpPr/>
            <p:nvPr/>
          </p:nvSpPr>
          <p:spPr>
            <a:xfrm>
              <a:off x="-835659" y="365753"/>
              <a:ext cx="2675732"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smtClean="0">
                  <a:solidFill>
                    <a:schemeClr val="tx1"/>
                  </a:solidFill>
                </a:rPr>
                <a:t>Comparación </a:t>
              </a:r>
              <a:r>
                <a:rPr lang="es-EC" sz="2000" b="1" dirty="0">
                  <a:solidFill>
                    <a:schemeClr val="tx1"/>
                  </a:solidFill>
                </a:rPr>
                <a:t>entre diferentes configuraciones  de muros de </a:t>
              </a:r>
              <a:r>
                <a:rPr lang="es-EC" sz="2000" b="1" dirty="0" smtClean="0">
                  <a:solidFill>
                    <a:schemeClr val="tx1"/>
                  </a:solidFill>
                </a:rPr>
                <a:t>corte.</a:t>
              </a:r>
              <a:endParaRPr lang="es-EC" sz="2000" b="1" dirty="0">
                <a:solidFill>
                  <a:schemeClr val="tx1"/>
                </a:solidFill>
              </a:endParaRPr>
            </a:p>
          </p:txBody>
        </p:sp>
      </p:grpSp>
      <p:pic>
        <p:nvPicPr>
          <p:cNvPr id="9" name="8 Imagen"/>
          <p:cNvPicPr/>
          <p:nvPr/>
        </p:nvPicPr>
        <p:blipFill rotWithShape="1">
          <a:blip r:embed="rId2" cstate="print"/>
          <a:srcRect l="28344" t="33738" r="27853" b="20887"/>
          <a:stretch/>
        </p:blipFill>
        <p:spPr bwMode="auto">
          <a:xfrm>
            <a:off x="5049628" y="2375425"/>
            <a:ext cx="2900879" cy="3024336"/>
          </a:xfrm>
          <a:prstGeom prst="rect">
            <a:avLst/>
          </a:prstGeom>
          <a:noFill/>
          <a:ln w="9525">
            <a:noFill/>
            <a:miter lim="800000"/>
            <a:headEnd/>
            <a:tailEnd/>
          </a:ln>
        </p:spPr>
      </p:pic>
    </p:spTree>
    <p:extLst>
      <p:ext uri="{BB962C8B-B14F-4D97-AF65-F5344CB8AC3E}">
        <p14:creationId xmlns:p14="http://schemas.microsoft.com/office/powerpoint/2010/main" val="22741143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4292082378"/>
              </p:ext>
            </p:extLst>
          </p:nvPr>
        </p:nvGraphicFramePr>
        <p:xfrm>
          <a:off x="1331640" y="2276872"/>
          <a:ext cx="6777037" cy="2956560"/>
        </p:xfrm>
        <a:graphic>
          <a:graphicData uri="http://schemas.openxmlformats.org/drawingml/2006/table">
            <a:tbl>
              <a:tblPr firstRow="1" firstCol="1" bandRow="1">
                <a:tableStyleId>{5C22544A-7EE6-4342-B048-85BDC9FD1C3A}</a:tableStyleId>
              </a:tblPr>
              <a:tblGrid>
                <a:gridCol w="2207959"/>
                <a:gridCol w="1343209"/>
                <a:gridCol w="867461"/>
                <a:gridCol w="872882"/>
                <a:gridCol w="872882"/>
                <a:gridCol w="612644"/>
              </a:tblGrid>
              <a:tr h="581025">
                <a:tc>
                  <a:txBody>
                    <a:bodyPr/>
                    <a:lstStyle/>
                    <a:p>
                      <a:pPr algn="ctr">
                        <a:lnSpc>
                          <a:spcPct val="115000"/>
                        </a:lnSpc>
                        <a:spcAft>
                          <a:spcPts val="0"/>
                        </a:spcAft>
                      </a:pPr>
                      <a:r>
                        <a:rPr lang="es-EC" sz="1200">
                          <a:effectLst/>
                        </a:rPr>
                        <a:t>Disposición muros de corte</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200">
                          <a:effectLst/>
                        </a:rPr>
                        <a:t>Modo de vibración</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200">
                          <a:effectLst/>
                        </a:rPr>
                        <a:t>Periodo (seg)</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200">
                          <a:effectLst/>
                        </a:rPr>
                        <a:t>UX (%)</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200">
                          <a:effectLst/>
                        </a:rPr>
                        <a:t>UY (%)</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200">
                          <a:effectLst/>
                        </a:rPr>
                        <a:t>RZ (%)</a:t>
                      </a:r>
                      <a:endParaRPr lang="es-EC" sz="1100">
                        <a:effectLst/>
                        <a:latin typeface="Calibri"/>
                        <a:ea typeface="Times New Roman"/>
                        <a:cs typeface="Times New Roman"/>
                      </a:endParaRPr>
                    </a:p>
                  </a:txBody>
                  <a:tcPr marL="44450" marR="44450" marT="0" marB="0" anchor="ctr"/>
                </a:tc>
              </a:tr>
              <a:tr h="200025">
                <a:tc rowSpan="2">
                  <a:txBody>
                    <a:bodyPr/>
                    <a:lstStyle/>
                    <a:p>
                      <a:pPr algn="ctr">
                        <a:lnSpc>
                          <a:spcPct val="115000"/>
                        </a:lnSpc>
                        <a:spcAft>
                          <a:spcPts val="0"/>
                        </a:spcAft>
                      </a:pPr>
                      <a:r>
                        <a:rPr lang="es-EC" sz="1200">
                          <a:effectLst/>
                        </a:rPr>
                        <a:t>Primera </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0.64</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71.51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r>
              <a:tr h="200025">
                <a:tc vMerge="1">
                  <a:txBody>
                    <a:bodyPr/>
                    <a:lstStyle/>
                    <a:p>
                      <a:endParaRPr lang="es-EC"/>
                    </a:p>
                  </a:txBody>
                  <a:tcPr/>
                </a:tc>
                <a:tc>
                  <a:txBody>
                    <a:bodyPr/>
                    <a:lstStyle/>
                    <a:p>
                      <a:pPr algn="ctr">
                        <a:lnSpc>
                          <a:spcPct val="115000"/>
                        </a:lnSpc>
                        <a:spcAft>
                          <a:spcPts val="0"/>
                        </a:spcAft>
                      </a:pPr>
                      <a:r>
                        <a:rPr lang="es-EC" sz="1000">
                          <a:effectLst/>
                        </a:rPr>
                        <a:t>2</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0.63</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71.74</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r>
              <a:tr h="200025">
                <a:tc rowSpan="2">
                  <a:txBody>
                    <a:bodyPr/>
                    <a:lstStyle/>
                    <a:p>
                      <a:pPr algn="ctr">
                        <a:lnSpc>
                          <a:spcPct val="115000"/>
                        </a:lnSpc>
                        <a:spcAft>
                          <a:spcPts val="0"/>
                        </a:spcAft>
                      </a:pPr>
                      <a:r>
                        <a:rPr lang="es-EC" sz="1200">
                          <a:effectLst/>
                        </a:rPr>
                        <a:t>Segunda </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0.50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69.71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r>
              <a:tr h="200025">
                <a:tc vMerge="1">
                  <a:txBody>
                    <a:bodyPr/>
                    <a:lstStyle/>
                    <a:p>
                      <a:endParaRPr lang="es-EC"/>
                    </a:p>
                  </a:txBody>
                  <a:tcPr/>
                </a:tc>
                <a:tc>
                  <a:txBody>
                    <a:bodyPr/>
                    <a:lstStyle/>
                    <a:p>
                      <a:pPr algn="ctr">
                        <a:lnSpc>
                          <a:spcPct val="115000"/>
                        </a:lnSpc>
                        <a:spcAft>
                          <a:spcPts val="0"/>
                        </a:spcAft>
                      </a:pPr>
                      <a:r>
                        <a:rPr lang="es-EC" sz="1000">
                          <a:effectLst/>
                        </a:rPr>
                        <a:t>2</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0.49</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69.86</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r>
              <a:tr h="200025">
                <a:tc rowSpan="2">
                  <a:txBody>
                    <a:bodyPr/>
                    <a:lstStyle/>
                    <a:p>
                      <a:pPr algn="ctr">
                        <a:lnSpc>
                          <a:spcPct val="115000"/>
                        </a:lnSpc>
                        <a:spcAft>
                          <a:spcPts val="0"/>
                        </a:spcAft>
                      </a:pPr>
                      <a:r>
                        <a:rPr lang="es-EC" sz="1200">
                          <a:effectLst/>
                        </a:rPr>
                        <a:t>Tercera</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0.60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31.63</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39.68</a:t>
                      </a:r>
                      <a:endParaRPr lang="es-EC" sz="1100">
                        <a:effectLst/>
                        <a:latin typeface="Calibri"/>
                        <a:ea typeface="Times New Roman"/>
                        <a:cs typeface="Times New Roman"/>
                      </a:endParaRPr>
                    </a:p>
                  </a:txBody>
                  <a:tcPr marL="44450" marR="44450" marT="0" marB="0" anchor="ctr"/>
                </a:tc>
              </a:tr>
              <a:tr h="200025">
                <a:tc vMerge="1">
                  <a:txBody>
                    <a:bodyPr/>
                    <a:lstStyle/>
                    <a:p>
                      <a:endParaRPr lang="es-EC"/>
                    </a:p>
                  </a:txBody>
                  <a:tcPr/>
                </a:tc>
                <a:tc>
                  <a:txBody>
                    <a:bodyPr/>
                    <a:lstStyle/>
                    <a:p>
                      <a:pPr algn="ctr">
                        <a:lnSpc>
                          <a:spcPct val="115000"/>
                        </a:lnSpc>
                        <a:spcAft>
                          <a:spcPts val="0"/>
                        </a:spcAft>
                      </a:pPr>
                      <a:r>
                        <a:rPr lang="es-EC" sz="1000">
                          <a:effectLst/>
                        </a:rPr>
                        <a:t>2</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0.53</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68.52</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r>
              <a:tr h="200025">
                <a:tc rowSpan="2">
                  <a:txBody>
                    <a:bodyPr/>
                    <a:lstStyle/>
                    <a:p>
                      <a:pPr algn="ctr">
                        <a:lnSpc>
                          <a:spcPct val="115000"/>
                        </a:lnSpc>
                        <a:spcAft>
                          <a:spcPts val="0"/>
                        </a:spcAft>
                      </a:pPr>
                      <a:r>
                        <a:rPr lang="es-EC" sz="1200">
                          <a:effectLst/>
                        </a:rPr>
                        <a:t>Cuarta </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0.81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10.49</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68.17</a:t>
                      </a:r>
                      <a:endParaRPr lang="es-EC" sz="1100">
                        <a:effectLst/>
                        <a:latin typeface="Calibri"/>
                        <a:ea typeface="Times New Roman"/>
                        <a:cs typeface="Times New Roman"/>
                      </a:endParaRPr>
                    </a:p>
                  </a:txBody>
                  <a:tcPr marL="44450" marR="44450" marT="0" marB="0" anchor="ctr"/>
                </a:tc>
              </a:tr>
              <a:tr h="174625">
                <a:tc vMerge="1">
                  <a:txBody>
                    <a:bodyPr/>
                    <a:lstStyle/>
                    <a:p>
                      <a:endParaRPr lang="es-EC"/>
                    </a:p>
                  </a:txBody>
                  <a:tcPr/>
                </a:tc>
                <a:tc>
                  <a:txBody>
                    <a:bodyPr/>
                    <a:lstStyle/>
                    <a:p>
                      <a:pPr algn="ctr">
                        <a:lnSpc>
                          <a:spcPct val="115000"/>
                        </a:lnSpc>
                        <a:spcAft>
                          <a:spcPts val="0"/>
                        </a:spcAft>
                      </a:pPr>
                      <a:r>
                        <a:rPr lang="es-EC" sz="1000">
                          <a:effectLst/>
                        </a:rPr>
                        <a:t>2</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0.59</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70.24</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r>
              <a:tr h="200025">
                <a:tc rowSpan="2">
                  <a:txBody>
                    <a:bodyPr/>
                    <a:lstStyle/>
                    <a:p>
                      <a:pPr algn="ctr">
                        <a:lnSpc>
                          <a:spcPct val="115000"/>
                        </a:lnSpc>
                        <a:spcAft>
                          <a:spcPts val="0"/>
                        </a:spcAft>
                      </a:pPr>
                      <a:r>
                        <a:rPr lang="es-EC" sz="1200">
                          <a:effectLst/>
                        </a:rPr>
                        <a:t>Quinta</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0.67</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19.12</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11.60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42.61</a:t>
                      </a:r>
                      <a:endParaRPr lang="es-EC" sz="1100">
                        <a:effectLst/>
                        <a:latin typeface="Calibri"/>
                        <a:ea typeface="Times New Roman"/>
                        <a:cs typeface="Times New Roman"/>
                      </a:endParaRPr>
                    </a:p>
                  </a:txBody>
                  <a:tcPr marL="44450" marR="44450" marT="0" marB="0" anchor="ctr"/>
                </a:tc>
              </a:tr>
              <a:tr h="200025">
                <a:tc vMerge="1">
                  <a:txBody>
                    <a:bodyPr/>
                    <a:lstStyle/>
                    <a:p>
                      <a:endParaRPr lang="es-EC"/>
                    </a:p>
                  </a:txBody>
                  <a:tcPr/>
                </a:tc>
                <a:tc>
                  <a:txBody>
                    <a:bodyPr/>
                    <a:lstStyle/>
                    <a:p>
                      <a:pPr algn="ctr">
                        <a:lnSpc>
                          <a:spcPct val="115000"/>
                        </a:lnSpc>
                        <a:spcAft>
                          <a:spcPts val="0"/>
                        </a:spcAft>
                      </a:pPr>
                      <a:r>
                        <a:rPr lang="es-EC" sz="1000">
                          <a:effectLst/>
                        </a:rPr>
                        <a:t>2</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0.43</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19.44</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48.28</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0.51</a:t>
                      </a:r>
                      <a:endParaRPr lang="es-EC" sz="1100">
                        <a:effectLst/>
                        <a:latin typeface="Calibri"/>
                        <a:ea typeface="Times New Roman"/>
                        <a:cs typeface="Times New Roman"/>
                      </a:endParaRPr>
                    </a:p>
                  </a:txBody>
                  <a:tcPr marL="44450" marR="44450" marT="0" marB="0" anchor="ctr"/>
                </a:tc>
              </a:tr>
              <a:tr h="200025">
                <a:tc rowSpan="2">
                  <a:txBody>
                    <a:bodyPr/>
                    <a:lstStyle/>
                    <a:p>
                      <a:pPr algn="ctr">
                        <a:lnSpc>
                          <a:spcPct val="115000"/>
                        </a:lnSpc>
                        <a:spcAft>
                          <a:spcPts val="0"/>
                        </a:spcAft>
                      </a:pPr>
                      <a:r>
                        <a:rPr lang="es-EC" sz="1200">
                          <a:effectLst/>
                        </a:rPr>
                        <a:t>Sexta</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0.601</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67.48</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r>
              <a:tr h="200025">
                <a:tc vMerge="1">
                  <a:txBody>
                    <a:bodyPr/>
                    <a:lstStyle/>
                    <a:p>
                      <a:endParaRPr lang="es-EC"/>
                    </a:p>
                  </a:txBody>
                  <a:tcPr/>
                </a:tc>
                <a:tc>
                  <a:txBody>
                    <a:bodyPr/>
                    <a:lstStyle/>
                    <a:p>
                      <a:pPr algn="ctr">
                        <a:lnSpc>
                          <a:spcPct val="115000"/>
                        </a:lnSpc>
                        <a:spcAft>
                          <a:spcPts val="0"/>
                        </a:spcAft>
                      </a:pPr>
                      <a:r>
                        <a:rPr lang="es-EC" sz="1000">
                          <a:effectLst/>
                        </a:rPr>
                        <a:t>2</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0.596</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0</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a:effectLst/>
                        </a:rPr>
                        <a:t>67.99</a:t>
                      </a:r>
                      <a:endParaRPr lang="es-EC" sz="1100">
                        <a:effectLst/>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000" dirty="0">
                          <a:effectLst/>
                        </a:rPr>
                        <a:t>0</a:t>
                      </a:r>
                      <a:endParaRPr lang="es-EC" sz="1100" dirty="0">
                        <a:effectLst/>
                        <a:latin typeface="Calibri"/>
                        <a:ea typeface="Times New Roman"/>
                        <a:cs typeface="Times New Roman"/>
                      </a:endParaRPr>
                    </a:p>
                  </a:txBody>
                  <a:tcPr marL="44450" marR="44450" marT="0" marB="0" anchor="ctr"/>
                </a:tc>
              </a:tr>
            </a:tbl>
          </a:graphicData>
        </a:graphic>
      </p:graphicFrame>
      <p:grpSp>
        <p:nvGrpSpPr>
          <p:cNvPr id="12" name="11 Grupo"/>
          <p:cNvGrpSpPr/>
          <p:nvPr/>
        </p:nvGrpSpPr>
        <p:grpSpPr>
          <a:xfrm>
            <a:off x="1230821" y="1120335"/>
            <a:ext cx="3325978" cy="793389"/>
            <a:chOff x="-871303" y="86904"/>
            <a:chExt cx="2752305" cy="1836922"/>
          </a:xfrm>
          <a:scene3d>
            <a:camera prst="orthographicFront"/>
            <a:lightRig rig="threePt" dir="t">
              <a:rot lat="0" lon="0" rev="7500000"/>
            </a:lightRig>
          </a:scene3d>
        </p:grpSpPr>
        <p:sp>
          <p:nvSpPr>
            <p:cNvPr id="13" name="12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674711" y="86904"/>
              <a:ext cx="2345933"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algn="just"/>
              <a:r>
                <a:rPr lang="es-EC" sz="2000" b="1" dirty="0">
                  <a:solidFill>
                    <a:schemeClr val="tx1"/>
                  </a:solidFill>
                </a:rPr>
                <a:t>M</a:t>
              </a:r>
              <a:r>
                <a:rPr lang="es-EC" sz="2000" b="1" dirty="0" smtClean="0">
                  <a:solidFill>
                    <a:schemeClr val="tx1"/>
                  </a:solidFill>
                </a:rPr>
                <a:t>odos de vibración.</a:t>
              </a:r>
              <a:endParaRPr lang="es-EC" sz="2000" b="1" dirty="0">
                <a:solidFill>
                  <a:schemeClr val="tx1"/>
                </a:solidFill>
              </a:endParaRPr>
            </a:p>
          </p:txBody>
        </p:sp>
      </p:grpSp>
    </p:spTree>
    <p:extLst>
      <p:ext uri="{BB962C8B-B14F-4D97-AF65-F5344CB8AC3E}">
        <p14:creationId xmlns:p14="http://schemas.microsoft.com/office/powerpoint/2010/main" val="1269260883"/>
      </p:ext>
    </p:extLst>
  </p:cSld>
  <p:clrMapOvr>
    <a:masterClrMapping/>
  </p:clrMapOvr>
  <p:transition spd="slow">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graphicFrame>
        <p:nvGraphicFramePr>
          <p:cNvPr id="6" name="5 Gráfico"/>
          <p:cNvGraphicFramePr/>
          <p:nvPr>
            <p:extLst>
              <p:ext uri="{D42A27DB-BD31-4B8C-83A1-F6EECF244321}">
                <p14:modId xmlns:p14="http://schemas.microsoft.com/office/powerpoint/2010/main" val="52072496"/>
              </p:ext>
            </p:extLst>
          </p:nvPr>
        </p:nvGraphicFramePr>
        <p:xfrm>
          <a:off x="827584" y="764704"/>
          <a:ext cx="7704856" cy="504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2072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1 Título"/>
          <p:cNvSpPr txBox="1">
            <a:spLocks/>
          </p:cNvSpPr>
          <p:nvPr/>
        </p:nvSpPr>
        <p:spPr>
          <a:xfrm>
            <a:off x="4627860" y="19224"/>
            <a:ext cx="374441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Análisis de la estructura</a:t>
            </a:r>
            <a:endParaRPr lang="es-EC" sz="2500" dirty="0">
              <a:solidFill>
                <a:schemeClr val="bg1"/>
              </a:solidFill>
            </a:endParaRPr>
          </a:p>
        </p:txBody>
      </p:sp>
      <p:pic>
        <p:nvPicPr>
          <p:cNvPr id="8" name="7 Imagen"/>
          <p:cNvPicPr/>
          <p:nvPr/>
        </p:nvPicPr>
        <p:blipFill>
          <a:blip r:embed="rId2" cstate="print"/>
          <a:srcRect/>
          <a:stretch>
            <a:fillRect/>
          </a:stretch>
        </p:blipFill>
        <p:spPr bwMode="auto">
          <a:xfrm>
            <a:off x="968385" y="1472984"/>
            <a:ext cx="3082925" cy="2714625"/>
          </a:xfrm>
          <a:prstGeom prst="rect">
            <a:avLst/>
          </a:prstGeom>
          <a:noFill/>
          <a:ln w="9525">
            <a:noFill/>
            <a:miter lim="800000"/>
            <a:headEnd/>
            <a:tailEnd/>
          </a:ln>
        </p:spPr>
      </p:pic>
      <p:pic>
        <p:nvPicPr>
          <p:cNvPr id="7170" name="Picture 2" descr="http://img.webme.com/pic/c/carlosiris/etabs.jpg"/>
          <p:cNvPicPr>
            <a:picLocks noChangeAspect="1" noChangeArrowheads="1"/>
          </p:cNvPicPr>
          <p:nvPr/>
        </p:nvPicPr>
        <p:blipFill rotWithShape="1">
          <a:blip r:embed="rId3">
            <a:extLst>
              <a:ext uri="{28A0092B-C50C-407E-A947-70E740481C1C}">
                <a14:useLocalDpi xmlns:a14="http://schemas.microsoft.com/office/drawing/2010/main" val="0"/>
              </a:ext>
            </a:extLst>
          </a:blip>
          <a:srcRect b="31850"/>
          <a:stretch/>
        </p:blipFill>
        <p:spPr bwMode="auto">
          <a:xfrm>
            <a:off x="4067944" y="2380475"/>
            <a:ext cx="4376340" cy="121127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8 Grupo"/>
          <p:cNvGrpSpPr/>
          <p:nvPr/>
        </p:nvGrpSpPr>
        <p:grpSpPr>
          <a:xfrm>
            <a:off x="518827" y="743731"/>
            <a:ext cx="8106346" cy="759296"/>
            <a:chOff x="-871303" y="197177"/>
            <a:chExt cx="2752305" cy="1726649"/>
          </a:xfrm>
          <a:scene3d>
            <a:camera prst="orthographicFront"/>
            <a:lightRig rig="threePt" dir="t">
              <a:rot lat="0" lon="0" rev="7500000"/>
            </a:lightRig>
          </a:scene3d>
        </p:grpSpPr>
        <p:sp>
          <p:nvSpPr>
            <p:cNvPr id="12" name="11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12 Rectángulo"/>
            <p:cNvSpPr/>
            <p:nvPr/>
          </p:nvSpPr>
          <p:spPr>
            <a:xfrm>
              <a:off x="-835659" y="365753"/>
              <a:ext cx="2675732"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r>
                <a:rPr lang="es-EC" sz="2000" b="1" dirty="0" smtClean="0">
                  <a:solidFill>
                    <a:schemeClr val="tx1"/>
                  </a:solidFill>
                </a:rPr>
                <a:t>ANÁLISIS </a:t>
              </a:r>
              <a:r>
                <a:rPr lang="es-EC" sz="2000" b="1" dirty="0">
                  <a:solidFill>
                    <a:schemeClr val="tx1"/>
                  </a:solidFill>
                </a:rPr>
                <a:t>ESTÁTICO DE LA ESTRUCTURA Y DISEÑO DE LOS ELEMENTOS ESTRUCTURALES UTILIZANDO EL PROGRAMA </a:t>
              </a:r>
              <a:r>
                <a:rPr lang="es-EC" sz="2000" b="1" dirty="0" err="1">
                  <a:solidFill>
                    <a:schemeClr val="tx1"/>
                  </a:solidFill>
                </a:rPr>
                <a:t>ETABS</a:t>
              </a:r>
              <a:endParaRPr lang="es-EC" sz="2000" b="1" dirty="0">
                <a:solidFill>
                  <a:schemeClr val="tx1"/>
                </a:solidFill>
              </a:endParaRPr>
            </a:p>
          </p:txBody>
        </p:sp>
      </p:grpSp>
      <p:grpSp>
        <p:nvGrpSpPr>
          <p:cNvPr id="14" name="13 Grupo"/>
          <p:cNvGrpSpPr/>
          <p:nvPr/>
        </p:nvGrpSpPr>
        <p:grpSpPr>
          <a:xfrm>
            <a:off x="800273" y="4343424"/>
            <a:ext cx="7453935" cy="2109911"/>
            <a:chOff x="1010306" y="4263915"/>
            <a:chExt cx="2457416" cy="1726650"/>
          </a:xfrm>
          <a:scene3d>
            <a:camera prst="orthographicFront"/>
            <a:lightRig rig="threePt" dir="t">
              <a:rot lat="0" lon="0" rev="7500000"/>
            </a:lightRig>
          </a:scene3d>
        </p:grpSpPr>
        <p:sp>
          <p:nvSpPr>
            <p:cNvPr id="15" name="14 Rectángulo redondeado"/>
            <p:cNvSpPr/>
            <p:nvPr/>
          </p:nvSpPr>
          <p:spPr>
            <a:xfrm>
              <a:off x="1010306" y="4263915"/>
              <a:ext cx="2457416" cy="1726650"/>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15 Rectángulo"/>
            <p:cNvSpPr/>
            <p:nvPr/>
          </p:nvSpPr>
          <p:spPr>
            <a:xfrm>
              <a:off x="1094594" y="4655471"/>
              <a:ext cx="2288840" cy="12508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just"/>
              <a:endParaRPr lang="es-EC" dirty="0">
                <a:solidFill>
                  <a:schemeClr val="tx1"/>
                </a:solidFill>
              </a:endParaRPr>
            </a:p>
            <a:p>
              <a:endParaRPr lang="es-EC" dirty="0">
                <a:solidFill>
                  <a:schemeClr val="tx1"/>
                </a:solidFill>
              </a:endParaRPr>
            </a:p>
          </p:txBody>
        </p:sp>
      </p:grpSp>
      <p:sp>
        <p:nvSpPr>
          <p:cNvPr id="7" name="6 CuadroTexto"/>
          <p:cNvSpPr txBox="1"/>
          <p:nvPr/>
        </p:nvSpPr>
        <p:spPr>
          <a:xfrm>
            <a:off x="913214" y="4539674"/>
            <a:ext cx="7118733" cy="2092881"/>
          </a:xfrm>
          <a:prstGeom prst="rect">
            <a:avLst/>
          </a:prstGeom>
          <a:noFill/>
        </p:spPr>
        <p:txBody>
          <a:bodyPr wrap="square" rtlCol="0">
            <a:spAutoFit/>
          </a:bodyPr>
          <a:lstStyle/>
          <a:p>
            <a:pPr marL="285750" indent="-285750" algn="just">
              <a:buFont typeface="Wingdings" pitchFamily="2" charset="2"/>
              <a:buChar char="ü"/>
            </a:pPr>
            <a:r>
              <a:rPr lang="es-EC" sz="1600" dirty="0"/>
              <a:t>Todo proyecto estructural debe seguir un proceso sistemático que es el modelado, el análisis y el diseño.</a:t>
            </a:r>
            <a:r>
              <a:rPr lang="es-EC" sz="1600" b="1" dirty="0"/>
              <a:t> </a:t>
            </a:r>
            <a:r>
              <a:rPr lang="es-EC" sz="1600" dirty="0"/>
              <a:t>En general, los programas de análisis de estructuras permiten realizar el modelaje de una estructura, el procesamiento numérico de los datos y el análisis de los resultados por medio de las etapas de pre procesamiento, procesamiento y post procesamiento, respectivamente.</a:t>
            </a:r>
          </a:p>
          <a:p>
            <a:pPr marL="285750" lvl="0" indent="-285750">
              <a:buFont typeface="Wingdings" pitchFamily="2" charset="2"/>
              <a:buChar char="ü"/>
            </a:pPr>
            <a:endParaRPr lang="es-EC" sz="1600" dirty="0"/>
          </a:p>
          <a:p>
            <a:pPr algn="just"/>
            <a:endParaRPr lang="es-EC" dirty="0"/>
          </a:p>
        </p:txBody>
      </p:sp>
    </p:spTree>
    <p:extLst>
      <p:ext uri="{BB962C8B-B14F-4D97-AF65-F5344CB8AC3E}">
        <p14:creationId xmlns:p14="http://schemas.microsoft.com/office/powerpoint/2010/main" val="27412515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2 Marcador de contenido"/>
          <p:cNvSpPr txBox="1">
            <a:spLocks/>
          </p:cNvSpPr>
          <p:nvPr/>
        </p:nvSpPr>
        <p:spPr>
          <a:xfrm>
            <a:off x="757852" y="2420888"/>
            <a:ext cx="7333376" cy="576064"/>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ü"/>
            </a:pPr>
            <a:r>
              <a:rPr lang="es-EC" sz="1800" dirty="0"/>
              <a:t>Factores considerados para el cortante basal de diseño </a:t>
            </a:r>
          </a:p>
        </p:txBody>
      </p:sp>
      <p:sp>
        <p:nvSpPr>
          <p:cNvPr id="6" name="1 Título"/>
          <p:cNvSpPr txBox="1">
            <a:spLocks/>
          </p:cNvSpPr>
          <p:nvPr/>
        </p:nvSpPr>
        <p:spPr>
          <a:xfrm>
            <a:off x="5292080" y="24593"/>
            <a:ext cx="260843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Corte basal</a:t>
            </a:r>
            <a:endParaRPr lang="es-EC" sz="2500" dirty="0">
              <a:solidFill>
                <a:schemeClr val="bg1"/>
              </a:solidFill>
            </a:endParaRPr>
          </a:p>
        </p:txBody>
      </p:sp>
      <mc:AlternateContent xmlns:mc="http://schemas.openxmlformats.org/markup-compatibility/2006" xmlns:a14="http://schemas.microsoft.com/office/drawing/2010/main">
        <mc:Choice Requires="a14">
          <p:sp>
            <p:nvSpPr>
              <p:cNvPr id="3" name="2 Rectángulo"/>
              <p:cNvSpPr/>
              <p:nvPr/>
            </p:nvSpPr>
            <p:spPr>
              <a:xfrm>
                <a:off x="3532622" y="1617461"/>
                <a:ext cx="1935145" cy="659411"/>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𝑉</m:t>
                      </m:r>
                      <m:r>
                        <a:rPr lang="es-EC" i="1">
                          <a:latin typeface="Cambria Math"/>
                        </a:rPr>
                        <m:t>=</m:t>
                      </m:r>
                      <m:f>
                        <m:fPr>
                          <m:ctrlPr>
                            <a:rPr lang="es-EC" i="1">
                              <a:latin typeface="Cambria Math"/>
                            </a:rPr>
                          </m:ctrlPr>
                        </m:fPr>
                        <m:num>
                          <m:r>
                            <a:rPr lang="es-EC" i="1">
                              <a:latin typeface="Cambria Math"/>
                            </a:rPr>
                            <m:t>𝐼</m:t>
                          </m:r>
                          <m:r>
                            <a:rPr lang="es-EC" i="1">
                              <a:latin typeface="Cambria Math"/>
                            </a:rPr>
                            <m:t>∗</m:t>
                          </m:r>
                          <m:r>
                            <a:rPr lang="es-EC" i="1">
                              <a:latin typeface="Cambria Math"/>
                            </a:rPr>
                            <m:t>𝑆𝑎</m:t>
                          </m:r>
                        </m:num>
                        <m:den>
                          <m:r>
                            <a:rPr lang="es-EC" i="1">
                              <a:latin typeface="Cambria Math"/>
                            </a:rPr>
                            <m:t>𝑅</m:t>
                          </m:r>
                          <m:r>
                            <a:rPr lang="es-EC" i="1">
                              <a:latin typeface="Cambria Math"/>
                            </a:rPr>
                            <m:t> </m:t>
                          </m:r>
                          <m:r>
                            <a:rPr lang="es-EC" i="1">
                              <a:latin typeface="Cambria Math"/>
                            </a:rPr>
                            <m:t>𝜙</m:t>
                          </m:r>
                          <m:r>
                            <a:rPr lang="es-EC" i="1">
                              <a:latin typeface="Cambria Math"/>
                            </a:rPr>
                            <m:t>𝑝</m:t>
                          </m:r>
                          <m:r>
                            <a:rPr lang="es-EC" i="1">
                              <a:latin typeface="Cambria Math"/>
                            </a:rPr>
                            <m:t> </m:t>
                          </m:r>
                          <m:r>
                            <a:rPr lang="es-EC" i="1">
                              <a:latin typeface="Cambria Math"/>
                            </a:rPr>
                            <m:t>𝜙</m:t>
                          </m:r>
                          <m:r>
                            <a:rPr lang="es-EC" i="1">
                              <a:latin typeface="Cambria Math"/>
                            </a:rPr>
                            <m:t>𝑒</m:t>
                          </m:r>
                        </m:den>
                      </m:f>
                      <m:r>
                        <a:rPr lang="es-EC" i="1">
                          <a:latin typeface="Cambria Math"/>
                        </a:rPr>
                        <m:t>∗</m:t>
                      </m:r>
                      <m:r>
                        <a:rPr lang="es-EC" i="1">
                          <a:latin typeface="Cambria Math"/>
                        </a:rPr>
                        <m:t>𝑊</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532622" y="1617461"/>
                <a:ext cx="1935145" cy="659411"/>
              </a:xfrm>
              <a:prstGeom prst="rect">
                <a:avLst/>
              </a:prstGeom>
              <a:blipFill rotWithShape="1">
                <a:blip r:embed="rId2"/>
                <a:stretch>
                  <a:fillRect/>
                </a:stretch>
              </a:blipFill>
            </p:spPr>
            <p:txBody>
              <a:bodyPr/>
              <a:lstStyle/>
              <a:p>
                <a:r>
                  <a:rPr lang="es-EC">
                    <a:noFill/>
                  </a:rPr>
                  <a:t> </a:t>
                </a:r>
              </a:p>
            </p:txBody>
          </p:sp>
        </mc:Fallback>
      </mc:AlternateContent>
      <p:graphicFrame>
        <p:nvGraphicFramePr>
          <p:cNvPr id="4" name="3 Tabla"/>
          <p:cNvGraphicFramePr>
            <a:graphicFrameLocks noGrp="1"/>
          </p:cNvGraphicFramePr>
          <p:nvPr>
            <p:extLst>
              <p:ext uri="{D42A27DB-BD31-4B8C-83A1-F6EECF244321}">
                <p14:modId xmlns:p14="http://schemas.microsoft.com/office/powerpoint/2010/main" val="583668457"/>
              </p:ext>
            </p:extLst>
          </p:nvPr>
        </p:nvGraphicFramePr>
        <p:xfrm>
          <a:off x="2771800" y="3212976"/>
          <a:ext cx="4320481" cy="3096343"/>
        </p:xfrm>
        <a:graphic>
          <a:graphicData uri="http://schemas.openxmlformats.org/drawingml/2006/table">
            <a:tbl>
              <a:tblPr firstRow="1" firstCol="1" bandRow="1">
                <a:tableStyleId>{5C22544A-7EE6-4342-B048-85BDC9FD1C3A}</a:tableStyleId>
              </a:tblPr>
              <a:tblGrid>
                <a:gridCol w="2066317"/>
                <a:gridCol w="1127082"/>
                <a:gridCol w="1127082"/>
              </a:tblGrid>
              <a:tr h="274390">
                <a:tc>
                  <a:txBody>
                    <a:bodyPr/>
                    <a:lstStyle/>
                    <a:p>
                      <a:pPr algn="ctr">
                        <a:lnSpc>
                          <a:spcPct val="115000"/>
                        </a:lnSpc>
                        <a:spcAft>
                          <a:spcPts val="0"/>
                        </a:spcAft>
                      </a:pPr>
                      <a:r>
                        <a:rPr lang="es-EC" sz="1200" dirty="0">
                          <a:effectLst/>
                        </a:rPr>
                        <a:t>Elemento</a:t>
                      </a:r>
                      <a:endParaRPr lang="es-EC"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Factor</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Valor</a:t>
                      </a:r>
                      <a:endParaRPr lang="es-EC" sz="1200">
                        <a:effectLst/>
                        <a:latin typeface="Calibri"/>
                        <a:ea typeface="Calibri"/>
                        <a:cs typeface="Times New Roman"/>
                      </a:endParaRPr>
                    </a:p>
                  </a:txBody>
                  <a:tcPr marL="44450" marR="44450" marT="0" marB="0" anchor="ctr"/>
                </a:tc>
              </a:tr>
              <a:tr h="465070">
                <a:tc>
                  <a:txBody>
                    <a:bodyPr/>
                    <a:lstStyle/>
                    <a:p>
                      <a:pPr algn="ctr">
                        <a:lnSpc>
                          <a:spcPct val="115000"/>
                        </a:lnSpc>
                        <a:spcAft>
                          <a:spcPts val="0"/>
                        </a:spcAft>
                      </a:pPr>
                      <a:r>
                        <a:rPr lang="es-EC" sz="1200">
                          <a:effectLst/>
                        </a:rPr>
                        <a:t>Factor de importancia</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I</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1</a:t>
                      </a:r>
                      <a:endParaRPr lang="es-EC" sz="1200">
                        <a:effectLst/>
                        <a:latin typeface="Calibri"/>
                        <a:ea typeface="Calibri"/>
                        <a:cs typeface="Times New Roman"/>
                      </a:endParaRPr>
                    </a:p>
                  </a:txBody>
                  <a:tcPr marL="44450" marR="44450" marT="0" marB="0" anchor="ctr"/>
                </a:tc>
              </a:tr>
              <a:tr h="705488">
                <a:tc>
                  <a:txBody>
                    <a:bodyPr/>
                    <a:lstStyle/>
                    <a:p>
                      <a:pPr algn="ctr">
                        <a:lnSpc>
                          <a:spcPct val="115000"/>
                        </a:lnSpc>
                        <a:spcAft>
                          <a:spcPts val="0"/>
                        </a:spcAft>
                      </a:pPr>
                      <a:r>
                        <a:rPr lang="es-EC" sz="1200" dirty="0">
                          <a:effectLst/>
                        </a:rPr>
                        <a:t>Factor de reducción de respuesta estructural</a:t>
                      </a:r>
                      <a:endParaRPr lang="es-EC"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R</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7</a:t>
                      </a:r>
                      <a:endParaRPr lang="es-EC" sz="1200">
                        <a:effectLst/>
                        <a:latin typeface="Calibri"/>
                        <a:ea typeface="Calibri"/>
                        <a:cs typeface="Times New Roman"/>
                      </a:endParaRPr>
                    </a:p>
                  </a:txBody>
                  <a:tcPr marL="44450" marR="44450" marT="0" marB="0" anchor="ctr"/>
                </a:tc>
              </a:tr>
              <a:tr h="705488">
                <a:tc>
                  <a:txBody>
                    <a:bodyPr/>
                    <a:lstStyle/>
                    <a:p>
                      <a:pPr algn="ctr">
                        <a:lnSpc>
                          <a:spcPct val="115000"/>
                        </a:lnSpc>
                        <a:spcAft>
                          <a:spcPts val="0"/>
                        </a:spcAft>
                      </a:pPr>
                      <a:r>
                        <a:rPr lang="es-EC" sz="1200" dirty="0">
                          <a:effectLst/>
                        </a:rPr>
                        <a:t>Factores de configuración estructural en planta</a:t>
                      </a:r>
                      <a:endParaRPr lang="es-EC" sz="12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Φp</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1</a:t>
                      </a:r>
                      <a:endParaRPr lang="es-EC" sz="1200">
                        <a:effectLst/>
                        <a:latin typeface="Calibri"/>
                        <a:ea typeface="Calibri"/>
                        <a:cs typeface="Times New Roman"/>
                      </a:endParaRPr>
                    </a:p>
                  </a:txBody>
                  <a:tcPr marL="44450" marR="44450" marT="0" marB="0" anchor="ctr"/>
                </a:tc>
              </a:tr>
              <a:tr h="945907">
                <a:tc>
                  <a:txBody>
                    <a:bodyPr/>
                    <a:lstStyle/>
                    <a:p>
                      <a:pPr algn="ctr">
                        <a:lnSpc>
                          <a:spcPct val="115000"/>
                        </a:lnSpc>
                        <a:spcAft>
                          <a:spcPts val="0"/>
                        </a:spcAft>
                      </a:pPr>
                      <a:r>
                        <a:rPr lang="es-EC" sz="1200">
                          <a:effectLst/>
                        </a:rPr>
                        <a:t>Factores de configuración estructural en elevación</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effectLst/>
                        </a:rPr>
                        <a:t>Φe</a:t>
                      </a:r>
                      <a:endParaRPr lang="es-EC" sz="12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dirty="0">
                          <a:effectLst/>
                        </a:rPr>
                        <a:t>1</a:t>
                      </a:r>
                      <a:endParaRPr lang="es-EC" sz="1200" dirty="0">
                        <a:effectLst/>
                        <a:latin typeface="Calibri"/>
                        <a:ea typeface="Calibri"/>
                        <a:cs typeface="Times New Roman"/>
                      </a:endParaRPr>
                    </a:p>
                  </a:txBody>
                  <a:tcPr marL="44450" marR="44450" marT="0" marB="0" anchor="ctr"/>
                </a:tc>
              </a:tr>
            </a:tbl>
          </a:graphicData>
        </a:graphic>
      </p:graphicFrame>
      <p:grpSp>
        <p:nvGrpSpPr>
          <p:cNvPr id="7" name="6 Grupo"/>
          <p:cNvGrpSpPr/>
          <p:nvPr/>
        </p:nvGrpSpPr>
        <p:grpSpPr>
          <a:xfrm>
            <a:off x="665183" y="725488"/>
            <a:ext cx="5745912" cy="759296"/>
            <a:chOff x="-871303" y="197177"/>
            <a:chExt cx="2752305" cy="1726649"/>
          </a:xfrm>
          <a:scene3d>
            <a:camera prst="orthographicFront"/>
            <a:lightRig rig="threePt" dir="t">
              <a:rot lat="0" lon="0" rev="7500000"/>
            </a:lightRig>
          </a:scene3d>
        </p:grpSpPr>
        <p:sp>
          <p:nvSpPr>
            <p:cNvPr id="8" name="7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8 Rectángulo"/>
            <p:cNvSpPr/>
            <p:nvPr/>
          </p:nvSpPr>
          <p:spPr>
            <a:xfrm>
              <a:off x="-835659" y="365753"/>
              <a:ext cx="2675732"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r>
                <a:rPr lang="es-EC" sz="2000" b="1" dirty="0" smtClean="0">
                  <a:solidFill>
                    <a:schemeClr val="tx1"/>
                  </a:solidFill>
                </a:rPr>
                <a:t>Calculo del coeficiente del cortante basal</a:t>
              </a:r>
              <a:endParaRPr lang="es-EC" sz="2000" b="1" dirty="0">
                <a:solidFill>
                  <a:schemeClr val="tx1"/>
                </a:solidFill>
              </a:endParaRPr>
            </a:p>
          </p:txBody>
        </p:sp>
      </p:grpSp>
    </p:spTree>
    <p:extLst>
      <p:ext uri="{BB962C8B-B14F-4D97-AF65-F5344CB8AC3E}">
        <p14:creationId xmlns:p14="http://schemas.microsoft.com/office/powerpoint/2010/main" val="9547166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2 Marcador de contenido"/>
              <p:cNvSpPr txBox="1">
                <a:spLocks/>
              </p:cNvSpPr>
              <p:nvPr/>
            </p:nvSpPr>
            <p:spPr>
              <a:xfrm>
                <a:off x="2548475" y="2420888"/>
                <a:ext cx="4597072" cy="576064"/>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s-EC" sz="1800" i="1">
                          <a:latin typeface="Cambria Math"/>
                        </a:rPr>
                        <m:t>𝑆𝑎</m:t>
                      </m:r>
                      <m:r>
                        <a:rPr lang="es-EC" sz="1800" i="1">
                          <a:latin typeface="Cambria Math"/>
                        </a:rPr>
                        <m:t>= </m:t>
                      </m:r>
                      <m:r>
                        <a:rPr lang="es-EC" sz="1800" i="1">
                          <a:latin typeface="Cambria Math"/>
                        </a:rPr>
                        <m:t>𝜂</m:t>
                      </m:r>
                      <m:r>
                        <a:rPr lang="es-EC" sz="1800" i="1">
                          <a:latin typeface="Cambria Math"/>
                        </a:rPr>
                        <m:t>∗</m:t>
                      </m:r>
                      <m:r>
                        <a:rPr lang="es-EC" sz="1800" i="1">
                          <a:latin typeface="Cambria Math"/>
                        </a:rPr>
                        <m:t>𝑍</m:t>
                      </m:r>
                      <m:r>
                        <a:rPr lang="es-EC" sz="1800" i="1">
                          <a:latin typeface="Cambria Math"/>
                        </a:rPr>
                        <m:t>∗</m:t>
                      </m:r>
                      <m:r>
                        <a:rPr lang="es-EC" sz="1800" i="1">
                          <a:latin typeface="Cambria Math"/>
                        </a:rPr>
                        <m:t>𝐹𝑎</m:t>
                      </m:r>
                      <m:r>
                        <a:rPr lang="es-EC" sz="1800" i="1">
                          <a:latin typeface="Cambria Math"/>
                        </a:rPr>
                        <m:t>∗</m:t>
                      </m:r>
                      <m:sSup>
                        <m:sSupPr>
                          <m:ctrlPr>
                            <a:rPr lang="es-EC" sz="1800" i="1">
                              <a:latin typeface="Cambria Math"/>
                            </a:rPr>
                          </m:ctrlPr>
                        </m:sSupPr>
                        <m:e>
                          <m:d>
                            <m:dPr>
                              <m:ctrlPr>
                                <a:rPr lang="es-EC" sz="1800" i="1">
                                  <a:latin typeface="Cambria Math"/>
                                </a:rPr>
                              </m:ctrlPr>
                            </m:dPr>
                            <m:e>
                              <m:f>
                                <m:fPr>
                                  <m:ctrlPr>
                                    <a:rPr lang="es-EC" sz="1800" i="1">
                                      <a:latin typeface="Cambria Math"/>
                                    </a:rPr>
                                  </m:ctrlPr>
                                </m:fPr>
                                <m:num>
                                  <m:r>
                                    <a:rPr lang="es-EC" sz="1800" i="1">
                                      <a:latin typeface="Cambria Math"/>
                                    </a:rPr>
                                    <m:t>𝑇𝑐</m:t>
                                  </m:r>
                                </m:num>
                                <m:den>
                                  <m:r>
                                    <a:rPr lang="es-EC" sz="1800" i="1">
                                      <a:latin typeface="Cambria Math"/>
                                    </a:rPr>
                                    <m:t>𝑇</m:t>
                                  </m:r>
                                </m:den>
                              </m:f>
                            </m:e>
                          </m:d>
                        </m:e>
                        <m:sup>
                          <m:r>
                            <a:rPr lang="es-EC" sz="1800" i="1">
                              <a:latin typeface="Cambria Math"/>
                            </a:rPr>
                            <m:t>𝑟</m:t>
                          </m:r>
                        </m:sup>
                      </m:sSup>
                      <m:r>
                        <a:rPr lang="es-EC" sz="1800" i="1">
                          <a:latin typeface="Cambria Math"/>
                        </a:rPr>
                        <m:t>     </m:t>
                      </m:r>
                      <m:r>
                        <a:rPr lang="es-EC" sz="1800" i="1">
                          <a:latin typeface="Cambria Math"/>
                        </a:rPr>
                        <m:t>𝑝𝑎𝑟𝑎</m:t>
                      </m:r>
                      <m:r>
                        <a:rPr lang="es-EC" sz="1800" i="1">
                          <a:latin typeface="Cambria Math"/>
                        </a:rPr>
                        <m:t> </m:t>
                      </m:r>
                      <m:r>
                        <a:rPr lang="es-EC" sz="1800" i="1">
                          <a:latin typeface="Cambria Math"/>
                        </a:rPr>
                        <m:t>𝑇</m:t>
                      </m:r>
                      <m:r>
                        <a:rPr lang="es-EC" sz="1800" i="1">
                          <a:latin typeface="Cambria Math"/>
                        </a:rPr>
                        <m:t>&gt;</m:t>
                      </m:r>
                      <m:r>
                        <a:rPr lang="es-EC" sz="1800" i="1">
                          <a:latin typeface="Cambria Math"/>
                        </a:rPr>
                        <m:t>𝑇𝑐</m:t>
                      </m:r>
                    </m:oMath>
                  </m:oMathPara>
                </a14:m>
                <a:endParaRPr lang="es-EC" sz="1800" i="1" dirty="0">
                  <a:latin typeface="Cambria Math"/>
                </a:endParaRPr>
              </a:p>
            </p:txBody>
          </p:sp>
        </mc:Choice>
        <mc:Fallback xmlns="">
          <p:sp>
            <p:nvSpPr>
              <p:cNvPr id="19" name="2 Marcador de contenido"/>
              <p:cNvSpPr txBox="1">
                <a:spLocks noRot="1" noChangeAspect="1" noMove="1" noResize="1" noEditPoints="1" noAdjustHandles="1" noChangeArrowheads="1" noChangeShapeType="1" noTextEdit="1"/>
              </p:cNvSpPr>
              <p:nvPr/>
            </p:nvSpPr>
            <p:spPr>
              <a:xfrm>
                <a:off x="2548475" y="2420888"/>
                <a:ext cx="4597072" cy="576064"/>
              </a:xfrm>
              <a:prstGeom prst="rect">
                <a:avLst/>
              </a:prstGeom>
              <a:blipFill rotWithShape="1">
                <a:blip r:embed="rId2"/>
                <a:stretch>
                  <a:fillRect b="-421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2972353" y="1941680"/>
                <a:ext cx="3619902" cy="369332"/>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𝑆𝑎</m:t>
                      </m:r>
                      <m:r>
                        <a:rPr lang="es-EC" i="1">
                          <a:latin typeface="Cambria Math"/>
                        </a:rPr>
                        <m:t>= </m:t>
                      </m:r>
                      <m:r>
                        <a:rPr lang="es-EC" i="1">
                          <a:latin typeface="Cambria Math"/>
                        </a:rPr>
                        <m:t>𝜂</m:t>
                      </m:r>
                      <m:r>
                        <a:rPr lang="es-EC" i="1">
                          <a:latin typeface="Cambria Math"/>
                        </a:rPr>
                        <m:t>∗</m:t>
                      </m:r>
                      <m:r>
                        <a:rPr lang="es-EC" i="1">
                          <a:latin typeface="Cambria Math"/>
                        </a:rPr>
                        <m:t>𝑍</m:t>
                      </m:r>
                      <m:r>
                        <a:rPr lang="es-EC" i="1">
                          <a:latin typeface="Cambria Math"/>
                        </a:rPr>
                        <m:t>∗</m:t>
                      </m:r>
                      <m:r>
                        <a:rPr lang="es-EC" i="1">
                          <a:latin typeface="Cambria Math"/>
                        </a:rPr>
                        <m:t>𝐹𝑎</m:t>
                      </m:r>
                      <m:r>
                        <a:rPr lang="es-EC" i="1">
                          <a:latin typeface="Cambria Math"/>
                        </a:rPr>
                        <m:t>   </m:t>
                      </m:r>
                      <m:r>
                        <a:rPr lang="es-EC" i="1">
                          <a:latin typeface="Cambria Math"/>
                        </a:rPr>
                        <m:t>𝑝𝑎𝑟𝑎</m:t>
                      </m:r>
                      <m:r>
                        <a:rPr lang="es-EC" i="1">
                          <a:latin typeface="Cambria Math"/>
                        </a:rPr>
                        <m:t> 0≤</m:t>
                      </m:r>
                      <m:r>
                        <a:rPr lang="es-EC" i="1">
                          <a:latin typeface="Cambria Math"/>
                        </a:rPr>
                        <m:t>𝑇</m:t>
                      </m:r>
                      <m:r>
                        <a:rPr lang="es-EC" i="1">
                          <a:latin typeface="Cambria Math"/>
                        </a:rPr>
                        <m:t>≤</m:t>
                      </m:r>
                      <m:r>
                        <a:rPr lang="es-EC" i="1">
                          <a:latin typeface="Cambria Math"/>
                        </a:rPr>
                        <m:t>𝑇𝑐</m:t>
                      </m:r>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2972353" y="1941680"/>
                <a:ext cx="3619902" cy="369332"/>
              </a:xfrm>
              <a:prstGeom prst="rect">
                <a:avLst/>
              </a:prstGeom>
              <a:blipFill rotWithShape="1">
                <a:blip r:embed="rId3"/>
                <a:stretch>
                  <a:fillRect b="-10000"/>
                </a:stretch>
              </a:blipFill>
            </p:spPr>
            <p:txBody>
              <a:bodyPr/>
              <a:lstStyle/>
              <a:p>
                <a:r>
                  <a:rPr lang="es-EC">
                    <a:noFill/>
                  </a:rPr>
                  <a:t> </a:t>
                </a:r>
              </a:p>
            </p:txBody>
          </p:sp>
        </mc:Fallback>
      </mc:AlternateContent>
      <p:sp>
        <p:nvSpPr>
          <p:cNvPr id="11" name="10 Rectángulo"/>
          <p:cNvSpPr/>
          <p:nvPr/>
        </p:nvSpPr>
        <p:spPr>
          <a:xfrm>
            <a:off x="697507" y="3110772"/>
            <a:ext cx="7860705"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es-EC" dirty="0" smtClean="0">
                <a:solidFill>
                  <a:schemeClr val="tx1"/>
                </a:solidFill>
              </a:rPr>
              <a:t>Periodo </a:t>
            </a:r>
            <a:r>
              <a:rPr lang="es-EC" dirty="0">
                <a:solidFill>
                  <a:schemeClr val="tx1"/>
                </a:solidFill>
              </a:rPr>
              <a:t>fundamental de la estructura</a:t>
            </a:r>
          </a:p>
        </p:txBody>
      </p:sp>
      <mc:AlternateContent xmlns:mc="http://schemas.openxmlformats.org/markup-compatibility/2006" xmlns:a14="http://schemas.microsoft.com/office/drawing/2010/main">
        <mc:Choice Requires="a14">
          <p:sp>
            <p:nvSpPr>
              <p:cNvPr id="12" name="11 Rectángulo"/>
              <p:cNvSpPr/>
              <p:nvPr/>
            </p:nvSpPr>
            <p:spPr>
              <a:xfrm>
                <a:off x="4051511" y="3693881"/>
                <a:ext cx="1503873" cy="369332"/>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𝑇</m:t>
                      </m:r>
                      <m:r>
                        <a:rPr lang="es-EC" i="1">
                          <a:latin typeface="Cambria Math"/>
                        </a:rPr>
                        <m:t>=</m:t>
                      </m:r>
                      <m:r>
                        <a:rPr lang="es-EC" i="1">
                          <a:latin typeface="Cambria Math"/>
                        </a:rPr>
                        <m:t>𝐶𝑡</m:t>
                      </m:r>
                      <m:r>
                        <a:rPr lang="es-EC" i="1">
                          <a:latin typeface="Cambria Math"/>
                        </a:rPr>
                        <m:t>∗</m:t>
                      </m:r>
                      <m:r>
                        <a:rPr lang="es-EC" i="1">
                          <a:latin typeface="Cambria Math"/>
                        </a:rPr>
                        <m:t>h</m:t>
                      </m:r>
                      <m:sSup>
                        <m:sSupPr>
                          <m:ctrlPr>
                            <a:rPr lang="es-EC" i="1">
                              <a:latin typeface="Cambria Math"/>
                            </a:rPr>
                          </m:ctrlPr>
                        </m:sSupPr>
                        <m:e>
                          <m:r>
                            <a:rPr lang="es-EC" i="1">
                              <a:latin typeface="Cambria Math"/>
                            </a:rPr>
                            <m:t>𝑛</m:t>
                          </m:r>
                        </m:e>
                        <m:sup>
                          <m:r>
                            <a:rPr lang="es-EC" i="1">
                              <a:latin typeface="Cambria Math"/>
                            </a:rPr>
                            <m:t>𝛼</m:t>
                          </m:r>
                        </m:sup>
                      </m:sSup>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4051511" y="3693881"/>
                <a:ext cx="1503873" cy="369332"/>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3168005" y="4063213"/>
                <a:ext cx="2920992" cy="369332"/>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h𝑛</m:t>
                      </m:r>
                      <m:r>
                        <a:rPr lang="es-EC" i="1">
                          <a:latin typeface="Cambria Math"/>
                        </a:rPr>
                        <m:t>=3.24∗12=</m:t>
                      </m:r>
                      <m:r>
                        <a:rPr lang="es-EC" b="1" i="1">
                          <a:latin typeface="Cambria Math"/>
                        </a:rPr>
                        <m:t>𝟑𝟖</m:t>
                      </m:r>
                      <m:r>
                        <a:rPr lang="es-EC" b="1" i="1">
                          <a:latin typeface="Cambria Math"/>
                        </a:rPr>
                        <m:t>.</m:t>
                      </m:r>
                      <m:r>
                        <a:rPr lang="es-EC" b="1" i="1">
                          <a:latin typeface="Cambria Math"/>
                        </a:rPr>
                        <m:t>𝟖𝟖</m:t>
                      </m:r>
                      <m:r>
                        <a:rPr lang="es-EC" b="1" i="1">
                          <a:latin typeface="Cambria Math"/>
                        </a:rPr>
                        <m:t> </m:t>
                      </m:r>
                      <m:r>
                        <a:rPr lang="es-EC" b="1" i="1">
                          <a:latin typeface="Cambria Math"/>
                        </a:rPr>
                        <m:t>𝒎</m:t>
                      </m:r>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3168005" y="4063213"/>
                <a:ext cx="2920992" cy="369332"/>
              </a:xfrm>
              <a:prstGeom prst="rect">
                <a:avLst/>
              </a:prstGeom>
              <a:blipFill rotWithShape="1">
                <a:blip r:embed="rId5"/>
                <a:stretch>
                  <a:fillRect/>
                </a:stretch>
              </a:blipFill>
            </p:spPr>
            <p:txBody>
              <a:bodyPr/>
              <a:lstStyle/>
              <a:p>
                <a:r>
                  <a:rPr lang="es-EC">
                    <a:noFill/>
                  </a:rPr>
                  <a:t> </a:t>
                </a:r>
              </a:p>
            </p:txBody>
          </p:sp>
        </mc:Fallback>
      </mc:AlternateContent>
      <p:sp>
        <p:nvSpPr>
          <p:cNvPr id="15" name="14 Rectángulo"/>
          <p:cNvSpPr/>
          <p:nvPr/>
        </p:nvSpPr>
        <p:spPr>
          <a:xfrm>
            <a:off x="698149" y="4653136"/>
            <a:ext cx="7860705"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a:solidFill>
                  <a:schemeClr val="tx1"/>
                </a:solidFill>
              </a:rPr>
              <a:t>P</a:t>
            </a:r>
            <a:r>
              <a:rPr lang="es-EC" dirty="0" smtClean="0">
                <a:solidFill>
                  <a:schemeClr val="tx1"/>
                </a:solidFill>
              </a:rPr>
              <a:t>ara estructuras </a:t>
            </a:r>
            <a:r>
              <a:rPr lang="es-EC" dirty="0">
                <a:solidFill>
                  <a:schemeClr val="tx1"/>
                </a:solidFill>
              </a:rPr>
              <a:t>basadas en muros estructurales y mampostería estructural, </a:t>
            </a:r>
            <a:r>
              <a:rPr lang="es-EC" dirty="0" err="1">
                <a:solidFill>
                  <a:schemeClr val="tx1"/>
                </a:solidFill>
              </a:rPr>
              <a:t>Ct</a:t>
            </a:r>
            <a:r>
              <a:rPr lang="es-EC" dirty="0">
                <a:solidFill>
                  <a:schemeClr val="tx1"/>
                </a:solidFill>
              </a:rPr>
              <a:t> = 0.049 y α = 0.75.</a:t>
            </a:r>
          </a:p>
        </p:txBody>
      </p:sp>
      <mc:AlternateContent xmlns:mc="http://schemas.openxmlformats.org/markup-compatibility/2006" xmlns:a14="http://schemas.microsoft.com/office/drawing/2010/main">
        <mc:Choice Requires="a14">
          <p:sp>
            <p:nvSpPr>
              <p:cNvPr id="14" name="13 Rectángulo"/>
              <p:cNvSpPr/>
              <p:nvPr/>
            </p:nvSpPr>
            <p:spPr>
              <a:xfrm>
                <a:off x="3168005" y="5445224"/>
                <a:ext cx="3281868" cy="926407"/>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a:spAutoFit/>
              </a:bodyPr>
              <a:lstStyle/>
              <a:p>
                <a:endParaRPr lang="es-EC" i="1" dirty="0" smtClean="0">
                  <a:latin typeface="Cambria Math"/>
                </a:endParaRPr>
              </a:p>
              <a:p>
                <a:pPr algn="ctr"/>
                <a14:m>
                  <m:oMath xmlns:m="http://schemas.openxmlformats.org/officeDocument/2006/math">
                    <m:r>
                      <a:rPr lang="es-EC" i="1" smtClean="0">
                        <a:latin typeface="Cambria Math"/>
                      </a:rPr>
                      <m:t>𝑇</m:t>
                    </m:r>
                    <m:r>
                      <a:rPr lang="es-EC" i="1" smtClean="0">
                        <a:latin typeface="Cambria Math"/>
                      </a:rPr>
                      <m:t>=0.049∗</m:t>
                    </m:r>
                    <m:sSup>
                      <m:sSupPr>
                        <m:ctrlPr>
                          <a:rPr lang="es-EC" i="1">
                            <a:latin typeface="Cambria Math"/>
                          </a:rPr>
                        </m:ctrlPr>
                      </m:sSupPr>
                      <m:e>
                        <m:r>
                          <a:rPr lang="es-EC" i="1">
                            <a:latin typeface="Cambria Math"/>
                          </a:rPr>
                          <m:t>38.88</m:t>
                        </m:r>
                      </m:e>
                      <m:sup>
                        <m:r>
                          <a:rPr lang="es-EC" i="1">
                            <a:latin typeface="Cambria Math"/>
                          </a:rPr>
                          <m:t>0.75</m:t>
                        </m:r>
                      </m:sup>
                    </m:sSup>
                  </m:oMath>
                </a14:m>
                <a:r>
                  <a:rPr lang="es-EC" dirty="0" smtClean="0"/>
                  <a:t>=</a:t>
                </a:r>
                <a14:m>
                  <m:oMath xmlns:m="http://schemas.openxmlformats.org/officeDocument/2006/math">
                    <m:r>
                      <a:rPr lang="es-EC" b="1" i="1" smtClean="0">
                        <a:latin typeface="Cambria Math"/>
                      </a:rPr>
                      <m:t>𝟎</m:t>
                    </m:r>
                    <m:r>
                      <a:rPr lang="es-EC" b="1" i="1" smtClean="0">
                        <a:latin typeface="Cambria Math"/>
                      </a:rPr>
                      <m:t>.</m:t>
                    </m:r>
                    <m:r>
                      <a:rPr lang="es-EC" b="1" i="1" smtClean="0">
                        <a:latin typeface="Cambria Math"/>
                      </a:rPr>
                      <m:t>𝟕𝟔</m:t>
                    </m:r>
                    <m:r>
                      <a:rPr lang="es-EC" b="1" i="1" smtClean="0">
                        <a:latin typeface="Cambria Math"/>
                      </a:rPr>
                      <m:t>𝒔</m:t>
                    </m:r>
                  </m:oMath>
                </a14:m>
                <a:endParaRPr lang="es-EC" dirty="0"/>
              </a:p>
              <a:p>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3168005" y="5445224"/>
                <a:ext cx="3281868" cy="926407"/>
              </a:xfrm>
              <a:prstGeom prst="rect">
                <a:avLst/>
              </a:prstGeom>
              <a:blipFill rotWithShape="1">
                <a:blip r:embed="rId6"/>
                <a:stretch>
                  <a:fillRect/>
                </a:stretch>
              </a:blipFill>
            </p:spPr>
            <p:txBody>
              <a:bodyPr/>
              <a:lstStyle/>
              <a:p>
                <a:r>
                  <a:rPr lang="es-EC">
                    <a:noFill/>
                  </a:rPr>
                  <a:t> </a:t>
                </a:r>
              </a:p>
            </p:txBody>
          </p:sp>
        </mc:Fallback>
      </mc:AlternateContent>
      <p:sp>
        <p:nvSpPr>
          <p:cNvPr id="16" name="1 Título"/>
          <p:cNvSpPr txBox="1">
            <a:spLocks/>
          </p:cNvSpPr>
          <p:nvPr/>
        </p:nvSpPr>
        <p:spPr>
          <a:xfrm>
            <a:off x="5292080" y="24593"/>
            <a:ext cx="260843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Corte basal</a:t>
            </a:r>
            <a:endParaRPr lang="es-EC" sz="2500" dirty="0">
              <a:solidFill>
                <a:schemeClr val="bg1"/>
              </a:solidFill>
            </a:endParaRPr>
          </a:p>
        </p:txBody>
      </p:sp>
      <mc:AlternateContent xmlns:mc="http://schemas.openxmlformats.org/markup-compatibility/2006" xmlns:a14="http://schemas.microsoft.com/office/drawing/2010/main">
        <mc:Choice Requires="a14">
          <p:sp>
            <p:nvSpPr>
              <p:cNvPr id="22" name="21 Rectángulo"/>
              <p:cNvSpPr/>
              <p:nvPr/>
            </p:nvSpPr>
            <p:spPr>
              <a:xfrm>
                <a:off x="698149" y="871401"/>
                <a:ext cx="7748165" cy="829407"/>
              </a:xfrm>
              <a:prstGeom prst="rect">
                <a:avLst/>
              </a:prstGeom>
              <a:scene3d>
                <a:camera prst="orthographicFront"/>
                <a:lightRig rig="threePt" dir="t">
                  <a:rot lat="0" lon="0" rev="7500000"/>
                </a:lightRig>
              </a:scene3d>
            </p:spPr>
            <p:style>
              <a:lnRef idx="0">
                <a:schemeClr val="accent1"/>
              </a:lnRef>
              <a:fillRef idx="3">
                <a:schemeClr val="accent1"/>
              </a:fillRef>
              <a:effectRef idx="3">
                <a:schemeClr val="accent1"/>
              </a:effectRef>
              <a:fontRef idx="minor">
                <a:schemeClr val="lt1"/>
              </a:fontRef>
            </p:style>
            <p:txBody>
              <a:bodyPr spcFirstLastPara="0" vert="horz" wrap="square" lIns="68580" tIns="34290" rIns="68580" bIns="34290" numCol="1" spcCol="1270" anchor="ctr" anchorCtr="0">
                <a:noAutofit/>
              </a:bodyPr>
              <a:lstStyle/>
              <a:p>
                <a14:m>
                  <m:oMath xmlns:m="http://schemas.openxmlformats.org/officeDocument/2006/math">
                    <m:r>
                      <m:rPr>
                        <m:nor/>
                      </m:rPr>
                      <a:rPr lang="es-EC" sz="2000" smtClean="0">
                        <a:solidFill>
                          <a:schemeClr val="tx1"/>
                        </a:solidFill>
                      </a:rPr>
                      <m:t>Sa</m:t>
                    </m:r>
                    <m:r>
                      <m:rPr>
                        <m:nor/>
                      </m:rPr>
                      <a:rPr lang="es-EC" sz="2000" b="0" i="0" smtClean="0">
                        <a:solidFill>
                          <a:schemeClr val="tx1"/>
                        </a:solidFill>
                      </a:rPr>
                      <m:t>: </m:t>
                    </m:r>
                    <m:r>
                      <m:rPr>
                        <m:nor/>
                      </m:rPr>
                      <a:rPr lang="es-EC" sz="2000" smtClean="0">
                        <a:solidFill>
                          <a:schemeClr val="tx1"/>
                        </a:solidFill>
                      </a:rPr>
                      <m:t>es</m:t>
                    </m:r>
                    <m:r>
                      <m:rPr>
                        <m:nor/>
                      </m:rPr>
                      <a:rPr lang="es-EC" sz="2000" smtClean="0">
                        <a:solidFill>
                          <a:schemeClr val="tx1"/>
                        </a:solidFill>
                      </a:rPr>
                      <m:t> </m:t>
                    </m:r>
                    <m:r>
                      <m:rPr>
                        <m:nor/>
                      </m:rPr>
                      <a:rPr lang="es-EC" sz="2000" smtClean="0">
                        <a:solidFill>
                          <a:schemeClr val="tx1"/>
                        </a:solidFill>
                      </a:rPr>
                      <m:t>la</m:t>
                    </m:r>
                    <m:r>
                      <m:rPr>
                        <m:nor/>
                      </m:rPr>
                      <a:rPr lang="es-EC" sz="2000" smtClean="0">
                        <a:solidFill>
                          <a:schemeClr val="tx1"/>
                        </a:solidFill>
                      </a:rPr>
                      <m:t> </m:t>
                    </m:r>
                    <m:r>
                      <m:rPr>
                        <m:nor/>
                      </m:rPr>
                      <a:rPr lang="es-EC" sz="2000" smtClean="0">
                        <a:solidFill>
                          <a:schemeClr val="tx1"/>
                        </a:solidFill>
                      </a:rPr>
                      <m:t>aceleraci</m:t>
                    </m:r>
                    <m:r>
                      <m:rPr>
                        <m:nor/>
                      </m:rPr>
                      <a:rPr lang="es-EC" sz="2000" smtClean="0">
                        <a:solidFill>
                          <a:schemeClr val="tx1"/>
                        </a:solidFill>
                      </a:rPr>
                      <m:t>ó</m:t>
                    </m:r>
                    <m:r>
                      <m:rPr>
                        <m:nor/>
                      </m:rPr>
                      <a:rPr lang="es-EC" sz="2000" smtClean="0">
                        <a:solidFill>
                          <a:schemeClr val="tx1"/>
                        </a:solidFill>
                      </a:rPr>
                      <m:t>n</m:t>
                    </m:r>
                    <m:r>
                      <m:rPr>
                        <m:nor/>
                      </m:rPr>
                      <a:rPr lang="es-EC" sz="2000" smtClean="0">
                        <a:solidFill>
                          <a:schemeClr val="tx1"/>
                        </a:solidFill>
                      </a:rPr>
                      <m:t> </m:t>
                    </m:r>
                    <m:r>
                      <m:rPr>
                        <m:nor/>
                      </m:rPr>
                      <a:rPr lang="es-EC" sz="2000" smtClean="0">
                        <a:solidFill>
                          <a:schemeClr val="tx1"/>
                        </a:solidFill>
                      </a:rPr>
                      <m:t>espectral</m:t>
                    </m:r>
                    <m:r>
                      <m:rPr>
                        <m:nor/>
                      </m:rPr>
                      <a:rPr lang="es-EC" sz="2000" smtClean="0">
                        <a:solidFill>
                          <a:schemeClr val="tx1"/>
                        </a:solidFill>
                      </a:rPr>
                      <m:t> </m:t>
                    </m:r>
                    <m:r>
                      <m:rPr>
                        <m:nor/>
                      </m:rPr>
                      <a:rPr lang="es-EC" sz="2000" smtClean="0">
                        <a:solidFill>
                          <a:schemeClr val="tx1"/>
                        </a:solidFill>
                      </a:rPr>
                      <m:t>correspondiente</m:t>
                    </m:r>
                    <m:r>
                      <m:rPr>
                        <m:nor/>
                      </m:rPr>
                      <a:rPr lang="es-EC" sz="2000" smtClean="0">
                        <a:solidFill>
                          <a:schemeClr val="tx1"/>
                        </a:solidFill>
                      </a:rPr>
                      <m:t> </m:t>
                    </m:r>
                    <m:r>
                      <m:rPr>
                        <m:nor/>
                      </m:rPr>
                      <a:rPr lang="es-EC" sz="2000" smtClean="0">
                        <a:solidFill>
                          <a:schemeClr val="tx1"/>
                        </a:solidFill>
                      </a:rPr>
                      <m:t>al</m:t>
                    </m:r>
                    <m:r>
                      <m:rPr>
                        <m:nor/>
                      </m:rPr>
                      <a:rPr lang="es-EC" sz="2000" smtClean="0">
                        <a:solidFill>
                          <a:schemeClr val="tx1"/>
                        </a:solidFill>
                      </a:rPr>
                      <m:t> </m:t>
                    </m:r>
                    <m:r>
                      <m:rPr>
                        <m:nor/>
                      </m:rPr>
                      <a:rPr lang="es-EC" sz="2000" smtClean="0">
                        <a:solidFill>
                          <a:schemeClr val="tx1"/>
                        </a:solidFill>
                      </a:rPr>
                      <m:t>espectro</m:t>
                    </m:r>
                    <m:r>
                      <m:rPr>
                        <m:nor/>
                      </m:rPr>
                      <a:rPr lang="es-EC" sz="2000" smtClean="0">
                        <a:solidFill>
                          <a:schemeClr val="tx1"/>
                        </a:solidFill>
                      </a:rPr>
                      <m:t> </m:t>
                    </m:r>
                    <m:r>
                      <m:rPr>
                        <m:nor/>
                      </m:rPr>
                      <a:rPr lang="es-EC" sz="2000" smtClean="0">
                        <a:solidFill>
                          <a:schemeClr val="tx1"/>
                        </a:solidFill>
                      </a:rPr>
                      <m:t>de</m:t>
                    </m:r>
                    <m:r>
                      <m:rPr>
                        <m:nor/>
                      </m:rPr>
                      <a:rPr lang="es-EC" sz="2000" smtClean="0">
                        <a:solidFill>
                          <a:schemeClr val="tx1"/>
                        </a:solidFill>
                      </a:rPr>
                      <m:t> </m:t>
                    </m:r>
                    <m:r>
                      <m:rPr>
                        <m:nor/>
                      </m:rPr>
                      <a:rPr lang="es-EC" sz="2000" smtClean="0">
                        <a:solidFill>
                          <a:schemeClr val="tx1"/>
                        </a:solidFill>
                      </a:rPr>
                      <m:t>respuesta</m:t>
                    </m:r>
                    <m:r>
                      <m:rPr>
                        <m:nor/>
                      </m:rPr>
                      <a:rPr lang="es-EC" sz="2000" smtClean="0">
                        <a:solidFill>
                          <a:schemeClr val="tx1"/>
                        </a:solidFill>
                      </a:rPr>
                      <m:t> </m:t>
                    </m:r>
                    <m:r>
                      <m:rPr>
                        <m:nor/>
                      </m:rPr>
                      <a:rPr lang="es-EC" sz="2000" smtClean="0">
                        <a:solidFill>
                          <a:schemeClr val="tx1"/>
                        </a:solidFill>
                      </a:rPr>
                      <m:t>el</m:t>
                    </m:r>
                    <m:r>
                      <m:rPr>
                        <m:nor/>
                      </m:rPr>
                      <a:rPr lang="es-EC" sz="2000" smtClean="0">
                        <a:solidFill>
                          <a:schemeClr val="tx1"/>
                        </a:solidFill>
                      </a:rPr>
                      <m:t>á</m:t>
                    </m:r>
                    <m:r>
                      <m:rPr>
                        <m:nor/>
                      </m:rPr>
                      <a:rPr lang="es-EC" sz="2000" smtClean="0">
                        <a:solidFill>
                          <a:schemeClr val="tx1"/>
                        </a:solidFill>
                      </a:rPr>
                      <m:t>stico</m:t>
                    </m:r>
                    <m:r>
                      <m:rPr>
                        <m:nor/>
                      </m:rPr>
                      <a:rPr lang="es-EC" sz="2000" smtClean="0">
                        <a:solidFill>
                          <a:schemeClr val="tx1"/>
                        </a:solidFill>
                      </a:rPr>
                      <m:t> </m:t>
                    </m:r>
                    <m:r>
                      <m:rPr>
                        <m:nor/>
                      </m:rPr>
                      <a:rPr lang="es-EC" sz="2000" smtClean="0">
                        <a:solidFill>
                          <a:schemeClr val="tx1"/>
                        </a:solidFill>
                      </a:rPr>
                      <m:t>para</m:t>
                    </m:r>
                    <m:r>
                      <m:rPr>
                        <m:nor/>
                      </m:rPr>
                      <a:rPr lang="es-EC" sz="2000" smtClean="0">
                        <a:solidFill>
                          <a:schemeClr val="tx1"/>
                        </a:solidFill>
                      </a:rPr>
                      <m:t> </m:t>
                    </m:r>
                    <m:r>
                      <m:rPr>
                        <m:nor/>
                      </m:rPr>
                      <a:rPr lang="es-EC" sz="2000" smtClean="0">
                        <a:solidFill>
                          <a:schemeClr val="tx1"/>
                        </a:solidFill>
                      </a:rPr>
                      <m:t>el</m:t>
                    </m:r>
                    <m:r>
                      <m:rPr>
                        <m:nor/>
                      </m:rPr>
                      <a:rPr lang="es-EC" sz="2000" smtClean="0">
                        <a:solidFill>
                          <a:schemeClr val="tx1"/>
                        </a:solidFill>
                      </a:rPr>
                      <m:t> </m:t>
                    </m:r>
                    <m:r>
                      <m:rPr>
                        <m:nor/>
                      </m:rPr>
                      <a:rPr lang="es-EC" sz="2000" smtClean="0">
                        <a:solidFill>
                          <a:schemeClr val="tx1"/>
                        </a:solidFill>
                      </a:rPr>
                      <m:t>dise</m:t>
                    </m:r>
                    <m:r>
                      <m:rPr>
                        <m:nor/>
                      </m:rPr>
                      <a:rPr lang="es-EC" sz="2000" smtClean="0">
                        <a:solidFill>
                          <a:schemeClr val="tx1"/>
                        </a:solidFill>
                      </a:rPr>
                      <m:t>ñ</m:t>
                    </m:r>
                    <m:r>
                      <m:rPr>
                        <m:nor/>
                      </m:rPr>
                      <a:rPr lang="es-EC" sz="2000" smtClean="0">
                        <a:solidFill>
                          <a:schemeClr val="tx1"/>
                        </a:solidFill>
                      </a:rPr>
                      <m:t>o</m:t>
                    </m:r>
                  </m:oMath>
                </a14:m>
                <a:r>
                  <a:rPr lang="es-EC" sz="2000" dirty="0"/>
                  <a:t>|</a:t>
                </a:r>
              </a:p>
              <a:p>
                <a:endParaRPr lang="es-EC" sz="2000" b="1" dirty="0">
                  <a:solidFill>
                    <a:schemeClr val="tx1"/>
                  </a:solidFill>
                </a:endParaRPr>
              </a:p>
            </p:txBody>
          </p:sp>
        </mc:Choice>
        <mc:Fallback xmlns="">
          <p:sp>
            <p:nvSpPr>
              <p:cNvPr id="22" name="21 Rectángulo"/>
              <p:cNvSpPr>
                <a:spLocks noRot="1" noChangeAspect="1" noMove="1" noResize="1" noEditPoints="1" noAdjustHandles="1" noChangeArrowheads="1" noChangeShapeType="1" noTextEdit="1"/>
              </p:cNvSpPr>
              <p:nvPr/>
            </p:nvSpPr>
            <p:spPr>
              <a:xfrm>
                <a:off x="698149" y="871401"/>
                <a:ext cx="7748165" cy="829407"/>
              </a:xfrm>
              <a:prstGeom prst="rect">
                <a:avLst/>
              </a:prstGeom>
              <a:blipFill rotWithShape="1">
                <a:blip r:embed="rId7"/>
                <a:stretch>
                  <a:fillRect l="-156" t="-1899"/>
                </a:stretch>
              </a:blipFill>
            </p:spPr>
            <p:txBody>
              <a:bodyPr/>
              <a:lstStyle/>
              <a:p>
                <a:r>
                  <a:rPr lang="es-EC">
                    <a:noFill/>
                  </a:rPr>
                  <a:t> </a:t>
                </a:r>
              </a:p>
            </p:txBody>
          </p:sp>
        </mc:Fallback>
      </mc:AlternateContent>
    </p:spTree>
    <p:extLst>
      <p:ext uri="{BB962C8B-B14F-4D97-AF65-F5344CB8AC3E}">
        <p14:creationId xmlns:p14="http://schemas.microsoft.com/office/powerpoint/2010/main" val="1139905110"/>
      </p:ext>
    </p:extLst>
  </p:cSld>
  <p:clrMapOvr>
    <a:masterClrMapping/>
  </p:clrMapOvr>
  <p:transition spd="slow">
    <p:pull/>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8 Rectángulo"/>
              <p:cNvSpPr/>
              <p:nvPr/>
            </p:nvSpPr>
            <p:spPr>
              <a:xfrm>
                <a:off x="3923928" y="4437112"/>
                <a:ext cx="2268584" cy="1996765"/>
              </a:xfrm>
              <a:prstGeom prst="rect">
                <a:avLst/>
              </a:prstGeom>
              <a:blipFill>
                <a:blip r:embed="rId2"/>
                <a:tile tx="0" ty="0" sx="100000" sy="100000" flip="none" algn="tl"/>
              </a:blipFill>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EC" i="1">
                          <a:solidFill>
                            <a:schemeClr val="tx1"/>
                          </a:solidFill>
                          <a:latin typeface="Cambria Math"/>
                        </a:rPr>
                        <m:t>𝑉</m:t>
                      </m:r>
                      <m:r>
                        <a:rPr lang="es-EC" i="1">
                          <a:solidFill>
                            <a:schemeClr val="tx1"/>
                          </a:solidFill>
                          <a:latin typeface="Cambria Math"/>
                        </a:rPr>
                        <m:t>=</m:t>
                      </m:r>
                      <m:f>
                        <m:fPr>
                          <m:ctrlPr>
                            <a:rPr lang="es-EC" i="1">
                              <a:solidFill>
                                <a:schemeClr val="tx1"/>
                              </a:solidFill>
                              <a:latin typeface="Cambria Math"/>
                            </a:rPr>
                          </m:ctrlPr>
                        </m:fPr>
                        <m:num>
                          <m:r>
                            <a:rPr lang="es-EC" i="1">
                              <a:solidFill>
                                <a:schemeClr val="tx1"/>
                              </a:solidFill>
                              <a:latin typeface="Cambria Math"/>
                            </a:rPr>
                            <m:t>1∗1.19</m:t>
                          </m:r>
                        </m:num>
                        <m:den>
                          <m:r>
                            <a:rPr lang="es-EC" i="1">
                              <a:solidFill>
                                <a:schemeClr val="tx1"/>
                              </a:solidFill>
                              <a:latin typeface="Cambria Math"/>
                            </a:rPr>
                            <m:t>7∗1∗1</m:t>
                          </m:r>
                        </m:den>
                      </m:f>
                      <m:r>
                        <a:rPr lang="es-EC" i="1">
                          <a:solidFill>
                            <a:schemeClr val="tx1"/>
                          </a:solidFill>
                          <a:latin typeface="Cambria Math"/>
                        </a:rPr>
                        <m:t>∗</m:t>
                      </m:r>
                      <m:r>
                        <a:rPr lang="es-EC" i="1">
                          <a:solidFill>
                            <a:schemeClr val="tx1"/>
                          </a:solidFill>
                          <a:latin typeface="Cambria Math"/>
                        </a:rPr>
                        <m:t>𝑊</m:t>
                      </m:r>
                    </m:oMath>
                  </m:oMathPara>
                </a14:m>
                <a:endParaRPr lang="es-EC" dirty="0">
                  <a:solidFill>
                    <a:schemeClr val="tx1"/>
                  </a:solidFill>
                </a:endParaRPr>
              </a:p>
              <a:p>
                <a:endParaRPr lang="es-EC" i="1" dirty="0" smtClean="0">
                  <a:solidFill>
                    <a:schemeClr val="tx1"/>
                  </a:solidFill>
                </a:endParaRPr>
              </a:p>
              <a:p>
                <a:pPr/>
                <a14:m>
                  <m:oMathPara xmlns:m="http://schemas.openxmlformats.org/officeDocument/2006/math">
                    <m:oMathParaPr>
                      <m:jc m:val="centerGroup"/>
                    </m:oMathParaPr>
                    <m:oMath xmlns:m="http://schemas.openxmlformats.org/officeDocument/2006/math">
                      <m:r>
                        <a:rPr lang="es-EC" i="1">
                          <a:solidFill>
                            <a:schemeClr val="tx1"/>
                          </a:solidFill>
                          <a:latin typeface="Cambria Math"/>
                        </a:rPr>
                        <m:t>𝑉</m:t>
                      </m:r>
                      <m:r>
                        <a:rPr lang="es-EC" i="1">
                          <a:solidFill>
                            <a:schemeClr val="tx1"/>
                          </a:solidFill>
                          <a:latin typeface="Cambria Math"/>
                        </a:rPr>
                        <m:t>=0.17∗</m:t>
                      </m:r>
                      <m:r>
                        <a:rPr lang="es-EC" i="1">
                          <a:solidFill>
                            <a:schemeClr val="tx1"/>
                          </a:solidFill>
                          <a:latin typeface="Cambria Math"/>
                        </a:rPr>
                        <m:t>𝑊</m:t>
                      </m:r>
                    </m:oMath>
                  </m:oMathPara>
                </a14:m>
                <a:endParaRPr lang="es-EC" dirty="0" smtClean="0">
                  <a:solidFill>
                    <a:schemeClr val="tx1"/>
                  </a:solidFill>
                </a:endParaRPr>
              </a:p>
              <a:p>
                <a:endParaRPr lang="es-EC" i="1" dirty="0" smtClean="0">
                  <a:solidFill>
                    <a:schemeClr val="tx1"/>
                  </a:solidFill>
                  <a:latin typeface="Cambria Math"/>
                </a:endParaRPr>
              </a:p>
              <a:p>
                <a:pPr/>
                <a14:m>
                  <m:oMathPara xmlns:m="http://schemas.openxmlformats.org/officeDocument/2006/math">
                    <m:oMathParaPr>
                      <m:jc m:val="centerGroup"/>
                    </m:oMathParaPr>
                    <m:oMath xmlns:m="http://schemas.openxmlformats.org/officeDocument/2006/math">
                      <m:r>
                        <a:rPr lang="es-EC" b="1" i="1">
                          <a:solidFill>
                            <a:schemeClr val="tx1"/>
                          </a:solidFill>
                          <a:latin typeface="Cambria Math"/>
                        </a:rPr>
                        <m:t>𝑽</m:t>
                      </m:r>
                      <m:r>
                        <a:rPr lang="es-EC" b="1" i="1">
                          <a:solidFill>
                            <a:schemeClr val="tx1"/>
                          </a:solidFill>
                          <a:latin typeface="Cambria Math"/>
                        </a:rPr>
                        <m:t>=</m:t>
                      </m:r>
                      <m:r>
                        <a:rPr lang="es-EC" b="1" i="1" smtClean="0">
                          <a:solidFill>
                            <a:schemeClr val="tx1"/>
                          </a:solidFill>
                          <a:latin typeface="Cambria Math"/>
                        </a:rPr>
                        <m:t>𝟑𝟓𝟐𝟔</m:t>
                      </m:r>
                      <m:r>
                        <a:rPr lang="es-EC" b="1" i="1" smtClean="0">
                          <a:solidFill>
                            <a:schemeClr val="tx1"/>
                          </a:solidFill>
                          <a:latin typeface="Cambria Math"/>
                        </a:rPr>
                        <m:t> </m:t>
                      </m:r>
                      <m:r>
                        <a:rPr lang="es-EC" b="1" i="1" smtClean="0">
                          <a:solidFill>
                            <a:schemeClr val="tx1"/>
                          </a:solidFill>
                          <a:latin typeface="Cambria Math"/>
                        </a:rPr>
                        <m:t>𝒕𝒏</m:t>
                      </m:r>
                    </m:oMath>
                  </m:oMathPara>
                </a14:m>
                <a:endParaRPr lang="es-EC" b="1" dirty="0" smtClean="0">
                  <a:solidFill>
                    <a:schemeClr val="tx1"/>
                  </a:solidFill>
                </a:endParaRPr>
              </a:p>
              <a:p>
                <a:endParaRPr lang="es-EC" dirty="0">
                  <a:solidFill>
                    <a:schemeClr val="tx1"/>
                  </a:solidFill>
                </a:endParaRPr>
              </a:p>
            </p:txBody>
          </p:sp>
        </mc:Choice>
        <mc:Fallback xmlns="">
          <p:sp>
            <p:nvSpPr>
              <p:cNvPr id="9" name="8 Rectángulo"/>
              <p:cNvSpPr>
                <a:spLocks noRot="1" noChangeAspect="1" noMove="1" noResize="1" noEditPoints="1" noAdjustHandles="1" noChangeArrowheads="1" noChangeShapeType="1" noTextEdit="1"/>
              </p:cNvSpPr>
              <p:nvPr/>
            </p:nvSpPr>
            <p:spPr>
              <a:xfrm>
                <a:off x="3923928" y="4437112"/>
                <a:ext cx="2268584" cy="1996765"/>
              </a:xfrm>
              <a:prstGeom prst="rect">
                <a:avLst/>
              </a:prstGeom>
              <a:blipFill rotWithShape="1">
                <a:blip r:embed="rId3"/>
                <a:stretch>
                  <a:fillRect/>
                </a:stretch>
              </a:blipFill>
            </p:spPr>
            <p:txBody>
              <a:bodyPr/>
              <a:lstStyle/>
              <a:p>
                <a:r>
                  <a:rPr lang="es-EC">
                    <a:noFill/>
                  </a:rPr>
                  <a:t> </a:t>
                </a:r>
              </a:p>
            </p:txBody>
          </p:sp>
        </mc:Fallback>
      </mc:AlternateContent>
      <p:sp>
        <p:nvSpPr>
          <p:cNvPr id="7" name="1 Título"/>
          <p:cNvSpPr txBox="1">
            <a:spLocks/>
          </p:cNvSpPr>
          <p:nvPr/>
        </p:nvSpPr>
        <p:spPr>
          <a:xfrm>
            <a:off x="5292080" y="24593"/>
            <a:ext cx="260843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Corte basal</a:t>
            </a:r>
            <a:endParaRPr lang="es-EC" sz="2500" dirty="0">
              <a:solidFill>
                <a:schemeClr val="bg1"/>
              </a:solidFill>
            </a:endParaRPr>
          </a:p>
        </p:txBody>
      </p:sp>
      <p:sp>
        <p:nvSpPr>
          <p:cNvPr id="2" name="1 Rectángulo"/>
          <p:cNvSpPr/>
          <p:nvPr/>
        </p:nvSpPr>
        <p:spPr>
          <a:xfrm>
            <a:off x="755576" y="705470"/>
            <a:ext cx="766209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smtClean="0">
                <a:solidFill>
                  <a:schemeClr val="tx1"/>
                </a:solidFill>
              </a:rPr>
              <a:t>El cálculo de la aceleración espectral tomando en cuenta que la edificación se ubicada en la ciudad de Quito es: </a:t>
            </a:r>
            <a:endParaRPr lang="es-EC" dirty="0">
              <a:solidFill>
                <a:schemeClr val="tx1"/>
              </a:solidFill>
            </a:endParaRPr>
          </a:p>
        </p:txBody>
      </p:sp>
      <mc:AlternateContent xmlns:mc="http://schemas.openxmlformats.org/markup-compatibility/2006" xmlns:a14="http://schemas.microsoft.com/office/drawing/2010/main">
        <mc:Choice Requires="a14">
          <p:sp>
            <p:nvSpPr>
              <p:cNvPr id="3" name="2 Rectángulo"/>
              <p:cNvSpPr/>
              <p:nvPr/>
            </p:nvSpPr>
            <p:spPr>
              <a:xfrm>
                <a:off x="3016241" y="1553724"/>
                <a:ext cx="3661579" cy="369332"/>
              </a:xfrm>
              <a:prstGeom prst="rect">
                <a:avLst/>
              </a:prstGeom>
              <a:blipFill>
                <a:blip r:embed="rId2"/>
                <a:tile tx="0" ty="0" sx="100000" sy="100000" flip="none" algn="tl"/>
              </a:blip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𝑆𝑎</m:t>
                      </m:r>
                      <m:r>
                        <a:rPr lang="es-EC" i="1">
                          <a:latin typeface="Cambria Math"/>
                        </a:rPr>
                        <m:t>= </m:t>
                      </m:r>
                      <m:r>
                        <a:rPr lang="es-EC" i="1">
                          <a:latin typeface="Cambria Math"/>
                        </a:rPr>
                        <m:t>𝜂</m:t>
                      </m:r>
                      <m:r>
                        <a:rPr lang="es-EC" i="1">
                          <a:latin typeface="Cambria Math"/>
                        </a:rPr>
                        <m:t>∗</m:t>
                      </m:r>
                      <m:r>
                        <a:rPr lang="es-EC" i="1">
                          <a:latin typeface="Cambria Math"/>
                        </a:rPr>
                        <m:t>𝑍</m:t>
                      </m:r>
                      <m:r>
                        <a:rPr lang="es-EC" i="1">
                          <a:latin typeface="Cambria Math"/>
                        </a:rPr>
                        <m:t>∗</m:t>
                      </m:r>
                      <m:r>
                        <a:rPr lang="es-EC" i="1">
                          <a:latin typeface="Cambria Math"/>
                        </a:rPr>
                        <m:t>𝐹𝑎</m:t>
                      </m:r>
                      <m:r>
                        <a:rPr lang="es-EC" i="1">
                          <a:latin typeface="Cambria Math"/>
                        </a:rPr>
                        <m:t>   </m:t>
                      </m:r>
                      <m:r>
                        <a:rPr lang="es-EC" i="1">
                          <a:latin typeface="Cambria Math"/>
                        </a:rPr>
                        <m:t>𝑝𝑎𝑟𝑎</m:t>
                      </m:r>
                      <m:r>
                        <a:rPr lang="es-EC" i="1">
                          <a:latin typeface="Cambria Math"/>
                        </a:rPr>
                        <m:t> 0≤</m:t>
                      </m:r>
                      <m:r>
                        <a:rPr lang="es-EC" i="1">
                          <a:latin typeface="Cambria Math"/>
                        </a:rPr>
                        <m:t>𝑇</m:t>
                      </m:r>
                      <m:r>
                        <a:rPr lang="es-EC" i="1">
                          <a:latin typeface="Cambria Math"/>
                        </a:rPr>
                        <m:t>≤</m:t>
                      </m:r>
                      <m:r>
                        <a:rPr lang="es-EC" i="1">
                          <a:latin typeface="Cambria Math"/>
                        </a:rPr>
                        <m:t>𝑇𝑐</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016241" y="1553724"/>
                <a:ext cx="3661579" cy="369332"/>
              </a:xfrm>
              <a:prstGeom prst="rect">
                <a:avLst/>
              </a:prstGeom>
              <a:blipFill rotWithShape="1">
                <a:blip r:embed="rId4"/>
                <a:stretch>
                  <a:fillRect b="-1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1225447" y="2132856"/>
                <a:ext cx="7086027"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s-EC" i="1" smtClean="0">
                          <a:solidFill>
                            <a:schemeClr val="tx1"/>
                          </a:solidFill>
                          <a:latin typeface="Cambria Math"/>
                        </a:rPr>
                        <m:t>𝜂</m:t>
                      </m:r>
                      <m:r>
                        <a:rPr lang="es-EC" i="1">
                          <a:solidFill>
                            <a:schemeClr val="tx1"/>
                          </a:solidFill>
                          <a:latin typeface="Cambria Math"/>
                        </a:rPr>
                        <m:t>=2.48 </m:t>
                      </m:r>
                      <m:d>
                        <m:dPr>
                          <m:ctrlPr>
                            <a:rPr lang="es-EC" i="1">
                              <a:solidFill>
                                <a:schemeClr val="tx1"/>
                              </a:solidFill>
                              <a:latin typeface="Cambria Math"/>
                            </a:rPr>
                          </m:ctrlPr>
                        </m:dPr>
                        <m:e>
                          <m:r>
                            <m:rPr>
                              <m:sty m:val="p"/>
                            </m:rPr>
                            <a:rPr lang="es-EC">
                              <a:solidFill>
                                <a:schemeClr val="tx1"/>
                              </a:solidFill>
                              <a:latin typeface="Cambria Math"/>
                            </a:rPr>
                            <m:t>Para</m:t>
                          </m:r>
                          <m:r>
                            <a:rPr lang="es-EC">
                              <a:solidFill>
                                <a:schemeClr val="tx1"/>
                              </a:solidFill>
                              <a:latin typeface="Cambria Math"/>
                            </a:rPr>
                            <m:t> </m:t>
                          </m:r>
                          <m:r>
                            <m:rPr>
                              <m:sty m:val="p"/>
                            </m:rPr>
                            <a:rPr lang="es-EC">
                              <a:solidFill>
                                <a:schemeClr val="tx1"/>
                              </a:solidFill>
                              <a:latin typeface="Cambria Math"/>
                            </a:rPr>
                            <m:t>Provincias</m:t>
                          </m:r>
                          <m:r>
                            <a:rPr lang="es-EC">
                              <a:solidFill>
                                <a:schemeClr val="tx1"/>
                              </a:solidFill>
                              <a:latin typeface="Cambria Math"/>
                            </a:rPr>
                            <m:t> </m:t>
                          </m:r>
                          <m:r>
                            <m:rPr>
                              <m:sty m:val="p"/>
                            </m:rPr>
                            <a:rPr lang="es-EC">
                              <a:solidFill>
                                <a:schemeClr val="tx1"/>
                              </a:solidFill>
                              <a:latin typeface="Cambria Math"/>
                            </a:rPr>
                            <m:t>de</m:t>
                          </m:r>
                          <m:r>
                            <a:rPr lang="es-EC">
                              <a:solidFill>
                                <a:schemeClr val="tx1"/>
                              </a:solidFill>
                              <a:latin typeface="Cambria Math"/>
                            </a:rPr>
                            <m:t> </m:t>
                          </m:r>
                          <m:r>
                            <m:rPr>
                              <m:sty m:val="p"/>
                            </m:rPr>
                            <a:rPr lang="es-EC">
                              <a:solidFill>
                                <a:schemeClr val="tx1"/>
                              </a:solidFill>
                              <a:latin typeface="Cambria Math"/>
                            </a:rPr>
                            <m:t>la</m:t>
                          </m:r>
                          <m:r>
                            <a:rPr lang="es-EC">
                              <a:solidFill>
                                <a:schemeClr val="tx1"/>
                              </a:solidFill>
                              <a:latin typeface="Cambria Math"/>
                            </a:rPr>
                            <m:t> </m:t>
                          </m:r>
                          <m:r>
                            <m:rPr>
                              <m:sty m:val="p"/>
                            </m:rPr>
                            <a:rPr lang="es-EC">
                              <a:solidFill>
                                <a:schemeClr val="tx1"/>
                              </a:solidFill>
                              <a:latin typeface="Cambria Math"/>
                            </a:rPr>
                            <m:t>Sierra</m:t>
                          </m:r>
                          <m:r>
                            <a:rPr lang="es-EC">
                              <a:solidFill>
                                <a:schemeClr val="tx1"/>
                              </a:solidFill>
                              <a:latin typeface="Cambria Math"/>
                            </a:rPr>
                            <m:t>, </m:t>
                          </m:r>
                          <m:r>
                            <m:rPr>
                              <m:sty m:val="p"/>
                            </m:rPr>
                            <a:rPr lang="es-EC">
                              <a:solidFill>
                                <a:schemeClr val="tx1"/>
                              </a:solidFill>
                              <a:latin typeface="Cambria Math"/>
                            </a:rPr>
                            <m:t>Esmeraldas</m:t>
                          </m:r>
                          <m:r>
                            <a:rPr lang="es-EC">
                              <a:solidFill>
                                <a:schemeClr val="tx1"/>
                              </a:solidFill>
                              <a:latin typeface="Cambria Math"/>
                            </a:rPr>
                            <m:t> </m:t>
                          </m:r>
                          <m:r>
                            <m:rPr>
                              <m:sty m:val="p"/>
                            </m:rPr>
                            <a:rPr lang="es-EC">
                              <a:solidFill>
                                <a:schemeClr val="tx1"/>
                              </a:solidFill>
                              <a:latin typeface="Cambria Math"/>
                            </a:rPr>
                            <m:t>y</m:t>
                          </m:r>
                          <m:r>
                            <a:rPr lang="es-EC">
                              <a:solidFill>
                                <a:schemeClr val="tx1"/>
                              </a:solidFill>
                              <a:latin typeface="Cambria Math"/>
                            </a:rPr>
                            <m:t> </m:t>
                          </m:r>
                          <m:r>
                            <m:rPr>
                              <m:sty m:val="p"/>
                            </m:rPr>
                            <a:rPr lang="es-EC">
                              <a:solidFill>
                                <a:schemeClr val="tx1"/>
                              </a:solidFill>
                              <a:latin typeface="Cambria Math"/>
                            </a:rPr>
                            <m:t>Gal</m:t>
                          </m:r>
                          <m:r>
                            <a:rPr lang="es-EC">
                              <a:solidFill>
                                <a:schemeClr val="tx1"/>
                              </a:solidFill>
                              <a:latin typeface="Cambria Math"/>
                            </a:rPr>
                            <m:t>á</m:t>
                          </m:r>
                          <m:r>
                            <m:rPr>
                              <m:sty m:val="p"/>
                            </m:rPr>
                            <a:rPr lang="es-EC">
                              <a:solidFill>
                                <a:schemeClr val="tx1"/>
                              </a:solidFill>
                              <a:latin typeface="Cambria Math"/>
                            </a:rPr>
                            <m:t>pagos</m:t>
                          </m:r>
                        </m:e>
                      </m:d>
                    </m:oMath>
                  </m:oMathPara>
                </a14:m>
                <a:endParaRPr lang="es-EC" dirty="0" smtClean="0">
                  <a:solidFill>
                    <a:schemeClr val="tx1"/>
                  </a:solidFill>
                  <a:latin typeface="Cambria Math"/>
                </a:endParaRPr>
              </a:p>
              <a:p>
                <a:pPr/>
                <a14:m>
                  <m:oMathPara xmlns:m="http://schemas.openxmlformats.org/officeDocument/2006/math">
                    <m:oMathParaPr>
                      <m:jc m:val="centerGroup"/>
                    </m:oMathParaPr>
                    <m:oMath xmlns:m="http://schemas.openxmlformats.org/officeDocument/2006/math">
                      <m:r>
                        <a:rPr lang="es-EC" i="1">
                          <a:solidFill>
                            <a:schemeClr val="tx1"/>
                          </a:solidFill>
                          <a:latin typeface="Cambria Math"/>
                        </a:rPr>
                        <m:t>𝑍</m:t>
                      </m:r>
                      <m:r>
                        <a:rPr lang="es-EC" i="1">
                          <a:solidFill>
                            <a:schemeClr val="tx1"/>
                          </a:solidFill>
                          <a:latin typeface="Cambria Math"/>
                        </a:rPr>
                        <m:t>=0.4 </m:t>
                      </m:r>
                      <m:r>
                        <a:rPr lang="es-EC">
                          <a:solidFill>
                            <a:schemeClr val="tx1"/>
                          </a:solidFill>
                          <a:latin typeface="Cambria Math"/>
                        </a:rPr>
                        <m:t>(</m:t>
                      </m:r>
                      <m:r>
                        <m:rPr>
                          <m:sty m:val="p"/>
                        </m:rPr>
                        <a:rPr lang="es-EC">
                          <a:solidFill>
                            <a:schemeClr val="tx1"/>
                          </a:solidFill>
                          <a:latin typeface="Cambria Math"/>
                        </a:rPr>
                        <m:t>Caracter</m:t>
                      </m:r>
                      <m:r>
                        <a:rPr lang="es-EC">
                          <a:solidFill>
                            <a:schemeClr val="tx1"/>
                          </a:solidFill>
                          <a:latin typeface="Cambria Math"/>
                        </a:rPr>
                        <m:t>í</m:t>
                      </m:r>
                      <m:r>
                        <m:rPr>
                          <m:sty m:val="p"/>
                        </m:rPr>
                        <a:rPr lang="es-EC">
                          <a:solidFill>
                            <a:schemeClr val="tx1"/>
                          </a:solidFill>
                          <a:latin typeface="Cambria Math"/>
                        </a:rPr>
                        <m:t>stica</m:t>
                      </m:r>
                      <m:r>
                        <a:rPr lang="es-EC">
                          <a:solidFill>
                            <a:schemeClr val="tx1"/>
                          </a:solidFill>
                          <a:latin typeface="Cambria Math"/>
                        </a:rPr>
                        <m:t> </m:t>
                      </m:r>
                      <m:r>
                        <m:rPr>
                          <m:sty m:val="p"/>
                        </m:rPr>
                        <a:rPr lang="es-EC">
                          <a:solidFill>
                            <a:schemeClr val="tx1"/>
                          </a:solidFill>
                          <a:latin typeface="Cambria Math"/>
                        </a:rPr>
                        <m:t>amenaza</m:t>
                      </m:r>
                      <m:r>
                        <a:rPr lang="es-EC">
                          <a:solidFill>
                            <a:schemeClr val="tx1"/>
                          </a:solidFill>
                          <a:latin typeface="Cambria Math"/>
                        </a:rPr>
                        <m:t> </m:t>
                      </m:r>
                      <m:r>
                        <m:rPr>
                          <m:sty m:val="p"/>
                        </m:rPr>
                        <a:rPr lang="es-EC">
                          <a:solidFill>
                            <a:schemeClr val="tx1"/>
                          </a:solidFill>
                          <a:latin typeface="Cambria Math"/>
                        </a:rPr>
                        <m:t>s</m:t>
                      </m:r>
                      <m:r>
                        <a:rPr lang="es-EC">
                          <a:solidFill>
                            <a:schemeClr val="tx1"/>
                          </a:solidFill>
                          <a:latin typeface="Cambria Math"/>
                        </a:rPr>
                        <m:t>í</m:t>
                      </m:r>
                      <m:r>
                        <m:rPr>
                          <m:sty m:val="p"/>
                        </m:rPr>
                        <a:rPr lang="es-EC">
                          <a:solidFill>
                            <a:schemeClr val="tx1"/>
                          </a:solidFill>
                          <a:latin typeface="Cambria Math"/>
                        </a:rPr>
                        <m:t>smica</m:t>
                      </m:r>
                      <m:r>
                        <a:rPr lang="es-EC">
                          <a:solidFill>
                            <a:schemeClr val="tx1"/>
                          </a:solidFill>
                          <a:latin typeface="Cambria Math"/>
                        </a:rPr>
                        <m:t> </m:t>
                      </m:r>
                      <m:r>
                        <m:rPr>
                          <m:sty m:val="p"/>
                        </m:rPr>
                        <a:rPr lang="es-EC">
                          <a:solidFill>
                            <a:schemeClr val="tx1"/>
                          </a:solidFill>
                          <a:latin typeface="Cambria Math"/>
                        </a:rPr>
                        <m:t>alta</m:t>
                      </m:r>
                      <m:r>
                        <a:rPr lang="es-EC">
                          <a:solidFill>
                            <a:schemeClr val="tx1"/>
                          </a:solidFill>
                          <a:latin typeface="Cambria Math"/>
                        </a:rPr>
                        <m:t>)</m:t>
                      </m:r>
                    </m:oMath>
                  </m:oMathPara>
                </a14:m>
                <a:endParaRPr lang="es-EC" dirty="0">
                  <a:solidFill>
                    <a:schemeClr val="tx1"/>
                  </a:solidFill>
                </a:endParaRPr>
              </a:p>
              <a:p>
                <a:pPr/>
                <a14:m>
                  <m:oMathPara xmlns:m="http://schemas.openxmlformats.org/officeDocument/2006/math">
                    <m:oMathParaPr>
                      <m:jc m:val="centerGroup"/>
                    </m:oMathParaPr>
                    <m:oMath xmlns:m="http://schemas.openxmlformats.org/officeDocument/2006/math">
                      <m:r>
                        <a:rPr lang="es-EC" i="1">
                          <a:solidFill>
                            <a:schemeClr val="tx1"/>
                          </a:solidFill>
                          <a:latin typeface="Cambria Math"/>
                        </a:rPr>
                        <m:t>𝑟</m:t>
                      </m:r>
                      <m:r>
                        <a:rPr lang="es-EC" i="1">
                          <a:solidFill>
                            <a:schemeClr val="tx1"/>
                          </a:solidFill>
                          <a:latin typeface="Cambria Math"/>
                        </a:rPr>
                        <m:t>=1;</m:t>
                      </m:r>
                      <m:r>
                        <a:rPr lang="es-EC" i="1">
                          <a:solidFill>
                            <a:schemeClr val="tx1"/>
                          </a:solidFill>
                          <a:latin typeface="Cambria Math"/>
                        </a:rPr>
                        <m:t>𝑝𝑎𝑟𝑎</m:t>
                      </m:r>
                      <m:r>
                        <a:rPr lang="es-EC" i="1">
                          <a:solidFill>
                            <a:schemeClr val="tx1"/>
                          </a:solidFill>
                          <a:latin typeface="Cambria Math"/>
                        </a:rPr>
                        <m:t> </m:t>
                      </m:r>
                      <m:r>
                        <a:rPr lang="es-EC" i="1">
                          <a:solidFill>
                            <a:schemeClr val="tx1"/>
                          </a:solidFill>
                          <a:latin typeface="Cambria Math"/>
                        </a:rPr>
                        <m:t>𝑡𝑖𝑝𝑜</m:t>
                      </m:r>
                      <m:r>
                        <a:rPr lang="es-EC" i="1">
                          <a:solidFill>
                            <a:schemeClr val="tx1"/>
                          </a:solidFill>
                          <a:latin typeface="Cambria Math"/>
                        </a:rPr>
                        <m:t> </m:t>
                      </m:r>
                      <m:r>
                        <a:rPr lang="es-EC" i="1">
                          <a:solidFill>
                            <a:schemeClr val="tx1"/>
                          </a:solidFill>
                          <a:latin typeface="Cambria Math"/>
                        </a:rPr>
                        <m:t>𝑑𝑒</m:t>
                      </m:r>
                      <m:r>
                        <a:rPr lang="es-EC" i="1">
                          <a:solidFill>
                            <a:schemeClr val="tx1"/>
                          </a:solidFill>
                          <a:latin typeface="Cambria Math"/>
                        </a:rPr>
                        <m:t> </m:t>
                      </m:r>
                      <m:r>
                        <a:rPr lang="es-EC" i="1">
                          <a:solidFill>
                            <a:schemeClr val="tx1"/>
                          </a:solidFill>
                          <a:latin typeface="Cambria Math"/>
                        </a:rPr>
                        <m:t>𝑠𝑢𝑒𝑙𝑜</m:t>
                      </m:r>
                      <m:r>
                        <a:rPr lang="es-EC" i="1">
                          <a:solidFill>
                            <a:schemeClr val="tx1"/>
                          </a:solidFill>
                          <a:latin typeface="Cambria Math"/>
                        </a:rPr>
                        <m:t> </m:t>
                      </m:r>
                      <m:r>
                        <a:rPr lang="es-EC" i="1">
                          <a:solidFill>
                            <a:schemeClr val="tx1"/>
                          </a:solidFill>
                          <a:latin typeface="Cambria Math"/>
                        </a:rPr>
                        <m:t>𝐴</m:t>
                      </m:r>
                      <m:r>
                        <a:rPr lang="es-EC" i="1">
                          <a:solidFill>
                            <a:schemeClr val="tx1"/>
                          </a:solidFill>
                          <a:latin typeface="Cambria Math"/>
                        </a:rPr>
                        <m:t>,</m:t>
                      </m:r>
                      <m:r>
                        <a:rPr lang="es-EC" i="1">
                          <a:solidFill>
                            <a:schemeClr val="tx1"/>
                          </a:solidFill>
                          <a:latin typeface="Cambria Math"/>
                        </a:rPr>
                        <m:t>𝐵</m:t>
                      </m:r>
                      <m:r>
                        <a:rPr lang="es-EC" i="1">
                          <a:solidFill>
                            <a:schemeClr val="tx1"/>
                          </a:solidFill>
                          <a:latin typeface="Cambria Math"/>
                        </a:rPr>
                        <m:t> </m:t>
                      </m:r>
                      <m:r>
                        <a:rPr lang="es-EC" i="1">
                          <a:solidFill>
                            <a:schemeClr val="tx1"/>
                          </a:solidFill>
                          <a:latin typeface="Cambria Math"/>
                        </a:rPr>
                        <m:t>𝑜</m:t>
                      </m:r>
                      <m:r>
                        <a:rPr lang="es-EC" i="1">
                          <a:solidFill>
                            <a:schemeClr val="tx1"/>
                          </a:solidFill>
                          <a:latin typeface="Cambria Math"/>
                        </a:rPr>
                        <m:t> </m:t>
                      </m:r>
                      <m:r>
                        <a:rPr lang="es-EC" i="1">
                          <a:solidFill>
                            <a:schemeClr val="tx1"/>
                          </a:solidFill>
                          <a:latin typeface="Cambria Math"/>
                        </a:rPr>
                        <m:t>𝐶</m:t>
                      </m:r>
                    </m:oMath>
                  </m:oMathPara>
                </a14:m>
                <a:endParaRPr lang="es-EC" dirty="0">
                  <a:solidFill>
                    <a:schemeClr val="tx1"/>
                  </a:solidFill>
                </a:endParaRPr>
              </a:p>
            </p:txBody>
          </p:sp>
        </mc:Choice>
        <mc:Fallback xmlns="">
          <p:sp>
            <p:nvSpPr>
              <p:cNvPr id="4" name="3 Rectángulo"/>
              <p:cNvSpPr>
                <a:spLocks noRot="1" noChangeAspect="1" noMove="1" noResize="1" noEditPoints="1" noAdjustHandles="1" noChangeArrowheads="1" noChangeShapeType="1" noTextEdit="1"/>
              </p:cNvSpPr>
              <p:nvPr/>
            </p:nvSpPr>
            <p:spPr>
              <a:xfrm>
                <a:off x="1225447" y="2132856"/>
                <a:ext cx="7086027" cy="923330"/>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3153451" y="3324577"/>
                <a:ext cx="3463640" cy="369332"/>
              </a:xfrm>
              <a:prstGeom prst="rect">
                <a:avLst/>
              </a:prstGeom>
              <a:blipFill>
                <a:blip r:embed="rId2"/>
                <a:tile tx="0" ty="0" sx="100000" sy="100000" flip="none" algn="tl"/>
              </a:blip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𝑆𝑎</m:t>
                      </m:r>
                      <m:r>
                        <a:rPr lang="es-EC" i="1">
                          <a:latin typeface="Cambria Math"/>
                        </a:rPr>
                        <m:t>= 2.48∗0.4∗1.20=</m:t>
                      </m:r>
                      <m:r>
                        <a:rPr lang="es-EC" b="1" i="1">
                          <a:latin typeface="Cambria Math"/>
                        </a:rPr>
                        <m:t>𝟏</m:t>
                      </m:r>
                      <m:r>
                        <a:rPr lang="es-EC" b="1" i="1">
                          <a:latin typeface="Cambria Math"/>
                        </a:rPr>
                        <m:t>.</m:t>
                      </m:r>
                      <m:r>
                        <a:rPr lang="es-EC" b="1" i="1">
                          <a:latin typeface="Cambria Math"/>
                        </a:rPr>
                        <m:t>𝟏𝟗</m:t>
                      </m:r>
                      <m:r>
                        <a:rPr lang="es-EC" i="1">
                          <a:latin typeface="Cambria Math"/>
                        </a:rPr>
                        <m:t>    </m:t>
                      </m:r>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3153451" y="3324577"/>
                <a:ext cx="3463640" cy="369332"/>
              </a:xfrm>
              <a:prstGeom prst="rect">
                <a:avLst/>
              </a:prstGeom>
              <a:blipFill rotWithShape="1">
                <a:blip r:embed="rId6"/>
                <a:stretch>
                  <a:fillRect/>
                </a:stretch>
              </a:blipFill>
            </p:spPr>
            <p:txBody>
              <a:bodyPr/>
              <a:lstStyle/>
              <a:p>
                <a:r>
                  <a:rPr lang="es-EC">
                    <a:noFill/>
                  </a:rPr>
                  <a:t> </a:t>
                </a:r>
              </a:p>
            </p:txBody>
          </p:sp>
        </mc:Fallback>
      </mc:AlternateContent>
      <p:sp>
        <p:nvSpPr>
          <p:cNvPr id="6" name="5 Rectángulo"/>
          <p:cNvSpPr/>
          <p:nvPr/>
        </p:nvSpPr>
        <p:spPr>
          <a:xfrm>
            <a:off x="834657" y="3858904"/>
            <a:ext cx="4568879"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dirty="0">
                <a:solidFill>
                  <a:schemeClr val="tx1"/>
                </a:solidFill>
              </a:rPr>
              <a:t>Se obtiene el coeficiente basal igual a:</a:t>
            </a:r>
          </a:p>
        </p:txBody>
      </p:sp>
    </p:spTree>
    <p:extLst>
      <p:ext uri="{BB962C8B-B14F-4D97-AF65-F5344CB8AC3E}">
        <p14:creationId xmlns:p14="http://schemas.microsoft.com/office/powerpoint/2010/main" val="3948285851"/>
      </p:ext>
    </p:extLst>
  </p:cSld>
  <p:clrMapOvr>
    <a:masterClrMapping/>
  </p:clrMapOvr>
  <p:transition spd="slow">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599725" y="836712"/>
            <a:ext cx="7860705"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es-EC" dirty="0"/>
              <a:t>Los límites que establece el </a:t>
            </a:r>
            <a:r>
              <a:rPr lang="es-EC" dirty="0" smtClean="0"/>
              <a:t>NEC-11 </a:t>
            </a:r>
            <a:r>
              <a:rPr lang="es-EC" dirty="0"/>
              <a:t>para restringir las aceleraciones espectrales para los periodos se muestran a continuación:</a:t>
            </a:r>
          </a:p>
        </p:txBody>
      </p:sp>
      <mc:AlternateContent xmlns:mc="http://schemas.openxmlformats.org/markup-compatibility/2006" xmlns:a14="http://schemas.microsoft.com/office/drawing/2010/main">
        <mc:Choice Requires="a14">
          <p:sp>
            <p:nvSpPr>
              <p:cNvPr id="11" name="10 Rectángulo"/>
              <p:cNvSpPr/>
              <p:nvPr/>
            </p:nvSpPr>
            <p:spPr>
              <a:xfrm>
                <a:off x="697507" y="3318906"/>
                <a:ext cx="7860705"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dirty="0"/>
                  <a:t>Los factores Fa, </a:t>
                </a:r>
                <a:r>
                  <a:rPr lang="es-EC" dirty="0" err="1"/>
                  <a:t>Fd</a:t>
                </a:r>
                <a:r>
                  <a:rPr lang="es-EC" dirty="0"/>
                  <a:t>, </a:t>
                </a:r>
                <a:r>
                  <a:rPr lang="es-EC" dirty="0" err="1"/>
                  <a:t>Fs</a:t>
                </a:r>
                <a:r>
                  <a:rPr lang="es-EC" dirty="0"/>
                  <a:t> para el tipo de suelo CV son los siguientes:</a:t>
                </a:r>
              </a:p>
              <a:p>
                <a:pPr/>
                <a14:m>
                  <m:oMathPara xmlns:m="http://schemas.openxmlformats.org/officeDocument/2006/math">
                    <m:oMathParaPr>
                      <m:jc m:val="centerGroup"/>
                    </m:oMathParaPr>
                    <m:oMath xmlns:m="http://schemas.openxmlformats.org/officeDocument/2006/math">
                      <m:r>
                        <a:rPr lang="es-EC" i="1">
                          <a:latin typeface="Cambria Math"/>
                        </a:rPr>
                        <m:t>𝐹𝑎</m:t>
                      </m:r>
                      <m:r>
                        <a:rPr lang="es-EC">
                          <a:latin typeface="Cambria Math"/>
                        </a:rPr>
                        <m:t>=1.20</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𝐹𝑑</m:t>
                      </m:r>
                      <m:r>
                        <a:rPr lang="es-EC">
                          <a:latin typeface="Cambria Math"/>
                        </a:rPr>
                        <m:t>=1.30</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𝐹𝑠</m:t>
                      </m:r>
                      <m:r>
                        <a:rPr lang="es-EC">
                          <a:latin typeface="Cambria Math"/>
                        </a:rPr>
                        <m:t>=1.3</m:t>
                      </m:r>
                      <m:r>
                        <a:rPr lang="es-EC" smtClean="0">
                          <a:latin typeface="Cambria Math"/>
                        </a:rPr>
                        <m:t>0</m:t>
                      </m:r>
                    </m:oMath>
                  </m:oMathPara>
                </a14:m>
                <a:endParaRPr lang="es-EC" dirty="0" smtClean="0"/>
              </a:p>
            </p:txBody>
          </p:sp>
        </mc:Choice>
        <mc:Fallback xmlns="">
          <p:sp>
            <p:nvSpPr>
              <p:cNvPr id="11" name="10 Rectángulo"/>
              <p:cNvSpPr>
                <a:spLocks noRot="1" noChangeAspect="1" noMove="1" noResize="1" noEditPoints="1" noAdjustHandles="1" noChangeArrowheads="1" noChangeShapeType="1" noTextEdit="1"/>
              </p:cNvSpPr>
              <p:nvPr/>
            </p:nvSpPr>
            <p:spPr>
              <a:xfrm>
                <a:off x="697507" y="3318906"/>
                <a:ext cx="7860705" cy="1200329"/>
              </a:xfrm>
              <a:prstGeom prst="rect">
                <a:avLst/>
              </a:prstGeom>
              <a:blipFill rotWithShape="1">
                <a:blip r:embed="rId2"/>
                <a:stretch>
                  <a:fillRect l="-386" t="-91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 name="1 Rectángulo"/>
              <p:cNvSpPr/>
              <p:nvPr/>
            </p:nvSpPr>
            <p:spPr>
              <a:xfrm>
                <a:off x="3549038" y="1760042"/>
                <a:ext cx="2178802" cy="618246"/>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𝑇𝑐</m:t>
                      </m:r>
                      <m:r>
                        <a:rPr lang="es-EC" i="1">
                          <a:latin typeface="Cambria Math"/>
                        </a:rPr>
                        <m:t>=0.55∗</m:t>
                      </m:r>
                      <m:r>
                        <a:rPr lang="es-EC" i="1">
                          <a:latin typeface="Cambria Math"/>
                        </a:rPr>
                        <m:t>𝐹𝑠</m:t>
                      </m:r>
                      <m:r>
                        <a:rPr lang="es-EC" i="1">
                          <a:latin typeface="Cambria Math"/>
                        </a:rPr>
                        <m:t>∗</m:t>
                      </m:r>
                      <m:f>
                        <m:fPr>
                          <m:ctrlPr>
                            <a:rPr lang="es-EC" i="1">
                              <a:latin typeface="Cambria Math"/>
                            </a:rPr>
                          </m:ctrlPr>
                        </m:fPr>
                        <m:num>
                          <m:r>
                            <a:rPr lang="es-EC" i="1">
                              <a:latin typeface="Cambria Math"/>
                            </a:rPr>
                            <m:t>𝐹𝑑</m:t>
                          </m:r>
                        </m:num>
                        <m:den>
                          <m:r>
                            <a:rPr lang="es-EC" i="1">
                              <a:latin typeface="Cambria Math"/>
                            </a:rPr>
                            <m:t>𝐹𝑎</m:t>
                          </m:r>
                        </m:den>
                      </m:f>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3549038" y="1760042"/>
                <a:ext cx="2178802" cy="618246"/>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3549038" y="2461816"/>
                <a:ext cx="2196435" cy="618246"/>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𝑇𝑜</m:t>
                      </m:r>
                      <m:r>
                        <a:rPr lang="es-EC" i="1">
                          <a:latin typeface="Cambria Math"/>
                        </a:rPr>
                        <m:t>=0.10∗</m:t>
                      </m:r>
                      <m:r>
                        <a:rPr lang="es-EC" i="1">
                          <a:latin typeface="Cambria Math"/>
                        </a:rPr>
                        <m:t>𝐹𝑠</m:t>
                      </m:r>
                      <m:r>
                        <a:rPr lang="es-EC" i="1">
                          <a:latin typeface="Cambria Math"/>
                        </a:rPr>
                        <m:t>∗</m:t>
                      </m:r>
                      <m:f>
                        <m:fPr>
                          <m:ctrlPr>
                            <a:rPr lang="es-EC" i="1">
                              <a:latin typeface="Cambria Math"/>
                            </a:rPr>
                          </m:ctrlPr>
                        </m:fPr>
                        <m:num>
                          <m:r>
                            <a:rPr lang="es-EC" i="1">
                              <a:latin typeface="Cambria Math"/>
                            </a:rPr>
                            <m:t>𝐹𝑑</m:t>
                          </m:r>
                        </m:num>
                        <m:den>
                          <m:r>
                            <a:rPr lang="es-EC" i="1">
                              <a:latin typeface="Cambria Math"/>
                            </a:rPr>
                            <m:t>𝐹𝑎</m:t>
                          </m:r>
                        </m:den>
                      </m:f>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549038" y="2461816"/>
                <a:ext cx="2196435" cy="618246"/>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296933" y="4797152"/>
                <a:ext cx="4572000" cy="1133131"/>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a:spAutoFit/>
              </a:bodyPr>
              <a:lstStyle/>
              <a:p>
                <a:pPr/>
                <a14:m>
                  <m:oMathPara xmlns:m="http://schemas.openxmlformats.org/officeDocument/2006/math">
                    <m:oMathParaPr>
                      <m:jc m:val="centerGroup"/>
                    </m:oMathParaPr>
                    <m:oMath xmlns:m="http://schemas.openxmlformats.org/officeDocument/2006/math">
                      <m:r>
                        <a:rPr lang="es-EC" i="1">
                          <a:latin typeface="Cambria Math"/>
                        </a:rPr>
                        <m:t>𝑇𝑐</m:t>
                      </m:r>
                      <m:r>
                        <a:rPr lang="es-EC" i="1">
                          <a:latin typeface="Cambria Math"/>
                        </a:rPr>
                        <m:t>=0.55∗1.30∗</m:t>
                      </m:r>
                      <m:f>
                        <m:fPr>
                          <m:ctrlPr>
                            <a:rPr lang="es-EC" i="1">
                              <a:latin typeface="Cambria Math"/>
                            </a:rPr>
                          </m:ctrlPr>
                        </m:fPr>
                        <m:num>
                          <m:r>
                            <a:rPr lang="es-EC" i="1">
                              <a:latin typeface="Cambria Math"/>
                            </a:rPr>
                            <m:t>1.30</m:t>
                          </m:r>
                        </m:num>
                        <m:den>
                          <m:r>
                            <a:rPr lang="es-EC" i="1">
                              <a:latin typeface="Cambria Math"/>
                            </a:rPr>
                            <m:t>1.20</m:t>
                          </m:r>
                        </m:den>
                      </m:f>
                      <m:r>
                        <a:rPr lang="es-EC" i="1">
                          <a:latin typeface="Cambria Math"/>
                        </a:rPr>
                        <m:t>=</m:t>
                      </m:r>
                      <m:r>
                        <a:rPr lang="es-EC" b="1" i="1">
                          <a:latin typeface="Cambria Math"/>
                        </a:rPr>
                        <m:t>𝟎</m:t>
                      </m:r>
                      <m:r>
                        <a:rPr lang="es-EC" b="1" i="1">
                          <a:latin typeface="Cambria Math"/>
                        </a:rPr>
                        <m:t>.</m:t>
                      </m:r>
                      <m:r>
                        <a:rPr lang="es-EC" b="1" i="1">
                          <a:latin typeface="Cambria Math"/>
                        </a:rPr>
                        <m:t>𝟕𝟕𝟒</m:t>
                      </m:r>
                      <m:r>
                        <a:rPr lang="es-EC" b="1" i="1">
                          <a:latin typeface="Cambria Math"/>
                        </a:rPr>
                        <m:t> </m:t>
                      </m:r>
                      <m:r>
                        <a:rPr lang="es-EC" b="1" i="1">
                          <a:latin typeface="Cambria Math"/>
                        </a:rPr>
                        <m:t>𝒔𝒆𝒈</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𝑇𝑜</m:t>
                      </m:r>
                      <m:r>
                        <a:rPr lang="es-EC" i="1">
                          <a:latin typeface="Cambria Math"/>
                        </a:rPr>
                        <m:t>=0.10∗1.20∗</m:t>
                      </m:r>
                      <m:f>
                        <m:fPr>
                          <m:ctrlPr>
                            <a:rPr lang="es-EC" i="1">
                              <a:latin typeface="Cambria Math"/>
                            </a:rPr>
                          </m:ctrlPr>
                        </m:fPr>
                        <m:num>
                          <m:r>
                            <a:rPr lang="es-EC" i="1">
                              <a:latin typeface="Cambria Math"/>
                            </a:rPr>
                            <m:t>1.30</m:t>
                          </m:r>
                        </m:num>
                        <m:den>
                          <m:r>
                            <a:rPr lang="es-EC" i="1">
                              <a:latin typeface="Cambria Math"/>
                            </a:rPr>
                            <m:t>1.20</m:t>
                          </m:r>
                        </m:den>
                      </m:f>
                      <m:r>
                        <a:rPr lang="es-EC" i="1">
                          <a:latin typeface="Cambria Math"/>
                        </a:rPr>
                        <m:t>=</m:t>
                      </m:r>
                      <m:r>
                        <a:rPr lang="es-EC" b="1" i="1">
                          <a:latin typeface="Cambria Math"/>
                        </a:rPr>
                        <m:t>𝟎</m:t>
                      </m:r>
                      <m:r>
                        <a:rPr lang="es-EC" b="1" i="1">
                          <a:latin typeface="Cambria Math"/>
                        </a:rPr>
                        <m:t>.</m:t>
                      </m:r>
                      <m:r>
                        <a:rPr lang="es-EC" b="1" i="1">
                          <a:latin typeface="Cambria Math"/>
                        </a:rPr>
                        <m:t>𝟏𝟑</m:t>
                      </m:r>
                      <m:r>
                        <a:rPr lang="es-EC" b="1" i="1">
                          <a:latin typeface="Cambria Math"/>
                        </a:rPr>
                        <m:t>  </m:t>
                      </m:r>
                      <m:r>
                        <a:rPr lang="es-EC" b="1" i="1">
                          <a:latin typeface="Cambria Math"/>
                        </a:rPr>
                        <m:t>𝒔𝒆𝒈</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3296933" y="4797152"/>
                <a:ext cx="4572000" cy="1133131"/>
              </a:xfrm>
              <a:prstGeom prst="rect">
                <a:avLst/>
              </a:prstGeom>
              <a:blipFill rotWithShape="1">
                <a:blip r:embed="rId5"/>
                <a:stretch>
                  <a:fillRect/>
                </a:stretch>
              </a:blipFill>
            </p:spPr>
            <p:txBody>
              <a:bodyPr/>
              <a:lstStyle/>
              <a:p>
                <a:r>
                  <a:rPr lang="es-EC">
                    <a:noFill/>
                  </a:rPr>
                  <a:t> </a:t>
                </a:r>
              </a:p>
            </p:txBody>
          </p:sp>
        </mc:Fallback>
      </mc:AlternateContent>
      <p:sp>
        <p:nvSpPr>
          <p:cNvPr id="13" name="1 Título"/>
          <p:cNvSpPr txBox="1">
            <a:spLocks/>
          </p:cNvSpPr>
          <p:nvPr/>
        </p:nvSpPr>
        <p:spPr>
          <a:xfrm>
            <a:off x="5292080" y="24593"/>
            <a:ext cx="260843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Corte basal</a:t>
            </a:r>
            <a:endParaRPr lang="es-EC" sz="2500" dirty="0">
              <a:solidFill>
                <a:schemeClr val="bg1"/>
              </a:solidFill>
            </a:endParaRPr>
          </a:p>
        </p:txBody>
      </p:sp>
      <p:sp>
        <p:nvSpPr>
          <p:cNvPr id="5" name="4 Rectángulo"/>
          <p:cNvSpPr/>
          <p:nvPr/>
        </p:nvSpPr>
        <p:spPr>
          <a:xfrm>
            <a:off x="1403648" y="5253839"/>
            <a:ext cx="1394934"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dirty="0"/>
              <a:t>De donde:</a:t>
            </a:r>
          </a:p>
        </p:txBody>
      </p:sp>
    </p:spTree>
    <p:extLst>
      <p:ext uri="{BB962C8B-B14F-4D97-AF65-F5344CB8AC3E}">
        <p14:creationId xmlns:p14="http://schemas.microsoft.com/office/powerpoint/2010/main" val="990020234"/>
      </p:ext>
    </p:extLst>
  </p:cSld>
  <p:clrMapOvr>
    <a:masterClrMapping/>
  </p:clrMapOvr>
  <p:transition spd="slow">
    <p:pull/>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Gráfico"/>
          <p:cNvGraphicFramePr/>
          <p:nvPr>
            <p:extLst>
              <p:ext uri="{D42A27DB-BD31-4B8C-83A1-F6EECF244321}">
                <p14:modId xmlns:p14="http://schemas.microsoft.com/office/powerpoint/2010/main" val="3122082533"/>
              </p:ext>
            </p:extLst>
          </p:nvPr>
        </p:nvGraphicFramePr>
        <p:xfrm>
          <a:off x="971600" y="2060848"/>
          <a:ext cx="7328668" cy="3733232"/>
        </p:xfrm>
        <a:graphic>
          <a:graphicData uri="http://schemas.openxmlformats.org/drawingml/2006/chart">
            <c:chart xmlns:c="http://schemas.openxmlformats.org/drawingml/2006/chart" xmlns:r="http://schemas.openxmlformats.org/officeDocument/2006/relationships" r:id="rId2"/>
          </a:graphicData>
        </a:graphic>
      </p:graphicFrame>
      <p:sp>
        <p:nvSpPr>
          <p:cNvPr id="10" name="1 Título"/>
          <p:cNvSpPr txBox="1">
            <a:spLocks/>
          </p:cNvSpPr>
          <p:nvPr/>
        </p:nvSpPr>
        <p:spPr>
          <a:xfrm>
            <a:off x="5292080" y="24593"/>
            <a:ext cx="260843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Corte basal</a:t>
            </a:r>
            <a:endParaRPr lang="es-EC" sz="2500" dirty="0">
              <a:solidFill>
                <a:schemeClr val="bg1"/>
              </a:solidFill>
            </a:endParaRPr>
          </a:p>
        </p:txBody>
      </p:sp>
      <p:grpSp>
        <p:nvGrpSpPr>
          <p:cNvPr id="6" name="5 Grupo"/>
          <p:cNvGrpSpPr/>
          <p:nvPr/>
        </p:nvGrpSpPr>
        <p:grpSpPr>
          <a:xfrm>
            <a:off x="827584" y="799620"/>
            <a:ext cx="5346977" cy="759296"/>
            <a:chOff x="-871303" y="197177"/>
            <a:chExt cx="2752305" cy="1726649"/>
          </a:xfrm>
          <a:scene3d>
            <a:camera prst="orthographicFront"/>
            <a:lightRig rig="threePt" dir="t">
              <a:rot lat="0" lon="0" rev="7500000"/>
            </a:lightRig>
          </a:scene3d>
        </p:grpSpPr>
        <p:sp>
          <p:nvSpPr>
            <p:cNvPr id="7" name="6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8 Rectángulo"/>
            <p:cNvSpPr/>
            <p:nvPr/>
          </p:nvSpPr>
          <p:spPr>
            <a:xfrm>
              <a:off x="-835659" y="365753"/>
              <a:ext cx="2675732"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r>
                <a:rPr lang="es-EC" sz="2000" b="1" dirty="0" smtClean="0">
                  <a:solidFill>
                    <a:schemeClr val="tx1"/>
                  </a:solidFill>
                </a:rPr>
                <a:t>Espectro inelástico de aceleraciones</a:t>
              </a:r>
              <a:endParaRPr lang="es-EC" sz="2000" b="1" dirty="0">
                <a:solidFill>
                  <a:schemeClr val="tx1"/>
                </a:solidFill>
              </a:endParaRPr>
            </a:p>
          </p:txBody>
        </p:sp>
      </p:grpSp>
    </p:spTree>
    <p:extLst>
      <p:ext uri="{BB962C8B-B14F-4D97-AF65-F5344CB8AC3E}">
        <p14:creationId xmlns:p14="http://schemas.microsoft.com/office/powerpoint/2010/main" val="1113972890"/>
      </p:ext>
    </p:extLst>
  </p:cSld>
  <p:clrMapOvr>
    <a:masterClrMapping/>
  </p:clrMapOvr>
  <p:transition spd="slow">
    <p:pull/>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5292080" y="24593"/>
            <a:ext cx="2608436"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Corte basal</a:t>
            </a:r>
            <a:endParaRPr lang="es-EC" sz="2500" dirty="0">
              <a:solidFill>
                <a:schemeClr val="bg1"/>
              </a:solidFill>
            </a:endParaRPr>
          </a:p>
        </p:txBody>
      </p:sp>
      <p:graphicFrame>
        <p:nvGraphicFramePr>
          <p:cNvPr id="6" name="5 Gráfico"/>
          <p:cNvGraphicFramePr/>
          <p:nvPr>
            <p:extLst>
              <p:ext uri="{D42A27DB-BD31-4B8C-83A1-F6EECF244321}">
                <p14:modId xmlns:p14="http://schemas.microsoft.com/office/powerpoint/2010/main" val="4045675905"/>
              </p:ext>
            </p:extLst>
          </p:nvPr>
        </p:nvGraphicFramePr>
        <p:xfrm>
          <a:off x="1373928" y="1914584"/>
          <a:ext cx="6324136" cy="3672408"/>
        </p:xfrm>
        <a:graphic>
          <a:graphicData uri="http://schemas.openxmlformats.org/drawingml/2006/chart">
            <c:chart xmlns:c="http://schemas.openxmlformats.org/drawingml/2006/chart" xmlns:r="http://schemas.openxmlformats.org/officeDocument/2006/relationships" r:id="rId2"/>
          </a:graphicData>
        </a:graphic>
      </p:graphicFrame>
      <p:sp>
        <p:nvSpPr>
          <p:cNvPr id="7" name="6 Rectángulo"/>
          <p:cNvSpPr/>
          <p:nvPr/>
        </p:nvSpPr>
        <p:spPr>
          <a:xfrm>
            <a:off x="2483768" y="5796050"/>
            <a:ext cx="468052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C" dirty="0" smtClean="0"/>
              <a:t>Para T=0.76 </a:t>
            </a:r>
            <a:r>
              <a:rPr lang="es-EC" dirty="0" err="1" smtClean="0"/>
              <a:t>seg</a:t>
            </a:r>
            <a:r>
              <a:rPr lang="es-EC" dirty="0" smtClean="0"/>
              <a:t> se tiene </a:t>
            </a:r>
            <a:r>
              <a:rPr lang="es-EC" dirty="0" err="1" smtClean="0"/>
              <a:t>Sd</a:t>
            </a:r>
            <a:r>
              <a:rPr lang="es-EC" dirty="0" smtClean="0"/>
              <a:t> = 0.27 m </a:t>
            </a:r>
            <a:endParaRPr lang="es-EC" dirty="0"/>
          </a:p>
        </p:txBody>
      </p:sp>
      <p:grpSp>
        <p:nvGrpSpPr>
          <p:cNvPr id="8" name="7 Grupo"/>
          <p:cNvGrpSpPr/>
          <p:nvPr/>
        </p:nvGrpSpPr>
        <p:grpSpPr>
          <a:xfrm>
            <a:off x="899592" y="788129"/>
            <a:ext cx="5346977" cy="759296"/>
            <a:chOff x="-871303" y="197177"/>
            <a:chExt cx="2752305" cy="1726649"/>
          </a:xfrm>
          <a:scene3d>
            <a:camera prst="orthographicFront"/>
            <a:lightRig rig="threePt" dir="t">
              <a:rot lat="0" lon="0" rev="7500000"/>
            </a:lightRig>
          </a:scene3d>
        </p:grpSpPr>
        <p:sp>
          <p:nvSpPr>
            <p:cNvPr id="9" name="8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10 Rectángulo"/>
            <p:cNvSpPr/>
            <p:nvPr/>
          </p:nvSpPr>
          <p:spPr>
            <a:xfrm>
              <a:off x="-835659" y="365753"/>
              <a:ext cx="2675732"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r>
                <a:rPr lang="es-EC" sz="2000" b="1" dirty="0" smtClean="0">
                  <a:solidFill>
                    <a:schemeClr val="tx1"/>
                  </a:solidFill>
                </a:rPr>
                <a:t>Espectro inelástico de desplazamiento</a:t>
              </a:r>
              <a:endParaRPr lang="es-EC" sz="2000" b="1" dirty="0">
                <a:solidFill>
                  <a:schemeClr val="tx1"/>
                </a:solidFill>
              </a:endParaRPr>
            </a:p>
          </p:txBody>
        </p:sp>
      </p:grpSp>
    </p:spTree>
    <p:extLst>
      <p:ext uri="{BB962C8B-B14F-4D97-AF65-F5344CB8AC3E}">
        <p14:creationId xmlns:p14="http://schemas.microsoft.com/office/powerpoint/2010/main" val="103499430"/>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04664"/>
            <a:ext cx="3888432" cy="792088"/>
          </a:xfrm>
        </p:spPr>
        <p:txBody>
          <a:bodyPr>
            <a:normAutofit fontScale="90000"/>
          </a:bodyPr>
          <a:lstStyle/>
          <a:p>
            <a:r>
              <a:rPr lang="es-EC" sz="2500" b="1" dirty="0" smtClean="0">
                <a:solidFill>
                  <a:srgbClr val="C00000"/>
                </a:solidFill>
              </a:rPr>
              <a:t>Efectos en la respuesta sísmica</a:t>
            </a:r>
            <a:endParaRPr lang="es-EC" sz="2500" b="1" dirty="0">
              <a:solidFill>
                <a:srgbClr val="C00000"/>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graphicFrame>
        <p:nvGraphicFramePr>
          <p:cNvPr id="5" name="4 Diagrama"/>
          <p:cNvGraphicFramePr/>
          <p:nvPr>
            <p:extLst>
              <p:ext uri="{D42A27DB-BD31-4B8C-83A1-F6EECF244321}">
                <p14:modId xmlns:p14="http://schemas.microsoft.com/office/powerpoint/2010/main" val="1533825446"/>
              </p:ext>
            </p:extLst>
          </p:nvPr>
        </p:nvGraphicFramePr>
        <p:xfrm>
          <a:off x="755576" y="1268760"/>
          <a:ext cx="7643866"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96118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790297" y="5875896"/>
            <a:ext cx="2316151"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a:solidFill>
                  <a:schemeClr val="bg1"/>
                </a:solidFill>
              </a:rPr>
              <a:t>File/New </a:t>
            </a:r>
            <a:r>
              <a:rPr lang="es-EC" b="1" dirty="0" err="1">
                <a:solidFill>
                  <a:schemeClr val="bg1"/>
                </a:solidFill>
              </a:rPr>
              <a:t>Model</a:t>
            </a:r>
            <a:r>
              <a:rPr lang="es-EC" b="1" dirty="0">
                <a:solidFill>
                  <a:schemeClr val="bg1"/>
                </a:solidFill>
              </a:rPr>
              <a:t>…</a:t>
            </a:r>
            <a:endParaRPr lang="es-EC" dirty="0">
              <a:solidFill>
                <a:schemeClr val="bg1"/>
              </a:solidFill>
            </a:endParaRPr>
          </a:p>
        </p:txBody>
      </p:sp>
      <p:sp>
        <p:nvSpPr>
          <p:cNvPr id="7" name="1 Título"/>
          <p:cNvSpPr txBox="1">
            <a:spLocks/>
          </p:cNvSpPr>
          <p:nvPr/>
        </p:nvSpPr>
        <p:spPr>
          <a:xfrm>
            <a:off x="965020" y="1700808"/>
            <a:ext cx="3990403" cy="720784"/>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s-EC" sz="2100" b="1" dirty="0" smtClean="0">
              <a:solidFill>
                <a:schemeClr val="tx1"/>
              </a:solidFill>
            </a:endParaRPr>
          </a:p>
          <a:p>
            <a:pPr algn="ctr"/>
            <a:r>
              <a:rPr lang="es-EC" sz="2100" b="1" dirty="0" smtClean="0">
                <a:solidFill>
                  <a:schemeClr val="tx1"/>
                </a:solidFill>
              </a:rPr>
              <a:t>Paso 1</a:t>
            </a:r>
            <a:r>
              <a:rPr lang="es-EC" sz="2100" b="1" dirty="0">
                <a:solidFill>
                  <a:schemeClr val="tx1"/>
                </a:solidFill>
              </a:rPr>
              <a:t>: Creación de grilla.</a:t>
            </a:r>
          </a:p>
          <a:p>
            <a:pPr algn="ctr"/>
            <a:endParaRPr lang="es-EC" sz="2100" b="1" dirty="0">
              <a:solidFill>
                <a:schemeClr val="tx1"/>
              </a:solidFill>
            </a:endParaRP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pic>
        <p:nvPicPr>
          <p:cNvPr id="10" name="9 Imagen"/>
          <p:cNvPicPr/>
          <p:nvPr/>
        </p:nvPicPr>
        <p:blipFill rotWithShape="1">
          <a:blip r:embed="rId2" cstate="print"/>
          <a:srcRect l="23238" t="21095" r="30608" b="16192"/>
          <a:stretch/>
        </p:blipFill>
        <p:spPr bwMode="auto">
          <a:xfrm>
            <a:off x="1619672" y="2564904"/>
            <a:ext cx="3613870" cy="3095244"/>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cstate="print"/>
          <a:srcRect l="33974" t="27081" r="32212" b="12772"/>
          <a:stretch/>
        </p:blipFill>
        <p:spPr bwMode="auto">
          <a:xfrm>
            <a:off x="5588074" y="2738053"/>
            <a:ext cx="2800350" cy="2200275"/>
          </a:xfrm>
          <a:prstGeom prst="rect">
            <a:avLst/>
          </a:prstGeom>
          <a:ln>
            <a:noFill/>
          </a:ln>
          <a:extLst>
            <a:ext uri="{53640926-AAD7-44D8-BBD7-CCE9431645EC}">
              <a14:shadowObscured xmlns:a14="http://schemas.microsoft.com/office/drawing/2010/main"/>
            </a:ext>
          </a:extLst>
        </p:spPr>
      </p:pic>
      <p:grpSp>
        <p:nvGrpSpPr>
          <p:cNvPr id="12" name="11 Grupo"/>
          <p:cNvGrpSpPr/>
          <p:nvPr/>
        </p:nvGrpSpPr>
        <p:grpSpPr>
          <a:xfrm>
            <a:off x="827584" y="799620"/>
            <a:ext cx="7560840" cy="759296"/>
            <a:chOff x="-871303" y="197177"/>
            <a:chExt cx="2752305" cy="1726649"/>
          </a:xfrm>
          <a:scene3d>
            <a:camera prst="orthographicFront"/>
            <a:lightRig rig="threePt" dir="t">
              <a:rot lat="0" lon="0" rev="7500000"/>
            </a:lightRig>
          </a:scene3d>
        </p:grpSpPr>
        <p:sp>
          <p:nvSpPr>
            <p:cNvPr id="13" name="12 Rectángulo redondeado"/>
            <p:cNvSpPr/>
            <p:nvPr/>
          </p:nvSpPr>
          <p:spPr>
            <a:xfrm>
              <a:off x="-871303" y="197177"/>
              <a:ext cx="2752305" cy="1726649"/>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13 Rectángulo"/>
            <p:cNvSpPr/>
            <p:nvPr/>
          </p:nvSpPr>
          <p:spPr>
            <a:xfrm>
              <a:off x="-835659" y="365753"/>
              <a:ext cx="2675732" cy="15580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r>
                <a:rPr lang="es-EC" sz="2000" b="1" dirty="0">
                  <a:solidFill>
                    <a:schemeClr val="tx1"/>
                  </a:solidFill>
                </a:rPr>
                <a:t>Proceso sistemático para el análisis lineal en el programa </a:t>
              </a:r>
              <a:r>
                <a:rPr lang="es-EC" sz="2000" b="1" dirty="0" err="1">
                  <a:solidFill>
                    <a:schemeClr val="tx1"/>
                  </a:solidFill>
                </a:rPr>
                <a:t>ETABS</a:t>
              </a:r>
              <a:endParaRPr lang="es-EC" sz="2000" b="1" dirty="0">
                <a:solidFill>
                  <a:schemeClr val="tx1"/>
                </a:solidFill>
              </a:endParaRPr>
            </a:p>
          </p:txBody>
        </p:sp>
      </p:grpSp>
    </p:spTree>
    <p:extLst>
      <p:ext uri="{BB962C8B-B14F-4D97-AF65-F5344CB8AC3E}">
        <p14:creationId xmlns:p14="http://schemas.microsoft.com/office/powerpoint/2010/main" val="24325929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865071" y="5905914"/>
            <a:ext cx="590465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a:solidFill>
                  <a:schemeClr val="bg1"/>
                </a:solidFill>
              </a:rPr>
              <a:t>Define / Material properties/Add new </a:t>
            </a:r>
            <a:r>
              <a:rPr lang="en-US" b="1" dirty="0" smtClean="0">
                <a:solidFill>
                  <a:schemeClr val="bg1"/>
                </a:solidFill>
              </a:rPr>
              <a:t>material...</a:t>
            </a:r>
            <a:endParaRPr lang="es-EC" dirty="0">
              <a:solidFill>
                <a:schemeClr val="bg1"/>
              </a:solidFill>
            </a:endParaRPr>
          </a:p>
        </p:txBody>
      </p:sp>
      <p:sp>
        <p:nvSpPr>
          <p:cNvPr id="7" name="1 Título"/>
          <p:cNvSpPr txBox="1">
            <a:spLocks/>
          </p:cNvSpPr>
          <p:nvPr/>
        </p:nvSpPr>
        <p:spPr>
          <a:xfrm>
            <a:off x="788650" y="908720"/>
            <a:ext cx="5943590" cy="72008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smtClean="0">
              <a:solidFill>
                <a:schemeClr val="tx1"/>
              </a:solidFill>
            </a:endParaRPr>
          </a:p>
          <a:p>
            <a:r>
              <a:rPr lang="es-EC" sz="2100" b="1" dirty="0" smtClean="0">
                <a:solidFill>
                  <a:schemeClr val="tx1"/>
                </a:solidFill>
              </a:rPr>
              <a:t>Paso </a:t>
            </a:r>
            <a:r>
              <a:rPr lang="es-EC" sz="2100" b="1" dirty="0">
                <a:solidFill>
                  <a:schemeClr val="tx1"/>
                </a:solidFill>
              </a:rPr>
              <a:t>2: Creación de materiales a utilizarse.</a:t>
            </a:r>
          </a:p>
          <a:p>
            <a:endParaRPr lang="es-EC" sz="2100" b="1" dirty="0">
              <a:solidFill>
                <a:schemeClr val="tx1"/>
              </a:solidFill>
            </a:endParaRP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pic>
        <p:nvPicPr>
          <p:cNvPr id="11" name="10 Imagen"/>
          <p:cNvPicPr/>
          <p:nvPr/>
        </p:nvPicPr>
        <p:blipFill rotWithShape="1">
          <a:blip r:embed="rId2" cstate="print"/>
          <a:srcRect l="27082" t="25086" r="27081" b="25599"/>
          <a:stretch/>
        </p:blipFill>
        <p:spPr bwMode="auto">
          <a:xfrm>
            <a:off x="2099040" y="1748498"/>
            <a:ext cx="4849224" cy="3528392"/>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1 Rectángulo"/>
              <p:cNvSpPr/>
              <p:nvPr/>
            </p:nvSpPr>
            <p:spPr>
              <a:xfrm>
                <a:off x="3419872" y="5445224"/>
                <a:ext cx="1850122"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 </m:t>
                      </m:r>
                      <m:r>
                        <a:rPr lang="es-EC" i="1">
                          <a:latin typeface="Cambria Math"/>
                        </a:rPr>
                        <m:t>𝐸</m:t>
                      </m:r>
                      <m:r>
                        <a:rPr lang="es-EC" i="1">
                          <a:latin typeface="Cambria Math"/>
                        </a:rPr>
                        <m:t>=14000</m:t>
                      </m:r>
                      <m:rad>
                        <m:radPr>
                          <m:degHide m:val="on"/>
                          <m:ctrlPr>
                            <a:rPr lang="es-EC" i="1">
                              <a:latin typeface="Cambria Math"/>
                            </a:rPr>
                          </m:ctrlPr>
                        </m:radPr>
                        <m:deg/>
                        <m:e>
                          <m:r>
                            <a:rPr lang="es-EC" i="1">
                              <a:latin typeface="Cambria Math"/>
                            </a:rPr>
                            <m:t>𝑓</m:t>
                          </m:r>
                          <m:r>
                            <a:rPr lang="es-EC" i="1">
                              <a:latin typeface="Cambria Math"/>
                            </a:rPr>
                            <m:t>′</m:t>
                          </m:r>
                          <m:r>
                            <a:rPr lang="es-EC" i="1">
                              <a:latin typeface="Cambria Math"/>
                            </a:rPr>
                            <m:t>𝑐</m:t>
                          </m:r>
                        </m:e>
                      </m:rad>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3419872" y="5445224"/>
                <a:ext cx="1850122" cy="427746"/>
              </a:xfrm>
              <a:prstGeom prst="rect">
                <a:avLst/>
              </a:prstGeom>
              <a:blipFill rotWithShape="1">
                <a:blip r:embed="rId3"/>
                <a:stretch>
                  <a:fillRect b="-12857"/>
                </a:stretch>
              </a:blipFill>
            </p:spPr>
            <p:txBody>
              <a:bodyPr/>
              <a:lstStyle/>
              <a:p>
                <a:r>
                  <a:rPr lang="es-EC">
                    <a:noFill/>
                  </a:rPr>
                  <a:t> </a:t>
                </a:r>
              </a:p>
            </p:txBody>
          </p:sp>
        </mc:Fallback>
      </mc:AlternateContent>
    </p:spTree>
    <p:extLst>
      <p:ext uri="{BB962C8B-B14F-4D97-AF65-F5344CB8AC3E}">
        <p14:creationId xmlns:p14="http://schemas.microsoft.com/office/powerpoint/2010/main" val="26690421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982187" y="5905914"/>
            <a:ext cx="295232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a:solidFill>
                  <a:schemeClr val="bg1"/>
                </a:solidFill>
              </a:rPr>
              <a:t>Define / </a:t>
            </a:r>
            <a:r>
              <a:rPr lang="es-EC" b="1" dirty="0" err="1">
                <a:solidFill>
                  <a:schemeClr val="bg1"/>
                </a:solidFill>
              </a:rPr>
              <a:t>Frame</a:t>
            </a:r>
            <a:r>
              <a:rPr lang="es-EC" b="1" dirty="0">
                <a:solidFill>
                  <a:schemeClr val="bg1"/>
                </a:solidFill>
              </a:rPr>
              <a:t> </a:t>
            </a:r>
            <a:r>
              <a:rPr lang="es-EC" b="1" dirty="0" err="1">
                <a:solidFill>
                  <a:schemeClr val="bg1"/>
                </a:solidFill>
              </a:rPr>
              <a:t>sections</a:t>
            </a:r>
            <a:endParaRPr lang="es-EC" dirty="0">
              <a:solidFill>
                <a:schemeClr val="bg1"/>
              </a:solidFill>
            </a:endParaRP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29648" t="29932" r="40064" b="33295"/>
          <a:stretch/>
        </p:blipFill>
        <p:spPr bwMode="auto">
          <a:xfrm>
            <a:off x="578211" y="1916832"/>
            <a:ext cx="3275038" cy="3096344"/>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3" cstate="print"/>
          <a:srcRect l="27854" t="20239" r="36073" b="28450"/>
          <a:stretch/>
        </p:blipFill>
        <p:spPr bwMode="auto">
          <a:xfrm>
            <a:off x="4182489" y="1700808"/>
            <a:ext cx="4456805" cy="3816424"/>
          </a:xfrm>
          <a:prstGeom prst="rect">
            <a:avLst/>
          </a:prstGeom>
          <a:ln>
            <a:noFill/>
          </a:ln>
          <a:extLst>
            <a:ext uri="{53640926-AAD7-44D8-BBD7-CCE9431645EC}">
              <a14:shadowObscured xmlns:a14="http://schemas.microsoft.com/office/drawing/2010/main"/>
            </a:ext>
          </a:extLst>
        </p:spPr>
      </p:pic>
      <p:cxnSp>
        <p:nvCxnSpPr>
          <p:cNvPr id="1026" name="12 Conector recto de flecha"/>
          <p:cNvCxnSpPr>
            <a:cxnSpLocks noChangeShapeType="1"/>
          </p:cNvCxnSpPr>
          <p:nvPr/>
        </p:nvCxnSpPr>
        <p:spPr bwMode="auto">
          <a:xfrm flipV="1">
            <a:off x="3306223" y="4077072"/>
            <a:ext cx="1152128" cy="1"/>
          </a:xfrm>
          <a:prstGeom prst="straightConnector1">
            <a:avLst/>
          </a:prstGeom>
          <a:noFill/>
          <a:ln w="25400">
            <a:solidFill>
              <a:srgbClr val="8064A2"/>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1 Título"/>
          <p:cNvSpPr txBox="1">
            <a:spLocks/>
          </p:cNvSpPr>
          <p:nvPr/>
        </p:nvSpPr>
        <p:spPr>
          <a:xfrm>
            <a:off x="578211" y="809824"/>
            <a:ext cx="5956540" cy="74696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100" b="1" dirty="0" smtClean="0">
                <a:solidFill>
                  <a:schemeClr val="tx1"/>
                </a:solidFill>
              </a:rPr>
              <a:t>Paso </a:t>
            </a:r>
            <a:r>
              <a:rPr lang="es-EC" sz="2100" b="1" dirty="0">
                <a:solidFill>
                  <a:schemeClr val="tx1"/>
                </a:solidFill>
              </a:rPr>
              <a:t>3: Creación de secciones tipo </a:t>
            </a:r>
            <a:r>
              <a:rPr lang="es-EC" sz="2100" b="1" dirty="0" err="1">
                <a:solidFill>
                  <a:schemeClr val="tx1"/>
                </a:solidFill>
              </a:rPr>
              <a:t>frame</a:t>
            </a:r>
            <a:r>
              <a:rPr lang="es-EC" sz="2100" b="1" dirty="0">
                <a:solidFill>
                  <a:schemeClr val="tx1"/>
                </a:solidFill>
              </a:rPr>
              <a:t>.</a:t>
            </a:r>
          </a:p>
          <a:p>
            <a:endParaRPr lang="es-EC" sz="2100" b="1" dirty="0">
              <a:solidFill>
                <a:schemeClr val="tx1"/>
              </a:solidFill>
            </a:endParaRPr>
          </a:p>
        </p:txBody>
      </p:sp>
    </p:spTree>
    <p:extLst>
      <p:ext uri="{BB962C8B-B14F-4D97-AF65-F5344CB8AC3E}">
        <p14:creationId xmlns:p14="http://schemas.microsoft.com/office/powerpoint/2010/main" val="18383725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93167" y="5199709"/>
            <a:ext cx="3581661"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a:t>Inercias agrietadas para columnas</a:t>
            </a:r>
            <a:endParaRPr lang="es-EC" dirty="0"/>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pic>
        <p:nvPicPr>
          <p:cNvPr id="12" name="11 Imagen"/>
          <p:cNvPicPr/>
          <p:nvPr/>
        </p:nvPicPr>
        <p:blipFill rotWithShape="1">
          <a:blip r:embed="rId2" cstate="print"/>
          <a:srcRect l="37180" t="28791" r="36218" b="28449"/>
          <a:stretch/>
        </p:blipFill>
        <p:spPr bwMode="auto">
          <a:xfrm>
            <a:off x="864650" y="1741004"/>
            <a:ext cx="3168352" cy="3096344"/>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3" cstate="print"/>
          <a:srcRect l="36859" t="28849" r="36538" b="28677"/>
          <a:stretch/>
        </p:blipFill>
        <p:spPr bwMode="auto">
          <a:xfrm>
            <a:off x="5220072" y="1772816"/>
            <a:ext cx="3066969" cy="3096344"/>
          </a:xfrm>
          <a:prstGeom prst="rect">
            <a:avLst/>
          </a:prstGeom>
          <a:ln>
            <a:noFill/>
          </a:ln>
          <a:extLst>
            <a:ext uri="{53640926-AAD7-44D8-BBD7-CCE9431645EC}">
              <a14:shadowObscured xmlns:a14="http://schemas.microsoft.com/office/drawing/2010/main"/>
            </a:ext>
          </a:extLst>
        </p:spPr>
      </p:pic>
      <p:sp>
        <p:nvSpPr>
          <p:cNvPr id="14" name="13 Rectángulo"/>
          <p:cNvSpPr/>
          <p:nvPr/>
        </p:nvSpPr>
        <p:spPr>
          <a:xfrm>
            <a:off x="5211719" y="5229200"/>
            <a:ext cx="352839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a:t>Inercias agrietadas para </a:t>
            </a:r>
            <a:r>
              <a:rPr lang="es-EC" b="1" dirty="0" smtClean="0"/>
              <a:t>vigas</a:t>
            </a:r>
            <a:endParaRPr lang="es-EC" dirty="0"/>
          </a:p>
        </p:txBody>
      </p:sp>
    </p:spTree>
    <p:extLst>
      <p:ext uri="{BB962C8B-B14F-4D97-AF65-F5344CB8AC3E}">
        <p14:creationId xmlns:p14="http://schemas.microsoft.com/office/powerpoint/2010/main" val="3215134899"/>
      </p:ext>
    </p:extLst>
  </p:cSld>
  <p:clrMapOvr>
    <a:masterClrMapping/>
  </p:clrMapOvr>
  <p:transition spd="slow">
    <p:pull/>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891501" y="836712"/>
            <a:ext cx="4968552" cy="504056"/>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100" b="1" dirty="0" smtClean="0">
                <a:solidFill>
                  <a:schemeClr val="tx1"/>
                </a:solidFill>
              </a:rPr>
              <a:t>Paso 4: </a:t>
            </a:r>
            <a:r>
              <a:rPr lang="es-EC" sz="2100" b="1" dirty="0">
                <a:solidFill>
                  <a:schemeClr val="tx1"/>
                </a:solidFill>
              </a:rPr>
              <a:t>Creación de elemento losa.</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1 Rectángulo"/>
          <p:cNvSpPr/>
          <p:nvPr/>
        </p:nvSpPr>
        <p:spPr>
          <a:xfrm>
            <a:off x="2540032" y="5949280"/>
            <a:ext cx="4063933"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b="1" dirty="0">
                <a:solidFill>
                  <a:schemeClr val="bg1"/>
                </a:solidFill>
              </a:rPr>
              <a:t>Define - Wall / Slab /Deck Sections</a:t>
            </a:r>
            <a:endParaRPr lang="es-EC" dirty="0">
              <a:solidFill>
                <a:schemeClr val="bg1"/>
              </a:solidFill>
            </a:endParaRPr>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35257" t="31642" r="34936" b="31300"/>
          <a:stretch/>
        </p:blipFill>
        <p:spPr bwMode="auto">
          <a:xfrm>
            <a:off x="793167" y="2132856"/>
            <a:ext cx="2986745" cy="2808312"/>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3" cstate="print"/>
          <a:srcRect l="40224" t="24515" r="39103" b="19613"/>
          <a:stretch/>
        </p:blipFill>
        <p:spPr bwMode="auto">
          <a:xfrm>
            <a:off x="5004048" y="1628800"/>
            <a:ext cx="3240360" cy="3960440"/>
          </a:xfrm>
          <a:prstGeom prst="rect">
            <a:avLst/>
          </a:prstGeom>
          <a:ln>
            <a:noFill/>
          </a:ln>
          <a:extLst>
            <a:ext uri="{53640926-AAD7-44D8-BBD7-CCE9431645EC}">
              <a14:shadowObscured xmlns:a14="http://schemas.microsoft.com/office/drawing/2010/main"/>
            </a:ext>
          </a:extLst>
        </p:spPr>
      </p:pic>
      <p:cxnSp>
        <p:nvCxnSpPr>
          <p:cNvPr id="2050" name="19 Conector recto de flecha"/>
          <p:cNvCxnSpPr>
            <a:cxnSpLocks noChangeShapeType="1"/>
          </p:cNvCxnSpPr>
          <p:nvPr/>
        </p:nvCxnSpPr>
        <p:spPr bwMode="auto">
          <a:xfrm flipV="1">
            <a:off x="3375777" y="3212976"/>
            <a:ext cx="1916303" cy="9526"/>
          </a:xfrm>
          <a:prstGeom prst="straightConnector1">
            <a:avLst/>
          </a:prstGeom>
          <a:noFill/>
          <a:ln w="25400">
            <a:solidFill>
              <a:srgbClr val="8064A2"/>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984509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93167" y="836712"/>
            <a:ext cx="5074977" cy="504056"/>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100" b="1" dirty="0" smtClean="0">
                <a:solidFill>
                  <a:schemeClr val="tx1"/>
                </a:solidFill>
              </a:rPr>
              <a:t>Paso </a:t>
            </a:r>
            <a:r>
              <a:rPr lang="es-EC" sz="2100" b="1" dirty="0">
                <a:solidFill>
                  <a:schemeClr val="tx1"/>
                </a:solidFill>
              </a:rPr>
              <a:t>5: Creación de Muros de corte</a:t>
            </a:r>
            <a:r>
              <a:rPr lang="es-EC" sz="1500" b="1" dirty="0" smtClean="0">
                <a:solidFill>
                  <a:schemeClr val="tx1"/>
                </a:solidFill>
              </a:rPr>
              <a:t>.</a:t>
            </a:r>
            <a:endParaRPr lang="es-EC" sz="1500" b="1" dirty="0">
              <a:solidFill>
                <a:schemeClr val="tx1"/>
              </a:solidFill>
            </a:endParaRP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3" name="2 Rectángulo"/>
          <p:cNvSpPr/>
          <p:nvPr/>
        </p:nvSpPr>
        <p:spPr>
          <a:xfrm>
            <a:off x="2455978" y="5949280"/>
            <a:ext cx="4172937"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b="1" dirty="0">
                <a:solidFill>
                  <a:schemeClr val="bg1"/>
                </a:solidFill>
              </a:rPr>
              <a:t>Define - Wall / Slab / Deck  sections</a:t>
            </a:r>
            <a:endParaRPr lang="es-EC" dirty="0">
              <a:solidFill>
                <a:schemeClr val="bg1"/>
              </a:solidFill>
            </a:endParaRPr>
          </a:p>
        </p:txBody>
      </p:sp>
      <p:pic>
        <p:nvPicPr>
          <p:cNvPr id="11" name="10 Imagen"/>
          <p:cNvPicPr/>
          <p:nvPr/>
        </p:nvPicPr>
        <p:blipFill rotWithShape="1">
          <a:blip r:embed="rId2" cstate="print">
            <a:extLst>
              <a:ext uri="{28A0092B-C50C-407E-A947-70E740481C1C}">
                <a14:useLocalDpi xmlns:a14="http://schemas.microsoft.com/office/drawing/2010/main" val="0"/>
              </a:ext>
            </a:extLst>
          </a:blip>
          <a:srcRect l="35096" t="31642" r="35257" b="31585"/>
          <a:stretch/>
        </p:blipFill>
        <p:spPr bwMode="auto">
          <a:xfrm>
            <a:off x="793167" y="2060848"/>
            <a:ext cx="3096344" cy="2736304"/>
          </a:xfrm>
          <a:prstGeom prst="rect">
            <a:avLst/>
          </a:prstGeom>
          <a:ln>
            <a:noFill/>
          </a:ln>
          <a:extLst>
            <a:ext uri="{53640926-AAD7-44D8-BBD7-CCE9431645EC}">
              <a14:shadowObscured xmlns:a14="http://schemas.microsoft.com/office/drawing/2010/main"/>
            </a:ext>
          </a:extLst>
        </p:spPr>
      </p:pic>
      <p:cxnSp>
        <p:nvCxnSpPr>
          <p:cNvPr id="2050" name="19 Conector recto de flecha"/>
          <p:cNvCxnSpPr>
            <a:cxnSpLocks noChangeShapeType="1"/>
          </p:cNvCxnSpPr>
          <p:nvPr/>
        </p:nvCxnSpPr>
        <p:spPr bwMode="auto">
          <a:xfrm flipV="1">
            <a:off x="3563888" y="3203450"/>
            <a:ext cx="1427265" cy="9526"/>
          </a:xfrm>
          <a:prstGeom prst="straightConnector1">
            <a:avLst/>
          </a:prstGeom>
          <a:noFill/>
          <a:ln w="25400">
            <a:solidFill>
              <a:srgbClr val="8064A2"/>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2" name="11 Imagen"/>
          <p:cNvPicPr/>
          <p:nvPr/>
        </p:nvPicPr>
        <p:blipFill rotWithShape="1">
          <a:blip r:embed="rId3" cstate="print"/>
          <a:srcRect l="40763" t="23528" r="38686" b="20295"/>
          <a:stretch/>
        </p:blipFill>
        <p:spPr bwMode="auto">
          <a:xfrm>
            <a:off x="4991153" y="1484784"/>
            <a:ext cx="2528720" cy="38884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50254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pic>
        <p:nvPicPr>
          <p:cNvPr id="13" name="12 Imagen"/>
          <p:cNvPicPr/>
          <p:nvPr/>
        </p:nvPicPr>
        <p:blipFill rotWithShape="1">
          <a:blip r:embed="rId2" cstate="print"/>
          <a:srcRect l="36858" t="26169" r="36699" b="26226"/>
          <a:stretch/>
        </p:blipFill>
        <p:spPr bwMode="auto">
          <a:xfrm>
            <a:off x="2451793" y="980728"/>
            <a:ext cx="4352455" cy="3960440"/>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2286000" y="5157192"/>
            <a:ext cx="4572000" cy="646331"/>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r>
              <a:rPr lang="es-EC" b="1" dirty="0"/>
              <a:t>Inercia agrietadas en muros de primero y segundo nivel</a:t>
            </a:r>
            <a:endParaRPr lang="es-EC" dirty="0"/>
          </a:p>
        </p:txBody>
      </p:sp>
    </p:spTree>
    <p:extLst>
      <p:ext uri="{BB962C8B-B14F-4D97-AF65-F5344CB8AC3E}">
        <p14:creationId xmlns:p14="http://schemas.microsoft.com/office/powerpoint/2010/main" val="3757588255"/>
      </p:ext>
    </p:extLst>
  </p:cSld>
  <p:clrMapOvr>
    <a:masterClrMapping/>
  </p:clrMapOvr>
  <p:transition spd="slow">
    <p:pull/>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327051" y="864940"/>
            <a:ext cx="6587146" cy="792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smtClean="0">
              <a:solidFill>
                <a:schemeClr val="tx1"/>
              </a:solidFill>
            </a:endParaRPr>
          </a:p>
          <a:p>
            <a:r>
              <a:rPr lang="es-EC" sz="2100" b="1" dirty="0" smtClean="0">
                <a:solidFill>
                  <a:schemeClr val="tx1"/>
                </a:solidFill>
              </a:rPr>
              <a:t>Paso </a:t>
            </a:r>
            <a:r>
              <a:rPr lang="es-EC" sz="2100" b="1" dirty="0">
                <a:solidFill>
                  <a:schemeClr val="tx1"/>
                </a:solidFill>
              </a:rPr>
              <a:t>8: Asignación de etiquetas </a:t>
            </a:r>
            <a:r>
              <a:rPr lang="es-EC" sz="2100" b="1" dirty="0" err="1">
                <a:solidFill>
                  <a:schemeClr val="tx1"/>
                </a:solidFill>
              </a:rPr>
              <a:t>Pier</a:t>
            </a:r>
            <a:r>
              <a:rPr lang="es-EC" sz="2100" b="1" dirty="0">
                <a:solidFill>
                  <a:schemeClr val="tx1"/>
                </a:solidFill>
              </a:rPr>
              <a:t> a elementos muros y </a:t>
            </a:r>
            <a:r>
              <a:rPr lang="es-EC" sz="2100" b="1" dirty="0" smtClean="0">
                <a:solidFill>
                  <a:schemeClr val="tx1"/>
                </a:solidFill>
              </a:rPr>
              <a:t>columnas</a:t>
            </a:r>
            <a:endParaRPr lang="es-EC" sz="2100" b="1" dirty="0">
              <a:solidFill>
                <a:schemeClr val="tx1"/>
              </a:solidFill>
            </a:endParaRP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217" name="Imagen 82"/>
          <p:cNvPicPr>
            <a:picLocks noChangeAspect="1" noChangeArrowheads="1"/>
          </p:cNvPicPr>
          <p:nvPr/>
        </p:nvPicPr>
        <p:blipFill>
          <a:blip r:embed="rId2">
            <a:extLst>
              <a:ext uri="{28A0092B-C50C-407E-A947-70E740481C1C}">
                <a14:useLocalDpi xmlns:a14="http://schemas.microsoft.com/office/drawing/2010/main" val="0"/>
              </a:ext>
            </a:extLst>
          </a:blip>
          <a:srcRect l="1602" t="12257" b="4503"/>
          <a:stretch>
            <a:fillRect/>
          </a:stretch>
        </p:blipFill>
        <p:spPr bwMode="auto">
          <a:xfrm>
            <a:off x="793167" y="1772816"/>
            <a:ext cx="7667266" cy="42563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5 Rectángulo"/>
          <p:cNvSpPr>
            <a:spLocks noChangeArrowheads="1"/>
          </p:cNvSpPr>
          <p:nvPr/>
        </p:nvSpPr>
        <p:spPr bwMode="auto">
          <a:xfrm>
            <a:off x="7020272" y="5838148"/>
            <a:ext cx="720080" cy="190974"/>
          </a:xfrm>
          <a:prstGeom prst="rect">
            <a:avLst/>
          </a:prstGeom>
          <a:noFill/>
          <a:ln w="25400">
            <a:solidFill>
              <a:srgbClr val="F7964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cxnSp>
        <p:nvCxnSpPr>
          <p:cNvPr id="9221" name="27 Conector recto de flecha"/>
          <p:cNvCxnSpPr>
            <a:cxnSpLocks noChangeShapeType="1"/>
          </p:cNvCxnSpPr>
          <p:nvPr/>
        </p:nvCxnSpPr>
        <p:spPr bwMode="auto">
          <a:xfrm flipV="1">
            <a:off x="1512125" y="4437112"/>
            <a:ext cx="4500035" cy="766316"/>
          </a:xfrm>
          <a:prstGeom prst="bentConnector3">
            <a:avLst>
              <a:gd name="adj1" fmla="val 50000"/>
            </a:avLst>
          </a:prstGeom>
          <a:noFill/>
          <a:ln w="25400">
            <a:solidFill>
              <a:srgbClr val="F79646"/>
            </a:solidFill>
            <a:miter lim="800000"/>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 name="8 Rectángulo"/>
          <p:cNvSpPr>
            <a:spLocks noChangeArrowheads="1"/>
          </p:cNvSpPr>
          <p:nvPr/>
        </p:nvSpPr>
        <p:spPr bwMode="auto">
          <a:xfrm>
            <a:off x="1418463" y="5009753"/>
            <a:ext cx="171450" cy="323850"/>
          </a:xfrm>
          <a:prstGeom prst="rect">
            <a:avLst/>
          </a:prstGeom>
          <a:noFill/>
          <a:ln w="25400">
            <a:solidFill>
              <a:srgbClr val="F7964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spTree>
    <p:extLst>
      <p:ext uri="{BB962C8B-B14F-4D97-AF65-F5344CB8AC3E}">
        <p14:creationId xmlns:p14="http://schemas.microsoft.com/office/powerpoint/2010/main" val="3731099977"/>
      </p:ext>
    </p:extLst>
  </p:cSld>
  <p:clrMapOvr>
    <a:masterClrMapping/>
  </p:clrMapOvr>
  <p:transition spd="slow">
    <p:pull/>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Rectángulo"/>
          <p:cNvSpPr/>
          <p:nvPr/>
        </p:nvSpPr>
        <p:spPr>
          <a:xfrm>
            <a:off x="596872" y="980727"/>
            <a:ext cx="7950255"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itchFamily="2" charset="2"/>
              <a:buChar char="ü"/>
            </a:pPr>
            <a:r>
              <a:rPr lang="es-EC" dirty="0">
                <a:solidFill>
                  <a:schemeClr val="bg1"/>
                </a:solidFill>
              </a:rPr>
              <a:t>Después de haber seleccionado el muro </a:t>
            </a:r>
            <a:r>
              <a:rPr lang="es-EC" dirty="0" smtClean="0">
                <a:solidFill>
                  <a:schemeClr val="bg1"/>
                </a:solidFill>
              </a:rPr>
              <a:t>dirigirse </a:t>
            </a:r>
            <a:r>
              <a:rPr lang="es-EC" dirty="0">
                <a:solidFill>
                  <a:schemeClr val="bg1"/>
                </a:solidFill>
              </a:rPr>
              <a:t>al ícono en la barra de herramientas</a:t>
            </a:r>
          </a:p>
        </p:txBody>
      </p:sp>
      <p:pic>
        <p:nvPicPr>
          <p:cNvPr id="11" name="10 Imagen"/>
          <p:cNvPicPr/>
          <p:nvPr/>
        </p:nvPicPr>
        <p:blipFill rotWithShape="1">
          <a:blip r:embed="rId2" cstate="print"/>
          <a:srcRect l="50321" t="7127" r="35096" b="83181"/>
          <a:stretch/>
        </p:blipFill>
        <p:spPr bwMode="auto">
          <a:xfrm>
            <a:off x="1259632" y="2946748"/>
            <a:ext cx="2016224" cy="986308"/>
          </a:xfrm>
          <a:prstGeom prst="rect">
            <a:avLst/>
          </a:prstGeom>
          <a:ln>
            <a:noFill/>
          </a:ln>
          <a:extLst>
            <a:ext uri="{53640926-AAD7-44D8-BBD7-CCE9431645EC}">
              <a14:shadowObscured xmlns:a14="http://schemas.microsoft.com/office/drawing/2010/main"/>
            </a:ext>
          </a:extLst>
        </p:spPr>
      </p:pic>
      <p:pic>
        <p:nvPicPr>
          <p:cNvPr id="12" name="11 Imagen"/>
          <p:cNvPicPr/>
          <p:nvPr/>
        </p:nvPicPr>
        <p:blipFill rotWithShape="1">
          <a:blip r:embed="rId3" cstate="print"/>
          <a:srcRect l="38622" t="31642" r="38301" b="32156"/>
          <a:stretch/>
        </p:blipFill>
        <p:spPr bwMode="auto">
          <a:xfrm>
            <a:off x="4355976" y="2094317"/>
            <a:ext cx="3297681" cy="3134883"/>
          </a:xfrm>
          <a:prstGeom prst="rect">
            <a:avLst/>
          </a:prstGeom>
          <a:ln>
            <a:noFill/>
          </a:ln>
          <a:extLst>
            <a:ext uri="{53640926-AAD7-44D8-BBD7-CCE9431645EC}">
              <a14:shadowObscured xmlns:a14="http://schemas.microsoft.com/office/drawing/2010/main"/>
            </a:ext>
          </a:extLst>
        </p:spPr>
      </p:pic>
      <p:sp>
        <p:nvSpPr>
          <p:cNvPr id="9" name="29 Rectángulo"/>
          <p:cNvSpPr>
            <a:spLocks noChangeArrowheads="1"/>
          </p:cNvSpPr>
          <p:nvPr/>
        </p:nvSpPr>
        <p:spPr bwMode="auto">
          <a:xfrm>
            <a:off x="1691680" y="3212976"/>
            <a:ext cx="288032" cy="288032"/>
          </a:xfrm>
          <a:prstGeom prst="rect">
            <a:avLst/>
          </a:prstGeom>
          <a:noFill/>
          <a:ln w="25400">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cxnSp>
        <p:nvCxnSpPr>
          <p:cNvPr id="10243" name="33 Conector recto de flecha"/>
          <p:cNvCxnSpPr>
            <a:cxnSpLocks noChangeShapeType="1"/>
          </p:cNvCxnSpPr>
          <p:nvPr/>
        </p:nvCxnSpPr>
        <p:spPr bwMode="auto">
          <a:xfrm>
            <a:off x="1979712" y="3356992"/>
            <a:ext cx="2592288" cy="58731"/>
          </a:xfrm>
          <a:prstGeom prst="straightConnector1">
            <a:avLst/>
          </a:prstGeom>
          <a:noFill/>
          <a:ln w="25400">
            <a:solidFill>
              <a:srgbClr val="4F81BD"/>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4" name="13 Rectángulo"/>
          <p:cNvSpPr/>
          <p:nvPr/>
        </p:nvSpPr>
        <p:spPr>
          <a:xfrm>
            <a:off x="2284690" y="5517232"/>
            <a:ext cx="4333238"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Asignación de etiquetas </a:t>
            </a:r>
            <a:r>
              <a:rPr lang="es-EC" b="1" dirty="0" err="1"/>
              <a:t>Pier</a:t>
            </a:r>
            <a:r>
              <a:rPr lang="es-EC" b="1" dirty="0"/>
              <a:t> a muros</a:t>
            </a:r>
            <a:endParaRPr lang="es-EC" dirty="0"/>
          </a:p>
        </p:txBody>
      </p:sp>
    </p:spTree>
    <p:extLst>
      <p:ext uri="{BB962C8B-B14F-4D97-AF65-F5344CB8AC3E}">
        <p14:creationId xmlns:p14="http://schemas.microsoft.com/office/powerpoint/2010/main" val="1214184996"/>
      </p:ext>
    </p:extLst>
  </p:cSld>
  <p:clrMapOvr>
    <a:masterClrMapping/>
  </p:clrMapOvr>
  <p:transition spd="slow">
    <p:pull/>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p:cNvPicPr/>
          <p:nvPr/>
        </p:nvPicPr>
        <p:blipFill rotWithShape="1">
          <a:blip r:embed="rId2" cstate="print"/>
          <a:srcRect l="5609" t="12543" r="6891" b="4789"/>
          <a:stretch/>
        </p:blipFill>
        <p:spPr bwMode="auto">
          <a:xfrm>
            <a:off x="1403648" y="2204864"/>
            <a:ext cx="6669322" cy="3658850"/>
          </a:xfrm>
          <a:prstGeom prst="rect">
            <a:avLst/>
          </a:prstGeom>
          <a:ln>
            <a:noFill/>
          </a:ln>
          <a:extLst>
            <a:ext uri="{53640926-AAD7-44D8-BBD7-CCE9431645EC}">
              <a14:shadowObscured xmlns:a14="http://schemas.microsoft.com/office/drawing/2010/main"/>
            </a:ext>
          </a:extLst>
        </p:spPr>
      </p:pic>
      <p:sp>
        <p:nvSpPr>
          <p:cNvPr id="4" name="5 Rectángulo"/>
          <p:cNvSpPr>
            <a:spLocks noChangeArrowheads="1"/>
          </p:cNvSpPr>
          <p:nvPr/>
        </p:nvSpPr>
        <p:spPr bwMode="auto">
          <a:xfrm>
            <a:off x="7164288" y="5672740"/>
            <a:ext cx="720080" cy="190974"/>
          </a:xfrm>
          <a:prstGeom prst="rect">
            <a:avLst/>
          </a:prstGeom>
          <a:noFill/>
          <a:ln w="25400">
            <a:solidFill>
              <a:srgbClr val="F7964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cxnSp>
        <p:nvCxnSpPr>
          <p:cNvPr id="9221" name="27 Conector recto de flecha"/>
          <p:cNvCxnSpPr>
            <a:cxnSpLocks noChangeShapeType="1"/>
          </p:cNvCxnSpPr>
          <p:nvPr/>
        </p:nvCxnSpPr>
        <p:spPr bwMode="auto">
          <a:xfrm flipV="1">
            <a:off x="1979712" y="4567287"/>
            <a:ext cx="4500035" cy="766316"/>
          </a:xfrm>
          <a:prstGeom prst="bentConnector3">
            <a:avLst>
              <a:gd name="adj1" fmla="val 50000"/>
            </a:avLst>
          </a:prstGeom>
          <a:noFill/>
          <a:ln w="25400">
            <a:solidFill>
              <a:srgbClr val="F79646"/>
            </a:solidFill>
            <a:miter lim="800000"/>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 name="8 Rectángulo"/>
          <p:cNvSpPr>
            <a:spLocks noChangeArrowheads="1"/>
          </p:cNvSpPr>
          <p:nvPr/>
        </p:nvSpPr>
        <p:spPr bwMode="auto">
          <a:xfrm>
            <a:off x="1782391" y="4790529"/>
            <a:ext cx="224408" cy="216024"/>
          </a:xfrm>
          <a:prstGeom prst="rect">
            <a:avLst/>
          </a:prstGeom>
          <a:noFill/>
          <a:ln w="25400">
            <a:solidFill>
              <a:srgbClr val="F7964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sp>
        <p:nvSpPr>
          <p:cNvPr id="13" name="8 Rectángulo"/>
          <p:cNvSpPr>
            <a:spLocks noChangeArrowheads="1"/>
          </p:cNvSpPr>
          <p:nvPr/>
        </p:nvSpPr>
        <p:spPr bwMode="auto">
          <a:xfrm>
            <a:off x="1782391" y="5229200"/>
            <a:ext cx="224408" cy="216024"/>
          </a:xfrm>
          <a:prstGeom prst="rect">
            <a:avLst/>
          </a:prstGeom>
          <a:noFill/>
          <a:ln w="25400">
            <a:solidFill>
              <a:srgbClr val="F7964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sp>
        <p:nvSpPr>
          <p:cNvPr id="12" name="1 Título"/>
          <p:cNvSpPr txBox="1">
            <a:spLocks/>
          </p:cNvSpPr>
          <p:nvPr/>
        </p:nvSpPr>
        <p:spPr>
          <a:xfrm>
            <a:off x="1894595" y="1484784"/>
            <a:ext cx="5989773" cy="437676"/>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smtClean="0">
              <a:solidFill>
                <a:schemeClr val="tx1"/>
              </a:solidFill>
            </a:endParaRPr>
          </a:p>
          <a:p>
            <a:r>
              <a:rPr lang="es-EC" sz="2100" b="1" dirty="0" smtClean="0">
                <a:solidFill>
                  <a:schemeClr val="tx1"/>
                </a:solidFill>
              </a:rPr>
              <a:t>Asignación </a:t>
            </a:r>
            <a:r>
              <a:rPr lang="es-EC" sz="2100" b="1" dirty="0">
                <a:solidFill>
                  <a:schemeClr val="tx1"/>
                </a:solidFill>
              </a:rPr>
              <a:t>de etiquetas </a:t>
            </a:r>
            <a:r>
              <a:rPr lang="es-EC" sz="2100" b="1" dirty="0" err="1" smtClean="0">
                <a:solidFill>
                  <a:schemeClr val="tx1"/>
                </a:solidFill>
              </a:rPr>
              <a:t>Pier</a:t>
            </a:r>
            <a:r>
              <a:rPr lang="es-EC" sz="2100" b="1" dirty="0" smtClean="0">
                <a:solidFill>
                  <a:schemeClr val="tx1"/>
                </a:solidFill>
              </a:rPr>
              <a:t> de a Columnas</a:t>
            </a:r>
            <a:endParaRPr lang="es-EC" sz="2100" b="1" dirty="0">
              <a:solidFill>
                <a:schemeClr val="tx1"/>
              </a:solidFill>
            </a:endParaRPr>
          </a:p>
        </p:txBody>
      </p:sp>
    </p:spTree>
    <p:extLst>
      <p:ext uri="{BB962C8B-B14F-4D97-AF65-F5344CB8AC3E}">
        <p14:creationId xmlns:p14="http://schemas.microsoft.com/office/powerpoint/2010/main" val="1490451117"/>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1473"/>
            <a:ext cx="3888432" cy="792088"/>
          </a:xfrm>
        </p:spPr>
        <p:txBody>
          <a:bodyPr>
            <a:normAutofit fontScale="90000"/>
          </a:bodyPr>
          <a:lstStyle/>
          <a:p>
            <a:r>
              <a:rPr lang="es-EC" sz="2500" b="1" dirty="0" smtClean="0">
                <a:solidFill>
                  <a:srgbClr val="C00000"/>
                </a:solidFill>
              </a:rPr>
              <a:t>Efectos en la respuesta sísmica</a:t>
            </a:r>
            <a:endParaRPr lang="es-EC" sz="2500" b="1" dirty="0">
              <a:solidFill>
                <a:srgbClr val="C00000"/>
              </a:solidFill>
            </a:endParaRPr>
          </a:p>
        </p:txBody>
      </p:sp>
      <p:sp>
        <p:nvSpPr>
          <p:cNvPr id="8" name="1 Título"/>
          <p:cNvSpPr txBox="1">
            <a:spLocks/>
          </p:cNvSpPr>
          <p:nvPr/>
        </p:nvSpPr>
        <p:spPr>
          <a:xfrm>
            <a:off x="5408794" y="10871"/>
            <a:ext cx="2592288" cy="47667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Muros de Corte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78" t="30032" r="73386" b="36328"/>
          <a:stretch/>
        </p:blipFill>
        <p:spPr bwMode="auto">
          <a:xfrm>
            <a:off x="5868144" y="1261806"/>
            <a:ext cx="2475574" cy="4586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5 Grupo"/>
          <p:cNvGrpSpPr/>
          <p:nvPr/>
        </p:nvGrpSpPr>
        <p:grpSpPr>
          <a:xfrm>
            <a:off x="659729" y="1261806"/>
            <a:ext cx="4893406" cy="4518316"/>
            <a:chOff x="0" y="142887"/>
            <a:chExt cx="5857916" cy="2857491"/>
          </a:xfrm>
        </p:grpSpPr>
        <p:sp>
          <p:nvSpPr>
            <p:cNvPr id="7" name="6 Rectángulo redondeado"/>
            <p:cNvSpPr/>
            <p:nvPr/>
          </p:nvSpPr>
          <p:spPr>
            <a:xfrm>
              <a:off x="0" y="142887"/>
              <a:ext cx="5857916" cy="2857491"/>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8 Rectángulo"/>
            <p:cNvSpPr/>
            <p:nvPr/>
          </p:nvSpPr>
          <p:spPr>
            <a:xfrm>
              <a:off x="83693" y="226580"/>
              <a:ext cx="5690530" cy="26901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just">
                <a:lnSpc>
                  <a:spcPct val="150000"/>
                </a:lnSpc>
              </a:pPr>
              <a:r>
                <a:rPr lang="es-EC" dirty="0"/>
                <a:t>El muro de corte, cuando actúa como un voladizo grande, estará sujeto a momentos </a:t>
              </a:r>
              <a:r>
                <a:rPr lang="es-EC" dirty="0" err="1"/>
                <a:t>flexionantes</a:t>
              </a:r>
              <a:r>
                <a:rPr lang="es-EC" dirty="0"/>
                <a:t> y fuerzas cortantes que se originan principalmente por las cargas horizontales, si el muro tiene una sección asimétrica podría generarse torsión en planta.</a:t>
              </a:r>
            </a:p>
          </p:txBody>
        </p:sp>
      </p:grpSp>
    </p:spTree>
    <p:extLst>
      <p:ext uri="{BB962C8B-B14F-4D97-AF65-F5344CB8AC3E}">
        <p14:creationId xmlns:p14="http://schemas.microsoft.com/office/powerpoint/2010/main" val="35972217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Rectángulo"/>
          <p:cNvSpPr/>
          <p:nvPr/>
        </p:nvSpPr>
        <p:spPr>
          <a:xfrm>
            <a:off x="2483303" y="842151"/>
            <a:ext cx="3996444"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err="1">
                <a:solidFill>
                  <a:schemeClr val="bg1"/>
                </a:solidFill>
              </a:rPr>
              <a:t>Assing</a:t>
            </a:r>
            <a:r>
              <a:rPr lang="en-US" b="1" dirty="0">
                <a:solidFill>
                  <a:schemeClr val="bg1"/>
                </a:solidFill>
              </a:rPr>
              <a:t>-Frame/Line-Pier Label… </a:t>
            </a:r>
            <a:endParaRPr lang="es-EC" dirty="0">
              <a:solidFill>
                <a:schemeClr val="bg1"/>
              </a:solidFill>
            </a:endParaRPr>
          </a:p>
        </p:txBody>
      </p:sp>
      <p:pic>
        <p:nvPicPr>
          <p:cNvPr id="12" name="11 Imagen"/>
          <p:cNvPicPr/>
          <p:nvPr/>
        </p:nvPicPr>
        <p:blipFill rotWithShape="1">
          <a:blip r:embed="rId2" cstate="print"/>
          <a:srcRect l="38622" t="31642" r="38301" b="32156"/>
          <a:stretch/>
        </p:blipFill>
        <p:spPr bwMode="auto">
          <a:xfrm>
            <a:off x="2987824" y="1628800"/>
            <a:ext cx="2736304" cy="2376264"/>
          </a:xfrm>
          <a:prstGeom prst="rect">
            <a:avLst/>
          </a:prstGeom>
          <a:ln>
            <a:noFill/>
          </a:ln>
          <a:extLst>
            <a:ext uri="{53640926-AAD7-44D8-BBD7-CCE9431645EC}">
              <a14:shadowObscured xmlns:a14="http://schemas.microsoft.com/office/drawing/2010/main"/>
            </a:ext>
          </a:extLst>
        </p:spPr>
      </p:pic>
      <p:sp>
        <p:nvSpPr>
          <p:cNvPr id="7" name="6 Rectángulo"/>
          <p:cNvSpPr/>
          <p:nvPr/>
        </p:nvSpPr>
        <p:spPr>
          <a:xfrm>
            <a:off x="827584" y="4149080"/>
            <a:ext cx="7488832"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85750" lvl="0" indent="-285750">
              <a:buFont typeface="Wingdings" pitchFamily="2" charset="2"/>
              <a:buChar char="ü"/>
            </a:pPr>
            <a:r>
              <a:rPr lang="es-EC" dirty="0">
                <a:solidFill>
                  <a:schemeClr val="tx1"/>
                </a:solidFill>
              </a:rPr>
              <a:t>Se debe asignar el mismo nombre del </a:t>
            </a:r>
            <a:r>
              <a:rPr lang="es-EC" dirty="0" err="1">
                <a:solidFill>
                  <a:schemeClr val="tx1"/>
                </a:solidFill>
              </a:rPr>
              <a:t>Pier</a:t>
            </a:r>
            <a:r>
              <a:rPr lang="es-EC" dirty="0">
                <a:solidFill>
                  <a:schemeClr val="tx1"/>
                </a:solidFill>
              </a:rPr>
              <a:t> que antes </a:t>
            </a:r>
            <a:r>
              <a:rPr lang="es-EC" dirty="0" smtClean="0">
                <a:solidFill>
                  <a:schemeClr val="tx1"/>
                </a:solidFill>
              </a:rPr>
              <a:t>se había </a:t>
            </a:r>
            <a:r>
              <a:rPr lang="es-EC" dirty="0">
                <a:solidFill>
                  <a:schemeClr val="tx1"/>
                </a:solidFill>
              </a:rPr>
              <a:t>asignado al </a:t>
            </a:r>
            <a:r>
              <a:rPr lang="es-EC" dirty="0" err="1">
                <a:solidFill>
                  <a:schemeClr val="tx1"/>
                </a:solidFill>
              </a:rPr>
              <a:t>Pier</a:t>
            </a:r>
            <a:r>
              <a:rPr lang="es-EC" dirty="0">
                <a:solidFill>
                  <a:schemeClr val="tx1"/>
                </a:solidFill>
              </a:rPr>
              <a:t> del muro para que trabajen en conjunto</a:t>
            </a:r>
          </a:p>
          <a:p>
            <a:pPr marL="285750" lvl="0" indent="-285750">
              <a:buFont typeface="Wingdings" pitchFamily="2" charset="2"/>
              <a:buChar char="ü"/>
            </a:pPr>
            <a:r>
              <a:rPr lang="es-EC" dirty="0">
                <a:solidFill>
                  <a:schemeClr val="tx1"/>
                </a:solidFill>
              </a:rPr>
              <a:t>Después de haber asignado </a:t>
            </a:r>
            <a:r>
              <a:rPr lang="es-EC" dirty="0" err="1">
                <a:solidFill>
                  <a:schemeClr val="tx1"/>
                </a:solidFill>
              </a:rPr>
              <a:t>Pier</a:t>
            </a:r>
            <a:r>
              <a:rPr lang="es-EC" dirty="0">
                <a:solidFill>
                  <a:schemeClr val="tx1"/>
                </a:solidFill>
              </a:rPr>
              <a:t> a elementos columnas y  muros, unirlos para crear una sola sección y así poder transformarlo a un muro con </a:t>
            </a:r>
            <a:r>
              <a:rPr lang="es-EC" dirty="0" smtClean="0">
                <a:solidFill>
                  <a:schemeClr val="tx1"/>
                </a:solidFill>
              </a:rPr>
              <a:t>cabezales.</a:t>
            </a:r>
            <a:endParaRPr lang="es-EC" dirty="0">
              <a:solidFill>
                <a:schemeClr val="tx1"/>
              </a:solidFill>
            </a:endParaRPr>
          </a:p>
        </p:txBody>
      </p:sp>
    </p:spTree>
    <p:extLst>
      <p:ext uri="{BB962C8B-B14F-4D97-AF65-F5344CB8AC3E}">
        <p14:creationId xmlns:p14="http://schemas.microsoft.com/office/powerpoint/2010/main" val="2146152504"/>
      </p:ext>
    </p:extLst>
  </p:cSld>
  <p:clrMapOvr>
    <a:masterClrMapping/>
  </p:clrMapOvr>
  <p:transition spd="slow">
    <p:pull/>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3" name="2 Rectángulo"/>
          <p:cNvSpPr/>
          <p:nvPr/>
        </p:nvSpPr>
        <p:spPr>
          <a:xfrm>
            <a:off x="1259632" y="764704"/>
            <a:ext cx="685056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a:solidFill>
                  <a:schemeClr val="bg1"/>
                </a:solidFill>
              </a:rPr>
              <a:t>Design / Shear Wall Design / Define Pier Sections for Checking….</a:t>
            </a:r>
            <a:endParaRPr lang="es-EC" dirty="0">
              <a:solidFill>
                <a:schemeClr val="bg1"/>
              </a:solidFill>
            </a:endParaRPr>
          </a:p>
        </p:txBody>
      </p:sp>
      <p:pic>
        <p:nvPicPr>
          <p:cNvPr id="11" name="10 Imagen"/>
          <p:cNvPicPr/>
          <p:nvPr/>
        </p:nvPicPr>
        <p:blipFill rotWithShape="1">
          <a:blip r:embed="rId2" cstate="print">
            <a:extLst>
              <a:ext uri="{28A0092B-C50C-407E-A947-70E740481C1C}">
                <a14:useLocalDpi xmlns:a14="http://schemas.microsoft.com/office/drawing/2010/main" val="0"/>
              </a:ext>
            </a:extLst>
          </a:blip>
          <a:srcRect b="2655"/>
          <a:stretch/>
        </p:blipFill>
        <p:spPr bwMode="auto">
          <a:xfrm>
            <a:off x="1552568" y="1844824"/>
            <a:ext cx="6264696" cy="3744416"/>
          </a:xfrm>
          <a:prstGeom prst="rect">
            <a:avLst/>
          </a:prstGeom>
          <a:noFill/>
          <a:ln>
            <a:noFill/>
          </a:ln>
          <a:extLst>
            <a:ext uri="{53640926-AAD7-44D8-BBD7-CCE9431645EC}">
              <a14:shadowObscured xmlns:a14="http://schemas.microsoft.com/office/drawing/2010/main"/>
            </a:ext>
          </a:extLst>
        </p:spPr>
      </p:pic>
      <p:cxnSp>
        <p:nvCxnSpPr>
          <p:cNvPr id="11266" name="43 Conector recto de flecha"/>
          <p:cNvCxnSpPr>
            <a:cxnSpLocks noChangeShapeType="1"/>
          </p:cNvCxnSpPr>
          <p:nvPr/>
        </p:nvCxnSpPr>
        <p:spPr bwMode="auto">
          <a:xfrm>
            <a:off x="4937270" y="3342161"/>
            <a:ext cx="930874" cy="878927"/>
          </a:xfrm>
          <a:prstGeom prst="bentConnector3">
            <a:avLst>
              <a:gd name="adj1" fmla="val 50000"/>
            </a:avLst>
          </a:prstGeom>
          <a:noFill/>
          <a:ln w="25400">
            <a:solidFill>
              <a:srgbClr val="F79646"/>
            </a:solidFill>
            <a:miter lim="800000"/>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 name="42 Rectángulo"/>
          <p:cNvSpPr>
            <a:spLocks noChangeArrowheads="1"/>
          </p:cNvSpPr>
          <p:nvPr/>
        </p:nvSpPr>
        <p:spPr bwMode="auto">
          <a:xfrm>
            <a:off x="3482975" y="3253261"/>
            <a:ext cx="1458913" cy="177800"/>
          </a:xfrm>
          <a:prstGeom prst="rect">
            <a:avLst/>
          </a:prstGeom>
          <a:noFill/>
          <a:ln w="25400">
            <a:solidFill>
              <a:srgbClr val="F7964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s-EC"/>
          </a:p>
        </p:txBody>
      </p:sp>
      <p:sp>
        <p:nvSpPr>
          <p:cNvPr id="15" name="14 Rectángulo"/>
          <p:cNvSpPr/>
          <p:nvPr/>
        </p:nvSpPr>
        <p:spPr>
          <a:xfrm>
            <a:off x="2648140" y="5877272"/>
            <a:ext cx="407355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Creación del muro con cabezales.</a:t>
            </a:r>
            <a:endParaRPr lang="es-EC" dirty="0"/>
          </a:p>
        </p:txBody>
      </p:sp>
    </p:spTree>
    <p:extLst>
      <p:ext uri="{BB962C8B-B14F-4D97-AF65-F5344CB8AC3E}">
        <p14:creationId xmlns:p14="http://schemas.microsoft.com/office/powerpoint/2010/main" val="415904513"/>
      </p:ext>
    </p:extLst>
  </p:cSld>
  <p:clrMapOvr>
    <a:masterClrMapping/>
  </p:clrMapOvr>
  <p:transition spd="slow">
    <p:pull/>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pic>
        <p:nvPicPr>
          <p:cNvPr id="9" name="8 Imagen"/>
          <p:cNvPicPr/>
          <p:nvPr/>
        </p:nvPicPr>
        <p:blipFill rotWithShape="1">
          <a:blip r:embed="rId2" cstate="print"/>
          <a:srcRect l="17948" t="11687" r="25481" b="25029"/>
          <a:stretch/>
        </p:blipFill>
        <p:spPr bwMode="auto">
          <a:xfrm>
            <a:off x="2530856" y="1124744"/>
            <a:ext cx="4573086" cy="1944216"/>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506321" y="3717032"/>
            <a:ext cx="8093060"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just"/>
            <a:r>
              <a:rPr lang="es-EC" dirty="0">
                <a:solidFill>
                  <a:schemeClr val="tx1"/>
                </a:solidFill>
              </a:rPr>
              <a:t>En la opción </a:t>
            </a:r>
            <a:r>
              <a:rPr lang="es-EC" b="1" dirty="0">
                <a:solidFill>
                  <a:schemeClr val="tx1"/>
                </a:solidFill>
              </a:rPr>
              <a:t>“</a:t>
            </a:r>
            <a:r>
              <a:rPr lang="es-EC" b="1" dirty="0" err="1">
                <a:solidFill>
                  <a:schemeClr val="tx1"/>
                </a:solidFill>
              </a:rPr>
              <a:t>Selection</a:t>
            </a:r>
            <a:r>
              <a:rPr lang="es-EC" b="1" dirty="0">
                <a:solidFill>
                  <a:schemeClr val="tx1"/>
                </a:solidFill>
              </a:rPr>
              <a:t> </a:t>
            </a:r>
            <a:r>
              <a:rPr lang="es-EC" b="1" dirty="0" err="1">
                <a:solidFill>
                  <a:schemeClr val="tx1"/>
                </a:solidFill>
              </a:rPr>
              <a:t>Designer</a:t>
            </a:r>
            <a:r>
              <a:rPr lang="es-EC" b="1" dirty="0">
                <a:solidFill>
                  <a:schemeClr val="tx1"/>
                </a:solidFill>
              </a:rPr>
              <a:t>…”, </a:t>
            </a:r>
            <a:r>
              <a:rPr lang="es-EC" dirty="0">
                <a:solidFill>
                  <a:schemeClr val="tx1"/>
                </a:solidFill>
              </a:rPr>
              <a:t>Como se aprecia en la </a:t>
            </a:r>
            <a:r>
              <a:rPr lang="es-EC" dirty="0" smtClean="0">
                <a:solidFill>
                  <a:schemeClr val="tx1"/>
                </a:solidFill>
              </a:rPr>
              <a:t>figura, </a:t>
            </a:r>
            <a:r>
              <a:rPr lang="es-EC" dirty="0">
                <a:solidFill>
                  <a:schemeClr val="tx1"/>
                </a:solidFill>
              </a:rPr>
              <a:t>el muro y las columnas son </a:t>
            </a:r>
            <a:r>
              <a:rPr lang="es-EC" dirty="0" smtClean="0">
                <a:solidFill>
                  <a:schemeClr val="tx1"/>
                </a:solidFill>
              </a:rPr>
              <a:t>uno </a:t>
            </a:r>
            <a:r>
              <a:rPr lang="es-EC" dirty="0">
                <a:solidFill>
                  <a:schemeClr val="tx1"/>
                </a:solidFill>
              </a:rPr>
              <a:t>solo, en esta ventana podemos asignar  el armado del muro y se pone un diferente diámetro de varillas con su respectivo espaciamiento, también podemos crear varillas y hacer que las varillas de los extremos sean de un mayor diámetro, esto será de gran utilidad cuando entremos al diseño de los diferentes elementos.</a:t>
            </a:r>
          </a:p>
        </p:txBody>
      </p:sp>
    </p:spTree>
    <p:extLst>
      <p:ext uri="{BB962C8B-B14F-4D97-AF65-F5344CB8AC3E}">
        <p14:creationId xmlns:p14="http://schemas.microsoft.com/office/powerpoint/2010/main" val="2413232835"/>
      </p:ext>
    </p:extLst>
  </p:cSld>
  <p:clrMapOvr>
    <a:masterClrMapping/>
  </p:clrMapOvr>
  <p:transition spd="slow">
    <p:pull/>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826207" y="764704"/>
            <a:ext cx="5185953" cy="792087"/>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smtClean="0">
              <a:solidFill>
                <a:schemeClr val="tx1"/>
              </a:solidFill>
            </a:endParaRPr>
          </a:p>
          <a:p>
            <a:endParaRPr lang="es-EC" sz="2100" b="1" dirty="0" smtClean="0">
              <a:solidFill>
                <a:schemeClr val="tx1"/>
              </a:solidFill>
            </a:endParaRPr>
          </a:p>
          <a:p>
            <a:endParaRPr lang="es-EC" sz="2100" b="1" dirty="0">
              <a:solidFill>
                <a:schemeClr val="tx1"/>
              </a:solidFill>
            </a:endParaRPr>
          </a:p>
          <a:p>
            <a:endParaRPr lang="es-EC" sz="2100" b="1" dirty="0" smtClean="0">
              <a:solidFill>
                <a:schemeClr val="tx1"/>
              </a:solidFill>
            </a:endParaRPr>
          </a:p>
          <a:p>
            <a:r>
              <a:rPr lang="es-EC" sz="2100" b="1" dirty="0" smtClean="0">
                <a:solidFill>
                  <a:schemeClr val="tx1"/>
                </a:solidFill>
              </a:rPr>
              <a:t>Paso </a:t>
            </a:r>
            <a:r>
              <a:rPr lang="es-EC" sz="2100" b="1" dirty="0">
                <a:solidFill>
                  <a:schemeClr val="tx1"/>
                </a:solidFill>
              </a:rPr>
              <a:t>9: Asignación de restricciones.</a:t>
            </a:r>
          </a:p>
          <a:p>
            <a:r>
              <a:rPr lang="es-EC" sz="2100" b="1" dirty="0">
                <a:solidFill>
                  <a:schemeClr val="tx1"/>
                </a:solidFill>
              </a:rPr>
              <a:t> </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Rectángulo"/>
          <p:cNvSpPr/>
          <p:nvPr/>
        </p:nvSpPr>
        <p:spPr>
          <a:xfrm>
            <a:off x="1835696" y="5476582"/>
            <a:ext cx="511256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err="1">
                <a:solidFill>
                  <a:schemeClr val="bg1"/>
                </a:solidFill>
              </a:rPr>
              <a:t>Assing</a:t>
            </a:r>
            <a:r>
              <a:rPr lang="en-US" b="1" dirty="0">
                <a:solidFill>
                  <a:schemeClr val="bg1"/>
                </a:solidFill>
              </a:rPr>
              <a:t> / Joint Point / Restriction (Support)….</a:t>
            </a:r>
            <a:endParaRPr lang="es-EC" dirty="0">
              <a:solidFill>
                <a:schemeClr val="bg1"/>
              </a:solidFill>
            </a:endParaRPr>
          </a:p>
        </p:txBody>
      </p:sp>
      <p:pic>
        <p:nvPicPr>
          <p:cNvPr id="11" name="10 Imagen"/>
          <p:cNvPicPr/>
          <p:nvPr/>
        </p:nvPicPr>
        <p:blipFill rotWithShape="1">
          <a:blip r:embed="rId2" cstate="print"/>
          <a:srcRect l="39262" t="32497" r="39584" b="32440"/>
          <a:stretch/>
        </p:blipFill>
        <p:spPr bwMode="auto">
          <a:xfrm>
            <a:off x="2500511" y="1916832"/>
            <a:ext cx="4432833" cy="3240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5850008"/>
      </p:ext>
    </p:extLst>
  </p:cSld>
  <p:clrMapOvr>
    <a:masterClrMapping/>
  </p:clrMapOvr>
  <p:transition spd="slow">
    <p:pull/>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827584" y="692696"/>
            <a:ext cx="6789513" cy="868656"/>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pPr algn="ctr"/>
            <a:endParaRPr lang="es-EC" sz="2100" b="1" dirty="0">
              <a:solidFill>
                <a:schemeClr val="tx1"/>
              </a:solidFill>
            </a:endParaRPr>
          </a:p>
          <a:p>
            <a:pPr algn="ctr"/>
            <a:endParaRPr lang="es-EC" sz="2100" b="1" dirty="0" smtClean="0">
              <a:solidFill>
                <a:schemeClr val="tx1"/>
              </a:solidFill>
            </a:endParaRPr>
          </a:p>
          <a:p>
            <a:pPr algn="ctr"/>
            <a:endParaRPr lang="es-EC" sz="2100" b="1" dirty="0">
              <a:solidFill>
                <a:schemeClr val="tx1"/>
              </a:solidFill>
            </a:endParaRPr>
          </a:p>
          <a:p>
            <a:pPr algn="ctr"/>
            <a:endParaRPr lang="es-EC" sz="2100" b="1" dirty="0" smtClean="0">
              <a:solidFill>
                <a:schemeClr val="tx1"/>
              </a:solidFill>
            </a:endParaRPr>
          </a:p>
          <a:p>
            <a:pPr algn="ctr"/>
            <a:endParaRPr lang="es-EC" sz="2100" b="1" dirty="0">
              <a:solidFill>
                <a:schemeClr val="tx1"/>
              </a:solidFill>
            </a:endParaRPr>
          </a:p>
          <a:p>
            <a:pPr algn="ctr"/>
            <a:endParaRPr lang="es-EC" sz="2100" b="1" dirty="0" smtClean="0">
              <a:solidFill>
                <a:schemeClr val="tx1"/>
              </a:solidFill>
            </a:endParaRPr>
          </a:p>
          <a:p>
            <a:pPr algn="ctr"/>
            <a:endParaRPr lang="es-EC" sz="2100" b="1" dirty="0">
              <a:solidFill>
                <a:schemeClr val="tx1"/>
              </a:solidFill>
            </a:endParaRPr>
          </a:p>
          <a:p>
            <a:pPr algn="ctr"/>
            <a:r>
              <a:rPr lang="es-EC" sz="2100" b="1" dirty="0" smtClean="0">
                <a:solidFill>
                  <a:schemeClr val="tx1"/>
                </a:solidFill>
              </a:rPr>
              <a:t>Paso </a:t>
            </a:r>
            <a:r>
              <a:rPr lang="es-EC" sz="2100" b="1" dirty="0">
                <a:solidFill>
                  <a:schemeClr val="tx1"/>
                </a:solidFill>
              </a:rPr>
              <a:t>10: Definición de los casos de carga </a:t>
            </a:r>
            <a:r>
              <a:rPr lang="es-EC" sz="2100" b="1" dirty="0" smtClean="0">
                <a:solidFill>
                  <a:schemeClr val="tx1"/>
                </a:solidFill>
              </a:rPr>
              <a:t>estática.</a:t>
            </a:r>
            <a:endParaRPr lang="es-EC" sz="2100" b="1" dirty="0">
              <a:solidFill>
                <a:schemeClr val="tx1"/>
              </a:solidFill>
            </a:endParaRPr>
          </a:p>
          <a:p>
            <a:r>
              <a:rPr lang="es-EC" sz="2100" b="1" dirty="0">
                <a:solidFill>
                  <a:schemeClr val="tx1"/>
                </a:solidFill>
              </a:rPr>
              <a:t> </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3055398" y="3902001"/>
            <a:ext cx="3033203"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solidFill>
                  <a:schemeClr val="bg1"/>
                </a:solidFill>
              </a:rPr>
              <a:t>Define / </a:t>
            </a:r>
            <a:r>
              <a:rPr lang="es-EC" b="1" dirty="0" err="1">
                <a:solidFill>
                  <a:schemeClr val="bg1"/>
                </a:solidFill>
              </a:rPr>
              <a:t>Static</a:t>
            </a:r>
            <a:r>
              <a:rPr lang="es-EC" b="1" dirty="0">
                <a:solidFill>
                  <a:schemeClr val="bg1"/>
                </a:solidFill>
              </a:rPr>
              <a:t> load cases</a:t>
            </a:r>
            <a:endParaRPr lang="es-EC" dirty="0">
              <a:solidFill>
                <a:schemeClr val="bg1"/>
              </a:solidFill>
            </a:endParaRPr>
          </a:p>
        </p:txBody>
      </p:sp>
      <p:pic>
        <p:nvPicPr>
          <p:cNvPr id="9" name="8 Imagen"/>
          <p:cNvPicPr/>
          <p:nvPr/>
        </p:nvPicPr>
        <p:blipFill rotWithShape="1">
          <a:blip r:embed="rId2" cstate="print"/>
          <a:srcRect l="28288" t="31529" r="27848" b="31210"/>
          <a:stretch/>
        </p:blipFill>
        <p:spPr bwMode="auto">
          <a:xfrm>
            <a:off x="1451025" y="1772815"/>
            <a:ext cx="6732748" cy="2033955"/>
          </a:xfrm>
          <a:prstGeom prst="rect">
            <a:avLst/>
          </a:prstGeom>
          <a:ln>
            <a:noFill/>
          </a:ln>
          <a:extLst>
            <a:ext uri="{53640926-AAD7-44D8-BBD7-CCE9431645EC}">
              <a14:shadowObscured xmlns:a14="http://schemas.microsoft.com/office/drawing/2010/main"/>
            </a:ext>
          </a:extLst>
        </p:spPr>
      </p:pic>
      <p:pic>
        <p:nvPicPr>
          <p:cNvPr id="12" name="11 Imagen"/>
          <p:cNvPicPr/>
          <p:nvPr/>
        </p:nvPicPr>
        <p:blipFill rotWithShape="1">
          <a:blip r:embed="rId3" cstate="print"/>
          <a:srcRect l="27035" t="30573" r="31965" b="30892"/>
          <a:stretch/>
        </p:blipFill>
        <p:spPr bwMode="auto">
          <a:xfrm>
            <a:off x="1237940" y="4437112"/>
            <a:ext cx="7200800" cy="20162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5480268"/>
      </p:ext>
    </p:extLst>
  </p:cSld>
  <p:clrMapOvr>
    <a:masterClrMapping/>
  </p:clrMapOvr>
  <p:transition spd="slow">
    <p:pull/>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24954" y="764704"/>
            <a:ext cx="6727366" cy="85541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smtClean="0">
              <a:solidFill>
                <a:schemeClr val="tx1"/>
              </a:solidFill>
            </a:endParaRPr>
          </a:p>
          <a:p>
            <a:endParaRPr lang="es-EC" sz="2100" b="1" dirty="0" err="1" smtClean="0">
              <a:solidFill>
                <a:schemeClr val="tx1"/>
              </a:solidFill>
            </a:endParaRPr>
          </a:p>
          <a:p>
            <a:r>
              <a:rPr lang="es-EC" sz="2100" b="1" dirty="0" smtClean="0">
                <a:solidFill>
                  <a:schemeClr val="tx1"/>
                </a:solidFill>
              </a:rPr>
              <a:t>Paso </a:t>
            </a:r>
            <a:r>
              <a:rPr lang="es-EC" sz="2100" b="1" dirty="0">
                <a:solidFill>
                  <a:schemeClr val="tx1"/>
                </a:solidFill>
              </a:rPr>
              <a:t>11: Definición de análisis modal espectral</a:t>
            </a:r>
          </a:p>
          <a:p>
            <a:r>
              <a:rPr lang="es-EC" sz="2100" b="1" dirty="0">
                <a:solidFill>
                  <a:schemeClr val="tx1"/>
                </a:solidFill>
              </a:rPr>
              <a:t> </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4 Rectángulo"/>
          <p:cNvSpPr/>
          <p:nvPr/>
        </p:nvSpPr>
        <p:spPr>
          <a:xfrm>
            <a:off x="2335482" y="1756220"/>
            <a:ext cx="4963834"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a:solidFill>
                  <a:schemeClr val="bg1"/>
                </a:solidFill>
              </a:rPr>
              <a:t>Define / </a:t>
            </a:r>
            <a:r>
              <a:rPr lang="es-EC" b="1" dirty="0" err="1">
                <a:solidFill>
                  <a:schemeClr val="bg1"/>
                </a:solidFill>
              </a:rPr>
              <a:t>Respounse</a:t>
            </a:r>
            <a:r>
              <a:rPr lang="es-EC" b="1" dirty="0">
                <a:solidFill>
                  <a:schemeClr val="bg1"/>
                </a:solidFill>
              </a:rPr>
              <a:t> </a:t>
            </a:r>
            <a:r>
              <a:rPr lang="es-EC" b="1" dirty="0" err="1">
                <a:solidFill>
                  <a:schemeClr val="bg1"/>
                </a:solidFill>
              </a:rPr>
              <a:t>Spectrum</a:t>
            </a:r>
            <a:r>
              <a:rPr lang="es-EC" b="1" dirty="0">
                <a:solidFill>
                  <a:schemeClr val="bg1"/>
                </a:solidFill>
              </a:rPr>
              <a:t> </a:t>
            </a:r>
            <a:r>
              <a:rPr lang="es-EC" b="1" dirty="0" err="1">
                <a:solidFill>
                  <a:schemeClr val="bg1"/>
                </a:solidFill>
              </a:rPr>
              <a:t>Funtions</a:t>
            </a:r>
            <a:r>
              <a:rPr lang="es-EC" b="1" dirty="0">
                <a:solidFill>
                  <a:schemeClr val="bg1"/>
                </a:solidFill>
              </a:rPr>
              <a:t> ….</a:t>
            </a:r>
            <a:endParaRPr lang="es-EC" dirty="0">
              <a:solidFill>
                <a:schemeClr val="bg1"/>
              </a:solidFill>
            </a:endParaRPr>
          </a:p>
        </p:txBody>
      </p:sp>
      <p:pic>
        <p:nvPicPr>
          <p:cNvPr id="10" name="9 Imagen"/>
          <p:cNvPicPr/>
          <p:nvPr/>
        </p:nvPicPr>
        <p:blipFill rotWithShape="1">
          <a:blip r:embed="rId2" cstate="print"/>
          <a:srcRect l="36524" t="31210" r="36799" b="31210"/>
          <a:stretch/>
        </p:blipFill>
        <p:spPr bwMode="auto">
          <a:xfrm>
            <a:off x="1217103" y="2996952"/>
            <a:ext cx="2757922" cy="2318442"/>
          </a:xfrm>
          <a:prstGeom prst="rect">
            <a:avLst/>
          </a:prstGeom>
          <a:ln>
            <a:noFill/>
          </a:ln>
          <a:extLst>
            <a:ext uri="{53640926-AAD7-44D8-BBD7-CCE9431645EC}">
              <a14:shadowObscured xmlns:a14="http://schemas.microsoft.com/office/drawing/2010/main"/>
            </a:ext>
          </a:extLst>
        </p:spPr>
      </p:pic>
      <p:pic>
        <p:nvPicPr>
          <p:cNvPr id="13" name="12 Imagen"/>
          <p:cNvPicPr/>
          <p:nvPr/>
        </p:nvPicPr>
        <p:blipFill>
          <a:blip r:embed="rId3" cstate="print"/>
          <a:srcRect l="26166" t="12977" r="26692" b="13710"/>
          <a:stretch>
            <a:fillRect/>
          </a:stretch>
        </p:blipFill>
        <p:spPr bwMode="auto">
          <a:xfrm>
            <a:off x="4279558" y="2276872"/>
            <a:ext cx="3820834" cy="3542578"/>
          </a:xfrm>
          <a:prstGeom prst="rect">
            <a:avLst/>
          </a:prstGeom>
          <a:noFill/>
          <a:ln w="9525">
            <a:noFill/>
            <a:miter lim="800000"/>
            <a:headEnd/>
            <a:tailEnd/>
          </a:ln>
        </p:spPr>
      </p:pic>
      <p:sp>
        <p:nvSpPr>
          <p:cNvPr id="6" name="5 Rectángulo"/>
          <p:cNvSpPr/>
          <p:nvPr/>
        </p:nvSpPr>
        <p:spPr>
          <a:xfrm>
            <a:off x="2771800" y="5917396"/>
            <a:ext cx="4341253"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C" b="1" dirty="0"/>
              <a:t>Definición del espectro de respuesta.</a:t>
            </a:r>
            <a:endParaRPr lang="es-EC" dirty="0"/>
          </a:p>
        </p:txBody>
      </p:sp>
    </p:spTree>
    <p:extLst>
      <p:ext uri="{BB962C8B-B14F-4D97-AF65-F5344CB8AC3E}">
        <p14:creationId xmlns:p14="http://schemas.microsoft.com/office/powerpoint/2010/main" val="1408725797"/>
      </p:ext>
    </p:extLst>
  </p:cSld>
  <p:clrMapOvr>
    <a:masterClrMapping/>
  </p:clrMapOvr>
  <p:transition spd="slow">
    <p:pull/>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Rectángulo"/>
          <p:cNvSpPr/>
          <p:nvPr/>
        </p:nvSpPr>
        <p:spPr>
          <a:xfrm>
            <a:off x="539552" y="776740"/>
            <a:ext cx="8064896"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a:spAutoFit/>
          </a:bodyPr>
          <a:lstStyle/>
          <a:p>
            <a:r>
              <a:rPr lang="es-EC" dirty="0"/>
              <a:t>Ahora se tiene que definir los estados de respuesta que utilizan las funciones que se acaban de crear, para lo cual dirigirse a:</a:t>
            </a:r>
          </a:p>
        </p:txBody>
      </p:sp>
      <mc:AlternateContent xmlns:mc="http://schemas.openxmlformats.org/markup-compatibility/2006" xmlns:a14="http://schemas.microsoft.com/office/drawing/2010/main">
        <mc:Choice Requires="a14">
          <p:sp>
            <p:nvSpPr>
              <p:cNvPr id="9" name="8 Rectángulo"/>
              <p:cNvSpPr/>
              <p:nvPr/>
            </p:nvSpPr>
            <p:spPr>
              <a:xfrm>
                <a:off x="1196752" y="1618856"/>
                <a:ext cx="675049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smtClean="0">
                    <a:solidFill>
                      <a:schemeClr val="bg1"/>
                    </a:solidFill>
                  </a:rPr>
                  <a:t>Define / </a:t>
                </a:r>
                <a:r>
                  <a:rPr lang="en-US" b="1" dirty="0" err="1">
                    <a:solidFill>
                      <a:schemeClr val="bg1"/>
                    </a:solidFill>
                  </a:rPr>
                  <a:t>Respounse</a:t>
                </a:r>
                <a:r>
                  <a:rPr lang="en-US" b="1" dirty="0">
                    <a:solidFill>
                      <a:schemeClr val="bg1"/>
                    </a:solidFill>
                  </a:rPr>
                  <a:t> Spectrum Cases </a:t>
                </a:r>
                <a14:m>
                  <m:oMath xmlns:m="http://schemas.openxmlformats.org/officeDocument/2006/math">
                    <m:r>
                      <a:rPr lang="en-US" b="1" i="1">
                        <a:solidFill>
                          <a:schemeClr val="bg1"/>
                        </a:solidFill>
                        <a:latin typeface="Cambria Math"/>
                      </a:rPr>
                      <m:t>→</m:t>
                    </m:r>
                  </m:oMath>
                </a14:m>
                <a:r>
                  <a:rPr lang="en-US" b="1" dirty="0">
                    <a:solidFill>
                      <a:schemeClr val="bg1"/>
                    </a:solidFill>
                  </a:rPr>
                  <a:t> Add New Spectrum</a:t>
                </a:r>
                <a:endParaRPr lang="es-EC" dirty="0">
                  <a:solidFill>
                    <a:schemeClr val="bg1"/>
                  </a:solidFill>
                </a:endParaRPr>
              </a:p>
            </p:txBody>
          </p:sp>
        </mc:Choice>
        <mc:Fallback xmlns="">
          <p:sp>
            <p:nvSpPr>
              <p:cNvPr id="9" name="8 Rectángulo"/>
              <p:cNvSpPr>
                <a:spLocks noRot="1" noChangeAspect="1" noMove="1" noResize="1" noEditPoints="1" noAdjustHandles="1" noChangeArrowheads="1" noChangeShapeType="1" noTextEdit="1"/>
              </p:cNvSpPr>
              <p:nvPr/>
            </p:nvSpPr>
            <p:spPr>
              <a:xfrm>
                <a:off x="1196752" y="1618856"/>
                <a:ext cx="6750496" cy="369332"/>
              </a:xfrm>
              <a:prstGeom prst="rect">
                <a:avLst/>
              </a:prstGeom>
              <a:blipFill rotWithShape="1">
                <a:blip r:embed="rId2"/>
                <a:stretch>
                  <a:fillRect l="-449" t="-1220"/>
                </a:stretch>
              </a:blipFill>
            </p:spPr>
            <p:txBody>
              <a:bodyPr/>
              <a:lstStyle/>
              <a:p>
                <a:r>
                  <a:rPr lang="es-EC">
                    <a:noFill/>
                  </a:rPr>
                  <a:t> </a:t>
                </a:r>
              </a:p>
            </p:txBody>
          </p:sp>
        </mc:Fallback>
      </mc:AlternateContent>
      <p:pic>
        <p:nvPicPr>
          <p:cNvPr id="12" name="11 Imagen"/>
          <p:cNvPicPr/>
          <p:nvPr/>
        </p:nvPicPr>
        <p:blipFill rotWithShape="1">
          <a:blip r:embed="rId3" cstate="print"/>
          <a:srcRect l="38314" t="5733" r="38769" b="20382"/>
          <a:stretch/>
        </p:blipFill>
        <p:spPr bwMode="auto">
          <a:xfrm>
            <a:off x="3059832" y="2132856"/>
            <a:ext cx="3024336" cy="42891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3219422"/>
      </p:ext>
    </p:extLst>
  </p:cSld>
  <p:clrMapOvr>
    <a:masterClrMapping/>
  </p:clrMapOvr>
  <p:transition spd="slow">
    <p:pull/>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33959" y="692696"/>
            <a:ext cx="4918161" cy="792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smtClean="0">
              <a:solidFill>
                <a:schemeClr val="tx1"/>
              </a:solidFill>
            </a:endParaRPr>
          </a:p>
          <a:p>
            <a:endParaRPr lang="es-EC" sz="2100" b="1" dirty="0" err="1" smtClean="0">
              <a:solidFill>
                <a:schemeClr val="tx1"/>
              </a:solidFill>
            </a:endParaRPr>
          </a:p>
          <a:p>
            <a:r>
              <a:rPr lang="es-EC" sz="2100" b="1" dirty="0" smtClean="0">
                <a:solidFill>
                  <a:schemeClr val="tx1"/>
                </a:solidFill>
              </a:rPr>
              <a:t>Paso 12: </a:t>
            </a:r>
            <a:r>
              <a:rPr lang="es-EC" sz="2100" b="1" dirty="0">
                <a:solidFill>
                  <a:schemeClr val="tx1"/>
                </a:solidFill>
              </a:rPr>
              <a:t>Combinaciones de cargas</a:t>
            </a:r>
          </a:p>
          <a:p>
            <a:r>
              <a:rPr lang="es-EC" sz="2100" b="1" dirty="0">
                <a:solidFill>
                  <a:schemeClr val="tx1"/>
                </a:solidFill>
              </a:rPr>
              <a:t> </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10 Rectángulo"/>
          <p:cNvSpPr/>
          <p:nvPr/>
        </p:nvSpPr>
        <p:spPr>
          <a:xfrm>
            <a:off x="1781944" y="5301208"/>
            <a:ext cx="558011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dirty="0"/>
              <a:t>D=</a:t>
            </a:r>
            <a:r>
              <a:rPr lang="es-EC" dirty="0" err="1"/>
              <a:t>DEAD</a:t>
            </a:r>
            <a:r>
              <a:rPr lang="es-EC" dirty="0"/>
              <a:t> (Carga muerta)+ PP(Peso </a:t>
            </a:r>
            <a:r>
              <a:rPr lang="es-EC" dirty="0" smtClean="0"/>
              <a:t>Propio)</a:t>
            </a:r>
          </a:p>
          <a:p>
            <a:r>
              <a:rPr lang="es-EC" dirty="0" smtClean="0"/>
              <a:t>L = CARGA VIVA</a:t>
            </a:r>
          </a:p>
          <a:p>
            <a:r>
              <a:rPr lang="es-EC" dirty="0" smtClean="0"/>
              <a:t>Ex=Sismo </a:t>
            </a:r>
            <a:r>
              <a:rPr lang="es-EC" dirty="0"/>
              <a:t>en X </a:t>
            </a:r>
            <a:r>
              <a:rPr lang="es-EC" dirty="0" smtClean="0"/>
              <a:t>(</a:t>
            </a:r>
            <a:r>
              <a:rPr lang="es-EC" dirty="0" err="1"/>
              <a:t>SX</a:t>
            </a:r>
            <a:r>
              <a:rPr lang="es-EC" dirty="0" smtClean="0"/>
              <a:t>) </a:t>
            </a:r>
          </a:p>
          <a:p>
            <a:r>
              <a:rPr lang="es-EC" dirty="0" err="1" smtClean="0"/>
              <a:t>Ey</a:t>
            </a:r>
            <a:r>
              <a:rPr lang="es-EC" dirty="0" smtClean="0"/>
              <a:t>=Sismo </a:t>
            </a:r>
            <a:r>
              <a:rPr lang="es-EC" dirty="0"/>
              <a:t>en Y (</a:t>
            </a:r>
            <a:r>
              <a:rPr lang="es-EC" dirty="0" err="1"/>
              <a:t>SY</a:t>
            </a:r>
            <a:r>
              <a:rPr lang="es-EC" dirty="0" smtClean="0"/>
              <a:t>)</a:t>
            </a:r>
            <a:endParaRPr lang="es-EC" dirty="0"/>
          </a:p>
        </p:txBody>
      </p:sp>
      <p:graphicFrame>
        <p:nvGraphicFramePr>
          <p:cNvPr id="12" name="11 Tabla"/>
          <p:cNvGraphicFramePr>
            <a:graphicFrameLocks noGrp="1"/>
          </p:cNvGraphicFramePr>
          <p:nvPr>
            <p:extLst>
              <p:ext uri="{D42A27DB-BD31-4B8C-83A1-F6EECF244321}">
                <p14:modId xmlns:p14="http://schemas.microsoft.com/office/powerpoint/2010/main" val="2624954982"/>
              </p:ext>
            </p:extLst>
          </p:nvPr>
        </p:nvGraphicFramePr>
        <p:xfrm>
          <a:off x="2951820" y="1600200"/>
          <a:ext cx="3240360" cy="3657600"/>
        </p:xfrm>
        <a:graphic>
          <a:graphicData uri="http://schemas.openxmlformats.org/drawingml/2006/table">
            <a:tbl>
              <a:tblPr firstRow="1" firstCol="1" bandRow="1">
                <a:tableStyleId>{5C22544A-7EE6-4342-B048-85BDC9FD1C3A}</a:tableStyleId>
              </a:tblPr>
              <a:tblGrid>
                <a:gridCol w="862745"/>
                <a:gridCol w="2377615"/>
              </a:tblGrid>
              <a:tr h="324036">
                <a:tc gridSpan="2">
                  <a:txBody>
                    <a:bodyPr/>
                    <a:lstStyle/>
                    <a:p>
                      <a:pPr algn="ctr">
                        <a:lnSpc>
                          <a:spcPct val="200000"/>
                        </a:lnSpc>
                        <a:spcAft>
                          <a:spcPts val="0"/>
                        </a:spcAft>
                      </a:pPr>
                      <a:r>
                        <a:rPr lang="es-EC" sz="1200" dirty="0">
                          <a:effectLst/>
                        </a:rPr>
                        <a:t>COMBINACIONES DE CARGA </a:t>
                      </a:r>
                      <a:r>
                        <a:rPr lang="es-EC" sz="1200" dirty="0" err="1">
                          <a:effectLst/>
                        </a:rPr>
                        <a:t>ACI318</a:t>
                      </a:r>
                      <a:r>
                        <a:rPr lang="es-EC" sz="1200" dirty="0">
                          <a:effectLst/>
                        </a:rPr>
                        <a:t>-08</a:t>
                      </a:r>
                      <a:endParaRPr lang="es-EC" sz="1200" dirty="0">
                        <a:effectLst/>
                        <a:latin typeface="Calibri"/>
                        <a:ea typeface="Calibri"/>
                        <a:cs typeface="Times New Roman"/>
                      </a:endParaRPr>
                    </a:p>
                  </a:txBody>
                  <a:tcPr marL="44450" marR="44450" marT="0" marB="0" anchor="ctr"/>
                </a:tc>
                <a:tc hMerge="1">
                  <a:txBody>
                    <a:bodyPr/>
                    <a:lstStyle/>
                    <a:p>
                      <a:endParaRPr lang="es-EC"/>
                    </a:p>
                  </a:txBody>
                  <a:tcPr/>
                </a:tc>
              </a:tr>
              <a:tr h="324036">
                <a:tc>
                  <a:txBody>
                    <a:bodyPr/>
                    <a:lstStyle/>
                    <a:p>
                      <a:pPr algn="ctr">
                        <a:lnSpc>
                          <a:spcPct val="200000"/>
                        </a:lnSpc>
                        <a:spcAft>
                          <a:spcPts val="0"/>
                        </a:spcAft>
                      </a:pPr>
                      <a:r>
                        <a:rPr lang="es-EC" sz="1200">
                          <a:effectLst/>
                        </a:rPr>
                        <a:t>COMB1</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dirty="0" err="1">
                          <a:effectLst/>
                        </a:rPr>
                        <a:t>1.4D+1.7L</a:t>
                      </a:r>
                      <a:endParaRPr lang="es-EC" sz="1200" dirty="0">
                        <a:effectLst/>
                        <a:latin typeface="Calibri"/>
                        <a:ea typeface="Calibri"/>
                        <a:cs typeface="Times New Roman"/>
                      </a:endParaRPr>
                    </a:p>
                  </a:txBody>
                  <a:tcPr marL="44450" marR="44450" marT="0" marB="0" anchor="b"/>
                </a:tc>
              </a:tr>
              <a:tr h="324036">
                <a:tc>
                  <a:txBody>
                    <a:bodyPr/>
                    <a:lstStyle/>
                    <a:p>
                      <a:pPr algn="ctr">
                        <a:lnSpc>
                          <a:spcPct val="200000"/>
                        </a:lnSpc>
                        <a:spcAft>
                          <a:spcPts val="0"/>
                        </a:spcAft>
                      </a:pPr>
                      <a:r>
                        <a:rPr lang="es-EC" sz="1200">
                          <a:effectLst/>
                        </a:rPr>
                        <a:t>COMB2</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1.05D+1.28L+1.406Ex</a:t>
                      </a:r>
                      <a:endParaRPr lang="es-EC" sz="1200">
                        <a:effectLst/>
                        <a:latin typeface="Calibri"/>
                        <a:ea typeface="Calibri"/>
                        <a:cs typeface="Times New Roman"/>
                      </a:endParaRPr>
                    </a:p>
                  </a:txBody>
                  <a:tcPr marL="44450" marR="44450" marT="0" marB="0" anchor="b"/>
                </a:tc>
              </a:tr>
              <a:tr h="324036">
                <a:tc>
                  <a:txBody>
                    <a:bodyPr/>
                    <a:lstStyle/>
                    <a:p>
                      <a:pPr algn="ctr">
                        <a:lnSpc>
                          <a:spcPct val="200000"/>
                        </a:lnSpc>
                        <a:spcAft>
                          <a:spcPts val="0"/>
                        </a:spcAft>
                      </a:pPr>
                      <a:r>
                        <a:rPr lang="es-EC" sz="1200">
                          <a:effectLst/>
                        </a:rPr>
                        <a:t>COMB3</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1.05D+1.28L-1.406Ex</a:t>
                      </a:r>
                      <a:endParaRPr lang="es-EC" sz="1200">
                        <a:effectLst/>
                        <a:latin typeface="Calibri"/>
                        <a:ea typeface="Calibri"/>
                        <a:cs typeface="Times New Roman"/>
                      </a:endParaRPr>
                    </a:p>
                  </a:txBody>
                  <a:tcPr marL="44450" marR="44450" marT="0" marB="0" anchor="b"/>
                </a:tc>
              </a:tr>
              <a:tr h="324036">
                <a:tc>
                  <a:txBody>
                    <a:bodyPr/>
                    <a:lstStyle/>
                    <a:p>
                      <a:pPr algn="ctr">
                        <a:lnSpc>
                          <a:spcPct val="200000"/>
                        </a:lnSpc>
                        <a:spcAft>
                          <a:spcPts val="0"/>
                        </a:spcAft>
                      </a:pPr>
                      <a:r>
                        <a:rPr lang="es-EC" sz="1200">
                          <a:effectLst/>
                        </a:rPr>
                        <a:t>COMB4</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1.05D+1.28L+1.406Ey</a:t>
                      </a:r>
                      <a:endParaRPr lang="es-EC" sz="1200">
                        <a:effectLst/>
                        <a:latin typeface="Calibri"/>
                        <a:ea typeface="Calibri"/>
                        <a:cs typeface="Times New Roman"/>
                      </a:endParaRPr>
                    </a:p>
                  </a:txBody>
                  <a:tcPr marL="44450" marR="44450" marT="0" marB="0" anchor="b"/>
                </a:tc>
              </a:tr>
              <a:tr h="324036">
                <a:tc>
                  <a:txBody>
                    <a:bodyPr/>
                    <a:lstStyle/>
                    <a:p>
                      <a:pPr algn="ctr">
                        <a:lnSpc>
                          <a:spcPct val="200000"/>
                        </a:lnSpc>
                        <a:spcAft>
                          <a:spcPts val="0"/>
                        </a:spcAft>
                      </a:pPr>
                      <a:r>
                        <a:rPr lang="es-EC" sz="1200">
                          <a:effectLst/>
                        </a:rPr>
                        <a:t>COMB5</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1.05D+1.28L-1.406Ey</a:t>
                      </a:r>
                      <a:endParaRPr lang="es-EC" sz="1200">
                        <a:effectLst/>
                        <a:latin typeface="Calibri"/>
                        <a:ea typeface="Calibri"/>
                        <a:cs typeface="Times New Roman"/>
                      </a:endParaRPr>
                    </a:p>
                  </a:txBody>
                  <a:tcPr marL="44450" marR="44450" marT="0" marB="0" anchor="b"/>
                </a:tc>
              </a:tr>
              <a:tr h="324036">
                <a:tc>
                  <a:txBody>
                    <a:bodyPr/>
                    <a:lstStyle/>
                    <a:p>
                      <a:pPr algn="ctr">
                        <a:lnSpc>
                          <a:spcPct val="200000"/>
                        </a:lnSpc>
                        <a:spcAft>
                          <a:spcPts val="0"/>
                        </a:spcAft>
                      </a:pPr>
                      <a:r>
                        <a:rPr lang="es-EC" sz="1200">
                          <a:effectLst/>
                        </a:rPr>
                        <a:t>COMB6</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0.9D+1.43Ex</a:t>
                      </a:r>
                      <a:endParaRPr lang="es-EC" sz="1200">
                        <a:effectLst/>
                        <a:latin typeface="Calibri"/>
                        <a:ea typeface="Calibri"/>
                        <a:cs typeface="Times New Roman"/>
                      </a:endParaRPr>
                    </a:p>
                  </a:txBody>
                  <a:tcPr marL="44450" marR="44450" marT="0" marB="0" anchor="b"/>
                </a:tc>
              </a:tr>
              <a:tr h="324036">
                <a:tc>
                  <a:txBody>
                    <a:bodyPr/>
                    <a:lstStyle/>
                    <a:p>
                      <a:pPr algn="ctr">
                        <a:lnSpc>
                          <a:spcPct val="200000"/>
                        </a:lnSpc>
                        <a:spcAft>
                          <a:spcPts val="0"/>
                        </a:spcAft>
                      </a:pPr>
                      <a:r>
                        <a:rPr lang="es-EC" sz="1200">
                          <a:effectLst/>
                        </a:rPr>
                        <a:t>COMB7</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dirty="0" err="1">
                          <a:effectLst/>
                        </a:rPr>
                        <a:t>0.9D-1.43Ex</a:t>
                      </a:r>
                      <a:endParaRPr lang="es-EC" sz="1200" dirty="0">
                        <a:effectLst/>
                        <a:latin typeface="Calibri"/>
                        <a:ea typeface="Calibri"/>
                        <a:cs typeface="Times New Roman"/>
                      </a:endParaRPr>
                    </a:p>
                  </a:txBody>
                  <a:tcPr marL="44450" marR="44450" marT="0" marB="0" anchor="b"/>
                </a:tc>
              </a:tr>
              <a:tr h="324036">
                <a:tc>
                  <a:txBody>
                    <a:bodyPr/>
                    <a:lstStyle/>
                    <a:p>
                      <a:pPr algn="ctr">
                        <a:lnSpc>
                          <a:spcPct val="200000"/>
                        </a:lnSpc>
                        <a:spcAft>
                          <a:spcPts val="0"/>
                        </a:spcAft>
                      </a:pPr>
                      <a:r>
                        <a:rPr lang="es-EC" sz="1200">
                          <a:effectLst/>
                        </a:rPr>
                        <a:t>COMB8</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0.9D+1.43EY</a:t>
                      </a:r>
                      <a:endParaRPr lang="es-EC" sz="1200">
                        <a:effectLst/>
                        <a:latin typeface="Calibri"/>
                        <a:ea typeface="Calibri"/>
                        <a:cs typeface="Times New Roman"/>
                      </a:endParaRPr>
                    </a:p>
                  </a:txBody>
                  <a:tcPr marL="44450" marR="44450" marT="0" marB="0" anchor="b"/>
                </a:tc>
              </a:tr>
              <a:tr h="324036">
                <a:tc>
                  <a:txBody>
                    <a:bodyPr/>
                    <a:lstStyle/>
                    <a:p>
                      <a:pPr algn="ctr">
                        <a:lnSpc>
                          <a:spcPct val="200000"/>
                        </a:lnSpc>
                        <a:spcAft>
                          <a:spcPts val="0"/>
                        </a:spcAft>
                      </a:pPr>
                      <a:r>
                        <a:rPr lang="es-EC" sz="1200">
                          <a:effectLst/>
                        </a:rPr>
                        <a:t>COMB9</a:t>
                      </a:r>
                      <a:endParaRPr lang="es-EC" sz="120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dirty="0" err="1">
                          <a:effectLst/>
                        </a:rPr>
                        <a:t>0.9D-1.43EY</a:t>
                      </a:r>
                      <a:endParaRPr lang="es-EC" sz="1200" dirty="0">
                        <a:effectLst/>
                        <a:latin typeface="Calibri"/>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val="3436328108"/>
      </p:ext>
    </p:extLst>
  </p:cSld>
  <p:clrMapOvr>
    <a:masterClrMapping/>
  </p:clrMapOvr>
  <p:transition spd="slow">
    <p:pull/>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755576" y="309710"/>
            <a:ext cx="3545600" cy="117752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100" b="1" dirty="0">
              <a:solidFill>
                <a:schemeClr val="tx1"/>
              </a:solidFill>
            </a:endParaRPr>
          </a:p>
          <a:p>
            <a:endParaRPr lang="es-EC" sz="2100" b="1" dirty="0" smtClean="0">
              <a:solidFill>
                <a:schemeClr val="tx1"/>
              </a:solidFill>
            </a:endParaRPr>
          </a:p>
          <a:p>
            <a:endParaRPr lang="es-EC" sz="2100" b="1" dirty="0" err="1" smtClean="0">
              <a:solidFill>
                <a:schemeClr val="tx1"/>
              </a:solidFill>
            </a:endParaRPr>
          </a:p>
          <a:p>
            <a:endParaRPr lang="es-EC" sz="2100" b="1" dirty="0" err="1" smtClean="0">
              <a:solidFill>
                <a:schemeClr val="tx1"/>
              </a:solidFill>
            </a:endParaRPr>
          </a:p>
          <a:p>
            <a:endParaRPr lang="es-EC" sz="2100" b="1" dirty="0" err="1" smtClean="0">
              <a:solidFill>
                <a:schemeClr val="tx1"/>
              </a:solidFill>
            </a:endParaRPr>
          </a:p>
          <a:p>
            <a:r>
              <a:rPr lang="es-EC" sz="2100" b="1" dirty="0" smtClean="0">
                <a:solidFill>
                  <a:schemeClr val="tx1"/>
                </a:solidFill>
              </a:rPr>
              <a:t>Paso 12: Factores de</a:t>
            </a:r>
          </a:p>
          <a:p>
            <a:r>
              <a:rPr lang="es-EC" sz="2100" b="1" dirty="0" smtClean="0">
                <a:solidFill>
                  <a:schemeClr val="tx1"/>
                </a:solidFill>
              </a:rPr>
              <a:t> reducción de resistencia</a:t>
            </a:r>
            <a:endParaRPr lang="es-EC" sz="2100" b="1" dirty="0">
              <a:solidFill>
                <a:schemeClr val="tx1"/>
              </a:solidFill>
            </a:endParaRPr>
          </a:p>
          <a:p>
            <a:r>
              <a:rPr lang="es-EC" sz="2100" b="1" dirty="0">
                <a:solidFill>
                  <a:schemeClr val="tx1"/>
                </a:solidFill>
              </a:rPr>
              <a:t> </a:t>
            </a:r>
          </a:p>
        </p:txBody>
      </p:sp>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4281098620"/>
              </p:ext>
            </p:extLst>
          </p:nvPr>
        </p:nvGraphicFramePr>
        <p:xfrm>
          <a:off x="516812" y="1700811"/>
          <a:ext cx="3888432" cy="4637197"/>
        </p:xfrm>
        <a:graphic>
          <a:graphicData uri="http://schemas.openxmlformats.org/drawingml/2006/table">
            <a:tbl>
              <a:tblPr firstRow="1" firstCol="1" bandRow="1">
                <a:tableStyleId>{5C22544A-7EE6-4342-B048-85BDC9FD1C3A}</a:tableStyleId>
              </a:tblPr>
              <a:tblGrid>
                <a:gridCol w="2960081"/>
                <a:gridCol w="928351"/>
              </a:tblGrid>
              <a:tr h="334193">
                <a:tc gridSpan="2">
                  <a:txBody>
                    <a:bodyPr/>
                    <a:lstStyle/>
                    <a:p>
                      <a:pPr algn="ctr">
                        <a:lnSpc>
                          <a:spcPct val="200000"/>
                        </a:lnSpc>
                        <a:spcAft>
                          <a:spcPts val="0"/>
                        </a:spcAft>
                      </a:pPr>
                      <a:r>
                        <a:rPr lang="es-EC" sz="1200" dirty="0">
                          <a:effectLst/>
                        </a:rPr>
                        <a:t>Factor de reducción de resistencia</a:t>
                      </a:r>
                      <a:endParaRPr lang="es-EC" sz="1200" dirty="0">
                        <a:effectLst/>
                        <a:latin typeface="Calibri"/>
                        <a:ea typeface="Calibri"/>
                        <a:cs typeface="Times New Roman"/>
                      </a:endParaRPr>
                    </a:p>
                  </a:txBody>
                  <a:tcPr marL="44450" marR="44450" marT="0" marB="0" anchor="b"/>
                </a:tc>
                <a:tc hMerge="1">
                  <a:txBody>
                    <a:bodyPr/>
                    <a:lstStyle/>
                    <a:p>
                      <a:endParaRPr lang="es-EC"/>
                    </a:p>
                  </a:txBody>
                  <a:tcPr/>
                </a:tc>
              </a:tr>
              <a:tr h="556110">
                <a:tc>
                  <a:txBody>
                    <a:bodyPr/>
                    <a:lstStyle/>
                    <a:p>
                      <a:pPr>
                        <a:lnSpc>
                          <a:spcPct val="200000"/>
                        </a:lnSpc>
                        <a:spcAft>
                          <a:spcPts val="0"/>
                        </a:spcAft>
                      </a:pPr>
                      <a:r>
                        <a:rPr lang="es-EC" sz="1200" dirty="0">
                          <a:effectLst/>
                        </a:rPr>
                        <a:t>Secciones controladas por tracción</a:t>
                      </a:r>
                      <a:endParaRPr lang="es-EC" sz="12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0.9</a:t>
                      </a:r>
                      <a:endParaRPr lang="es-EC" sz="1200">
                        <a:effectLst/>
                        <a:latin typeface="Calibri"/>
                        <a:ea typeface="Calibri"/>
                        <a:cs typeface="Times New Roman"/>
                      </a:endParaRPr>
                    </a:p>
                  </a:txBody>
                  <a:tcPr marL="44450" marR="44450" marT="0" marB="0" anchor="b"/>
                </a:tc>
              </a:tr>
              <a:tr h="855727">
                <a:tc>
                  <a:txBody>
                    <a:bodyPr/>
                    <a:lstStyle/>
                    <a:p>
                      <a:pPr>
                        <a:lnSpc>
                          <a:spcPct val="200000"/>
                        </a:lnSpc>
                        <a:spcAft>
                          <a:spcPts val="0"/>
                        </a:spcAft>
                      </a:pPr>
                      <a:r>
                        <a:rPr lang="es-EC" sz="1200" dirty="0">
                          <a:effectLst/>
                        </a:rPr>
                        <a:t>Secciones controladas a compresión con elementos en espiral</a:t>
                      </a:r>
                      <a:endParaRPr lang="es-EC" sz="12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0.75</a:t>
                      </a:r>
                      <a:endParaRPr lang="es-EC" sz="1200">
                        <a:effectLst/>
                        <a:latin typeface="Calibri"/>
                        <a:ea typeface="Calibri"/>
                        <a:cs typeface="Times New Roman"/>
                      </a:endParaRPr>
                    </a:p>
                  </a:txBody>
                  <a:tcPr marL="44450" marR="44450" marT="0" marB="0" anchor="b"/>
                </a:tc>
              </a:tr>
              <a:tr h="855727">
                <a:tc>
                  <a:txBody>
                    <a:bodyPr/>
                    <a:lstStyle/>
                    <a:p>
                      <a:pPr>
                        <a:lnSpc>
                          <a:spcPct val="200000"/>
                        </a:lnSpc>
                        <a:spcAft>
                          <a:spcPts val="0"/>
                        </a:spcAft>
                      </a:pPr>
                      <a:r>
                        <a:rPr lang="es-EC" sz="1200" dirty="0">
                          <a:effectLst/>
                        </a:rPr>
                        <a:t>Secciones controladas a compresión por otros elementos estribos</a:t>
                      </a:r>
                      <a:endParaRPr lang="es-EC" sz="12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0.7</a:t>
                      </a:r>
                      <a:endParaRPr lang="es-EC" sz="1200">
                        <a:effectLst/>
                        <a:latin typeface="Calibri"/>
                        <a:ea typeface="Calibri"/>
                        <a:cs typeface="Times New Roman"/>
                      </a:endParaRPr>
                    </a:p>
                  </a:txBody>
                  <a:tcPr marL="44450" marR="44450" marT="0" marB="0" anchor="b"/>
                </a:tc>
              </a:tr>
              <a:tr h="391193">
                <a:tc>
                  <a:txBody>
                    <a:bodyPr/>
                    <a:lstStyle/>
                    <a:p>
                      <a:pPr>
                        <a:lnSpc>
                          <a:spcPct val="200000"/>
                        </a:lnSpc>
                        <a:spcAft>
                          <a:spcPts val="0"/>
                        </a:spcAft>
                      </a:pPr>
                      <a:r>
                        <a:rPr lang="es-EC" sz="1200" dirty="0">
                          <a:effectLst/>
                        </a:rPr>
                        <a:t>Cortante y torsión</a:t>
                      </a:r>
                      <a:endParaRPr lang="es-EC" sz="12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0.85</a:t>
                      </a:r>
                      <a:endParaRPr lang="es-EC" sz="1200">
                        <a:effectLst/>
                        <a:latin typeface="Calibri"/>
                        <a:ea typeface="Calibri"/>
                        <a:cs typeface="Times New Roman"/>
                      </a:endParaRPr>
                    </a:p>
                  </a:txBody>
                  <a:tcPr marL="44450" marR="44450" marT="0" marB="0" anchor="b"/>
                </a:tc>
              </a:tr>
              <a:tr h="334193">
                <a:tc>
                  <a:txBody>
                    <a:bodyPr/>
                    <a:lstStyle/>
                    <a:p>
                      <a:pPr>
                        <a:lnSpc>
                          <a:spcPct val="200000"/>
                        </a:lnSpc>
                        <a:spcAft>
                          <a:spcPts val="0"/>
                        </a:spcAft>
                      </a:pPr>
                      <a:r>
                        <a:rPr lang="es-EC" sz="1200" dirty="0">
                          <a:effectLst/>
                        </a:rPr>
                        <a:t>Aplastamiento en el concreto</a:t>
                      </a:r>
                      <a:endParaRPr lang="es-EC" sz="12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0.7</a:t>
                      </a:r>
                      <a:endParaRPr lang="es-EC" sz="1200">
                        <a:effectLst/>
                        <a:latin typeface="Calibri"/>
                        <a:ea typeface="Calibri"/>
                        <a:cs typeface="Times New Roman"/>
                      </a:endParaRPr>
                    </a:p>
                  </a:txBody>
                  <a:tcPr marL="44450" marR="44450" marT="0" marB="0" anchor="b"/>
                </a:tc>
              </a:tr>
              <a:tr h="391193">
                <a:tc>
                  <a:txBody>
                    <a:bodyPr/>
                    <a:lstStyle/>
                    <a:p>
                      <a:pPr>
                        <a:lnSpc>
                          <a:spcPct val="200000"/>
                        </a:lnSpc>
                        <a:spcAft>
                          <a:spcPts val="0"/>
                        </a:spcAft>
                      </a:pPr>
                      <a:r>
                        <a:rPr lang="es-EC" sz="1200" dirty="0">
                          <a:effectLst/>
                        </a:rPr>
                        <a:t>Zonas de anclaje de pos tensado</a:t>
                      </a:r>
                      <a:endParaRPr lang="es-EC" sz="12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a:effectLst/>
                        </a:rPr>
                        <a:t>0.85</a:t>
                      </a:r>
                      <a:endParaRPr lang="es-EC" sz="1200">
                        <a:effectLst/>
                        <a:latin typeface="Calibri"/>
                        <a:ea typeface="Calibri"/>
                        <a:cs typeface="Times New Roman"/>
                      </a:endParaRPr>
                    </a:p>
                  </a:txBody>
                  <a:tcPr marL="44450" marR="44450" marT="0" marB="0" anchor="b"/>
                </a:tc>
              </a:tr>
              <a:tr h="855727">
                <a:tc>
                  <a:txBody>
                    <a:bodyPr/>
                    <a:lstStyle/>
                    <a:p>
                      <a:pPr>
                        <a:lnSpc>
                          <a:spcPct val="200000"/>
                        </a:lnSpc>
                        <a:spcAft>
                          <a:spcPts val="0"/>
                        </a:spcAft>
                      </a:pPr>
                      <a:r>
                        <a:rPr lang="es-EC" sz="1200" dirty="0">
                          <a:effectLst/>
                        </a:rPr>
                        <a:t>Elementos pre esforzados, las secciones de flexión sin carga axial</a:t>
                      </a:r>
                      <a:endParaRPr lang="es-EC" sz="1200" dirty="0">
                        <a:effectLst/>
                        <a:latin typeface="Calibri"/>
                        <a:ea typeface="Calibri"/>
                        <a:cs typeface="Times New Roman"/>
                      </a:endParaRPr>
                    </a:p>
                  </a:txBody>
                  <a:tcPr marL="44450" marR="44450" marT="0" marB="0" anchor="b"/>
                </a:tc>
                <a:tc>
                  <a:txBody>
                    <a:bodyPr/>
                    <a:lstStyle/>
                    <a:p>
                      <a:pPr algn="ctr">
                        <a:lnSpc>
                          <a:spcPct val="200000"/>
                        </a:lnSpc>
                        <a:spcAft>
                          <a:spcPts val="0"/>
                        </a:spcAft>
                      </a:pPr>
                      <a:r>
                        <a:rPr lang="es-EC" sz="1200" dirty="0">
                          <a:effectLst/>
                        </a:rPr>
                        <a:t>0.85</a:t>
                      </a:r>
                      <a:endParaRPr lang="es-EC" sz="1200" dirty="0">
                        <a:effectLst/>
                        <a:latin typeface="Calibri"/>
                        <a:ea typeface="Calibri"/>
                        <a:cs typeface="Times New Roman"/>
                      </a:endParaRPr>
                    </a:p>
                  </a:txBody>
                  <a:tcPr marL="44450" marR="44450" marT="0" marB="0" anchor="b"/>
                </a:tc>
              </a:tr>
            </a:tbl>
          </a:graphicData>
        </a:graphic>
      </p:graphicFrame>
      <mc:AlternateContent xmlns:mc="http://schemas.openxmlformats.org/markup-compatibility/2006" xmlns:a14="http://schemas.microsoft.com/office/drawing/2010/main">
        <mc:Choice Requires="a14">
          <p:sp>
            <p:nvSpPr>
              <p:cNvPr id="6" name="5 Rectángulo"/>
              <p:cNvSpPr/>
              <p:nvPr/>
            </p:nvSpPr>
            <p:spPr>
              <a:xfrm>
                <a:off x="4594854" y="766445"/>
                <a:ext cx="4572000" cy="646331"/>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r>
                  <a:rPr lang="es-EC" b="1" dirty="0" smtClean="0">
                    <a:solidFill>
                      <a:schemeClr val="bg1"/>
                    </a:solidFill>
                  </a:rPr>
                  <a:t>Option</a:t>
                </a:r>
                <a:r>
                  <a:rPr lang="es-EC" b="1" dirty="0">
                    <a:solidFill>
                      <a:schemeClr val="bg1"/>
                    </a:solidFill>
                  </a:rPr>
                  <a:t> / </a:t>
                </a:r>
                <a:r>
                  <a:rPr lang="es-EC" b="1" dirty="0" err="1">
                    <a:solidFill>
                      <a:schemeClr val="bg1"/>
                    </a:solidFill>
                  </a:rPr>
                  <a:t>Preferences</a:t>
                </a:r>
                <a:r>
                  <a:rPr lang="es-EC" b="1" dirty="0">
                    <a:solidFill>
                      <a:schemeClr val="bg1"/>
                    </a:solidFill>
                  </a:rPr>
                  <a:t>… </a:t>
                </a:r>
                <a14:m>
                  <m:oMath xmlns:m="http://schemas.openxmlformats.org/officeDocument/2006/math">
                    <m:r>
                      <a:rPr lang="es-EC" b="1" i="1">
                        <a:solidFill>
                          <a:schemeClr val="bg1"/>
                        </a:solidFill>
                        <a:latin typeface="Cambria Math"/>
                      </a:rPr>
                      <m:t>→</m:t>
                    </m:r>
                  </m:oMath>
                </a14:m>
                <a:r>
                  <a:rPr lang="es-EC" b="1" dirty="0">
                    <a:solidFill>
                      <a:schemeClr val="bg1"/>
                    </a:solidFill>
                  </a:rPr>
                  <a:t> Concrete </a:t>
                </a:r>
                <a:r>
                  <a:rPr lang="es-EC" b="1" dirty="0" err="1">
                    <a:solidFill>
                      <a:schemeClr val="bg1"/>
                    </a:solidFill>
                  </a:rPr>
                  <a:t>Frame</a:t>
                </a:r>
                <a:r>
                  <a:rPr lang="es-EC" b="1" dirty="0">
                    <a:solidFill>
                      <a:schemeClr val="bg1"/>
                    </a:solidFill>
                  </a:rPr>
                  <a:t> </a:t>
                </a:r>
                <a:r>
                  <a:rPr lang="es-EC" b="1" dirty="0" err="1">
                    <a:solidFill>
                      <a:schemeClr val="bg1"/>
                    </a:solidFill>
                  </a:rPr>
                  <a:t>Desing</a:t>
                </a:r>
                <a:r>
                  <a:rPr lang="es-EC" b="1" dirty="0">
                    <a:solidFill>
                      <a:schemeClr val="bg1"/>
                    </a:solidFill>
                  </a:rPr>
                  <a:t>…</a:t>
                </a:r>
                <a:endParaRPr lang="es-EC" dirty="0">
                  <a:solidFill>
                    <a:schemeClr val="bg1"/>
                  </a:solidFill>
                </a:endParaRPr>
              </a:p>
            </p:txBody>
          </p:sp>
        </mc:Choice>
        <mc:Fallback xmlns="">
          <p:sp>
            <p:nvSpPr>
              <p:cNvPr id="6" name="5 Rectángulo"/>
              <p:cNvSpPr>
                <a:spLocks noRot="1" noChangeAspect="1" noMove="1" noResize="1" noEditPoints="1" noAdjustHandles="1" noChangeArrowheads="1" noChangeShapeType="1" noTextEdit="1"/>
              </p:cNvSpPr>
              <p:nvPr/>
            </p:nvSpPr>
            <p:spPr>
              <a:xfrm>
                <a:off x="4594854" y="766445"/>
                <a:ext cx="4572000" cy="646331"/>
              </a:xfrm>
              <a:prstGeom prst="rect">
                <a:avLst/>
              </a:prstGeom>
              <a:blipFill rotWithShape="1">
                <a:blip r:embed="rId2"/>
                <a:stretch>
                  <a:fillRect l="-660" t="-781"/>
                </a:stretch>
              </a:blipFill>
            </p:spPr>
            <p:txBody>
              <a:bodyPr/>
              <a:lstStyle/>
              <a:p>
                <a:r>
                  <a:rPr lang="es-EC">
                    <a:noFill/>
                  </a:rPr>
                  <a:t> </a:t>
                </a:r>
              </a:p>
            </p:txBody>
          </p:sp>
        </mc:Fallback>
      </mc:AlternateContent>
      <p:pic>
        <p:nvPicPr>
          <p:cNvPr id="13" name="12 Imagen"/>
          <p:cNvPicPr/>
          <p:nvPr/>
        </p:nvPicPr>
        <p:blipFill rotWithShape="1">
          <a:blip r:embed="rId3" cstate="print"/>
          <a:srcRect l="25423" t="30255" r="45311" b="34349"/>
          <a:stretch/>
        </p:blipFill>
        <p:spPr bwMode="auto">
          <a:xfrm>
            <a:off x="4754709" y="1484783"/>
            <a:ext cx="3888432" cy="2194181"/>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8 Rectángulo"/>
              <p:cNvSpPr/>
              <p:nvPr/>
            </p:nvSpPr>
            <p:spPr>
              <a:xfrm>
                <a:off x="4646930" y="3783358"/>
                <a:ext cx="398054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C" b="1" dirty="0" smtClean="0">
                    <a:solidFill>
                      <a:schemeClr val="bg1"/>
                    </a:solidFill>
                  </a:rPr>
                  <a:t>Option</a:t>
                </a:r>
                <a:r>
                  <a:rPr lang="es-EC" b="1" dirty="0">
                    <a:solidFill>
                      <a:schemeClr val="bg1"/>
                    </a:solidFill>
                  </a:rPr>
                  <a:t> / </a:t>
                </a:r>
                <a:r>
                  <a:rPr lang="es-EC" b="1" dirty="0" err="1">
                    <a:solidFill>
                      <a:schemeClr val="bg1"/>
                    </a:solidFill>
                  </a:rPr>
                  <a:t>Preferences</a:t>
                </a:r>
                <a:r>
                  <a:rPr lang="es-EC" b="1" dirty="0">
                    <a:solidFill>
                      <a:schemeClr val="bg1"/>
                    </a:solidFill>
                  </a:rPr>
                  <a:t>… </a:t>
                </a:r>
                <a14:m>
                  <m:oMath xmlns:m="http://schemas.openxmlformats.org/officeDocument/2006/math">
                    <m:r>
                      <a:rPr lang="es-EC" b="1" i="1">
                        <a:solidFill>
                          <a:schemeClr val="bg1"/>
                        </a:solidFill>
                        <a:latin typeface="Cambria Math"/>
                      </a:rPr>
                      <m:t>→</m:t>
                    </m:r>
                  </m:oMath>
                </a14:m>
                <a:r>
                  <a:rPr lang="es-EC" b="1" dirty="0">
                    <a:solidFill>
                      <a:schemeClr val="bg1"/>
                    </a:solidFill>
                  </a:rPr>
                  <a:t> </a:t>
                </a:r>
                <a:r>
                  <a:rPr lang="es-EC" b="1" dirty="0" err="1">
                    <a:solidFill>
                      <a:schemeClr val="bg1"/>
                    </a:solidFill>
                  </a:rPr>
                  <a:t>Shear</a:t>
                </a:r>
                <a:r>
                  <a:rPr lang="es-EC" b="1" dirty="0">
                    <a:solidFill>
                      <a:schemeClr val="bg1"/>
                    </a:solidFill>
                  </a:rPr>
                  <a:t> Wall </a:t>
                </a:r>
                <a:r>
                  <a:rPr lang="es-EC" b="1" dirty="0" err="1">
                    <a:solidFill>
                      <a:schemeClr val="bg1"/>
                    </a:solidFill>
                  </a:rPr>
                  <a:t>Desing</a:t>
                </a:r>
                <a:endParaRPr lang="es-EC" dirty="0">
                  <a:solidFill>
                    <a:schemeClr val="bg1"/>
                  </a:solidFill>
                </a:endParaRPr>
              </a:p>
            </p:txBody>
          </p:sp>
        </mc:Choice>
        <mc:Fallback xmlns="">
          <p:sp>
            <p:nvSpPr>
              <p:cNvPr id="9" name="8 Rectángulo"/>
              <p:cNvSpPr>
                <a:spLocks noRot="1" noChangeAspect="1" noMove="1" noResize="1" noEditPoints="1" noAdjustHandles="1" noChangeArrowheads="1" noChangeShapeType="1" noTextEdit="1"/>
              </p:cNvSpPr>
              <p:nvPr/>
            </p:nvSpPr>
            <p:spPr>
              <a:xfrm>
                <a:off x="4646930" y="3783358"/>
                <a:ext cx="3980546" cy="646331"/>
              </a:xfrm>
              <a:prstGeom prst="rect">
                <a:avLst/>
              </a:prstGeom>
              <a:blipFill rotWithShape="1">
                <a:blip r:embed="rId4"/>
                <a:stretch>
                  <a:fillRect l="-605" t="-781"/>
                </a:stretch>
              </a:blipFill>
            </p:spPr>
            <p:txBody>
              <a:bodyPr/>
              <a:lstStyle/>
              <a:p>
                <a:r>
                  <a:rPr lang="es-EC">
                    <a:noFill/>
                  </a:rPr>
                  <a:t> </a:t>
                </a:r>
              </a:p>
            </p:txBody>
          </p:sp>
        </mc:Fallback>
      </mc:AlternateContent>
      <p:pic>
        <p:nvPicPr>
          <p:cNvPr id="14" name="13 Imagen"/>
          <p:cNvPicPr/>
          <p:nvPr/>
        </p:nvPicPr>
        <p:blipFill rotWithShape="1">
          <a:blip r:embed="rId5" cstate="print"/>
          <a:srcRect l="20245" t="21771" r="49808" b="35937"/>
          <a:stretch/>
        </p:blipFill>
        <p:spPr bwMode="auto">
          <a:xfrm>
            <a:off x="4792486" y="4509120"/>
            <a:ext cx="3764988" cy="22167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0044760"/>
      </p:ext>
    </p:extLst>
  </p:cSld>
  <p:clrMapOvr>
    <a:masterClrMapping/>
  </p:clrMapOvr>
  <p:transition spd="slow">
    <p:pull/>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4817399" y="19224"/>
            <a:ext cx="3066969" cy="432048"/>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500" b="1" dirty="0" smtClean="0">
                <a:solidFill>
                  <a:schemeClr val="bg1"/>
                </a:solidFill>
              </a:rPr>
              <a:t>Programa </a:t>
            </a:r>
            <a:r>
              <a:rPr lang="es-ES" sz="2500" b="1" dirty="0" err="1" smtClean="0">
                <a:solidFill>
                  <a:schemeClr val="bg1"/>
                </a:solidFill>
              </a:rPr>
              <a:t>ETABS</a:t>
            </a:r>
            <a:endParaRPr lang="es-EC" sz="2500" dirty="0">
              <a:solidFill>
                <a:schemeClr val="bg1"/>
              </a:solidFill>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3 Rectángulo"/>
              <p:cNvSpPr/>
              <p:nvPr/>
            </p:nvSpPr>
            <p:spPr>
              <a:xfrm>
                <a:off x="578768" y="861120"/>
                <a:ext cx="64087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a:t>Define / Load Combinations… </a:t>
                </a:r>
                <a14:m>
                  <m:oMath xmlns:m="http://schemas.openxmlformats.org/officeDocument/2006/math">
                    <m:r>
                      <a:rPr lang="en-US" b="1" i="1">
                        <a:latin typeface="Cambria Math"/>
                      </a:rPr>
                      <m:t>→</m:t>
                    </m:r>
                  </m:oMath>
                </a14:m>
                <a:r>
                  <a:rPr lang="en-US" b="1" dirty="0"/>
                  <a:t> Add New Combo</a:t>
                </a:r>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578768" y="861120"/>
                <a:ext cx="6408712" cy="369332"/>
              </a:xfrm>
              <a:prstGeom prst="rect">
                <a:avLst/>
              </a:prstGeom>
              <a:blipFill rotWithShape="1">
                <a:blip r:embed="rId2"/>
                <a:stretch>
                  <a:fillRect l="-472" t="-1205"/>
                </a:stretch>
              </a:blipFill>
            </p:spPr>
            <p:txBody>
              <a:bodyPr/>
              <a:lstStyle/>
              <a:p>
                <a:r>
                  <a:rPr lang="es-EC">
                    <a:noFill/>
                  </a:rPr>
                  <a:t> </a:t>
                </a:r>
              </a:p>
            </p:txBody>
          </p:sp>
        </mc:Fallback>
      </mc:AlternateContent>
      <p:pic>
        <p:nvPicPr>
          <p:cNvPr id="12" name="11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437" y="1419030"/>
            <a:ext cx="4429125" cy="2384425"/>
          </a:xfrm>
          <a:prstGeom prst="rect">
            <a:avLst/>
          </a:prstGeom>
          <a:noFill/>
          <a:ln>
            <a:noFill/>
          </a:ln>
        </p:spPr>
      </p:pic>
      <mc:AlternateContent xmlns:mc="http://schemas.openxmlformats.org/markup-compatibility/2006" xmlns:a14="http://schemas.microsoft.com/office/drawing/2010/main">
        <mc:Choice Requires="a14">
          <p:sp>
            <p:nvSpPr>
              <p:cNvPr id="10" name="9 Rectángulo"/>
              <p:cNvSpPr/>
              <p:nvPr/>
            </p:nvSpPr>
            <p:spPr>
              <a:xfrm>
                <a:off x="808258" y="3812831"/>
                <a:ext cx="628402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b="1" dirty="0" smtClean="0">
                    <a:solidFill>
                      <a:schemeClr val="bg1"/>
                    </a:solidFill>
                  </a:rPr>
                  <a:t>Define / Load Combinations… </a:t>
                </a:r>
                <a14:m>
                  <m:oMath xmlns:m="http://schemas.openxmlformats.org/officeDocument/2006/math">
                    <m:r>
                      <a:rPr lang="en-US" b="1" i="1">
                        <a:solidFill>
                          <a:schemeClr val="bg1"/>
                        </a:solidFill>
                        <a:latin typeface="Cambria Math"/>
                      </a:rPr>
                      <m:t>→</m:t>
                    </m:r>
                  </m:oMath>
                </a14:m>
                <a:r>
                  <a:rPr lang="en-US" b="1" dirty="0">
                    <a:solidFill>
                      <a:schemeClr val="bg1"/>
                    </a:solidFill>
                  </a:rPr>
                  <a:t> Add New Combo</a:t>
                </a:r>
                <a:endParaRPr lang="es-EC" dirty="0">
                  <a:solidFill>
                    <a:schemeClr val="bg1"/>
                  </a:solidFill>
                </a:endParaRPr>
              </a:p>
            </p:txBody>
          </p:sp>
        </mc:Choice>
        <mc:Fallback xmlns="">
          <p:sp>
            <p:nvSpPr>
              <p:cNvPr id="10" name="9 Rectángulo"/>
              <p:cNvSpPr>
                <a:spLocks noRot="1" noChangeAspect="1" noMove="1" noResize="1" noEditPoints="1" noAdjustHandles="1" noChangeArrowheads="1" noChangeShapeType="1" noTextEdit="1"/>
              </p:cNvSpPr>
              <p:nvPr/>
            </p:nvSpPr>
            <p:spPr>
              <a:xfrm>
                <a:off x="808258" y="3812831"/>
                <a:ext cx="6284022" cy="369332"/>
              </a:xfrm>
              <a:prstGeom prst="rect">
                <a:avLst/>
              </a:prstGeom>
              <a:blipFill rotWithShape="1">
                <a:blip r:embed="rId4"/>
                <a:stretch>
                  <a:fillRect l="-482" t="-2439"/>
                </a:stretch>
              </a:blipFill>
            </p:spPr>
            <p:txBody>
              <a:bodyPr/>
              <a:lstStyle/>
              <a:p>
                <a:r>
                  <a:rPr lang="es-EC">
                    <a:noFill/>
                  </a:rPr>
                  <a:t> </a:t>
                </a:r>
              </a:p>
            </p:txBody>
          </p:sp>
        </mc:Fallback>
      </mc:AlternateContent>
      <p:pic>
        <p:nvPicPr>
          <p:cNvPr id="15" name="14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8387" y="4182163"/>
            <a:ext cx="4467225" cy="2271173"/>
          </a:xfrm>
          <a:prstGeom prst="rect">
            <a:avLst/>
          </a:prstGeom>
          <a:noFill/>
          <a:ln>
            <a:noFill/>
          </a:ln>
        </p:spPr>
      </p:pic>
      <p:sp>
        <p:nvSpPr>
          <p:cNvPr id="11" name="10 Rectángulo"/>
          <p:cNvSpPr/>
          <p:nvPr/>
        </p:nvSpPr>
        <p:spPr>
          <a:xfrm>
            <a:off x="5724128" y="4797152"/>
            <a:ext cx="626755" cy="21602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91023922"/>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5041</TotalTime>
  <Words>11470</Words>
  <Application>Microsoft Office PowerPoint</Application>
  <PresentationFormat>Presentación en pantalla (4:3)</PresentationFormat>
  <Paragraphs>3563</Paragraphs>
  <Slides>178</Slides>
  <Notes>12</Notes>
  <HiddenSlides>0</HiddenSlides>
  <MMClips>0</MMClips>
  <ScaleCrop>false</ScaleCrop>
  <HeadingPairs>
    <vt:vector size="4" baseType="variant">
      <vt:variant>
        <vt:lpstr>Tema</vt:lpstr>
      </vt:variant>
      <vt:variant>
        <vt:i4>1</vt:i4>
      </vt:variant>
      <vt:variant>
        <vt:lpstr>Títulos de diapositiva</vt:lpstr>
      </vt:variant>
      <vt:variant>
        <vt:i4>178</vt:i4>
      </vt:variant>
    </vt:vector>
  </HeadingPairs>
  <TitlesOfParts>
    <vt:vector size="179" baseType="lpstr">
      <vt:lpstr>Austin</vt:lpstr>
      <vt:lpstr>Presentación de PowerPoint</vt:lpstr>
      <vt:lpstr>Presentación de PowerPoint</vt:lpstr>
      <vt:lpstr>Presentación de PowerPoint</vt:lpstr>
      <vt:lpstr>Antecedentes</vt:lpstr>
      <vt:lpstr>Presentación de PowerPoint</vt:lpstr>
      <vt:lpstr>Presentación de PowerPoint</vt:lpstr>
      <vt:lpstr>Definición </vt:lpstr>
      <vt:lpstr>Efectos en la respuesta sísmica</vt:lpstr>
      <vt:lpstr>Efectos en la respuesta sísmica</vt:lpstr>
      <vt:lpstr>Requisitos de resistencia</vt:lpstr>
      <vt:lpstr>Diseño de muros cortantes</vt:lpstr>
      <vt:lpstr>Ubicación </vt:lpstr>
      <vt:lpstr> </vt:lpstr>
      <vt:lpstr>Localización recomendable</vt:lpstr>
      <vt:lpstr>Relación de aspecto</vt:lpstr>
      <vt:lpstr>Refuerzo y espaciamiento mínimo según NEC 11</vt:lpstr>
      <vt:lpstr>Diseño de muros según NEC 11</vt:lpstr>
      <vt:lpstr>Presentación de PowerPoint</vt:lpstr>
      <vt:lpstr>Secuencia del paso de método de Pushover</vt:lpstr>
      <vt:lpstr>Presentación de PowerPoint</vt:lpstr>
      <vt:lpstr>Presentación de PowerPoint</vt:lpstr>
      <vt:lpstr>Presentación de PowerPoint</vt:lpstr>
      <vt:lpstr>Métodos de Análisis.  </vt:lpstr>
      <vt:lpstr>Procedimiento Estático lineal.  </vt:lpstr>
      <vt:lpstr>Zonificación del Ecuador NEC-11</vt:lpstr>
      <vt:lpstr>Zonificación del Ecuador NEC-11 </vt:lpstr>
      <vt:lpstr>Espectro elástico de diseño en aceleraciones</vt:lpstr>
      <vt:lpstr>Tipo de suelo y Factores de sitio Fa  </vt:lpstr>
      <vt:lpstr>Tipo de suelo y Factores de comportamiento inelástico del subsuelo  Fs  </vt:lpstr>
      <vt:lpstr>Presentación de PowerPoint</vt:lpstr>
      <vt:lpstr>Espectro elástico de diseño en desplazamientos</vt:lpstr>
      <vt:lpstr>Factor de Reducción de respuesta estructural R.</vt:lpstr>
      <vt:lpstr>Límite de deriva de Piso: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CAPITULO IV</dc:title>
  <dc:creator>Francisco</dc:creator>
  <cp:lastModifiedBy>Daniel Gonzalez</cp:lastModifiedBy>
  <cp:revision>591</cp:revision>
  <dcterms:created xsi:type="dcterms:W3CDTF">2012-07-06T15:46:11Z</dcterms:created>
  <dcterms:modified xsi:type="dcterms:W3CDTF">2013-01-20T22:29:16Z</dcterms:modified>
</cp:coreProperties>
</file>