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sldIdLst>
    <p:sldId id="256" r:id="rId2"/>
    <p:sldId id="257" r:id="rId3"/>
    <p:sldId id="258" r:id="rId4"/>
    <p:sldId id="259" r:id="rId5"/>
    <p:sldId id="260" r:id="rId6"/>
    <p:sldId id="316" r:id="rId7"/>
    <p:sldId id="263" r:id="rId8"/>
    <p:sldId id="287" r:id="rId9"/>
    <p:sldId id="264" r:id="rId10"/>
    <p:sldId id="266" r:id="rId11"/>
    <p:sldId id="288" r:id="rId12"/>
    <p:sldId id="267" r:id="rId13"/>
    <p:sldId id="303" r:id="rId14"/>
    <p:sldId id="304" r:id="rId15"/>
    <p:sldId id="298" r:id="rId16"/>
    <p:sldId id="289" r:id="rId17"/>
    <p:sldId id="290" r:id="rId18"/>
    <p:sldId id="268" r:id="rId19"/>
    <p:sldId id="291" r:id="rId20"/>
    <p:sldId id="292" r:id="rId21"/>
    <p:sldId id="293" r:id="rId22"/>
    <p:sldId id="269" r:id="rId23"/>
    <p:sldId id="270" r:id="rId24"/>
    <p:sldId id="294" r:id="rId25"/>
    <p:sldId id="273" r:id="rId26"/>
    <p:sldId id="274" r:id="rId27"/>
    <p:sldId id="297" r:id="rId28"/>
    <p:sldId id="300" r:id="rId29"/>
    <p:sldId id="301" r:id="rId30"/>
    <p:sldId id="302" r:id="rId31"/>
    <p:sldId id="276" r:id="rId32"/>
    <p:sldId id="277" r:id="rId33"/>
    <p:sldId id="278" r:id="rId34"/>
    <p:sldId id="279" r:id="rId35"/>
    <p:sldId id="280" r:id="rId36"/>
    <p:sldId id="299" r:id="rId37"/>
    <p:sldId id="305" r:id="rId38"/>
    <p:sldId id="306" r:id="rId39"/>
    <p:sldId id="307" r:id="rId40"/>
    <p:sldId id="308" r:id="rId41"/>
    <p:sldId id="281" r:id="rId42"/>
    <p:sldId id="282" r:id="rId43"/>
    <p:sldId id="310" r:id="rId44"/>
    <p:sldId id="283" r:id="rId45"/>
    <p:sldId id="312" r:id="rId46"/>
    <p:sldId id="313" r:id="rId47"/>
    <p:sldId id="314" r:id="rId48"/>
    <p:sldId id="315" r:id="rId49"/>
    <p:sldId id="286" r:id="rId5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63" autoAdjust="0"/>
    <p:restoredTop sz="94660"/>
  </p:normalViewPr>
  <p:slideViewPr>
    <p:cSldViewPr>
      <p:cViewPr>
        <p:scale>
          <a:sx n="80" d="100"/>
          <a:sy n="80" d="100"/>
        </p:scale>
        <p:origin x="-690"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7F58E63-3FC4-4B77-A5C0-416299535B1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91EEC91-D13F-4C11-9910-6E9585657E54}" type="datetimeFigureOut">
              <a:rPr lang="es-ES" smtClean="0"/>
              <a:pPr/>
              <a:t>14/12/2012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77F58E63-3FC4-4B77-A5C0-416299535B15}"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1EEC91-D13F-4C11-9910-6E9585657E54}" type="datetimeFigureOut">
              <a:rPr lang="es-ES" smtClean="0"/>
              <a:pPr/>
              <a:t>14/12/2012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F58E63-3FC4-4B77-A5C0-416299535B15}"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48.xml"/><Relationship Id="rId5" Type="http://schemas.openxmlformats.org/officeDocument/2006/relationships/slide" Target="slide7.xml"/><Relationship Id="rId10" Type="http://schemas.openxmlformats.org/officeDocument/2006/relationships/slide" Target="slide46.xml"/><Relationship Id="rId4" Type="http://schemas.openxmlformats.org/officeDocument/2006/relationships/slide" Target="slide6.xml"/><Relationship Id="rId9"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localhost:8080/EASsion-war/"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1857364"/>
            <a:ext cx="7851648" cy="614354"/>
          </a:xfrm>
        </p:spPr>
        <p:txBody>
          <a:bodyPr>
            <a:normAutofit/>
          </a:bodyPr>
          <a:lstStyle/>
          <a:p>
            <a:pPr algn="just"/>
            <a:r>
              <a:rPr lang="es-EC" sz="2800" dirty="0" smtClean="0"/>
              <a:t>DEPARTAMENTO DE CIENCIAS DE LA COMPUTACIÓN</a:t>
            </a:r>
            <a:endParaRPr lang="es-ES" sz="2800" dirty="0"/>
          </a:p>
        </p:txBody>
      </p:sp>
      <p:sp>
        <p:nvSpPr>
          <p:cNvPr id="3" name="2 Subtítulo"/>
          <p:cNvSpPr>
            <a:spLocks noGrp="1"/>
          </p:cNvSpPr>
          <p:nvPr>
            <p:ph type="subTitle" idx="1"/>
          </p:nvPr>
        </p:nvSpPr>
        <p:spPr>
          <a:xfrm>
            <a:off x="4929190" y="4214818"/>
            <a:ext cx="3354102" cy="1609724"/>
          </a:xfrm>
        </p:spPr>
        <p:txBody>
          <a:bodyPr>
            <a:normAutofit/>
          </a:bodyPr>
          <a:lstStyle/>
          <a:p>
            <a:pPr algn="just"/>
            <a:r>
              <a:rPr lang="es-EC" sz="2000" dirty="0" smtClean="0"/>
              <a:t>Elaborado por: </a:t>
            </a:r>
          </a:p>
          <a:p>
            <a:pPr algn="just"/>
            <a:r>
              <a:rPr lang="es-EC" sz="2000" dirty="0" smtClean="0"/>
              <a:t>Alexis Patricio Alcocer Erazo</a:t>
            </a:r>
          </a:p>
          <a:p>
            <a:pPr algn="just"/>
            <a:r>
              <a:rPr lang="es-EC" sz="2000" dirty="0" smtClean="0"/>
              <a:t>Paúl Abelardo </a:t>
            </a:r>
            <a:r>
              <a:rPr lang="es-EC" sz="2000" dirty="0" err="1" smtClean="0"/>
              <a:t>Cuichán</a:t>
            </a:r>
            <a:r>
              <a:rPr lang="es-EC" sz="2000" dirty="0" smtClean="0"/>
              <a:t> </a:t>
            </a:r>
            <a:r>
              <a:rPr lang="es-EC" sz="2000" dirty="0" err="1" smtClean="0"/>
              <a:t>Ayo</a:t>
            </a:r>
            <a:endParaRPr lang="es-EC" sz="2000" dirty="0" smtClean="0"/>
          </a:p>
          <a:p>
            <a:pPr algn="just"/>
            <a:endParaRPr lang="es-ES" sz="2000" dirty="0"/>
          </a:p>
        </p:txBody>
      </p:sp>
      <p:sp>
        <p:nvSpPr>
          <p:cNvPr id="4" name="2 Subtítulo"/>
          <p:cNvSpPr txBox="1">
            <a:spLocks/>
          </p:cNvSpPr>
          <p:nvPr/>
        </p:nvSpPr>
        <p:spPr>
          <a:xfrm>
            <a:off x="428596" y="2500306"/>
            <a:ext cx="7854696" cy="1752600"/>
          </a:xfrm>
          <a:prstGeom prst="rect">
            <a:avLst/>
          </a:prstGeom>
        </p:spPr>
        <p:txBody>
          <a:bodyPr vert="horz" lIns="0" rIns="18288">
            <a:normAutofit fontScale="77500" lnSpcReduction="20000"/>
          </a:bodyPr>
          <a:lstStyle/>
          <a:p>
            <a:pPr marR="45720" algn="just">
              <a:spcBef>
                <a:spcPct val="20000"/>
              </a:spcBef>
              <a:buClr>
                <a:schemeClr val="accent3"/>
              </a:buClr>
              <a:buSzPct val="95000"/>
            </a:pPr>
            <a:r>
              <a:rPr lang="es-ES" sz="2800" dirty="0" smtClean="0"/>
              <a:t>“ANÁLISIS, DISEÑO E IMPLEMENTACIÓN DE UNA APLICACIÓN WEB ACADÉMICO- ADMINISTRATIVA PARA LA ESCUELA SION INTERNATIONAL CHRISTIAN SCHOOL, MEDIANTE LA UTILIZACIÓN DE LA PLATAFORMA JAVA ENTERPRISE APLICATION JEE5 WEB APLICANDO LA METODOLOGÍA U.W.E.”</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G:\respaldo 31-08-2012\Alex\TESIS SION\25564_279063559989_106916624989_881731_421826_n.jpg"/>
          <p:cNvPicPr>
            <a:picLocks noChangeAspect="1" noChangeArrowheads="1"/>
          </p:cNvPicPr>
          <p:nvPr/>
        </p:nvPicPr>
        <p:blipFill>
          <a:blip r:embed="rId2"/>
          <a:srcRect/>
          <a:stretch>
            <a:fillRect/>
          </a:stretch>
        </p:blipFill>
        <p:spPr bwMode="auto">
          <a:xfrm>
            <a:off x="1928794" y="714356"/>
            <a:ext cx="5105716" cy="1205517"/>
          </a:xfrm>
          <a:prstGeom prst="rect">
            <a:avLst/>
          </a:prstGeom>
          <a:noFill/>
        </p:spPr>
      </p:pic>
      <p:sp>
        <p:nvSpPr>
          <p:cNvPr id="7" name="2 Subtítulo"/>
          <p:cNvSpPr txBox="1">
            <a:spLocks/>
          </p:cNvSpPr>
          <p:nvPr/>
        </p:nvSpPr>
        <p:spPr>
          <a:xfrm>
            <a:off x="428596" y="4214818"/>
            <a:ext cx="3139788" cy="1752600"/>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s-EC" sz="2000" dirty="0" smtClean="0"/>
              <a:t>Directores:</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C" sz="2000" b="0" i="0" u="none" strike="noStrike" kern="1200" cap="none" spc="0" normalizeH="0" baseline="0" noProof="0" dirty="0" err="1" smtClean="0">
                <a:ln>
                  <a:noFill/>
                </a:ln>
                <a:solidFill>
                  <a:schemeClr val="tx1"/>
                </a:solidFill>
                <a:effectLst/>
                <a:uLnTx/>
                <a:uFillTx/>
                <a:latin typeface="+mn-lt"/>
                <a:ea typeface="+mn-ea"/>
                <a:cs typeface="+mn-cs"/>
              </a:rPr>
              <a:t>Dir</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C" sz="2000" b="0" i="0" u="none" strike="noStrike" kern="1200" cap="none" spc="0" normalizeH="0" noProof="0" dirty="0" smtClean="0">
                <a:ln>
                  <a:noFill/>
                </a:ln>
                <a:solidFill>
                  <a:schemeClr val="tx1"/>
                </a:solidFill>
                <a:effectLst/>
                <a:uLnTx/>
                <a:uFillTx/>
                <a:latin typeface="+mn-lt"/>
                <a:ea typeface="+mn-ea"/>
                <a:cs typeface="+mn-cs"/>
              </a:rPr>
              <a:t> Ing. Mario Ron</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s-EC" sz="2000" baseline="0" dirty="0" err="1" smtClean="0"/>
              <a:t>Codir</a:t>
            </a:r>
            <a:r>
              <a:rPr lang="es-EC" sz="2000" baseline="0" dirty="0" smtClean="0"/>
              <a:t> </a:t>
            </a:r>
            <a:r>
              <a:rPr lang="es-EC" sz="2000" baseline="0" dirty="0" smtClean="0"/>
              <a:t>: Ing. Tatiana Noboa</a:t>
            </a: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 </a:t>
            </a:r>
            <a:endParaRPr lang="es-ES" dirty="0"/>
          </a:p>
        </p:txBody>
      </p:sp>
      <p:sp>
        <p:nvSpPr>
          <p:cNvPr id="3" name="2 Marcador de contenido"/>
          <p:cNvSpPr>
            <a:spLocks noGrp="1"/>
          </p:cNvSpPr>
          <p:nvPr>
            <p:ph idx="1"/>
          </p:nvPr>
        </p:nvSpPr>
        <p:spPr/>
        <p:txBody>
          <a:bodyPr>
            <a:normAutofit/>
          </a:bodyPr>
          <a:lstStyle/>
          <a:p>
            <a:r>
              <a:rPr lang="es-ES_tradnl" b="1" dirty="0" smtClean="0"/>
              <a:t>METODOLOGÍA U.W.E.</a:t>
            </a:r>
            <a:endParaRPr lang="es-ES" b="1" dirty="0" smtClean="0"/>
          </a:p>
          <a:p>
            <a:pPr algn="just"/>
            <a:r>
              <a:rPr lang="es-ES_tradnl" b="1" dirty="0" smtClean="0"/>
              <a:t>Definición</a:t>
            </a:r>
            <a:endParaRPr lang="es-ES" b="1" dirty="0" smtClean="0"/>
          </a:p>
          <a:p>
            <a:pPr lvl="1" algn="just"/>
            <a:r>
              <a:rPr lang="es-ES" dirty="0" smtClean="0"/>
              <a:t>“UWE es una metodología de ingeniería del software para el desarrollo de aplicaciones web basado en UML. Cualquier tipo de diagrama UML puede ser usado, porque UWE es una extensión de UML.” </a:t>
            </a:r>
          </a:p>
          <a:p>
            <a:pPr algn="just"/>
            <a:r>
              <a:rPr lang="es-ES_tradnl" b="1" dirty="0" smtClean="0"/>
              <a:t>Características</a:t>
            </a:r>
            <a:endParaRPr lang="es-ES" b="1" dirty="0" smtClean="0"/>
          </a:p>
          <a:p>
            <a:pPr lvl="1" algn="just"/>
            <a:r>
              <a:rPr lang="es-ES_tradnl" dirty="0" smtClean="0"/>
              <a:t>Uso de una notación estándar (UML) 		</a:t>
            </a:r>
            <a:endParaRPr lang="es-ES" dirty="0" smtClean="0"/>
          </a:p>
          <a:p>
            <a:pPr lvl="1" algn="just"/>
            <a:r>
              <a:rPr lang="es-ES_tradnl" dirty="0" smtClean="0"/>
              <a:t>Especificación de restricciones</a:t>
            </a:r>
            <a:endParaRPr lang="es-ES"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71546"/>
            <a:ext cx="8229600" cy="4389120"/>
          </a:xfrm>
        </p:spPr>
        <p:txBody>
          <a:bodyPr/>
          <a:lstStyle/>
          <a:p>
            <a:r>
              <a:rPr lang="es-ES_tradnl" b="1" dirty="0" smtClean="0"/>
              <a:t>Fases de la Metodología UWE</a:t>
            </a:r>
            <a:endParaRPr lang="es-ES" b="1" dirty="0" smtClean="0"/>
          </a:p>
          <a:p>
            <a:pPr algn="just"/>
            <a:r>
              <a:rPr lang="es-ES" dirty="0" smtClean="0"/>
              <a:t>Esta metodología posee una notación basada en UML y un método que consta de 5 fases que son:</a:t>
            </a:r>
          </a:p>
          <a:p>
            <a:pPr lvl="1" algn="just"/>
            <a:r>
              <a:rPr lang="es-ES_tradnl" dirty="0" smtClean="0"/>
              <a:t>Análisis de Requerimientos</a:t>
            </a:r>
            <a:endParaRPr lang="es-ES" dirty="0" smtClean="0"/>
          </a:p>
          <a:p>
            <a:pPr lvl="1" algn="just"/>
            <a:r>
              <a:rPr lang="es-ES_tradnl" dirty="0" smtClean="0"/>
              <a:t>Modelo Conceptual</a:t>
            </a:r>
            <a:endParaRPr lang="es-ES" dirty="0" smtClean="0"/>
          </a:p>
          <a:p>
            <a:pPr lvl="1" algn="just"/>
            <a:r>
              <a:rPr lang="es-ES_tradnl" dirty="0" smtClean="0"/>
              <a:t>Modelo </a:t>
            </a:r>
            <a:r>
              <a:rPr lang="es-ES_tradnl" dirty="0" err="1" smtClean="0"/>
              <a:t>Navegacional</a:t>
            </a:r>
            <a:endParaRPr lang="es-ES" dirty="0" smtClean="0"/>
          </a:p>
          <a:p>
            <a:pPr lvl="1" algn="just"/>
            <a:r>
              <a:rPr lang="es-ES_tradnl" dirty="0" smtClean="0"/>
              <a:t>Modelo de Presentación</a:t>
            </a:r>
            <a:endParaRPr lang="es-ES" dirty="0" smtClean="0"/>
          </a:p>
          <a:p>
            <a:pPr lvl="1" algn="just"/>
            <a:r>
              <a:rPr lang="es-ES_tradnl" dirty="0" smtClean="0"/>
              <a:t>Modelo de Tareas</a:t>
            </a:r>
            <a:endParaRPr lang="es-ES"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043890" cy="3857652"/>
          </a:xfrm>
        </p:spPr>
        <p:txBody>
          <a:bodyPr>
            <a:normAutofit/>
          </a:bodyPr>
          <a:lstStyle/>
          <a:p>
            <a:r>
              <a:rPr lang="es-ES_tradnl" b="1" dirty="0" smtClean="0"/>
              <a:t>1. Análisis de Requisitos</a:t>
            </a:r>
          </a:p>
          <a:p>
            <a:endParaRPr lang="es-ES" b="1" dirty="0" smtClean="0"/>
          </a:p>
          <a:p>
            <a:pPr lvl="1" algn="just"/>
            <a:r>
              <a:rPr lang="es-ES" dirty="0" smtClean="0"/>
              <a:t>El modelo de requerimientos tiene como objetivo principal comprender los procesos a realizarse en el sistema y delimitar su alcance.</a:t>
            </a:r>
          </a:p>
          <a:p>
            <a:pPr lvl="1" algn="just"/>
            <a:endParaRPr lang="es-ES" dirty="0" smtClean="0"/>
          </a:p>
          <a:p>
            <a:pPr lvl="1" algn="just"/>
            <a:r>
              <a:rPr lang="es-ES" dirty="0" smtClean="0"/>
              <a:t>Para obtener estos requisitos se usan medios de recolección de información como entrevistas y cuestionarios.</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1.1 Ingeniería de Requisitos</a:t>
            </a:r>
            <a:endParaRPr lang="es-ES" dirty="0"/>
          </a:p>
        </p:txBody>
      </p:sp>
      <p:sp>
        <p:nvSpPr>
          <p:cNvPr id="3" name="2 Marcador de contenido"/>
          <p:cNvSpPr>
            <a:spLocks noGrp="1"/>
          </p:cNvSpPr>
          <p:nvPr>
            <p:ph idx="1"/>
          </p:nvPr>
        </p:nvSpPr>
        <p:spPr/>
        <p:txBody>
          <a:bodyPr>
            <a:normAutofit fontScale="77500" lnSpcReduction="20000"/>
          </a:bodyPr>
          <a:lstStyle/>
          <a:p>
            <a:pPr algn="just"/>
            <a:r>
              <a:rPr lang="es-EC" dirty="0" smtClean="0"/>
              <a:t>Es una herramienta para satisfacer las expectativas del usuario en base al análisis de las necesidades y la negociación de una solución razonable libre de ambigüedades.</a:t>
            </a:r>
          </a:p>
          <a:p>
            <a:pPr algn="just"/>
            <a:r>
              <a:rPr lang="es-EC" b="1" dirty="0" smtClean="0"/>
              <a:t>Etapas:</a:t>
            </a:r>
          </a:p>
          <a:p>
            <a:pPr marL="514350" indent="-514350" algn="just">
              <a:buFont typeface="+mj-lt"/>
              <a:buAutoNum type="arabicPeriod"/>
            </a:pPr>
            <a:r>
              <a:rPr lang="es-EC" dirty="0" smtClean="0"/>
              <a:t>Identificación de Requisitos: Recolección de todos los requisitos vistos desde el lado del usuario.</a:t>
            </a:r>
          </a:p>
          <a:p>
            <a:pPr marL="514350" indent="-514350" algn="just">
              <a:buFont typeface="+mj-lt"/>
              <a:buAutoNum type="arabicPeriod"/>
            </a:pPr>
            <a:r>
              <a:rPr lang="es-EC" dirty="0" smtClean="0"/>
              <a:t>Análisis de Requisitos y Negociación:  Se analizan los requisitos agrupándolos por categorías y en función a las necesidades de los usuarios. </a:t>
            </a:r>
          </a:p>
          <a:p>
            <a:pPr marL="514350" indent="-514350" algn="just">
              <a:buNone/>
            </a:pPr>
            <a:r>
              <a:rPr lang="es-EC" dirty="0" smtClean="0"/>
              <a:t>	Los requerimientos deben ser delimitados y libres de dobles interpretaciones.</a:t>
            </a:r>
          </a:p>
          <a:p>
            <a:pPr marL="514350" indent="-514350" algn="just">
              <a:buFont typeface="+mj-lt"/>
              <a:buAutoNum type="arabicPeriod"/>
            </a:pPr>
            <a:r>
              <a:rPr lang="es-EC" dirty="0" smtClean="0"/>
              <a:t>Especificación de Requisitos: Se define un documento o modelo gráfico en el cual se describen las funciones, limitaciones y características que han de controlar el desarrollo del sistema.</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4"/>
            <a:ext cx="8229600" cy="5181616"/>
          </a:xfrm>
        </p:spPr>
        <p:txBody>
          <a:bodyPr>
            <a:normAutofit/>
          </a:bodyPr>
          <a:lstStyle/>
          <a:p>
            <a:pPr marL="514350" indent="-514350" algn="just">
              <a:buFont typeface="+mj-lt"/>
              <a:buAutoNum type="arabicPeriod" startAt="4"/>
            </a:pPr>
            <a:r>
              <a:rPr lang="es-EC" sz="2400" dirty="0" smtClean="0"/>
              <a:t>Modelado del Sistema: Se desarrollan modelos del sistema, los cuales sirven para comprender y evaluar los componentes y relaciones que existen en el sistema.</a:t>
            </a:r>
          </a:p>
          <a:p>
            <a:pPr marL="514350" indent="-514350" algn="just">
              <a:buFont typeface="+mj-lt"/>
              <a:buAutoNum type="arabicPeriod" startAt="4"/>
            </a:pPr>
            <a:r>
              <a:rPr lang="es-EC" sz="2400" dirty="0" smtClean="0"/>
              <a:t>Validación de Requisitos y gestión de Requisitos: la validación de requisitos es una etapa de verificación, la cual se asegura de que todos los requisitos hayan sido establecidos, sin ambigüedades, inconsistencias y que los errores detectados en la etapa de análisis de requisitos hayan sido corregidos. La etapa de gestión administra los requisitos mediante la utilización de un identificador, el cual permitirá identificar, controlar y dar seguimiento a los requisitos y sus cambios en cualquier momento.</a:t>
            </a:r>
          </a:p>
          <a:p>
            <a:pPr marL="514350" indent="-514350">
              <a:buNone/>
            </a:pP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142984"/>
            <a:ext cx="8229600" cy="4786346"/>
          </a:xfrm>
        </p:spPr>
        <p:txBody>
          <a:bodyPr>
            <a:normAutofit lnSpcReduction="10000"/>
          </a:bodyPr>
          <a:lstStyle/>
          <a:p>
            <a:r>
              <a:rPr lang="es-ES_tradnl" b="1" dirty="0" smtClean="0"/>
              <a:t>2. Modelo Conceptual</a:t>
            </a:r>
            <a:endParaRPr lang="es-ES" b="1" dirty="0" smtClean="0"/>
          </a:p>
          <a:p>
            <a:pPr lvl="1" algn="just"/>
            <a:r>
              <a:rPr lang="es-ES" dirty="0" smtClean="0"/>
              <a:t>Este modelo muestra cómo se encuentran relacionados los contenidos del sistema. Aquí se especifican las clases y sus relaciones dentro del sistema Web. </a:t>
            </a:r>
          </a:p>
          <a:p>
            <a:pPr lvl="1" algn="just"/>
            <a:r>
              <a:rPr lang="es-ES" dirty="0" smtClean="0"/>
              <a:t>Este modelo usa los diagramas de clases para definir la estructura de los datos que se encuentran alojados en el sitio web. </a:t>
            </a:r>
          </a:p>
          <a:p>
            <a:pPr lvl="1" algn="just">
              <a:buNone/>
            </a:pPr>
            <a:r>
              <a:rPr lang="es-ES" dirty="0" smtClean="0"/>
              <a:t>	En los cuales se representan los conceptos, las unidades de información y usuarios. </a:t>
            </a:r>
          </a:p>
          <a:p>
            <a:pPr lvl="1" algn="just"/>
            <a:r>
              <a:rPr lang="es-ES" dirty="0" smtClean="0"/>
              <a:t>Se usan los diagramas de secuencia y de estado para visualizar los mensajes entre objetos y las acciones que llevan a una transición de estado.</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928670"/>
            <a:ext cx="8229600" cy="5072098"/>
          </a:xfrm>
        </p:spPr>
        <p:txBody>
          <a:bodyPr>
            <a:normAutofit/>
          </a:bodyPr>
          <a:lstStyle/>
          <a:p>
            <a:pPr algn="just"/>
            <a:r>
              <a:rPr lang="es-ES_tradnl" b="1" dirty="0" smtClean="0"/>
              <a:t>3. Modelo </a:t>
            </a:r>
            <a:r>
              <a:rPr lang="es-ES_tradnl" b="1" dirty="0" err="1" smtClean="0"/>
              <a:t>Navegacional</a:t>
            </a:r>
            <a:endParaRPr lang="es-ES_tradnl" b="1" dirty="0" smtClean="0"/>
          </a:p>
          <a:p>
            <a:pPr algn="just">
              <a:buNone/>
            </a:pPr>
            <a:endParaRPr lang="es-ES" b="1" dirty="0" smtClean="0"/>
          </a:p>
          <a:p>
            <a:pPr lvl="1" algn="just"/>
            <a:r>
              <a:rPr lang="es-ES" dirty="0" smtClean="0"/>
              <a:t>Este modelo indica como las páginas web del sitio están relacionadas internamente.</a:t>
            </a:r>
          </a:p>
          <a:p>
            <a:pPr lvl="1" algn="just"/>
            <a:r>
              <a:rPr lang="es-ES" dirty="0" smtClean="0"/>
              <a:t>El modelo de navegación se enfoca en los puntos donde el usuario puede llevar a cabo una acción y estos puntos se los llama nodos. Además estudia los enlaces que llevan a un nodo (acción), o que se originaron en el mismo.</a:t>
            </a:r>
          </a:p>
          <a:p>
            <a:pPr lvl="1" algn="just"/>
            <a:r>
              <a:rPr lang="es-ES" dirty="0" smtClean="0"/>
              <a:t>El objetivo del modelo de navegación es representar el diseño y estructura de las rutas de navegación al usuario. </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14422"/>
            <a:ext cx="8229600" cy="4389120"/>
          </a:xfrm>
        </p:spPr>
        <p:txBody>
          <a:bodyPr>
            <a:normAutofit lnSpcReduction="10000"/>
          </a:bodyPr>
          <a:lstStyle/>
          <a:p>
            <a:pPr algn="just"/>
            <a:r>
              <a:rPr lang="es-ES_tradnl" b="1" dirty="0" smtClean="0"/>
              <a:t>4. Modelo de Presentación</a:t>
            </a:r>
            <a:endParaRPr lang="es-ES" b="1" dirty="0" smtClean="0"/>
          </a:p>
          <a:p>
            <a:pPr lvl="1" algn="just"/>
            <a:r>
              <a:rPr lang="es-ES" dirty="0" smtClean="0"/>
              <a:t>En este modelo se representan las clases y los procesos que pertenecen a cada página web. Este modelo permite crear una vista de la interfaz de usuario de la aplicación web. </a:t>
            </a:r>
          </a:p>
          <a:p>
            <a:pPr algn="just"/>
            <a:endParaRPr lang="es-ES_tradnl" b="1" dirty="0" smtClean="0"/>
          </a:p>
          <a:p>
            <a:pPr algn="just"/>
            <a:r>
              <a:rPr lang="es-ES_tradnl" b="1" dirty="0" smtClean="0"/>
              <a:t>5. Modelo de Tareas</a:t>
            </a:r>
            <a:endParaRPr lang="es-ES" b="1" dirty="0" smtClean="0"/>
          </a:p>
          <a:p>
            <a:pPr lvl="1" algn="just"/>
            <a:r>
              <a:rPr lang="es-ES" dirty="0" smtClean="0"/>
              <a:t>Este modelo especifica las acciones que realiza cada clase, y este modelo incluye:</a:t>
            </a:r>
          </a:p>
          <a:p>
            <a:pPr lvl="1" algn="just"/>
            <a:r>
              <a:rPr lang="es-ES_tradnl" dirty="0" smtClean="0"/>
              <a:t>Las relaciones entre las diferentes clases.</a:t>
            </a:r>
            <a:endParaRPr lang="es-ES" dirty="0" smtClean="0"/>
          </a:p>
          <a:p>
            <a:pPr lvl="1" algn="just"/>
            <a:r>
              <a:rPr lang="es-ES_tradnl" dirty="0" smtClean="0"/>
              <a:t>Las actividades conectadas con cada proceso.</a:t>
            </a:r>
            <a:endParaRPr lang="es-ES"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28670"/>
            <a:ext cx="8229600" cy="5395930"/>
          </a:xfrm>
        </p:spPr>
        <p:txBody>
          <a:bodyPr>
            <a:normAutofit/>
          </a:bodyPr>
          <a:lstStyle/>
          <a:p>
            <a:r>
              <a:rPr lang="es-ES_tradnl" b="1" dirty="0" smtClean="0"/>
              <a:t>Artefactos</a:t>
            </a:r>
            <a:endParaRPr lang="es-ES" b="1" dirty="0" smtClean="0"/>
          </a:p>
          <a:p>
            <a:pPr algn="just"/>
            <a:r>
              <a:rPr lang="es-ES_tradnl" b="1" dirty="0" smtClean="0"/>
              <a:t>1. Diagramas de Casos de Uso</a:t>
            </a:r>
            <a:endParaRPr lang="es-ES" dirty="0" smtClean="0"/>
          </a:p>
          <a:p>
            <a:pPr lvl="1" algn="just"/>
            <a:r>
              <a:rPr lang="es-ES_tradnl" dirty="0" smtClean="0"/>
              <a:t>Un diagrama de casos de uso es una colección de situaciones  que se documentan a partir del punto de vista del usuario. </a:t>
            </a:r>
            <a:endParaRPr lang="es-ES" dirty="0" smtClean="0"/>
          </a:p>
          <a:p>
            <a:pPr lvl="1" algn="just"/>
            <a:r>
              <a:rPr lang="es-ES_tradnl" dirty="0" smtClean="0"/>
              <a:t>La ventaja principal es que debido a la facilidad para interpretarlos, también es útil en la comunicación con el cliente. Es decir el cliente no debe preocuparse por tecnicismos al momento de ayudar en el desarrollo del sistema. </a:t>
            </a:r>
            <a:r>
              <a:rPr lang="es-ES_tradnl" dirty="0" smtClean="0">
                <a:ln>
                  <a:solidFill>
                    <a:schemeClr val="accent1"/>
                  </a:solidFill>
                </a:ln>
                <a:solidFill>
                  <a:schemeClr val="accent1"/>
                </a:solidFill>
                <a:hlinkClick r:id="rId2" action="ppaction://hlinksldjump"/>
              </a:rPr>
              <a:t>E</a:t>
            </a:r>
            <a:r>
              <a:rPr lang="es-EC" dirty="0" smtClean="0">
                <a:ln>
                  <a:solidFill>
                    <a:schemeClr val="accent1"/>
                  </a:solidFill>
                </a:ln>
                <a:solidFill>
                  <a:schemeClr val="accent1"/>
                </a:solidFill>
                <a:hlinkClick r:id="rId2" action="ppaction://hlinksldjump"/>
              </a:rPr>
              <a:t>JEMPLO</a:t>
            </a:r>
            <a:endParaRPr lang="es-ES" dirty="0" smtClean="0">
              <a:ln>
                <a:solidFill>
                  <a:schemeClr val="accent1"/>
                </a:solidFill>
              </a:ln>
              <a:solidFill>
                <a:schemeClr val="accent1"/>
              </a:solidFill>
            </a:endParaRPr>
          </a:p>
          <a:p>
            <a:endParaRPr lang="es-ES" dirty="0"/>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071546"/>
            <a:ext cx="8229600" cy="4929222"/>
          </a:xfrm>
        </p:spPr>
        <p:txBody>
          <a:bodyPr>
            <a:normAutofit fontScale="92500" lnSpcReduction="20000"/>
          </a:bodyPr>
          <a:lstStyle/>
          <a:p>
            <a:pPr algn="just"/>
            <a:r>
              <a:rPr lang="es-ES_tradnl" b="1" dirty="0" smtClean="0"/>
              <a:t>2. Diagrama de Clases</a:t>
            </a:r>
            <a:endParaRPr lang="es-ES" dirty="0" smtClean="0"/>
          </a:p>
          <a:p>
            <a:pPr lvl="1" algn="just"/>
            <a:r>
              <a:rPr lang="es-ES_tradnl" dirty="0" smtClean="0"/>
              <a:t>Es un diagrama que describe en forma gráfica la estructura de un sistema usando objetos conceptuales. </a:t>
            </a:r>
            <a:endParaRPr lang="es-ES" dirty="0" smtClean="0"/>
          </a:p>
          <a:p>
            <a:pPr lvl="1" algn="just"/>
            <a:r>
              <a:rPr lang="es-ES_tradnl" dirty="0" smtClean="0"/>
              <a:t>El elemento fundamental en este diagrama son las clases, las cuales son simplemente la representación conceptual del mundo real. </a:t>
            </a:r>
          </a:p>
          <a:p>
            <a:pPr lvl="1" algn="just">
              <a:buNone/>
            </a:pPr>
            <a:r>
              <a:rPr lang="es-ES_tradnl" dirty="0" smtClean="0"/>
              <a:t>	Estas clases también deben tener relaciones, las mismas que deben evidenciar la interacción de los objetos en el mundo real.  </a:t>
            </a:r>
            <a:endParaRPr lang="es-ES" dirty="0" smtClean="0"/>
          </a:p>
          <a:p>
            <a:pPr lvl="1" algn="just"/>
            <a:r>
              <a:rPr lang="es-ES" dirty="0" smtClean="0"/>
              <a:t>Entre las relaciones que se pueden añadir a un diagrama de clases están:</a:t>
            </a:r>
          </a:p>
          <a:p>
            <a:pPr lvl="2" algn="just"/>
            <a:r>
              <a:rPr lang="es-ES_tradnl" dirty="0" smtClean="0"/>
              <a:t>Herencia.</a:t>
            </a:r>
            <a:endParaRPr lang="es-ES" dirty="0" smtClean="0"/>
          </a:p>
          <a:p>
            <a:pPr lvl="2" algn="just"/>
            <a:r>
              <a:rPr lang="es-ES_tradnl" dirty="0" smtClean="0"/>
              <a:t>Composición.</a:t>
            </a:r>
            <a:endParaRPr lang="es-ES" dirty="0" smtClean="0"/>
          </a:p>
          <a:p>
            <a:pPr lvl="2" algn="just"/>
            <a:r>
              <a:rPr lang="es-ES_tradnl" dirty="0" smtClean="0"/>
              <a:t>Agregación.</a:t>
            </a:r>
            <a:endParaRPr lang="es-ES" dirty="0" smtClean="0"/>
          </a:p>
          <a:p>
            <a:pPr lvl="2" algn="just"/>
            <a:r>
              <a:rPr lang="es-ES_tradnl" dirty="0" smtClean="0"/>
              <a:t>Asociación.</a:t>
            </a:r>
            <a:endParaRPr lang="es-ES" dirty="0" smtClean="0"/>
          </a:p>
          <a:p>
            <a:pPr algn="just"/>
            <a:r>
              <a:rPr lang="es-EC" dirty="0" smtClean="0">
                <a:ln>
                  <a:solidFill>
                    <a:schemeClr val="accent1"/>
                  </a:solidFill>
                </a:ln>
                <a:solidFill>
                  <a:schemeClr val="accent1"/>
                </a:solidFill>
                <a:hlinkClick r:id="rId2" action="ppaction://hlinksldjump"/>
              </a:rPr>
              <a:t>EJEMPLO</a:t>
            </a:r>
            <a:endParaRPr lang="es-ES" dirty="0">
              <a:ln>
                <a:solidFill>
                  <a:schemeClr val="accent1"/>
                </a:solidFill>
              </a:ln>
              <a:solidFill>
                <a:schemeClr val="accent1"/>
              </a:solidFill>
            </a:endParaRPr>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S" dirty="0"/>
          </a:p>
        </p:txBody>
      </p:sp>
      <p:sp>
        <p:nvSpPr>
          <p:cNvPr id="3" name="2 Marcador de contenido"/>
          <p:cNvSpPr>
            <a:spLocks noGrp="1"/>
          </p:cNvSpPr>
          <p:nvPr>
            <p:ph idx="1"/>
          </p:nvPr>
        </p:nvSpPr>
        <p:spPr>
          <a:solidFill>
            <a:schemeClr val="bg1"/>
          </a:solidFill>
          <a:ln>
            <a:solidFill>
              <a:schemeClr val="bg1"/>
            </a:solidFill>
          </a:ln>
        </p:spPr>
        <p:txBody>
          <a:bodyPr>
            <a:normAutofit fontScale="92500" lnSpcReduction="10000"/>
          </a:bodyPr>
          <a:lstStyle/>
          <a:p>
            <a:r>
              <a:rPr lang="es-EC" dirty="0" smtClean="0">
                <a:ln>
                  <a:solidFill>
                    <a:schemeClr val="accent1"/>
                  </a:solidFill>
                </a:ln>
                <a:hlinkClick r:id="rId2" action="ppaction://hlinksldjump"/>
              </a:rPr>
              <a:t>Introducción</a:t>
            </a:r>
            <a:endParaRPr lang="es-EC" dirty="0" smtClean="0">
              <a:ln>
                <a:solidFill>
                  <a:schemeClr val="accent1"/>
                </a:solidFill>
              </a:ln>
            </a:endParaRPr>
          </a:p>
          <a:p>
            <a:r>
              <a:rPr lang="es-EC" dirty="0" smtClean="0">
                <a:ln>
                  <a:solidFill>
                    <a:schemeClr val="accent1"/>
                  </a:solidFill>
                </a:ln>
                <a:hlinkClick r:id="rId3" action="ppaction://hlinksldjump"/>
              </a:rPr>
              <a:t>Objetivos General y Específicos</a:t>
            </a:r>
            <a:endParaRPr lang="es-EC" dirty="0" smtClean="0">
              <a:ln>
                <a:solidFill>
                  <a:schemeClr val="accent1"/>
                </a:solidFill>
              </a:ln>
            </a:endParaRPr>
          </a:p>
          <a:p>
            <a:r>
              <a:rPr lang="es-EC" dirty="0" smtClean="0">
                <a:ln>
                  <a:solidFill>
                    <a:schemeClr val="accent1"/>
                  </a:solidFill>
                </a:ln>
                <a:hlinkClick r:id="rId4" action="ppaction://hlinksldjump"/>
              </a:rPr>
              <a:t>Planteamiento del Problema</a:t>
            </a:r>
            <a:endParaRPr lang="es-EC" dirty="0" smtClean="0">
              <a:ln>
                <a:solidFill>
                  <a:schemeClr val="accent1"/>
                </a:solidFill>
              </a:ln>
            </a:endParaRPr>
          </a:p>
          <a:p>
            <a:r>
              <a:rPr lang="es-EC" dirty="0" smtClean="0">
                <a:ln>
                  <a:solidFill>
                    <a:schemeClr val="accent1"/>
                  </a:solidFill>
                </a:ln>
                <a:solidFill>
                  <a:schemeClr val="tx2"/>
                </a:solidFill>
                <a:hlinkClick r:id="rId5" action="ppaction://hlinksldjump"/>
              </a:rPr>
              <a:t>Justificación  e Importancia</a:t>
            </a:r>
            <a:endParaRPr lang="es-EC" dirty="0" smtClean="0">
              <a:ln>
                <a:solidFill>
                  <a:schemeClr val="accent1"/>
                </a:solidFill>
              </a:ln>
              <a:solidFill>
                <a:schemeClr val="tx2"/>
              </a:solidFill>
            </a:endParaRPr>
          </a:p>
          <a:p>
            <a:r>
              <a:rPr lang="es-EC" dirty="0" smtClean="0">
                <a:ln>
                  <a:solidFill>
                    <a:schemeClr val="accent1"/>
                  </a:solidFill>
                </a:ln>
                <a:hlinkClick r:id="rId6" action="ppaction://hlinksldjump"/>
              </a:rPr>
              <a:t>Alcance</a:t>
            </a:r>
            <a:endParaRPr lang="es-EC" dirty="0" smtClean="0">
              <a:ln>
                <a:solidFill>
                  <a:schemeClr val="accent1"/>
                </a:solidFill>
              </a:ln>
            </a:endParaRPr>
          </a:p>
          <a:p>
            <a:r>
              <a:rPr lang="es-EC" dirty="0" smtClean="0">
                <a:ln>
                  <a:solidFill>
                    <a:schemeClr val="accent1"/>
                  </a:solidFill>
                </a:ln>
                <a:hlinkClick r:id="rId7" action="ppaction://hlinksldjump"/>
              </a:rPr>
              <a:t>Metodología</a:t>
            </a:r>
            <a:endParaRPr lang="es-EC" dirty="0" smtClean="0">
              <a:ln>
                <a:solidFill>
                  <a:schemeClr val="accent1"/>
                </a:solidFill>
              </a:ln>
            </a:endParaRPr>
          </a:p>
          <a:p>
            <a:r>
              <a:rPr lang="es-EC" dirty="0" smtClean="0">
                <a:ln>
                  <a:solidFill>
                    <a:schemeClr val="accent1"/>
                  </a:solidFill>
                </a:ln>
                <a:hlinkClick r:id="rId8" action="ppaction://hlinksldjump"/>
              </a:rPr>
              <a:t>Análisis y Diseño</a:t>
            </a:r>
            <a:endParaRPr lang="es-EC" dirty="0" smtClean="0">
              <a:ln>
                <a:solidFill>
                  <a:schemeClr val="accent1"/>
                </a:solidFill>
              </a:ln>
            </a:endParaRPr>
          </a:p>
          <a:p>
            <a:r>
              <a:rPr lang="es-EC" dirty="0" smtClean="0">
                <a:ln>
                  <a:solidFill>
                    <a:schemeClr val="accent1"/>
                  </a:solidFill>
                </a:ln>
                <a:hlinkClick r:id="rId9" action="ppaction://hlinksldjump"/>
              </a:rPr>
              <a:t>Presentación del Sistema</a:t>
            </a:r>
            <a:endParaRPr lang="es-EC" dirty="0" smtClean="0">
              <a:ln>
                <a:solidFill>
                  <a:schemeClr val="accent1"/>
                </a:solidFill>
              </a:ln>
            </a:endParaRPr>
          </a:p>
          <a:p>
            <a:r>
              <a:rPr lang="es-EC" dirty="0" smtClean="0">
                <a:ln>
                  <a:solidFill>
                    <a:schemeClr val="accent1"/>
                  </a:solidFill>
                </a:ln>
                <a:hlinkClick r:id="rId10" action="ppaction://hlinksldjump"/>
              </a:rPr>
              <a:t>Conclusiones</a:t>
            </a:r>
            <a:endParaRPr lang="es-EC" dirty="0" smtClean="0">
              <a:ln>
                <a:solidFill>
                  <a:schemeClr val="accent1"/>
                </a:solidFill>
              </a:ln>
            </a:endParaRPr>
          </a:p>
          <a:p>
            <a:r>
              <a:rPr lang="es-EC" dirty="0" smtClean="0">
                <a:ln>
                  <a:solidFill>
                    <a:schemeClr val="accent1"/>
                  </a:solidFill>
                </a:ln>
                <a:hlinkClick r:id="rId11" action="ppaction://hlinksldjump"/>
              </a:rPr>
              <a:t>Recomendaciones</a:t>
            </a:r>
            <a:endParaRPr lang="es-EC" dirty="0" smtClean="0">
              <a:ln>
                <a:solidFill>
                  <a:schemeClr val="accent1"/>
                </a:solidFill>
              </a:ln>
            </a:endParaRPr>
          </a:p>
          <a:p>
            <a:endParaRPr lang="es-EC" dirty="0" smtClean="0"/>
          </a:p>
          <a:p>
            <a:endParaRPr lang="es-EC"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85794"/>
            <a:ext cx="8229600" cy="5643602"/>
          </a:xfrm>
        </p:spPr>
        <p:txBody>
          <a:bodyPr>
            <a:normAutofit fontScale="92500" lnSpcReduction="10000"/>
          </a:bodyPr>
          <a:lstStyle/>
          <a:p>
            <a:pPr algn="just">
              <a:buNone/>
            </a:pPr>
            <a:r>
              <a:rPr lang="es-ES_tradnl" sz="2800" b="1" dirty="0" smtClean="0"/>
              <a:t>3</a:t>
            </a:r>
            <a:r>
              <a:rPr lang="es-ES_tradnl" b="1" dirty="0" smtClean="0"/>
              <a:t>. Diagrama de Secuencia</a:t>
            </a:r>
            <a:endParaRPr lang="es-ES" dirty="0" smtClean="0"/>
          </a:p>
          <a:p>
            <a:pPr lvl="1" algn="just"/>
            <a:r>
              <a:rPr lang="es-ES_tradnl" sz="2600" dirty="0" smtClean="0"/>
              <a:t>El diagrama de secuencia muestra la </a:t>
            </a:r>
            <a:r>
              <a:rPr lang="es-ES_tradnl" sz="2600" dirty="0" err="1" smtClean="0"/>
              <a:t>secuencialidad</a:t>
            </a:r>
            <a:r>
              <a:rPr lang="es-ES_tradnl" sz="2600" dirty="0" smtClean="0"/>
              <a:t> de las tareas que se lleva a cabo para cumplir con la funcionalidad de un caso de uso.  </a:t>
            </a:r>
          </a:p>
          <a:p>
            <a:pPr lvl="1" algn="just">
              <a:buNone/>
            </a:pPr>
            <a:r>
              <a:rPr lang="es-ES_tradnl" sz="2600" dirty="0" smtClean="0"/>
              <a:t>	En este diagrama se puede ver la distribución de los módulos y como el sistema va a actuar cuando un usuario requiera algún caso de uso en especial. </a:t>
            </a:r>
            <a:endParaRPr lang="es-ES" sz="2600" dirty="0" smtClean="0"/>
          </a:p>
          <a:p>
            <a:pPr lvl="1" algn="just"/>
            <a:r>
              <a:rPr lang="es-ES" sz="2600" dirty="0" smtClean="0"/>
              <a:t>Los diagramas de secuencias se componen de los elementos siguientes:</a:t>
            </a:r>
          </a:p>
          <a:p>
            <a:pPr lvl="2" algn="just"/>
            <a:r>
              <a:rPr lang="es-ES_tradnl" sz="2600" dirty="0" smtClean="0"/>
              <a:t>El curso de acción.</a:t>
            </a:r>
            <a:endParaRPr lang="es-ES" sz="2600" dirty="0" smtClean="0"/>
          </a:p>
          <a:p>
            <a:pPr lvl="2" algn="just"/>
            <a:r>
              <a:rPr lang="es-ES_tradnl" sz="2600" dirty="0" smtClean="0"/>
              <a:t>Los objetos.</a:t>
            </a:r>
            <a:endParaRPr lang="es-ES" sz="2600" dirty="0" smtClean="0"/>
          </a:p>
          <a:p>
            <a:pPr lvl="2" algn="just"/>
            <a:r>
              <a:rPr lang="es-ES_tradnl" sz="2600" dirty="0" smtClean="0"/>
              <a:t>Los mensajes.</a:t>
            </a:r>
            <a:endParaRPr lang="es-ES" sz="2600" dirty="0" smtClean="0"/>
          </a:p>
          <a:p>
            <a:pPr lvl="2" algn="just"/>
            <a:r>
              <a:rPr lang="es-ES_tradnl" sz="2600" dirty="0" smtClean="0"/>
              <a:t>Los métodos.</a:t>
            </a:r>
            <a:endParaRPr lang="es-ES" sz="2600" dirty="0" smtClean="0"/>
          </a:p>
          <a:p>
            <a:r>
              <a:rPr lang="es-EC" dirty="0" smtClean="0">
                <a:ln>
                  <a:solidFill>
                    <a:schemeClr val="accent1"/>
                  </a:solidFill>
                </a:ln>
                <a:solidFill>
                  <a:schemeClr val="accent1"/>
                </a:solidFill>
                <a:hlinkClick r:id="rId2" action="ppaction://hlinksldjump"/>
              </a:rPr>
              <a:t>EJEMPLO</a:t>
            </a:r>
            <a:endParaRPr lang="es-ES" dirty="0">
              <a:ln>
                <a:solidFill>
                  <a:schemeClr val="accent1"/>
                </a:solidFill>
              </a:ln>
              <a:solidFill>
                <a:schemeClr val="accent1"/>
              </a:solidFill>
            </a:endParaRPr>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000108"/>
            <a:ext cx="8229600" cy="4674872"/>
          </a:xfrm>
        </p:spPr>
        <p:txBody>
          <a:bodyPr>
            <a:normAutofit fontScale="25000" lnSpcReduction="20000"/>
          </a:bodyPr>
          <a:lstStyle/>
          <a:p>
            <a:pPr algn="just">
              <a:buNone/>
            </a:pPr>
            <a:r>
              <a:rPr lang="es-ES_tradnl" sz="8800" b="1" dirty="0" smtClean="0"/>
              <a:t>4. Diagrama de Estado</a:t>
            </a:r>
          </a:p>
          <a:p>
            <a:pPr algn="just">
              <a:buNone/>
            </a:pPr>
            <a:endParaRPr lang="es-ES" sz="8800" dirty="0" smtClean="0"/>
          </a:p>
          <a:p>
            <a:pPr lvl="1" algn="just"/>
            <a:r>
              <a:rPr lang="es-ES_tradnl" sz="8800" dirty="0" smtClean="0"/>
              <a:t>El diagrama de estado es aquel que muestra el dinamismo de una aplicación. Este diagrama refleja los cambios de estados que sufre un objeto en función  a los sucesos y al tiempo. </a:t>
            </a:r>
            <a:endParaRPr lang="es-ES" sz="8800" dirty="0" smtClean="0"/>
          </a:p>
          <a:p>
            <a:pPr lvl="1" algn="just"/>
            <a:endParaRPr lang="es-ES_tradnl" sz="8800" dirty="0" smtClean="0"/>
          </a:p>
          <a:p>
            <a:pPr lvl="1" algn="just"/>
            <a:r>
              <a:rPr lang="es-ES_tradnl" sz="8800" dirty="0" smtClean="0"/>
              <a:t>Entre los componentes que se encuentran en el diagrama de estados están:</a:t>
            </a:r>
            <a:endParaRPr lang="es-ES" sz="8800" dirty="0" smtClean="0"/>
          </a:p>
          <a:p>
            <a:pPr lvl="2" algn="just"/>
            <a:r>
              <a:rPr lang="es-ES_tradnl" sz="8800" dirty="0" smtClean="0"/>
              <a:t>Eventos.</a:t>
            </a:r>
            <a:endParaRPr lang="es-ES" sz="8800" dirty="0" smtClean="0"/>
          </a:p>
          <a:p>
            <a:pPr lvl="2" algn="just"/>
            <a:r>
              <a:rPr lang="es-ES_tradnl" sz="8800" dirty="0" smtClean="0"/>
              <a:t>Acciones.</a:t>
            </a:r>
            <a:endParaRPr lang="es-ES" sz="8800" dirty="0" smtClean="0"/>
          </a:p>
          <a:p>
            <a:pPr lvl="2" algn="just"/>
            <a:r>
              <a:rPr lang="es-ES_tradnl" sz="8800" dirty="0" smtClean="0"/>
              <a:t>Estados.</a:t>
            </a:r>
          </a:p>
          <a:p>
            <a:pPr lvl="2" algn="just">
              <a:buNone/>
            </a:pPr>
            <a:r>
              <a:rPr lang="es-ES_tradnl" sz="8800" dirty="0" smtClean="0">
                <a:ln>
                  <a:solidFill>
                    <a:schemeClr val="accent1"/>
                  </a:solidFill>
                </a:ln>
                <a:solidFill>
                  <a:schemeClr val="accent1"/>
                </a:solidFill>
                <a:hlinkClick r:id="rId2" action="ppaction://hlinksldjump"/>
              </a:rPr>
              <a:t>EJEMPLO</a:t>
            </a:r>
            <a:endParaRPr lang="es-ES" sz="8800" dirty="0" smtClean="0">
              <a:ln>
                <a:solidFill>
                  <a:schemeClr val="accent1"/>
                </a:solidFill>
              </a:ln>
              <a:solidFill>
                <a:schemeClr val="accent1"/>
              </a:solidFill>
            </a:endParaRPr>
          </a:p>
          <a:p>
            <a:endParaRPr lang="es-ES" dirty="0"/>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229600" cy="4857784"/>
          </a:xfrm>
        </p:spPr>
        <p:txBody>
          <a:bodyPr>
            <a:normAutofit fontScale="92500" lnSpcReduction="20000"/>
          </a:bodyPr>
          <a:lstStyle/>
          <a:p>
            <a:pPr algn="just"/>
            <a:r>
              <a:rPr lang="es-ES_tradnl" sz="2800" b="1" dirty="0" smtClean="0"/>
              <a:t>5. Diagrama de Despliegue</a:t>
            </a:r>
            <a:endParaRPr lang="es-ES" sz="2400" b="1" dirty="0" smtClean="0"/>
          </a:p>
          <a:p>
            <a:pPr lvl="1" algn="just"/>
            <a:r>
              <a:rPr lang="es-ES" dirty="0" smtClean="0"/>
              <a:t>Define la relación existente entre los componentes, archivos y elementos de hardware que conforman el sistema.</a:t>
            </a:r>
          </a:p>
          <a:p>
            <a:pPr lvl="1" algn="just"/>
            <a:r>
              <a:rPr lang="es-EC" dirty="0" smtClean="0">
                <a:ln>
                  <a:solidFill>
                    <a:schemeClr val="accent1"/>
                  </a:solidFill>
                </a:ln>
                <a:solidFill>
                  <a:schemeClr val="accent1"/>
                </a:solidFill>
                <a:hlinkClick r:id="rId2" action="ppaction://hlinksldjump"/>
              </a:rPr>
              <a:t>EJEMPLO</a:t>
            </a:r>
            <a:endParaRPr lang="es-ES" dirty="0" smtClean="0">
              <a:ln>
                <a:solidFill>
                  <a:schemeClr val="accent1"/>
                </a:solidFill>
              </a:ln>
              <a:solidFill>
                <a:schemeClr val="accent1"/>
              </a:solidFill>
            </a:endParaRPr>
          </a:p>
          <a:p>
            <a:pPr algn="just"/>
            <a:endParaRPr lang="es-ES" sz="2400" dirty="0" smtClean="0"/>
          </a:p>
          <a:p>
            <a:pPr algn="just"/>
            <a:r>
              <a:rPr lang="es-ES_tradnl" sz="2800" b="1" dirty="0" smtClean="0"/>
              <a:t>6. Diagrama </a:t>
            </a:r>
            <a:r>
              <a:rPr lang="es-ES_tradnl" sz="2800" b="1" dirty="0" err="1" smtClean="0"/>
              <a:t>Navegacional</a:t>
            </a:r>
            <a:endParaRPr lang="es-ES" sz="2400" b="1" dirty="0" smtClean="0"/>
          </a:p>
          <a:p>
            <a:pPr lvl="1" algn="just"/>
            <a:r>
              <a:rPr lang="es-ES" dirty="0" smtClean="0"/>
              <a:t>Aquí se plantea una topología </a:t>
            </a:r>
            <a:r>
              <a:rPr lang="es-ES" dirty="0" err="1" smtClean="0"/>
              <a:t>navegacional</a:t>
            </a:r>
            <a:r>
              <a:rPr lang="es-ES" dirty="0" smtClean="0"/>
              <a:t> que permite ejecutar todas las tareas de un usuario dentro del sistema.</a:t>
            </a:r>
            <a:endParaRPr lang="es-ES" sz="2200" dirty="0" smtClean="0"/>
          </a:p>
          <a:p>
            <a:pPr lvl="1" algn="just"/>
            <a:r>
              <a:rPr lang="es-ES" dirty="0" smtClean="0"/>
              <a:t>Este diagrama tiene dos finalidades, la primera es la de especificar que objetos dentro del sistema van a ser visitados por el usuario. </a:t>
            </a:r>
          </a:p>
          <a:p>
            <a:pPr lvl="1" algn="just">
              <a:buNone/>
            </a:pPr>
            <a:r>
              <a:rPr lang="es-ES" dirty="0" smtClean="0"/>
              <a:t>	La segunda es la de definir como  se alcanzan estos objetos en la aplicación. </a:t>
            </a:r>
            <a:endParaRPr lang="es-ES" sz="2200" dirty="0" smtClean="0"/>
          </a:p>
          <a:p>
            <a:pPr lvl="1"/>
            <a:r>
              <a:rPr lang="es-EC" dirty="0" smtClean="0">
                <a:ln>
                  <a:solidFill>
                    <a:schemeClr val="accent1"/>
                  </a:solidFill>
                </a:ln>
                <a:solidFill>
                  <a:schemeClr val="accent1"/>
                </a:solidFill>
                <a:hlinkClick r:id="rId3" action="ppaction://hlinksldjump"/>
              </a:rPr>
              <a:t>EJEMPLO</a:t>
            </a:r>
            <a:endParaRPr lang="es-ES" dirty="0">
              <a:ln>
                <a:solidFill>
                  <a:schemeClr val="accent1"/>
                </a:solidFill>
              </a:ln>
              <a:solidFill>
                <a:schemeClr val="accent1"/>
              </a:solidFill>
            </a:endParaRPr>
          </a:p>
        </p:txBody>
      </p:sp>
      <p:pic>
        <p:nvPicPr>
          <p:cNvPr id="4" name="Picture 2" descr="C:\Program Files (x86)\Microsoft Office\MEDIA\OFFICE12\Bullets\BD21298_.gif">
            <a:hlinkClick r:id="rId4" action="ppaction://hlinksldjump"/>
          </p:cNvPr>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71546"/>
            <a:ext cx="8229600" cy="4389120"/>
          </a:xfrm>
        </p:spPr>
        <p:txBody>
          <a:bodyPr>
            <a:normAutofit/>
          </a:bodyPr>
          <a:lstStyle/>
          <a:p>
            <a:pPr algn="just">
              <a:buNone/>
            </a:pPr>
            <a:r>
              <a:rPr lang="es-ES_tradnl" b="1" dirty="0" smtClean="0"/>
              <a:t>7. Diagrama de Presentación</a:t>
            </a:r>
            <a:endParaRPr lang="es-ES" dirty="0" smtClean="0"/>
          </a:p>
          <a:p>
            <a:pPr lvl="1" algn="just"/>
            <a:r>
              <a:rPr lang="es-ES" dirty="0" smtClean="0"/>
              <a:t>En el diagrama de presentación se define como está estructurada la interfaz que interactuará con el usuario de la aplicación web y demás elementos que permiten la ejecución de acciones dentro de la aplicación como son botones, </a:t>
            </a:r>
            <a:r>
              <a:rPr lang="es-ES" dirty="0" err="1" smtClean="0"/>
              <a:t>textbox</a:t>
            </a:r>
            <a:r>
              <a:rPr lang="es-ES" dirty="0" smtClean="0"/>
              <a:t>, etc.</a:t>
            </a:r>
          </a:p>
          <a:p>
            <a:r>
              <a:rPr lang="es-EC" dirty="0" smtClean="0">
                <a:ln>
                  <a:solidFill>
                    <a:schemeClr val="accent1"/>
                  </a:solidFill>
                </a:ln>
                <a:solidFill>
                  <a:schemeClr val="accent1"/>
                </a:solidFill>
                <a:hlinkClick r:id="rId2" action="ppaction://hlinksldjump"/>
              </a:rPr>
              <a:t>EJEMPLO</a:t>
            </a:r>
            <a:endParaRPr lang="es-ES" dirty="0">
              <a:ln>
                <a:solidFill>
                  <a:schemeClr val="accent1"/>
                </a:solidFill>
              </a:ln>
              <a:solidFill>
                <a:schemeClr val="accent1"/>
              </a:solidFill>
            </a:endParaRPr>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071546"/>
            <a:ext cx="8229600" cy="4389120"/>
          </a:xfrm>
        </p:spPr>
        <p:txBody>
          <a:bodyPr/>
          <a:lstStyle/>
          <a:p>
            <a:pPr algn="just"/>
            <a:r>
              <a:rPr lang="es-ES_tradnl" sz="2400" b="1" dirty="0" smtClean="0"/>
              <a:t>8. Diagrama de Actividades</a:t>
            </a:r>
          </a:p>
          <a:p>
            <a:pPr algn="just"/>
            <a:endParaRPr lang="es-ES" sz="2000" b="1" dirty="0" smtClean="0"/>
          </a:p>
          <a:p>
            <a:pPr lvl="1" algn="just"/>
            <a:r>
              <a:rPr lang="es-ES" sz="2200" dirty="0" smtClean="0"/>
              <a:t>El diagrama de actividades permite ver el comportamiento de cada proceso de la aplicación web y las interfaces que  permiten manejar dichos procesos.</a:t>
            </a:r>
            <a:endParaRPr lang="es-ES" sz="1800" dirty="0" smtClean="0"/>
          </a:p>
          <a:p>
            <a:pPr lvl="1" algn="just"/>
            <a:r>
              <a:rPr lang="es-ES" sz="2200" dirty="0" smtClean="0"/>
              <a:t>En este diagrama se representan los flujos operacionales de los componentes de un sistema web.</a:t>
            </a:r>
          </a:p>
          <a:p>
            <a:pPr lvl="1" algn="just"/>
            <a:r>
              <a:rPr lang="es-EC" sz="2200" dirty="0" smtClean="0">
                <a:ln>
                  <a:solidFill>
                    <a:schemeClr val="accent1"/>
                  </a:solidFill>
                </a:ln>
                <a:solidFill>
                  <a:schemeClr val="accent1"/>
                </a:solidFill>
                <a:hlinkClick r:id="rId2" action="ppaction://hlinksldjump"/>
              </a:rPr>
              <a:t>EJEMPLO</a:t>
            </a:r>
            <a:endParaRPr lang="es-ES" sz="1800" dirty="0" smtClean="0">
              <a:ln>
                <a:solidFill>
                  <a:schemeClr val="accent1"/>
                </a:solidFill>
              </a:ln>
              <a:solidFill>
                <a:schemeClr val="accent1"/>
              </a:solidFill>
            </a:endParaRPr>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y Diseño</a:t>
            </a:r>
            <a:endParaRPr lang="es-ES" dirty="0"/>
          </a:p>
        </p:txBody>
      </p:sp>
      <p:sp>
        <p:nvSpPr>
          <p:cNvPr id="3" name="2 Marcador de contenido"/>
          <p:cNvSpPr>
            <a:spLocks noGrp="1"/>
          </p:cNvSpPr>
          <p:nvPr>
            <p:ph idx="1"/>
          </p:nvPr>
        </p:nvSpPr>
        <p:spPr/>
        <p:txBody>
          <a:bodyPr/>
          <a:lstStyle/>
          <a:p>
            <a:pPr algn="ctr"/>
            <a:r>
              <a:rPr lang="es-EC" dirty="0" smtClean="0"/>
              <a:t>Diagrama de Casos de Uso</a:t>
            </a:r>
            <a:endParaRPr lang="es-ES" dirty="0"/>
          </a:p>
        </p:txBody>
      </p:sp>
      <p:pic>
        <p:nvPicPr>
          <p:cNvPr id="5"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6" name="5 Imagen"/>
          <p:cNvPicPr/>
          <p:nvPr/>
        </p:nvPicPr>
        <p:blipFill>
          <a:blip r:embed="rId4"/>
          <a:srcRect r="1222" b="2367"/>
          <a:stretch>
            <a:fillRect/>
          </a:stretch>
        </p:blipFill>
        <p:spPr bwMode="auto">
          <a:xfrm>
            <a:off x="2000232" y="2500306"/>
            <a:ext cx="5325168"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785794"/>
            <a:ext cx="8229600" cy="707702"/>
          </a:xfrm>
        </p:spPr>
        <p:txBody>
          <a:bodyPr/>
          <a:lstStyle/>
          <a:p>
            <a:r>
              <a:rPr lang="es-EC" dirty="0" smtClean="0"/>
              <a:t>Especificación Casos de Uso</a:t>
            </a: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2" name="Picture 2"/>
          <p:cNvPicPr>
            <a:picLocks noChangeAspect="1" noChangeArrowheads="1"/>
          </p:cNvPicPr>
          <p:nvPr/>
        </p:nvPicPr>
        <p:blipFill>
          <a:blip r:embed="rId4"/>
          <a:srcRect l="12890" t="25312" r="54883" b="10000"/>
          <a:stretch>
            <a:fillRect/>
          </a:stretch>
        </p:blipFill>
        <p:spPr bwMode="auto">
          <a:xfrm>
            <a:off x="642910" y="1285860"/>
            <a:ext cx="3929090" cy="4929198"/>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l="56250" t="21562" r="16211" b="8125"/>
          <a:stretch>
            <a:fillRect/>
          </a:stretch>
        </p:blipFill>
        <p:spPr bwMode="auto">
          <a:xfrm>
            <a:off x="4714876" y="928670"/>
            <a:ext cx="3643338"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14356"/>
            <a:ext cx="8229600" cy="636264"/>
          </a:xfrm>
        </p:spPr>
        <p:txBody>
          <a:bodyPr/>
          <a:lstStyle/>
          <a:p>
            <a:pPr algn="ctr"/>
            <a:r>
              <a:rPr lang="es-EC" dirty="0" smtClean="0"/>
              <a:t>Diagrama de Clases</a:t>
            </a: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1026" name="Picture 2"/>
          <p:cNvPicPr>
            <a:picLocks noChangeAspect="1" noChangeArrowheads="1"/>
          </p:cNvPicPr>
          <p:nvPr/>
        </p:nvPicPr>
        <p:blipFill>
          <a:blip r:embed="rId4"/>
          <a:srcRect t="3509" r="25314" b="31579"/>
          <a:stretch>
            <a:fillRect/>
          </a:stretch>
        </p:blipFill>
        <p:spPr bwMode="auto">
          <a:xfrm>
            <a:off x="571472" y="1643050"/>
            <a:ext cx="8333146"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b="69593"/>
          <a:stretch>
            <a:fillRect/>
          </a:stretch>
        </p:blipFill>
        <p:spPr bwMode="auto">
          <a:xfrm>
            <a:off x="357158" y="1071546"/>
            <a:ext cx="8501122" cy="5143536"/>
          </a:xfrm>
          <a:prstGeom prst="rect">
            <a:avLst/>
          </a:prstGeom>
          <a:noFill/>
          <a:ln w="9525">
            <a:noFill/>
            <a:miter lim="800000"/>
            <a:headEnd/>
            <a:tailEnd/>
          </a:ln>
        </p:spPr>
      </p:pic>
      <p:sp>
        <p:nvSpPr>
          <p:cNvPr id="5" name="2 Marcador de contenido"/>
          <p:cNvSpPr txBox="1">
            <a:spLocks/>
          </p:cNvSpPr>
          <p:nvPr/>
        </p:nvSpPr>
        <p:spPr>
          <a:xfrm>
            <a:off x="428596" y="642918"/>
            <a:ext cx="8229600" cy="564826"/>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C" sz="2600" b="0" i="0" u="none" strike="noStrike" kern="1200" cap="none" spc="0" normalizeH="0" baseline="0" noProof="0" dirty="0" smtClean="0">
                <a:ln>
                  <a:noFill/>
                </a:ln>
                <a:solidFill>
                  <a:schemeClr val="tx1"/>
                </a:solidFill>
                <a:effectLst/>
                <a:uLnTx/>
                <a:uFillTx/>
                <a:latin typeface="+mn-lt"/>
                <a:ea typeface="+mn-ea"/>
                <a:cs typeface="+mn-cs"/>
              </a:rPr>
              <a:t>Diagrama de Secuencia</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t="30285" b="33333"/>
          <a:stretch>
            <a:fillRect/>
          </a:stretch>
        </p:blipFill>
        <p:spPr bwMode="auto">
          <a:xfrm>
            <a:off x="357158" y="2285992"/>
            <a:ext cx="8501122" cy="3857652"/>
          </a:xfrm>
          <a:prstGeom prst="rect">
            <a:avLst/>
          </a:prstGeom>
          <a:noFill/>
          <a:ln w="9525">
            <a:noFill/>
            <a:miter lim="800000"/>
            <a:headEnd/>
            <a:tailEnd/>
          </a:ln>
        </p:spPr>
      </p:pic>
      <p:sp>
        <p:nvSpPr>
          <p:cNvPr id="5" name="2 Marcador de contenido"/>
          <p:cNvSpPr txBox="1">
            <a:spLocks/>
          </p:cNvSpPr>
          <p:nvPr/>
        </p:nvSpPr>
        <p:spPr>
          <a:xfrm>
            <a:off x="428596" y="642918"/>
            <a:ext cx="8229600" cy="564826"/>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C" sz="2600" b="0" i="0" u="none" strike="noStrike" kern="1200" cap="none" spc="0" normalizeH="0" baseline="0" noProof="0" dirty="0" smtClean="0">
                <a:ln>
                  <a:noFill/>
                </a:ln>
                <a:solidFill>
                  <a:schemeClr val="tx1"/>
                </a:solidFill>
                <a:effectLst/>
                <a:uLnTx/>
                <a:uFillTx/>
                <a:latin typeface="+mn-lt"/>
                <a:ea typeface="+mn-ea"/>
                <a:cs typeface="+mn-cs"/>
              </a:rPr>
              <a:t>Diagrama de Secuencia</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3 Marcador de contenido"/>
          <p:cNvPicPr>
            <a:picLocks/>
          </p:cNvPicPr>
          <p:nvPr/>
        </p:nvPicPr>
        <p:blipFill>
          <a:blip r:embed="rId2"/>
          <a:srcRect b="92821"/>
          <a:stretch>
            <a:fillRect/>
          </a:stretch>
        </p:blipFill>
        <p:spPr bwMode="auto">
          <a:xfrm>
            <a:off x="357158" y="1071546"/>
            <a:ext cx="8501122" cy="1214446"/>
          </a:xfrm>
          <a:prstGeom prst="rect">
            <a:avLst/>
          </a:prstGeom>
          <a:noFill/>
          <a:ln w="9525">
            <a:noFill/>
            <a:miter lim="800000"/>
            <a:headEnd/>
            <a:tailEnd/>
          </a:ln>
        </p:spPr>
      </p:pic>
      <p:pic>
        <p:nvPicPr>
          <p:cNvPr id="7"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 </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smtClean="0"/>
              <a:t>El objeto de esta tesis es el análisis, diseño e implementación de una aplicación web para la escuela SION International Christian </a:t>
            </a:r>
            <a:r>
              <a:rPr lang="es-ES" dirty="0" err="1" smtClean="0"/>
              <a:t>School</a:t>
            </a:r>
            <a:r>
              <a:rPr lang="es-ES" dirty="0" smtClean="0"/>
              <a:t> que es un instituto de educación primaria con sede en Quito, Ecuador; el propósito principal del trabajo será la automatización de los procesos académicos y administrativos de la mencionada institución. </a:t>
            </a:r>
          </a:p>
          <a:p>
            <a:pPr algn="just"/>
            <a:r>
              <a:rPr lang="es-ES" dirty="0" smtClean="0"/>
              <a:t>El sistema permitirá automatizar el proceso de inscripción y matriculación, reduciendo el tiempo ocupado en las actividades que anteriormente realizaban los usuarios, brindando un servicio más rápido a los estudiantes de la Escuela SION.</a:t>
            </a:r>
          </a:p>
        </p:txBody>
      </p:sp>
      <p:pic>
        <p:nvPicPr>
          <p:cNvPr id="2050"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28596" y="642918"/>
            <a:ext cx="8229600" cy="564826"/>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C" sz="2600" b="0" i="0" u="none" strike="noStrike" kern="1200" cap="none" spc="0" normalizeH="0" baseline="0" noProof="0" dirty="0" smtClean="0">
                <a:ln>
                  <a:noFill/>
                </a:ln>
                <a:solidFill>
                  <a:schemeClr val="tx1"/>
                </a:solidFill>
                <a:effectLst/>
                <a:uLnTx/>
                <a:uFillTx/>
                <a:latin typeface="+mn-lt"/>
                <a:ea typeface="+mn-ea"/>
                <a:cs typeface="+mn-cs"/>
              </a:rPr>
              <a:t>Diagrama de Secuencia</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4 Marcador de contenido"/>
          <p:cNvPicPr>
            <a:picLocks noGrp="1"/>
          </p:cNvPicPr>
          <p:nvPr>
            <p:ph idx="1"/>
          </p:nvPr>
        </p:nvPicPr>
        <p:blipFill>
          <a:blip r:embed="rId2"/>
          <a:srcRect t="66218"/>
          <a:stretch>
            <a:fillRect/>
          </a:stretch>
        </p:blipFill>
        <p:spPr bwMode="auto">
          <a:xfrm>
            <a:off x="357158" y="2214554"/>
            <a:ext cx="8501122" cy="4286280"/>
          </a:xfrm>
          <a:prstGeom prst="rect">
            <a:avLst/>
          </a:prstGeom>
          <a:noFill/>
          <a:ln w="9525">
            <a:noFill/>
            <a:miter lim="800000"/>
            <a:headEnd/>
            <a:tailEnd/>
          </a:ln>
        </p:spPr>
      </p:pic>
      <p:pic>
        <p:nvPicPr>
          <p:cNvPr id="6" name="3 Marcador de contenido"/>
          <p:cNvPicPr>
            <a:picLocks/>
          </p:cNvPicPr>
          <p:nvPr/>
        </p:nvPicPr>
        <p:blipFill>
          <a:blip r:embed="rId2"/>
          <a:srcRect b="92821"/>
          <a:stretch>
            <a:fillRect/>
          </a:stretch>
        </p:blipFill>
        <p:spPr bwMode="auto">
          <a:xfrm>
            <a:off x="357158" y="1071546"/>
            <a:ext cx="8501122" cy="1214446"/>
          </a:xfrm>
          <a:prstGeom prst="rect">
            <a:avLst/>
          </a:prstGeom>
          <a:noFill/>
          <a:ln w="9525">
            <a:noFill/>
            <a:miter lim="800000"/>
            <a:headEnd/>
            <a:tailEnd/>
          </a:ln>
        </p:spPr>
      </p:pic>
      <p:pic>
        <p:nvPicPr>
          <p:cNvPr id="7"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785794"/>
            <a:ext cx="8229600" cy="493388"/>
          </a:xfrm>
        </p:spPr>
        <p:txBody>
          <a:bodyPr/>
          <a:lstStyle/>
          <a:p>
            <a:pPr algn="ctr"/>
            <a:r>
              <a:rPr lang="es-EC" dirty="0" smtClean="0"/>
              <a:t>Diagrama de Estado</a:t>
            </a:r>
            <a:endParaRPr lang="es-ES" dirty="0"/>
          </a:p>
        </p:txBody>
      </p:sp>
      <p:pic>
        <p:nvPicPr>
          <p:cNvPr id="5"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6" name="5 Imagen"/>
          <p:cNvPicPr/>
          <p:nvPr/>
        </p:nvPicPr>
        <p:blipFill>
          <a:blip r:embed="rId4"/>
          <a:srcRect/>
          <a:stretch>
            <a:fillRect/>
          </a:stretch>
        </p:blipFill>
        <p:spPr bwMode="auto">
          <a:xfrm>
            <a:off x="2786050" y="1285860"/>
            <a:ext cx="3500462"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857232"/>
            <a:ext cx="8229600" cy="707702"/>
          </a:xfrm>
        </p:spPr>
        <p:txBody>
          <a:bodyPr/>
          <a:lstStyle/>
          <a:p>
            <a:pPr algn="ctr"/>
            <a:r>
              <a:rPr lang="es-EC" dirty="0" smtClean="0"/>
              <a:t>Diagrama Despliegue</a:t>
            </a:r>
            <a:endParaRPr lang="es-ES" dirty="0"/>
          </a:p>
        </p:txBody>
      </p:sp>
      <p:pic>
        <p:nvPicPr>
          <p:cNvPr id="4" name="3 Imagen"/>
          <p:cNvPicPr/>
          <p:nvPr/>
        </p:nvPicPr>
        <p:blipFill>
          <a:blip r:embed="rId2"/>
          <a:srcRect r="1665" b="3571"/>
          <a:stretch>
            <a:fillRect/>
          </a:stretch>
        </p:blipFill>
        <p:spPr bwMode="auto">
          <a:xfrm>
            <a:off x="1428728" y="1714488"/>
            <a:ext cx="6500858" cy="3214710"/>
          </a:xfrm>
          <a:prstGeom prst="rect">
            <a:avLst/>
          </a:prstGeom>
          <a:noFill/>
          <a:ln w="9525">
            <a:noFill/>
            <a:miter lim="800000"/>
            <a:headEnd/>
            <a:tailEnd/>
          </a:ln>
        </p:spPr>
      </p:pic>
      <p:pic>
        <p:nvPicPr>
          <p:cNvPr id="5"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785794"/>
            <a:ext cx="8229600" cy="564826"/>
          </a:xfrm>
        </p:spPr>
        <p:txBody>
          <a:bodyPr/>
          <a:lstStyle/>
          <a:p>
            <a:pPr algn="ctr"/>
            <a:r>
              <a:rPr lang="es-EC" dirty="0" smtClean="0"/>
              <a:t>Diagrama </a:t>
            </a:r>
            <a:r>
              <a:rPr lang="es-EC" dirty="0" err="1" smtClean="0"/>
              <a:t>Navegacional</a:t>
            </a:r>
            <a:endParaRPr lang="es-ES" dirty="0"/>
          </a:p>
        </p:txBody>
      </p:sp>
      <p:pic>
        <p:nvPicPr>
          <p:cNvPr id="5"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6" name="5 Imagen"/>
          <p:cNvPicPr/>
          <p:nvPr/>
        </p:nvPicPr>
        <p:blipFill>
          <a:blip r:embed="rId4"/>
          <a:srcRect/>
          <a:stretch>
            <a:fillRect/>
          </a:stretch>
        </p:blipFill>
        <p:spPr bwMode="auto">
          <a:xfrm>
            <a:off x="609600" y="1447800"/>
            <a:ext cx="8248680" cy="4410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928670"/>
            <a:ext cx="8229600" cy="564826"/>
          </a:xfrm>
        </p:spPr>
        <p:txBody>
          <a:bodyPr/>
          <a:lstStyle/>
          <a:p>
            <a:r>
              <a:rPr lang="es-EC" dirty="0" smtClean="0"/>
              <a:t>Diagrama de Presentación</a:t>
            </a:r>
            <a:endParaRPr lang="es-ES" dirty="0"/>
          </a:p>
        </p:txBody>
      </p:sp>
      <p:pic>
        <p:nvPicPr>
          <p:cNvPr id="4" name="3 Imagen"/>
          <p:cNvPicPr/>
          <p:nvPr/>
        </p:nvPicPr>
        <p:blipFill>
          <a:blip r:embed="rId2"/>
          <a:srcRect/>
          <a:stretch>
            <a:fillRect/>
          </a:stretch>
        </p:blipFill>
        <p:spPr bwMode="auto">
          <a:xfrm>
            <a:off x="4500562" y="714356"/>
            <a:ext cx="4357718" cy="5929354"/>
          </a:xfrm>
          <a:prstGeom prst="rect">
            <a:avLst/>
          </a:prstGeom>
          <a:noFill/>
          <a:ln w="9525">
            <a:noFill/>
            <a:miter lim="800000"/>
            <a:headEnd/>
            <a:tailEnd/>
          </a:ln>
        </p:spPr>
      </p:pic>
      <p:pic>
        <p:nvPicPr>
          <p:cNvPr id="5"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642918"/>
            <a:ext cx="8229600" cy="564826"/>
          </a:xfrm>
        </p:spPr>
        <p:txBody>
          <a:bodyPr/>
          <a:lstStyle/>
          <a:p>
            <a:pPr algn="ctr"/>
            <a:r>
              <a:rPr lang="es-EC" dirty="0" smtClean="0"/>
              <a:t>Diagrama de Actividades</a:t>
            </a:r>
            <a:endParaRPr lang="es-ES" dirty="0"/>
          </a:p>
        </p:txBody>
      </p:sp>
      <p:pic>
        <p:nvPicPr>
          <p:cNvPr id="5"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6" name="5 Imagen"/>
          <p:cNvPicPr/>
          <p:nvPr/>
        </p:nvPicPr>
        <p:blipFill>
          <a:blip r:embed="rId4"/>
          <a:srcRect b="43590"/>
          <a:stretch>
            <a:fillRect/>
          </a:stretch>
        </p:blipFill>
        <p:spPr bwMode="auto">
          <a:xfrm>
            <a:off x="2928926" y="1071546"/>
            <a:ext cx="3571900"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rcRect t="50704"/>
          <a:stretch>
            <a:fillRect/>
          </a:stretch>
        </p:blipFill>
        <p:spPr bwMode="auto">
          <a:xfrm>
            <a:off x="3000364" y="1214422"/>
            <a:ext cx="3286148" cy="5072098"/>
          </a:xfrm>
          <a:prstGeom prst="rect">
            <a:avLst/>
          </a:prstGeom>
          <a:noFill/>
          <a:ln w="9525">
            <a:noFill/>
            <a:miter lim="800000"/>
            <a:headEnd/>
            <a:tailEnd/>
          </a:ln>
        </p:spPr>
      </p:pic>
      <p:sp>
        <p:nvSpPr>
          <p:cNvPr id="5" name="2 Marcador de contenido"/>
          <p:cNvSpPr txBox="1">
            <a:spLocks/>
          </p:cNvSpPr>
          <p:nvPr/>
        </p:nvSpPr>
        <p:spPr>
          <a:xfrm>
            <a:off x="500034" y="642918"/>
            <a:ext cx="8229600" cy="564826"/>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C" sz="2600" b="0" i="0" u="none" strike="noStrike" kern="1200" cap="none" spc="0" normalizeH="0" baseline="0" noProof="0" dirty="0" smtClean="0">
                <a:ln>
                  <a:noFill/>
                </a:ln>
                <a:solidFill>
                  <a:schemeClr val="tx1"/>
                </a:solidFill>
                <a:effectLst/>
                <a:uLnTx/>
                <a:uFillTx/>
                <a:latin typeface="+mn-lt"/>
                <a:ea typeface="+mn-ea"/>
                <a:cs typeface="+mn-cs"/>
              </a:rPr>
              <a:t>Diagrama de Actividades</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Bases de datos</a:t>
            </a:r>
            <a:endParaRPr lang="es-ES" dirty="0"/>
          </a:p>
        </p:txBody>
      </p:sp>
      <p:sp>
        <p:nvSpPr>
          <p:cNvPr id="3" name="2 Marcador de contenido"/>
          <p:cNvSpPr>
            <a:spLocks noGrp="1"/>
          </p:cNvSpPr>
          <p:nvPr>
            <p:ph idx="1"/>
          </p:nvPr>
        </p:nvSpPr>
        <p:spPr/>
        <p:txBody>
          <a:bodyPr>
            <a:normAutofit fontScale="92500"/>
          </a:bodyPr>
          <a:lstStyle/>
          <a:p>
            <a:pPr algn="just"/>
            <a:r>
              <a:rPr lang="es-EC" dirty="0" smtClean="0"/>
              <a:t>Una base de datos es una serie de datos relacionados que conforman una estructura reconocible desde un sistema.</a:t>
            </a:r>
          </a:p>
          <a:p>
            <a:pPr algn="just"/>
            <a:r>
              <a:rPr lang="es-EC" b="1" dirty="0" smtClean="0"/>
              <a:t>Estructura de una base de datos: </a:t>
            </a:r>
            <a:r>
              <a:rPr lang="es-EC" dirty="0" smtClean="0"/>
              <a:t>Están compuestas por datos y metadatos. Los metadatos son datos que especifican la estructura de la base, </a:t>
            </a:r>
            <a:r>
              <a:rPr lang="es-EC" dirty="0" err="1" smtClean="0"/>
              <a:t>dándo</a:t>
            </a:r>
            <a:r>
              <a:rPr lang="es-EC" dirty="0" smtClean="0"/>
              <a:t> a conocer el tipo de dato que se va ha almacenar, cual es el nombre de cada dato, como se relacionan, etc.</a:t>
            </a:r>
          </a:p>
          <a:p>
            <a:pPr algn="just"/>
            <a:r>
              <a:rPr lang="es-EC" b="1" dirty="0" smtClean="0"/>
              <a:t>Visiones de la base de datos:</a:t>
            </a:r>
          </a:p>
          <a:p>
            <a:pPr marL="514350" indent="-514350" algn="just">
              <a:buFont typeface="+mj-lt"/>
              <a:buAutoNum type="arabicPeriod"/>
            </a:pPr>
            <a:r>
              <a:rPr lang="es-EC" dirty="0" smtClean="0"/>
              <a:t>Estructura Lógica: Es una estructura que permite crear una idea de la base de datos. Esta compuesta de objetos, entidades, relaciones, etc.</a:t>
            </a:r>
          </a:p>
          <a:p>
            <a:pPr marL="514350" indent="-514350">
              <a:buFont typeface="+mj-lt"/>
              <a:buAutoNum type="arabicPeriod"/>
            </a:pPr>
            <a:endParaRPr lang="es-EC"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5110178"/>
          </a:xfrm>
        </p:spPr>
        <p:txBody>
          <a:bodyPr/>
          <a:lstStyle/>
          <a:p>
            <a:pPr marL="514350" indent="-514350" algn="just">
              <a:buFont typeface="+mj-lt"/>
              <a:buAutoNum type="arabicPeriod" startAt="2"/>
            </a:pPr>
            <a:r>
              <a:rPr lang="es-EC" dirty="0" smtClean="0"/>
              <a:t>Estructura Física: Es la estructura de los datos que van a ser almacenados en el disco.</a:t>
            </a:r>
          </a:p>
          <a:p>
            <a:pPr marL="3175" indent="20638" algn="just">
              <a:buNone/>
            </a:pPr>
            <a:r>
              <a:rPr lang="es-EC" dirty="0" smtClean="0"/>
              <a:t>Base de datos relacional: Se basa en relaciones, permite tener interconexiones entre los datos que se encuentran en las tablas, para a través de estas conexiones relacionar los datos de dos tablas. Relaciona tablas entre si por columnas comunes.</a:t>
            </a: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632666"/>
          </a:xfrm>
        </p:spPr>
        <p:txBody>
          <a:bodyPr>
            <a:normAutofit fontScale="90000"/>
          </a:bodyPr>
          <a:lstStyle/>
          <a:p>
            <a:pPr algn="ctr"/>
            <a:r>
              <a:rPr lang="es-EC" sz="4000" dirty="0" smtClean="0"/>
              <a:t>Diseño de una base de datos Relacional</a:t>
            </a:r>
            <a:endParaRPr lang="es-ES" sz="4000" dirty="0"/>
          </a:p>
        </p:txBody>
      </p:sp>
      <p:sp>
        <p:nvSpPr>
          <p:cNvPr id="3" name="2 Marcador de contenido"/>
          <p:cNvSpPr>
            <a:spLocks noGrp="1"/>
          </p:cNvSpPr>
          <p:nvPr>
            <p:ph idx="1"/>
          </p:nvPr>
        </p:nvSpPr>
        <p:spPr>
          <a:xfrm>
            <a:off x="457200" y="1571612"/>
            <a:ext cx="8229600" cy="4752988"/>
          </a:xfrm>
        </p:spPr>
        <p:txBody>
          <a:bodyPr>
            <a:normAutofit lnSpcReduction="10000"/>
          </a:bodyPr>
          <a:lstStyle/>
          <a:p>
            <a:pPr algn="just"/>
            <a:r>
              <a:rPr lang="es-EC" b="1" dirty="0" smtClean="0"/>
              <a:t>Fase de Recolección y Análisis de Requerimientos: </a:t>
            </a:r>
            <a:r>
              <a:rPr lang="es-EC" dirty="0" smtClean="0"/>
              <a:t>Los diseñadores del sistema realizan las entrevistas correspondientes para conocer las necesidades de información de cada uno de los usuarios de sistema.</a:t>
            </a:r>
          </a:p>
          <a:p>
            <a:pPr algn="just"/>
            <a:r>
              <a:rPr lang="es-EC" dirty="0" smtClean="0"/>
              <a:t>Además se procede al levantamiento de los requerimientos funcionales que serán las operaciones que interactuarán con las base de datos, ya sea creando, modificando o eliminando los datos.</a:t>
            </a:r>
          </a:p>
          <a:p>
            <a:pPr algn="just"/>
            <a:r>
              <a:rPr lang="es-EC" b="1" dirty="0" smtClean="0"/>
              <a:t>Diseño Conceptual:</a:t>
            </a:r>
            <a:r>
              <a:rPr lang="es-EC" dirty="0" smtClean="0"/>
              <a:t> Se crea una descripción de los requerimientos  de cada uno de los usuarios, así como la definición de los tipos de datos, relaciones entre ellos y sus restricciones.</a:t>
            </a: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S" dirty="0"/>
          </a:p>
        </p:txBody>
      </p:sp>
      <p:sp>
        <p:nvSpPr>
          <p:cNvPr id="3" name="2 Marcador de contenido"/>
          <p:cNvSpPr>
            <a:spLocks noGrp="1"/>
          </p:cNvSpPr>
          <p:nvPr>
            <p:ph idx="1"/>
          </p:nvPr>
        </p:nvSpPr>
        <p:spPr/>
        <p:txBody>
          <a:bodyPr/>
          <a:lstStyle/>
          <a:p>
            <a:r>
              <a:rPr lang="es-EC" dirty="0" smtClean="0"/>
              <a:t>Objetivo General:</a:t>
            </a:r>
          </a:p>
          <a:p>
            <a:pPr lvl="1" algn="just"/>
            <a:r>
              <a:rPr lang="es-ES" dirty="0" smtClean="0"/>
              <a:t>Analizar, Diseñar e Implementar una aplicación web académico-administrativa para la Escuela SION International Christian </a:t>
            </a:r>
            <a:r>
              <a:rPr lang="es-ES" dirty="0" err="1" smtClean="0"/>
              <a:t>School</a:t>
            </a:r>
            <a:r>
              <a:rPr lang="es-ES" dirty="0" smtClean="0"/>
              <a:t>, mediante la utilización de la Plataforma JAVA Enterprise </a:t>
            </a:r>
            <a:r>
              <a:rPr lang="es-ES" dirty="0" err="1" smtClean="0"/>
              <a:t>Edition</a:t>
            </a:r>
            <a:r>
              <a:rPr lang="es-ES" dirty="0" smtClean="0"/>
              <a:t> JEE5 Web Aplicando la Metodología U.W.E</a:t>
            </a: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2984"/>
            <a:ext cx="8229600" cy="5181616"/>
          </a:xfrm>
        </p:spPr>
        <p:txBody>
          <a:bodyPr/>
          <a:lstStyle/>
          <a:p>
            <a:pPr algn="just"/>
            <a:r>
              <a:rPr lang="es-EC" b="1" dirty="0" smtClean="0"/>
              <a:t>Diseño lógico de la Base de Datos:</a:t>
            </a:r>
            <a:r>
              <a:rPr lang="es-EC" dirty="0" smtClean="0"/>
              <a:t> El paso siguiente es implementar la base de datos con un sistema de gestión de base de datos (DBMS), transformando así el modelo conceptual en modelo de base de datos el cual será relacional en nuestro caso. </a:t>
            </a:r>
            <a:r>
              <a:rPr lang="es-EC" dirty="0" smtClean="0">
                <a:ln>
                  <a:solidFill>
                    <a:schemeClr val="accent1"/>
                  </a:solidFill>
                </a:ln>
                <a:solidFill>
                  <a:schemeClr val="accent1"/>
                </a:solidFill>
                <a:hlinkClick r:id="rId2" action="ppaction://hlinksldjump"/>
              </a:rPr>
              <a:t>Ejemplo</a:t>
            </a:r>
            <a:endParaRPr lang="es-EC" dirty="0" smtClean="0">
              <a:ln>
                <a:solidFill>
                  <a:schemeClr val="accent1"/>
                </a:solidFill>
              </a:ln>
              <a:solidFill>
                <a:schemeClr val="accent1"/>
              </a:solidFill>
            </a:endParaRPr>
          </a:p>
          <a:p>
            <a:pPr algn="just"/>
            <a:r>
              <a:rPr lang="es-EC" b="1" dirty="0" smtClean="0"/>
              <a:t>Diseño físico de la Base de Datos: </a:t>
            </a:r>
            <a:r>
              <a:rPr lang="es-EC" dirty="0" smtClean="0"/>
              <a:t>En esta fase se definen las estructuras de almacenamiento y como van organizados los archivos de la base de datos. </a:t>
            </a:r>
            <a:r>
              <a:rPr lang="es-EC" dirty="0" smtClean="0">
                <a:ln>
                  <a:solidFill>
                    <a:schemeClr val="accent1"/>
                  </a:solidFill>
                </a:ln>
                <a:solidFill>
                  <a:schemeClr val="tx2"/>
                </a:solidFill>
                <a:hlinkClick r:id="rId3" action="ppaction://hlinksldjump"/>
              </a:rPr>
              <a:t>Ejemplo</a:t>
            </a:r>
            <a:endParaRPr lang="es-ES" dirty="0">
              <a:ln>
                <a:solidFill>
                  <a:schemeClr val="accent1"/>
                </a:solidFill>
              </a:ln>
              <a:solidFill>
                <a:schemeClr val="tx2"/>
              </a:solidFill>
            </a:endParaRPr>
          </a:p>
        </p:txBody>
      </p:sp>
      <p:pic>
        <p:nvPicPr>
          <p:cNvPr id="4" name="Picture 2" descr="C:\Program Files (x86)\Microsoft Office\MEDIA\OFFICE12\Bullets\BD21298_.gif">
            <a:hlinkClick r:id="rId4" action="ppaction://hlinksldjump"/>
          </p:cNvPr>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85794"/>
            <a:ext cx="8229600" cy="564826"/>
          </a:xfrm>
        </p:spPr>
        <p:txBody>
          <a:bodyPr>
            <a:normAutofit/>
          </a:bodyPr>
          <a:lstStyle/>
          <a:p>
            <a:pPr algn="ctr"/>
            <a:r>
              <a:rPr lang="es-EC" sz="2400" dirty="0" smtClean="0"/>
              <a:t>Entidad principal del Modelo Lógico de la Base de Datos</a:t>
            </a:r>
            <a:endParaRPr lang="es-ES" sz="2400" dirty="0"/>
          </a:p>
        </p:txBody>
      </p:sp>
      <p:pic>
        <p:nvPicPr>
          <p:cNvPr id="33794" name="Picture 2"/>
          <p:cNvPicPr>
            <a:picLocks noChangeAspect="1" noChangeArrowheads="1"/>
          </p:cNvPicPr>
          <p:nvPr/>
        </p:nvPicPr>
        <p:blipFill>
          <a:blip r:embed="rId2"/>
          <a:srcRect l="27539" t="20625" r="31445" b="18437"/>
          <a:stretch>
            <a:fillRect/>
          </a:stretch>
        </p:blipFill>
        <p:spPr bwMode="auto">
          <a:xfrm>
            <a:off x="2000232" y="1428736"/>
            <a:ext cx="5000660" cy="4643470"/>
          </a:xfrm>
          <a:prstGeom prst="rect">
            <a:avLst/>
          </a:prstGeom>
          <a:noFill/>
          <a:ln w="9525">
            <a:noFill/>
            <a:miter lim="800000"/>
            <a:headEnd/>
            <a:tailEnd/>
          </a:ln>
          <a:effectLst/>
        </p:spPr>
      </p:pic>
      <p:pic>
        <p:nvPicPr>
          <p:cNvPr id="5"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857232"/>
            <a:ext cx="8229600" cy="564826"/>
          </a:xfrm>
        </p:spPr>
        <p:txBody>
          <a:bodyPr/>
          <a:lstStyle/>
          <a:p>
            <a:pPr algn="ctr"/>
            <a:r>
              <a:rPr lang="es-EC" dirty="0" smtClean="0"/>
              <a:t>Entidad Principal Modelo Físico de la Base de Datos</a:t>
            </a:r>
            <a:endParaRPr lang="es-ES" dirty="0"/>
          </a:p>
        </p:txBody>
      </p:sp>
      <p:pic>
        <p:nvPicPr>
          <p:cNvPr id="34818" name="Picture 2"/>
          <p:cNvPicPr>
            <a:picLocks noChangeAspect="1" noChangeArrowheads="1"/>
          </p:cNvPicPr>
          <p:nvPr/>
        </p:nvPicPr>
        <p:blipFill>
          <a:blip r:embed="rId2"/>
          <a:srcRect l="25195" t="12187" r="25000" b="24062"/>
          <a:stretch>
            <a:fillRect/>
          </a:stretch>
        </p:blipFill>
        <p:spPr bwMode="auto">
          <a:xfrm>
            <a:off x="1714480" y="1500174"/>
            <a:ext cx="6072198" cy="4857784"/>
          </a:xfrm>
          <a:prstGeom prst="rect">
            <a:avLst/>
          </a:prstGeom>
          <a:noFill/>
          <a:ln w="9525">
            <a:noFill/>
            <a:miter lim="800000"/>
            <a:headEnd/>
            <a:tailEnd/>
          </a:ln>
          <a:effectLst/>
        </p:spPr>
      </p:pic>
      <p:pic>
        <p:nvPicPr>
          <p:cNvPr id="5"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Arquitectura de la Aplicación </a:t>
            </a:r>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pic>
        <p:nvPicPr>
          <p:cNvPr id="3" name="Picture 2" descr="C:\Users\Alexis\Desktop\arquitectura.jpg"/>
          <p:cNvPicPr>
            <a:picLocks noChangeAspect="1" noChangeArrowheads="1"/>
          </p:cNvPicPr>
          <p:nvPr/>
        </p:nvPicPr>
        <p:blipFill>
          <a:blip r:embed="rId4"/>
          <a:srcRect/>
          <a:stretch>
            <a:fillRect/>
          </a:stretch>
        </p:blipFill>
        <p:spPr bwMode="auto">
          <a:xfrm>
            <a:off x="1428728" y="1928802"/>
            <a:ext cx="6238875" cy="40005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Presentación del Sistema</a:t>
            </a:r>
            <a:endParaRPr lang="es-ES" dirty="0"/>
          </a:p>
        </p:txBody>
      </p:sp>
      <p:sp>
        <p:nvSpPr>
          <p:cNvPr id="3" name="2 Marcador de contenido"/>
          <p:cNvSpPr>
            <a:spLocks noGrp="1"/>
          </p:cNvSpPr>
          <p:nvPr>
            <p:ph idx="1"/>
          </p:nvPr>
        </p:nvSpPr>
        <p:spPr>
          <a:xfrm>
            <a:off x="428596" y="2214554"/>
            <a:ext cx="8229600" cy="1493520"/>
          </a:xfrm>
        </p:spPr>
        <p:txBody>
          <a:bodyPr>
            <a:normAutofit/>
          </a:bodyPr>
          <a:lstStyle/>
          <a:p>
            <a:pPr algn="ctr"/>
            <a:r>
              <a:rPr lang="es-EC" dirty="0" smtClean="0"/>
              <a:t>APLICACIÓN WEB SSION</a:t>
            </a:r>
          </a:p>
          <a:p>
            <a:pPr algn="ctr">
              <a:buNone/>
            </a:pPr>
            <a:endParaRPr lang="es-ES" dirty="0" smtClean="0"/>
          </a:p>
          <a:p>
            <a:pPr algn="ctr"/>
            <a:r>
              <a:rPr lang="es-ES" u="sng" dirty="0" smtClean="0">
                <a:ln>
                  <a:solidFill>
                    <a:schemeClr val="accent1"/>
                  </a:solidFill>
                </a:ln>
                <a:hlinkClick r:id="rId2"/>
              </a:rPr>
              <a:t>http://localhost:8080/EASsion-war/</a:t>
            </a:r>
            <a:r>
              <a:rPr lang="es-ES" dirty="0" smtClean="0">
                <a:ln>
                  <a:solidFill>
                    <a:schemeClr val="accent1"/>
                  </a:solidFill>
                </a:ln>
              </a:rPr>
              <a:t>.</a:t>
            </a:r>
          </a:p>
          <a:p>
            <a:pPr>
              <a:buNone/>
            </a:pPr>
            <a:endParaRPr lang="es-ES" dirty="0" smtClean="0"/>
          </a:p>
          <a:p>
            <a:endParaRPr lang="es-ES" dirty="0"/>
          </a:p>
        </p:txBody>
      </p:sp>
      <p:pic>
        <p:nvPicPr>
          <p:cNvPr id="4" name="Picture 2" descr="C:\Program Files (x86)\Microsoft Office\MEDIA\OFFICE12\Bullets\BD21298_.gif">
            <a:hlinkClick r:id="rId3" action="ppaction://hlinksldjump"/>
          </p:cNvPr>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S" dirty="0"/>
          </a:p>
        </p:txBody>
      </p:sp>
      <p:sp>
        <p:nvSpPr>
          <p:cNvPr id="3" name="2 Marcador de contenido"/>
          <p:cNvSpPr>
            <a:spLocks noGrp="1"/>
          </p:cNvSpPr>
          <p:nvPr>
            <p:ph idx="1"/>
          </p:nvPr>
        </p:nvSpPr>
        <p:spPr/>
        <p:txBody>
          <a:bodyPr>
            <a:noAutofit/>
          </a:bodyPr>
          <a:lstStyle/>
          <a:p>
            <a:pPr lvl="1" algn="just"/>
            <a:r>
              <a:rPr lang="es-ES_tradnl" dirty="0" smtClean="0"/>
              <a:t>Una aplicación web debe ser fácil de usar, sus entornos visuales (pantallas) deben ser intuitivas.</a:t>
            </a:r>
          </a:p>
          <a:p>
            <a:pPr lvl="1" algn="just"/>
            <a:r>
              <a:rPr lang="es-ES_tradnl" dirty="0" smtClean="0"/>
              <a:t>El uso de herramientas Open </a:t>
            </a:r>
            <a:r>
              <a:rPr lang="es-ES_tradnl" dirty="0" err="1" smtClean="0"/>
              <a:t>Source</a:t>
            </a:r>
            <a:r>
              <a:rPr lang="es-ES_tradnl" dirty="0" smtClean="0"/>
              <a:t> como son: </a:t>
            </a:r>
            <a:r>
              <a:rPr lang="es-ES_tradnl" dirty="0" err="1" smtClean="0"/>
              <a:t>Netbeans</a:t>
            </a:r>
            <a:r>
              <a:rPr lang="es-ES_tradnl" dirty="0" smtClean="0"/>
              <a:t>, </a:t>
            </a:r>
            <a:r>
              <a:rPr lang="es-ES_tradnl" dirty="0" err="1" smtClean="0"/>
              <a:t>PostgreSQL</a:t>
            </a:r>
            <a:r>
              <a:rPr lang="es-ES_tradnl" dirty="0" smtClean="0"/>
              <a:t>, </a:t>
            </a:r>
            <a:r>
              <a:rPr lang="es-ES_tradnl" dirty="0" err="1" smtClean="0"/>
              <a:t>Glassfish</a:t>
            </a:r>
            <a:r>
              <a:rPr lang="es-ES_tradnl" dirty="0" smtClean="0"/>
              <a:t>, </a:t>
            </a:r>
            <a:r>
              <a:rPr lang="es-ES_tradnl" dirty="0" err="1" smtClean="0"/>
              <a:t>etc</a:t>
            </a:r>
            <a:r>
              <a:rPr lang="es-ES_tradnl" dirty="0" smtClean="0"/>
              <a:t>, producen una reducción significativa en el costo total de producción.</a:t>
            </a:r>
            <a:endParaRPr lang="es-ES" dirty="0" smtClean="0"/>
          </a:p>
          <a:p>
            <a:pPr lvl="1" algn="just"/>
            <a:r>
              <a:rPr lang="es-ES_tradnl" dirty="0" smtClean="0"/>
              <a:t>El sistema automatiza los proceso de inscripción matriculación, pedidos de productos, </a:t>
            </a:r>
            <a:r>
              <a:rPr lang="es-ES_tradnl" dirty="0" err="1" smtClean="0"/>
              <a:t>etc</a:t>
            </a:r>
            <a:r>
              <a:rPr lang="es-ES_tradnl" dirty="0" smtClean="0"/>
              <a:t>, lo que ha logrado reducir el tiempo de ejecución  en las actividades que anteriormente se realizaban de forma manual.</a:t>
            </a:r>
            <a:endParaRPr lang="es-ES" dirty="0" smtClean="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85860"/>
            <a:ext cx="8229600" cy="4786346"/>
          </a:xfrm>
        </p:spPr>
        <p:txBody>
          <a:bodyPr>
            <a:normAutofit/>
          </a:bodyPr>
          <a:lstStyle/>
          <a:p>
            <a:pPr lvl="1" algn="just"/>
            <a:r>
              <a:rPr lang="es-ES_tradnl" sz="2200" dirty="0" smtClean="0"/>
              <a:t>A través de la presente tesis se ha logrado reducir significativamente el tiempo en los procesos de recolección de información de los estudiantes que posee la escuela SION.</a:t>
            </a:r>
            <a:endParaRPr lang="es-ES" sz="2200" dirty="0" smtClean="0"/>
          </a:p>
          <a:p>
            <a:pPr lvl="1" algn="just"/>
            <a:r>
              <a:rPr lang="es-ES_tradnl" sz="2200" dirty="0" smtClean="0"/>
              <a:t>El manejo del sistema ha sido difundido completamente en la escuela y para mejor comprensión se ha facilitado el manual del usuario de la presente tesis.  </a:t>
            </a:r>
            <a:endParaRPr lang="es-ES" sz="2200" dirty="0" smtClean="0"/>
          </a:p>
          <a:p>
            <a:pPr lvl="1" algn="just"/>
            <a:r>
              <a:rPr lang="es-ES_tradnl" sz="2200" dirty="0" smtClean="0"/>
              <a:t>Al realizar una aplicación web debido a la existencia de múltiples sistemas operativos y navegadores web, hay la posibilidad de encontrase con incompatibilidades. Por ejemplo al momento de lanzarse una ventana emergente en Internet Explorer esta no se visualiza correctamente a menos que el navegador haya sido previamente configurado de acuerdo a las características del sistema.</a:t>
            </a:r>
            <a:endParaRPr lang="es-ES" sz="2200" dirty="0" smtClean="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704104"/>
          </a:xfrm>
        </p:spPr>
        <p:txBody>
          <a:bodyPr>
            <a:normAutofit fontScale="90000"/>
          </a:bodyPr>
          <a:lstStyle/>
          <a:p>
            <a:r>
              <a:rPr lang="es-EC" dirty="0" smtClean="0"/>
              <a:t>Recomendaciones</a:t>
            </a:r>
            <a:endParaRPr lang="es-ES" dirty="0"/>
          </a:p>
        </p:txBody>
      </p:sp>
      <p:sp>
        <p:nvSpPr>
          <p:cNvPr id="3" name="2 Marcador de contenido"/>
          <p:cNvSpPr>
            <a:spLocks noGrp="1"/>
          </p:cNvSpPr>
          <p:nvPr>
            <p:ph idx="1"/>
          </p:nvPr>
        </p:nvSpPr>
        <p:spPr>
          <a:xfrm>
            <a:off x="500034" y="1571612"/>
            <a:ext cx="8229600" cy="4389120"/>
          </a:xfrm>
        </p:spPr>
        <p:txBody>
          <a:bodyPr>
            <a:noAutofit/>
          </a:bodyPr>
          <a:lstStyle/>
          <a:p>
            <a:pPr lvl="1" algn="just"/>
            <a:r>
              <a:rPr lang="es-ES_tradnl" sz="2000" dirty="0" smtClean="0"/>
              <a:t>Se debe tener cuidado en el levantamiento de requerimientos, puesto que un error en el levantamiento de requerimientos puede desencadenar una restructuración del sistema y por ende aumentar el coste de desarrollo.</a:t>
            </a:r>
          </a:p>
          <a:p>
            <a:pPr lvl="1" algn="just"/>
            <a:r>
              <a:rPr lang="es-ES_tradnl" sz="2000" dirty="0" smtClean="0"/>
              <a:t>Para hacer el levantamiento de requerimientos es necesario realizar cuestionarios y entrevistas con cada uno de los usuarios del sistema, para conocer como se están realizando los procesos a ser automatizados. También es vital que cada uno de los dueños de los procesos validen y firmen aceptando la especificación de requerimientos realizada.</a:t>
            </a:r>
            <a:endParaRPr lang="es-ES" sz="2000" dirty="0" smtClean="0"/>
          </a:p>
          <a:p>
            <a:pPr lvl="1" algn="just"/>
            <a:r>
              <a:rPr lang="es-ES_tradnl" sz="2000" dirty="0" smtClean="0"/>
              <a:t>Se recomienda implementar una adecuada infraestructura para el servidor, puesto que así se asegura el correcto funcionamiento del sistema durante un mayor periodo de tiempo. Por ejemplo una fuente de energía sustentable en caso de pérdida de la misma.</a:t>
            </a:r>
            <a:endParaRPr lang="es-ES" sz="2000" dirty="0" smtClean="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229600" cy="4389120"/>
          </a:xfrm>
        </p:spPr>
        <p:txBody>
          <a:bodyPr>
            <a:normAutofit/>
          </a:bodyPr>
          <a:lstStyle/>
          <a:p>
            <a:pPr lvl="1" algn="just"/>
            <a:r>
              <a:rPr lang="es-ES_tradnl" dirty="0" smtClean="0"/>
              <a:t>Es importante el correcto manejo de la seguridad del sistema. Delimitando así a que páginas va a tener acceso cada usuario, ya que la información académica de los estudiantes es de suma importancia. </a:t>
            </a:r>
            <a:endParaRPr lang="es-ES" dirty="0" smtClean="0"/>
          </a:p>
          <a:p>
            <a:pPr lvl="1" algn="just"/>
            <a:r>
              <a:rPr lang="es-ES_tradnl" dirty="0" smtClean="0"/>
              <a:t>Es recomendable definir una estructura </a:t>
            </a:r>
            <a:r>
              <a:rPr lang="es-ES_tradnl" dirty="0" err="1" smtClean="0"/>
              <a:t>navegacional</a:t>
            </a:r>
            <a:r>
              <a:rPr lang="es-ES_tradnl" dirty="0" smtClean="0"/>
              <a:t>, para que así el usuario pueda dirigirse de una manera rápida y fluida a través de las diferentes opciones del sistema.</a:t>
            </a:r>
            <a:endParaRPr lang="es-ES"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571744"/>
            <a:ext cx="8229600" cy="1143000"/>
          </a:xfrm>
        </p:spPr>
        <p:txBody>
          <a:bodyPr>
            <a:normAutofit fontScale="90000"/>
          </a:bodyPr>
          <a:lstStyle/>
          <a:p>
            <a:pPr algn="ctr"/>
            <a:r>
              <a:rPr lang="es-EC" dirty="0" smtClean="0"/>
              <a:t>GRACIAS POR SU ATENCIÓN</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S" dirty="0"/>
          </a:p>
        </p:txBody>
      </p:sp>
      <p:sp>
        <p:nvSpPr>
          <p:cNvPr id="3" name="2 Marcador de contenido"/>
          <p:cNvSpPr>
            <a:spLocks noGrp="1"/>
          </p:cNvSpPr>
          <p:nvPr>
            <p:ph idx="1"/>
          </p:nvPr>
        </p:nvSpPr>
        <p:spPr/>
        <p:txBody>
          <a:bodyPr>
            <a:normAutofit/>
          </a:bodyPr>
          <a:lstStyle/>
          <a:p>
            <a:r>
              <a:rPr lang="es-EC" dirty="0" smtClean="0"/>
              <a:t>Objetivos Específicos:</a:t>
            </a:r>
          </a:p>
          <a:p>
            <a:pPr lvl="1" algn="just"/>
            <a:r>
              <a:rPr lang="es-ES_tradnl" dirty="0" smtClean="0"/>
              <a:t>Analizar y automatizar, los procesos administrativos y académicos que se realizan en la Escuela SION International Christian </a:t>
            </a:r>
            <a:r>
              <a:rPr lang="es-ES_tradnl" dirty="0" err="1" smtClean="0"/>
              <a:t>School</a:t>
            </a:r>
            <a:r>
              <a:rPr lang="es-ES_tradnl" dirty="0" smtClean="0"/>
              <a:t>.</a:t>
            </a:r>
            <a:endParaRPr lang="es-ES" dirty="0" smtClean="0"/>
          </a:p>
          <a:p>
            <a:pPr lvl="1" algn="just"/>
            <a:r>
              <a:rPr lang="es-ES_tradnl" dirty="0" smtClean="0"/>
              <a:t>Desarrollar, un ambiente Web en el que los miembros de la Escuela SION International Christian </a:t>
            </a:r>
            <a:r>
              <a:rPr lang="es-ES_tradnl" dirty="0" err="1" smtClean="0"/>
              <a:t>School</a:t>
            </a:r>
            <a:r>
              <a:rPr lang="es-ES_tradnl" dirty="0" smtClean="0"/>
              <a:t> puedan disponer de información en forma rápida y confiable.</a:t>
            </a:r>
            <a:endParaRPr lang="es-ES" dirty="0" smtClean="0"/>
          </a:p>
          <a:p>
            <a:pPr lvl="1" algn="just"/>
            <a:r>
              <a:rPr lang="es-ES_tradnl" dirty="0" smtClean="0"/>
              <a:t>Probar e implementar el sistema con todas las funcionalidades que requiere la Escuela SION International Christian </a:t>
            </a:r>
            <a:r>
              <a:rPr lang="es-ES_tradnl" dirty="0" err="1" smtClean="0"/>
              <a:t>School</a:t>
            </a:r>
            <a:r>
              <a:rPr lang="es-ES_tradnl" dirty="0" smtClean="0"/>
              <a:t>. </a:t>
            </a:r>
            <a:endParaRPr lang="es-EC"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Problema</a:t>
            </a:r>
            <a:endParaRPr lang="es-ES" dirty="0"/>
          </a:p>
        </p:txBody>
      </p:sp>
      <p:sp>
        <p:nvSpPr>
          <p:cNvPr id="3" name="2 Marcador de contenido"/>
          <p:cNvSpPr>
            <a:spLocks noGrp="1"/>
          </p:cNvSpPr>
          <p:nvPr>
            <p:ph idx="1"/>
          </p:nvPr>
        </p:nvSpPr>
        <p:spPr>
          <a:xfrm>
            <a:off x="142844" y="1928802"/>
            <a:ext cx="8229600" cy="4389120"/>
          </a:xfrm>
        </p:spPr>
        <p:txBody>
          <a:bodyPr>
            <a:normAutofit fontScale="92500"/>
          </a:bodyPr>
          <a:lstStyle/>
          <a:p>
            <a:pPr lvl="1" algn="just"/>
            <a:r>
              <a:rPr lang="es-ES" dirty="0" smtClean="0"/>
              <a:t>El problema surge debido a la carencia de un sistema que automatice los procesos académicos-administrativos que se ejecutan en la Escuela SION International Christian </a:t>
            </a:r>
            <a:r>
              <a:rPr lang="es-ES" dirty="0" err="1" smtClean="0"/>
              <a:t>School</a:t>
            </a:r>
            <a:r>
              <a:rPr lang="es-ES" dirty="0" smtClean="0"/>
              <a:t>.</a:t>
            </a:r>
          </a:p>
          <a:p>
            <a:pPr lvl="1" algn="just"/>
            <a:r>
              <a:rPr lang="es-ES" dirty="0" smtClean="0"/>
              <a:t>Actualmente la información académica y administrativa de la escuela SION se encuentra desorganizada y esparcida en diferentes documentos físicos y digitales, lo que produce lentitud en la recopilación de información y dificulta la ejecución de los procesos.</a:t>
            </a:r>
          </a:p>
          <a:p>
            <a:pPr lvl="1" algn="just"/>
            <a:r>
              <a:rPr lang="es-ES" dirty="0" smtClean="0"/>
              <a:t>Los problemas se agudizan debido a la falta de información histórica que se produce por la carencia de un sistema que les permita el almacenamiento organizado y centralizado de la información.</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Justificación e Importancia</a:t>
            </a:r>
            <a:endParaRPr lang="es-ES" dirty="0"/>
          </a:p>
        </p:txBody>
      </p:sp>
      <p:sp>
        <p:nvSpPr>
          <p:cNvPr id="3" name="2 Marcador de contenido"/>
          <p:cNvSpPr>
            <a:spLocks noGrp="1"/>
          </p:cNvSpPr>
          <p:nvPr>
            <p:ph idx="1"/>
          </p:nvPr>
        </p:nvSpPr>
        <p:spPr/>
        <p:txBody>
          <a:bodyPr>
            <a:normAutofit/>
          </a:bodyPr>
          <a:lstStyle/>
          <a:p>
            <a:pPr algn="just"/>
            <a:r>
              <a:rPr lang="es-ES" dirty="0" smtClean="0"/>
              <a:t>Actualmente, la Escuela SION International Christian </a:t>
            </a:r>
            <a:r>
              <a:rPr lang="es-ES" dirty="0" err="1" smtClean="0"/>
              <a:t>School</a:t>
            </a:r>
            <a:r>
              <a:rPr lang="es-ES" dirty="0" smtClean="0"/>
              <a:t> no cuenta con un sistema que cumpla con los requerimientos fundamentales que la Escuela exige y por tanto en muchas ocasiones han tenido problemas en realizar tareas criticas como llevar el historial de un estudiante a través de los años, obtener distintos datos de los respectivos estudiantes y otras tareas que actualmente se las ejecuta de forma lenta y complicada. </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214422"/>
            <a:ext cx="8229600" cy="4389120"/>
          </a:xfrm>
        </p:spPr>
        <p:txBody>
          <a:bodyPr>
            <a:normAutofit fontScale="92500"/>
          </a:bodyPr>
          <a:lstStyle/>
          <a:p>
            <a:pPr algn="just"/>
            <a:r>
              <a:rPr lang="es-ES" dirty="0" smtClean="0"/>
              <a:t>Debido a la problemática que se genera a partir de la ausencia de un sistema informático que brinde un soporte global para cada una de las actividades que en la escuela se llevan de forma periódica, es necesario implementar un sistema que satisfaga los requerimientos de la escuela.</a:t>
            </a:r>
          </a:p>
          <a:p>
            <a:pPr algn="just">
              <a:buNone/>
            </a:pPr>
            <a:endParaRPr lang="es-ES" dirty="0" smtClean="0"/>
          </a:p>
          <a:p>
            <a:pPr algn="just"/>
            <a:r>
              <a:rPr lang="es-ES" dirty="0" smtClean="0"/>
              <a:t>El sistema ayudará a la administración de información, generación de reportes,  registro de calificaciones, control de asistencia, con lo cual se pretende cumplir con las expectativas y necesidades que tiene la Escuela SION International Christian </a:t>
            </a:r>
            <a:r>
              <a:rPr lang="es-ES" dirty="0" err="1" smtClean="0"/>
              <a:t>School</a:t>
            </a:r>
            <a:r>
              <a:rPr lang="es-ES" dirty="0" smtClean="0"/>
              <a:t>.</a:t>
            </a:r>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a:t>
            </a:r>
            <a:endParaRPr lang="es-ES" dirty="0"/>
          </a:p>
        </p:txBody>
      </p:sp>
      <p:sp>
        <p:nvSpPr>
          <p:cNvPr id="3" name="2 Marcador de contenido"/>
          <p:cNvSpPr>
            <a:spLocks noGrp="1"/>
          </p:cNvSpPr>
          <p:nvPr>
            <p:ph idx="1"/>
          </p:nvPr>
        </p:nvSpPr>
        <p:spPr/>
        <p:txBody>
          <a:bodyPr/>
          <a:lstStyle/>
          <a:p>
            <a:pPr algn="just"/>
            <a:r>
              <a:rPr lang="es-ES" dirty="0" smtClean="0"/>
              <a:t>El tema “Análisis, Diseño e Implementación de una aplicación web académico-administrativa para la Escuela SION International Christian </a:t>
            </a:r>
            <a:r>
              <a:rPr lang="es-ES" dirty="0" err="1" smtClean="0"/>
              <a:t>School</a:t>
            </a:r>
            <a:r>
              <a:rPr lang="es-ES" dirty="0" smtClean="0"/>
              <a:t>, mediante la utilización de la plataforma JAVA Enterprise </a:t>
            </a:r>
            <a:r>
              <a:rPr lang="es-ES" dirty="0" err="1" smtClean="0"/>
              <a:t>Edition</a:t>
            </a:r>
            <a:r>
              <a:rPr lang="es-ES" dirty="0" smtClean="0"/>
              <a:t> JEE5 web aplicando la Metodología UWE” comprende de los siguientes módulos:</a:t>
            </a:r>
          </a:p>
          <a:p>
            <a:pPr lvl="1" algn="just"/>
            <a:r>
              <a:rPr lang="es-ES_tradnl" dirty="0" smtClean="0"/>
              <a:t>Módulo de Administración Académica.</a:t>
            </a:r>
            <a:endParaRPr lang="es-ES" dirty="0" smtClean="0"/>
          </a:p>
          <a:p>
            <a:pPr lvl="1" algn="just"/>
            <a:r>
              <a:rPr lang="es-ES_tradnl" dirty="0" smtClean="0"/>
              <a:t>Módulo de Administración Logística y Financiera.</a:t>
            </a:r>
            <a:endParaRPr lang="es-ES" dirty="0" smtClean="0"/>
          </a:p>
          <a:p>
            <a:pPr lvl="1" algn="just"/>
            <a:r>
              <a:rPr lang="es-ES_tradnl" dirty="0" smtClean="0"/>
              <a:t>Módulo de Seguridad de Acceso al Sistema.</a:t>
            </a:r>
            <a:endParaRPr lang="es-ES" dirty="0" smtClean="0"/>
          </a:p>
          <a:p>
            <a:endParaRPr lang="es-ES" dirty="0"/>
          </a:p>
        </p:txBody>
      </p:sp>
      <p:pic>
        <p:nvPicPr>
          <p:cNvPr id="4" name="Picture 2" descr="C:\Program Files (x86)\Microsoft Office\MEDIA\OFFICE12\Bullets\BD21298_.gif">
            <a:hlinkClick r:id="rId2" action="ppaction://hlinksldjump"/>
          </p:cNvPr>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rot="10800000">
            <a:off x="500034" y="6286520"/>
            <a:ext cx="357190" cy="35719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972</TotalTime>
  <Words>2334</Words>
  <Application>Microsoft Office PowerPoint</Application>
  <PresentationFormat>Presentación en pantalla (4:3)</PresentationFormat>
  <Paragraphs>186</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Flujo</vt:lpstr>
      <vt:lpstr>DEPARTAMENTO DE CIENCIAS DE LA COMPUTACIÓN</vt:lpstr>
      <vt:lpstr>Agenda</vt:lpstr>
      <vt:lpstr>Introducción </vt:lpstr>
      <vt:lpstr>Objetivos</vt:lpstr>
      <vt:lpstr>Objetivos</vt:lpstr>
      <vt:lpstr>Planteamiento del Problema</vt:lpstr>
      <vt:lpstr>Justificación e Importancia</vt:lpstr>
      <vt:lpstr>Diapositiva 8</vt:lpstr>
      <vt:lpstr>Alcance</vt:lpstr>
      <vt:lpstr>Metodología </vt:lpstr>
      <vt:lpstr>Diapositiva 11</vt:lpstr>
      <vt:lpstr>Diapositiva 12</vt:lpstr>
      <vt:lpstr>1.1 Ingeniería de Requisitos</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Análisis y Diseño</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Bases de datos</vt:lpstr>
      <vt:lpstr>Diapositiva 38</vt:lpstr>
      <vt:lpstr>Diseño de una base de datos Relacional</vt:lpstr>
      <vt:lpstr>Diapositiva 40</vt:lpstr>
      <vt:lpstr>Diapositiva 41</vt:lpstr>
      <vt:lpstr>Diapositiva 42</vt:lpstr>
      <vt:lpstr>Arquitectura de la Aplicación </vt:lpstr>
      <vt:lpstr>Presentación del Sistema</vt:lpstr>
      <vt:lpstr>Conclusiones</vt:lpstr>
      <vt:lpstr>Diapositiva 46</vt:lpstr>
      <vt:lpstr>Recomendaciones</vt:lpstr>
      <vt:lpstr>Diapositiva 48</vt:lpstr>
      <vt:lpstr>GRACIAS POR SU ATENCIÓN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Alexis</dc:creator>
  <cp:lastModifiedBy>Alexis</cp:lastModifiedBy>
  <cp:revision>91</cp:revision>
  <dcterms:created xsi:type="dcterms:W3CDTF">2012-10-25T12:44:26Z</dcterms:created>
  <dcterms:modified xsi:type="dcterms:W3CDTF">2012-12-14T17:40:37Z</dcterms:modified>
</cp:coreProperties>
</file>