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93" r:id="rId3"/>
    <p:sldId id="327" r:id="rId4"/>
    <p:sldId id="374" r:id="rId5"/>
    <p:sldId id="341" r:id="rId6"/>
    <p:sldId id="338" r:id="rId7"/>
    <p:sldId id="343" r:id="rId8"/>
    <p:sldId id="344" r:id="rId9"/>
    <p:sldId id="342" r:id="rId10"/>
    <p:sldId id="345" r:id="rId11"/>
    <p:sldId id="346" r:id="rId12"/>
    <p:sldId id="347" r:id="rId13"/>
    <p:sldId id="348" r:id="rId14"/>
    <p:sldId id="349" r:id="rId15"/>
    <p:sldId id="350" r:id="rId16"/>
    <p:sldId id="339" r:id="rId17"/>
    <p:sldId id="351" r:id="rId18"/>
    <p:sldId id="353" r:id="rId19"/>
    <p:sldId id="340" r:id="rId20"/>
    <p:sldId id="375" r:id="rId21"/>
    <p:sldId id="355" r:id="rId22"/>
    <p:sldId id="356" r:id="rId23"/>
    <p:sldId id="357" r:id="rId24"/>
    <p:sldId id="358" r:id="rId25"/>
    <p:sldId id="359" r:id="rId26"/>
    <p:sldId id="360" r:id="rId27"/>
    <p:sldId id="361" r:id="rId28"/>
    <p:sldId id="362" r:id="rId29"/>
    <p:sldId id="354" r:id="rId30"/>
    <p:sldId id="363" r:id="rId31"/>
    <p:sldId id="367" r:id="rId32"/>
    <p:sldId id="365" r:id="rId33"/>
    <p:sldId id="366" r:id="rId34"/>
    <p:sldId id="364" r:id="rId35"/>
    <p:sldId id="368" r:id="rId36"/>
    <p:sldId id="369" r:id="rId37"/>
    <p:sldId id="370" r:id="rId38"/>
    <p:sldId id="371" r:id="rId39"/>
    <p:sldId id="372" r:id="rId40"/>
    <p:sldId id="334" r:id="rId41"/>
    <p:sldId id="373" r:id="rId42"/>
    <p:sldId id="335" r:id="rId43"/>
    <p:sldId id="337"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1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2BF96F9-DFD8-4F0D-87D3-F9754DE98E46}" type="datetimeFigureOut">
              <a:rPr lang="es-EC"/>
              <a:pPr>
                <a:defRPr/>
              </a:pPr>
              <a:t>19/12/2012</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C"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C11211B-66C7-4A5D-9BBD-DD6BD30DCD33}"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p:cNvSpPr>
          <p:nvPr>
            <p:ph type="sldImg"/>
          </p:nvPr>
        </p:nvSpPr>
        <p:spPr bwMode="auto">
          <a:noFill/>
          <a:ln>
            <a:solidFill>
              <a:srgbClr val="000000"/>
            </a:solidFill>
            <a:miter lim="800000"/>
            <a:headEnd/>
            <a:tailEnd/>
          </a:ln>
        </p:spPr>
      </p:sp>
      <p:sp>
        <p:nvSpPr>
          <p:cNvPr id="440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smtClean="0"/>
          </a:p>
        </p:txBody>
      </p:sp>
      <p:sp>
        <p:nvSpPr>
          <p:cNvPr id="440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A94AD-A6E0-4C5C-9FE3-A64FD2A17124}" type="slidenum">
              <a:rPr lang="es-EC">
                <a:cs typeface="Arial" charset="0"/>
              </a:rPr>
              <a:pPr fontAlgn="base">
                <a:spcBef>
                  <a:spcPct val="0"/>
                </a:spcBef>
                <a:spcAft>
                  <a:spcPct val="0"/>
                </a:spcAft>
              </a:pPr>
              <a:t>29</a:t>
            </a:fld>
            <a:endParaRPr lang="es-EC">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13 Marcador de fecha"/>
          <p:cNvSpPr>
            <a:spLocks noGrp="1"/>
          </p:cNvSpPr>
          <p:nvPr>
            <p:ph type="dt" sz="half" idx="10"/>
          </p:nvPr>
        </p:nvSpPr>
        <p:spPr/>
        <p:txBody>
          <a:bodyPr/>
          <a:lstStyle>
            <a:lvl1pPr>
              <a:defRPr/>
            </a:lvl1pPr>
          </a:lstStyle>
          <a:p>
            <a:pPr>
              <a:defRPr/>
            </a:pPr>
            <a:fld id="{B3C87642-18BF-4333-A83B-F1106B766F63}" type="datetimeFigureOut">
              <a:rPr lang="es-ES"/>
              <a:pPr>
                <a:defRPr/>
              </a:pPr>
              <a:t>19/12/2012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8FB35832-A244-4662-AED4-C5B5E92E79E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4F159B8F-2A74-4FCA-88B1-D4B048769C8E}" type="datetimeFigureOut">
              <a:rPr lang="es-ES"/>
              <a:pPr>
                <a:defRPr/>
              </a:pPr>
              <a:t>19/12/2012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A19CF04-9CFA-40AC-936C-3A969566AC5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9B2C6DB-916D-4CD4-AFEB-9C361B168FDA}" type="datetimeFigureOut">
              <a:rPr lang="es-ES"/>
              <a:pPr>
                <a:defRPr/>
              </a:pPr>
              <a:t>19/12/2012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FA7B08F8-4EE6-4522-8DEB-117573EFBEB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08D1E4B-64D4-4074-8B11-9C5A8D67C5E2}" type="datetimeFigureOut">
              <a:rPr lang="es-ES"/>
              <a:pPr>
                <a:defRPr/>
              </a:pPr>
              <a:t>19/12/2012</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B50EDFB7-A483-408A-99E8-94E09B4F1401}"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B210C8D-EAC3-44AF-93AF-C1B27A1A3451}" type="datetimeFigureOut">
              <a:rPr lang="es-ES"/>
              <a:pPr>
                <a:defRPr/>
              </a:pPr>
              <a:t>19/12/2012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CFCF341-7FC8-4BB0-874A-ACFE5516055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EB4024E-45A4-4786-A9D9-0D40CDEFB15F}" type="datetimeFigureOut">
              <a:rPr lang="es-ES"/>
              <a:pPr>
                <a:defRPr/>
              </a:pPr>
              <a:t>19/12/2012</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59B61969-7ED5-4FAA-BD4E-15A6F3A6324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5EBB2302-8DB3-4BA3-A0DB-C9A6FF8DEA1C}" type="datetimeFigureOut">
              <a:rPr lang="es-ES"/>
              <a:pPr>
                <a:defRPr/>
              </a:pPr>
              <a:t>19/12/2012</a:t>
            </a:fld>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72568728-0CAA-46A2-B882-C3799D26587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5ACEEA5D-D9B6-4660-ADB4-0FCC2ED64C7A}" type="datetimeFigureOut">
              <a:rPr lang="es-ES"/>
              <a:pPr>
                <a:defRPr/>
              </a:pPr>
              <a:t>19/12/2012</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CC2DD68E-DA42-44E5-B585-89A7C8E3D02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088335AB-10E7-4899-BC9D-008B15661E40}" type="datetimeFigureOut">
              <a:rPr lang="es-ES"/>
              <a:pPr>
                <a:defRPr/>
              </a:pPr>
              <a:t>19/12/2012</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98816CDC-A2EE-4280-A6AA-C87040E6720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7C8603E7-6649-4728-A0DE-65433164CAD6}" type="datetimeFigureOut">
              <a:rPr lang="es-ES"/>
              <a:pPr>
                <a:defRPr/>
              </a:pPr>
              <a:t>19/12/2012</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FD2FD2AD-CACA-4F1A-A5FA-A6D7EC4EDA1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0B0D3A81-E805-477E-B836-9AE82575DDFE}" type="datetimeFigureOut">
              <a:rPr lang="es-ES"/>
              <a:pPr>
                <a:defRPr/>
              </a:pPr>
              <a:t>19/12/2012</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C902C2E6-B050-48F2-9E7E-D4E6CB14A93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s-ES" smtClean="0"/>
              <a:t>Haga clic para modificar el estilo de título del patrón</a:t>
            </a:r>
            <a:endParaRPr lang="en-US"/>
          </a:p>
        </p:txBody>
      </p:sp>
      <p:sp>
        <p:nvSpPr>
          <p:cNvPr id="1027" name="12 Marcador de texto"/>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0665BC3C-59A1-4C1A-A36F-01D4819FB78E}" type="datetimeFigureOut">
              <a:rPr lang="es-ES"/>
              <a:pPr>
                <a:defRPr/>
              </a:pPr>
              <a:t>19/12/2012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98E87DBA-3545-4A98-A6B2-A5EF14D604D2}"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6"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1333">
              <a:schemeClr val="bg2"/>
            </a:gs>
            <a:gs pos="49500">
              <a:schemeClr val="bg2"/>
            </a:gs>
            <a:gs pos="100000">
              <a:schemeClr val="tx2">
                <a:lumMod val="75000"/>
              </a:schemeClr>
            </a:gs>
            <a:gs pos="34000">
              <a:schemeClr val="accent1"/>
            </a:gs>
          </a:gsLst>
          <a:lin ang="5400000" scaled="0"/>
        </a:grad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4606925"/>
            <a:ext cx="8229600" cy="1990725"/>
          </a:xfrm>
        </p:spPr>
        <p:txBody>
          <a:bodyPr>
            <a:normAutofit/>
          </a:bodyPr>
          <a:lstStyle/>
          <a:p>
            <a:pPr marL="0" indent="0" algn="ctr" fontAlgn="auto">
              <a:spcAft>
                <a:spcPts val="0"/>
              </a:spcAft>
              <a:buClr>
                <a:schemeClr val="tx1">
                  <a:shade val="95000"/>
                </a:schemeClr>
              </a:buClr>
              <a:buFont typeface="Wingdings 2"/>
              <a:buNone/>
              <a:defRPr/>
            </a:pPr>
            <a:r>
              <a:rPr lang="es-ES" b="1" dirty="0" smtClean="0">
                <a:solidFill>
                  <a:schemeClr val="bg1"/>
                </a:solidFill>
                <a:effectLst>
                  <a:outerShdw blurRad="38100" dist="38100" dir="2700000" algn="tl">
                    <a:srgbClr val="000000">
                      <a:alpha val="43137"/>
                    </a:srgbClr>
                  </a:outerShdw>
                </a:effectLst>
              </a:rPr>
              <a:t>“</a:t>
            </a:r>
            <a:r>
              <a:rPr lang="es-EC" b="1" dirty="0" smtClean="0"/>
              <a:t>MANUAL BÁSICO DE DISEÑO DE ESTRUCTURAS DE DISIPACIÓN DE ENERGÍA HIDRÁULICA.</a:t>
            </a:r>
            <a:r>
              <a:rPr lang="es-ES" b="1" dirty="0" smtClean="0">
                <a:solidFill>
                  <a:schemeClr val="bg1"/>
                </a:solidFill>
                <a:effectLst>
                  <a:outerShdw blurRad="38100" dist="38100" dir="2700000" algn="tl">
                    <a:srgbClr val="000000">
                      <a:alpha val="43137"/>
                    </a:srgbClr>
                  </a:outerShdw>
                </a:effectLst>
              </a:rPr>
              <a:t>”</a:t>
            </a:r>
            <a:endParaRPr lang="es-ES" b="1" dirty="0">
              <a:solidFill>
                <a:schemeClr val="bg1"/>
              </a:solidFill>
              <a:effectLst>
                <a:outerShdw blurRad="38100" dist="38100" dir="2700000" algn="tl">
                  <a:srgbClr val="000000">
                    <a:alpha val="43137"/>
                  </a:srgbClr>
                </a:outerShdw>
              </a:effectLst>
            </a:endParaRPr>
          </a:p>
        </p:txBody>
      </p:sp>
      <p:sp>
        <p:nvSpPr>
          <p:cNvPr id="6" name="5 Rectángulo"/>
          <p:cNvSpPr/>
          <p:nvPr/>
        </p:nvSpPr>
        <p:spPr>
          <a:xfrm>
            <a:off x="468313" y="2660650"/>
            <a:ext cx="8351837" cy="1200150"/>
          </a:xfrm>
          <a:prstGeom prst="rect">
            <a:avLst/>
          </a:prstGeom>
        </p:spPr>
        <p:txBody>
          <a:bodyPr>
            <a:spAutoFit/>
          </a:bodyPr>
          <a:lstStyle/>
          <a:p>
            <a:pPr algn="ctr" fontAlgn="auto">
              <a:spcBef>
                <a:spcPts val="0"/>
              </a:spcBef>
              <a:spcAft>
                <a:spcPts val="0"/>
              </a:spcAft>
              <a:defRPr/>
            </a:pPr>
            <a:r>
              <a:rPr lang="es-ES" sz="3600" dirty="0">
                <a:solidFill>
                  <a:schemeClr val="bg1"/>
                </a:solidFill>
                <a:effectLst>
                  <a:outerShdw blurRad="38100" dist="38100" dir="2700000" algn="tl">
                    <a:srgbClr val="000000">
                      <a:alpha val="43137"/>
                    </a:srgbClr>
                  </a:outerShdw>
                </a:effectLst>
                <a:latin typeface="+mn-lt"/>
                <a:cs typeface="+mn-cs"/>
              </a:rPr>
              <a:t>PROYECTO DE GRADO PARA LA OBTENCION DEL TITULO DE INGENIERO CIVIL</a:t>
            </a:r>
          </a:p>
        </p:txBody>
      </p:sp>
      <p:pic>
        <p:nvPicPr>
          <p:cNvPr id="14340" name="Picture 4" descr="http://www.espe.edu.ec/portal/files/admision/matriculas_feb_2011/imagenes/LOGO-espe.jpg"/>
          <p:cNvPicPr>
            <a:picLocks noChangeAspect="1" noChangeArrowheads="1"/>
          </p:cNvPicPr>
          <p:nvPr/>
        </p:nvPicPr>
        <p:blipFill>
          <a:blip r:embed="rId3" cstate="print"/>
          <a:srcRect/>
          <a:stretch>
            <a:fillRect/>
          </a:stretch>
        </p:blipFill>
        <p:spPr bwMode="auto">
          <a:xfrm>
            <a:off x="1152525" y="260350"/>
            <a:ext cx="6981825"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s-EC" dirty="0" smtClean="0">
                <a:solidFill>
                  <a:schemeClr val="tx1"/>
                </a:solidFill>
              </a:rPr>
              <a:t>DISIPADORES DE ENERGÍA</a:t>
            </a:r>
            <a:endParaRPr lang="es-EC" dirty="0">
              <a:solidFill>
                <a:schemeClr val="tx1"/>
              </a:solidFill>
            </a:endParaRPr>
          </a:p>
        </p:txBody>
      </p:sp>
      <p:sp>
        <p:nvSpPr>
          <p:cNvPr id="24578" name="Content Placeholder 2"/>
          <p:cNvSpPr>
            <a:spLocks noGrp="1"/>
          </p:cNvSpPr>
          <p:nvPr>
            <p:ph idx="1"/>
          </p:nvPr>
        </p:nvSpPr>
        <p:spPr>
          <a:xfrm>
            <a:off x="457200" y="1600200"/>
            <a:ext cx="8229600" cy="4637088"/>
          </a:xfrm>
        </p:spPr>
        <p:txBody>
          <a:bodyPr/>
          <a:lstStyle/>
          <a:p>
            <a:pPr algn="just">
              <a:buFont typeface="Wingdings 2" pitchFamily="18" charset="2"/>
              <a:buNone/>
            </a:pPr>
            <a:r>
              <a:rPr lang="es-ES" smtClean="0"/>
              <a:t>   Son estructuras encargadas de amortiguar la gran energía que adquiere el agua en su caída.</a:t>
            </a:r>
          </a:p>
          <a:p>
            <a:pPr algn="just">
              <a:buFont typeface="Wingdings 2" pitchFamily="18" charset="2"/>
              <a:buNone/>
            </a:pPr>
            <a:endParaRPr lang="es-EC" smtClean="0"/>
          </a:p>
          <a:p>
            <a:pPr algn="just">
              <a:buFont typeface="Wingdings 2" pitchFamily="18" charset="2"/>
              <a:buNone/>
            </a:pPr>
            <a:r>
              <a:rPr lang="es-EC" smtClean="0"/>
              <a:t>TIPOS DE DISIPADORES:</a:t>
            </a:r>
          </a:p>
          <a:p>
            <a:r>
              <a:rPr lang="es-EC" smtClean="0"/>
              <a:t>SALTO DE ESQUI</a:t>
            </a:r>
          </a:p>
          <a:p>
            <a:pPr>
              <a:buFont typeface="Wingdings 2" pitchFamily="18" charset="2"/>
              <a:buNone/>
            </a:pPr>
            <a:r>
              <a:rPr lang="es-EC" smtClean="0"/>
              <a:t>	</a:t>
            </a:r>
            <a:r>
              <a:rPr lang="es-ES" smtClean="0"/>
              <a:t>   </a:t>
            </a:r>
            <a:endParaRPr lang="es-EC" smtClean="0"/>
          </a:p>
          <a:p>
            <a:pPr>
              <a:buFont typeface="Wingdings 2" pitchFamily="18" charset="2"/>
              <a:buNone/>
            </a:pPr>
            <a:endParaRPr lang="es-EC" smtClean="0"/>
          </a:p>
          <a:p>
            <a:pPr algn="just">
              <a:buFont typeface="Wingdings 2" pitchFamily="18" charset="2"/>
              <a:buNone/>
            </a:pPr>
            <a:endParaRPr lang="es-EC" smtClean="0">
              <a:solidFill>
                <a:schemeClr val="bg1"/>
              </a:solidFill>
            </a:endParaRPr>
          </a:p>
        </p:txBody>
      </p:sp>
      <p:pic>
        <p:nvPicPr>
          <p:cNvPr id="24579" name="3 Imagen"/>
          <p:cNvPicPr>
            <a:picLocks noChangeAspect="1" noChangeArrowheads="1"/>
          </p:cNvPicPr>
          <p:nvPr/>
        </p:nvPicPr>
        <p:blipFill>
          <a:blip r:embed="rId2" cstate="print"/>
          <a:srcRect/>
          <a:stretch>
            <a:fillRect/>
          </a:stretch>
        </p:blipFill>
        <p:spPr bwMode="auto">
          <a:xfrm>
            <a:off x="900113" y="4391025"/>
            <a:ext cx="3671887" cy="1844675"/>
          </a:xfrm>
          <a:prstGeom prst="rect">
            <a:avLst/>
          </a:prstGeom>
          <a:noFill/>
          <a:ln w="9525">
            <a:noFill/>
            <a:miter lim="800000"/>
            <a:headEnd/>
            <a:tailEnd/>
          </a:ln>
        </p:spPr>
      </p:pic>
      <p:sp>
        <p:nvSpPr>
          <p:cNvPr id="5" name="Title 1"/>
          <p:cNvSpPr txBox="1">
            <a:spLocks/>
          </p:cNvSpPr>
          <p:nvPr/>
        </p:nvSpPr>
        <p:spPr>
          <a:xfrm>
            <a:off x="539750" y="6453188"/>
            <a:ext cx="4192588" cy="215900"/>
          </a:xfrm>
          <a:prstGeom prst="rect">
            <a:avLst/>
          </a:prstGeom>
        </p:spPr>
        <p:txBody>
          <a:bodyPr anchor="ctr">
            <a:normAutofit fontScale="25000" lnSpcReduction="20000"/>
          </a:bodyPr>
          <a:lstStyle/>
          <a:p>
            <a:pPr algn="ctr" fontAlgn="auto">
              <a:spcAft>
                <a:spcPts val="0"/>
              </a:spcAft>
              <a:defRPr/>
            </a:pPr>
            <a:r>
              <a:rPr lang="es-EC" sz="4400" dirty="0">
                <a:latin typeface="+mj-lt"/>
                <a:ea typeface="+mj-ea"/>
                <a:cs typeface="+mj-cs"/>
              </a:rPr>
              <a:t>SUMERGIDO</a:t>
            </a:r>
          </a:p>
        </p:txBody>
      </p:sp>
      <p:sp>
        <p:nvSpPr>
          <p:cNvPr id="6" name="Title 1"/>
          <p:cNvSpPr txBox="1">
            <a:spLocks/>
          </p:cNvSpPr>
          <p:nvPr/>
        </p:nvSpPr>
        <p:spPr>
          <a:xfrm>
            <a:off x="4716463" y="6453188"/>
            <a:ext cx="4192587" cy="215900"/>
          </a:xfrm>
          <a:prstGeom prst="rect">
            <a:avLst/>
          </a:prstGeom>
        </p:spPr>
        <p:txBody>
          <a:bodyPr anchor="ctr">
            <a:normAutofit fontScale="25000" lnSpcReduction="20000"/>
          </a:bodyPr>
          <a:lstStyle/>
          <a:p>
            <a:pPr algn="ctr" fontAlgn="auto">
              <a:spcAft>
                <a:spcPts val="0"/>
              </a:spcAft>
              <a:defRPr/>
            </a:pPr>
            <a:r>
              <a:rPr lang="es-EC" sz="4400" dirty="0">
                <a:latin typeface="+mj-lt"/>
                <a:ea typeface="+mj-ea"/>
                <a:cs typeface="+mj-cs"/>
              </a:rPr>
              <a:t>ESTRIADO</a:t>
            </a:r>
          </a:p>
        </p:txBody>
      </p:sp>
      <p:pic>
        <p:nvPicPr>
          <p:cNvPr id="24582" name="6 Imagen"/>
          <p:cNvPicPr>
            <a:picLocks noChangeAspect="1" noChangeArrowheads="1"/>
          </p:cNvPicPr>
          <p:nvPr/>
        </p:nvPicPr>
        <p:blipFill>
          <a:blip r:embed="rId3" cstate="print"/>
          <a:srcRect/>
          <a:stretch>
            <a:fillRect/>
          </a:stretch>
        </p:blipFill>
        <p:spPr bwMode="auto">
          <a:xfrm>
            <a:off x="4787900" y="4391025"/>
            <a:ext cx="3744913"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323850" y="260350"/>
            <a:ext cx="8229600" cy="4914900"/>
          </a:xfrm>
        </p:spPr>
        <p:txBody>
          <a:bodyPr/>
          <a:lstStyle/>
          <a:p>
            <a:r>
              <a:rPr lang="es-ES" b="1" smtClean="0"/>
              <a:t>LOSAS CON BLOQUES , PILARES Y UMBRALES</a:t>
            </a:r>
          </a:p>
          <a:p>
            <a:pPr>
              <a:buFont typeface="Wingdings 2" pitchFamily="18" charset="2"/>
              <a:buNone/>
            </a:pPr>
            <a:r>
              <a:rPr lang="es-ES" smtClean="0">
                <a:solidFill>
                  <a:schemeClr val="bg1"/>
                </a:solidFill>
              </a:rPr>
              <a:t> </a:t>
            </a:r>
            <a:r>
              <a:rPr lang="es-EC" smtClean="0">
                <a:solidFill>
                  <a:schemeClr val="bg1"/>
                </a:solidFill>
              </a:rPr>
              <a:t>	</a:t>
            </a:r>
            <a:r>
              <a:rPr lang="es-ES" smtClean="0">
                <a:solidFill>
                  <a:schemeClr val="bg1"/>
                </a:solidFill>
              </a:rPr>
              <a:t>   </a:t>
            </a:r>
            <a:endParaRPr lang="es-EC" smtClean="0">
              <a:solidFill>
                <a:schemeClr val="bg1"/>
              </a:solidFill>
            </a:endParaRPr>
          </a:p>
          <a:p>
            <a:pPr>
              <a:buFont typeface="Wingdings 2" pitchFamily="18" charset="2"/>
              <a:buNone/>
            </a:pPr>
            <a:endParaRPr lang="es-EC" smtClean="0">
              <a:solidFill>
                <a:schemeClr val="bg1"/>
              </a:solidFill>
            </a:endParaRPr>
          </a:p>
          <a:p>
            <a:pPr algn="just">
              <a:buFont typeface="Wingdings 2" pitchFamily="18" charset="2"/>
              <a:buNone/>
            </a:pPr>
            <a:endParaRPr lang="es-ES" b="1" smtClean="0">
              <a:solidFill>
                <a:schemeClr val="bg1"/>
              </a:solidFill>
            </a:endParaRPr>
          </a:p>
          <a:p>
            <a:pPr algn="just">
              <a:buFont typeface="Wingdings 2" pitchFamily="18" charset="2"/>
              <a:buNone/>
            </a:pPr>
            <a:endParaRPr lang="es-ES" b="1" smtClean="0">
              <a:solidFill>
                <a:schemeClr val="bg1"/>
              </a:solidFill>
            </a:endParaRPr>
          </a:p>
          <a:p>
            <a:pPr algn="just">
              <a:buFont typeface="Wingdings 2" pitchFamily="18" charset="2"/>
              <a:buNone/>
            </a:pPr>
            <a:endParaRPr lang="es-ES" b="1" smtClean="0">
              <a:solidFill>
                <a:schemeClr val="bg1"/>
              </a:solidFill>
            </a:endParaRPr>
          </a:p>
          <a:p>
            <a:pPr algn="just"/>
            <a:r>
              <a:rPr lang="es-ES" b="1" smtClean="0"/>
              <a:t>TANQUES AMORTIGUADORES</a:t>
            </a:r>
          </a:p>
          <a:p>
            <a:pPr algn="just">
              <a:buFont typeface="Wingdings 2" pitchFamily="18" charset="2"/>
              <a:buNone/>
            </a:pPr>
            <a:endParaRPr lang="es-EC" b="1" smtClean="0"/>
          </a:p>
          <a:p>
            <a:pPr algn="just">
              <a:buFont typeface="Wingdings 2" pitchFamily="18" charset="2"/>
              <a:buNone/>
            </a:pPr>
            <a:endParaRPr lang="es-EC" smtClean="0">
              <a:solidFill>
                <a:schemeClr val="bg1"/>
              </a:solidFill>
            </a:endParaRPr>
          </a:p>
        </p:txBody>
      </p:sp>
      <p:pic>
        <p:nvPicPr>
          <p:cNvPr id="25602" name="7 Imagen"/>
          <p:cNvPicPr>
            <a:picLocks noChangeAspect="1" noChangeArrowheads="1"/>
          </p:cNvPicPr>
          <p:nvPr/>
        </p:nvPicPr>
        <p:blipFill>
          <a:blip r:embed="rId2" cstate="print"/>
          <a:srcRect/>
          <a:stretch>
            <a:fillRect/>
          </a:stretch>
        </p:blipFill>
        <p:spPr bwMode="auto">
          <a:xfrm>
            <a:off x="2519363" y="1125538"/>
            <a:ext cx="3600450" cy="2232025"/>
          </a:xfrm>
          <a:prstGeom prst="rect">
            <a:avLst/>
          </a:prstGeom>
          <a:noFill/>
          <a:ln w="9525">
            <a:noFill/>
            <a:miter lim="800000"/>
            <a:headEnd/>
            <a:tailEnd/>
          </a:ln>
        </p:spPr>
      </p:pic>
      <p:pic>
        <p:nvPicPr>
          <p:cNvPr id="25603" name="8 Imagen"/>
          <p:cNvPicPr>
            <a:picLocks noChangeAspect="1" noChangeArrowheads="1"/>
          </p:cNvPicPr>
          <p:nvPr/>
        </p:nvPicPr>
        <p:blipFill>
          <a:blip r:embed="rId3" cstate="print"/>
          <a:srcRect/>
          <a:stretch>
            <a:fillRect/>
          </a:stretch>
        </p:blipFill>
        <p:spPr bwMode="auto">
          <a:xfrm>
            <a:off x="4572000" y="4398963"/>
            <a:ext cx="3455988" cy="2044700"/>
          </a:xfrm>
          <a:prstGeom prst="rect">
            <a:avLst/>
          </a:prstGeom>
          <a:noFill/>
          <a:ln w="9525">
            <a:noFill/>
            <a:miter lim="800000"/>
            <a:headEnd/>
            <a:tailEnd/>
          </a:ln>
        </p:spPr>
      </p:pic>
      <p:pic>
        <p:nvPicPr>
          <p:cNvPr id="25604" name="4 Imagen"/>
          <p:cNvPicPr>
            <a:picLocks noChangeAspect="1" noChangeArrowheads="1"/>
          </p:cNvPicPr>
          <p:nvPr/>
        </p:nvPicPr>
        <p:blipFill>
          <a:blip r:embed="rId4" cstate="print"/>
          <a:srcRect/>
          <a:stretch>
            <a:fillRect/>
          </a:stretch>
        </p:blipFill>
        <p:spPr bwMode="auto">
          <a:xfrm>
            <a:off x="755650" y="4395788"/>
            <a:ext cx="3529013"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468313" y="476250"/>
            <a:ext cx="8229600" cy="4637088"/>
          </a:xfrm>
        </p:spPr>
        <p:txBody>
          <a:bodyPr/>
          <a:lstStyle/>
          <a:p>
            <a:r>
              <a:rPr lang="es-ES" b="1" smtClean="0"/>
              <a:t>ESTANQUES AMORTIGUADORES</a:t>
            </a:r>
            <a:endParaRPr lang="es-EC" b="1" smtClean="0"/>
          </a:p>
          <a:p>
            <a:pPr>
              <a:buFont typeface="Wingdings 2" pitchFamily="18" charset="2"/>
              <a:buNone/>
            </a:pPr>
            <a:endParaRPr lang="es-EC" smtClean="0"/>
          </a:p>
          <a:p>
            <a:pPr algn="just">
              <a:buFont typeface="Wingdings 2" pitchFamily="18" charset="2"/>
              <a:buNone/>
            </a:pPr>
            <a:endParaRPr lang="es-ES" b="1" smtClean="0"/>
          </a:p>
          <a:p>
            <a:pPr algn="just">
              <a:buFont typeface="Wingdings 2" pitchFamily="18" charset="2"/>
              <a:buNone/>
            </a:pPr>
            <a:endParaRPr lang="es-ES" b="1" smtClean="0"/>
          </a:p>
          <a:p>
            <a:pPr algn="just">
              <a:buFont typeface="Wingdings 2" pitchFamily="18" charset="2"/>
              <a:buNone/>
            </a:pPr>
            <a:endParaRPr lang="es-ES" b="1" smtClean="0"/>
          </a:p>
          <a:p>
            <a:pPr algn="just">
              <a:buFont typeface="Wingdings 2" pitchFamily="18" charset="2"/>
              <a:buNone/>
            </a:pPr>
            <a:endParaRPr lang="es-EC" b="1" smtClean="0"/>
          </a:p>
          <a:p>
            <a:pPr algn="just">
              <a:buFont typeface="Wingdings 2" pitchFamily="18" charset="2"/>
              <a:buNone/>
            </a:pPr>
            <a:endParaRPr lang="es-EC" smtClean="0">
              <a:solidFill>
                <a:schemeClr val="bg1"/>
              </a:solidFill>
            </a:endParaRPr>
          </a:p>
        </p:txBody>
      </p:sp>
      <p:pic>
        <p:nvPicPr>
          <p:cNvPr id="26626" name="5 Imagen" descr="C:\Users\Mariela\Pictures\Mis escaneos\Scan_Pic0001.jpg"/>
          <p:cNvPicPr>
            <a:picLocks noChangeAspect="1" noChangeArrowheads="1"/>
          </p:cNvPicPr>
          <p:nvPr/>
        </p:nvPicPr>
        <p:blipFill>
          <a:blip r:embed="rId2" cstate="print"/>
          <a:srcRect/>
          <a:stretch>
            <a:fillRect/>
          </a:stretch>
        </p:blipFill>
        <p:spPr bwMode="auto">
          <a:xfrm>
            <a:off x="1042988" y="1268413"/>
            <a:ext cx="2881312" cy="2232025"/>
          </a:xfrm>
          <a:prstGeom prst="rect">
            <a:avLst/>
          </a:prstGeom>
          <a:noFill/>
          <a:ln w="9525">
            <a:noFill/>
            <a:miter lim="800000"/>
            <a:headEnd/>
            <a:tailEnd/>
          </a:ln>
        </p:spPr>
      </p:pic>
      <p:pic>
        <p:nvPicPr>
          <p:cNvPr id="26627" name="6 Imagen" descr="C:\Users\Mariela\Pictures\Mis escaneos\Scan_Pic0002.jpg"/>
          <p:cNvPicPr>
            <a:picLocks noChangeAspect="1" noChangeArrowheads="1"/>
          </p:cNvPicPr>
          <p:nvPr/>
        </p:nvPicPr>
        <p:blipFill>
          <a:blip r:embed="rId3" cstate="print"/>
          <a:srcRect/>
          <a:stretch>
            <a:fillRect/>
          </a:stretch>
        </p:blipFill>
        <p:spPr bwMode="auto">
          <a:xfrm>
            <a:off x="4500563" y="1268413"/>
            <a:ext cx="3671887" cy="2232025"/>
          </a:xfrm>
          <a:prstGeom prst="rect">
            <a:avLst/>
          </a:prstGeom>
          <a:noFill/>
          <a:ln w="9525">
            <a:noFill/>
            <a:miter lim="800000"/>
            <a:headEnd/>
            <a:tailEnd/>
          </a:ln>
        </p:spPr>
      </p:pic>
      <p:pic>
        <p:nvPicPr>
          <p:cNvPr id="26628" name="9 Imagen"/>
          <p:cNvPicPr>
            <a:picLocks noChangeAspect="1" noChangeArrowheads="1"/>
          </p:cNvPicPr>
          <p:nvPr/>
        </p:nvPicPr>
        <p:blipFill>
          <a:blip r:embed="rId4" cstate="print"/>
          <a:srcRect/>
          <a:stretch>
            <a:fillRect/>
          </a:stretch>
        </p:blipFill>
        <p:spPr bwMode="auto">
          <a:xfrm>
            <a:off x="827088" y="4086225"/>
            <a:ext cx="3744912" cy="2232025"/>
          </a:xfrm>
          <a:prstGeom prst="rect">
            <a:avLst/>
          </a:prstGeom>
          <a:noFill/>
          <a:ln w="9525">
            <a:noFill/>
            <a:miter lim="800000"/>
            <a:headEnd/>
            <a:tailEnd/>
          </a:ln>
        </p:spPr>
      </p:pic>
      <p:sp>
        <p:nvSpPr>
          <p:cNvPr id="11" name="Title 1"/>
          <p:cNvSpPr txBox="1">
            <a:spLocks/>
          </p:cNvSpPr>
          <p:nvPr/>
        </p:nvSpPr>
        <p:spPr>
          <a:xfrm>
            <a:off x="323850" y="3716338"/>
            <a:ext cx="4192588" cy="217487"/>
          </a:xfrm>
          <a:prstGeom prst="rect">
            <a:avLst/>
          </a:prstGeom>
        </p:spPr>
        <p:txBody>
          <a:bodyPr anchor="ctr"/>
          <a:lstStyle/>
          <a:p>
            <a:pPr algn="ctr" fontAlgn="auto">
              <a:spcAft>
                <a:spcPts val="0"/>
              </a:spcAft>
              <a:defRPr/>
            </a:pPr>
            <a:r>
              <a:rPr lang="es-ES" sz="1000" dirty="0">
                <a:latin typeface="+mn-lt"/>
                <a:cs typeface="+mn-cs"/>
              </a:rPr>
              <a:t>TIPO I:PARA NÚMERO DE FROUDE entre 2.5  y 4.5.</a:t>
            </a:r>
            <a:endParaRPr lang="es-EC" sz="1000" dirty="0">
              <a:solidFill>
                <a:schemeClr val="bg1"/>
              </a:solidFill>
              <a:latin typeface="+mj-lt"/>
              <a:ea typeface="+mj-ea"/>
              <a:cs typeface="+mj-cs"/>
            </a:endParaRPr>
          </a:p>
        </p:txBody>
      </p:sp>
      <p:sp>
        <p:nvSpPr>
          <p:cNvPr id="12" name="Title 1"/>
          <p:cNvSpPr txBox="1">
            <a:spLocks/>
          </p:cNvSpPr>
          <p:nvPr/>
        </p:nvSpPr>
        <p:spPr>
          <a:xfrm>
            <a:off x="4427538" y="3789363"/>
            <a:ext cx="4194175" cy="215900"/>
          </a:xfrm>
          <a:prstGeom prst="rect">
            <a:avLst/>
          </a:prstGeom>
        </p:spPr>
        <p:txBody>
          <a:bodyPr anchor="ctr">
            <a:normAutofit fontScale="32500" lnSpcReduction="20000"/>
          </a:bodyPr>
          <a:lstStyle/>
          <a:p>
            <a:pPr algn="ctr" fontAlgn="auto">
              <a:spcAft>
                <a:spcPts val="0"/>
              </a:spcAft>
              <a:defRPr/>
            </a:pPr>
            <a:r>
              <a:rPr lang="es-ES" sz="3100" dirty="0">
                <a:latin typeface="+mn-lt"/>
                <a:cs typeface="+mn-cs"/>
              </a:rPr>
              <a:t>TIPO II:PARA NÚMERO DE FROUDE mayores a 4.5, no excedan </a:t>
            </a:r>
            <a:r>
              <a:rPr lang="es-ES" sz="3200" dirty="0">
                <a:latin typeface="+mn-lt"/>
                <a:cs typeface="+mn-cs"/>
              </a:rPr>
              <a:t>de  15m/s</a:t>
            </a:r>
            <a:endParaRPr lang="es-EC" sz="3200" dirty="0">
              <a:latin typeface="+mn-lt"/>
              <a:cs typeface="+mn-cs"/>
            </a:endParaRPr>
          </a:p>
        </p:txBody>
      </p:sp>
      <p:sp>
        <p:nvSpPr>
          <p:cNvPr id="13" name="Title 1"/>
          <p:cNvSpPr txBox="1">
            <a:spLocks/>
          </p:cNvSpPr>
          <p:nvPr/>
        </p:nvSpPr>
        <p:spPr>
          <a:xfrm>
            <a:off x="900113" y="6453188"/>
            <a:ext cx="4192587" cy="215900"/>
          </a:xfrm>
          <a:prstGeom prst="rect">
            <a:avLst/>
          </a:prstGeom>
        </p:spPr>
        <p:txBody>
          <a:bodyPr anchor="ctr">
            <a:normAutofit fontScale="25000" lnSpcReduction="20000"/>
          </a:bodyPr>
          <a:lstStyle/>
          <a:p>
            <a:pPr algn="ctr" fontAlgn="auto">
              <a:spcAft>
                <a:spcPts val="0"/>
              </a:spcAft>
              <a:defRPr/>
            </a:pPr>
            <a:r>
              <a:rPr lang="es-ES" sz="4000" dirty="0">
                <a:latin typeface="+mn-lt"/>
                <a:cs typeface="+mn-cs"/>
              </a:rPr>
              <a:t>TIPO III:PARA NÚMERO DE FROUDE mayores a 4.5, excedan de  15m/s</a:t>
            </a:r>
            <a:endParaRPr lang="es-EC" sz="4000" dirty="0">
              <a:latin typeface="+mn-lt"/>
              <a:cs typeface="+mn-cs"/>
            </a:endParaRPr>
          </a:p>
        </p:txBody>
      </p:sp>
      <p:pic>
        <p:nvPicPr>
          <p:cNvPr id="26632" name="13 Imagen"/>
          <p:cNvPicPr>
            <a:picLocks noChangeAspect="1" noChangeArrowheads="1"/>
          </p:cNvPicPr>
          <p:nvPr/>
        </p:nvPicPr>
        <p:blipFill>
          <a:blip r:embed="rId5" cstate="print"/>
          <a:srcRect/>
          <a:stretch>
            <a:fillRect/>
          </a:stretch>
        </p:blipFill>
        <p:spPr bwMode="auto">
          <a:xfrm>
            <a:off x="4643438" y="4076700"/>
            <a:ext cx="3744912" cy="2232025"/>
          </a:xfrm>
          <a:prstGeom prst="rect">
            <a:avLst/>
          </a:prstGeom>
          <a:noFill/>
          <a:ln w="9525">
            <a:noFill/>
            <a:miter lim="800000"/>
            <a:headEnd/>
            <a:tailEnd/>
          </a:ln>
        </p:spPr>
      </p:pic>
      <p:sp>
        <p:nvSpPr>
          <p:cNvPr id="16" name="Title 1"/>
          <p:cNvSpPr txBox="1">
            <a:spLocks/>
          </p:cNvSpPr>
          <p:nvPr/>
        </p:nvSpPr>
        <p:spPr>
          <a:xfrm>
            <a:off x="4356100" y="6453188"/>
            <a:ext cx="4192588" cy="215900"/>
          </a:xfrm>
          <a:prstGeom prst="rect">
            <a:avLst/>
          </a:prstGeom>
        </p:spPr>
        <p:txBody>
          <a:bodyPr anchor="ctr">
            <a:normAutofit fontScale="25000" lnSpcReduction="20000"/>
          </a:bodyPr>
          <a:lstStyle/>
          <a:p>
            <a:pPr algn="ctr" fontAlgn="auto">
              <a:spcAft>
                <a:spcPts val="0"/>
              </a:spcAft>
              <a:defRPr/>
            </a:pPr>
            <a:r>
              <a:rPr lang="es-EC" sz="4000" dirty="0">
                <a:latin typeface="+mn-lt"/>
                <a:cs typeface="+mn-cs"/>
              </a:rPr>
              <a:t>ESTANQUE TIPO IMPACTO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04813"/>
            <a:ext cx="8229600" cy="4525962"/>
          </a:xfrm>
        </p:spPr>
        <p:txBody>
          <a:bodyPr>
            <a:normAutofit/>
          </a:bodyPr>
          <a:lstStyle/>
          <a:p>
            <a:pPr marL="548640" indent="-411480" fontAlgn="auto">
              <a:spcAft>
                <a:spcPts val="0"/>
              </a:spcAft>
              <a:buClr>
                <a:schemeClr val="tx1">
                  <a:shade val="95000"/>
                </a:schemeClr>
              </a:buClr>
              <a:buFont typeface="Wingdings 2"/>
              <a:buChar char=""/>
              <a:defRPr/>
            </a:pPr>
            <a:r>
              <a:rPr lang="es-ES" b="1" dirty="0" smtClean="0"/>
              <a:t>DISIPADOR DE REJILLAS</a:t>
            </a:r>
          </a:p>
          <a:p>
            <a:pPr marL="137160" indent="0" fontAlgn="auto">
              <a:spcAft>
                <a:spcPts val="0"/>
              </a:spcAft>
              <a:buClr>
                <a:schemeClr val="tx1">
                  <a:shade val="95000"/>
                </a:schemeClr>
              </a:buClr>
              <a:buFont typeface="Wingdings 2"/>
              <a:buNone/>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r>
              <a:rPr lang="es-ES" b="1" dirty="0" smtClean="0"/>
              <a:t>RÁPIDAS</a:t>
            </a:r>
            <a:r>
              <a:rPr lang="es-ES" dirty="0" smtClean="0"/>
              <a:t/>
            </a:r>
            <a:br>
              <a:rPr lang="es-ES" dirty="0" smtClean="0"/>
            </a:br>
            <a:endParaRPr lang="es-EC" b="1" dirty="0" smtClean="0"/>
          </a:p>
          <a:p>
            <a:pPr marL="548640" indent="-411480" fontAlgn="auto">
              <a:spcAft>
                <a:spcPts val="0"/>
              </a:spcAft>
              <a:buClr>
                <a:schemeClr val="tx1">
                  <a:shade val="95000"/>
                </a:schemeClr>
              </a:buClr>
              <a:buFont typeface="Wingdings 2"/>
              <a:buNone/>
              <a:defRPr/>
            </a:pPr>
            <a:endParaRPr lang="es-EC" dirty="0"/>
          </a:p>
        </p:txBody>
      </p:sp>
      <p:pic>
        <p:nvPicPr>
          <p:cNvPr id="27650" name="3 Imagen" descr="C:\Users\Mariela\Pictures\Mis escaneos\Scan_Pic0005.jpg"/>
          <p:cNvPicPr>
            <a:picLocks noChangeAspect="1" noChangeArrowheads="1"/>
          </p:cNvPicPr>
          <p:nvPr/>
        </p:nvPicPr>
        <p:blipFill>
          <a:blip r:embed="rId2" cstate="print"/>
          <a:srcRect/>
          <a:stretch>
            <a:fillRect/>
          </a:stretch>
        </p:blipFill>
        <p:spPr bwMode="auto">
          <a:xfrm>
            <a:off x="2916238" y="1052513"/>
            <a:ext cx="3455987" cy="2089150"/>
          </a:xfrm>
          <a:prstGeom prst="rect">
            <a:avLst/>
          </a:prstGeom>
          <a:noFill/>
          <a:ln w="9525">
            <a:noFill/>
            <a:miter lim="800000"/>
            <a:headEnd/>
            <a:tailEnd/>
          </a:ln>
        </p:spPr>
      </p:pic>
      <p:pic>
        <p:nvPicPr>
          <p:cNvPr id="27651" name="5 Imagen"/>
          <p:cNvPicPr>
            <a:picLocks noChangeAspect="1" noChangeArrowheads="1"/>
          </p:cNvPicPr>
          <p:nvPr/>
        </p:nvPicPr>
        <p:blipFill>
          <a:blip r:embed="rId3" cstate="print"/>
          <a:srcRect/>
          <a:stretch>
            <a:fillRect/>
          </a:stretch>
        </p:blipFill>
        <p:spPr bwMode="auto">
          <a:xfrm>
            <a:off x="1476375" y="3933825"/>
            <a:ext cx="2232025" cy="2447925"/>
          </a:xfrm>
          <a:prstGeom prst="rect">
            <a:avLst/>
          </a:prstGeom>
          <a:noFill/>
          <a:ln w="9525">
            <a:noFill/>
            <a:miter lim="800000"/>
            <a:headEnd/>
            <a:tailEnd/>
          </a:ln>
        </p:spPr>
      </p:pic>
      <p:pic>
        <p:nvPicPr>
          <p:cNvPr id="27652" name="6 Imagen"/>
          <p:cNvPicPr>
            <a:picLocks noChangeAspect="1" noChangeArrowheads="1"/>
          </p:cNvPicPr>
          <p:nvPr/>
        </p:nvPicPr>
        <p:blipFill>
          <a:blip r:embed="rId4" cstate="print"/>
          <a:srcRect/>
          <a:stretch>
            <a:fillRect/>
          </a:stretch>
        </p:blipFill>
        <p:spPr bwMode="auto">
          <a:xfrm>
            <a:off x="4284663" y="4076700"/>
            <a:ext cx="3455987" cy="2279650"/>
          </a:xfrm>
          <a:prstGeom prst="rect">
            <a:avLst/>
          </a:prstGeom>
          <a:noFill/>
          <a:ln w="9525">
            <a:noFill/>
            <a:miter lim="800000"/>
            <a:headEnd/>
            <a:tailEnd/>
          </a:ln>
        </p:spPr>
      </p:pic>
      <p:sp>
        <p:nvSpPr>
          <p:cNvPr id="8" name="Title 1"/>
          <p:cNvSpPr txBox="1">
            <a:spLocks/>
          </p:cNvSpPr>
          <p:nvPr/>
        </p:nvSpPr>
        <p:spPr>
          <a:xfrm>
            <a:off x="395288" y="6453188"/>
            <a:ext cx="4194175" cy="215900"/>
          </a:xfrm>
          <a:prstGeom prst="rect">
            <a:avLst/>
          </a:prstGeom>
        </p:spPr>
        <p:txBody>
          <a:bodyPr anchor="ctr"/>
          <a:lstStyle/>
          <a:p>
            <a:pPr algn="ctr" fontAlgn="auto">
              <a:spcAft>
                <a:spcPts val="0"/>
              </a:spcAft>
              <a:defRPr/>
            </a:pPr>
            <a:r>
              <a:rPr lang="es-ES" sz="1000" dirty="0">
                <a:latin typeface="+mn-lt"/>
                <a:cs typeface="+mn-cs"/>
              </a:rPr>
              <a:t>LISAS</a:t>
            </a:r>
            <a:endParaRPr lang="es-EC" sz="1000" dirty="0">
              <a:solidFill>
                <a:schemeClr val="bg1"/>
              </a:solidFill>
              <a:latin typeface="+mj-lt"/>
              <a:ea typeface="+mj-ea"/>
              <a:cs typeface="+mj-cs"/>
            </a:endParaRPr>
          </a:p>
        </p:txBody>
      </p:sp>
      <p:sp>
        <p:nvSpPr>
          <p:cNvPr id="9" name="Title 1"/>
          <p:cNvSpPr txBox="1">
            <a:spLocks/>
          </p:cNvSpPr>
          <p:nvPr/>
        </p:nvSpPr>
        <p:spPr>
          <a:xfrm>
            <a:off x="3924300" y="6453188"/>
            <a:ext cx="4192588" cy="215900"/>
          </a:xfrm>
          <a:prstGeom prst="rect">
            <a:avLst/>
          </a:prstGeom>
        </p:spPr>
        <p:txBody>
          <a:bodyPr anchor="ctr"/>
          <a:lstStyle/>
          <a:p>
            <a:pPr algn="ctr" fontAlgn="auto">
              <a:spcAft>
                <a:spcPts val="0"/>
              </a:spcAft>
              <a:defRPr/>
            </a:pPr>
            <a:r>
              <a:rPr lang="es-ES" sz="1000" dirty="0">
                <a:latin typeface="+mn-lt"/>
                <a:cs typeface="+mn-cs"/>
              </a:rPr>
              <a:t>ESCALONADAS</a:t>
            </a:r>
            <a:endParaRPr lang="es-EC" sz="10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a:xfrm>
            <a:off x="468313" y="404813"/>
            <a:ext cx="8229600" cy="4525962"/>
          </a:xfrm>
        </p:spPr>
        <p:txBody>
          <a:bodyPr/>
          <a:lstStyle/>
          <a:p>
            <a:pPr algn="ctr">
              <a:buFont typeface="Wingdings 2" pitchFamily="18" charset="2"/>
              <a:buNone/>
            </a:pPr>
            <a:r>
              <a:rPr lang="es-ES" b="1" smtClean="0"/>
              <a:t>COMBINACION DE RAPIDAS LISAS Y ESCALONADAS</a:t>
            </a:r>
            <a:endParaRPr lang="es-EC" b="1" smtClean="0"/>
          </a:p>
          <a:p>
            <a:pPr>
              <a:buFont typeface="Wingdings 2" pitchFamily="18" charset="2"/>
              <a:buNone/>
            </a:pPr>
            <a:endParaRPr lang="es-ES" b="1" smtClean="0">
              <a:solidFill>
                <a:schemeClr val="bg1"/>
              </a:solidFill>
            </a:endParaRPr>
          </a:p>
          <a:p>
            <a:endParaRPr lang="es-ES" b="1" smtClean="0">
              <a:solidFill>
                <a:schemeClr val="bg1"/>
              </a:solidFill>
            </a:endParaRPr>
          </a:p>
          <a:p>
            <a:endParaRPr lang="es-ES" b="1" smtClean="0">
              <a:solidFill>
                <a:schemeClr val="bg1"/>
              </a:solidFill>
            </a:endParaRPr>
          </a:p>
          <a:p>
            <a:endParaRPr lang="es-ES" b="1" smtClean="0">
              <a:solidFill>
                <a:schemeClr val="bg1"/>
              </a:solidFill>
            </a:endParaRPr>
          </a:p>
          <a:p>
            <a:pPr>
              <a:buFont typeface="Wingdings 2" pitchFamily="18" charset="2"/>
              <a:buNone/>
            </a:pPr>
            <a:endParaRPr lang="es-EC" smtClean="0">
              <a:solidFill>
                <a:schemeClr val="bg1"/>
              </a:solidFill>
            </a:endParaRPr>
          </a:p>
        </p:txBody>
      </p:sp>
      <p:sp>
        <p:nvSpPr>
          <p:cNvPr id="28674" name="Title 1"/>
          <p:cNvSpPr txBox="1">
            <a:spLocks/>
          </p:cNvSpPr>
          <p:nvPr/>
        </p:nvSpPr>
        <p:spPr bwMode="auto">
          <a:xfrm>
            <a:off x="468313" y="1341438"/>
            <a:ext cx="4192587" cy="215900"/>
          </a:xfrm>
          <a:prstGeom prst="rect">
            <a:avLst/>
          </a:prstGeom>
          <a:noFill/>
          <a:ln w="9525">
            <a:noFill/>
            <a:miter lim="800000"/>
            <a:headEnd/>
            <a:tailEnd/>
          </a:ln>
        </p:spPr>
        <p:txBody>
          <a:bodyPr anchor="ctr"/>
          <a:lstStyle/>
          <a:p>
            <a:r>
              <a:rPr lang="es-EC" sz="1000" b="1">
                <a:latin typeface="Times New Roman" pitchFamily="18" charset="0"/>
              </a:rPr>
              <a:t>CANAL DE PANTALLAS DEFLECTORAS (CPD).</a:t>
            </a:r>
          </a:p>
        </p:txBody>
      </p:sp>
      <p:sp>
        <p:nvSpPr>
          <p:cNvPr id="9" name="Title 1"/>
          <p:cNvSpPr txBox="1">
            <a:spLocks/>
          </p:cNvSpPr>
          <p:nvPr/>
        </p:nvSpPr>
        <p:spPr>
          <a:xfrm>
            <a:off x="4500563" y="6381750"/>
            <a:ext cx="4192587" cy="215900"/>
          </a:xfrm>
          <a:prstGeom prst="rect">
            <a:avLst/>
          </a:prstGeom>
        </p:spPr>
        <p:txBody>
          <a:bodyPr anchor="ctr"/>
          <a:lstStyle/>
          <a:p>
            <a:pPr algn="ctr" fontAlgn="auto">
              <a:spcAft>
                <a:spcPts val="0"/>
              </a:spcAft>
              <a:defRPr/>
            </a:pPr>
            <a:r>
              <a:rPr lang="es-ES" sz="1000" dirty="0">
                <a:latin typeface="+mn-lt"/>
                <a:cs typeface="+mn-cs"/>
              </a:rPr>
              <a:t>COMBINACION</a:t>
            </a:r>
            <a:endParaRPr lang="es-EC" sz="1000" dirty="0">
              <a:solidFill>
                <a:schemeClr val="bg1"/>
              </a:solidFill>
              <a:latin typeface="+mj-lt"/>
              <a:ea typeface="+mj-ea"/>
              <a:cs typeface="+mj-cs"/>
            </a:endParaRPr>
          </a:p>
        </p:txBody>
      </p:sp>
      <p:pic>
        <p:nvPicPr>
          <p:cNvPr id="28676" name="9 Imagen"/>
          <p:cNvPicPr>
            <a:picLocks noChangeAspect="1" noChangeArrowheads="1"/>
          </p:cNvPicPr>
          <p:nvPr/>
        </p:nvPicPr>
        <p:blipFill>
          <a:blip r:embed="rId2" cstate="print"/>
          <a:srcRect/>
          <a:stretch>
            <a:fillRect/>
          </a:stretch>
        </p:blipFill>
        <p:spPr bwMode="auto">
          <a:xfrm>
            <a:off x="1116013" y="1628775"/>
            <a:ext cx="2879725" cy="2881313"/>
          </a:xfrm>
          <a:prstGeom prst="rect">
            <a:avLst/>
          </a:prstGeom>
          <a:noFill/>
          <a:ln w="9525">
            <a:noFill/>
            <a:miter lim="800000"/>
            <a:headEnd/>
            <a:tailEnd/>
          </a:ln>
        </p:spPr>
      </p:pic>
      <p:pic>
        <p:nvPicPr>
          <p:cNvPr id="28677" name="10 Imagen"/>
          <p:cNvPicPr>
            <a:picLocks noChangeAspect="1" noChangeArrowheads="1"/>
          </p:cNvPicPr>
          <p:nvPr/>
        </p:nvPicPr>
        <p:blipFill>
          <a:blip r:embed="rId3" cstate="print"/>
          <a:srcRect/>
          <a:stretch>
            <a:fillRect/>
          </a:stretch>
        </p:blipFill>
        <p:spPr bwMode="auto">
          <a:xfrm>
            <a:off x="4643438" y="1628775"/>
            <a:ext cx="2881312" cy="2881313"/>
          </a:xfrm>
          <a:prstGeom prst="rect">
            <a:avLst/>
          </a:prstGeom>
          <a:noFill/>
          <a:ln w="9525">
            <a:noFill/>
            <a:miter lim="800000"/>
            <a:headEnd/>
            <a:tailEnd/>
          </a:ln>
        </p:spPr>
      </p:pic>
      <p:pic>
        <p:nvPicPr>
          <p:cNvPr id="28678" name="11 Imagen"/>
          <p:cNvPicPr>
            <a:picLocks noChangeAspect="1" noChangeArrowheads="1"/>
          </p:cNvPicPr>
          <p:nvPr/>
        </p:nvPicPr>
        <p:blipFill>
          <a:blip r:embed="rId4" cstate="print"/>
          <a:srcRect/>
          <a:stretch>
            <a:fillRect/>
          </a:stretch>
        </p:blipFill>
        <p:spPr bwMode="auto">
          <a:xfrm>
            <a:off x="2916238" y="3976688"/>
            <a:ext cx="2879725" cy="2881312"/>
          </a:xfrm>
          <a:prstGeom prst="rect">
            <a:avLst/>
          </a:prstGeom>
          <a:noFill/>
          <a:ln w="9525">
            <a:noFill/>
            <a:miter lim="800000"/>
            <a:headEnd/>
            <a:tailEnd/>
          </a:ln>
        </p:spPr>
      </p:pic>
      <p:sp>
        <p:nvSpPr>
          <p:cNvPr id="28679" name="Title 1"/>
          <p:cNvSpPr txBox="1">
            <a:spLocks/>
          </p:cNvSpPr>
          <p:nvPr/>
        </p:nvSpPr>
        <p:spPr bwMode="auto">
          <a:xfrm>
            <a:off x="4716463" y="1341438"/>
            <a:ext cx="4192587" cy="215900"/>
          </a:xfrm>
          <a:prstGeom prst="rect">
            <a:avLst/>
          </a:prstGeom>
          <a:noFill/>
          <a:ln w="9525">
            <a:noFill/>
            <a:miter lim="800000"/>
            <a:headEnd/>
            <a:tailEnd/>
          </a:ln>
        </p:spPr>
        <p:txBody>
          <a:bodyPr anchor="ctr"/>
          <a:lstStyle/>
          <a:p>
            <a:r>
              <a:rPr lang="es-EC" sz="1000" b="1">
                <a:latin typeface="Times New Roman" pitchFamily="18" charset="0"/>
              </a:rPr>
              <a:t>CANAL DE RÁPIDAS CON TAPA Y COLUMPIO (CRTC)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476250"/>
            <a:ext cx="8229600" cy="4525963"/>
          </a:xfrm>
        </p:spPr>
        <p:txBody>
          <a:bodyPr>
            <a:normAutofit lnSpcReduction="10000"/>
          </a:bodyPr>
          <a:lstStyle/>
          <a:p>
            <a:pPr marL="548640" indent="-411480" fontAlgn="auto">
              <a:spcAft>
                <a:spcPts val="0"/>
              </a:spcAft>
              <a:buClr>
                <a:schemeClr val="tx1">
                  <a:shade val="95000"/>
                </a:schemeClr>
              </a:buClr>
              <a:buFont typeface="Wingdings 2"/>
              <a:buChar char=""/>
              <a:defRPr/>
            </a:pPr>
            <a:r>
              <a:rPr lang="es-ES" b="1" dirty="0" smtClean="0"/>
              <a:t>DISIPADORES POR RUGOSIDAD</a:t>
            </a: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r>
              <a:rPr lang="es-ES" b="1" dirty="0" smtClean="0"/>
              <a:t>ESTRUCTURAS ARTESANALES DE CAÑA GUAYAQUIL O TRONCOS</a:t>
            </a:r>
            <a:endParaRPr lang="es-EC" b="1" dirty="0" smtClean="0"/>
          </a:p>
          <a:p>
            <a:pPr marL="548640" indent="-411480" fontAlgn="auto">
              <a:spcAft>
                <a:spcPts val="0"/>
              </a:spcAft>
              <a:buClr>
                <a:schemeClr val="tx1">
                  <a:shade val="95000"/>
                </a:schemeClr>
              </a:buClr>
              <a:buFont typeface="Wingdings 2"/>
              <a:buNone/>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C" b="1" dirty="0" smtClean="0"/>
          </a:p>
          <a:p>
            <a:pPr marL="548640" indent="-411480" fontAlgn="auto">
              <a:spcAft>
                <a:spcPts val="0"/>
              </a:spcAft>
              <a:buClr>
                <a:schemeClr val="tx1">
                  <a:shade val="95000"/>
                </a:schemeClr>
              </a:buClr>
              <a:buFont typeface="Wingdings 2"/>
              <a:buChar char=""/>
              <a:defRPr/>
            </a:pPr>
            <a:endParaRPr lang="es-EC" b="1" dirty="0" smtClean="0"/>
          </a:p>
          <a:p>
            <a:pPr marL="548640" indent="-411480" fontAlgn="auto">
              <a:spcAft>
                <a:spcPts val="0"/>
              </a:spcAft>
              <a:buClr>
                <a:schemeClr val="tx1">
                  <a:shade val="95000"/>
                </a:schemeClr>
              </a:buClr>
              <a:buFont typeface="Wingdings 2"/>
              <a:buNone/>
              <a:defRPr/>
            </a:pPr>
            <a:endParaRPr lang="es-EC" dirty="0"/>
          </a:p>
        </p:txBody>
      </p:sp>
      <p:pic>
        <p:nvPicPr>
          <p:cNvPr id="29698" name="3 Imagen"/>
          <p:cNvPicPr>
            <a:picLocks noChangeAspect="1" noChangeArrowheads="1"/>
          </p:cNvPicPr>
          <p:nvPr/>
        </p:nvPicPr>
        <p:blipFill>
          <a:blip r:embed="rId2" cstate="print"/>
          <a:srcRect/>
          <a:stretch>
            <a:fillRect/>
          </a:stretch>
        </p:blipFill>
        <p:spPr bwMode="auto">
          <a:xfrm>
            <a:off x="3851275" y="908050"/>
            <a:ext cx="1728788" cy="2736850"/>
          </a:xfrm>
          <a:prstGeom prst="rect">
            <a:avLst/>
          </a:prstGeom>
          <a:noFill/>
          <a:ln w="9525">
            <a:noFill/>
            <a:miter lim="800000"/>
            <a:headEnd/>
            <a:tailEnd/>
          </a:ln>
        </p:spPr>
      </p:pic>
      <p:pic>
        <p:nvPicPr>
          <p:cNvPr id="29699" name="5 Imagen"/>
          <p:cNvPicPr>
            <a:picLocks noChangeAspect="1" noChangeArrowheads="1"/>
          </p:cNvPicPr>
          <p:nvPr/>
        </p:nvPicPr>
        <p:blipFill>
          <a:blip r:embed="rId3" cstate="print"/>
          <a:srcRect/>
          <a:stretch>
            <a:fillRect/>
          </a:stretch>
        </p:blipFill>
        <p:spPr bwMode="auto">
          <a:xfrm>
            <a:off x="2339975" y="4797425"/>
            <a:ext cx="4248150" cy="193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Marcador de contenido"/>
          <p:cNvSpPr>
            <a:spLocks noGrp="1"/>
          </p:cNvSpPr>
          <p:nvPr>
            <p:ph idx="1"/>
          </p:nvPr>
        </p:nvSpPr>
        <p:spPr>
          <a:xfrm>
            <a:off x="468313" y="476250"/>
            <a:ext cx="8229600" cy="4525963"/>
          </a:xfrm>
        </p:spPr>
        <p:txBody>
          <a:bodyPr/>
          <a:lstStyle/>
          <a:p>
            <a:r>
              <a:rPr lang="es-ES" smtClean="0"/>
              <a:t>CAIDAS</a:t>
            </a:r>
          </a:p>
          <a:p>
            <a:pPr>
              <a:buFont typeface="Wingdings 2" pitchFamily="18" charset="2"/>
              <a:buNone/>
            </a:pPr>
            <a:r>
              <a:rPr lang="es-ES" smtClean="0">
                <a:solidFill>
                  <a:schemeClr val="bg1"/>
                </a:solidFill>
              </a:rPr>
              <a:t> </a:t>
            </a:r>
            <a:endParaRPr lang="es-EC" smtClean="0">
              <a:solidFill>
                <a:schemeClr val="bg1"/>
              </a:solidFill>
            </a:endParaRPr>
          </a:p>
        </p:txBody>
      </p:sp>
      <p:pic>
        <p:nvPicPr>
          <p:cNvPr id="30722" name="3 Imagen"/>
          <p:cNvPicPr>
            <a:picLocks noChangeAspect="1" noChangeArrowheads="1"/>
          </p:cNvPicPr>
          <p:nvPr/>
        </p:nvPicPr>
        <p:blipFill>
          <a:blip r:embed="rId2" cstate="print"/>
          <a:srcRect/>
          <a:stretch>
            <a:fillRect/>
          </a:stretch>
        </p:blipFill>
        <p:spPr bwMode="auto">
          <a:xfrm>
            <a:off x="1476375" y="1309688"/>
            <a:ext cx="2159000" cy="2663825"/>
          </a:xfrm>
          <a:prstGeom prst="rect">
            <a:avLst/>
          </a:prstGeom>
          <a:noFill/>
          <a:ln w="9525">
            <a:noFill/>
            <a:miter lim="800000"/>
            <a:headEnd/>
            <a:tailEnd/>
          </a:ln>
        </p:spPr>
      </p:pic>
      <p:pic>
        <p:nvPicPr>
          <p:cNvPr id="30723" name="4 Imagen"/>
          <p:cNvPicPr>
            <a:picLocks noChangeAspect="1" noChangeArrowheads="1"/>
          </p:cNvPicPr>
          <p:nvPr/>
        </p:nvPicPr>
        <p:blipFill>
          <a:blip r:embed="rId3" cstate="print"/>
          <a:srcRect/>
          <a:stretch>
            <a:fillRect/>
          </a:stretch>
        </p:blipFill>
        <p:spPr bwMode="auto">
          <a:xfrm>
            <a:off x="4572000" y="1433513"/>
            <a:ext cx="3095625" cy="2376487"/>
          </a:xfrm>
          <a:prstGeom prst="rect">
            <a:avLst/>
          </a:prstGeom>
          <a:noFill/>
          <a:ln w="9525">
            <a:noFill/>
            <a:miter lim="800000"/>
            <a:headEnd/>
            <a:tailEnd/>
          </a:ln>
        </p:spPr>
      </p:pic>
      <p:pic>
        <p:nvPicPr>
          <p:cNvPr id="30724" name="5 Imagen"/>
          <p:cNvPicPr>
            <a:picLocks noChangeAspect="1" noChangeArrowheads="1"/>
          </p:cNvPicPr>
          <p:nvPr/>
        </p:nvPicPr>
        <p:blipFill>
          <a:blip r:embed="rId4" cstate="print"/>
          <a:srcRect/>
          <a:stretch>
            <a:fillRect/>
          </a:stretch>
        </p:blipFill>
        <p:spPr bwMode="auto">
          <a:xfrm>
            <a:off x="2771775" y="4149725"/>
            <a:ext cx="3665538" cy="2457450"/>
          </a:xfrm>
          <a:prstGeom prst="rect">
            <a:avLst/>
          </a:prstGeom>
          <a:noFill/>
          <a:ln w="9525">
            <a:noFill/>
            <a:miter lim="800000"/>
            <a:headEnd/>
            <a:tailEnd/>
          </a:ln>
        </p:spPr>
      </p:pic>
      <p:sp>
        <p:nvSpPr>
          <p:cNvPr id="30725" name="Title 1"/>
          <p:cNvSpPr txBox="1">
            <a:spLocks/>
          </p:cNvSpPr>
          <p:nvPr/>
        </p:nvSpPr>
        <p:spPr bwMode="auto">
          <a:xfrm>
            <a:off x="1403350" y="1049338"/>
            <a:ext cx="4194175" cy="215900"/>
          </a:xfrm>
          <a:prstGeom prst="rect">
            <a:avLst/>
          </a:prstGeom>
          <a:noFill/>
          <a:ln w="9525">
            <a:noFill/>
            <a:miter lim="800000"/>
            <a:headEnd/>
            <a:tailEnd/>
          </a:ln>
        </p:spPr>
        <p:txBody>
          <a:bodyPr anchor="ctr"/>
          <a:lstStyle/>
          <a:p>
            <a:r>
              <a:rPr lang="es-EC" sz="1000" b="1">
                <a:latin typeface="Times New Roman" pitchFamily="18" charset="0"/>
              </a:rPr>
              <a:t>VERTICALES</a:t>
            </a:r>
          </a:p>
        </p:txBody>
      </p:sp>
      <p:sp>
        <p:nvSpPr>
          <p:cNvPr id="30726" name="Title 1"/>
          <p:cNvSpPr txBox="1">
            <a:spLocks/>
          </p:cNvSpPr>
          <p:nvPr/>
        </p:nvSpPr>
        <p:spPr bwMode="auto">
          <a:xfrm>
            <a:off x="4875213" y="1052513"/>
            <a:ext cx="4192587" cy="215900"/>
          </a:xfrm>
          <a:prstGeom prst="rect">
            <a:avLst/>
          </a:prstGeom>
          <a:noFill/>
          <a:ln w="9525">
            <a:noFill/>
            <a:miter lim="800000"/>
            <a:headEnd/>
            <a:tailEnd/>
          </a:ln>
        </p:spPr>
        <p:txBody>
          <a:bodyPr anchor="ctr"/>
          <a:lstStyle/>
          <a:p>
            <a:r>
              <a:rPr lang="es-EC" sz="1000" b="1">
                <a:latin typeface="Times New Roman" pitchFamily="18" charset="0"/>
              </a:rPr>
              <a:t>	INCLINADAS</a:t>
            </a:r>
          </a:p>
        </p:txBody>
      </p:sp>
      <p:sp>
        <p:nvSpPr>
          <p:cNvPr id="30727" name="Title 1"/>
          <p:cNvSpPr txBox="1">
            <a:spLocks/>
          </p:cNvSpPr>
          <p:nvPr/>
        </p:nvSpPr>
        <p:spPr bwMode="auto">
          <a:xfrm>
            <a:off x="2484438" y="3860800"/>
            <a:ext cx="4192587" cy="215900"/>
          </a:xfrm>
          <a:prstGeom prst="rect">
            <a:avLst/>
          </a:prstGeom>
          <a:noFill/>
          <a:ln w="9525">
            <a:noFill/>
            <a:miter lim="800000"/>
            <a:headEnd/>
            <a:tailEnd/>
          </a:ln>
        </p:spPr>
        <p:txBody>
          <a:bodyPr anchor="ctr"/>
          <a:lstStyle/>
          <a:p>
            <a:pPr algn="ctr"/>
            <a:r>
              <a:rPr lang="es-EC" sz="1000" b="1">
                <a:latin typeface="Times New Roman" pitchFamily="18" charset="0"/>
              </a:rPr>
              <a:t>CAIDA LIBRE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76250"/>
            <a:ext cx="8229600" cy="6048375"/>
          </a:xfrm>
        </p:spPr>
        <p:txBody>
          <a:bodyPr>
            <a:normAutofit/>
          </a:bodyPr>
          <a:lstStyle/>
          <a:p>
            <a:pPr marL="548640" indent="-411480" fontAlgn="auto">
              <a:spcAft>
                <a:spcPts val="0"/>
              </a:spcAft>
              <a:buClr>
                <a:schemeClr val="tx1">
                  <a:shade val="95000"/>
                </a:schemeClr>
              </a:buClr>
              <a:buFont typeface="Wingdings 2"/>
              <a:buChar char=""/>
              <a:defRPr/>
            </a:pPr>
            <a:r>
              <a:rPr lang="es-ES" b="1" dirty="0" smtClean="0"/>
              <a:t>DISIPADOR DE AZUDES</a:t>
            </a: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137160" indent="0" fontAlgn="auto">
              <a:spcAft>
                <a:spcPts val="0"/>
              </a:spcAft>
              <a:buClr>
                <a:schemeClr val="tx1">
                  <a:shade val="95000"/>
                </a:schemeClr>
              </a:buClr>
              <a:buFont typeface="Wingdings 2"/>
              <a:buNone/>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r>
              <a:rPr lang="es-ES" b="1" dirty="0" smtClean="0"/>
              <a:t>DESCARGADOR A VORTICE</a:t>
            </a:r>
            <a:endParaRPr lang="es-EC" b="1" dirty="0" smtClean="0"/>
          </a:p>
          <a:p>
            <a:pPr marL="548640" indent="-411480" fontAlgn="auto">
              <a:spcAft>
                <a:spcPts val="0"/>
              </a:spcAft>
              <a:buClr>
                <a:schemeClr val="tx1">
                  <a:shade val="95000"/>
                </a:schemeClr>
              </a:buClr>
              <a:buFont typeface="Wingdings 2"/>
              <a:buChar char=""/>
              <a:defRPr/>
            </a:pPr>
            <a:endParaRPr lang="es-EC" b="1" dirty="0" smtClean="0"/>
          </a:p>
          <a:p>
            <a:pPr marL="548640" indent="-411480" fontAlgn="auto">
              <a:spcAft>
                <a:spcPts val="0"/>
              </a:spcAft>
              <a:buClr>
                <a:schemeClr val="tx1">
                  <a:shade val="95000"/>
                </a:schemeClr>
              </a:buClr>
              <a:buFont typeface="Wingdings 2"/>
              <a:buNone/>
              <a:defRPr/>
            </a:pPr>
            <a:endParaRPr lang="es-ES" dirty="0" smtClean="0"/>
          </a:p>
          <a:p>
            <a:pPr marL="548640" indent="-411480" fontAlgn="auto">
              <a:spcAft>
                <a:spcPts val="0"/>
              </a:spcAft>
              <a:buClr>
                <a:schemeClr val="tx1">
                  <a:shade val="95000"/>
                </a:schemeClr>
              </a:buClr>
              <a:buFont typeface="Wingdings 2"/>
              <a:buNone/>
              <a:defRPr/>
            </a:pPr>
            <a:r>
              <a:rPr lang="es-ES" dirty="0" smtClean="0"/>
              <a:t> </a:t>
            </a:r>
            <a:endParaRPr lang="es-EC" dirty="0"/>
          </a:p>
        </p:txBody>
      </p:sp>
      <p:pic>
        <p:nvPicPr>
          <p:cNvPr id="31746" name="9 Imagen"/>
          <p:cNvPicPr>
            <a:picLocks noChangeAspect="1" noChangeArrowheads="1"/>
          </p:cNvPicPr>
          <p:nvPr/>
        </p:nvPicPr>
        <p:blipFill>
          <a:blip r:embed="rId2" cstate="print"/>
          <a:srcRect/>
          <a:stretch>
            <a:fillRect/>
          </a:stretch>
        </p:blipFill>
        <p:spPr bwMode="auto">
          <a:xfrm>
            <a:off x="1476375" y="1096963"/>
            <a:ext cx="3167063" cy="2016125"/>
          </a:xfrm>
          <a:prstGeom prst="rect">
            <a:avLst/>
          </a:prstGeom>
          <a:noFill/>
          <a:ln w="9525">
            <a:noFill/>
            <a:miter lim="800000"/>
            <a:headEnd/>
            <a:tailEnd/>
          </a:ln>
        </p:spPr>
      </p:pic>
      <p:sp>
        <p:nvSpPr>
          <p:cNvPr id="31747" name="Title 1"/>
          <p:cNvSpPr txBox="1">
            <a:spLocks/>
          </p:cNvSpPr>
          <p:nvPr/>
        </p:nvSpPr>
        <p:spPr bwMode="auto">
          <a:xfrm>
            <a:off x="1116013" y="889000"/>
            <a:ext cx="4192587" cy="215900"/>
          </a:xfrm>
          <a:prstGeom prst="rect">
            <a:avLst/>
          </a:prstGeom>
          <a:noFill/>
          <a:ln w="9525">
            <a:noFill/>
            <a:miter lim="800000"/>
            <a:headEnd/>
            <a:tailEnd/>
          </a:ln>
        </p:spPr>
        <p:txBody>
          <a:bodyPr anchor="ctr"/>
          <a:lstStyle/>
          <a:p>
            <a:pPr algn="ctr"/>
            <a:r>
              <a:rPr lang="es-EC" sz="1000" b="1">
                <a:latin typeface="Times New Roman" pitchFamily="18" charset="0"/>
              </a:rPr>
              <a:t>CADENA DE AZUDES</a:t>
            </a:r>
          </a:p>
        </p:txBody>
      </p:sp>
      <p:pic>
        <p:nvPicPr>
          <p:cNvPr id="31748" name="11 Imagen"/>
          <p:cNvPicPr>
            <a:picLocks noChangeAspect="1" noChangeArrowheads="1"/>
          </p:cNvPicPr>
          <p:nvPr/>
        </p:nvPicPr>
        <p:blipFill>
          <a:blip r:embed="rId3" cstate="print"/>
          <a:srcRect/>
          <a:stretch>
            <a:fillRect/>
          </a:stretch>
        </p:blipFill>
        <p:spPr bwMode="auto">
          <a:xfrm>
            <a:off x="5219700" y="1057275"/>
            <a:ext cx="3097213" cy="2016125"/>
          </a:xfrm>
          <a:prstGeom prst="rect">
            <a:avLst/>
          </a:prstGeom>
          <a:noFill/>
          <a:ln w="9525">
            <a:noFill/>
            <a:miter lim="800000"/>
            <a:headEnd/>
            <a:tailEnd/>
          </a:ln>
        </p:spPr>
      </p:pic>
      <p:sp>
        <p:nvSpPr>
          <p:cNvPr id="31749" name="Title 1"/>
          <p:cNvSpPr txBox="1">
            <a:spLocks/>
          </p:cNvSpPr>
          <p:nvPr/>
        </p:nvSpPr>
        <p:spPr bwMode="auto">
          <a:xfrm>
            <a:off x="4716463" y="889000"/>
            <a:ext cx="4192587" cy="215900"/>
          </a:xfrm>
          <a:prstGeom prst="rect">
            <a:avLst/>
          </a:prstGeom>
          <a:noFill/>
          <a:ln w="9525">
            <a:noFill/>
            <a:miter lim="800000"/>
            <a:headEnd/>
            <a:tailEnd/>
          </a:ln>
        </p:spPr>
        <p:txBody>
          <a:bodyPr anchor="ctr"/>
          <a:lstStyle/>
          <a:p>
            <a:pPr algn="ctr"/>
            <a:r>
              <a:rPr lang="es-EC" sz="1000" b="1">
                <a:latin typeface="Times New Roman" pitchFamily="18" charset="0"/>
              </a:rPr>
              <a:t>ESCALONADO CON AZUDES</a:t>
            </a:r>
          </a:p>
        </p:txBody>
      </p:sp>
      <p:pic>
        <p:nvPicPr>
          <p:cNvPr id="31750" name="13 Imagen"/>
          <p:cNvPicPr>
            <a:picLocks noChangeAspect="1" noChangeArrowheads="1"/>
          </p:cNvPicPr>
          <p:nvPr/>
        </p:nvPicPr>
        <p:blipFill>
          <a:blip r:embed="rId4" cstate="print"/>
          <a:srcRect/>
          <a:stretch>
            <a:fillRect/>
          </a:stretch>
        </p:blipFill>
        <p:spPr bwMode="auto">
          <a:xfrm>
            <a:off x="3489325" y="4076700"/>
            <a:ext cx="2665413"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76250"/>
            <a:ext cx="8229600" cy="6048375"/>
          </a:xfrm>
        </p:spPr>
        <p:txBody>
          <a:bodyPr>
            <a:normAutofit lnSpcReduction="10000"/>
          </a:bodyPr>
          <a:lstStyle/>
          <a:p>
            <a:pPr marL="548640" indent="-411480" fontAlgn="auto">
              <a:spcAft>
                <a:spcPts val="0"/>
              </a:spcAft>
              <a:buClr>
                <a:schemeClr val="tx1">
                  <a:shade val="95000"/>
                </a:schemeClr>
              </a:buClr>
              <a:buFont typeface="Wingdings 2"/>
              <a:buChar char=""/>
              <a:defRPr/>
            </a:pPr>
            <a:r>
              <a:rPr lang="es-ES" b="1" dirty="0" smtClean="0"/>
              <a:t>POZO DE BANDEJAS</a:t>
            </a:r>
          </a:p>
          <a:p>
            <a:pPr marL="137160" indent="0" fontAlgn="auto">
              <a:spcAft>
                <a:spcPts val="0"/>
              </a:spcAft>
              <a:buClr>
                <a:schemeClr val="tx1">
                  <a:shade val="95000"/>
                </a:schemeClr>
              </a:buClr>
              <a:buFont typeface="Wingdings 2"/>
              <a:buNone/>
              <a:defRPr/>
            </a:pPr>
            <a:endParaRPr lang="es-EC" b="1" dirty="0" smtClean="0"/>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S" b="1" dirty="0" smtClean="0">
              <a:solidFill>
                <a:schemeClr val="bg1"/>
              </a:solidFill>
            </a:endParaRPr>
          </a:p>
          <a:p>
            <a:pPr marL="548640" indent="-411480" fontAlgn="auto">
              <a:spcAft>
                <a:spcPts val="0"/>
              </a:spcAft>
              <a:buClr>
                <a:schemeClr val="tx1">
                  <a:shade val="95000"/>
                </a:schemeClr>
              </a:buClr>
              <a:buFont typeface="Wingdings 2"/>
              <a:buNone/>
              <a:defRPr/>
            </a:pPr>
            <a:endParaRPr lang="es-ES" b="1" dirty="0" smtClean="0">
              <a:solidFill>
                <a:schemeClr val="bg1"/>
              </a:solidFill>
            </a:endParaRPr>
          </a:p>
          <a:p>
            <a:pPr marL="548640" indent="-411480" fontAlgn="auto">
              <a:spcAft>
                <a:spcPts val="0"/>
              </a:spcAft>
              <a:buClr>
                <a:schemeClr val="tx1">
                  <a:shade val="95000"/>
                </a:schemeClr>
              </a:buClr>
              <a:buFont typeface="Wingdings 2"/>
              <a:buChar char=""/>
              <a:defRPr/>
            </a:pPr>
            <a:r>
              <a:rPr lang="es-ES" b="1" dirty="0" smtClean="0"/>
              <a:t>DISIPADOR TIPO KUMIN</a:t>
            </a:r>
            <a:endParaRPr lang="es-EC" b="1" dirty="0" smtClean="0"/>
          </a:p>
          <a:p>
            <a:pPr marL="548640" indent="-411480" fontAlgn="auto">
              <a:spcAft>
                <a:spcPts val="0"/>
              </a:spcAft>
              <a:buClr>
                <a:schemeClr val="tx1">
                  <a:shade val="95000"/>
                </a:schemeClr>
              </a:buClr>
              <a:buFont typeface="Wingdings 2"/>
              <a:buNone/>
              <a:defRPr/>
            </a:pPr>
            <a:endParaRPr lang="es-EC" b="1" dirty="0" smtClean="0"/>
          </a:p>
          <a:p>
            <a:pPr marL="548640" indent="-411480" fontAlgn="auto">
              <a:spcAft>
                <a:spcPts val="0"/>
              </a:spcAft>
              <a:buClr>
                <a:schemeClr val="tx1">
                  <a:shade val="95000"/>
                </a:schemeClr>
              </a:buClr>
              <a:buFont typeface="Wingdings 2"/>
              <a:buNone/>
              <a:defRPr/>
            </a:pPr>
            <a:endParaRPr lang="es-ES" dirty="0" smtClean="0"/>
          </a:p>
          <a:p>
            <a:pPr marL="548640" indent="-411480" fontAlgn="auto">
              <a:spcAft>
                <a:spcPts val="0"/>
              </a:spcAft>
              <a:buClr>
                <a:schemeClr val="tx1">
                  <a:shade val="95000"/>
                </a:schemeClr>
              </a:buClr>
              <a:buFont typeface="Wingdings 2"/>
              <a:buNone/>
              <a:defRPr/>
            </a:pPr>
            <a:r>
              <a:rPr lang="es-ES" dirty="0" smtClean="0"/>
              <a:t> </a:t>
            </a:r>
            <a:endParaRPr lang="es-EC" dirty="0"/>
          </a:p>
        </p:txBody>
      </p:sp>
      <p:pic>
        <p:nvPicPr>
          <p:cNvPr id="32770" name="7 Imagen"/>
          <p:cNvPicPr>
            <a:picLocks noChangeAspect="1" noChangeArrowheads="1"/>
          </p:cNvPicPr>
          <p:nvPr/>
        </p:nvPicPr>
        <p:blipFill>
          <a:blip r:embed="rId2" cstate="print"/>
          <a:srcRect/>
          <a:stretch>
            <a:fillRect/>
          </a:stretch>
        </p:blipFill>
        <p:spPr bwMode="auto">
          <a:xfrm>
            <a:off x="3419475" y="4652963"/>
            <a:ext cx="2952750" cy="2043112"/>
          </a:xfrm>
          <a:prstGeom prst="rect">
            <a:avLst/>
          </a:prstGeom>
          <a:noFill/>
          <a:ln w="9525">
            <a:noFill/>
            <a:miter lim="800000"/>
            <a:headEnd/>
            <a:tailEnd/>
          </a:ln>
        </p:spPr>
      </p:pic>
      <p:pic>
        <p:nvPicPr>
          <p:cNvPr id="32771" name="8 Imagen"/>
          <p:cNvPicPr>
            <a:picLocks noChangeAspect="1" noChangeArrowheads="1"/>
          </p:cNvPicPr>
          <p:nvPr/>
        </p:nvPicPr>
        <p:blipFill>
          <a:blip r:embed="rId3" cstate="print"/>
          <a:srcRect/>
          <a:stretch>
            <a:fillRect/>
          </a:stretch>
        </p:blipFill>
        <p:spPr bwMode="auto">
          <a:xfrm>
            <a:off x="3132138" y="908050"/>
            <a:ext cx="31686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s-ES" dirty="0" smtClean="0">
                <a:solidFill>
                  <a:schemeClr val="tx1"/>
                </a:solidFill>
              </a:rPr>
              <a:t>ESTRUCTURAS DE DISIPACION DE ENERGIA SELECCIONADAS</a:t>
            </a:r>
            <a:endParaRPr lang="es-EC" dirty="0">
              <a:solidFill>
                <a:schemeClr val="tx1"/>
              </a:solidFill>
            </a:endParaRPr>
          </a:p>
        </p:txBody>
      </p:sp>
      <p:sp>
        <p:nvSpPr>
          <p:cNvPr id="33794" name="Content Placeholder 2"/>
          <p:cNvSpPr>
            <a:spLocks noGrp="1"/>
          </p:cNvSpPr>
          <p:nvPr>
            <p:ph idx="1"/>
          </p:nvPr>
        </p:nvSpPr>
        <p:spPr>
          <a:xfrm>
            <a:off x="539552" y="1844824"/>
            <a:ext cx="8229600" cy="4637087"/>
          </a:xfrm>
        </p:spPr>
        <p:txBody>
          <a:bodyPr/>
          <a:lstStyle/>
          <a:p>
            <a:r>
              <a:rPr lang="es-ES" b="1" dirty="0" smtClean="0"/>
              <a:t>Energía de la corriente</a:t>
            </a:r>
          </a:p>
          <a:p>
            <a:r>
              <a:rPr lang="es-ES" b="1" dirty="0" smtClean="0"/>
              <a:t>Economía y Mantenimiento</a:t>
            </a:r>
          </a:p>
          <a:p>
            <a:r>
              <a:rPr lang="es-ES" b="1" dirty="0" smtClean="0"/>
              <a:t>Condiciones del cauce aguas abajo </a:t>
            </a:r>
          </a:p>
          <a:p>
            <a:r>
              <a:rPr lang="es-EC" b="1" dirty="0" smtClean="0"/>
              <a:t>Daños causados a la flora y fauna por la erosión</a:t>
            </a:r>
          </a:p>
          <a:p>
            <a:r>
              <a:rPr lang="es-EC" b="1" dirty="0" smtClean="0"/>
              <a:t>Proyectos y poblaciones aguas abajo.</a:t>
            </a:r>
          </a:p>
          <a:p>
            <a:r>
              <a:rPr lang="es-EC" b="1" dirty="0" smtClean="0"/>
              <a:t>Materiales en la zona.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5000">
              <a:schemeClr val="tx2">
                <a:lumMod val="75000"/>
              </a:schemeClr>
            </a:gs>
            <a:gs pos="34000">
              <a:schemeClr val="bg1"/>
            </a:gs>
          </a:gsLst>
          <a:lin ang="5400000" scaled="0"/>
        </a:gradFill>
        <a:effectLst/>
      </p:bgPr>
    </p:bg>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4606925"/>
            <a:ext cx="8229600" cy="1990725"/>
          </a:xfrm>
        </p:spPr>
        <p:txBody>
          <a:bodyPr>
            <a:normAutofit/>
          </a:bodyPr>
          <a:lstStyle/>
          <a:p>
            <a:pPr marL="0" indent="0" algn="ctr" fontAlgn="auto">
              <a:spcAft>
                <a:spcPts val="0"/>
              </a:spcAft>
              <a:buClr>
                <a:schemeClr val="tx1">
                  <a:shade val="95000"/>
                </a:schemeClr>
              </a:buClr>
              <a:buFont typeface="Wingdings 2"/>
              <a:buNone/>
              <a:defRPr/>
            </a:pPr>
            <a:r>
              <a:rPr lang="es-ES" b="1" dirty="0" smtClean="0">
                <a:solidFill>
                  <a:schemeClr val="bg1"/>
                </a:solidFill>
                <a:effectLst>
                  <a:outerShdw blurRad="38100" dist="38100" dir="2700000" algn="tl">
                    <a:srgbClr val="000000">
                      <a:alpha val="43137"/>
                    </a:srgbClr>
                  </a:outerShdw>
                </a:effectLst>
              </a:rPr>
              <a:t>SORAYDA CAROLINA VILLAMARIN PAREDES</a:t>
            </a:r>
          </a:p>
          <a:p>
            <a:pPr marL="0" indent="0" algn="ctr" fontAlgn="auto">
              <a:spcAft>
                <a:spcPts val="0"/>
              </a:spcAft>
              <a:buClr>
                <a:schemeClr val="tx1">
                  <a:shade val="95000"/>
                </a:schemeClr>
              </a:buClr>
              <a:buFont typeface="Wingdings 2"/>
              <a:buNone/>
              <a:defRPr/>
            </a:pPr>
            <a:endParaRPr lang="es-ES" sz="1400" b="1" dirty="0" smtClean="0">
              <a:solidFill>
                <a:schemeClr val="bg1"/>
              </a:solidFill>
              <a:effectLst>
                <a:outerShdw blurRad="38100" dist="38100" dir="2700000" algn="tl">
                  <a:srgbClr val="000000">
                    <a:alpha val="43137"/>
                  </a:srgbClr>
                </a:outerShdw>
              </a:effectLst>
            </a:endParaRPr>
          </a:p>
        </p:txBody>
      </p:sp>
      <p:sp>
        <p:nvSpPr>
          <p:cNvPr id="6" name="5 Rectángulo"/>
          <p:cNvSpPr/>
          <p:nvPr/>
        </p:nvSpPr>
        <p:spPr>
          <a:xfrm>
            <a:off x="468313" y="2660650"/>
            <a:ext cx="8351837" cy="1200150"/>
          </a:xfrm>
          <a:prstGeom prst="rect">
            <a:avLst/>
          </a:prstGeom>
        </p:spPr>
        <p:txBody>
          <a:bodyPr>
            <a:spAutoFit/>
          </a:bodyPr>
          <a:lstStyle/>
          <a:p>
            <a:pPr algn="ctr" fontAlgn="auto">
              <a:spcBef>
                <a:spcPts val="0"/>
              </a:spcBef>
              <a:spcAft>
                <a:spcPts val="0"/>
              </a:spcAft>
              <a:defRPr/>
            </a:pPr>
            <a:endParaRPr lang="es-ES" sz="3600" dirty="0">
              <a:solidFill>
                <a:schemeClr val="bg1"/>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es-ES" sz="3600" dirty="0">
                <a:solidFill>
                  <a:schemeClr val="bg1"/>
                </a:solidFill>
                <a:effectLst>
                  <a:outerShdw blurRad="38100" dist="38100" dir="2700000" algn="tl">
                    <a:srgbClr val="000000">
                      <a:alpha val="43137"/>
                    </a:srgbClr>
                  </a:outerShdw>
                </a:effectLst>
                <a:latin typeface="+mn-lt"/>
                <a:cs typeface="+mn-cs"/>
              </a:rPr>
              <a:t>ELABORADO POR:</a:t>
            </a:r>
          </a:p>
        </p:txBody>
      </p:sp>
      <p:graphicFrame>
        <p:nvGraphicFramePr>
          <p:cNvPr id="3079" name="Object 7"/>
          <p:cNvGraphicFramePr>
            <a:graphicFrameLocks noChangeAspect="1"/>
          </p:cNvGraphicFramePr>
          <p:nvPr/>
        </p:nvGraphicFramePr>
        <p:xfrm>
          <a:off x="3348038" y="115888"/>
          <a:ext cx="2447925" cy="2436812"/>
        </p:xfrm>
        <a:graphic>
          <a:graphicData uri="http://schemas.openxmlformats.org/presentationml/2006/ole">
            <p:oleObj spid="_x0000_s3079" name="Bitmap Image" r:id="rId3" imgW="2038095" imgH="2029108" progId="PBrush">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solidFill>
                  <a:schemeClr val="tx1"/>
                </a:solidFill>
              </a:rPr>
              <a:t>DISEÑO ESTRUCTURAS DE DISIPACIÓN DE ENERGÍA</a:t>
            </a:r>
          </a:p>
        </p:txBody>
      </p:sp>
      <p:sp>
        <p:nvSpPr>
          <p:cNvPr id="33794" name="Content Placeholder 2"/>
          <p:cNvSpPr>
            <a:spLocks noGrp="1"/>
          </p:cNvSpPr>
          <p:nvPr>
            <p:ph idx="1"/>
          </p:nvPr>
        </p:nvSpPr>
        <p:spPr>
          <a:xfrm>
            <a:off x="467544" y="1916832"/>
            <a:ext cx="8229600" cy="4637087"/>
          </a:xfrm>
        </p:spPr>
        <p:txBody>
          <a:bodyPr/>
          <a:lstStyle/>
          <a:p>
            <a:r>
              <a:rPr lang="es-ES" b="1" dirty="0" smtClean="0"/>
              <a:t>DESCRIPCION</a:t>
            </a:r>
          </a:p>
          <a:p>
            <a:r>
              <a:rPr lang="es-ES" b="1" dirty="0" smtClean="0"/>
              <a:t>ESQUEMA</a:t>
            </a:r>
          </a:p>
          <a:p>
            <a:r>
              <a:rPr lang="es-ES" b="1" dirty="0" smtClean="0"/>
              <a:t>METODOLOGÍA</a:t>
            </a:r>
          </a:p>
          <a:p>
            <a:r>
              <a:rPr lang="es-EC" b="1" dirty="0" smtClean="0"/>
              <a:t>EJEMPLO DE APLICACION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68313" y="188913"/>
            <a:ext cx="8229600" cy="6669087"/>
          </a:xfrm>
        </p:spPr>
        <p:txBody>
          <a:bodyPr/>
          <a:lstStyle/>
          <a:p>
            <a:r>
              <a:rPr lang="es-ES" b="1" smtClean="0"/>
              <a:t>COMBINACION DE RÁPIDAS LISAS Y ESCALONADAS</a:t>
            </a:r>
          </a:p>
          <a:p>
            <a:pPr algn="just">
              <a:buFont typeface="Wingdings 2" pitchFamily="18" charset="2"/>
              <a:buNone/>
            </a:pPr>
            <a:r>
              <a:rPr lang="es-EC" smtClean="0"/>
              <a:t>	</a:t>
            </a:r>
            <a:r>
              <a:rPr lang="es-EC" sz="2000" smtClean="0"/>
              <a:t>Canal de Pantallas Deflectoras (CPD) Y el Canal de Rápidas con Tapa y Columpio (CRTC); estas estructuras requieren de un diseño especial debido a que disipan la energía del flujo  a lo largo del canal y no al pie de ésta.</a:t>
            </a:r>
          </a:p>
          <a:p>
            <a:pPr>
              <a:buFont typeface="Wingdings 2" pitchFamily="18" charset="2"/>
              <a:buNone/>
            </a:pPr>
            <a:endParaRPr lang="es-ES" b="1" smtClean="0"/>
          </a:p>
        </p:txBody>
      </p:sp>
      <p:pic>
        <p:nvPicPr>
          <p:cNvPr id="34818" name="4 Imagen"/>
          <p:cNvPicPr>
            <a:picLocks noChangeAspect="1" noChangeArrowheads="1"/>
          </p:cNvPicPr>
          <p:nvPr/>
        </p:nvPicPr>
        <p:blipFill>
          <a:blip r:embed="rId2" cstate="print"/>
          <a:srcRect/>
          <a:stretch>
            <a:fillRect/>
          </a:stretch>
        </p:blipFill>
        <p:spPr bwMode="auto">
          <a:xfrm>
            <a:off x="1258888" y="2774950"/>
            <a:ext cx="7200900" cy="408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68313" y="188913"/>
            <a:ext cx="8229600" cy="6669087"/>
          </a:xfrm>
        </p:spPr>
        <p:txBody>
          <a:bodyPr/>
          <a:lstStyle/>
          <a:p>
            <a:r>
              <a:rPr lang="es-ES" smtClean="0"/>
              <a:t>ESTANQUES AMORTIGUADORES</a:t>
            </a:r>
          </a:p>
          <a:p>
            <a:pPr algn="just">
              <a:buFont typeface="Wingdings 2" pitchFamily="18" charset="2"/>
              <a:buNone/>
            </a:pPr>
            <a:r>
              <a:rPr lang="es-ES" sz="2000" smtClean="0"/>
              <a:t>     </a:t>
            </a:r>
          </a:p>
          <a:p>
            <a:pPr marL="342900" lvl="2" indent="-342900" algn="just">
              <a:buFont typeface="Wingdings" pitchFamily="2" charset="2"/>
              <a:buNone/>
            </a:pPr>
            <a:r>
              <a:rPr lang="es-ES" b="1" smtClean="0"/>
              <a:t>     DISEÑO ESTANQUE TIPO I </a:t>
            </a:r>
            <a:endParaRPr lang="es-EC" smtClean="0"/>
          </a:p>
          <a:p>
            <a:pPr algn="just">
              <a:buFont typeface="Wingdings 2" pitchFamily="18" charset="2"/>
              <a:buNone/>
            </a:pPr>
            <a:r>
              <a:rPr lang="es-ES" sz="2000" smtClean="0"/>
              <a:t>      Se produce un resalto oscilante.</a:t>
            </a:r>
          </a:p>
          <a:p>
            <a:pPr algn="just">
              <a:buFont typeface="Wingdings 2" pitchFamily="18" charset="2"/>
              <a:buNone/>
            </a:pPr>
            <a:r>
              <a:rPr lang="es-ES" sz="2000" smtClean="0"/>
              <a:t>	Utiliza grandes bloques en la rápida.</a:t>
            </a:r>
            <a:endParaRPr lang="es-EC" sz="2000" smtClean="0"/>
          </a:p>
          <a:p>
            <a:pPr algn="just">
              <a:buFont typeface="Wingdings 2" pitchFamily="18" charset="2"/>
              <a:buNone/>
            </a:pPr>
            <a:endParaRPr lang="es-EC" sz="2000" smtClean="0"/>
          </a:p>
          <a:p>
            <a:endParaRPr lang="es-EC" sz="2000" smtClean="0"/>
          </a:p>
          <a:p>
            <a:pPr>
              <a:buFont typeface="Wingdings 2" pitchFamily="18" charset="2"/>
              <a:buNone/>
            </a:pPr>
            <a:endParaRPr lang="es-ES" b="1" smtClean="0"/>
          </a:p>
        </p:txBody>
      </p:sp>
      <p:pic>
        <p:nvPicPr>
          <p:cNvPr id="35842" name="3 Imagen"/>
          <p:cNvPicPr>
            <a:picLocks noChangeAspect="1" noChangeArrowheads="1"/>
          </p:cNvPicPr>
          <p:nvPr/>
        </p:nvPicPr>
        <p:blipFill>
          <a:blip r:embed="rId2" cstate="print"/>
          <a:srcRect/>
          <a:stretch>
            <a:fillRect/>
          </a:stretch>
        </p:blipFill>
        <p:spPr bwMode="auto">
          <a:xfrm>
            <a:off x="900113" y="2781300"/>
            <a:ext cx="3384550" cy="2160588"/>
          </a:xfrm>
          <a:prstGeom prst="rect">
            <a:avLst/>
          </a:prstGeom>
          <a:noFill/>
          <a:ln w="9525">
            <a:noFill/>
            <a:miter lim="800000"/>
            <a:headEnd/>
            <a:tailEnd/>
          </a:ln>
        </p:spPr>
      </p:pic>
      <p:pic>
        <p:nvPicPr>
          <p:cNvPr id="35843" name="5 Imagen"/>
          <p:cNvPicPr>
            <a:picLocks noChangeAspect="1" noChangeArrowheads="1"/>
          </p:cNvPicPr>
          <p:nvPr/>
        </p:nvPicPr>
        <p:blipFill>
          <a:blip r:embed="rId3" cstate="print"/>
          <a:srcRect/>
          <a:stretch>
            <a:fillRect/>
          </a:stretch>
        </p:blipFill>
        <p:spPr bwMode="auto">
          <a:xfrm>
            <a:off x="4559300" y="2781300"/>
            <a:ext cx="3744913" cy="2160588"/>
          </a:xfrm>
          <a:prstGeom prst="rect">
            <a:avLst/>
          </a:prstGeom>
          <a:noFill/>
          <a:ln w="9525">
            <a:noFill/>
            <a:miter lim="800000"/>
            <a:headEnd/>
            <a:tailEnd/>
          </a:ln>
        </p:spPr>
      </p:pic>
      <p:sp>
        <p:nvSpPr>
          <p:cNvPr id="358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3584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68313" y="188913"/>
            <a:ext cx="8229600" cy="6669087"/>
          </a:xfrm>
        </p:spPr>
        <p:txBody>
          <a:bodyPr/>
          <a:lstStyle/>
          <a:p>
            <a:pPr marL="342900" lvl="2" indent="-342900" algn="just">
              <a:buFont typeface="Wingdings" pitchFamily="2" charset="2"/>
              <a:buNone/>
            </a:pPr>
            <a:r>
              <a:rPr lang="es-ES" b="1" smtClean="0"/>
              <a:t>DISEÑO ESTANQUE TIPO II </a:t>
            </a:r>
            <a:endParaRPr lang="es-EC" smtClean="0"/>
          </a:p>
          <a:p>
            <a:pPr algn="just">
              <a:buFont typeface="Wingdings 2" pitchFamily="18" charset="2"/>
              <a:buNone/>
            </a:pPr>
            <a:r>
              <a:rPr lang="es-ES" sz="2000" smtClean="0"/>
              <a:t>      Posee un umbral de salida y dados amortiguadores aguas debajo de los bloques de caída</a:t>
            </a:r>
            <a:endParaRPr lang="es-EC" sz="2000" smtClean="0"/>
          </a:p>
          <a:p>
            <a:pPr>
              <a:buFont typeface="Wingdings 2" pitchFamily="18" charset="2"/>
              <a:buNone/>
            </a:pPr>
            <a:endParaRPr lang="es-EC" sz="2000" smtClean="0">
              <a:solidFill>
                <a:schemeClr val="bg1"/>
              </a:solidFill>
            </a:endParaRPr>
          </a:p>
          <a:p>
            <a:pPr>
              <a:buFont typeface="Wingdings 2" pitchFamily="18" charset="2"/>
              <a:buNone/>
            </a:pPr>
            <a:endParaRPr lang="es-ES" b="1" smtClean="0">
              <a:solidFill>
                <a:schemeClr val="bg1"/>
              </a:solidFill>
            </a:endParaRP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368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36868" name="7 Imagen"/>
          <p:cNvPicPr>
            <a:picLocks noChangeAspect="1" noChangeArrowheads="1"/>
          </p:cNvPicPr>
          <p:nvPr/>
        </p:nvPicPr>
        <p:blipFill>
          <a:blip r:embed="rId2" cstate="print"/>
          <a:srcRect/>
          <a:stretch>
            <a:fillRect/>
          </a:stretch>
        </p:blipFill>
        <p:spPr bwMode="auto">
          <a:xfrm>
            <a:off x="755650" y="1484313"/>
            <a:ext cx="3744913" cy="1873250"/>
          </a:xfrm>
          <a:prstGeom prst="rect">
            <a:avLst/>
          </a:prstGeom>
          <a:noFill/>
          <a:ln w="9525">
            <a:noFill/>
            <a:miter lim="800000"/>
            <a:headEnd/>
            <a:tailEnd/>
          </a:ln>
        </p:spPr>
      </p:pic>
      <p:pic>
        <p:nvPicPr>
          <p:cNvPr id="36869" name="8 Imagen"/>
          <p:cNvPicPr>
            <a:picLocks noChangeAspect="1" noChangeArrowheads="1"/>
          </p:cNvPicPr>
          <p:nvPr/>
        </p:nvPicPr>
        <p:blipFill>
          <a:blip r:embed="rId3" cstate="print"/>
          <a:srcRect/>
          <a:stretch>
            <a:fillRect/>
          </a:stretch>
        </p:blipFill>
        <p:spPr bwMode="auto">
          <a:xfrm>
            <a:off x="4606925" y="1416050"/>
            <a:ext cx="3887788" cy="2089150"/>
          </a:xfrm>
          <a:prstGeom prst="rect">
            <a:avLst/>
          </a:prstGeom>
          <a:noFill/>
          <a:ln w="9525">
            <a:noFill/>
            <a:miter lim="800000"/>
            <a:headEnd/>
            <a:tailEnd/>
          </a:ln>
        </p:spPr>
      </p:pic>
      <p:sp>
        <p:nvSpPr>
          <p:cNvPr id="36870" name="9 Rectángulo"/>
          <p:cNvSpPr>
            <a:spLocks noChangeArrowheads="1"/>
          </p:cNvSpPr>
          <p:nvPr/>
        </p:nvSpPr>
        <p:spPr bwMode="auto">
          <a:xfrm>
            <a:off x="684213" y="3635375"/>
            <a:ext cx="4451350" cy="461963"/>
          </a:xfrm>
          <a:prstGeom prst="rect">
            <a:avLst/>
          </a:prstGeom>
          <a:noFill/>
          <a:ln w="9525">
            <a:noFill/>
            <a:miter lim="800000"/>
            <a:headEnd/>
            <a:tailEnd/>
          </a:ln>
        </p:spPr>
        <p:txBody>
          <a:bodyPr wrap="none">
            <a:spAutoFit/>
          </a:bodyPr>
          <a:lstStyle/>
          <a:p>
            <a:r>
              <a:rPr lang="es-ES" sz="2400" b="1">
                <a:latin typeface="Times New Roman" pitchFamily="18" charset="0"/>
              </a:rPr>
              <a:t>DISEÑO ESTANQUE TIPO III </a:t>
            </a:r>
            <a:endParaRPr lang="es-EC" sz="2400" b="1">
              <a:latin typeface="Times New Roman" pitchFamily="18" charset="0"/>
            </a:endParaRPr>
          </a:p>
        </p:txBody>
      </p:sp>
      <p:sp>
        <p:nvSpPr>
          <p:cNvPr id="36871" name="10 Rectángulo"/>
          <p:cNvSpPr>
            <a:spLocks noChangeArrowheads="1"/>
          </p:cNvSpPr>
          <p:nvPr/>
        </p:nvSpPr>
        <p:spPr bwMode="auto">
          <a:xfrm>
            <a:off x="755650" y="4076700"/>
            <a:ext cx="8137525" cy="646113"/>
          </a:xfrm>
          <a:prstGeom prst="rect">
            <a:avLst/>
          </a:prstGeom>
          <a:noFill/>
          <a:ln w="9525">
            <a:noFill/>
            <a:miter lim="800000"/>
            <a:headEnd/>
            <a:tailEnd/>
          </a:ln>
        </p:spPr>
        <p:txBody>
          <a:bodyPr>
            <a:spAutoFit/>
          </a:bodyPr>
          <a:lstStyle/>
          <a:p>
            <a:r>
              <a:rPr lang="es-ES">
                <a:latin typeface="Times New Roman" pitchFamily="18" charset="0"/>
              </a:rPr>
              <a:t>Contiene dientes deflectores en la rápida del extremo de aguas arriba y un umbral dentado cerca del extremo de aguas abajo</a:t>
            </a:r>
            <a:endParaRPr lang="es-EC">
              <a:latin typeface="Times New Roman" pitchFamily="18" charset="0"/>
            </a:endParaRPr>
          </a:p>
        </p:txBody>
      </p:sp>
      <p:pic>
        <p:nvPicPr>
          <p:cNvPr id="36872" name="11 Imagen"/>
          <p:cNvPicPr>
            <a:picLocks noChangeAspect="1" noChangeArrowheads="1"/>
          </p:cNvPicPr>
          <p:nvPr/>
        </p:nvPicPr>
        <p:blipFill>
          <a:blip r:embed="rId4" cstate="print"/>
          <a:srcRect/>
          <a:stretch>
            <a:fillRect/>
          </a:stretch>
        </p:blipFill>
        <p:spPr bwMode="auto">
          <a:xfrm>
            <a:off x="684213" y="4811713"/>
            <a:ext cx="3959225" cy="1641475"/>
          </a:xfrm>
          <a:prstGeom prst="rect">
            <a:avLst/>
          </a:prstGeom>
          <a:noFill/>
          <a:ln w="9525">
            <a:noFill/>
            <a:miter lim="800000"/>
            <a:headEnd/>
            <a:tailEnd/>
          </a:ln>
        </p:spPr>
      </p:pic>
      <p:pic>
        <p:nvPicPr>
          <p:cNvPr id="36873" name="12 Imagen"/>
          <p:cNvPicPr>
            <a:picLocks noChangeAspect="1" noChangeArrowheads="1"/>
          </p:cNvPicPr>
          <p:nvPr/>
        </p:nvPicPr>
        <p:blipFill>
          <a:blip r:embed="rId5" cstate="print"/>
          <a:srcRect/>
          <a:stretch>
            <a:fillRect/>
          </a:stretch>
        </p:blipFill>
        <p:spPr bwMode="auto">
          <a:xfrm>
            <a:off x="4762500" y="4652963"/>
            <a:ext cx="3697288" cy="186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68313" y="188913"/>
            <a:ext cx="8229600" cy="6669087"/>
          </a:xfrm>
        </p:spPr>
        <p:txBody>
          <a:bodyPr/>
          <a:lstStyle/>
          <a:p>
            <a:r>
              <a:rPr lang="es-ES" b="1" smtClean="0"/>
              <a:t>POZO AMORTIGUADOR </a:t>
            </a:r>
          </a:p>
          <a:p>
            <a:pPr algn="just">
              <a:buFont typeface="Wingdings 2" pitchFamily="18" charset="2"/>
              <a:buNone/>
            </a:pPr>
            <a:r>
              <a:rPr lang="es-ES" smtClean="0"/>
              <a:t>    El uso de los pozos se basa en la ocurrencia del salto hidráulico que es realmente el encargado de la disipación de energía, de tal manera que el pozo en realidad es una  estructura que contienen el salto.</a:t>
            </a:r>
            <a:endParaRPr lang="es-EC" smtClean="0"/>
          </a:p>
          <a:p>
            <a:pPr marL="342900" lvl="2" indent="-342900" algn="ctr">
              <a:buFont typeface="Wingdings" pitchFamily="2" charset="2"/>
              <a:buNone/>
            </a:pPr>
            <a:endParaRPr lang="es-ES" b="1" smtClean="0">
              <a:solidFill>
                <a:schemeClr val="bg1"/>
              </a:solidFill>
            </a:endParaRPr>
          </a:p>
          <a:p>
            <a:pPr marL="342900" lvl="2" indent="-342900" algn="ctr">
              <a:buFont typeface="Wingdings" pitchFamily="2" charset="2"/>
              <a:buNone/>
            </a:pPr>
            <a:r>
              <a:rPr lang="es-ES" b="1" smtClean="0"/>
              <a:t>POZO AMORTIGUADOR UBICADO AL PIE DE UNA RÁPIDA</a:t>
            </a:r>
          </a:p>
          <a:p>
            <a:pPr marL="342900" lvl="2" indent="-342900" algn="ctr">
              <a:buFont typeface="Wingdings" pitchFamily="2" charset="2"/>
              <a:buNone/>
            </a:pPr>
            <a:endParaRPr lang="es-ES" b="1" smtClean="0"/>
          </a:p>
          <a:p>
            <a:pPr marL="342900" lvl="2" indent="-342900" algn="ctr">
              <a:buFont typeface="Wingdings" pitchFamily="2" charset="2"/>
              <a:buNone/>
            </a:pPr>
            <a:endParaRPr lang="es-ES" b="1" smtClean="0"/>
          </a:p>
          <a:p>
            <a:pPr marL="342900" lvl="2" indent="-342900" algn="ctr">
              <a:buFont typeface="Wingdings" pitchFamily="2" charset="2"/>
              <a:buNone/>
            </a:pPr>
            <a:endParaRPr lang="es-ES" b="1" smtClean="0"/>
          </a:p>
          <a:p>
            <a:pPr marL="342900" lvl="2" indent="-342900" algn="ctr">
              <a:buFont typeface="Wingdings" pitchFamily="2" charset="2"/>
              <a:buNone/>
            </a:pPr>
            <a:endParaRPr lang="es-ES" b="1" smtClean="0"/>
          </a:p>
          <a:p>
            <a:pPr marL="342900" lvl="2" indent="-342900" algn="ctr">
              <a:buFont typeface="Wingdings" pitchFamily="2" charset="2"/>
              <a:buNone/>
            </a:pPr>
            <a:endParaRPr lang="es-ES" b="1" smtClean="0"/>
          </a:p>
          <a:p>
            <a:pPr>
              <a:buFont typeface="Wingdings 2" pitchFamily="18" charset="2"/>
              <a:buNone/>
            </a:pPr>
            <a:endParaRPr lang="es-ES" b="1" smtClean="0"/>
          </a:p>
        </p:txBody>
      </p:sp>
      <p:pic>
        <p:nvPicPr>
          <p:cNvPr id="37890" name="5 Imagen"/>
          <p:cNvPicPr>
            <a:picLocks noChangeAspect="1" noChangeArrowheads="1"/>
          </p:cNvPicPr>
          <p:nvPr/>
        </p:nvPicPr>
        <p:blipFill>
          <a:blip r:embed="rId2" cstate="print"/>
          <a:srcRect/>
          <a:stretch>
            <a:fillRect/>
          </a:stretch>
        </p:blipFill>
        <p:spPr bwMode="auto">
          <a:xfrm>
            <a:off x="755650" y="4149725"/>
            <a:ext cx="4608513" cy="1871663"/>
          </a:xfrm>
          <a:prstGeom prst="rect">
            <a:avLst/>
          </a:prstGeom>
          <a:noFill/>
          <a:ln w="9525">
            <a:noFill/>
            <a:miter lim="800000"/>
            <a:headEnd/>
            <a:tailEnd/>
          </a:ln>
        </p:spPr>
      </p:pic>
      <p:pic>
        <p:nvPicPr>
          <p:cNvPr id="37891" name="Picture 2"/>
          <p:cNvPicPr>
            <a:picLocks noChangeAspect="1" noChangeArrowheads="1"/>
          </p:cNvPicPr>
          <p:nvPr/>
        </p:nvPicPr>
        <p:blipFill>
          <a:blip r:embed="rId3" cstate="print"/>
          <a:srcRect/>
          <a:stretch>
            <a:fillRect/>
          </a:stretch>
        </p:blipFill>
        <p:spPr bwMode="auto">
          <a:xfrm>
            <a:off x="5454650" y="4278313"/>
            <a:ext cx="3514725" cy="161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68313" y="188913"/>
            <a:ext cx="8229600" cy="6669087"/>
          </a:xfrm>
        </p:spPr>
        <p:txBody>
          <a:bodyPr/>
          <a:lstStyle/>
          <a:p>
            <a:pPr lvl="2" algn="ctr">
              <a:buFont typeface="Wingdings" pitchFamily="2" charset="2"/>
              <a:buNone/>
            </a:pPr>
            <a:r>
              <a:rPr lang="es-ES" sz="3200" b="1" smtClean="0"/>
              <a:t>POZO AMORTIGUADOR UBICADO AL PIE DE UN VERTEDERO DE CIMACIO</a:t>
            </a:r>
          </a:p>
          <a:p>
            <a:pPr lvl="2" algn="ctr">
              <a:buFont typeface="Wingdings" pitchFamily="2" charset="2"/>
              <a:buNone/>
            </a:pPr>
            <a:endParaRPr lang="es-EC" sz="3200" b="1" smtClean="0"/>
          </a:p>
          <a:p>
            <a:pPr>
              <a:buFont typeface="Wingdings 2" pitchFamily="18" charset="2"/>
              <a:buNone/>
            </a:pPr>
            <a:endParaRPr lang="es-ES" b="1" smtClean="0"/>
          </a:p>
        </p:txBody>
      </p:sp>
      <p:pic>
        <p:nvPicPr>
          <p:cNvPr id="38914" name="4 Imagen"/>
          <p:cNvPicPr>
            <a:picLocks noChangeAspect="1" noChangeArrowheads="1"/>
          </p:cNvPicPr>
          <p:nvPr/>
        </p:nvPicPr>
        <p:blipFill>
          <a:blip r:embed="rId2" cstate="print"/>
          <a:srcRect/>
          <a:stretch>
            <a:fillRect/>
          </a:stretch>
        </p:blipFill>
        <p:spPr bwMode="auto">
          <a:xfrm>
            <a:off x="1979613" y="1773238"/>
            <a:ext cx="5562600" cy="2389187"/>
          </a:xfrm>
          <a:prstGeom prst="rect">
            <a:avLst/>
          </a:prstGeom>
          <a:noFill/>
          <a:ln w="9525">
            <a:noFill/>
            <a:miter lim="800000"/>
            <a:headEnd/>
            <a:tailEnd/>
          </a:ln>
        </p:spPr>
      </p:pic>
      <p:pic>
        <p:nvPicPr>
          <p:cNvPr id="38915" name="Picture 2"/>
          <p:cNvPicPr>
            <a:picLocks noChangeAspect="1" noChangeArrowheads="1"/>
          </p:cNvPicPr>
          <p:nvPr/>
        </p:nvPicPr>
        <p:blipFill>
          <a:blip r:embed="rId3" cstate="print"/>
          <a:srcRect/>
          <a:stretch>
            <a:fillRect/>
          </a:stretch>
        </p:blipFill>
        <p:spPr bwMode="auto">
          <a:xfrm>
            <a:off x="2873375" y="4219575"/>
            <a:ext cx="3744913" cy="256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709613" y="188913"/>
            <a:ext cx="9458326" cy="6669087"/>
          </a:xfrm>
        </p:spPr>
        <p:txBody>
          <a:bodyPr/>
          <a:lstStyle/>
          <a:p>
            <a:pPr lvl="2" algn="ctr">
              <a:buFont typeface="Wingdings" pitchFamily="2" charset="2"/>
              <a:buNone/>
            </a:pPr>
            <a:r>
              <a:rPr lang="es-ES" sz="3200" b="1" smtClean="0"/>
              <a:t>POZO DE BANDEJAS</a:t>
            </a:r>
          </a:p>
          <a:p>
            <a:pPr lvl="2" algn="just">
              <a:buFont typeface="Wingdings" pitchFamily="2" charset="2"/>
              <a:buNone/>
            </a:pPr>
            <a:r>
              <a:rPr lang="es-ES" sz="2000" smtClean="0"/>
              <a:t>    </a:t>
            </a:r>
          </a:p>
          <a:p>
            <a:pPr lvl="2" algn="ctr">
              <a:buFont typeface="Wingdings" pitchFamily="2" charset="2"/>
              <a:buNone/>
            </a:pPr>
            <a:endParaRPr lang="es-ES" sz="3200" b="1" smtClean="0"/>
          </a:p>
          <a:p>
            <a:pPr lvl="2" algn="ctr">
              <a:buFont typeface="Wingdings" pitchFamily="2" charset="2"/>
              <a:buNone/>
            </a:pPr>
            <a:endParaRPr lang="es-EC" sz="3200" b="1" smtClean="0"/>
          </a:p>
          <a:p>
            <a:pPr>
              <a:buFont typeface="Wingdings 2" pitchFamily="18" charset="2"/>
              <a:buNone/>
            </a:pPr>
            <a:endParaRPr lang="es-ES" b="1" smtClean="0"/>
          </a:p>
        </p:txBody>
      </p:sp>
      <p:pic>
        <p:nvPicPr>
          <p:cNvPr id="39938" name="3 Imagen"/>
          <p:cNvPicPr>
            <a:picLocks noChangeAspect="1" noChangeArrowheads="1"/>
          </p:cNvPicPr>
          <p:nvPr/>
        </p:nvPicPr>
        <p:blipFill>
          <a:blip r:embed="rId2" cstate="print"/>
          <a:srcRect/>
          <a:stretch>
            <a:fillRect/>
          </a:stretch>
        </p:blipFill>
        <p:spPr bwMode="auto">
          <a:xfrm>
            <a:off x="684213" y="981075"/>
            <a:ext cx="3959225" cy="5400675"/>
          </a:xfrm>
          <a:prstGeom prst="rect">
            <a:avLst/>
          </a:prstGeom>
          <a:noFill/>
          <a:ln w="9525">
            <a:noFill/>
            <a:miter lim="800000"/>
            <a:headEnd/>
            <a:tailEnd/>
          </a:ln>
        </p:spPr>
      </p:pic>
      <p:pic>
        <p:nvPicPr>
          <p:cNvPr id="39939" name="Picture 2"/>
          <p:cNvPicPr>
            <a:picLocks noChangeAspect="1" noChangeArrowheads="1"/>
          </p:cNvPicPr>
          <p:nvPr/>
        </p:nvPicPr>
        <p:blipFill>
          <a:blip r:embed="rId3" cstate="print"/>
          <a:srcRect/>
          <a:stretch>
            <a:fillRect/>
          </a:stretch>
        </p:blipFill>
        <p:spPr bwMode="auto">
          <a:xfrm>
            <a:off x="5003800" y="908050"/>
            <a:ext cx="2901950" cy="2881313"/>
          </a:xfrm>
          <a:prstGeom prst="rect">
            <a:avLst/>
          </a:prstGeom>
          <a:noFill/>
          <a:ln w="9525">
            <a:noFill/>
            <a:miter lim="800000"/>
            <a:headEnd/>
            <a:tailEnd/>
          </a:ln>
        </p:spPr>
      </p:pic>
      <p:pic>
        <p:nvPicPr>
          <p:cNvPr id="39940" name="5 Imagen"/>
          <p:cNvPicPr>
            <a:picLocks noChangeAspect="1" noChangeArrowheads="1"/>
          </p:cNvPicPr>
          <p:nvPr/>
        </p:nvPicPr>
        <p:blipFill>
          <a:blip r:embed="rId4" cstate="print"/>
          <a:srcRect/>
          <a:stretch>
            <a:fillRect/>
          </a:stretch>
        </p:blipFill>
        <p:spPr bwMode="auto">
          <a:xfrm>
            <a:off x="4932363" y="4100513"/>
            <a:ext cx="2879725"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68313" y="188913"/>
            <a:ext cx="8229600" cy="6669087"/>
          </a:xfrm>
        </p:spPr>
        <p:txBody>
          <a:bodyPr/>
          <a:lstStyle/>
          <a:p>
            <a:r>
              <a:rPr lang="es-ES" b="1" smtClean="0"/>
              <a:t>SALTO ESQUI</a:t>
            </a:r>
          </a:p>
          <a:p>
            <a:pPr>
              <a:buFont typeface="Wingdings 2" pitchFamily="18" charset="2"/>
              <a:buNone/>
            </a:pPr>
            <a:endParaRPr lang="es-ES" b="1" smtClean="0"/>
          </a:p>
        </p:txBody>
      </p:sp>
      <p:sp>
        <p:nvSpPr>
          <p:cNvPr id="40962" name="3 Rectángulo"/>
          <p:cNvSpPr>
            <a:spLocks noChangeArrowheads="1"/>
          </p:cNvSpPr>
          <p:nvPr/>
        </p:nvSpPr>
        <p:spPr bwMode="auto">
          <a:xfrm>
            <a:off x="3563938" y="692150"/>
            <a:ext cx="1644650" cy="369888"/>
          </a:xfrm>
          <a:prstGeom prst="rect">
            <a:avLst/>
          </a:prstGeom>
          <a:noFill/>
          <a:ln w="9525">
            <a:noFill/>
            <a:miter lim="800000"/>
            <a:headEnd/>
            <a:tailEnd/>
          </a:ln>
        </p:spPr>
        <p:txBody>
          <a:bodyPr wrap="none">
            <a:spAutoFit/>
          </a:bodyPr>
          <a:lstStyle/>
          <a:p>
            <a:r>
              <a:rPr lang="es-ES" b="1">
                <a:latin typeface="Times New Roman" pitchFamily="18" charset="0"/>
              </a:rPr>
              <a:t>Esquí estriado: </a:t>
            </a:r>
            <a:endParaRPr lang="es-EC">
              <a:latin typeface="Times New Roman" pitchFamily="18" charset="0"/>
            </a:endParaRPr>
          </a:p>
        </p:txBody>
      </p:sp>
      <p:pic>
        <p:nvPicPr>
          <p:cNvPr id="40963" name="5 Imagen"/>
          <p:cNvPicPr>
            <a:picLocks noChangeAspect="1" noChangeArrowheads="1"/>
          </p:cNvPicPr>
          <p:nvPr/>
        </p:nvPicPr>
        <p:blipFill>
          <a:blip r:embed="rId2" cstate="print"/>
          <a:srcRect/>
          <a:stretch>
            <a:fillRect/>
          </a:stretch>
        </p:blipFill>
        <p:spPr bwMode="auto">
          <a:xfrm>
            <a:off x="395288" y="1268413"/>
            <a:ext cx="4537075" cy="2592387"/>
          </a:xfrm>
          <a:prstGeom prst="rect">
            <a:avLst/>
          </a:prstGeom>
          <a:noFill/>
          <a:ln w="9525">
            <a:noFill/>
            <a:miter lim="800000"/>
            <a:headEnd/>
            <a:tailEnd/>
          </a:ln>
        </p:spPr>
      </p:pic>
      <p:pic>
        <p:nvPicPr>
          <p:cNvPr id="40964" name="6 Imagen"/>
          <p:cNvPicPr>
            <a:picLocks noChangeAspect="1" noChangeArrowheads="1"/>
          </p:cNvPicPr>
          <p:nvPr/>
        </p:nvPicPr>
        <p:blipFill>
          <a:blip r:embed="rId3" cstate="print"/>
          <a:srcRect/>
          <a:stretch>
            <a:fillRect/>
          </a:stretch>
        </p:blipFill>
        <p:spPr bwMode="auto">
          <a:xfrm>
            <a:off x="755650" y="4292600"/>
            <a:ext cx="3419475" cy="2305050"/>
          </a:xfrm>
          <a:prstGeom prst="rect">
            <a:avLst/>
          </a:prstGeom>
          <a:noFill/>
          <a:ln w="9525">
            <a:noFill/>
            <a:miter lim="800000"/>
            <a:headEnd/>
            <a:tailEnd/>
          </a:ln>
        </p:spPr>
      </p:pic>
      <p:pic>
        <p:nvPicPr>
          <p:cNvPr id="40965" name="Picture 2"/>
          <p:cNvPicPr>
            <a:picLocks noChangeAspect="1" noChangeArrowheads="1"/>
          </p:cNvPicPr>
          <p:nvPr/>
        </p:nvPicPr>
        <p:blipFill>
          <a:blip r:embed="rId4" cstate="print"/>
          <a:srcRect/>
          <a:stretch>
            <a:fillRect/>
          </a:stretch>
        </p:blipFill>
        <p:spPr bwMode="auto">
          <a:xfrm>
            <a:off x="5219700" y="1484313"/>
            <a:ext cx="3600450" cy="2376487"/>
          </a:xfrm>
          <a:prstGeom prst="rect">
            <a:avLst/>
          </a:prstGeom>
          <a:noFill/>
          <a:ln w="9525">
            <a:noFill/>
            <a:miter lim="800000"/>
            <a:headEnd/>
            <a:tailEnd/>
          </a:ln>
        </p:spPr>
      </p:pic>
      <p:pic>
        <p:nvPicPr>
          <p:cNvPr id="40966" name="Picture 3"/>
          <p:cNvPicPr>
            <a:picLocks noChangeAspect="1" noChangeArrowheads="1"/>
          </p:cNvPicPr>
          <p:nvPr/>
        </p:nvPicPr>
        <p:blipFill>
          <a:blip r:embed="rId5" cstate="print"/>
          <a:srcRect/>
          <a:stretch>
            <a:fillRect/>
          </a:stretch>
        </p:blipFill>
        <p:spPr bwMode="auto">
          <a:xfrm>
            <a:off x="5580063" y="4149725"/>
            <a:ext cx="29718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468313" y="188913"/>
            <a:ext cx="8229600" cy="6669087"/>
          </a:xfrm>
        </p:spPr>
        <p:txBody>
          <a:bodyPr/>
          <a:lstStyle/>
          <a:p>
            <a:r>
              <a:rPr lang="es-ES" b="1" smtClean="0"/>
              <a:t>VERTEDERO A VORTICE</a:t>
            </a:r>
            <a:endParaRPr lang="es-EC" b="1" smtClean="0"/>
          </a:p>
          <a:p>
            <a:pPr algn="just">
              <a:buFont typeface="Wingdings 2" pitchFamily="18" charset="2"/>
              <a:buNone/>
            </a:pPr>
            <a:endParaRPr lang="es-EC" sz="2000" smtClean="0"/>
          </a:p>
          <a:p>
            <a:pPr algn="just">
              <a:buFont typeface="Wingdings 2" pitchFamily="18" charset="2"/>
              <a:buNone/>
            </a:pPr>
            <a:endParaRPr lang="es-EC" sz="2000" smtClean="0"/>
          </a:p>
          <a:p>
            <a:pPr>
              <a:buFont typeface="Wingdings 2" pitchFamily="18" charset="2"/>
              <a:buNone/>
            </a:pPr>
            <a:endParaRPr lang="es-ES" b="1" smtClean="0"/>
          </a:p>
        </p:txBody>
      </p:sp>
      <p:sp>
        <p:nvSpPr>
          <p:cNvPr id="41986" name="3 Rectángulo"/>
          <p:cNvSpPr>
            <a:spLocks noChangeArrowheads="1"/>
          </p:cNvSpPr>
          <p:nvPr/>
        </p:nvSpPr>
        <p:spPr bwMode="auto">
          <a:xfrm>
            <a:off x="1116013" y="765175"/>
            <a:ext cx="2066925" cy="368300"/>
          </a:xfrm>
          <a:prstGeom prst="rect">
            <a:avLst/>
          </a:prstGeom>
          <a:noFill/>
          <a:ln w="9525">
            <a:noFill/>
            <a:miter lim="800000"/>
            <a:headEnd/>
            <a:tailEnd/>
          </a:ln>
        </p:spPr>
        <p:txBody>
          <a:bodyPr wrap="none">
            <a:spAutoFit/>
          </a:bodyPr>
          <a:lstStyle/>
          <a:p>
            <a:r>
              <a:rPr lang="es-ES" b="1">
                <a:latin typeface="Times New Roman" pitchFamily="18" charset="0"/>
              </a:rPr>
              <a:t>régimen subcrítico:</a:t>
            </a:r>
            <a:endParaRPr lang="es-EC">
              <a:latin typeface="Times New Roman" pitchFamily="18" charset="0"/>
            </a:endParaRPr>
          </a:p>
        </p:txBody>
      </p:sp>
      <p:pic>
        <p:nvPicPr>
          <p:cNvPr id="41987" name="7 Imagen"/>
          <p:cNvPicPr>
            <a:picLocks noChangeAspect="1" noChangeArrowheads="1"/>
          </p:cNvPicPr>
          <p:nvPr/>
        </p:nvPicPr>
        <p:blipFill>
          <a:blip r:embed="rId2" cstate="print"/>
          <a:srcRect/>
          <a:stretch>
            <a:fillRect/>
          </a:stretch>
        </p:blipFill>
        <p:spPr bwMode="auto">
          <a:xfrm>
            <a:off x="463550" y="1316038"/>
            <a:ext cx="3240088" cy="2016125"/>
          </a:xfrm>
          <a:prstGeom prst="rect">
            <a:avLst/>
          </a:prstGeom>
          <a:noFill/>
          <a:ln w="9525">
            <a:noFill/>
            <a:miter lim="800000"/>
            <a:headEnd/>
            <a:tailEnd/>
          </a:ln>
        </p:spPr>
      </p:pic>
      <p:pic>
        <p:nvPicPr>
          <p:cNvPr id="41988" name="8 Imagen"/>
          <p:cNvPicPr>
            <a:picLocks noChangeAspect="1" noChangeArrowheads="1"/>
          </p:cNvPicPr>
          <p:nvPr/>
        </p:nvPicPr>
        <p:blipFill>
          <a:blip r:embed="rId3" cstate="print"/>
          <a:srcRect/>
          <a:stretch>
            <a:fillRect/>
          </a:stretch>
        </p:blipFill>
        <p:spPr bwMode="auto">
          <a:xfrm>
            <a:off x="395288" y="4143375"/>
            <a:ext cx="3455987" cy="2135188"/>
          </a:xfrm>
          <a:prstGeom prst="rect">
            <a:avLst/>
          </a:prstGeom>
          <a:noFill/>
          <a:ln w="9525">
            <a:noFill/>
            <a:miter lim="800000"/>
            <a:headEnd/>
            <a:tailEnd/>
          </a:ln>
        </p:spPr>
      </p:pic>
      <p:sp>
        <p:nvSpPr>
          <p:cNvPr id="41989" name="9 Rectángulo"/>
          <p:cNvSpPr>
            <a:spLocks noChangeArrowheads="1"/>
          </p:cNvSpPr>
          <p:nvPr/>
        </p:nvSpPr>
        <p:spPr bwMode="auto">
          <a:xfrm>
            <a:off x="1042988" y="3716338"/>
            <a:ext cx="2144712" cy="369887"/>
          </a:xfrm>
          <a:prstGeom prst="rect">
            <a:avLst/>
          </a:prstGeom>
          <a:noFill/>
          <a:ln w="9525">
            <a:noFill/>
            <a:miter lim="800000"/>
            <a:headEnd/>
            <a:tailEnd/>
          </a:ln>
        </p:spPr>
        <p:txBody>
          <a:bodyPr wrap="none">
            <a:spAutoFit/>
          </a:bodyPr>
          <a:lstStyle/>
          <a:p>
            <a:r>
              <a:rPr lang="es-ES" b="1">
                <a:latin typeface="Times New Roman" pitchFamily="18" charset="0"/>
              </a:rPr>
              <a:t>régimen supercrítico</a:t>
            </a:r>
            <a:endParaRPr lang="es-EC">
              <a:latin typeface="Times New Roman" pitchFamily="18" charset="0"/>
            </a:endParaRPr>
          </a:p>
        </p:txBody>
      </p:sp>
      <p:pic>
        <p:nvPicPr>
          <p:cNvPr id="41990" name="Picture 2"/>
          <p:cNvPicPr>
            <a:picLocks noChangeAspect="1" noChangeArrowheads="1"/>
          </p:cNvPicPr>
          <p:nvPr/>
        </p:nvPicPr>
        <p:blipFill>
          <a:blip r:embed="rId4" cstate="print"/>
          <a:srcRect/>
          <a:stretch>
            <a:fillRect/>
          </a:stretch>
        </p:blipFill>
        <p:spPr bwMode="auto">
          <a:xfrm>
            <a:off x="5003800" y="981075"/>
            <a:ext cx="2751138" cy="2663825"/>
          </a:xfrm>
          <a:prstGeom prst="rect">
            <a:avLst/>
          </a:prstGeom>
          <a:noFill/>
          <a:ln w="9525">
            <a:noFill/>
            <a:miter lim="800000"/>
            <a:headEnd/>
            <a:tailEnd/>
          </a:ln>
        </p:spPr>
      </p:pic>
      <p:pic>
        <p:nvPicPr>
          <p:cNvPr id="41991" name="Picture 3"/>
          <p:cNvPicPr>
            <a:picLocks noChangeAspect="1" noChangeArrowheads="1"/>
          </p:cNvPicPr>
          <p:nvPr/>
        </p:nvPicPr>
        <p:blipFill>
          <a:blip r:embed="rId5" cstate="print"/>
          <a:srcRect/>
          <a:stretch>
            <a:fillRect/>
          </a:stretch>
        </p:blipFill>
        <p:spPr bwMode="auto">
          <a:xfrm>
            <a:off x="4716463" y="4052888"/>
            <a:ext cx="3513137" cy="270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s-ES" dirty="0" smtClean="0">
                <a:solidFill>
                  <a:schemeClr val="tx1"/>
                </a:solidFill>
              </a:rPr>
              <a:t>EJERCICIO DE APLICACIÓN</a:t>
            </a:r>
            <a:endParaRPr lang="es-EC" dirty="0">
              <a:solidFill>
                <a:schemeClr val="tx1"/>
              </a:solidFill>
            </a:endParaRPr>
          </a:p>
        </p:txBody>
      </p:sp>
      <p:sp>
        <p:nvSpPr>
          <p:cNvPr id="43010" name="Content Placeholder 2"/>
          <p:cNvSpPr>
            <a:spLocks noGrp="1"/>
          </p:cNvSpPr>
          <p:nvPr>
            <p:ph idx="1"/>
          </p:nvPr>
        </p:nvSpPr>
        <p:spPr>
          <a:xfrm>
            <a:off x="457200" y="1600200"/>
            <a:ext cx="8229600" cy="4637088"/>
          </a:xfrm>
        </p:spPr>
        <p:txBody>
          <a:bodyPr/>
          <a:lstStyle/>
          <a:p>
            <a:r>
              <a:rPr lang="es-EC" dirty="0" smtClean="0"/>
              <a:t>Diseñar un estanque amortiguador para disipar la energía al pie de un cimacio vertedero.</a:t>
            </a:r>
          </a:p>
          <a:p>
            <a:pPr>
              <a:buFont typeface="Wingdings 2" pitchFamily="18" charset="2"/>
              <a:buNone/>
            </a:pPr>
            <a:r>
              <a:rPr lang="es-EC" b="1" dirty="0" smtClean="0"/>
              <a:t>DATOS</a:t>
            </a:r>
          </a:p>
          <a:p>
            <a:pPr>
              <a:buFont typeface="Wingdings 2" pitchFamily="18" charset="2"/>
              <a:buNone/>
            </a:pPr>
            <a:endParaRPr lang="es-EC" dirty="0" smtClean="0"/>
          </a:p>
          <a:p>
            <a:pPr>
              <a:buFont typeface="Wingdings 2" pitchFamily="18" charset="2"/>
              <a:buNone/>
            </a:pPr>
            <a:endParaRPr lang="es-EC" dirty="0" smtClean="0"/>
          </a:p>
        </p:txBody>
      </p:sp>
      <p:pic>
        <p:nvPicPr>
          <p:cNvPr id="43011" name="Picture 3"/>
          <p:cNvPicPr>
            <a:picLocks noChangeAspect="1" noChangeArrowheads="1"/>
          </p:cNvPicPr>
          <p:nvPr/>
        </p:nvPicPr>
        <p:blipFill>
          <a:blip r:embed="rId3" cstate="print"/>
          <a:srcRect/>
          <a:stretch>
            <a:fillRect/>
          </a:stretch>
        </p:blipFill>
        <p:spPr bwMode="auto">
          <a:xfrm>
            <a:off x="4572000" y="3501008"/>
            <a:ext cx="4248150" cy="2278062"/>
          </a:xfrm>
          <a:prstGeom prst="rect">
            <a:avLst/>
          </a:prstGeom>
          <a:noFill/>
          <a:ln w="9525">
            <a:noFill/>
            <a:miter lim="800000"/>
            <a:headEnd/>
            <a:tailEnd/>
          </a:ln>
        </p:spPr>
      </p:pic>
      <p:pic>
        <p:nvPicPr>
          <p:cNvPr id="19458" name="Picture 2"/>
          <p:cNvPicPr>
            <a:picLocks noChangeAspect="1" noChangeArrowheads="1"/>
          </p:cNvPicPr>
          <p:nvPr/>
        </p:nvPicPr>
        <p:blipFill>
          <a:blip r:embed="rId4" cstate="print"/>
          <a:srcRect/>
          <a:stretch>
            <a:fillRect/>
          </a:stretch>
        </p:blipFill>
        <p:spPr bwMode="auto">
          <a:xfrm>
            <a:off x="251520" y="3645024"/>
            <a:ext cx="4211960" cy="2028825"/>
          </a:xfrm>
          <a:prstGeom prst="rect">
            <a:avLst/>
          </a:prstGeom>
          <a:noFill/>
          <a:ln w="9525">
            <a:noFill/>
            <a:miter lim="800000"/>
            <a:headEnd/>
            <a:tailEnd/>
          </a:ln>
        </p:spPr>
      </p:pic>
      <p:sp>
        <p:nvSpPr>
          <p:cNvPr id="6" name="5 Rectángulo"/>
          <p:cNvSpPr/>
          <p:nvPr/>
        </p:nvSpPr>
        <p:spPr>
          <a:xfrm>
            <a:off x="539552" y="5805264"/>
            <a:ext cx="3180166" cy="954107"/>
          </a:xfrm>
          <a:prstGeom prst="rect">
            <a:avLst/>
          </a:prstGeom>
        </p:spPr>
        <p:txBody>
          <a:bodyPr wrap="none">
            <a:spAutoFit/>
          </a:bodyPr>
          <a:lstStyle/>
          <a:p>
            <a:r>
              <a:rPr lang="es-EC" sz="1400" b="1" dirty="0" smtClean="0"/>
              <a:t>TA= Tirante de agua en el estanque</a:t>
            </a:r>
          </a:p>
          <a:p>
            <a:r>
              <a:rPr lang="es-EC" sz="1400" b="1" dirty="0" smtClean="0"/>
              <a:t>LI= Longitud del estanque</a:t>
            </a:r>
          </a:p>
          <a:p>
            <a:r>
              <a:rPr lang="es-EC" sz="1400" b="1" dirty="0" smtClean="0"/>
              <a:t>Y1 Tirante al inicio del salto</a:t>
            </a:r>
          </a:p>
          <a:p>
            <a:r>
              <a:rPr lang="es-EC" sz="1400" b="1" dirty="0" smtClean="0"/>
              <a:t>Y3 Tirante al final del salto</a:t>
            </a:r>
            <a:endParaRPr lang="es-EC"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613"/>
            <a:ext cx="8229600" cy="5400675"/>
          </a:xfrm>
        </p:spPr>
        <p:txBody>
          <a:bodyPr>
            <a:normAutofit fontScale="92500"/>
          </a:bodyPr>
          <a:lstStyle/>
          <a:p>
            <a:pPr marL="548640" indent="-411480" algn="just" fontAlgn="auto">
              <a:spcAft>
                <a:spcPts val="0"/>
              </a:spcAft>
              <a:buClr>
                <a:schemeClr val="tx1">
                  <a:shade val="95000"/>
                </a:schemeClr>
              </a:buClr>
              <a:buFont typeface="Wingdings 2"/>
              <a:buNone/>
              <a:defRPr/>
            </a:pPr>
            <a:r>
              <a:rPr lang="es-EC" b="1" dirty="0" smtClean="0"/>
              <a:t>    Actualmente el país desarrolla obras hidráulicas, tanto para generación de energía como para riego y agua potable, en todas estas obras tenemos elementos de disipación de energía que se deben diseñar, por lo que se hace indispensable para los ingenieros el disponer de un manual que agrupe en un solo documento alternativas de diseño.</a:t>
            </a:r>
          </a:p>
          <a:p>
            <a:pPr marL="548640" indent="-411480" algn="just" fontAlgn="auto">
              <a:spcAft>
                <a:spcPts val="0"/>
              </a:spcAft>
              <a:buClr>
                <a:schemeClr val="tx1">
                  <a:shade val="95000"/>
                </a:schemeClr>
              </a:buClr>
              <a:buFont typeface="Wingdings 2"/>
              <a:buNone/>
              <a:defRPr/>
            </a:pPr>
            <a:r>
              <a:rPr lang="es-EC" b="1" dirty="0" smtClean="0"/>
              <a:t>     El presente Manual de diseño proporciona al diseñador una fuente de información cuyo origen está publicado en varios libros,  que le sirva de guía para diseñar eficientemente dicha estructura. Está acompañado con un ejemplo de aplicación.</a:t>
            </a:r>
          </a:p>
          <a:p>
            <a:pPr marL="548640" indent="-411480" algn="just" fontAlgn="auto">
              <a:spcAft>
                <a:spcPts val="0"/>
              </a:spcAft>
              <a:buClr>
                <a:schemeClr val="tx1">
                  <a:shade val="95000"/>
                </a:schemeClr>
              </a:buClr>
              <a:buFont typeface="Wingdings 2"/>
              <a:buNone/>
              <a:defRPr/>
            </a:pPr>
            <a:endParaRPr lang="es-EC" dirty="0" smtClean="0">
              <a:solidFill>
                <a:schemeClr val="bg1"/>
              </a:solidFill>
            </a:endParaRPr>
          </a:p>
        </p:txBody>
      </p:sp>
      <p:sp>
        <p:nvSpPr>
          <p:cNvPr id="4" name="Title 1"/>
          <p:cNvSpPr>
            <a:spLocks noGrp="1"/>
          </p:cNvSpPr>
          <p:nvPr>
            <p:ph type="title"/>
          </p:nvPr>
        </p:nvSpPr>
        <p:spPr>
          <a:xfrm>
            <a:off x="467544" y="-85661"/>
            <a:ext cx="8229600" cy="1143000"/>
          </a:xfrm>
        </p:spPr>
        <p:txBody>
          <a:bodyPr/>
          <a:lstStyle/>
          <a:p>
            <a:pPr fontAlgn="auto">
              <a:spcAft>
                <a:spcPts val="0"/>
              </a:spcAft>
              <a:defRPr/>
            </a:pPr>
            <a:r>
              <a:rPr lang="es-ES" dirty="0" smtClean="0">
                <a:solidFill>
                  <a:schemeClr val="tx1"/>
                </a:solidFill>
              </a:rPr>
              <a:t>INTRODUCCION</a:t>
            </a:r>
            <a:endParaRPr lang="es-EC"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323850" y="188913"/>
            <a:ext cx="8229600" cy="5903912"/>
          </a:xfrm>
        </p:spPr>
        <p:txBody>
          <a:bodyPr/>
          <a:lstStyle/>
          <a:p>
            <a:pPr>
              <a:buFont typeface="Wingdings 2" pitchFamily="18" charset="2"/>
              <a:buNone/>
            </a:pPr>
            <a:r>
              <a:rPr lang="es-EC" b="1" smtClean="0"/>
              <a:t>DESARROLLO</a:t>
            </a:r>
          </a:p>
          <a:p>
            <a:pPr>
              <a:buFont typeface="Wingdings 2" pitchFamily="18" charset="2"/>
              <a:buNone/>
            </a:pPr>
            <a:r>
              <a:rPr lang="es-EC" b="1" smtClean="0"/>
              <a:t>Paso 1.Cálculo del tirante contraído</a:t>
            </a:r>
          </a:p>
          <a:p>
            <a:pPr>
              <a:buFont typeface="Wingdings 2" pitchFamily="18" charset="2"/>
              <a:buNone/>
            </a:pPr>
            <a:endParaRPr lang="es-EC" b="1" smtClean="0"/>
          </a:p>
          <a:p>
            <a:pPr>
              <a:buFont typeface="Wingdings 2" pitchFamily="18" charset="2"/>
              <a:buNone/>
            </a:pPr>
            <a:endParaRPr lang="es-EC" b="1" smtClean="0"/>
          </a:p>
          <a:p>
            <a:endParaRPr lang="es-EC" b="1" smtClean="0"/>
          </a:p>
          <a:p>
            <a:pPr>
              <a:buFont typeface="Wingdings 2" pitchFamily="18" charset="2"/>
              <a:buNone/>
            </a:pPr>
            <a:r>
              <a:rPr lang="es-EC" b="1" smtClean="0"/>
              <a:t> </a:t>
            </a:r>
            <a:endParaRPr lang="es-EC" smtClean="0"/>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5059" name="Picture 1">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53150" y="765175"/>
            <a:ext cx="360363" cy="439738"/>
          </a:xfrm>
          <a:prstGeom prst="rect">
            <a:avLst/>
          </a:prstGeom>
          <a:solidFill>
            <a:schemeClr val="tx1"/>
          </a:solid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3348038" y="1341438"/>
            <a:ext cx="2295525" cy="666750"/>
          </a:xfrm>
          <a:prstGeom prst="rect">
            <a:avLst/>
          </a:prstGeom>
          <a:noFill/>
          <a:ln w="9525">
            <a:noFill/>
            <a:miter lim="800000"/>
            <a:headEnd/>
            <a:tailEnd/>
          </a:ln>
        </p:spPr>
      </p:pic>
      <p:sp>
        <p:nvSpPr>
          <p:cNvPr id="45061"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pic>
        <p:nvPicPr>
          <p:cNvPr id="45062" name="Picture 8"/>
          <p:cNvPicPr>
            <a:picLocks noChangeAspect="1" noChangeArrowheads="1"/>
          </p:cNvPicPr>
          <p:nvPr/>
        </p:nvPicPr>
        <p:blipFill>
          <a:blip r:embed="rId5" cstate="print"/>
          <a:srcRect/>
          <a:stretch>
            <a:fillRect/>
          </a:stretch>
        </p:blipFill>
        <p:spPr bwMode="auto">
          <a:xfrm>
            <a:off x="1042988" y="1916113"/>
            <a:ext cx="1257300" cy="381000"/>
          </a:xfrm>
          <a:prstGeom prst="rect">
            <a:avLst/>
          </a:prstGeom>
          <a:noFill/>
          <a:ln w="9525">
            <a:noFill/>
            <a:miter lim="800000"/>
            <a:headEnd/>
            <a:tailEnd/>
          </a:ln>
        </p:spPr>
      </p:pic>
      <p:pic>
        <p:nvPicPr>
          <p:cNvPr id="45063" name="Picture 11"/>
          <p:cNvPicPr>
            <a:picLocks noChangeAspect="1" noChangeArrowheads="1"/>
          </p:cNvPicPr>
          <p:nvPr/>
        </p:nvPicPr>
        <p:blipFill>
          <a:blip r:embed="rId6" cstate="print"/>
          <a:srcRect/>
          <a:stretch>
            <a:fillRect/>
          </a:stretch>
        </p:blipFill>
        <p:spPr bwMode="auto">
          <a:xfrm>
            <a:off x="3851275" y="2492375"/>
            <a:ext cx="1209675" cy="419100"/>
          </a:xfrm>
          <a:prstGeom prst="rect">
            <a:avLst/>
          </a:prstGeom>
          <a:noFill/>
          <a:ln w="9525">
            <a:noFill/>
            <a:miter lim="800000"/>
            <a:headEnd/>
            <a:tailEnd/>
          </a:ln>
        </p:spPr>
      </p:pic>
      <p:pic>
        <p:nvPicPr>
          <p:cNvPr id="45064" name="Picture 12"/>
          <p:cNvPicPr>
            <a:picLocks noChangeAspect="1" noChangeArrowheads="1"/>
          </p:cNvPicPr>
          <p:nvPr/>
        </p:nvPicPr>
        <p:blipFill>
          <a:blip r:embed="rId7" cstate="print"/>
          <a:srcRect/>
          <a:stretch>
            <a:fillRect/>
          </a:stretch>
        </p:blipFill>
        <p:spPr bwMode="auto">
          <a:xfrm>
            <a:off x="1042988" y="2997200"/>
            <a:ext cx="895350" cy="400050"/>
          </a:xfrm>
          <a:prstGeom prst="rect">
            <a:avLst/>
          </a:prstGeom>
          <a:noFill/>
          <a:ln w="9525">
            <a:noFill/>
            <a:miter lim="800000"/>
            <a:headEnd/>
            <a:tailEnd/>
          </a:ln>
        </p:spPr>
      </p:pic>
      <p:pic>
        <p:nvPicPr>
          <p:cNvPr id="45065" name="Picture 13"/>
          <p:cNvPicPr>
            <a:picLocks noChangeAspect="1" noChangeArrowheads="1"/>
          </p:cNvPicPr>
          <p:nvPr/>
        </p:nvPicPr>
        <p:blipFill>
          <a:blip r:embed="rId8" cstate="print"/>
          <a:srcRect/>
          <a:stretch>
            <a:fillRect/>
          </a:stretch>
        </p:blipFill>
        <p:spPr bwMode="auto">
          <a:xfrm>
            <a:off x="3851275" y="3500438"/>
            <a:ext cx="1219200" cy="504825"/>
          </a:xfrm>
          <a:prstGeom prst="rect">
            <a:avLst/>
          </a:prstGeom>
          <a:noFill/>
          <a:ln w="9525">
            <a:noFill/>
            <a:miter lim="800000"/>
            <a:headEnd/>
            <a:tailEnd/>
          </a:ln>
        </p:spPr>
      </p:pic>
      <p:pic>
        <p:nvPicPr>
          <p:cNvPr id="45066" name="Picture 14"/>
          <p:cNvPicPr>
            <a:picLocks noChangeAspect="1" noChangeArrowheads="1"/>
          </p:cNvPicPr>
          <p:nvPr/>
        </p:nvPicPr>
        <p:blipFill>
          <a:blip r:embed="rId9" cstate="print"/>
          <a:srcRect/>
          <a:stretch>
            <a:fillRect/>
          </a:stretch>
        </p:blipFill>
        <p:spPr bwMode="auto">
          <a:xfrm>
            <a:off x="1042988" y="4149725"/>
            <a:ext cx="2257425" cy="438150"/>
          </a:xfrm>
          <a:prstGeom prst="rect">
            <a:avLst/>
          </a:prstGeom>
          <a:noFill/>
          <a:ln w="9525">
            <a:noFill/>
            <a:miter lim="800000"/>
            <a:headEnd/>
            <a:tailEnd/>
          </a:ln>
        </p:spPr>
      </p:pic>
      <p:pic>
        <p:nvPicPr>
          <p:cNvPr id="45067" name="Picture 15"/>
          <p:cNvPicPr>
            <a:picLocks noChangeAspect="1" noChangeArrowheads="1"/>
          </p:cNvPicPr>
          <p:nvPr/>
        </p:nvPicPr>
        <p:blipFill>
          <a:blip r:embed="rId10" cstate="print"/>
          <a:srcRect/>
          <a:stretch>
            <a:fillRect/>
          </a:stretch>
        </p:blipFill>
        <p:spPr bwMode="auto">
          <a:xfrm>
            <a:off x="3492500" y="4724400"/>
            <a:ext cx="2333625" cy="428625"/>
          </a:xfrm>
          <a:prstGeom prst="rect">
            <a:avLst/>
          </a:prstGeom>
          <a:noFill/>
          <a:ln w="9525">
            <a:noFill/>
            <a:miter lim="800000"/>
            <a:headEnd/>
            <a:tailEnd/>
          </a:ln>
        </p:spPr>
      </p:pic>
      <p:pic>
        <p:nvPicPr>
          <p:cNvPr id="45068" name="Picture 16"/>
          <p:cNvPicPr>
            <a:picLocks noChangeAspect="1" noChangeArrowheads="1"/>
          </p:cNvPicPr>
          <p:nvPr/>
        </p:nvPicPr>
        <p:blipFill>
          <a:blip r:embed="rId11" cstate="print"/>
          <a:srcRect/>
          <a:stretch>
            <a:fillRect/>
          </a:stretch>
        </p:blipFill>
        <p:spPr bwMode="auto">
          <a:xfrm>
            <a:off x="3203575" y="5341938"/>
            <a:ext cx="28194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88913"/>
            <a:ext cx="8229600" cy="6264275"/>
          </a:xfrm>
        </p:spPr>
        <p:txBody>
          <a:bodyPr>
            <a:normAutofit fontScale="85000" lnSpcReduction="20000"/>
          </a:bodyPr>
          <a:lstStyle/>
          <a:p>
            <a:pPr marL="548640" indent="-411480" algn="just" fontAlgn="auto">
              <a:spcAft>
                <a:spcPts val="0"/>
              </a:spcAft>
              <a:buClr>
                <a:schemeClr val="tx1">
                  <a:shade val="95000"/>
                </a:schemeClr>
              </a:buClr>
              <a:buFont typeface="Wingdings 2"/>
              <a:buNone/>
              <a:defRPr/>
            </a:pPr>
            <a:r>
              <a:rPr lang="es-EC" sz="3800" b="1" dirty="0" smtClean="0"/>
              <a:t>Paso 2. Cálculo de la velocidad a la entrada del estanque</a:t>
            </a: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algn="just" fontAlgn="auto">
              <a:spcAft>
                <a:spcPts val="0"/>
              </a:spcAft>
              <a:buClr>
                <a:schemeClr val="tx1">
                  <a:shade val="95000"/>
                </a:schemeClr>
              </a:buClr>
              <a:buFont typeface="Wingdings 2"/>
              <a:buNone/>
              <a:defRPr/>
            </a:pPr>
            <a:r>
              <a:rPr lang="es-EC" sz="3800" b="1" dirty="0" smtClean="0"/>
              <a:t>Paso 3.Cálculo del número de </a:t>
            </a:r>
            <a:r>
              <a:rPr lang="es-EC" sz="3800" b="1" dirty="0" err="1" smtClean="0"/>
              <a:t>Froude</a:t>
            </a:r>
            <a:r>
              <a:rPr lang="es-EC" sz="3800" b="1" dirty="0" smtClean="0"/>
              <a:t> a la entrada del estanque </a:t>
            </a:r>
            <a:endParaRPr lang="es-EC" sz="3800" dirty="0" smtClean="0"/>
          </a:p>
          <a:p>
            <a:pPr marL="548640" indent="-411480" fontAlgn="auto">
              <a:spcAft>
                <a:spcPts val="0"/>
              </a:spcAft>
              <a:buClr>
                <a:schemeClr val="tx1">
                  <a:shade val="95000"/>
                </a:schemeClr>
              </a:buClr>
              <a:buFont typeface="Wingdings 2"/>
              <a:buNone/>
              <a:defRPr/>
            </a:pPr>
            <a:endParaRPr lang="es-EC" b="1" dirty="0" smtClean="0">
              <a:solidFill>
                <a:schemeClr val="bg1"/>
              </a:solidFill>
            </a:endParaRPr>
          </a:p>
          <a:p>
            <a:pPr marL="548640" indent="-411480" fontAlgn="auto">
              <a:spcAft>
                <a:spcPts val="0"/>
              </a:spcAft>
              <a:buClr>
                <a:schemeClr val="tx1">
                  <a:shade val="95000"/>
                </a:schemeClr>
              </a:buClr>
              <a:buFont typeface="Wingdings 2"/>
              <a:buNone/>
              <a:defRPr/>
            </a:pPr>
            <a:r>
              <a:rPr lang="es-EC" b="1" dirty="0" smtClean="0">
                <a:solidFill>
                  <a:schemeClr val="bg1"/>
                </a:solidFill>
              </a:rPr>
              <a:t> </a:t>
            </a:r>
          </a:p>
          <a:p>
            <a:pPr marL="548640" indent="-411480" fontAlgn="auto">
              <a:spcAft>
                <a:spcPts val="0"/>
              </a:spcAft>
              <a:buClr>
                <a:schemeClr val="tx1">
                  <a:shade val="95000"/>
                </a:schemeClr>
              </a:buClr>
              <a:buFont typeface="Wingdings 2"/>
              <a:buNone/>
              <a:defRPr/>
            </a:pPr>
            <a:endParaRPr lang="es-EC" b="1" dirty="0" smtClean="0">
              <a:solidFill>
                <a:schemeClr val="bg1"/>
              </a:solidFill>
            </a:endParaRPr>
          </a:p>
          <a:p>
            <a:pPr marL="548640" indent="-411480" fontAlgn="auto">
              <a:spcAft>
                <a:spcPts val="0"/>
              </a:spcAft>
              <a:buClr>
                <a:schemeClr val="tx1">
                  <a:shade val="95000"/>
                </a:schemeClr>
              </a:buClr>
              <a:buFont typeface="Wingdings 2"/>
              <a:buChar char=""/>
              <a:defRPr/>
            </a:pPr>
            <a:endParaRPr lang="es-EC" b="1" dirty="0" smtClean="0">
              <a:solidFill>
                <a:schemeClr val="bg1"/>
              </a:solidFill>
            </a:endParaRPr>
          </a:p>
          <a:p>
            <a:pPr marL="548640" indent="-411480" algn="just" fontAlgn="auto">
              <a:spcAft>
                <a:spcPts val="0"/>
              </a:spcAft>
              <a:buClr>
                <a:schemeClr val="tx1">
                  <a:shade val="95000"/>
                </a:schemeClr>
              </a:buClr>
              <a:buFont typeface="Wingdings 2"/>
              <a:buNone/>
              <a:defRPr/>
            </a:pPr>
            <a:r>
              <a:rPr lang="es-EC" b="1" dirty="0" smtClean="0"/>
              <a:t>    </a:t>
            </a:r>
            <a:r>
              <a:rPr lang="es-EC" sz="2400" dirty="0" smtClean="0"/>
              <a:t>Calculado en número de </a:t>
            </a:r>
            <a:r>
              <a:rPr lang="es-EC" sz="2400" dirty="0" err="1" smtClean="0"/>
              <a:t>Froude</a:t>
            </a:r>
            <a:r>
              <a:rPr lang="es-EC" sz="2400" dirty="0" smtClean="0"/>
              <a:t> se analiza el tipo de salto que se va a dar en el estanque, para saber el tipo de estanque que se va a diseñar:</a:t>
            </a:r>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6083"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sp>
        <p:nvSpPr>
          <p:cNvPr id="4608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60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5825" y="633413"/>
            <a:ext cx="354013" cy="431800"/>
          </a:xfrm>
          <a:prstGeom prst="rect">
            <a:avLst/>
          </a:prstGeom>
          <a:solidFill>
            <a:schemeClr val="tx1"/>
          </a:solidFill>
          <a:ln w="9525">
            <a:noFill/>
            <a:miter lim="800000"/>
            <a:headEnd/>
            <a:tailEnd/>
          </a:ln>
        </p:spPr>
      </p:pic>
      <p:pic>
        <p:nvPicPr>
          <p:cNvPr id="46086" name="Picture 4"/>
          <p:cNvPicPr>
            <a:picLocks noChangeAspect="1" noChangeArrowheads="1"/>
          </p:cNvPicPr>
          <p:nvPr/>
        </p:nvPicPr>
        <p:blipFill>
          <a:blip r:embed="rId3" cstate="print"/>
          <a:srcRect/>
          <a:stretch>
            <a:fillRect/>
          </a:stretch>
        </p:blipFill>
        <p:spPr bwMode="auto">
          <a:xfrm>
            <a:off x="971550" y="1484313"/>
            <a:ext cx="723900" cy="552450"/>
          </a:xfrm>
          <a:prstGeom prst="rect">
            <a:avLst/>
          </a:prstGeom>
          <a:noFill/>
          <a:ln w="9525">
            <a:noFill/>
            <a:miter lim="800000"/>
            <a:headEnd/>
            <a:tailEnd/>
          </a:ln>
        </p:spPr>
      </p:pic>
      <p:pic>
        <p:nvPicPr>
          <p:cNvPr id="46087" name="Picture 5"/>
          <p:cNvPicPr>
            <a:picLocks noChangeAspect="1" noChangeArrowheads="1"/>
          </p:cNvPicPr>
          <p:nvPr/>
        </p:nvPicPr>
        <p:blipFill>
          <a:blip r:embed="rId4" cstate="print"/>
          <a:srcRect/>
          <a:stretch>
            <a:fillRect/>
          </a:stretch>
        </p:blipFill>
        <p:spPr bwMode="auto">
          <a:xfrm>
            <a:off x="3779838" y="1989138"/>
            <a:ext cx="1247775" cy="523875"/>
          </a:xfrm>
          <a:prstGeom prst="rect">
            <a:avLst/>
          </a:prstGeom>
          <a:noFill/>
          <a:ln w="9525">
            <a:noFill/>
            <a:miter lim="800000"/>
            <a:headEnd/>
            <a:tailEnd/>
          </a:ln>
        </p:spPr>
      </p:pic>
      <p:sp>
        <p:nvSpPr>
          <p:cNvPr id="4608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6089"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59338" y="3429000"/>
            <a:ext cx="511175" cy="431800"/>
          </a:xfrm>
          <a:prstGeom prst="rect">
            <a:avLst/>
          </a:prstGeom>
          <a:solidFill>
            <a:schemeClr val="tx1"/>
          </a:solidFill>
          <a:ln w="9525">
            <a:noFill/>
            <a:miter lim="800000"/>
            <a:headEnd/>
            <a:tailEnd/>
          </a:ln>
        </p:spPr>
      </p:pic>
      <p:pic>
        <p:nvPicPr>
          <p:cNvPr id="46090" name="Picture 9"/>
          <p:cNvPicPr>
            <a:picLocks noChangeAspect="1" noChangeArrowheads="1"/>
          </p:cNvPicPr>
          <p:nvPr/>
        </p:nvPicPr>
        <p:blipFill>
          <a:blip r:embed="rId6" cstate="print"/>
          <a:srcRect/>
          <a:stretch>
            <a:fillRect/>
          </a:stretch>
        </p:blipFill>
        <p:spPr bwMode="auto">
          <a:xfrm>
            <a:off x="900113" y="3933825"/>
            <a:ext cx="866775" cy="571500"/>
          </a:xfrm>
          <a:prstGeom prst="rect">
            <a:avLst/>
          </a:prstGeom>
          <a:noFill/>
          <a:ln w="9525">
            <a:noFill/>
            <a:miter lim="800000"/>
            <a:headEnd/>
            <a:tailEnd/>
          </a:ln>
        </p:spPr>
      </p:pic>
      <p:pic>
        <p:nvPicPr>
          <p:cNvPr id="46091" name="Picture 10"/>
          <p:cNvPicPr>
            <a:picLocks noChangeAspect="1" noChangeArrowheads="1"/>
          </p:cNvPicPr>
          <p:nvPr/>
        </p:nvPicPr>
        <p:blipFill>
          <a:blip r:embed="rId7" cstate="print"/>
          <a:srcRect/>
          <a:stretch>
            <a:fillRect/>
          </a:stretch>
        </p:blipFill>
        <p:spPr bwMode="auto">
          <a:xfrm>
            <a:off x="3708400" y="4652963"/>
            <a:ext cx="1438275"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76250"/>
            <a:ext cx="8229600" cy="6265863"/>
          </a:xfrm>
        </p:spPr>
        <p:txBody>
          <a:bodyPr>
            <a:normAutofit/>
          </a:bodyPr>
          <a:lstStyle/>
          <a:p>
            <a:pPr marL="548640" indent="-411480" fontAlgn="auto">
              <a:spcAft>
                <a:spcPts val="0"/>
              </a:spcAft>
              <a:buClr>
                <a:schemeClr val="tx1">
                  <a:shade val="95000"/>
                </a:schemeClr>
              </a:buClr>
              <a:buFont typeface="Wingdings 2"/>
              <a:buChar char=""/>
              <a:defRPr/>
            </a:pPr>
            <a:r>
              <a:rPr lang="es-EC" sz="3000" dirty="0" smtClean="0"/>
              <a:t>Si                                     = Salto oscilante, se diseña un </a:t>
            </a:r>
            <a:r>
              <a:rPr lang="es-EC" sz="3000" b="1" dirty="0" smtClean="0"/>
              <a:t>ESTANQUE TIPO I.</a:t>
            </a:r>
          </a:p>
          <a:p>
            <a:pPr marL="137160" indent="0" fontAlgn="auto">
              <a:spcAft>
                <a:spcPts val="0"/>
              </a:spcAft>
              <a:buClr>
                <a:schemeClr val="tx1">
                  <a:shade val="95000"/>
                </a:schemeClr>
              </a:buClr>
              <a:buFont typeface="Wingdings 2"/>
              <a:buNone/>
              <a:defRPr/>
            </a:pPr>
            <a:endParaRPr lang="es-EC" sz="3000" dirty="0" smtClean="0">
              <a:solidFill>
                <a:schemeClr val="bg1"/>
              </a:solidFill>
            </a:endParaRPr>
          </a:p>
          <a:p>
            <a:pPr marL="548640" indent="-411480" fontAlgn="auto">
              <a:spcAft>
                <a:spcPts val="0"/>
              </a:spcAft>
              <a:buClr>
                <a:schemeClr val="tx1">
                  <a:shade val="95000"/>
                </a:schemeClr>
              </a:buClr>
              <a:buFont typeface="Wingdings 2"/>
              <a:buChar char=""/>
              <a:defRPr/>
            </a:pPr>
            <a:r>
              <a:rPr lang="es-EC" sz="3000" dirty="0" smtClean="0"/>
              <a:t>Si                         = salto estable :</a:t>
            </a:r>
          </a:p>
          <a:p>
            <a:pPr marL="548640" indent="-411480" fontAlgn="auto">
              <a:spcAft>
                <a:spcPts val="0"/>
              </a:spcAft>
              <a:buClr>
                <a:schemeClr val="tx1">
                  <a:shade val="95000"/>
                </a:schemeClr>
              </a:buClr>
              <a:buFont typeface="Wingdings 2"/>
              <a:buNone/>
              <a:defRPr/>
            </a:pPr>
            <a:r>
              <a:rPr lang="es-EC" sz="3000" dirty="0" smtClean="0"/>
              <a:t>					= </a:t>
            </a:r>
            <a:r>
              <a:rPr lang="es-EC" sz="3000" b="1" dirty="0" smtClean="0"/>
              <a:t>ESTANQUE TIPO II</a:t>
            </a:r>
            <a:endParaRPr lang="es-EC" sz="3000" dirty="0" smtClean="0"/>
          </a:p>
          <a:p>
            <a:pPr marL="548640" indent="-411480" fontAlgn="auto">
              <a:spcAft>
                <a:spcPts val="0"/>
              </a:spcAft>
              <a:buClr>
                <a:schemeClr val="tx1">
                  <a:shade val="95000"/>
                </a:schemeClr>
              </a:buClr>
              <a:buFont typeface="Wingdings 2"/>
              <a:buNone/>
              <a:defRPr/>
            </a:pPr>
            <a:r>
              <a:rPr lang="es-EC" sz="3000" dirty="0" smtClean="0"/>
              <a:t>					=</a:t>
            </a:r>
            <a:r>
              <a:rPr lang="es-EC" sz="3000" b="1" dirty="0" smtClean="0"/>
              <a:t>ESTANQUE TIPO III</a:t>
            </a:r>
            <a:endParaRPr lang="es-EC" sz="3000" dirty="0" smtClean="0"/>
          </a:p>
          <a:p>
            <a:pPr marL="548640" indent="-411480" algn="just" fontAlgn="auto">
              <a:spcAft>
                <a:spcPts val="0"/>
              </a:spcAft>
              <a:buClr>
                <a:schemeClr val="tx1">
                  <a:shade val="95000"/>
                </a:schemeClr>
              </a:buClr>
              <a:buFont typeface="Wingdings 2"/>
              <a:buNone/>
              <a:defRPr/>
            </a:pPr>
            <a:r>
              <a:rPr lang="es-EC" sz="3000" dirty="0" smtClean="0">
                <a:solidFill>
                  <a:schemeClr val="bg1"/>
                </a:solidFill>
              </a:rPr>
              <a:t>     </a:t>
            </a: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r>
              <a:rPr lang="es-EC" b="1" dirty="0" smtClean="0"/>
              <a:t>    </a:t>
            </a:r>
            <a:r>
              <a:rPr lang="es-EC" dirty="0" smtClean="0"/>
              <a:t>En nuestro caso es un salto oscilante, se diseña un </a:t>
            </a:r>
            <a:r>
              <a:rPr lang="es-EC" b="1" dirty="0" smtClean="0"/>
              <a:t>ESTANQUE TIPO I:</a:t>
            </a:r>
            <a:endParaRPr lang="es-EC" dirty="0" smtClean="0"/>
          </a:p>
          <a:p>
            <a:pPr marL="548640" indent="-411480" fontAlgn="auto">
              <a:spcAft>
                <a:spcPts val="0"/>
              </a:spcAft>
              <a:buClr>
                <a:schemeClr val="tx1">
                  <a:shade val="95000"/>
                </a:schemeClr>
              </a:buClr>
              <a:buFont typeface="Wingdings 2"/>
              <a:buNone/>
              <a:defRPr/>
            </a:pPr>
            <a:endParaRPr lang="es-EC" b="1" dirty="0" smtClean="0">
              <a:solidFill>
                <a:schemeClr val="bg1"/>
              </a:solidFill>
            </a:endParaRPr>
          </a:p>
          <a:p>
            <a:pPr marL="548640" indent="-411480" fontAlgn="auto">
              <a:spcAft>
                <a:spcPts val="0"/>
              </a:spcAft>
              <a:buClr>
                <a:schemeClr val="tx1">
                  <a:shade val="95000"/>
                </a:schemeClr>
              </a:buClr>
              <a:buFont typeface="Wingdings 2"/>
              <a:buNone/>
              <a:defRPr/>
            </a:pPr>
            <a:endParaRPr lang="es-EC" b="1" dirty="0" smtClean="0"/>
          </a:p>
          <a:p>
            <a:pPr marL="548640" indent="-411480" fontAlgn="auto">
              <a:spcAft>
                <a:spcPts val="0"/>
              </a:spcAft>
              <a:buClr>
                <a:schemeClr val="tx1">
                  <a:shade val="95000"/>
                </a:schemeClr>
              </a:buClr>
              <a:buFont typeface="Wingdings 2"/>
              <a:buChar char=""/>
              <a:defRPr/>
            </a:pPr>
            <a:endParaRPr lang="es-EC" b="1"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7107"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sp>
        <p:nvSpPr>
          <p:cNvPr id="471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710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71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711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00225" y="476250"/>
            <a:ext cx="2082800" cy="431800"/>
          </a:xfrm>
          <a:prstGeom prst="rect">
            <a:avLst/>
          </a:prstGeom>
          <a:solidFill>
            <a:schemeClr val="tx1"/>
          </a:solidFill>
          <a:ln w="9525">
            <a:noFill/>
            <a:miter lim="800000"/>
            <a:headEnd/>
            <a:tailEnd/>
          </a:ln>
        </p:spPr>
      </p:pic>
      <p:sp>
        <p:nvSpPr>
          <p:cNvPr id="471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711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2275" y="2133600"/>
            <a:ext cx="1150938" cy="388938"/>
          </a:xfrm>
          <a:prstGeom prst="rect">
            <a:avLst/>
          </a:prstGeom>
          <a:solidFill>
            <a:schemeClr val="tx1"/>
          </a:solidFill>
          <a:ln w="9525">
            <a:noFill/>
            <a:miter lim="800000"/>
            <a:headEnd/>
            <a:tailEnd/>
          </a:ln>
        </p:spPr>
      </p:pic>
      <p:sp>
        <p:nvSpPr>
          <p:cNvPr id="471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711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8538" y="2665413"/>
            <a:ext cx="1687512" cy="431800"/>
          </a:xfrm>
          <a:prstGeom prst="rect">
            <a:avLst/>
          </a:prstGeom>
          <a:solidFill>
            <a:schemeClr val="tx1"/>
          </a:solidFill>
          <a:ln w="9525">
            <a:noFill/>
            <a:miter lim="800000"/>
            <a:headEnd/>
            <a:tailEnd/>
          </a:ln>
        </p:spPr>
      </p:pic>
      <p:sp>
        <p:nvSpPr>
          <p:cNvPr id="4711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711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8538" y="3209925"/>
            <a:ext cx="1676400" cy="4286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33375"/>
            <a:ext cx="8229600" cy="5903913"/>
          </a:xfrm>
        </p:spPr>
        <p:txBody>
          <a:bodyPr>
            <a:normAutofit fontScale="62500" lnSpcReduction="20000"/>
          </a:bodyPr>
          <a:lstStyle/>
          <a:p>
            <a:pPr marL="548640" indent="-411480" fontAlgn="auto">
              <a:spcAft>
                <a:spcPts val="0"/>
              </a:spcAft>
              <a:buClr>
                <a:schemeClr val="tx1">
                  <a:shade val="95000"/>
                </a:schemeClr>
              </a:buClr>
              <a:buFont typeface="Wingdings 2"/>
              <a:buNone/>
              <a:defRPr/>
            </a:pPr>
            <a:r>
              <a:rPr lang="es-EC" sz="5100" b="1" dirty="0" smtClean="0"/>
              <a:t>CALCULOS:</a:t>
            </a:r>
          </a:p>
          <a:p>
            <a:pPr marL="548640" indent="-411480" fontAlgn="auto">
              <a:spcAft>
                <a:spcPts val="0"/>
              </a:spcAft>
              <a:buClr>
                <a:schemeClr val="tx1">
                  <a:shade val="95000"/>
                </a:schemeClr>
              </a:buClr>
              <a:buFont typeface="Wingdings 2"/>
              <a:buChar char=""/>
              <a:defRPr/>
            </a:pPr>
            <a:r>
              <a:rPr lang="es-EC" sz="5100" b="1" dirty="0" smtClean="0"/>
              <a:t>Paso 1. Calcular el valor del tirante de agua en el estanque (TA).</a:t>
            </a:r>
            <a:endParaRPr lang="es-EC" sz="5100" dirty="0" smtClean="0"/>
          </a:p>
          <a:p>
            <a:pPr marL="548640" indent="-411480" fontAlgn="auto">
              <a:spcAft>
                <a:spcPts val="0"/>
              </a:spcAft>
              <a:buClr>
                <a:schemeClr val="tx1">
                  <a:shade val="95000"/>
                </a:schemeClr>
              </a:buClr>
              <a:buFont typeface="Wingdings 2"/>
              <a:buNone/>
              <a:defRPr/>
            </a:pPr>
            <a:endParaRPr lang="es-EC" sz="46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4600" b="1" dirty="0" smtClean="0">
              <a:solidFill>
                <a:schemeClr val="bg1"/>
              </a:solidFill>
            </a:endParaRPr>
          </a:p>
          <a:p>
            <a:pPr marL="548640" indent="-411480" fontAlgn="auto">
              <a:spcAft>
                <a:spcPts val="0"/>
              </a:spcAft>
              <a:buClr>
                <a:schemeClr val="tx1">
                  <a:shade val="95000"/>
                </a:schemeClr>
              </a:buClr>
              <a:buFont typeface="Wingdings 2"/>
              <a:buNone/>
              <a:defRPr/>
            </a:pPr>
            <a:r>
              <a:rPr lang="es-EC" sz="4600" b="1" dirty="0" smtClean="0">
                <a:solidFill>
                  <a:schemeClr val="bg1"/>
                </a:solidFill>
              </a:rPr>
              <a:t>  </a:t>
            </a:r>
          </a:p>
          <a:p>
            <a:pPr marL="548640" indent="-411480" fontAlgn="auto">
              <a:spcAft>
                <a:spcPts val="0"/>
              </a:spcAft>
              <a:buClr>
                <a:schemeClr val="tx1">
                  <a:shade val="95000"/>
                </a:schemeClr>
              </a:buClr>
              <a:buFont typeface="Wingdings 2"/>
              <a:buNone/>
              <a:defRPr/>
            </a:pPr>
            <a:endParaRPr lang="es-EC" sz="4600" b="1" dirty="0" smtClean="0">
              <a:solidFill>
                <a:schemeClr val="bg1"/>
              </a:solidFill>
            </a:endParaRPr>
          </a:p>
          <a:p>
            <a:pPr marL="548640" indent="-411480" fontAlgn="auto">
              <a:spcAft>
                <a:spcPts val="0"/>
              </a:spcAft>
              <a:buClr>
                <a:schemeClr val="tx1">
                  <a:shade val="95000"/>
                </a:schemeClr>
              </a:buClr>
              <a:buFont typeface="Wingdings 2"/>
              <a:buNone/>
              <a:defRPr/>
            </a:pPr>
            <a:r>
              <a:rPr lang="es-EC" sz="4600" b="1" dirty="0" smtClean="0">
                <a:solidFill>
                  <a:schemeClr val="bg1"/>
                </a:solidFill>
              </a:rPr>
              <a:t>  </a:t>
            </a:r>
            <a:r>
              <a:rPr lang="es-EC" sz="4600" b="1" dirty="0" smtClean="0"/>
              <a:t>Valor de la cota de fondo:</a:t>
            </a:r>
          </a:p>
          <a:p>
            <a:pPr marL="548640" indent="-411480" algn="ctr" fontAlgn="auto">
              <a:spcAft>
                <a:spcPts val="0"/>
              </a:spcAft>
              <a:buClr>
                <a:schemeClr val="tx1">
                  <a:shade val="95000"/>
                </a:schemeClr>
              </a:buClr>
              <a:buFont typeface="Wingdings 2"/>
              <a:buNone/>
              <a:defRPr/>
            </a:pPr>
            <a:r>
              <a:rPr lang="es-EC" sz="4600" dirty="0" smtClean="0"/>
              <a:t>Cota de fondo =Cota del agua aguas abajo – TA</a:t>
            </a:r>
          </a:p>
          <a:p>
            <a:pPr marL="548640" indent="-411480" algn="ctr" fontAlgn="auto">
              <a:spcAft>
                <a:spcPts val="0"/>
              </a:spcAft>
              <a:buClr>
                <a:schemeClr val="tx1">
                  <a:shade val="95000"/>
                </a:schemeClr>
              </a:buClr>
              <a:buFont typeface="Wingdings 2"/>
              <a:buNone/>
              <a:defRPr/>
            </a:pPr>
            <a:r>
              <a:rPr lang="es-EC" sz="4600" dirty="0" smtClean="0"/>
              <a:t>Cota de fondo =2513,5-1,66</a:t>
            </a:r>
          </a:p>
          <a:p>
            <a:pPr marL="548640" indent="-411480" algn="ctr" fontAlgn="auto">
              <a:spcAft>
                <a:spcPts val="0"/>
              </a:spcAft>
              <a:buClr>
                <a:schemeClr val="tx1">
                  <a:shade val="95000"/>
                </a:schemeClr>
              </a:buClr>
              <a:buFont typeface="Wingdings 2"/>
              <a:buNone/>
              <a:defRPr/>
            </a:pPr>
            <a:r>
              <a:rPr lang="es-EC" sz="4600" b="1" dirty="0" smtClean="0"/>
              <a:t>Cota de fondo= 2511,84 m</a:t>
            </a:r>
            <a:endParaRPr lang="es-EC" sz="4600" dirty="0" smtClean="0"/>
          </a:p>
          <a:p>
            <a:pPr marL="548640" indent="-411480" fontAlgn="auto">
              <a:spcAft>
                <a:spcPts val="0"/>
              </a:spcAft>
              <a:buClr>
                <a:schemeClr val="tx1">
                  <a:shade val="95000"/>
                </a:schemeClr>
              </a:buClr>
              <a:buFont typeface="Wingdings 2"/>
              <a:buNone/>
              <a:defRPr/>
            </a:pPr>
            <a:endParaRPr lang="es-EC" dirty="0" smtClean="0">
              <a:solidFill>
                <a:schemeClr val="bg1"/>
              </a:solidFill>
            </a:endParaRPr>
          </a:p>
          <a:p>
            <a:pPr marL="548640" indent="-411480" fontAlgn="auto">
              <a:spcAft>
                <a:spcPts val="0"/>
              </a:spcAft>
              <a:buClr>
                <a:schemeClr val="tx1">
                  <a:shade val="95000"/>
                </a:schemeClr>
              </a:buClr>
              <a:buFont typeface="Wingdings 2"/>
              <a:buChar char=""/>
              <a:defRPr/>
            </a:pPr>
            <a:endParaRPr lang="es-EC" b="1" dirty="0" smtClean="0"/>
          </a:p>
          <a:p>
            <a:pPr marL="548640" indent="-411480" fontAlgn="auto">
              <a:spcAft>
                <a:spcPts val="0"/>
              </a:spcAft>
              <a:buClr>
                <a:schemeClr val="tx1">
                  <a:shade val="95000"/>
                </a:schemeClr>
              </a:buClr>
              <a:buFont typeface="Wingdings 2"/>
              <a:buNone/>
              <a:defRPr/>
            </a:pPr>
            <a:r>
              <a:rPr lang="es-EC" b="1" dirty="0" smtClean="0"/>
              <a:t> </a:t>
            </a: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8131"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pic>
        <p:nvPicPr>
          <p:cNvPr id="48132" name="Picture 3"/>
          <p:cNvPicPr>
            <a:picLocks noChangeAspect="1" noChangeArrowheads="1"/>
          </p:cNvPicPr>
          <p:nvPr/>
        </p:nvPicPr>
        <p:blipFill>
          <a:blip r:embed="rId2" cstate="print"/>
          <a:srcRect/>
          <a:stretch>
            <a:fillRect/>
          </a:stretch>
        </p:blipFill>
        <p:spPr bwMode="auto">
          <a:xfrm>
            <a:off x="971550" y="2060575"/>
            <a:ext cx="1847850" cy="352425"/>
          </a:xfrm>
          <a:prstGeom prst="rect">
            <a:avLst/>
          </a:prstGeom>
          <a:noFill/>
          <a:ln w="9525">
            <a:noFill/>
            <a:miter lim="800000"/>
            <a:headEnd/>
            <a:tailEnd/>
          </a:ln>
        </p:spPr>
      </p:pic>
      <p:pic>
        <p:nvPicPr>
          <p:cNvPr id="48133" name="Picture 5"/>
          <p:cNvPicPr>
            <a:picLocks noChangeAspect="1" noChangeArrowheads="1"/>
          </p:cNvPicPr>
          <p:nvPr/>
        </p:nvPicPr>
        <p:blipFill>
          <a:blip r:embed="rId3" cstate="print"/>
          <a:srcRect/>
          <a:stretch>
            <a:fillRect/>
          </a:stretch>
        </p:blipFill>
        <p:spPr bwMode="auto">
          <a:xfrm>
            <a:off x="3563938" y="2565400"/>
            <a:ext cx="239077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323850" y="188913"/>
            <a:ext cx="8229600" cy="6264275"/>
          </a:xfrm>
        </p:spPr>
        <p:txBody>
          <a:bodyPr/>
          <a:lstStyle/>
          <a:p>
            <a:pPr algn="just">
              <a:buFont typeface="Wingdings 2" pitchFamily="18" charset="2"/>
              <a:buNone/>
            </a:pPr>
            <a:r>
              <a:rPr lang="es-EC" sz="3500" b="1" smtClean="0"/>
              <a:t>Paso 2. Cálculo del tirante conjugado </a:t>
            </a:r>
          </a:p>
          <a:p>
            <a:pPr>
              <a:buFont typeface="Wingdings 2" pitchFamily="18" charset="2"/>
              <a:buNone/>
            </a:pPr>
            <a:endParaRPr lang="es-EC" sz="3800" b="1" smtClean="0">
              <a:solidFill>
                <a:schemeClr val="bg1"/>
              </a:solidFill>
            </a:endParaRPr>
          </a:p>
          <a:p>
            <a:pPr>
              <a:buFont typeface="Wingdings 2" pitchFamily="18" charset="2"/>
              <a:buNone/>
            </a:pPr>
            <a:endParaRPr lang="es-EC" sz="3800" b="1" smtClean="0">
              <a:solidFill>
                <a:schemeClr val="bg1"/>
              </a:solidFill>
            </a:endParaRPr>
          </a:p>
          <a:p>
            <a:pPr>
              <a:buFont typeface="Wingdings 2" pitchFamily="18" charset="2"/>
              <a:buNone/>
            </a:pPr>
            <a:endParaRPr lang="es-EC" sz="3800" b="1" smtClean="0">
              <a:solidFill>
                <a:schemeClr val="bg1"/>
              </a:solidFill>
            </a:endParaRPr>
          </a:p>
          <a:p>
            <a:pPr>
              <a:buFont typeface="Wingdings 2" pitchFamily="18" charset="2"/>
              <a:buNone/>
            </a:pPr>
            <a:r>
              <a:rPr lang="es-EC" sz="3500" b="1" smtClean="0"/>
              <a:t>Paso 3. Cálculo de la longitud del estanque amortiguador tipo I </a:t>
            </a:r>
          </a:p>
          <a:p>
            <a:pPr>
              <a:buFont typeface="Wingdings 2" pitchFamily="18" charset="2"/>
              <a:buNone/>
            </a:pPr>
            <a:r>
              <a:rPr lang="es-EC" b="1" smtClean="0">
                <a:solidFill>
                  <a:schemeClr val="bg1"/>
                </a:solidFill>
              </a:rPr>
              <a:t> </a:t>
            </a:r>
          </a:p>
          <a:p>
            <a:pPr>
              <a:buFont typeface="Wingdings 2" pitchFamily="18" charset="2"/>
              <a:buNone/>
            </a:pPr>
            <a:endParaRPr lang="es-EC" b="1" smtClean="0">
              <a:solidFill>
                <a:schemeClr val="bg1"/>
              </a:solidFill>
            </a:endParaRPr>
          </a:p>
          <a:p>
            <a:endParaRPr lang="es-EC" b="1" smtClean="0">
              <a:solidFill>
                <a:schemeClr val="bg1"/>
              </a:solidFill>
            </a:endParaRPr>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9155"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sp>
        <p:nvSpPr>
          <p:cNvPr id="491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91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4915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9159"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57280" y="260350"/>
            <a:ext cx="360362" cy="439738"/>
          </a:xfrm>
          <a:prstGeom prst="rect">
            <a:avLst/>
          </a:prstGeom>
          <a:solidFill>
            <a:schemeClr val="tx1"/>
          </a:solidFill>
          <a:ln w="9525">
            <a:noFill/>
            <a:miter lim="800000"/>
            <a:headEnd/>
            <a:tailEnd/>
          </a:ln>
        </p:spPr>
      </p:pic>
      <p:pic>
        <p:nvPicPr>
          <p:cNvPr id="49160" name="Picture 14"/>
          <p:cNvPicPr>
            <a:picLocks noChangeAspect="1" noChangeArrowheads="1"/>
          </p:cNvPicPr>
          <p:nvPr/>
        </p:nvPicPr>
        <p:blipFill>
          <a:blip r:embed="rId3" cstate="print"/>
          <a:srcRect/>
          <a:stretch>
            <a:fillRect/>
          </a:stretch>
        </p:blipFill>
        <p:spPr bwMode="auto">
          <a:xfrm>
            <a:off x="900113" y="908050"/>
            <a:ext cx="1733550" cy="438150"/>
          </a:xfrm>
          <a:prstGeom prst="rect">
            <a:avLst/>
          </a:prstGeom>
          <a:noFill/>
          <a:ln w="9525">
            <a:noFill/>
            <a:miter lim="800000"/>
            <a:headEnd/>
            <a:tailEnd/>
          </a:ln>
        </p:spPr>
      </p:pic>
      <p:pic>
        <p:nvPicPr>
          <p:cNvPr id="49161" name="Picture 15"/>
          <p:cNvPicPr>
            <a:picLocks noChangeAspect="1" noChangeArrowheads="1"/>
          </p:cNvPicPr>
          <p:nvPr/>
        </p:nvPicPr>
        <p:blipFill>
          <a:blip r:embed="rId4" cstate="print"/>
          <a:srcRect/>
          <a:stretch>
            <a:fillRect/>
          </a:stretch>
        </p:blipFill>
        <p:spPr bwMode="auto">
          <a:xfrm>
            <a:off x="3348038" y="1484313"/>
            <a:ext cx="2419350" cy="552450"/>
          </a:xfrm>
          <a:prstGeom prst="rect">
            <a:avLst/>
          </a:prstGeom>
          <a:noFill/>
          <a:ln w="9525">
            <a:noFill/>
            <a:miter lim="800000"/>
            <a:headEnd/>
            <a:tailEnd/>
          </a:ln>
        </p:spPr>
      </p:pic>
      <p:sp>
        <p:nvSpPr>
          <p:cNvPr id="49162"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49163"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5463" y="3608388"/>
            <a:ext cx="360362" cy="528637"/>
          </a:xfrm>
          <a:prstGeom prst="rect">
            <a:avLst/>
          </a:prstGeom>
          <a:solidFill>
            <a:schemeClr val="tx1"/>
          </a:solidFill>
          <a:ln w="9525">
            <a:noFill/>
            <a:miter lim="800000"/>
            <a:headEnd/>
            <a:tailEnd/>
          </a:ln>
        </p:spPr>
      </p:pic>
      <p:pic>
        <p:nvPicPr>
          <p:cNvPr id="49164" name="Picture 22"/>
          <p:cNvPicPr>
            <a:picLocks noChangeAspect="1" noChangeArrowheads="1"/>
          </p:cNvPicPr>
          <p:nvPr/>
        </p:nvPicPr>
        <p:blipFill>
          <a:blip r:embed="rId6" cstate="print"/>
          <a:srcRect/>
          <a:stretch>
            <a:fillRect/>
          </a:stretch>
        </p:blipFill>
        <p:spPr bwMode="auto">
          <a:xfrm>
            <a:off x="755650" y="4292600"/>
            <a:ext cx="2486025" cy="371475"/>
          </a:xfrm>
          <a:prstGeom prst="rect">
            <a:avLst/>
          </a:prstGeom>
          <a:noFill/>
          <a:ln w="9525">
            <a:noFill/>
            <a:miter lim="800000"/>
            <a:headEnd/>
            <a:tailEnd/>
          </a:ln>
        </p:spPr>
      </p:pic>
      <p:pic>
        <p:nvPicPr>
          <p:cNvPr id="49165" name="Picture 23"/>
          <p:cNvPicPr>
            <a:picLocks noChangeAspect="1" noChangeArrowheads="1"/>
          </p:cNvPicPr>
          <p:nvPr/>
        </p:nvPicPr>
        <p:blipFill>
          <a:blip r:embed="rId7" cstate="print"/>
          <a:srcRect/>
          <a:stretch>
            <a:fillRect/>
          </a:stretch>
        </p:blipFill>
        <p:spPr bwMode="auto">
          <a:xfrm>
            <a:off x="2987675" y="5084763"/>
            <a:ext cx="3267075"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88913"/>
            <a:ext cx="8229600" cy="6669087"/>
          </a:xfrm>
        </p:spPr>
        <p:txBody>
          <a:bodyPr>
            <a:normAutofit lnSpcReduction="10000"/>
          </a:bodyPr>
          <a:lstStyle/>
          <a:p>
            <a:pPr marL="548640" indent="-411480" algn="just" fontAlgn="auto">
              <a:spcAft>
                <a:spcPts val="0"/>
              </a:spcAft>
              <a:buClr>
                <a:schemeClr val="tx1">
                  <a:shade val="95000"/>
                </a:schemeClr>
              </a:buClr>
              <a:buFont typeface="Wingdings 2"/>
              <a:buNone/>
              <a:defRPr/>
            </a:pPr>
            <a:r>
              <a:rPr lang="es-EC" b="1" dirty="0" smtClean="0"/>
              <a:t>Paso 4. Calcular el número de dientes (n)</a:t>
            </a: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endParaRPr lang="es-EC" sz="3800" b="1" dirty="0" smtClean="0">
              <a:solidFill>
                <a:schemeClr val="bg1"/>
              </a:solidFill>
            </a:endParaRPr>
          </a:p>
          <a:p>
            <a:pPr marL="548640" indent="-411480" fontAlgn="auto">
              <a:spcAft>
                <a:spcPts val="0"/>
              </a:spcAft>
              <a:buClr>
                <a:schemeClr val="tx1">
                  <a:shade val="95000"/>
                </a:schemeClr>
              </a:buClr>
              <a:buFont typeface="Wingdings 2"/>
              <a:buNone/>
              <a:defRPr/>
            </a:pPr>
            <a:r>
              <a:rPr lang="es-EC" sz="2400" dirty="0" smtClean="0">
                <a:solidFill>
                  <a:schemeClr val="bg1"/>
                </a:solidFill>
              </a:rPr>
              <a:t>	</a:t>
            </a:r>
            <a:r>
              <a:rPr lang="es-EC" sz="2400" dirty="0" smtClean="0"/>
              <a:t>Aproximar al valor inmediato inferior y entero </a:t>
            </a:r>
            <a:r>
              <a:rPr lang="es-EC" sz="2400" b="1" dirty="0" smtClean="0"/>
              <a:t>20 dientes</a:t>
            </a:r>
            <a:endParaRPr lang="es-EC" sz="2400" dirty="0" smtClean="0"/>
          </a:p>
          <a:p>
            <a:pPr marL="548640" indent="-411480" fontAlgn="auto">
              <a:spcAft>
                <a:spcPts val="0"/>
              </a:spcAft>
              <a:buClr>
                <a:schemeClr val="tx1">
                  <a:shade val="95000"/>
                </a:schemeClr>
              </a:buClr>
              <a:buFont typeface="Wingdings 2"/>
              <a:buNone/>
              <a:defRPr/>
            </a:pPr>
            <a:endParaRPr lang="es-EC" sz="3500" b="1" dirty="0" smtClean="0">
              <a:solidFill>
                <a:schemeClr val="bg1"/>
              </a:solidFill>
            </a:endParaRPr>
          </a:p>
          <a:p>
            <a:pPr marL="548640" indent="-411480" fontAlgn="auto">
              <a:spcAft>
                <a:spcPts val="0"/>
              </a:spcAft>
              <a:buClr>
                <a:schemeClr val="tx1">
                  <a:shade val="95000"/>
                </a:schemeClr>
              </a:buClr>
              <a:buFont typeface="Wingdings 2"/>
              <a:buNone/>
              <a:defRPr/>
            </a:pPr>
            <a:r>
              <a:rPr lang="es-EC" sz="3600" b="1" dirty="0" smtClean="0"/>
              <a:t>Paso 5. Cálculo de las dimensiones de los dientes deflectores</a:t>
            </a:r>
            <a:endParaRPr lang="es-EC" sz="3600" dirty="0" smtClean="0"/>
          </a:p>
          <a:p>
            <a:pPr marL="548640" indent="-411480" fontAlgn="auto">
              <a:spcAft>
                <a:spcPts val="0"/>
              </a:spcAft>
              <a:buClr>
                <a:schemeClr val="tx1">
                  <a:shade val="95000"/>
                </a:schemeClr>
              </a:buClr>
              <a:buFont typeface="Wingdings 2"/>
              <a:buNone/>
              <a:defRPr/>
            </a:pPr>
            <a:r>
              <a:rPr lang="es-EC" b="1" dirty="0" smtClean="0">
                <a:solidFill>
                  <a:schemeClr val="bg1"/>
                </a:solidFill>
              </a:rPr>
              <a:t> </a:t>
            </a:r>
          </a:p>
          <a:p>
            <a:pPr marL="548640" indent="-411480" fontAlgn="auto">
              <a:spcAft>
                <a:spcPts val="0"/>
              </a:spcAft>
              <a:buClr>
                <a:schemeClr val="tx1">
                  <a:shade val="95000"/>
                </a:schemeClr>
              </a:buClr>
              <a:buFont typeface="Wingdings 2"/>
              <a:buNone/>
              <a:defRPr/>
            </a:pPr>
            <a:endParaRPr lang="es-EC" b="1" dirty="0" smtClean="0"/>
          </a:p>
          <a:p>
            <a:pPr marL="548640" indent="-411480" fontAlgn="auto">
              <a:spcAft>
                <a:spcPts val="0"/>
              </a:spcAft>
              <a:buClr>
                <a:schemeClr val="tx1">
                  <a:shade val="95000"/>
                </a:schemeClr>
              </a:buClr>
              <a:buFont typeface="Wingdings 2"/>
              <a:buChar char=""/>
              <a:defRPr/>
            </a:pPr>
            <a:endParaRPr lang="es-EC" b="1" dirty="0" smtClean="0"/>
          </a:p>
          <a:p>
            <a:pPr marL="548640" indent="-411480" algn="just" fontAlgn="auto">
              <a:spcAft>
                <a:spcPts val="0"/>
              </a:spcAft>
              <a:buClr>
                <a:schemeClr val="tx1">
                  <a:shade val="95000"/>
                </a:schemeClr>
              </a:buClr>
              <a:buFont typeface="Wingdings 2"/>
              <a:buNone/>
              <a:defRPr/>
            </a:pPr>
            <a:r>
              <a:rPr lang="es-EC" b="1" dirty="0" smtClean="0"/>
              <a:t>   </a:t>
            </a:r>
            <a:endParaRPr lang="es-EC" sz="2400"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smtClean="0"/>
          </a:p>
          <a:p>
            <a:pPr marL="548640" indent="-411480" fontAlgn="auto">
              <a:spcAft>
                <a:spcPts val="0"/>
              </a:spcAft>
              <a:buClr>
                <a:schemeClr val="tx1">
                  <a:shade val="95000"/>
                </a:schemeClr>
              </a:buClr>
              <a:buFont typeface="Wingdings 2"/>
              <a:buNone/>
              <a:defRPr/>
            </a:pPr>
            <a:endParaRPr lang="es-EC"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0179"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sp>
        <p:nvSpPr>
          <p:cNvPr id="501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01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018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0183"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50184" name="Picture 2"/>
          <p:cNvPicPr>
            <a:picLocks noChangeAspect="1" noChangeArrowheads="1"/>
          </p:cNvPicPr>
          <p:nvPr/>
        </p:nvPicPr>
        <p:blipFill>
          <a:blip r:embed="rId2" cstate="print"/>
          <a:srcRect/>
          <a:stretch>
            <a:fillRect/>
          </a:stretch>
        </p:blipFill>
        <p:spPr bwMode="auto">
          <a:xfrm>
            <a:off x="1042988" y="908050"/>
            <a:ext cx="1066800" cy="457200"/>
          </a:xfrm>
          <a:prstGeom prst="rect">
            <a:avLst/>
          </a:prstGeom>
          <a:noFill/>
          <a:ln w="9525">
            <a:noFill/>
            <a:miter lim="800000"/>
            <a:headEnd/>
            <a:tailEnd/>
          </a:ln>
        </p:spPr>
      </p:pic>
      <p:pic>
        <p:nvPicPr>
          <p:cNvPr id="50185" name="Picture 3"/>
          <p:cNvPicPr>
            <a:picLocks noChangeAspect="1" noChangeArrowheads="1"/>
          </p:cNvPicPr>
          <p:nvPr/>
        </p:nvPicPr>
        <p:blipFill>
          <a:blip r:embed="rId3" cstate="print"/>
          <a:srcRect/>
          <a:stretch>
            <a:fillRect/>
          </a:stretch>
        </p:blipFill>
        <p:spPr bwMode="auto">
          <a:xfrm>
            <a:off x="3419475" y="1484313"/>
            <a:ext cx="1971675" cy="676275"/>
          </a:xfrm>
          <a:prstGeom prst="rect">
            <a:avLst/>
          </a:prstGeom>
          <a:noFill/>
          <a:ln w="9525">
            <a:noFill/>
            <a:miter lim="800000"/>
            <a:headEnd/>
            <a:tailEnd/>
          </a:ln>
        </p:spPr>
      </p:pic>
      <p:pic>
        <p:nvPicPr>
          <p:cNvPr id="50186" name="Picture 5"/>
          <p:cNvPicPr>
            <a:picLocks noChangeAspect="1" noChangeArrowheads="1"/>
          </p:cNvPicPr>
          <p:nvPr/>
        </p:nvPicPr>
        <p:blipFill>
          <a:blip r:embed="rId4" cstate="print"/>
          <a:srcRect/>
          <a:stretch>
            <a:fillRect/>
          </a:stretch>
        </p:blipFill>
        <p:spPr bwMode="auto">
          <a:xfrm>
            <a:off x="1042988" y="4581525"/>
            <a:ext cx="1304925" cy="295275"/>
          </a:xfrm>
          <a:prstGeom prst="rect">
            <a:avLst/>
          </a:prstGeom>
          <a:noFill/>
          <a:ln w="9525">
            <a:noFill/>
            <a:miter lim="800000"/>
            <a:headEnd/>
            <a:tailEnd/>
          </a:ln>
        </p:spPr>
      </p:pic>
      <p:pic>
        <p:nvPicPr>
          <p:cNvPr id="50187" name="Picture 7"/>
          <p:cNvPicPr>
            <a:picLocks noChangeAspect="1" noChangeArrowheads="1"/>
          </p:cNvPicPr>
          <p:nvPr/>
        </p:nvPicPr>
        <p:blipFill>
          <a:blip r:embed="rId5" cstate="print"/>
          <a:srcRect/>
          <a:stretch>
            <a:fillRect/>
          </a:stretch>
        </p:blipFill>
        <p:spPr bwMode="auto">
          <a:xfrm>
            <a:off x="3708400" y="4941888"/>
            <a:ext cx="1304925" cy="390525"/>
          </a:xfrm>
          <a:prstGeom prst="rect">
            <a:avLst/>
          </a:prstGeom>
          <a:noFill/>
          <a:ln w="9525">
            <a:noFill/>
            <a:miter lim="800000"/>
            <a:headEnd/>
            <a:tailEnd/>
          </a:ln>
        </p:spPr>
      </p:pic>
      <p:pic>
        <p:nvPicPr>
          <p:cNvPr id="50188" name="Picture 8"/>
          <p:cNvPicPr>
            <a:picLocks noChangeAspect="1" noChangeArrowheads="1"/>
          </p:cNvPicPr>
          <p:nvPr/>
        </p:nvPicPr>
        <p:blipFill>
          <a:blip r:embed="rId6" cstate="print"/>
          <a:srcRect/>
          <a:stretch>
            <a:fillRect/>
          </a:stretch>
        </p:blipFill>
        <p:spPr bwMode="auto">
          <a:xfrm>
            <a:off x="1042988" y="5661025"/>
            <a:ext cx="1171575" cy="390525"/>
          </a:xfrm>
          <a:prstGeom prst="rect">
            <a:avLst/>
          </a:prstGeom>
          <a:noFill/>
          <a:ln w="9525">
            <a:noFill/>
            <a:miter lim="800000"/>
            <a:headEnd/>
            <a:tailEnd/>
          </a:ln>
        </p:spPr>
      </p:pic>
      <p:pic>
        <p:nvPicPr>
          <p:cNvPr id="50189" name="Picture 9"/>
          <p:cNvPicPr>
            <a:picLocks noChangeAspect="1" noChangeArrowheads="1"/>
          </p:cNvPicPr>
          <p:nvPr/>
        </p:nvPicPr>
        <p:blipFill>
          <a:blip r:embed="rId7" cstate="print"/>
          <a:srcRect/>
          <a:stretch>
            <a:fillRect/>
          </a:stretch>
        </p:blipFill>
        <p:spPr bwMode="auto">
          <a:xfrm>
            <a:off x="3995738" y="6165850"/>
            <a:ext cx="771525"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323850" y="188913"/>
            <a:ext cx="8229600" cy="5903912"/>
          </a:xfrm>
        </p:spPr>
        <p:txBody>
          <a:bodyPr/>
          <a:lstStyle/>
          <a:p>
            <a:pPr>
              <a:buFont typeface="Wingdings 2" pitchFamily="18" charset="2"/>
              <a:buNone/>
            </a:pPr>
            <a:endParaRPr lang="es-EC" b="1" smtClean="0"/>
          </a:p>
          <a:p>
            <a:pPr>
              <a:buFont typeface="Wingdings 2" pitchFamily="18" charset="2"/>
              <a:buNone/>
            </a:pPr>
            <a:endParaRPr lang="es-EC" b="1" smtClean="0"/>
          </a:p>
          <a:p>
            <a:endParaRPr lang="es-EC" b="1" smtClean="0"/>
          </a:p>
          <a:p>
            <a:pPr>
              <a:buFont typeface="Wingdings 2" pitchFamily="18" charset="2"/>
              <a:buNone/>
            </a:pPr>
            <a:r>
              <a:rPr lang="es-EC" b="1" smtClean="0"/>
              <a:t> </a:t>
            </a:r>
            <a:endParaRPr lang="es-EC" smtClean="0"/>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1203"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pic>
        <p:nvPicPr>
          <p:cNvPr id="51204" name="Picture 2"/>
          <p:cNvPicPr>
            <a:picLocks noChangeAspect="1" noChangeArrowheads="1"/>
          </p:cNvPicPr>
          <p:nvPr/>
        </p:nvPicPr>
        <p:blipFill>
          <a:blip r:embed="rId2" cstate="print"/>
          <a:srcRect/>
          <a:stretch>
            <a:fillRect/>
          </a:stretch>
        </p:blipFill>
        <p:spPr bwMode="auto">
          <a:xfrm>
            <a:off x="900113" y="476250"/>
            <a:ext cx="1257300" cy="285750"/>
          </a:xfrm>
          <a:prstGeom prst="rect">
            <a:avLst/>
          </a:prstGeom>
          <a:noFill/>
          <a:ln w="9525">
            <a:noFill/>
            <a:miter lim="800000"/>
            <a:headEnd/>
            <a:tailEnd/>
          </a:ln>
        </p:spPr>
      </p:pic>
      <p:pic>
        <p:nvPicPr>
          <p:cNvPr id="51205" name="Picture 3"/>
          <p:cNvPicPr>
            <a:picLocks noChangeAspect="1" noChangeArrowheads="1"/>
          </p:cNvPicPr>
          <p:nvPr/>
        </p:nvPicPr>
        <p:blipFill>
          <a:blip r:embed="rId3" cstate="print"/>
          <a:srcRect/>
          <a:stretch>
            <a:fillRect/>
          </a:stretch>
        </p:blipFill>
        <p:spPr bwMode="auto">
          <a:xfrm>
            <a:off x="3708400" y="908050"/>
            <a:ext cx="1333500" cy="381000"/>
          </a:xfrm>
          <a:prstGeom prst="rect">
            <a:avLst/>
          </a:prstGeom>
          <a:noFill/>
          <a:ln w="9525">
            <a:noFill/>
            <a:miter lim="800000"/>
            <a:headEnd/>
            <a:tailEnd/>
          </a:ln>
        </p:spPr>
      </p:pic>
      <p:pic>
        <p:nvPicPr>
          <p:cNvPr id="51206" name="Picture 4"/>
          <p:cNvPicPr>
            <a:picLocks noChangeAspect="1" noChangeArrowheads="1"/>
          </p:cNvPicPr>
          <p:nvPr/>
        </p:nvPicPr>
        <p:blipFill>
          <a:blip r:embed="rId4" cstate="print"/>
          <a:srcRect/>
          <a:stretch>
            <a:fillRect/>
          </a:stretch>
        </p:blipFill>
        <p:spPr bwMode="auto">
          <a:xfrm>
            <a:off x="877888" y="1484313"/>
            <a:ext cx="2362200" cy="276225"/>
          </a:xfrm>
          <a:prstGeom prst="rect">
            <a:avLst/>
          </a:prstGeom>
          <a:noFill/>
          <a:ln w="9525">
            <a:noFill/>
            <a:miter lim="800000"/>
            <a:headEnd/>
            <a:tailEnd/>
          </a:ln>
        </p:spPr>
      </p:pic>
      <p:pic>
        <p:nvPicPr>
          <p:cNvPr id="51207" name="Picture 5"/>
          <p:cNvPicPr>
            <a:picLocks noChangeAspect="1" noChangeArrowheads="1"/>
          </p:cNvPicPr>
          <p:nvPr/>
        </p:nvPicPr>
        <p:blipFill>
          <a:blip r:embed="rId5" cstate="print"/>
          <a:srcRect/>
          <a:stretch>
            <a:fillRect/>
          </a:stretch>
        </p:blipFill>
        <p:spPr bwMode="auto">
          <a:xfrm>
            <a:off x="3635375" y="1989138"/>
            <a:ext cx="1562100" cy="314325"/>
          </a:xfrm>
          <a:prstGeom prst="rect">
            <a:avLst/>
          </a:prstGeom>
          <a:noFill/>
          <a:ln w="9525">
            <a:noFill/>
            <a:miter lim="800000"/>
            <a:headEnd/>
            <a:tailEnd/>
          </a:ln>
        </p:spPr>
      </p:pic>
      <p:pic>
        <p:nvPicPr>
          <p:cNvPr id="51208" name="Picture 6"/>
          <p:cNvPicPr>
            <a:picLocks noChangeAspect="1" noChangeArrowheads="1"/>
          </p:cNvPicPr>
          <p:nvPr/>
        </p:nvPicPr>
        <p:blipFill>
          <a:blip r:embed="rId6" cstate="print"/>
          <a:srcRect/>
          <a:stretch>
            <a:fillRect/>
          </a:stretch>
        </p:blipFill>
        <p:spPr bwMode="auto">
          <a:xfrm>
            <a:off x="900113" y="2565400"/>
            <a:ext cx="2552700" cy="447675"/>
          </a:xfrm>
          <a:prstGeom prst="rect">
            <a:avLst/>
          </a:prstGeom>
          <a:noFill/>
          <a:ln w="9525">
            <a:noFill/>
            <a:miter lim="800000"/>
            <a:headEnd/>
            <a:tailEnd/>
          </a:ln>
        </p:spPr>
      </p:pic>
      <p:pic>
        <p:nvPicPr>
          <p:cNvPr id="51209" name="Picture 7"/>
          <p:cNvPicPr>
            <a:picLocks noChangeAspect="1" noChangeArrowheads="1"/>
          </p:cNvPicPr>
          <p:nvPr/>
        </p:nvPicPr>
        <p:blipFill>
          <a:blip r:embed="rId7" cstate="print"/>
          <a:srcRect/>
          <a:stretch>
            <a:fillRect/>
          </a:stretch>
        </p:blipFill>
        <p:spPr bwMode="auto">
          <a:xfrm>
            <a:off x="3348038" y="3357563"/>
            <a:ext cx="2943225" cy="676275"/>
          </a:xfrm>
          <a:prstGeom prst="rect">
            <a:avLst/>
          </a:prstGeom>
          <a:noFill/>
          <a:ln w="9525">
            <a:noFill/>
            <a:miter lim="800000"/>
            <a:headEnd/>
            <a:tailEnd/>
          </a:ln>
        </p:spPr>
      </p:pic>
      <p:pic>
        <p:nvPicPr>
          <p:cNvPr id="51210" name="Picture 8"/>
          <p:cNvPicPr>
            <a:picLocks noChangeAspect="1" noChangeArrowheads="1"/>
          </p:cNvPicPr>
          <p:nvPr/>
        </p:nvPicPr>
        <p:blipFill>
          <a:blip r:embed="rId8" cstate="print"/>
          <a:srcRect/>
          <a:stretch>
            <a:fillRect/>
          </a:stretch>
        </p:blipFill>
        <p:spPr bwMode="auto">
          <a:xfrm>
            <a:off x="2339975" y="4292600"/>
            <a:ext cx="473392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323850" y="188913"/>
            <a:ext cx="8229600" cy="6669087"/>
          </a:xfrm>
        </p:spPr>
        <p:txBody>
          <a:bodyPr/>
          <a:lstStyle/>
          <a:p>
            <a:r>
              <a:rPr lang="es-EC" b="1" smtClean="0"/>
              <a:t>Paso 6. Cálculo del dimensionamiento del umbral terminal</a:t>
            </a:r>
            <a:endParaRPr lang="es-EC" smtClean="0"/>
          </a:p>
          <a:p>
            <a:pPr>
              <a:buFont typeface="Wingdings 2" pitchFamily="18" charset="2"/>
              <a:buNone/>
            </a:pPr>
            <a:endParaRPr lang="es-EC" sz="3800" b="1" smtClean="0"/>
          </a:p>
          <a:p>
            <a:pPr>
              <a:buFont typeface="Wingdings 2" pitchFamily="18" charset="2"/>
              <a:buNone/>
            </a:pPr>
            <a:endParaRPr lang="es-EC" sz="3800" b="1" smtClean="0"/>
          </a:p>
          <a:p>
            <a:pPr>
              <a:buFont typeface="Wingdings 2" pitchFamily="18" charset="2"/>
              <a:buNone/>
            </a:pPr>
            <a:endParaRPr lang="es-EC" sz="3800" b="1" smtClean="0"/>
          </a:p>
          <a:p>
            <a:pPr>
              <a:buFont typeface="Wingdings 2" pitchFamily="18" charset="2"/>
              <a:buNone/>
            </a:pPr>
            <a:r>
              <a:rPr lang="es-EC" sz="2400" smtClean="0"/>
              <a:t>		</a:t>
            </a:r>
            <a:endParaRPr lang="es-EC" b="1" smtClean="0"/>
          </a:p>
          <a:p>
            <a:pPr algn="just">
              <a:buFont typeface="Wingdings 2" pitchFamily="18" charset="2"/>
              <a:buNone/>
            </a:pPr>
            <a:r>
              <a:rPr lang="es-EC" b="1" smtClean="0"/>
              <a:t>   </a:t>
            </a:r>
            <a:endParaRPr lang="es-EC" sz="2400" smtClean="0"/>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a:p>
            <a:pPr>
              <a:buFont typeface="Wingdings 2" pitchFamily="18" charset="2"/>
              <a:buNone/>
            </a:pPr>
            <a:endParaRPr lang="es-EC" smtClean="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2227" name="Rectangle 7"/>
          <p:cNvSpPr>
            <a:spLocks noChangeArrowheads="1"/>
          </p:cNvSpPr>
          <p:nvPr/>
        </p:nvSpPr>
        <p:spPr bwMode="auto">
          <a:xfrm>
            <a:off x="457200" y="666750"/>
            <a:ext cx="9144000" cy="0"/>
          </a:xfrm>
          <a:prstGeom prst="rect">
            <a:avLst/>
          </a:prstGeom>
          <a:noFill/>
          <a:ln w="9525">
            <a:noFill/>
            <a:miter lim="800000"/>
            <a:headEnd/>
            <a:tailEnd/>
          </a:ln>
        </p:spPr>
        <p:txBody>
          <a:bodyPr wrap="none" anchor="ctr">
            <a:spAutoFit/>
          </a:bodyPr>
          <a:lstStyle/>
          <a:p>
            <a:endParaRPr lang="es-EC"/>
          </a:p>
        </p:txBody>
      </p:sp>
      <p:sp>
        <p:nvSpPr>
          <p:cNvPr id="522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222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223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sp>
        <p:nvSpPr>
          <p:cNvPr id="5223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latin typeface="Times New Roman" pitchFamily="18" charset="0"/>
            </a:endParaRPr>
          </a:p>
        </p:txBody>
      </p:sp>
      <p:pic>
        <p:nvPicPr>
          <p:cNvPr id="52232" name="Picture 3"/>
          <p:cNvPicPr>
            <a:picLocks noChangeAspect="1" noChangeArrowheads="1"/>
          </p:cNvPicPr>
          <p:nvPr/>
        </p:nvPicPr>
        <p:blipFill>
          <a:blip r:embed="rId2" cstate="print"/>
          <a:srcRect/>
          <a:stretch>
            <a:fillRect/>
          </a:stretch>
        </p:blipFill>
        <p:spPr bwMode="auto">
          <a:xfrm>
            <a:off x="971550" y="1412875"/>
            <a:ext cx="1057275" cy="447675"/>
          </a:xfrm>
          <a:prstGeom prst="rect">
            <a:avLst/>
          </a:prstGeom>
          <a:noFill/>
          <a:ln w="9525">
            <a:noFill/>
            <a:miter lim="800000"/>
            <a:headEnd/>
            <a:tailEnd/>
          </a:ln>
        </p:spPr>
      </p:pic>
      <p:pic>
        <p:nvPicPr>
          <p:cNvPr id="52233" name="Picture 4"/>
          <p:cNvPicPr>
            <a:picLocks noChangeAspect="1" noChangeArrowheads="1"/>
          </p:cNvPicPr>
          <p:nvPr/>
        </p:nvPicPr>
        <p:blipFill>
          <a:blip r:embed="rId3" cstate="print"/>
          <a:srcRect/>
          <a:stretch>
            <a:fillRect/>
          </a:stretch>
        </p:blipFill>
        <p:spPr bwMode="auto">
          <a:xfrm>
            <a:off x="3276600" y="1773238"/>
            <a:ext cx="1590675" cy="314325"/>
          </a:xfrm>
          <a:prstGeom prst="rect">
            <a:avLst/>
          </a:prstGeom>
          <a:noFill/>
          <a:ln w="9525">
            <a:noFill/>
            <a:miter lim="800000"/>
            <a:headEnd/>
            <a:tailEnd/>
          </a:ln>
        </p:spPr>
      </p:pic>
      <p:pic>
        <p:nvPicPr>
          <p:cNvPr id="52234" name="Picture 5"/>
          <p:cNvPicPr>
            <a:picLocks noChangeAspect="1" noChangeArrowheads="1"/>
          </p:cNvPicPr>
          <p:nvPr/>
        </p:nvPicPr>
        <p:blipFill>
          <a:blip r:embed="rId4" cstate="print"/>
          <a:srcRect/>
          <a:stretch>
            <a:fillRect/>
          </a:stretch>
        </p:blipFill>
        <p:spPr bwMode="auto">
          <a:xfrm>
            <a:off x="1042988" y="2205038"/>
            <a:ext cx="857250" cy="266700"/>
          </a:xfrm>
          <a:prstGeom prst="rect">
            <a:avLst/>
          </a:prstGeom>
          <a:noFill/>
          <a:ln w="9525">
            <a:noFill/>
            <a:miter lim="800000"/>
            <a:headEnd/>
            <a:tailEnd/>
          </a:ln>
        </p:spPr>
      </p:pic>
      <p:pic>
        <p:nvPicPr>
          <p:cNvPr id="52235" name="Picture 6"/>
          <p:cNvPicPr>
            <a:picLocks noChangeAspect="1" noChangeArrowheads="1"/>
          </p:cNvPicPr>
          <p:nvPr/>
        </p:nvPicPr>
        <p:blipFill>
          <a:blip r:embed="rId5" cstate="print"/>
          <a:srcRect/>
          <a:stretch>
            <a:fillRect/>
          </a:stretch>
        </p:blipFill>
        <p:spPr bwMode="auto">
          <a:xfrm>
            <a:off x="3348038" y="2708275"/>
            <a:ext cx="1438275" cy="409575"/>
          </a:xfrm>
          <a:prstGeom prst="rect">
            <a:avLst/>
          </a:prstGeom>
          <a:noFill/>
          <a:ln w="9525">
            <a:noFill/>
            <a:miter lim="800000"/>
            <a:headEnd/>
            <a:tailEnd/>
          </a:ln>
        </p:spPr>
      </p:pic>
      <p:pic>
        <p:nvPicPr>
          <p:cNvPr id="52236" name="Picture 7"/>
          <p:cNvPicPr>
            <a:picLocks noChangeAspect="1" noChangeArrowheads="1"/>
          </p:cNvPicPr>
          <p:nvPr/>
        </p:nvPicPr>
        <p:blipFill>
          <a:blip r:embed="rId6" cstate="print"/>
          <a:srcRect/>
          <a:stretch>
            <a:fillRect/>
          </a:stretch>
        </p:blipFill>
        <p:spPr bwMode="auto">
          <a:xfrm>
            <a:off x="971550" y="3141663"/>
            <a:ext cx="1628775" cy="381000"/>
          </a:xfrm>
          <a:prstGeom prst="rect">
            <a:avLst/>
          </a:prstGeom>
          <a:noFill/>
          <a:ln w="9525">
            <a:noFill/>
            <a:miter lim="800000"/>
            <a:headEnd/>
            <a:tailEnd/>
          </a:ln>
        </p:spPr>
      </p:pic>
      <p:pic>
        <p:nvPicPr>
          <p:cNvPr id="52237" name="Picture 8"/>
          <p:cNvPicPr>
            <a:picLocks noChangeAspect="1" noChangeArrowheads="1"/>
          </p:cNvPicPr>
          <p:nvPr/>
        </p:nvPicPr>
        <p:blipFill>
          <a:blip r:embed="rId7" cstate="print"/>
          <a:srcRect/>
          <a:stretch>
            <a:fillRect/>
          </a:stretch>
        </p:blipFill>
        <p:spPr bwMode="auto">
          <a:xfrm>
            <a:off x="3132138" y="3716338"/>
            <a:ext cx="2324100" cy="409575"/>
          </a:xfrm>
          <a:prstGeom prst="rect">
            <a:avLst/>
          </a:prstGeom>
          <a:noFill/>
          <a:ln w="9525">
            <a:noFill/>
            <a:miter lim="800000"/>
            <a:headEnd/>
            <a:tailEnd/>
          </a:ln>
        </p:spPr>
      </p:pic>
      <p:pic>
        <p:nvPicPr>
          <p:cNvPr id="52238" name="Picture 9"/>
          <p:cNvPicPr>
            <a:picLocks noChangeAspect="1" noChangeArrowheads="1"/>
          </p:cNvPicPr>
          <p:nvPr/>
        </p:nvPicPr>
        <p:blipFill>
          <a:blip r:embed="rId8" cstate="print"/>
          <a:srcRect/>
          <a:stretch>
            <a:fillRect/>
          </a:stretch>
        </p:blipFill>
        <p:spPr bwMode="auto">
          <a:xfrm>
            <a:off x="3059113" y="4362781"/>
            <a:ext cx="2592387"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2 Marcador de contenido"/>
          <p:cNvSpPr>
            <a:spLocks noGrp="1"/>
          </p:cNvSpPr>
          <p:nvPr>
            <p:ph idx="1"/>
          </p:nvPr>
        </p:nvSpPr>
        <p:spPr>
          <a:xfrm>
            <a:off x="457200" y="404813"/>
            <a:ext cx="8229600" cy="5721350"/>
          </a:xfrm>
        </p:spPr>
        <p:txBody>
          <a:bodyPr/>
          <a:lstStyle/>
          <a:p>
            <a:pPr algn="ctr">
              <a:buFont typeface="Wingdings 2" pitchFamily="18" charset="2"/>
              <a:buNone/>
            </a:pPr>
            <a:r>
              <a:rPr lang="es-EC" b="1" smtClean="0"/>
              <a:t>Resultados gráficos- Estanque amortiguador Tipo I </a:t>
            </a:r>
          </a:p>
          <a:p>
            <a:pPr algn="ctr">
              <a:buFont typeface="Wingdings 2" pitchFamily="18" charset="2"/>
              <a:buNone/>
            </a:pPr>
            <a:endParaRPr lang="es-EC" b="1" smtClean="0"/>
          </a:p>
        </p:txBody>
      </p:sp>
      <p:pic>
        <p:nvPicPr>
          <p:cNvPr id="53250" name="3 Imagen"/>
          <p:cNvPicPr>
            <a:picLocks noChangeAspect="1" noChangeArrowheads="1"/>
          </p:cNvPicPr>
          <p:nvPr/>
        </p:nvPicPr>
        <p:blipFill>
          <a:blip r:embed="rId2" cstate="print"/>
          <a:srcRect/>
          <a:stretch>
            <a:fillRect/>
          </a:stretch>
        </p:blipFill>
        <p:spPr bwMode="auto">
          <a:xfrm>
            <a:off x="971550" y="1989138"/>
            <a:ext cx="7345363"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C"/>
          </a:p>
        </p:txBody>
      </p:sp>
      <p:pic>
        <p:nvPicPr>
          <p:cNvPr id="54274" name="3 Marcador de contenido"/>
          <p:cNvPicPr>
            <a:picLocks noGrp="1"/>
          </p:cNvPicPr>
          <p:nvPr>
            <p:ph idx="1"/>
          </p:nvPr>
        </p:nvPicPr>
        <p:blipFill>
          <a:blip r:embed="rId2" cstate="print"/>
          <a:srcRect/>
          <a:stretch>
            <a:fillRect/>
          </a:stretch>
        </p:blipFill>
        <p:spPr>
          <a:xfrm>
            <a:off x="1331913" y="260350"/>
            <a:ext cx="6335712" cy="3816350"/>
          </a:xfrm>
        </p:spPr>
      </p:pic>
      <p:pic>
        <p:nvPicPr>
          <p:cNvPr id="54275" name="4 Imagen"/>
          <p:cNvPicPr>
            <a:picLocks noChangeAspect="1" noChangeArrowheads="1"/>
          </p:cNvPicPr>
          <p:nvPr/>
        </p:nvPicPr>
        <p:blipFill>
          <a:blip r:embed="rId3" cstate="print"/>
          <a:srcRect/>
          <a:stretch>
            <a:fillRect/>
          </a:stretch>
        </p:blipFill>
        <p:spPr bwMode="auto">
          <a:xfrm>
            <a:off x="631825" y="4338638"/>
            <a:ext cx="4424363" cy="2519362"/>
          </a:xfrm>
          <a:prstGeom prst="rect">
            <a:avLst/>
          </a:prstGeom>
          <a:noFill/>
          <a:ln w="9525">
            <a:noFill/>
            <a:miter lim="800000"/>
            <a:headEnd/>
            <a:tailEnd/>
          </a:ln>
        </p:spPr>
      </p:pic>
      <p:pic>
        <p:nvPicPr>
          <p:cNvPr id="54276" name="5 Imagen"/>
          <p:cNvPicPr>
            <a:picLocks noChangeAspect="1" noChangeArrowheads="1"/>
          </p:cNvPicPr>
          <p:nvPr/>
        </p:nvPicPr>
        <p:blipFill>
          <a:blip r:embed="rId4" cstate="print"/>
          <a:srcRect/>
          <a:stretch>
            <a:fillRect/>
          </a:stretch>
        </p:blipFill>
        <p:spPr bwMode="auto">
          <a:xfrm>
            <a:off x="5514975" y="4349750"/>
            <a:ext cx="2808288"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68240"/>
            <a:ext cx="8229600" cy="1143000"/>
          </a:xfrm>
        </p:spPr>
        <p:txBody>
          <a:bodyPr/>
          <a:lstStyle/>
          <a:p>
            <a:pPr fontAlgn="auto">
              <a:spcAft>
                <a:spcPts val="0"/>
              </a:spcAft>
              <a:defRPr/>
            </a:pPr>
            <a:r>
              <a:rPr lang="es-ES" dirty="0" smtClean="0">
                <a:solidFill>
                  <a:schemeClr val="tx1"/>
                </a:solidFill>
              </a:rPr>
              <a:t>OBJETIVOS</a:t>
            </a:r>
            <a:endParaRPr lang="es-EC" dirty="0">
              <a:solidFill>
                <a:schemeClr val="tx1"/>
              </a:solidFill>
            </a:endParaRPr>
          </a:p>
        </p:txBody>
      </p:sp>
      <p:sp>
        <p:nvSpPr>
          <p:cNvPr id="3" name="Content Placeholder 2"/>
          <p:cNvSpPr>
            <a:spLocks noGrp="1"/>
          </p:cNvSpPr>
          <p:nvPr>
            <p:ph idx="1"/>
          </p:nvPr>
        </p:nvSpPr>
        <p:spPr>
          <a:xfrm>
            <a:off x="457200" y="1052513"/>
            <a:ext cx="8229600" cy="5184775"/>
          </a:xfrm>
        </p:spPr>
        <p:txBody>
          <a:bodyPr>
            <a:normAutofit fontScale="92500" lnSpcReduction="20000"/>
          </a:bodyPr>
          <a:lstStyle/>
          <a:p>
            <a:pPr marL="548640" indent="-411480" algn="just" fontAlgn="auto">
              <a:spcAft>
                <a:spcPts val="0"/>
              </a:spcAft>
              <a:buClr>
                <a:schemeClr val="tx1">
                  <a:shade val="95000"/>
                </a:schemeClr>
              </a:buClr>
              <a:buFont typeface="Wingdings 2"/>
              <a:buChar char=""/>
              <a:defRPr/>
            </a:pPr>
            <a:r>
              <a:rPr lang="es-EC" dirty="0" smtClean="0"/>
              <a:t>Elaborar un manual básico de diseño de estructuras de disipación de energía hidráulica, de fácil manejo y aplicabilidad para ingenieros diseñadores de obras hidráulicas</a:t>
            </a:r>
          </a:p>
          <a:p>
            <a:pPr marL="548640" indent="-411480" fontAlgn="auto">
              <a:spcAft>
                <a:spcPts val="0"/>
              </a:spcAft>
              <a:buClr>
                <a:schemeClr val="tx1">
                  <a:shade val="95000"/>
                </a:schemeClr>
              </a:buClr>
              <a:buFont typeface="Wingdings 2"/>
              <a:buNone/>
              <a:defRPr/>
            </a:pPr>
            <a:endParaRPr lang="es-ES" b="1" dirty="0" smtClean="0"/>
          </a:p>
          <a:p>
            <a:pPr marL="548640" indent="-411480" fontAlgn="auto">
              <a:spcAft>
                <a:spcPts val="0"/>
              </a:spcAft>
              <a:buClr>
                <a:schemeClr val="tx1">
                  <a:shade val="95000"/>
                </a:schemeClr>
              </a:buClr>
              <a:buFont typeface="Wingdings 2"/>
              <a:buNone/>
              <a:defRPr/>
            </a:pPr>
            <a:r>
              <a:rPr lang="es-ES" b="1" dirty="0" smtClean="0"/>
              <a:t>OBJETIVOS ESPECÍFICOS.</a:t>
            </a:r>
            <a:endParaRPr lang="es-EC" b="1" dirty="0" smtClean="0"/>
          </a:p>
          <a:p>
            <a:pPr marL="548640" indent="-411480" algn="just" fontAlgn="auto">
              <a:spcAft>
                <a:spcPts val="0"/>
              </a:spcAft>
              <a:buClr>
                <a:schemeClr val="tx1">
                  <a:shade val="95000"/>
                </a:schemeClr>
              </a:buClr>
              <a:buFont typeface="Wingdings 2"/>
              <a:buChar char=""/>
              <a:defRPr/>
            </a:pPr>
            <a:r>
              <a:rPr lang="es-EC" dirty="0" smtClean="0"/>
              <a:t>Analizar los conceptos teóricos de la disipación de energía.</a:t>
            </a:r>
          </a:p>
          <a:p>
            <a:pPr marL="548640" indent="-411480" algn="just" fontAlgn="auto">
              <a:spcAft>
                <a:spcPts val="0"/>
              </a:spcAft>
              <a:buClr>
                <a:schemeClr val="tx1">
                  <a:shade val="95000"/>
                </a:schemeClr>
              </a:buClr>
              <a:buFont typeface="Wingdings 2"/>
              <a:buChar char=""/>
              <a:defRPr/>
            </a:pPr>
            <a:r>
              <a:rPr lang="es-EC" dirty="0" smtClean="0"/>
              <a:t>Seleccionar estructuras hidráulicas de disipación de energía más utilizadas. </a:t>
            </a:r>
          </a:p>
          <a:p>
            <a:pPr marL="548640" indent="-411480" algn="just" fontAlgn="auto">
              <a:spcAft>
                <a:spcPts val="0"/>
              </a:spcAft>
              <a:buClr>
                <a:schemeClr val="tx1">
                  <a:shade val="95000"/>
                </a:schemeClr>
              </a:buClr>
              <a:buFont typeface="Wingdings 2"/>
              <a:buChar char=""/>
              <a:defRPr/>
            </a:pPr>
            <a:r>
              <a:rPr lang="es-EC" dirty="0" smtClean="0"/>
              <a:t>Determinar y describir los parámetros de diseño de las estructuras de disipación de energía seleccionadas.</a:t>
            </a:r>
          </a:p>
          <a:p>
            <a:pPr marL="548640" indent="-411480" algn="just" fontAlgn="auto">
              <a:spcAft>
                <a:spcPts val="0"/>
              </a:spcAft>
              <a:buClr>
                <a:schemeClr val="tx1">
                  <a:shade val="95000"/>
                </a:schemeClr>
              </a:buClr>
              <a:buFont typeface="Wingdings 2"/>
              <a:buChar char=""/>
              <a:defRPr/>
            </a:pPr>
            <a:r>
              <a:rPr lang="es-EC" dirty="0" smtClean="0"/>
              <a:t>Presentar ejemplos de aplicación.</a:t>
            </a:r>
          </a:p>
          <a:p>
            <a:pPr marL="548640" indent="-411480" algn="just" fontAlgn="auto">
              <a:spcAft>
                <a:spcPts val="0"/>
              </a:spcAft>
              <a:buClr>
                <a:schemeClr val="tx1">
                  <a:shade val="95000"/>
                </a:schemeClr>
              </a:buClr>
              <a:buFont typeface="Wingdings 2"/>
              <a:buNone/>
              <a:defRPr/>
            </a:pPr>
            <a:endParaRPr lang="es-EC"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fontAlgn="auto">
              <a:spcAft>
                <a:spcPts val="0"/>
              </a:spcAft>
              <a:defRPr/>
            </a:pPr>
            <a:r>
              <a:rPr lang="es-ES" dirty="0" smtClean="0">
                <a:solidFill>
                  <a:schemeClr val="tx1"/>
                </a:solidFill>
              </a:rPr>
              <a:t>CONCLUSIONES</a:t>
            </a:r>
            <a:endParaRPr lang="es-EC" dirty="0">
              <a:solidFill>
                <a:schemeClr val="tx1"/>
              </a:solidFill>
            </a:endParaRPr>
          </a:p>
        </p:txBody>
      </p:sp>
      <p:sp>
        <p:nvSpPr>
          <p:cNvPr id="3" name="Content Placeholder 2"/>
          <p:cNvSpPr>
            <a:spLocks noGrp="1"/>
          </p:cNvSpPr>
          <p:nvPr>
            <p:ph idx="1"/>
          </p:nvPr>
        </p:nvSpPr>
        <p:spPr>
          <a:xfrm>
            <a:off x="457200" y="1125538"/>
            <a:ext cx="8229600" cy="5399087"/>
          </a:xfrm>
        </p:spPr>
        <p:txBody>
          <a:bodyPr>
            <a:normAutofit fontScale="25000" lnSpcReduction="20000"/>
          </a:bodyPr>
          <a:lstStyle/>
          <a:p>
            <a:pPr marL="548640" indent="-411480" fontAlgn="auto">
              <a:spcAft>
                <a:spcPts val="0"/>
              </a:spcAft>
              <a:buClr>
                <a:schemeClr val="tx1">
                  <a:shade val="95000"/>
                </a:schemeClr>
              </a:buClr>
              <a:buFont typeface="Wingdings 2"/>
              <a:buChar char=""/>
              <a:defRPr/>
            </a:pPr>
            <a:r>
              <a:rPr lang="es-EC" sz="8000" dirty="0" smtClean="0"/>
              <a:t>Para escoger la estructura de disipación de energía se deben considerar los siguientes puntos de vista:</a:t>
            </a:r>
          </a:p>
          <a:p>
            <a:pPr marL="548640" indent="-411480" algn="just" fontAlgn="auto">
              <a:spcAft>
                <a:spcPts val="0"/>
              </a:spcAft>
              <a:buClr>
                <a:schemeClr val="tx1">
                  <a:shade val="95000"/>
                </a:schemeClr>
              </a:buClr>
              <a:buFont typeface="Wingdings 2"/>
              <a:buNone/>
              <a:defRPr/>
            </a:pPr>
            <a:r>
              <a:rPr lang="es-EC" sz="8000" dirty="0" smtClean="0"/>
              <a:t>		Hidráulicos</a:t>
            </a:r>
          </a:p>
          <a:p>
            <a:pPr marL="548640" indent="-411480" algn="just" fontAlgn="auto">
              <a:spcAft>
                <a:spcPts val="0"/>
              </a:spcAft>
              <a:buClr>
                <a:schemeClr val="tx1">
                  <a:shade val="95000"/>
                </a:schemeClr>
              </a:buClr>
              <a:buFont typeface="Wingdings 2"/>
              <a:buNone/>
              <a:defRPr/>
            </a:pPr>
            <a:r>
              <a:rPr lang="es-EC" sz="8000" dirty="0" smtClean="0"/>
              <a:t>	    	Sanitario</a:t>
            </a:r>
          </a:p>
          <a:p>
            <a:pPr marL="548640" indent="-411480" algn="just" fontAlgn="auto">
              <a:spcAft>
                <a:spcPts val="0"/>
              </a:spcAft>
              <a:buClr>
                <a:schemeClr val="tx1">
                  <a:shade val="95000"/>
                </a:schemeClr>
              </a:buClr>
              <a:buFont typeface="Wingdings 2"/>
              <a:buNone/>
              <a:defRPr/>
            </a:pPr>
            <a:r>
              <a:rPr lang="es-ES" sz="8000" dirty="0" smtClean="0"/>
              <a:t>	  	Estructural </a:t>
            </a:r>
          </a:p>
          <a:p>
            <a:pPr marL="548640" indent="-411480" algn="just" fontAlgn="auto">
              <a:spcAft>
                <a:spcPts val="0"/>
              </a:spcAft>
              <a:buClr>
                <a:schemeClr val="tx1">
                  <a:shade val="95000"/>
                </a:schemeClr>
              </a:buClr>
              <a:buFont typeface="Wingdings 2"/>
              <a:buNone/>
              <a:defRPr/>
            </a:pPr>
            <a:r>
              <a:rPr lang="es-ES" sz="8000" dirty="0" smtClean="0"/>
              <a:t>		Económicos</a:t>
            </a:r>
          </a:p>
          <a:p>
            <a:pPr marL="548640" indent="-411480" algn="just" fontAlgn="auto">
              <a:spcAft>
                <a:spcPts val="0"/>
              </a:spcAft>
              <a:buClr>
                <a:schemeClr val="tx1">
                  <a:shade val="95000"/>
                </a:schemeClr>
              </a:buClr>
              <a:buFont typeface="Wingdings 2"/>
              <a:buNone/>
              <a:defRPr/>
            </a:pPr>
            <a:endParaRPr lang="es-EC" sz="8000" dirty="0" smtClean="0"/>
          </a:p>
          <a:p>
            <a:pPr marL="548640" indent="-411480" algn="just" fontAlgn="auto">
              <a:spcAft>
                <a:spcPts val="0"/>
              </a:spcAft>
              <a:buClr>
                <a:schemeClr val="tx1">
                  <a:shade val="95000"/>
                </a:schemeClr>
              </a:buClr>
              <a:buFont typeface="Wingdings 2"/>
              <a:buChar char=""/>
              <a:defRPr/>
            </a:pPr>
            <a:r>
              <a:rPr lang="es-ES" sz="8000" dirty="0" smtClean="0"/>
              <a:t>Para el diseño se deben tomar en cuenta los criterios para áreas grandes y áreas pequeñas, considerando condiciones de:</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Permeabilidad,</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Intensidades de lluvia.</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Factor costo-eficiencia</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Topografía existente</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Geología y geotecnia de la zona.</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Materiales disponibles en la zona o en el mercado más cercano</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Disponibilidad de mano de obra calificada</a:t>
            </a:r>
            <a:endParaRPr lang="es-EC" sz="8000" dirty="0" smtClean="0"/>
          </a:p>
          <a:p>
            <a:pPr marL="548640" indent="-411480" fontAlgn="auto">
              <a:spcAft>
                <a:spcPts val="0"/>
              </a:spcAft>
              <a:buClr>
                <a:schemeClr val="tx1">
                  <a:shade val="95000"/>
                </a:schemeClr>
              </a:buClr>
              <a:buFont typeface="Wingdings 2"/>
              <a:buNone/>
              <a:defRPr/>
            </a:pPr>
            <a:r>
              <a:rPr lang="es-ES" sz="8000" dirty="0" smtClean="0"/>
              <a:t>		Tecnología.</a:t>
            </a:r>
            <a:endParaRPr lang="es-EC" sz="8000" dirty="0" smtClean="0"/>
          </a:p>
          <a:p>
            <a:pPr marL="548640" indent="-411480" algn="just" fontAlgn="auto">
              <a:spcAft>
                <a:spcPts val="0"/>
              </a:spcAft>
              <a:buClr>
                <a:schemeClr val="tx1">
                  <a:shade val="95000"/>
                </a:schemeClr>
              </a:buClr>
              <a:buFont typeface="Wingdings 2"/>
              <a:buNone/>
              <a:defRPr/>
            </a:pPr>
            <a:r>
              <a:rPr lang="es-ES" sz="8000" dirty="0" smtClean="0"/>
              <a:t>     Lo mencionado anteriormente tomando la selección de datos más actualizados o apropiados para el área de estudio.</a:t>
            </a:r>
            <a:endParaRPr lang="es-EC" sz="8000" dirty="0" smtClean="0"/>
          </a:p>
          <a:p>
            <a:pPr marL="548640" indent="-411480" algn="just" fontAlgn="auto">
              <a:spcAft>
                <a:spcPts val="0"/>
              </a:spcAft>
              <a:buClr>
                <a:schemeClr val="tx1">
                  <a:shade val="95000"/>
                </a:schemeClr>
              </a:buClr>
              <a:buFont typeface="Wingdings 2"/>
              <a:buNone/>
              <a:defRPr/>
            </a:pPr>
            <a:endParaRPr lang="es-EC" sz="8000" dirty="0" smtClean="0"/>
          </a:p>
          <a:p>
            <a:pPr marL="548640" indent="-411480" fontAlgn="auto">
              <a:spcAft>
                <a:spcPts val="0"/>
              </a:spcAft>
              <a:buClr>
                <a:schemeClr val="tx1">
                  <a:shade val="95000"/>
                </a:schemeClr>
              </a:buClr>
              <a:buFont typeface="Wingdings 2"/>
              <a:buNone/>
              <a:defRPr/>
            </a:pPr>
            <a:endParaRPr lang="es-EC" sz="8000" dirty="0" smtClean="0"/>
          </a:p>
          <a:p>
            <a:pPr marL="548640" indent="-411480" fontAlgn="auto">
              <a:spcAft>
                <a:spcPts val="0"/>
              </a:spcAft>
              <a:buClr>
                <a:schemeClr val="tx1">
                  <a:shade val="95000"/>
                </a:schemeClr>
              </a:buClr>
              <a:buFont typeface="Wingdings 2"/>
              <a:buNone/>
              <a:defRPr/>
            </a:pPr>
            <a:endParaRPr lang="es-EC" sz="8000" dirty="0" smtClean="0"/>
          </a:p>
          <a:p>
            <a:pPr marL="548640" indent="-411480" fontAlgn="auto">
              <a:spcAft>
                <a:spcPts val="0"/>
              </a:spcAft>
              <a:buClr>
                <a:schemeClr val="tx1">
                  <a:shade val="95000"/>
                </a:schemeClr>
              </a:buClr>
              <a:buFont typeface="Wingdings 2"/>
              <a:buNone/>
              <a:defRPr/>
            </a:pPr>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549275"/>
            <a:ext cx="8229600" cy="6524625"/>
          </a:xfrm>
        </p:spPr>
        <p:txBody>
          <a:bodyPr>
            <a:normAutofit fontScale="70000" lnSpcReduction="20000"/>
          </a:bodyPr>
          <a:lstStyle/>
          <a:p>
            <a:pPr marL="548640" indent="-411480" algn="just" fontAlgn="auto">
              <a:spcAft>
                <a:spcPts val="0"/>
              </a:spcAft>
              <a:buClr>
                <a:schemeClr val="tx1">
                  <a:shade val="95000"/>
                </a:schemeClr>
              </a:buClr>
              <a:buFont typeface="Wingdings 2"/>
              <a:buChar char=""/>
              <a:defRPr/>
            </a:pPr>
            <a:r>
              <a:rPr lang="es-EC" dirty="0" smtClean="0"/>
              <a:t>Los disipadores de energía son estructuras indispensables en toda </a:t>
            </a:r>
            <a:r>
              <a:rPr lang="es-EC" dirty="0" smtClean="0"/>
              <a:t>obra</a:t>
            </a:r>
            <a:r>
              <a:rPr lang="es-EC" dirty="0" smtClean="0"/>
              <a:t> </a:t>
            </a:r>
            <a:r>
              <a:rPr lang="es-EC" dirty="0" smtClean="0"/>
              <a:t>hidráulica que almacene energía. En caso de ausencia las mismas fallarían por erosión o socavación.</a:t>
            </a:r>
          </a:p>
          <a:p>
            <a:pPr marL="548640" indent="-411480" algn="just" fontAlgn="auto">
              <a:spcAft>
                <a:spcPts val="0"/>
              </a:spcAft>
              <a:buClr>
                <a:schemeClr val="tx1">
                  <a:shade val="95000"/>
                </a:schemeClr>
              </a:buClr>
              <a:buFont typeface="Wingdings 2"/>
              <a:buNone/>
              <a:defRPr/>
            </a:pPr>
            <a:r>
              <a:rPr lang="es-ES" dirty="0" smtClean="0"/>
              <a:t> </a:t>
            </a:r>
            <a:endParaRPr lang="es-EC" dirty="0" smtClean="0"/>
          </a:p>
          <a:p>
            <a:pPr marL="548640" indent="-411480" algn="just" fontAlgn="auto">
              <a:spcAft>
                <a:spcPts val="0"/>
              </a:spcAft>
              <a:buClr>
                <a:schemeClr val="tx1">
                  <a:shade val="95000"/>
                </a:schemeClr>
              </a:buClr>
              <a:buFont typeface="Wingdings 2"/>
              <a:buChar char=""/>
              <a:defRPr/>
            </a:pPr>
            <a:r>
              <a:rPr lang="es-EC" dirty="0" smtClean="0"/>
              <a:t>El presente texto guía (manual), puede ser utilizado por diseñadores, docente y estudiantes,  permitiendo  incrementar el tiempo de consultas de carácter avanzado, sobre aspectos puntuales del diseño.</a:t>
            </a:r>
          </a:p>
          <a:p>
            <a:pPr marL="548640" indent="-411480" algn="just" fontAlgn="auto">
              <a:spcAft>
                <a:spcPts val="0"/>
              </a:spcAft>
              <a:buClr>
                <a:schemeClr val="tx1">
                  <a:shade val="95000"/>
                </a:schemeClr>
              </a:buClr>
              <a:buFont typeface="Wingdings 2"/>
              <a:buNone/>
              <a:defRPr/>
            </a:pPr>
            <a:r>
              <a:rPr lang="es-EC" dirty="0" smtClean="0"/>
              <a:t> </a:t>
            </a:r>
          </a:p>
          <a:p>
            <a:pPr marL="548640" indent="-411480" algn="just" fontAlgn="auto">
              <a:spcAft>
                <a:spcPts val="0"/>
              </a:spcAft>
              <a:buClr>
                <a:schemeClr val="tx1">
                  <a:shade val="95000"/>
                </a:schemeClr>
              </a:buClr>
              <a:buFont typeface="Wingdings 2"/>
              <a:buChar char=""/>
              <a:defRPr/>
            </a:pPr>
            <a:r>
              <a:rPr lang="es-EC" dirty="0" smtClean="0"/>
              <a:t>Dada la amplitud del tema de estas Obras Hidráulicas, se  procuró limitar el alcance de cada sección a lo mínimo necesario, sin llegar a una extensión excesiva de los temas.</a:t>
            </a:r>
          </a:p>
          <a:p>
            <a:pPr marL="548640" indent="-411480" algn="just" fontAlgn="auto">
              <a:spcAft>
                <a:spcPts val="0"/>
              </a:spcAft>
              <a:buClr>
                <a:schemeClr val="tx1">
                  <a:shade val="95000"/>
                </a:schemeClr>
              </a:buClr>
              <a:buFont typeface="Wingdings 2"/>
              <a:buNone/>
              <a:defRPr/>
            </a:pPr>
            <a:r>
              <a:rPr lang="es-ES" dirty="0" smtClean="0"/>
              <a:t> </a:t>
            </a:r>
            <a:endParaRPr lang="es-EC" dirty="0" smtClean="0"/>
          </a:p>
          <a:p>
            <a:pPr marL="548640" indent="-411480" algn="just" fontAlgn="auto">
              <a:spcAft>
                <a:spcPts val="0"/>
              </a:spcAft>
              <a:buClr>
                <a:schemeClr val="tx1">
                  <a:shade val="95000"/>
                </a:schemeClr>
              </a:buClr>
              <a:buFont typeface="Wingdings 2"/>
              <a:buChar char=""/>
              <a:defRPr/>
            </a:pPr>
            <a:r>
              <a:rPr lang="es-EC" dirty="0" smtClean="0"/>
              <a:t>Las condiciones topográficas, geológicas, clase y volumen de excavación, revestimiento, permeabilidad,  resistencia a la cimentación, estabilidad de taludes y otros son condiciones de emplazamiento que determinan el tipo y componentes de la estructura.</a:t>
            </a:r>
          </a:p>
          <a:p>
            <a:pPr marL="548640" indent="-411480" algn="just" fontAlgn="auto">
              <a:spcAft>
                <a:spcPts val="0"/>
              </a:spcAft>
              <a:buClr>
                <a:schemeClr val="tx1">
                  <a:shade val="95000"/>
                </a:schemeClr>
              </a:buClr>
              <a:buFont typeface="Wingdings 2"/>
              <a:buNone/>
              <a:defRPr/>
            </a:pPr>
            <a:r>
              <a:rPr lang="es-EC" dirty="0" smtClean="0"/>
              <a:t> </a:t>
            </a:r>
          </a:p>
          <a:p>
            <a:pPr marL="548640" indent="-411480" algn="just" fontAlgn="auto">
              <a:spcAft>
                <a:spcPts val="0"/>
              </a:spcAft>
              <a:buClr>
                <a:schemeClr val="tx1">
                  <a:shade val="95000"/>
                </a:schemeClr>
              </a:buClr>
              <a:buFont typeface="Wingdings 2"/>
              <a:buChar char=""/>
              <a:defRPr/>
            </a:pPr>
            <a:r>
              <a:rPr lang="es-EC" dirty="0" smtClean="0"/>
              <a:t>Una correcta interpretación de la información de soporte para el diseño de las obras hidráulicas, asegura el éxito del funcionamiento de estas estructuras.</a:t>
            </a:r>
          </a:p>
          <a:p>
            <a:pPr marL="548640" indent="-411480" fontAlgn="auto">
              <a:spcAft>
                <a:spcPts val="0"/>
              </a:spcAft>
              <a:buClr>
                <a:schemeClr val="tx1">
                  <a:shade val="95000"/>
                </a:schemeClr>
              </a:buClr>
              <a:buFont typeface="Wingdings 2"/>
              <a:buNone/>
              <a:defRPr/>
            </a:pPr>
            <a:r>
              <a:rPr lang="es-ES" dirty="0" smtClean="0"/>
              <a:t> </a:t>
            </a:r>
            <a:endParaRPr lang="es-EC" dirty="0" smtClean="0"/>
          </a:p>
          <a:p>
            <a:pPr marL="548640" indent="-411480" fontAlgn="auto">
              <a:spcAft>
                <a:spcPts val="0"/>
              </a:spcAft>
              <a:buClr>
                <a:schemeClr val="tx1">
                  <a:shade val="95000"/>
                </a:schemeClr>
              </a:buClr>
              <a:buFont typeface="Wingdings 2"/>
              <a:buNone/>
              <a:defRPr/>
            </a:pP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s-ES" dirty="0" smtClean="0">
                <a:solidFill>
                  <a:schemeClr val="tx1"/>
                </a:solidFill>
              </a:rPr>
              <a:t>RECOMENDACIONES</a:t>
            </a:r>
            <a:endParaRPr lang="es-EC" dirty="0">
              <a:solidFill>
                <a:schemeClr val="tx1"/>
              </a:solidFill>
            </a:endParaRPr>
          </a:p>
        </p:txBody>
      </p:sp>
      <p:sp>
        <p:nvSpPr>
          <p:cNvPr id="3" name="Content Placeholder 2"/>
          <p:cNvSpPr>
            <a:spLocks noGrp="1"/>
          </p:cNvSpPr>
          <p:nvPr>
            <p:ph idx="1"/>
          </p:nvPr>
        </p:nvSpPr>
        <p:spPr>
          <a:xfrm>
            <a:off x="457200" y="1600200"/>
            <a:ext cx="8229600" cy="4924425"/>
          </a:xfrm>
        </p:spPr>
        <p:txBody>
          <a:bodyPr>
            <a:normAutofit fontScale="85000" lnSpcReduction="10000"/>
          </a:bodyPr>
          <a:lstStyle/>
          <a:p>
            <a:pPr marL="548640" indent="-411480" algn="just" fontAlgn="auto">
              <a:spcAft>
                <a:spcPts val="0"/>
              </a:spcAft>
              <a:buClr>
                <a:schemeClr val="tx1">
                  <a:shade val="95000"/>
                </a:schemeClr>
              </a:buClr>
              <a:buFont typeface="Wingdings 2"/>
              <a:buChar char=""/>
              <a:defRPr/>
            </a:pPr>
            <a:r>
              <a:rPr lang="es-EC" dirty="0" smtClean="0"/>
              <a:t>Considerar a este manual como única fuente para el diseño sería un error, por lo que se recomienda la consulta en diferentes fuentes de información bibliográfica.</a:t>
            </a:r>
          </a:p>
          <a:p>
            <a:pPr marL="548640" indent="-411480" algn="just" fontAlgn="auto">
              <a:spcAft>
                <a:spcPts val="0"/>
              </a:spcAft>
              <a:buClr>
                <a:schemeClr val="tx1">
                  <a:shade val="95000"/>
                </a:schemeClr>
              </a:buClr>
              <a:buFont typeface="Wingdings 2"/>
              <a:buNone/>
              <a:defRPr/>
            </a:pPr>
            <a:r>
              <a:rPr lang="es-EC" dirty="0" smtClean="0"/>
              <a:t> </a:t>
            </a:r>
          </a:p>
          <a:p>
            <a:pPr marL="548640" indent="-411480" algn="just" fontAlgn="auto">
              <a:spcAft>
                <a:spcPts val="0"/>
              </a:spcAft>
              <a:buClr>
                <a:schemeClr val="tx1">
                  <a:shade val="95000"/>
                </a:schemeClr>
              </a:buClr>
              <a:buFont typeface="Wingdings 2"/>
              <a:buChar char=""/>
              <a:defRPr/>
            </a:pPr>
            <a:r>
              <a:rPr lang="es-EC" dirty="0" smtClean="0"/>
              <a:t>Actualizar el contenido del presente manual, debe ser una tarea permanente, considerando la  modernización pedagógica, académica y científica sobre los temas tratados.</a:t>
            </a:r>
          </a:p>
          <a:p>
            <a:pPr marL="548640" indent="-411480" algn="just" fontAlgn="auto">
              <a:spcAft>
                <a:spcPts val="0"/>
              </a:spcAft>
              <a:buClr>
                <a:schemeClr val="tx1">
                  <a:shade val="95000"/>
                </a:schemeClr>
              </a:buClr>
              <a:buFont typeface="Wingdings 2"/>
              <a:buNone/>
              <a:defRPr/>
            </a:pPr>
            <a:r>
              <a:rPr lang="es-ES" dirty="0" smtClean="0"/>
              <a:t> </a:t>
            </a:r>
            <a:endParaRPr lang="es-EC" dirty="0" smtClean="0"/>
          </a:p>
          <a:p>
            <a:pPr marL="548640" indent="-411480" algn="just" fontAlgn="auto">
              <a:spcAft>
                <a:spcPts val="0"/>
              </a:spcAft>
              <a:buClr>
                <a:schemeClr val="tx1">
                  <a:shade val="95000"/>
                </a:schemeClr>
              </a:buClr>
              <a:buFont typeface="Wingdings 2"/>
              <a:buChar char=""/>
              <a:defRPr/>
            </a:pPr>
            <a:r>
              <a:rPr lang="es-EC" dirty="0" smtClean="0"/>
              <a:t>Escoger el tipo de disipador depende de su funcionalidad y simplicidad en la construcción y mantenimiento.</a:t>
            </a:r>
          </a:p>
          <a:p>
            <a:pPr marL="548640" indent="-411480" algn="just" fontAlgn="auto">
              <a:spcAft>
                <a:spcPts val="0"/>
              </a:spcAft>
              <a:buClr>
                <a:schemeClr val="tx1">
                  <a:shade val="95000"/>
                </a:schemeClr>
              </a:buClr>
              <a:buFont typeface="Wingdings 2"/>
              <a:buNone/>
              <a:defRPr/>
            </a:pPr>
            <a:r>
              <a:rPr lang="es-ES" dirty="0" smtClean="0"/>
              <a:t> </a:t>
            </a:r>
            <a:endParaRPr lang="es-EC" dirty="0" smtClean="0"/>
          </a:p>
          <a:p>
            <a:pPr marL="548640" indent="-411480" algn="just" fontAlgn="auto">
              <a:spcAft>
                <a:spcPts val="0"/>
              </a:spcAft>
              <a:buClr>
                <a:schemeClr val="tx1">
                  <a:shade val="95000"/>
                </a:schemeClr>
              </a:buClr>
              <a:buFont typeface="Wingdings 2"/>
              <a:buNone/>
              <a:defRPr/>
            </a:pPr>
            <a:endParaRPr lang="es-EC"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468313" y="765175"/>
            <a:ext cx="8229600" cy="4525963"/>
          </a:xfrm>
        </p:spPr>
        <p:txBody>
          <a:bodyPr/>
          <a:lstStyle/>
          <a:p>
            <a:pPr algn="just"/>
            <a:r>
              <a:rPr lang="es-EC" sz="2400" smtClean="0"/>
              <a:t>Combinar y modificar los elementos de los disipadores propuestos es posible siempre y cuando se tenga un conocimiento profundo sobre el tema y se realicen modelos hidráulicos con las modificaciones propuestas.</a:t>
            </a:r>
          </a:p>
          <a:p>
            <a:pPr algn="just">
              <a:buFont typeface="Wingdings 2" pitchFamily="18" charset="2"/>
              <a:buNone/>
            </a:pPr>
            <a:endParaRPr lang="es-EC" sz="2400" smtClean="0"/>
          </a:p>
          <a:p>
            <a:pPr algn="just"/>
            <a:r>
              <a:rPr lang="es-EC" sz="2400" smtClean="0"/>
              <a:t>Considerar estructuras que no han fallado en otras obras es una buena práctica en la ingeniería hidráulica</a:t>
            </a:r>
          </a:p>
          <a:p>
            <a:pPr algn="just">
              <a:buFont typeface="Wingdings 2" pitchFamily="18" charset="2"/>
              <a:buNone/>
            </a:pPr>
            <a:r>
              <a:rPr lang="es-EC" sz="2400" smtClean="0"/>
              <a:t> </a:t>
            </a:r>
          </a:p>
          <a:p>
            <a:pPr algn="just"/>
            <a:r>
              <a:rPr lang="es-EC" sz="2400" smtClean="0"/>
              <a:t>Prevenir y mitigar los impactos ambientales negativos, incluyendo prácticas de conservación de suelos, programas de supervisión y mantenimiento de la obra, cumplimiento de las Leyes, Normas Oficiales  y Especificaciones es parte del diseño de las obras de disipación de energía.</a:t>
            </a:r>
          </a:p>
          <a:p>
            <a:pPr algn="just">
              <a:buFont typeface="Wingdings 2" pitchFamily="18" charset="2"/>
              <a:buNone/>
            </a:pPr>
            <a:r>
              <a:rPr lang="es-EC" sz="2400" smtClean="0">
                <a:solidFill>
                  <a:schemeClr val="bg1"/>
                </a:solidFill>
              </a:rPr>
              <a:t> </a:t>
            </a:r>
          </a:p>
          <a:p>
            <a:pPr algn="just">
              <a:buFont typeface="Wingdings 2" pitchFamily="18" charset="2"/>
              <a:buNone/>
            </a:pPr>
            <a:r>
              <a:rPr lang="es-EC" sz="2400" smtClean="0">
                <a:solidFill>
                  <a:schemeClr val="bg1"/>
                </a:solidFill>
              </a:rPr>
              <a:t> </a:t>
            </a:r>
          </a:p>
          <a:p>
            <a:pPr algn="just"/>
            <a:endParaRPr lang="es-EC" sz="220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240"/>
            <a:ext cx="8229600" cy="1143000"/>
          </a:xfrm>
        </p:spPr>
        <p:txBody>
          <a:bodyPr/>
          <a:lstStyle/>
          <a:p>
            <a:pPr fontAlgn="auto">
              <a:spcAft>
                <a:spcPts val="0"/>
              </a:spcAft>
              <a:defRPr/>
            </a:pPr>
            <a:r>
              <a:rPr lang="es-ES" dirty="0" smtClean="0">
                <a:solidFill>
                  <a:schemeClr val="tx1"/>
                </a:solidFill>
              </a:rPr>
              <a:t>DISIPACION DE ENERGÍA</a:t>
            </a:r>
            <a:endParaRPr lang="es-EC" dirty="0">
              <a:solidFill>
                <a:schemeClr val="tx1"/>
              </a:solidFill>
            </a:endParaRPr>
          </a:p>
        </p:txBody>
      </p:sp>
      <p:sp>
        <p:nvSpPr>
          <p:cNvPr id="3" name="Content Placeholder 2"/>
          <p:cNvSpPr>
            <a:spLocks noGrp="1"/>
          </p:cNvSpPr>
          <p:nvPr>
            <p:ph idx="1"/>
          </p:nvPr>
        </p:nvSpPr>
        <p:spPr>
          <a:xfrm>
            <a:off x="468313" y="1125538"/>
            <a:ext cx="8229600" cy="5732462"/>
          </a:xfrm>
        </p:spPr>
        <p:txBody>
          <a:bodyPr>
            <a:normAutofit fontScale="25000" lnSpcReduction="20000"/>
          </a:bodyPr>
          <a:lstStyle/>
          <a:p>
            <a:pPr marL="548640" indent="-411480" algn="just" fontAlgn="auto">
              <a:spcAft>
                <a:spcPts val="0"/>
              </a:spcAft>
              <a:buClr>
                <a:schemeClr val="tx1">
                  <a:shade val="95000"/>
                </a:schemeClr>
              </a:buClr>
              <a:buFont typeface="Wingdings 2"/>
              <a:buNone/>
              <a:defRPr/>
            </a:pPr>
            <a:r>
              <a:rPr lang="es-ES" sz="12800" dirty="0" smtClean="0"/>
              <a:t>   </a:t>
            </a:r>
            <a:r>
              <a:rPr lang="es-ES" sz="12000" dirty="0" smtClean="0"/>
              <a:t>La disipación de energía se produce por la combinación de los diferentes fenómenos tales como: aireación del flujo, cambio brusco de dirección de flujo, formación de resalto hidráulico, impacto o incremento de rugosidad.</a:t>
            </a:r>
          </a:p>
          <a:p>
            <a:pPr marL="548640" indent="-411480" algn="just" fontAlgn="auto">
              <a:spcAft>
                <a:spcPts val="0"/>
              </a:spcAft>
              <a:buClr>
                <a:schemeClr val="tx1">
                  <a:shade val="95000"/>
                </a:schemeClr>
              </a:buClr>
              <a:buFont typeface="Wingdings 2"/>
              <a:buNone/>
              <a:defRPr/>
            </a:pPr>
            <a:endParaRPr lang="es-EC" sz="12000" dirty="0" smtClean="0"/>
          </a:p>
          <a:p>
            <a:pPr marL="548640" indent="-411480" fontAlgn="auto">
              <a:spcAft>
                <a:spcPts val="0"/>
              </a:spcAft>
              <a:buClr>
                <a:schemeClr val="tx1">
                  <a:shade val="95000"/>
                </a:schemeClr>
              </a:buClr>
              <a:buFont typeface="Wingdings 2"/>
              <a:buNone/>
              <a:defRPr/>
            </a:pPr>
            <a:r>
              <a:rPr lang="es-ES" sz="12000" b="1" dirty="0" smtClean="0"/>
              <a:t>   </a:t>
            </a:r>
            <a:r>
              <a:rPr lang="es-ES" sz="12800" b="1" dirty="0" smtClean="0"/>
              <a:t>ORIGEN DE LAS PERDIDAS DE ENERGIA</a:t>
            </a:r>
          </a:p>
          <a:p>
            <a:pPr marL="548640" indent="-411480" algn="just" fontAlgn="auto">
              <a:spcAft>
                <a:spcPts val="0"/>
              </a:spcAft>
              <a:buClr>
                <a:schemeClr val="tx1">
                  <a:shade val="95000"/>
                </a:schemeClr>
              </a:buClr>
              <a:buFont typeface="Wingdings 2"/>
              <a:buNone/>
              <a:defRPr/>
            </a:pPr>
            <a:endParaRPr lang="es-ES" sz="12800" b="1" dirty="0" smtClean="0"/>
          </a:p>
          <a:p>
            <a:pPr marL="548640" indent="-411480" algn="just" fontAlgn="auto">
              <a:spcAft>
                <a:spcPts val="0"/>
              </a:spcAft>
              <a:buClr>
                <a:schemeClr val="tx1">
                  <a:shade val="95000"/>
                </a:schemeClr>
              </a:buClr>
              <a:buFont typeface="Wingdings 2"/>
              <a:buNone/>
              <a:defRPr/>
            </a:pPr>
            <a:endParaRPr lang="es-ES" sz="12800" b="1" dirty="0" smtClean="0"/>
          </a:p>
          <a:p>
            <a:pPr marL="548640" indent="-411480" algn="just" fontAlgn="auto">
              <a:spcAft>
                <a:spcPts val="0"/>
              </a:spcAft>
              <a:buClr>
                <a:schemeClr val="tx1">
                  <a:shade val="95000"/>
                </a:schemeClr>
              </a:buClr>
              <a:buFont typeface="Wingdings 2"/>
              <a:buNone/>
              <a:defRPr/>
            </a:pPr>
            <a:endParaRPr lang="es-MX" sz="12800" b="1" dirty="0" smtClean="0"/>
          </a:p>
          <a:p>
            <a:pPr marL="548640" indent="-411480" algn="just" fontAlgn="auto">
              <a:spcAft>
                <a:spcPts val="0"/>
              </a:spcAft>
              <a:buClr>
                <a:schemeClr val="tx1">
                  <a:shade val="95000"/>
                </a:schemeClr>
              </a:buClr>
              <a:buFont typeface="Wingdings 2"/>
              <a:buNone/>
              <a:defRPr/>
            </a:pPr>
            <a:endParaRPr lang="es-MX" sz="12800" b="1" dirty="0" smtClean="0"/>
          </a:p>
          <a:p>
            <a:pPr marL="548640" indent="-411480" algn="just" fontAlgn="auto">
              <a:spcAft>
                <a:spcPts val="0"/>
              </a:spcAft>
              <a:buClr>
                <a:schemeClr val="tx1">
                  <a:shade val="95000"/>
                </a:schemeClr>
              </a:buClr>
              <a:buFont typeface="Wingdings 2"/>
              <a:buNone/>
              <a:defRPr/>
            </a:pPr>
            <a:endParaRPr lang="es-EC" b="1" dirty="0" smtClean="0"/>
          </a:p>
          <a:p>
            <a:pPr marL="548640" indent="-411480" algn="just" fontAlgn="auto">
              <a:spcAft>
                <a:spcPts val="0"/>
              </a:spcAft>
              <a:buClr>
                <a:schemeClr val="tx1">
                  <a:shade val="95000"/>
                </a:schemeClr>
              </a:buClr>
              <a:buFont typeface="Wingdings 2"/>
              <a:buNone/>
              <a:defRPr/>
            </a:pPr>
            <a:r>
              <a:rPr lang="es-EC" dirty="0" smtClean="0">
                <a:solidFill>
                  <a:schemeClr val="bg1"/>
                </a:solidFill>
              </a:rPr>
              <a:t> </a:t>
            </a:r>
          </a:p>
        </p:txBody>
      </p:sp>
      <p:pic>
        <p:nvPicPr>
          <p:cNvPr id="19459" name="3 Imagen"/>
          <p:cNvPicPr>
            <a:picLocks noChangeAspect="1" noChangeArrowheads="1"/>
          </p:cNvPicPr>
          <p:nvPr/>
        </p:nvPicPr>
        <p:blipFill>
          <a:blip r:embed="rId2" cstate="print"/>
          <a:srcRect/>
          <a:stretch>
            <a:fillRect/>
          </a:stretch>
        </p:blipFill>
        <p:spPr bwMode="auto">
          <a:xfrm>
            <a:off x="539750" y="4581525"/>
            <a:ext cx="4319588" cy="2087563"/>
          </a:xfrm>
          <a:prstGeom prst="rect">
            <a:avLst/>
          </a:prstGeom>
          <a:noFill/>
          <a:ln w="9525">
            <a:noFill/>
            <a:miter lim="800000"/>
            <a:headEnd/>
            <a:tailEnd/>
          </a:ln>
        </p:spPr>
      </p:pic>
      <p:sp>
        <p:nvSpPr>
          <p:cNvPr id="19460" name="5 CuadroTexto"/>
          <p:cNvSpPr txBox="1">
            <a:spLocks noChangeArrowheads="1"/>
          </p:cNvSpPr>
          <p:nvPr/>
        </p:nvSpPr>
        <p:spPr bwMode="auto">
          <a:xfrm>
            <a:off x="5651500" y="4581525"/>
            <a:ext cx="2592388" cy="1200150"/>
          </a:xfrm>
          <a:prstGeom prst="rect">
            <a:avLst/>
          </a:prstGeom>
          <a:noFill/>
          <a:ln w="9525">
            <a:noFill/>
            <a:miter lim="800000"/>
            <a:headEnd/>
            <a:tailEnd/>
          </a:ln>
        </p:spPr>
        <p:txBody>
          <a:bodyPr>
            <a:spAutoFit/>
          </a:bodyPr>
          <a:lstStyle/>
          <a:p>
            <a:r>
              <a:rPr lang="es-ES" dirty="0">
                <a:latin typeface="Times New Roman" pitchFamily="18" charset="0"/>
              </a:rPr>
              <a:t>*Disipadores de      </a:t>
            </a:r>
            <a:r>
              <a:rPr lang="es-ES" dirty="0" smtClean="0">
                <a:latin typeface="Times New Roman" pitchFamily="18" charset="0"/>
              </a:rPr>
              <a:t>      Impacto</a:t>
            </a:r>
            <a:endParaRPr lang="es-ES" dirty="0">
              <a:latin typeface="Times New Roman" pitchFamily="18" charset="0"/>
            </a:endParaRPr>
          </a:p>
          <a:p>
            <a:r>
              <a:rPr lang="es-ES" dirty="0">
                <a:latin typeface="Times New Roman" pitchFamily="18" charset="0"/>
              </a:rPr>
              <a:t>*Canales escalonados</a:t>
            </a:r>
            <a:endParaRPr lang="es-EC" baseline="-25000" dirty="0">
              <a:latin typeface="Times New Roman" pitchFamily="18" charset="0"/>
            </a:endParaRPr>
          </a:p>
          <a:p>
            <a:r>
              <a:rPr lang="es-ES" dirty="0" smtClean="0">
                <a:latin typeface="Times New Roman" pitchFamily="18" charset="0"/>
              </a:rPr>
              <a:t>*Tanques</a:t>
            </a:r>
            <a:endParaRPr lang="es-ES" dirty="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765175"/>
            <a:ext cx="8147050" cy="5256213"/>
          </a:xfrm>
        </p:spPr>
        <p:txBody>
          <a:bodyPr>
            <a:normAutofit fontScale="92500" lnSpcReduction="20000"/>
          </a:bodyPr>
          <a:lstStyle/>
          <a:p>
            <a:pPr marL="548640" indent="-411480" algn="just" fontAlgn="auto">
              <a:spcAft>
                <a:spcPts val="0"/>
              </a:spcAft>
              <a:buClr>
                <a:schemeClr val="tx1">
                  <a:shade val="95000"/>
                </a:schemeClr>
              </a:buClr>
              <a:buFont typeface="Wingdings 2"/>
              <a:buNone/>
              <a:defRPr/>
            </a:pPr>
            <a:r>
              <a:rPr lang="es-ES" dirty="0" smtClean="0"/>
              <a:t> </a:t>
            </a:r>
            <a:r>
              <a:rPr lang="es-ES" sz="4100" b="1" dirty="0" smtClean="0"/>
              <a:t>RESALTO HIDRAULICO</a:t>
            </a:r>
          </a:p>
          <a:p>
            <a:pPr marL="548640" indent="-411480" algn="just" fontAlgn="auto">
              <a:spcAft>
                <a:spcPts val="0"/>
              </a:spcAft>
              <a:buClr>
                <a:schemeClr val="tx1">
                  <a:shade val="95000"/>
                </a:schemeClr>
              </a:buClr>
              <a:buFont typeface="Wingdings 2"/>
              <a:buNone/>
              <a:defRPr/>
            </a:pPr>
            <a:r>
              <a:rPr lang="es-EC" dirty="0" smtClean="0"/>
              <a:t>	Es el ascenso brusco del nivel del agua que se presenta en un canal abierto a consecuencia del retardo que sufre una corriente de agua que fluye a elevada velocidad.</a:t>
            </a:r>
          </a:p>
          <a:p>
            <a:pPr marL="548640" indent="-411480" algn="just" fontAlgn="auto">
              <a:spcAft>
                <a:spcPts val="0"/>
              </a:spcAft>
              <a:buClr>
                <a:schemeClr val="tx1">
                  <a:shade val="95000"/>
                </a:schemeClr>
              </a:buClr>
              <a:buFont typeface="Wingdings 2"/>
              <a:buNone/>
              <a:defRPr/>
            </a:pPr>
            <a:endParaRPr lang="es-ES" b="1"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b="1" dirty="0" smtClean="0">
              <a:solidFill>
                <a:schemeClr val="bg1"/>
              </a:solidFill>
            </a:endParaRPr>
          </a:p>
          <a:p>
            <a:pPr marL="548640" indent="-411480" algn="just" fontAlgn="auto">
              <a:spcAft>
                <a:spcPts val="0"/>
              </a:spcAft>
              <a:buClr>
                <a:schemeClr val="tx1">
                  <a:shade val="95000"/>
                </a:schemeClr>
              </a:buClr>
              <a:buFont typeface="Wingdings 2"/>
              <a:buNone/>
              <a:defRPr/>
            </a:pPr>
            <a:r>
              <a:rPr lang="es-EC" b="1" dirty="0" smtClean="0">
                <a:solidFill>
                  <a:schemeClr val="bg1"/>
                </a:solidFill>
              </a:rPr>
              <a:t>   </a:t>
            </a:r>
            <a:r>
              <a:rPr lang="es-EC" b="1" dirty="0" smtClean="0"/>
              <a:t>Ocurrencia: </a:t>
            </a:r>
            <a:r>
              <a:rPr lang="es-EC" dirty="0" smtClean="0"/>
              <a:t>Se tiene lugar un cambio violento del régimen de flujo, de supercrítico a </a:t>
            </a:r>
            <a:r>
              <a:rPr lang="es-EC" dirty="0" err="1" smtClean="0"/>
              <a:t>subcrítico</a:t>
            </a:r>
            <a:r>
              <a:rPr lang="es-EC" dirty="0" smtClean="0"/>
              <a:t>.</a:t>
            </a:r>
            <a:endParaRPr lang="es-ES" dirty="0" smtClean="0"/>
          </a:p>
          <a:p>
            <a:pPr marL="548640" indent="-411480" algn="just" fontAlgn="auto">
              <a:spcAft>
                <a:spcPts val="0"/>
              </a:spcAft>
              <a:buClr>
                <a:schemeClr val="tx1">
                  <a:shade val="95000"/>
                </a:schemeClr>
              </a:buClr>
              <a:buFont typeface="Wingdings 2"/>
              <a:buNone/>
              <a:defRPr/>
            </a:pPr>
            <a:endParaRPr lang="es-EC" dirty="0" smtClean="0">
              <a:solidFill>
                <a:schemeClr val="bg1"/>
              </a:solidFill>
            </a:endParaRPr>
          </a:p>
        </p:txBody>
      </p:sp>
      <p:pic>
        <p:nvPicPr>
          <p:cNvPr id="20482" name="3 Imagen"/>
          <p:cNvPicPr>
            <a:picLocks noChangeAspect="1" noChangeArrowheads="1"/>
          </p:cNvPicPr>
          <p:nvPr/>
        </p:nvPicPr>
        <p:blipFill>
          <a:blip r:embed="rId2" cstate="print"/>
          <a:srcRect/>
          <a:stretch>
            <a:fillRect/>
          </a:stretch>
        </p:blipFill>
        <p:spPr bwMode="auto">
          <a:xfrm>
            <a:off x="2051050" y="2476500"/>
            <a:ext cx="5257800" cy="25923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33375"/>
            <a:ext cx="8229600" cy="6264275"/>
          </a:xfrm>
        </p:spPr>
        <p:txBody>
          <a:bodyPr>
            <a:normAutofit fontScale="85000" lnSpcReduction="20000"/>
          </a:bodyPr>
          <a:lstStyle/>
          <a:p>
            <a:pPr marL="548640" indent="-411480" fontAlgn="auto">
              <a:spcAft>
                <a:spcPts val="0"/>
              </a:spcAft>
              <a:buClr>
                <a:schemeClr val="tx1">
                  <a:shade val="95000"/>
                </a:schemeClr>
              </a:buClr>
              <a:buFont typeface="Wingdings 2"/>
              <a:buChar char=""/>
              <a:defRPr/>
            </a:pPr>
            <a:r>
              <a:rPr lang="es-EC" dirty="0" smtClean="0"/>
              <a:t>Si el numero de </a:t>
            </a:r>
            <a:r>
              <a:rPr lang="es-EC" dirty="0" err="1" smtClean="0"/>
              <a:t>Froude</a:t>
            </a:r>
            <a:r>
              <a:rPr lang="es-EC" dirty="0" smtClean="0"/>
              <a:t> es mayor a la unidad (&gt;1), el flujo se denomina supercrítico.</a:t>
            </a:r>
          </a:p>
          <a:p>
            <a:pPr marL="548640" indent="-411480" algn="just" fontAlgn="auto">
              <a:spcAft>
                <a:spcPts val="0"/>
              </a:spcAft>
              <a:buClr>
                <a:schemeClr val="tx1">
                  <a:shade val="95000"/>
                </a:schemeClr>
              </a:buClr>
              <a:buFont typeface="Wingdings 2"/>
              <a:buNone/>
              <a:defRPr/>
            </a:pPr>
            <a:endParaRPr lang="es-ES" dirty="0" smtClean="0"/>
          </a:p>
          <a:p>
            <a:pPr marL="548640" indent="-411480" algn="just" fontAlgn="auto">
              <a:spcAft>
                <a:spcPts val="0"/>
              </a:spcAft>
              <a:buClr>
                <a:schemeClr val="tx1">
                  <a:shade val="95000"/>
                </a:schemeClr>
              </a:buClr>
              <a:buFont typeface="Wingdings 2"/>
              <a:buChar char=""/>
              <a:defRPr/>
            </a:pPr>
            <a:r>
              <a:rPr lang="es-EC" dirty="0" smtClean="0"/>
              <a:t>Si el numero de </a:t>
            </a:r>
            <a:r>
              <a:rPr lang="es-EC" dirty="0" err="1" smtClean="0"/>
              <a:t>Froude</a:t>
            </a:r>
            <a:r>
              <a:rPr lang="es-EC" dirty="0" smtClean="0"/>
              <a:t> es igual a la unidad (=1), el flujo se denomina crítico.</a:t>
            </a:r>
          </a:p>
          <a:p>
            <a:pPr marL="548640" indent="-411480" algn="just" fontAlgn="auto">
              <a:spcAft>
                <a:spcPts val="0"/>
              </a:spcAft>
              <a:buClr>
                <a:schemeClr val="tx1">
                  <a:shade val="95000"/>
                </a:schemeClr>
              </a:buClr>
              <a:buFont typeface="Wingdings 2"/>
              <a:buChar char=""/>
              <a:defRPr/>
            </a:pPr>
            <a:endParaRPr lang="es-EC" dirty="0" smtClean="0"/>
          </a:p>
          <a:p>
            <a:pPr marL="548640" indent="-411480" algn="just" fontAlgn="auto">
              <a:spcAft>
                <a:spcPts val="0"/>
              </a:spcAft>
              <a:buClr>
                <a:schemeClr val="tx1">
                  <a:shade val="95000"/>
                </a:schemeClr>
              </a:buClr>
              <a:buFont typeface="Wingdings 2"/>
              <a:buChar char=""/>
              <a:defRPr/>
            </a:pPr>
            <a:r>
              <a:rPr lang="es-EC" dirty="0" smtClean="0"/>
              <a:t>Si el numero de </a:t>
            </a:r>
            <a:r>
              <a:rPr lang="es-EC" dirty="0" err="1" smtClean="0"/>
              <a:t>Froude</a:t>
            </a:r>
            <a:r>
              <a:rPr lang="es-EC" dirty="0" smtClean="0"/>
              <a:t> es menor a la unidad (&lt;1), el flujo se denomina </a:t>
            </a:r>
            <a:r>
              <a:rPr lang="es-EC" dirty="0" err="1" smtClean="0"/>
              <a:t>subcrítico</a:t>
            </a:r>
            <a:r>
              <a:rPr lang="es-EC" dirty="0" smtClean="0"/>
              <a:t>.</a:t>
            </a:r>
          </a:p>
          <a:p>
            <a:pPr marL="548640" indent="-411480" algn="just" fontAlgn="auto">
              <a:spcAft>
                <a:spcPts val="0"/>
              </a:spcAft>
              <a:buClr>
                <a:schemeClr val="tx1">
                  <a:shade val="95000"/>
                </a:schemeClr>
              </a:buClr>
              <a:buFont typeface="Wingdings 2"/>
              <a:buNone/>
              <a:defRPr/>
            </a:pPr>
            <a:r>
              <a:rPr lang="es-EC" b="1" dirty="0" smtClean="0"/>
              <a:t>Longitud: </a:t>
            </a:r>
          </a:p>
          <a:p>
            <a:pPr marL="548640" indent="-411480" fontAlgn="auto">
              <a:spcAft>
                <a:spcPts val="0"/>
              </a:spcAft>
              <a:buClr>
                <a:schemeClr val="tx1">
                  <a:shade val="95000"/>
                </a:schemeClr>
              </a:buClr>
              <a:buFont typeface="Wingdings 2"/>
              <a:buNone/>
              <a:defRPr/>
            </a:pPr>
            <a:r>
              <a:rPr lang="es-EC" dirty="0" smtClean="0"/>
              <a:t>	La distancia medida desde la cara frontal del resalto y1 hasta un punto en la superficie inmediatamente aguas abajo del remolino y2. </a:t>
            </a: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r>
              <a:rPr lang="es-EC" dirty="0" smtClean="0"/>
              <a:t>   </a:t>
            </a:r>
            <a:endParaRPr lang="es-EC" dirty="0" smtClean="0">
              <a:solidFill>
                <a:schemeClr val="bg1"/>
              </a:solidFill>
            </a:endParaRPr>
          </a:p>
        </p:txBody>
      </p:sp>
      <p:pic>
        <p:nvPicPr>
          <p:cNvPr id="21506" name="5 Imagen" descr="Image303"/>
          <p:cNvPicPr>
            <a:picLocks noChangeAspect="1" noChangeArrowheads="1"/>
          </p:cNvPicPr>
          <p:nvPr/>
        </p:nvPicPr>
        <p:blipFill>
          <a:blip r:embed="rId2" cstate="print"/>
          <a:srcRect t="2805"/>
          <a:stretch>
            <a:fillRect/>
          </a:stretch>
        </p:blipFill>
        <p:spPr bwMode="auto">
          <a:xfrm>
            <a:off x="2268538" y="4365625"/>
            <a:ext cx="496728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33375"/>
            <a:ext cx="8229600" cy="6264275"/>
          </a:xfrm>
        </p:spPr>
        <p:txBody>
          <a:bodyPr>
            <a:normAutofit fontScale="25000" lnSpcReduction="20000"/>
          </a:bodyPr>
          <a:lstStyle/>
          <a:p>
            <a:pPr marL="548640" indent="-411480" algn="just" fontAlgn="auto">
              <a:spcAft>
                <a:spcPts val="0"/>
              </a:spcAft>
              <a:buClr>
                <a:schemeClr val="tx1">
                  <a:shade val="95000"/>
                </a:schemeClr>
              </a:buClr>
              <a:buFont typeface="Wingdings 2"/>
              <a:buNone/>
              <a:defRPr/>
            </a:pPr>
            <a:r>
              <a:rPr lang="es-ES" sz="12800" b="1" dirty="0" smtClean="0"/>
              <a:t>TIPOS DE RESALTO HIDRAULICO</a:t>
            </a:r>
          </a:p>
          <a:p>
            <a:pPr marL="548640" indent="-411480" algn="just" fontAlgn="auto">
              <a:spcAft>
                <a:spcPts val="0"/>
              </a:spcAft>
              <a:buClr>
                <a:schemeClr val="tx1">
                  <a:shade val="95000"/>
                </a:schemeClr>
              </a:buClr>
              <a:buFont typeface="Wingdings 2"/>
              <a:buNone/>
              <a:defRPr/>
            </a:pPr>
            <a:r>
              <a:rPr lang="es-EC" sz="4000" dirty="0" smtClean="0"/>
              <a:t>     </a:t>
            </a:r>
          </a:p>
          <a:p>
            <a:pPr marL="548640" indent="-411480" algn="just" fontAlgn="auto">
              <a:spcAft>
                <a:spcPts val="0"/>
              </a:spcAft>
              <a:buClr>
                <a:schemeClr val="tx1">
                  <a:shade val="95000"/>
                </a:schemeClr>
              </a:buClr>
              <a:buFont typeface="Wingdings 2"/>
              <a:buNone/>
              <a:defRPr/>
            </a:pPr>
            <a:r>
              <a:rPr lang="es-EC" sz="4000" dirty="0" smtClean="0"/>
              <a:t>            </a:t>
            </a:r>
            <a:r>
              <a:rPr lang="es-EC" sz="8800" dirty="0" smtClean="0"/>
              <a:t>Existen diferentes tipos de resalto hidráulico, cuya base de clasificación es el número de </a:t>
            </a:r>
            <a:r>
              <a:rPr lang="es-EC" sz="8800" dirty="0" err="1" smtClean="0"/>
              <a:t>Froude</a:t>
            </a:r>
            <a:r>
              <a:rPr lang="es-EC" sz="8800" dirty="0" smtClean="0"/>
              <a:t> aguas arriba (antes de que se produzca el resalto):</a:t>
            </a:r>
          </a:p>
          <a:p>
            <a:pPr marL="548640" indent="-411480" algn="just" fontAlgn="auto">
              <a:spcAft>
                <a:spcPts val="0"/>
              </a:spcAft>
              <a:buClr>
                <a:schemeClr val="tx1">
                  <a:shade val="95000"/>
                </a:schemeClr>
              </a:buClr>
              <a:buFont typeface="Wingdings 2"/>
              <a:buNone/>
              <a:defRPr/>
            </a:pPr>
            <a:endParaRPr lang="es-EC" sz="68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sz="6800" dirty="0" smtClean="0"/>
          </a:p>
          <a:p>
            <a:pPr marL="548640" indent="-411480" algn="just" fontAlgn="auto">
              <a:spcAft>
                <a:spcPts val="0"/>
              </a:spcAft>
              <a:buClr>
                <a:schemeClr val="tx1">
                  <a:shade val="95000"/>
                </a:schemeClr>
              </a:buClr>
              <a:buFont typeface="Wingdings 2"/>
              <a:buNone/>
              <a:defRPr/>
            </a:pPr>
            <a:r>
              <a:rPr lang="es-EC" sz="8000" dirty="0" smtClean="0"/>
              <a:t>F1 = 1, crítico	             F1 = 1 a 1.7, ondulante	 F1 = 1.7 a 2.5,debil</a:t>
            </a:r>
          </a:p>
          <a:p>
            <a:pPr marL="548640" indent="-411480" algn="just" fontAlgn="auto">
              <a:spcAft>
                <a:spcPts val="0"/>
              </a:spcAft>
              <a:buClr>
                <a:schemeClr val="tx1">
                  <a:shade val="95000"/>
                </a:schemeClr>
              </a:buClr>
              <a:buFont typeface="Wingdings 2"/>
              <a:buNone/>
              <a:defRPr/>
            </a:pPr>
            <a:endParaRPr lang="es-EC" sz="80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sz="80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sz="80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sz="80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C" sz="8000" dirty="0" smtClean="0">
              <a:solidFill>
                <a:schemeClr val="bg1"/>
              </a:solidFill>
            </a:endParaRPr>
          </a:p>
          <a:p>
            <a:pPr marL="548640" indent="-411480" fontAlgn="auto">
              <a:spcAft>
                <a:spcPts val="0"/>
              </a:spcAft>
              <a:buClr>
                <a:schemeClr val="tx1">
                  <a:shade val="95000"/>
                </a:schemeClr>
              </a:buClr>
              <a:buFont typeface="Wingdings 2"/>
              <a:buNone/>
              <a:defRPr/>
            </a:pPr>
            <a:r>
              <a:rPr lang="es-EC" sz="8000" dirty="0" smtClean="0"/>
              <a:t>F1 = 2.5 a 4.5, oscilante      F1 = 4.5 a 9.0,estable	   F1 ≥ 9,fuerte</a:t>
            </a:r>
          </a:p>
          <a:p>
            <a:pPr marL="548640" indent="-411480" fontAlgn="auto">
              <a:spcAft>
                <a:spcPts val="0"/>
              </a:spcAft>
              <a:buClr>
                <a:schemeClr val="tx1">
                  <a:shade val="95000"/>
                </a:schemeClr>
              </a:buClr>
              <a:buFont typeface="Wingdings 2"/>
              <a:buNone/>
              <a:defRPr/>
            </a:pPr>
            <a:endParaRPr lang="es-EC" sz="6800" dirty="0" smtClean="0">
              <a:solidFill>
                <a:schemeClr val="bg1"/>
              </a:solidFill>
            </a:endParaRPr>
          </a:p>
          <a:p>
            <a:pPr marL="548640" indent="-411480" fontAlgn="auto">
              <a:spcAft>
                <a:spcPts val="0"/>
              </a:spcAft>
              <a:buClr>
                <a:schemeClr val="tx1">
                  <a:shade val="95000"/>
                </a:schemeClr>
              </a:buClr>
              <a:buFont typeface="Wingdings 2"/>
              <a:buNone/>
              <a:defRPr/>
            </a:pPr>
            <a:endParaRPr lang="es-EC" sz="68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sz="68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sz="68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sz="6800"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endParaRPr lang="es-ES" dirty="0" smtClean="0">
              <a:solidFill>
                <a:schemeClr val="bg1"/>
              </a:solidFill>
            </a:endParaRPr>
          </a:p>
          <a:p>
            <a:pPr marL="548640" indent="-411480" algn="just" fontAlgn="auto">
              <a:spcAft>
                <a:spcPts val="0"/>
              </a:spcAft>
              <a:buClr>
                <a:schemeClr val="tx1">
                  <a:shade val="95000"/>
                </a:schemeClr>
              </a:buClr>
              <a:buFont typeface="Wingdings 2"/>
              <a:buNone/>
              <a:defRPr/>
            </a:pPr>
            <a:r>
              <a:rPr lang="es-EC" dirty="0" smtClean="0"/>
              <a:t>   </a:t>
            </a:r>
            <a:endParaRPr lang="es-EC" dirty="0" smtClean="0">
              <a:solidFill>
                <a:schemeClr val="bg1"/>
              </a:solidFill>
            </a:endParaRPr>
          </a:p>
        </p:txBody>
      </p:sp>
      <p:pic>
        <p:nvPicPr>
          <p:cNvPr id="22530" name="3 Imagen"/>
          <p:cNvPicPr>
            <a:picLocks noChangeAspect="1" noChangeArrowheads="1"/>
          </p:cNvPicPr>
          <p:nvPr/>
        </p:nvPicPr>
        <p:blipFill>
          <a:blip r:embed="rId2" cstate="print"/>
          <a:srcRect/>
          <a:stretch>
            <a:fillRect/>
          </a:stretch>
        </p:blipFill>
        <p:spPr bwMode="auto">
          <a:xfrm>
            <a:off x="490538" y="2741613"/>
            <a:ext cx="2097087" cy="541337"/>
          </a:xfrm>
          <a:prstGeom prst="rect">
            <a:avLst/>
          </a:prstGeom>
          <a:noFill/>
          <a:ln w="9525">
            <a:noFill/>
            <a:miter lim="800000"/>
            <a:headEnd/>
            <a:tailEnd/>
          </a:ln>
        </p:spPr>
      </p:pic>
      <p:pic>
        <p:nvPicPr>
          <p:cNvPr id="22531" name="4 Imagen"/>
          <p:cNvPicPr>
            <a:picLocks noChangeAspect="1" noChangeArrowheads="1"/>
          </p:cNvPicPr>
          <p:nvPr/>
        </p:nvPicPr>
        <p:blipFill>
          <a:blip r:embed="rId3" cstate="print"/>
          <a:srcRect/>
          <a:stretch>
            <a:fillRect/>
          </a:stretch>
        </p:blipFill>
        <p:spPr bwMode="auto">
          <a:xfrm>
            <a:off x="3227388" y="2741613"/>
            <a:ext cx="1800225" cy="573087"/>
          </a:xfrm>
          <a:prstGeom prst="rect">
            <a:avLst/>
          </a:prstGeom>
          <a:noFill/>
          <a:ln w="9525">
            <a:noFill/>
            <a:miter lim="800000"/>
            <a:headEnd/>
            <a:tailEnd/>
          </a:ln>
        </p:spPr>
      </p:pic>
      <p:pic>
        <p:nvPicPr>
          <p:cNvPr id="22532" name="6 Imagen"/>
          <p:cNvPicPr>
            <a:picLocks noChangeAspect="1" noChangeArrowheads="1"/>
          </p:cNvPicPr>
          <p:nvPr/>
        </p:nvPicPr>
        <p:blipFill>
          <a:blip r:embed="rId4" cstate="print"/>
          <a:srcRect/>
          <a:stretch>
            <a:fillRect/>
          </a:stretch>
        </p:blipFill>
        <p:spPr bwMode="auto">
          <a:xfrm>
            <a:off x="6084888" y="2741613"/>
            <a:ext cx="1927225" cy="539750"/>
          </a:xfrm>
          <a:prstGeom prst="rect">
            <a:avLst/>
          </a:prstGeom>
          <a:noFill/>
          <a:ln w="9525">
            <a:noFill/>
            <a:miter lim="800000"/>
            <a:headEnd/>
            <a:tailEnd/>
          </a:ln>
        </p:spPr>
      </p:pic>
      <p:pic>
        <p:nvPicPr>
          <p:cNvPr id="22533" name="7 Imagen"/>
          <p:cNvPicPr>
            <a:picLocks noChangeAspect="1" noChangeArrowheads="1"/>
          </p:cNvPicPr>
          <p:nvPr/>
        </p:nvPicPr>
        <p:blipFill>
          <a:blip r:embed="rId5" cstate="print"/>
          <a:srcRect/>
          <a:stretch>
            <a:fillRect/>
          </a:stretch>
        </p:blipFill>
        <p:spPr bwMode="auto">
          <a:xfrm>
            <a:off x="611188" y="4868863"/>
            <a:ext cx="1674812" cy="539750"/>
          </a:xfrm>
          <a:prstGeom prst="rect">
            <a:avLst/>
          </a:prstGeom>
          <a:noFill/>
          <a:ln w="9525">
            <a:noFill/>
            <a:miter lim="800000"/>
            <a:headEnd/>
            <a:tailEnd/>
          </a:ln>
        </p:spPr>
      </p:pic>
      <p:pic>
        <p:nvPicPr>
          <p:cNvPr id="22534" name="8 Imagen"/>
          <p:cNvPicPr>
            <a:picLocks noChangeAspect="1" noChangeArrowheads="1"/>
          </p:cNvPicPr>
          <p:nvPr/>
        </p:nvPicPr>
        <p:blipFill>
          <a:blip r:embed="rId6" cstate="print"/>
          <a:srcRect/>
          <a:stretch>
            <a:fillRect/>
          </a:stretch>
        </p:blipFill>
        <p:spPr bwMode="auto">
          <a:xfrm>
            <a:off x="3152775" y="4868863"/>
            <a:ext cx="1917700" cy="539750"/>
          </a:xfrm>
          <a:prstGeom prst="rect">
            <a:avLst/>
          </a:prstGeom>
          <a:noFill/>
          <a:ln w="9525">
            <a:noFill/>
            <a:miter lim="800000"/>
            <a:headEnd/>
            <a:tailEnd/>
          </a:ln>
        </p:spPr>
      </p:pic>
      <p:pic>
        <p:nvPicPr>
          <p:cNvPr id="22535" name="9 Imagen"/>
          <p:cNvPicPr>
            <a:picLocks noChangeAspect="1" noChangeArrowheads="1"/>
          </p:cNvPicPr>
          <p:nvPr/>
        </p:nvPicPr>
        <p:blipFill>
          <a:blip r:embed="rId7" cstate="print"/>
          <a:srcRect/>
          <a:stretch>
            <a:fillRect/>
          </a:stretch>
        </p:blipFill>
        <p:spPr bwMode="auto">
          <a:xfrm>
            <a:off x="6011863" y="4868863"/>
            <a:ext cx="1814512"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68313" y="692150"/>
            <a:ext cx="8229600" cy="4637088"/>
          </a:xfrm>
        </p:spPr>
        <p:txBody>
          <a:bodyPr/>
          <a:lstStyle/>
          <a:p>
            <a:pPr algn="ctr">
              <a:buFont typeface="Wingdings 2" pitchFamily="18" charset="2"/>
              <a:buNone/>
            </a:pPr>
            <a:r>
              <a:rPr lang="es-ES" smtClean="0"/>
              <a:t> </a:t>
            </a:r>
            <a:r>
              <a:rPr lang="es-EC" b="1" smtClean="0"/>
              <a:t>RESALTO HIDRAULICO COMO DISIPADOR DE ENERGIA</a:t>
            </a:r>
          </a:p>
          <a:p>
            <a:pPr algn="just">
              <a:buFont typeface="Wingdings 2" pitchFamily="18" charset="2"/>
              <a:buNone/>
            </a:pPr>
            <a:endParaRPr lang="es-ES" smtClean="0"/>
          </a:p>
          <a:p>
            <a:pPr algn="just">
              <a:buFont typeface="Wingdings 2" pitchFamily="18" charset="2"/>
              <a:buNone/>
            </a:pPr>
            <a:endParaRPr lang="es-ES" smtClean="0"/>
          </a:p>
          <a:p>
            <a:pPr algn="just">
              <a:buFont typeface="Wingdings 2" pitchFamily="18" charset="2"/>
              <a:buNone/>
            </a:pPr>
            <a:r>
              <a:rPr lang="es-ES" smtClean="0"/>
              <a:t>	Es un medio útil para disipar el exceso de energía en un flujo supercrítico, su merito esta en prevenir la posible erosión aguas abajo debido a que reduce rápidamente la velocidad del flujo</a:t>
            </a:r>
            <a:r>
              <a:rPr lang="es-ES" smtClean="0">
                <a:solidFill>
                  <a:schemeClr val="bg1"/>
                </a:solidFill>
              </a:rPr>
              <a:t>.</a:t>
            </a:r>
          </a:p>
          <a:p>
            <a:pPr algn="just">
              <a:buFont typeface="Wingdings 2" pitchFamily="18" charset="2"/>
              <a:buNone/>
            </a:pPr>
            <a:endParaRPr lang="es-EC"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2639</TotalTime>
  <Words>1051</Words>
  <Application>Microsoft Office PowerPoint</Application>
  <PresentationFormat>Presentación en pantalla (4:3)</PresentationFormat>
  <Paragraphs>330</Paragraphs>
  <Slides>43</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Vértice</vt:lpstr>
      <vt:lpstr>Bitmap Image</vt:lpstr>
      <vt:lpstr>Diapositiva 1</vt:lpstr>
      <vt:lpstr>Diapositiva 2</vt:lpstr>
      <vt:lpstr>INTRODUCCION</vt:lpstr>
      <vt:lpstr>OBJETIVOS</vt:lpstr>
      <vt:lpstr>DISIPACION DE ENERGÍA</vt:lpstr>
      <vt:lpstr>Diapositiva 6</vt:lpstr>
      <vt:lpstr>Diapositiva 7</vt:lpstr>
      <vt:lpstr>Diapositiva 8</vt:lpstr>
      <vt:lpstr>Diapositiva 9</vt:lpstr>
      <vt:lpstr>DISIPADORES DE ENERGÍA</vt:lpstr>
      <vt:lpstr>Diapositiva 11</vt:lpstr>
      <vt:lpstr>Diapositiva 12</vt:lpstr>
      <vt:lpstr>Diapositiva 13</vt:lpstr>
      <vt:lpstr>Diapositiva 14</vt:lpstr>
      <vt:lpstr>Diapositiva 15</vt:lpstr>
      <vt:lpstr>Diapositiva 16</vt:lpstr>
      <vt:lpstr>Diapositiva 17</vt:lpstr>
      <vt:lpstr>Diapositiva 18</vt:lpstr>
      <vt:lpstr>ESTRUCTURAS DE DISIPACION DE ENERGIA SELECCIONADAS</vt:lpstr>
      <vt:lpstr>DISEÑO ESTRUCTURAS DE DISIPACIÓN DE ENERGÍA</vt:lpstr>
      <vt:lpstr>Diapositiva 21</vt:lpstr>
      <vt:lpstr>Diapositiva 22</vt:lpstr>
      <vt:lpstr>Diapositiva 23</vt:lpstr>
      <vt:lpstr>Diapositiva 24</vt:lpstr>
      <vt:lpstr>Diapositiva 25</vt:lpstr>
      <vt:lpstr>Diapositiva 26</vt:lpstr>
      <vt:lpstr>Diapositiva 27</vt:lpstr>
      <vt:lpstr>Diapositiva 28</vt:lpstr>
      <vt:lpstr>EJERCICIO DE APLICACIÓN</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CONCLUSIONES</vt:lpstr>
      <vt:lpstr>Diapositiva 41</vt:lpstr>
      <vt:lpstr>RECOMENDACIONES</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User</dc:creator>
  <cp:lastModifiedBy>Mariela</cp:lastModifiedBy>
  <cp:revision>254</cp:revision>
  <dcterms:created xsi:type="dcterms:W3CDTF">2011-07-05T16:30:07Z</dcterms:created>
  <dcterms:modified xsi:type="dcterms:W3CDTF">2012-12-19T20:40:09Z</dcterms:modified>
</cp:coreProperties>
</file>