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80"/>
  </p:notesMasterIdLst>
  <p:sldIdLst>
    <p:sldId id="413" r:id="rId2"/>
    <p:sldId id="412" r:id="rId3"/>
    <p:sldId id="257" r:id="rId4"/>
    <p:sldId id="258" r:id="rId5"/>
    <p:sldId id="261" r:id="rId6"/>
    <p:sldId id="262" r:id="rId7"/>
    <p:sldId id="263" r:id="rId8"/>
    <p:sldId id="264" r:id="rId9"/>
    <p:sldId id="267" r:id="rId10"/>
    <p:sldId id="268" r:id="rId11"/>
    <p:sldId id="270" r:id="rId12"/>
    <p:sldId id="274" r:id="rId13"/>
    <p:sldId id="275" r:id="rId14"/>
    <p:sldId id="276" r:id="rId15"/>
    <p:sldId id="277" r:id="rId16"/>
    <p:sldId id="281" r:id="rId17"/>
    <p:sldId id="286" r:id="rId18"/>
    <p:sldId id="287" r:id="rId19"/>
    <p:sldId id="288" r:id="rId20"/>
    <p:sldId id="289" r:id="rId21"/>
    <p:sldId id="290" r:id="rId22"/>
    <p:sldId id="291" r:id="rId23"/>
    <p:sldId id="295" r:id="rId24"/>
    <p:sldId id="298" r:id="rId25"/>
    <p:sldId id="300" r:id="rId26"/>
    <p:sldId id="303" r:id="rId27"/>
    <p:sldId id="304" r:id="rId28"/>
    <p:sldId id="305" r:id="rId29"/>
    <p:sldId id="308" r:id="rId30"/>
    <p:sldId id="311" r:id="rId31"/>
    <p:sldId id="313" r:id="rId32"/>
    <p:sldId id="312" r:id="rId33"/>
    <p:sldId id="425" r:id="rId34"/>
    <p:sldId id="426" r:id="rId35"/>
    <p:sldId id="427" r:id="rId36"/>
    <p:sldId id="428" r:id="rId37"/>
    <p:sldId id="429" r:id="rId38"/>
    <p:sldId id="422" r:id="rId39"/>
    <p:sldId id="321" r:id="rId40"/>
    <p:sldId id="423" r:id="rId41"/>
    <p:sldId id="327" r:id="rId42"/>
    <p:sldId id="331" r:id="rId43"/>
    <p:sldId id="332" r:id="rId44"/>
    <p:sldId id="333" r:id="rId45"/>
    <p:sldId id="334" r:id="rId46"/>
    <p:sldId id="335" r:id="rId47"/>
    <p:sldId id="336" r:id="rId48"/>
    <p:sldId id="338" r:id="rId49"/>
    <p:sldId id="339" r:id="rId50"/>
    <p:sldId id="424" r:id="rId51"/>
    <p:sldId id="343" r:id="rId52"/>
    <p:sldId id="344" r:id="rId53"/>
    <p:sldId id="345" r:id="rId54"/>
    <p:sldId id="347" r:id="rId55"/>
    <p:sldId id="346" r:id="rId56"/>
    <p:sldId id="350" r:id="rId57"/>
    <p:sldId id="363" r:id="rId58"/>
    <p:sldId id="364" r:id="rId59"/>
    <p:sldId id="365" r:id="rId60"/>
    <p:sldId id="366" r:id="rId61"/>
    <p:sldId id="377" r:id="rId62"/>
    <p:sldId id="378" r:id="rId63"/>
    <p:sldId id="385" r:id="rId64"/>
    <p:sldId id="386" r:id="rId65"/>
    <p:sldId id="387" r:id="rId66"/>
    <p:sldId id="388" r:id="rId67"/>
    <p:sldId id="389" r:id="rId68"/>
    <p:sldId id="398" r:id="rId69"/>
    <p:sldId id="399" r:id="rId70"/>
    <p:sldId id="405" r:id="rId71"/>
    <p:sldId id="406" r:id="rId72"/>
    <p:sldId id="407" r:id="rId73"/>
    <p:sldId id="408" r:id="rId74"/>
    <p:sldId id="409" r:id="rId75"/>
    <p:sldId id="410" r:id="rId76"/>
    <p:sldId id="411" r:id="rId77"/>
    <p:sldId id="416" r:id="rId78"/>
    <p:sldId id="41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7" autoAdjust="0"/>
    <p:restoredTop sz="94660"/>
  </p:normalViewPr>
  <p:slideViewPr>
    <p:cSldViewPr>
      <p:cViewPr varScale="1">
        <p:scale>
          <a:sx n="69" d="100"/>
          <a:sy n="69" d="100"/>
        </p:scale>
        <p:origin x="-15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wner\Documents\Libro1%20(Autoguard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sultados%20prueb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sultados%20prueb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scatterChart>
        <c:scatterStyle val="lineMarker"/>
        <c:ser>
          <c:idx val="0"/>
          <c:order val="0"/>
          <c:spPr>
            <a:ln w="28575">
              <a:noFill/>
            </a:ln>
          </c:spPr>
          <c:trendline>
            <c:trendlineType val="linear"/>
            <c:dispEq val="1"/>
            <c:trendlineLbl>
              <c:layout/>
              <c:numFmt formatCode="General" sourceLinked="0"/>
            </c:trendlineLbl>
          </c:trendline>
          <c:xVal>
            <c:numRef>
              <c:f>Hoja1!$A$1:$A$13</c:f>
              <c:numCache>
                <c:formatCode>General</c:formatCode>
                <c:ptCount val="13"/>
                <c:pt idx="0">
                  <c:v>0.1</c:v>
                </c:pt>
                <c:pt idx="1">
                  <c:v>0.2</c:v>
                </c:pt>
                <c:pt idx="2">
                  <c:v>0.5</c:v>
                </c:pt>
                <c:pt idx="3">
                  <c:v>1.4</c:v>
                </c:pt>
                <c:pt idx="4">
                  <c:v>2.4</c:v>
                </c:pt>
                <c:pt idx="5">
                  <c:v>3.4</c:v>
                </c:pt>
                <c:pt idx="6">
                  <c:v>4.4000000000000004</c:v>
                </c:pt>
                <c:pt idx="7">
                  <c:v>5.4</c:v>
                </c:pt>
                <c:pt idx="8">
                  <c:v>6.4</c:v>
                </c:pt>
                <c:pt idx="9">
                  <c:v>7.4</c:v>
                </c:pt>
                <c:pt idx="10">
                  <c:v>8.4</c:v>
                </c:pt>
                <c:pt idx="11">
                  <c:v>9.4</c:v>
                </c:pt>
                <c:pt idx="12">
                  <c:v>10</c:v>
                </c:pt>
              </c:numCache>
            </c:numRef>
          </c:xVal>
          <c:yVal>
            <c:numRef>
              <c:f>Hoja1!$B$1:$B$13</c:f>
              <c:numCache>
                <c:formatCode>General</c:formatCode>
                <c:ptCount val="13"/>
                <c:pt idx="0">
                  <c:v>45.032000000000011</c:v>
                </c:pt>
                <c:pt idx="1">
                  <c:v>70.445000000000007</c:v>
                </c:pt>
                <c:pt idx="2">
                  <c:v>146.26999999999998</c:v>
                </c:pt>
                <c:pt idx="3">
                  <c:v>367.39</c:v>
                </c:pt>
                <c:pt idx="4">
                  <c:v>602.29999999999995</c:v>
                </c:pt>
                <c:pt idx="5">
                  <c:v>827.83999999999946</c:v>
                </c:pt>
                <c:pt idx="6">
                  <c:v>1045.3</c:v>
                </c:pt>
                <c:pt idx="7">
                  <c:v>1255</c:v>
                </c:pt>
                <c:pt idx="8">
                  <c:v>1458.1</c:v>
                </c:pt>
                <c:pt idx="9">
                  <c:v>1655</c:v>
                </c:pt>
                <c:pt idx="10">
                  <c:v>1846.3</c:v>
                </c:pt>
                <c:pt idx="11">
                  <c:v>2032.1</c:v>
                </c:pt>
                <c:pt idx="12">
                  <c:v>2141.4</c:v>
                </c:pt>
              </c:numCache>
            </c:numRef>
          </c:yVal>
        </c:ser>
        <c:ser>
          <c:idx val="1"/>
          <c:order val="1"/>
          <c:spPr>
            <a:ln w="28575">
              <a:noFill/>
            </a:ln>
          </c:spPr>
          <c:trendline>
            <c:trendlineType val="linear"/>
            <c:dispEq val="1"/>
            <c:trendlineLbl>
              <c:layout/>
              <c:numFmt formatCode="General" sourceLinked="0"/>
            </c:trendlineLbl>
          </c:trendline>
          <c:xVal>
            <c:numRef>
              <c:f>Hoja1!$A$1:$A$13</c:f>
              <c:numCache>
                <c:formatCode>General</c:formatCode>
                <c:ptCount val="13"/>
                <c:pt idx="0">
                  <c:v>0.1</c:v>
                </c:pt>
                <c:pt idx="1">
                  <c:v>0.2</c:v>
                </c:pt>
                <c:pt idx="2">
                  <c:v>0.5</c:v>
                </c:pt>
                <c:pt idx="3">
                  <c:v>1.4</c:v>
                </c:pt>
                <c:pt idx="4">
                  <c:v>2.4</c:v>
                </c:pt>
                <c:pt idx="5">
                  <c:v>3.4</c:v>
                </c:pt>
                <c:pt idx="6">
                  <c:v>4.4000000000000004</c:v>
                </c:pt>
                <c:pt idx="7">
                  <c:v>5.4</c:v>
                </c:pt>
                <c:pt idx="8">
                  <c:v>6.4</c:v>
                </c:pt>
                <c:pt idx="9">
                  <c:v>7.4</c:v>
                </c:pt>
                <c:pt idx="10">
                  <c:v>8.4</c:v>
                </c:pt>
                <c:pt idx="11">
                  <c:v>9.4</c:v>
                </c:pt>
                <c:pt idx="12">
                  <c:v>10</c:v>
                </c:pt>
              </c:numCache>
            </c:numRef>
          </c:xVal>
          <c:yVal>
            <c:numRef>
              <c:f>Hoja1!$C$1:$C$13</c:f>
              <c:numCache>
                <c:formatCode>General</c:formatCode>
                <c:ptCount val="13"/>
                <c:pt idx="0">
                  <c:v>52.846000000000004</c:v>
                </c:pt>
                <c:pt idx="1">
                  <c:v>78.745999999999995</c:v>
                </c:pt>
                <c:pt idx="2">
                  <c:v>155.85000000000065</c:v>
                </c:pt>
                <c:pt idx="3">
                  <c:v>386.94</c:v>
                </c:pt>
                <c:pt idx="4">
                  <c:v>643.77000000000055</c:v>
                </c:pt>
                <c:pt idx="5">
                  <c:v>900.6</c:v>
                </c:pt>
                <c:pt idx="6">
                  <c:v>1157.4000000000001</c:v>
                </c:pt>
                <c:pt idx="7">
                  <c:v>1414.3</c:v>
                </c:pt>
                <c:pt idx="8">
                  <c:v>1671.1</c:v>
                </c:pt>
                <c:pt idx="9">
                  <c:v>1927.9</c:v>
                </c:pt>
                <c:pt idx="10">
                  <c:v>2184.6999999999998</c:v>
                </c:pt>
                <c:pt idx="11">
                  <c:v>2441.4</c:v>
                </c:pt>
                <c:pt idx="12">
                  <c:v>2595.5</c:v>
                </c:pt>
              </c:numCache>
            </c:numRef>
          </c:yVal>
        </c:ser>
        <c:axId val="60967168"/>
        <c:axId val="60985728"/>
      </c:scatterChart>
      <c:valAx>
        <c:axId val="60967168"/>
        <c:scaling>
          <c:orientation val="minMax"/>
        </c:scaling>
        <c:axPos val="b"/>
        <c:majorGridlines/>
        <c:minorGridlines/>
        <c:title>
          <c:tx>
            <c:rich>
              <a:bodyPr/>
              <a:lstStyle/>
              <a:p>
                <a:pPr>
                  <a:defRPr/>
                </a:pPr>
                <a:r>
                  <a:rPr lang="en-US"/>
                  <a:t>Tiempo</a:t>
                </a:r>
              </a:p>
            </c:rich>
          </c:tx>
          <c:layout/>
        </c:title>
        <c:numFmt formatCode="General" sourceLinked="1"/>
        <c:tickLblPos val="nextTo"/>
        <c:crossAx val="60985728"/>
        <c:crosses val="autoZero"/>
        <c:crossBetween val="midCat"/>
      </c:valAx>
      <c:valAx>
        <c:axId val="60985728"/>
        <c:scaling>
          <c:orientation val="minMax"/>
        </c:scaling>
        <c:axPos val="l"/>
        <c:majorGridlines/>
        <c:minorGridlines/>
        <c:title>
          <c:tx>
            <c:rich>
              <a:bodyPr/>
              <a:lstStyle/>
              <a:p>
                <a:pPr>
                  <a:defRPr/>
                </a:pPr>
                <a:r>
                  <a:rPr lang="en-US"/>
                  <a:t>Temperatura</a:t>
                </a:r>
              </a:p>
            </c:rich>
          </c:tx>
          <c:layout/>
        </c:title>
        <c:numFmt formatCode="General" sourceLinked="1"/>
        <c:tickLblPos val="nextTo"/>
        <c:crossAx val="6096716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a:t>Temperatura</a:t>
            </a:r>
            <a:r>
              <a:rPr lang="es-EC" baseline="0"/>
              <a:t> VS tiempo</a:t>
            </a:r>
            <a:endParaRPr lang="es-EC"/>
          </a:p>
        </c:rich>
      </c:tx>
      <c:layout/>
    </c:title>
    <c:plotArea>
      <c:layout/>
      <c:scatterChart>
        <c:scatterStyle val="lineMarker"/>
        <c:ser>
          <c:idx val="0"/>
          <c:order val="0"/>
          <c:xVal>
            <c:numRef>
              <c:f>Hoja1!$D$47:$D$56</c:f>
              <c:numCache>
                <c:formatCode>General</c:formatCode>
                <c:ptCount val="10"/>
                <c:pt idx="0">
                  <c:v>0</c:v>
                </c:pt>
                <c:pt idx="1">
                  <c:v>4.7</c:v>
                </c:pt>
                <c:pt idx="2">
                  <c:v>13</c:v>
                </c:pt>
                <c:pt idx="3">
                  <c:v>13.8</c:v>
                </c:pt>
                <c:pt idx="4">
                  <c:v>16</c:v>
                </c:pt>
                <c:pt idx="5">
                  <c:v>16.899999999999999</c:v>
                </c:pt>
                <c:pt idx="6">
                  <c:v>19.2</c:v>
                </c:pt>
                <c:pt idx="7">
                  <c:v>21.099999999999987</c:v>
                </c:pt>
                <c:pt idx="8">
                  <c:v>23.4</c:v>
                </c:pt>
                <c:pt idx="9">
                  <c:v>26.599999999999987</c:v>
                </c:pt>
              </c:numCache>
            </c:numRef>
          </c:xVal>
          <c:yVal>
            <c:numRef>
              <c:f>Hoja1!$B$47:$B$56</c:f>
              <c:numCache>
                <c:formatCode>General</c:formatCode>
                <c:ptCount val="10"/>
                <c:pt idx="0">
                  <c:v>14</c:v>
                </c:pt>
                <c:pt idx="1">
                  <c:v>155</c:v>
                </c:pt>
                <c:pt idx="2">
                  <c:v>140</c:v>
                </c:pt>
                <c:pt idx="3">
                  <c:v>152</c:v>
                </c:pt>
                <c:pt idx="4">
                  <c:v>143</c:v>
                </c:pt>
                <c:pt idx="5">
                  <c:v>152</c:v>
                </c:pt>
                <c:pt idx="6">
                  <c:v>143</c:v>
                </c:pt>
                <c:pt idx="7">
                  <c:v>152</c:v>
                </c:pt>
                <c:pt idx="8">
                  <c:v>143</c:v>
                </c:pt>
                <c:pt idx="9">
                  <c:v>152</c:v>
                </c:pt>
              </c:numCache>
            </c:numRef>
          </c:yVal>
        </c:ser>
        <c:axId val="61006976"/>
        <c:axId val="61008896"/>
      </c:scatterChart>
      <c:valAx>
        <c:axId val="61006976"/>
        <c:scaling>
          <c:orientation val="minMax"/>
        </c:scaling>
        <c:axPos val="b"/>
        <c:title>
          <c:tx>
            <c:rich>
              <a:bodyPr/>
              <a:lstStyle/>
              <a:p>
                <a:pPr>
                  <a:defRPr/>
                </a:pPr>
                <a:r>
                  <a:rPr lang="es-EC"/>
                  <a:t>Tiempo (min)</a:t>
                </a:r>
              </a:p>
            </c:rich>
          </c:tx>
          <c:layout/>
        </c:title>
        <c:numFmt formatCode="General" sourceLinked="1"/>
        <c:majorTickMark val="none"/>
        <c:tickLblPos val="nextTo"/>
        <c:crossAx val="61008896"/>
        <c:crosses val="autoZero"/>
        <c:crossBetween val="midCat"/>
      </c:valAx>
      <c:valAx>
        <c:axId val="61008896"/>
        <c:scaling>
          <c:orientation val="minMax"/>
          <c:min val="15"/>
        </c:scaling>
        <c:axPos val="l"/>
        <c:majorGridlines/>
        <c:title>
          <c:tx>
            <c:rich>
              <a:bodyPr/>
              <a:lstStyle/>
              <a:p>
                <a:pPr>
                  <a:defRPr/>
                </a:pPr>
                <a:r>
                  <a:rPr lang="es-EC"/>
                  <a:t>Temperatura (C)</a:t>
                </a:r>
              </a:p>
            </c:rich>
          </c:tx>
          <c:layout>
            <c:manualLayout>
              <c:xMode val="edge"/>
              <c:yMode val="edge"/>
              <c:x val="3.6111111111111246E-2"/>
              <c:y val="0.33408938466025501"/>
            </c:manualLayout>
          </c:layout>
        </c:title>
        <c:numFmt formatCode="General" sourceLinked="1"/>
        <c:majorTickMark val="none"/>
        <c:tickLblPos val="nextTo"/>
        <c:crossAx val="61006976"/>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a:t>Temperatura</a:t>
            </a:r>
            <a:r>
              <a:rPr lang="es-EC" baseline="0"/>
              <a:t> VS tiempo</a:t>
            </a:r>
            <a:endParaRPr lang="es-EC"/>
          </a:p>
        </c:rich>
      </c:tx>
      <c:layout/>
    </c:title>
    <c:plotArea>
      <c:layout/>
      <c:scatterChart>
        <c:scatterStyle val="lineMarker"/>
        <c:ser>
          <c:idx val="0"/>
          <c:order val="0"/>
          <c:xVal>
            <c:numRef>
              <c:f>Hoja1!$D$26:$D$35</c:f>
              <c:numCache>
                <c:formatCode>General</c:formatCode>
                <c:ptCount val="10"/>
                <c:pt idx="0">
                  <c:v>0</c:v>
                </c:pt>
                <c:pt idx="1">
                  <c:v>3.5</c:v>
                </c:pt>
                <c:pt idx="2">
                  <c:v>13.5</c:v>
                </c:pt>
                <c:pt idx="3">
                  <c:v>15.7</c:v>
                </c:pt>
                <c:pt idx="4">
                  <c:v>24.9</c:v>
                </c:pt>
                <c:pt idx="5">
                  <c:v>27.2</c:v>
                </c:pt>
                <c:pt idx="6">
                  <c:v>37</c:v>
                </c:pt>
                <c:pt idx="7">
                  <c:v>39.200000000000003</c:v>
                </c:pt>
                <c:pt idx="8">
                  <c:v>49</c:v>
                </c:pt>
                <c:pt idx="9">
                  <c:v>51.2</c:v>
                </c:pt>
              </c:numCache>
            </c:numRef>
          </c:xVal>
          <c:yVal>
            <c:numRef>
              <c:f>Hoja1!$B$26:$B$35</c:f>
              <c:numCache>
                <c:formatCode>General</c:formatCode>
                <c:ptCount val="10"/>
                <c:pt idx="0">
                  <c:v>14</c:v>
                </c:pt>
                <c:pt idx="1">
                  <c:v>120</c:v>
                </c:pt>
                <c:pt idx="2">
                  <c:v>99</c:v>
                </c:pt>
                <c:pt idx="3">
                  <c:v>115</c:v>
                </c:pt>
                <c:pt idx="4">
                  <c:v>100</c:v>
                </c:pt>
                <c:pt idx="5">
                  <c:v>114</c:v>
                </c:pt>
                <c:pt idx="6">
                  <c:v>100</c:v>
                </c:pt>
                <c:pt idx="7">
                  <c:v>114</c:v>
                </c:pt>
                <c:pt idx="8">
                  <c:v>100</c:v>
                </c:pt>
                <c:pt idx="9">
                  <c:v>114</c:v>
                </c:pt>
              </c:numCache>
            </c:numRef>
          </c:yVal>
        </c:ser>
        <c:axId val="59142144"/>
        <c:axId val="59144064"/>
      </c:scatterChart>
      <c:valAx>
        <c:axId val="59142144"/>
        <c:scaling>
          <c:orientation val="minMax"/>
        </c:scaling>
        <c:axPos val="b"/>
        <c:title>
          <c:tx>
            <c:rich>
              <a:bodyPr/>
              <a:lstStyle/>
              <a:p>
                <a:pPr>
                  <a:defRPr/>
                </a:pPr>
                <a:r>
                  <a:rPr lang="es-EC"/>
                  <a:t>Tiempo (min)</a:t>
                </a:r>
              </a:p>
            </c:rich>
          </c:tx>
          <c:layout/>
        </c:title>
        <c:numFmt formatCode="General" sourceLinked="1"/>
        <c:majorTickMark val="none"/>
        <c:tickLblPos val="nextTo"/>
        <c:crossAx val="59144064"/>
        <c:crosses val="autoZero"/>
        <c:crossBetween val="midCat"/>
      </c:valAx>
      <c:valAx>
        <c:axId val="59144064"/>
        <c:scaling>
          <c:orientation val="minMax"/>
          <c:min val="15"/>
        </c:scaling>
        <c:axPos val="l"/>
        <c:majorGridlines/>
        <c:title>
          <c:tx>
            <c:rich>
              <a:bodyPr/>
              <a:lstStyle/>
              <a:p>
                <a:pPr>
                  <a:defRPr/>
                </a:pPr>
                <a:r>
                  <a:rPr lang="es-EC"/>
                  <a:t>Temperatura (C)</a:t>
                </a:r>
              </a:p>
            </c:rich>
          </c:tx>
          <c:layout>
            <c:manualLayout>
              <c:xMode val="edge"/>
              <c:yMode val="edge"/>
              <c:x val="3.6111111111111212E-2"/>
              <c:y val="0.33408938466025473"/>
            </c:manualLayout>
          </c:layout>
        </c:title>
        <c:numFmt formatCode="General" sourceLinked="1"/>
        <c:majorTickMark val="none"/>
        <c:tickLblPos val="nextTo"/>
        <c:crossAx val="5914214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FE61B-1922-4EDA-9C1C-9F968F4E77A3}" type="datetimeFigureOut">
              <a:rPr lang="pt-BR" smtClean="0"/>
              <a:pPr/>
              <a:t>31/01/2013</a:t>
            </a:fld>
            <a:endParaRPr lang="pt-B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E4C99-FCCD-4950-8878-3FED2590193A}"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a:t>
            </a:r>
            <a:r>
              <a:rPr lang="en-US" dirty="0" err="1" smtClean="0"/>
              <a:t>continuación</a:t>
            </a:r>
            <a:r>
              <a:rPr lang="en-US" smtClean="0"/>
              <a:t>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F1FC3-EE67-481D-A62C-25341860C500}" type="slidenum">
              <a:rPr lang="es-EC" smtClean="0"/>
              <a:pPr fontAlgn="base">
                <a:spcBef>
                  <a:spcPct val="0"/>
                </a:spcBef>
                <a:spcAft>
                  <a:spcPct val="0"/>
                </a:spcAft>
                <a:defRPr/>
              </a:pPr>
              <a:t>1</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17" name="16 Marcador de pie de página"/>
          <p:cNvSpPr>
            <a:spLocks noGrp="1"/>
          </p:cNvSpPr>
          <p:nvPr>
            <p:ph type="ftr" sz="quarter" idx="11"/>
          </p:nvPr>
        </p:nvSpPr>
        <p:spPr/>
        <p:txBody>
          <a:bodyPr/>
          <a:lstStyle/>
          <a:p>
            <a:endParaRPr lang="pt-BR"/>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A39A8B63-B3D7-4397-B783-FB6E4FB73F0B}" type="slidenum">
              <a:rPr lang="pt-BR" smtClean="0"/>
              <a:pPr/>
              <a:t>‹Nº›</a:t>
            </a:fld>
            <a:endParaRPr lang="pt-BR"/>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5" name="4 Marcador de pie de página"/>
          <p:cNvSpPr>
            <a:spLocks noGrp="1"/>
          </p:cNvSpPr>
          <p:nvPr>
            <p:ph type="ftr" sz="quarter" idx="11"/>
          </p:nvPr>
        </p:nvSpPr>
        <p:spPr>
          <a:xfrm>
            <a:off x="800100" y="6172200"/>
            <a:ext cx="4000500" cy="457200"/>
          </a:xfrm>
        </p:spPr>
        <p:txBody>
          <a:bodyPr/>
          <a:lstStyle/>
          <a:p>
            <a:endParaRPr lang="pt-BR"/>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A39A8B63-B3D7-4397-B783-FB6E4FB73F0B}"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6" name="5 Marcador de pie de página"/>
          <p:cNvSpPr>
            <a:spLocks noGrp="1"/>
          </p:cNvSpPr>
          <p:nvPr>
            <p:ph type="ftr" sz="quarter" idx="11"/>
          </p:nvPr>
        </p:nvSpPr>
        <p:spPr/>
        <p:txBody>
          <a:bodyPr/>
          <a:lstStyle/>
          <a:p>
            <a:endParaRPr lang="pt-BR"/>
          </a:p>
        </p:txBody>
      </p:sp>
      <p:sp>
        <p:nvSpPr>
          <p:cNvPr id="7" name="6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8" name="7 Marcador de pie de página"/>
          <p:cNvSpPr>
            <a:spLocks noGrp="1"/>
          </p:cNvSpPr>
          <p:nvPr>
            <p:ph type="ftr" sz="quarter" idx="11"/>
          </p:nvPr>
        </p:nvSpPr>
        <p:spPr/>
        <p:txBody>
          <a:bodyPr/>
          <a:lstStyle/>
          <a:p>
            <a:endParaRPr lang="pt-BR"/>
          </a:p>
        </p:txBody>
      </p:sp>
      <p:sp>
        <p:nvSpPr>
          <p:cNvPr id="9" name="8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4" name="3 Marcador de pie de página"/>
          <p:cNvSpPr>
            <a:spLocks noGrp="1"/>
          </p:cNvSpPr>
          <p:nvPr>
            <p:ph type="ftr" sz="quarter" idx="11"/>
          </p:nvPr>
        </p:nvSpPr>
        <p:spPr/>
        <p:txBody>
          <a:bodyPr/>
          <a:lstStyle/>
          <a:p>
            <a:endParaRPr lang="pt-BR"/>
          </a:p>
        </p:txBody>
      </p:sp>
      <p:sp>
        <p:nvSpPr>
          <p:cNvPr id="5" name="4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3" name="2 Marcador de pie de página"/>
          <p:cNvSpPr>
            <a:spLocks noGrp="1"/>
          </p:cNvSpPr>
          <p:nvPr>
            <p:ph type="ftr" sz="quarter" idx="11"/>
          </p:nvPr>
        </p:nvSpPr>
        <p:spPr/>
        <p:txBody>
          <a:bodyPr/>
          <a:lstStyle/>
          <a:p>
            <a:endParaRPr lang="pt-BR"/>
          </a:p>
        </p:txBody>
      </p:sp>
      <p:sp>
        <p:nvSpPr>
          <p:cNvPr id="4" name="3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6" name="5 Marcador de pie de página"/>
          <p:cNvSpPr>
            <a:spLocks noGrp="1"/>
          </p:cNvSpPr>
          <p:nvPr>
            <p:ph type="ftr" sz="quarter" idx="11"/>
          </p:nvPr>
        </p:nvSpPr>
        <p:spPr/>
        <p:txBody>
          <a:bodyPr/>
          <a:lstStyle/>
          <a:p>
            <a:endParaRPr lang="pt-BR"/>
          </a:p>
        </p:txBody>
      </p:sp>
      <p:sp>
        <p:nvSpPr>
          <p:cNvPr id="7" name="6 Marcador de número de diapositiva"/>
          <p:cNvSpPr>
            <a:spLocks noGrp="1"/>
          </p:cNvSpPr>
          <p:nvPr>
            <p:ph type="sldNum" sz="quarter" idx="12"/>
          </p:nvPr>
        </p:nvSpPr>
        <p:spPr/>
        <p:txBody>
          <a:bodyPr/>
          <a:lstStyle/>
          <a:p>
            <a:fld id="{A39A8B63-B3D7-4397-B783-FB6E4FB73F0B}" type="slidenum">
              <a:rPr lang="pt-BR" smtClean="0"/>
              <a:pPr/>
              <a:t>‹Nº›</a:t>
            </a:fld>
            <a:endParaRPr lang="pt-BR"/>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73005-D16B-4A1B-AC67-447473EDBBAB}" type="datetimeFigureOut">
              <a:rPr lang="pt-BR" smtClean="0"/>
              <a:pPr/>
              <a:t>31/01/2013</a:t>
            </a:fld>
            <a:endParaRPr lang="pt-BR"/>
          </a:p>
        </p:txBody>
      </p:sp>
      <p:sp>
        <p:nvSpPr>
          <p:cNvPr id="6" name="5 Marcador de pie de página"/>
          <p:cNvSpPr>
            <a:spLocks noGrp="1"/>
          </p:cNvSpPr>
          <p:nvPr>
            <p:ph type="ftr" sz="quarter" idx="11"/>
          </p:nvPr>
        </p:nvSpPr>
        <p:spPr>
          <a:xfrm>
            <a:off x="914400" y="6172200"/>
            <a:ext cx="3886200" cy="457200"/>
          </a:xfrm>
        </p:spPr>
        <p:txBody>
          <a:bodyPr/>
          <a:lstStyle/>
          <a:p>
            <a:endParaRPr lang="pt-BR"/>
          </a:p>
        </p:txBody>
      </p:sp>
      <p:sp>
        <p:nvSpPr>
          <p:cNvPr id="7" name="6 Marcador de número de diapositiva"/>
          <p:cNvSpPr>
            <a:spLocks noGrp="1"/>
          </p:cNvSpPr>
          <p:nvPr>
            <p:ph type="sldNum" sz="quarter" idx="12"/>
          </p:nvPr>
        </p:nvSpPr>
        <p:spPr>
          <a:xfrm>
            <a:off x="146304" y="6208776"/>
            <a:ext cx="457200" cy="457200"/>
          </a:xfrm>
        </p:spPr>
        <p:txBody>
          <a:bodyPr/>
          <a:lstStyle/>
          <a:p>
            <a:fld id="{A39A8B63-B3D7-4397-B783-FB6E4FB73F0B}" type="slidenum">
              <a:rPr lang="pt-BR" smtClean="0"/>
              <a:pPr/>
              <a:t>‹Nº›</a:t>
            </a:fld>
            <a:endParaRPr lang="pt-BR"/>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673005-D16B-4A1B-AC67-447473EDBBAB}" type="datetimeFigureOut">
              <a:rPr lang="pt-BR" smtClean="0"/>
              <a:pPr/>
              <a:t>31/01/2013</a:t>
            </a:fld>
            <a:endParaRPr lang="pt-BR"/>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t-BR"/>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9A8B63-B3D7-4397-B783-FB6E4FB73F0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82.jpeg"/><Relationship Id="rId7" Type="http://schemas.openxmlformats.org/officeDocument/2006/relationships/image" Target="../media/image7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84.jpeg"/><Relationship Id="rId4" Type="http://schemas.openxmlformats.org/officeDocument/2006/relationships/image" Target="../media/image83.jpeg"/></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78.jpeg"/><Relationship Id="rId7" Type="http://schemas.openxmlformats.org/officeDocument/2006/relationships/image" Target="../media/image8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1.jpeg"/><Relationship Id="rId4" Type="http://schemas.openxmlformats.org/officeDocument/2006/relationships/image" Target="../media/image79.jpe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Pwner\Desktop\videos\ensambleselladoravideo.avi" TargetMode="External"/><Relationship Id="rId4" Type="http://schemas.openxmlformats.org/officeDocument/2006/relationships/image" Target="../media/image91.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Pwner\Desktop\videos\videomovi.avi" TargetMode="External"/><Relationship Id="rId4" Type="http://schemas.openxmlformats.org/officeDocument/2006/relationships/image" Target="../media/image92.png"/></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07.jpeg"/><Relationship Id="rId3" Type="http://schemas.openxmlformats.org/officeDocument/2006/relationships/image" Target="../media/image97.jpeg"/><Relationship Id="rId7" Type="http://schemas.openxmlformats.org/officeDocument/2006/relationships/image" Target="../media/image101.jpeg"/><Relationship Id="rId12" Type="http://schemas.openxmlformats.org/officeDocument/2006/relationships/image" Target="../media/image10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99.jpeg"/><Relationship Id="rId15" Type="http://schemas.openxmlformats.org/officeDocument/2006/relationships/image" Target="../media/image10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 Id="rId14" Type="http://schemas.openxmlformats.org/officeDocument/2006/relationships/image" Target="../media/image108.jpeg"/></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8" Type="http://schemas.openxmlformats.org/officeDocument/2006/relationships/image" Target="../media/image117.jpeg"/><Relationship Id="rId13" Type="http://schemas.openxmlformats.org/officeDocument/2006/relationships/image" Target="../media/image122.jpeg"/><Relationship Id="rId3" Type="http://schemas.openxmlformats.org/officeDocument/2006/relationships/image" Target="../media/image112.jpeg"/><Relationship Id="rId7" Type="http://schemas.openxmlformats.org/officeDocument/2006/relationships/image" Target="../media/image116.jpeg"/><Relationship Id="rId12" Type="http://schemas.openxmlformats.org/officeDocument/2006/relationships/image" Target="../media/image121.jpeg"/><Relationship Id="rId17" Type="http://schemas.openxmlformats.org/officeDocument/2006/relationships/image" Target="../media/image126.jpeg"/><Relationship Id="rId2" Type="http://schemas.openxmlformats.org/officeDocument/2006/relationships/image" Target="../media/image3.jpeg"/><Relationship Id="rId16" Type="http://schemas.openxmlformats.org/officeDocument/2006/relationships/image" Target="../media/image125.jpeg"/><Relationship Id="rId1" Type="http://schemas.openxmlformats.org/officeDocument/2006/relationships/slideLayout" Target="../slideLayouts/slideLayout2.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5" Type="http://schemas.openxmlformats.org/officeDocument/2006/relationships/image" Target="../media/image12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 Id="rId14" Type="http://schemas.openxmlformats.org/officeDocument/2006/relationships/image" Target="../media/image12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6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Pwner\Desktop\videos\VIDEO%20MAQUINA%20SELLADORA%20Y%20CODIFICADORA.wmv" TargetMode="External"/><Relationship Id="rId4" Type="http://schemas.openxmlformats.org/officeDocument/2006/relationships/image" Target="../media/image132.png"/></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4857750"/>
          </a:xfrm>
        </p:spPr>
        <p:txBody>
          <a:bodyPr/>
          <a:lstStyle/>
          <a:p>
            <a:pPr eaLnBrk="1" hangingPunct="1"/>
            <a:r>
              <a:rPr lang="es-EC" sz="2400" dirty="0" smtClean="0"/>
              <a:t/>
            </a:r>
            <a:br>
              <a:rPr lang="es-EC" sz="2400" dirty="0" smtClean="0"/>
            </a:br>
            <a:r>
              <a:rPr lang="es-EC" sz="2400" dirty="0" smtClean="0"/>
              <a:t/>
            </a:r>
            <a:br>
              <a:rPr lang="es-EC" sz="2400" dirty="0" smtClean="0"/>
            </a:br>
            <a:endParaRPr lang="es-EC" dirty="0" smtClean="0"/>
          </a:p>
        </p:txBody>
      </p:sp>
      <p:sp>
        <p:nvSpPr>
          <p:cNvPr id="5" name="4 CuadroTexto"/>
          <p:cNvSpPr txBox="1"/>
          <p:nvPr/>
        </p:nvSpPr>
        <p:spPr>
          <a:xfrm>
            <a:off x="683568" y="1196752"/>
            <a:ext cx="8064896" cy="4308872"/>
          </a:xfrm>
          <a:prstGeom prst="rect">
            <a:avLst/>
          </a:prstGeom>
          <a:noFill/>
        </p:spPr>
        <p:txBody>
          <a:bodyPr wrap="square" rtlCol="0">
            <a:spAutoFit/>
          </a:bodyPr>
          <a:lstStyle/>
          <a:p>
            <a:pPr algn="ctr"/>
            <a:r>
              <a:rPr lang="es-ES" sz="2000" b="1" dirty="0" smtClean="0"/>
              <a:t>ESCUELA POLITÉCNICA DEL EJÉRCITO</a:t>
            </a:r>
            <a:endParaRPr lang="en-US" sz="2000" i="1" dirty="0" smtClean="0"/>
          </a:p>
          <a:p>
            <a:pPr algn="ctr"/>
            <a:r>
              <a:rPr lang="es-ES" dirty="0" smtClean="0"/>
              <a:t> </a:t>
            </a:r>
            <a:r>
              <a:rPr lang="es-ES" sz="2000" dirty="0" smtClean="0"/>
              <a:t>CARRERA DE INGENIERÍA MECÁNICA</a:t>
            </a:r>
            <a:endParaRPr lang="en-US" i="1" dirty="0" smtClean="0"/>
          </a:p>
          <a:p>
            <a:pPr algn="ctr"/>
            <a:r>
              <a:rPr lang="es-ES" dirty="0" smtClean="0"/>
              <a:t> </a:t>
            </a:r>
            <a:endParaRPr lang="en-US" dirty="0" smtClean="0"/>
          </a:p>
          <a:p>
            <a:pPr algn="ctr"/>
            <a:r>
              <a:rPr lang="es-ES" dirty="0" smtClean="0"/>
              <a:t> </a:t>
            </a:r>
            <a:r>
              <a:rPr lang="es-ES" b="1" dirty="0" smtClean="0"/>
              <a:t>DISE</a:t>
            </a:r>
            <a:r>
              <a:rPr lang="es-EC" b="1" dirty="0" smtClean="0"/>
              <a:t>ÑO Y CONSTRUCCIÓN DE UNA MÁQUINA SELLADORA Y CODIFICADORA AUTOMÁTICA DE ALIMENTACIÓN MANUAL PARA LA EMPRESA DAS LEBEN</a:t>
            </a:r>
            <a:endParaRPr lang="en-US" dirty="0" smtClean="0"/>
          </a:p>
          <a:p>
            <a:pPr algn="ctr"/>
            <a:r>
              <a:rPr lang="es-ES" b="1" dirty="0" smtClean="0"/>
              <a:t> </a:t>
            </a:r>
            <a:endParaRPr lang="en-US" dirty="0" smtClean="0"/>
          </a:p>
          <a:p>
            <a:pPr algn="ctr"/>
            <a:r>
              <a:rPr lang="es-ES" b="1" dirty="0" smtClean="0"/>
              <a:t>PROYECTO PREVIO A LA OBTENCIÓN DEL TÍTULO DE INGENIERO MECÁNICO</a:t>
            </a:r>
            <a:endParaRPr lang="en-US" b="1" dirty="0" smtClean="0"/>
          </a:p>
          <a:p>
            <a:pPr algn="ctr"/>
            <a:r>
              <a:rPr lang="es-ES" b="1" dirty="0" smtClean="0"/>
              <a:t> </a:t>
            </a:r>
            <a:endParaRPr lang="en-US" b="1" dirty="0" smtClean="0"/>
          </a:p>
          <a:p>
            <a:pPr algn="ctr"/>
            <a:r>
              <a:rPr lang="es-ES" b="1" dirty="0" smtClean="0"/>
              <a:t>PAÚL MARCELO MANZANO SÁNCHEZ</a:t>
            </a:r>
            <a:endParaRPr lang="en-US" b="1" dirty="0" smtClean="0"/>
          </a:p>
          <a:p>
            <a:pPr algn="ctr"/>
            <a:r>
              <a:rPr lang="es-ES" b="1" dirty="0" smtClean="0"/>
              <a:t>FRANCISCO JAVIER RODRIGUEZ SALAZAR</a:t>
            </a:r>
            <a:endParaRPr lang="en-US" b="1" dirty="0" smtClean="0"/>
          </a:p>
          <a:p>
            <a:pPr algn="ctr"/>
            <a:r>
              <a:rPr lang="es-ES" dirty="0" smtClean="0"/>
              <a:t> </a:t>
            </a:r>
            <a:endParaRPr lang="en-US" b="1" dirty="0" smtClean="0"/>
          </a:p>
          <a:p>
            <a:pPr algn="ctr"/>
            <a:r>
              <a:rPr lang="es-ES" b="1" dirty="0" smtClean="0"/>
              <a:t>DIRECTOR: ING. JAIME ECHEVERRÍA</a:t>
            </a:r>
            <a:endParaRPr lang="en-US" b="1" dirty="0" smtClean="0"/>
          </a:p>
          <a:p>
            <a:pPr algn="ctr"/>
            <a:r>
              <a:rPr lang="es-ES" b="1" dirty="0" smtClean="0"/>
              <a:t>CODIRECTOR: ING. MELTON TAPIA</a:t>
            </a:r>
            <a:endParaRPr lang="en-US" b="1" dirty="0" smtClean="0"/>
          </a:p>
          <a:p>
            <a:endParaRPr lang="pt-B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CAPÍTULO 2</a:t>
            </a:r>
            <a:endParaRPr lang="pt-BR" sz="4400" dirty="0"/>
          </a:p>
        </p:txBody>
      </p:sp>
      <p:sp>
        <p:nvSpPr>
          <p:cNvPr id="4" name="3 CuadroTexto"/>
          <p:cNvSpPr txBox="1"/>
          <p:nvPr/>
        </p:nvSpPr>
        <p:spPr>
          <a:xfrm>
            <a:off x="2483768" y="2852936"/>
            <a:ext cx="4896544" cy="769441"/>
          </a:xfrm>
          <a:prstGeom prst="rect">
            <a:avLst/>
          </a:prstGeom>
          <a:noFill/>
        </p:spPr>
        <p:txBody>
          <a:bodyPr wrap="square" rtlCol="0">
            <a:spAutoFit/>
          </a:bodyPr>
          <a:lstStyle/>
          <a:p>
            <a:r>
              <a:rPr lang="es-EC" sz="4400" dirty="0" smtClean="0"/>
              <a:t>MARCO TEÓRICO </a:t>
            </a:r>
            <a:endParaRPr lang="pt-BR"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EFECTO DE LA TEMPERATURA </a:t>
            </a:r>
            <a:endParaRPr lang="pt-BR" sz="3600" dirty="0"/>
          </a:p>
        </p:txBody>
      </p:sp>
      <p:pic>
        <p:nvPicPr>
          <p:cNvPr id="4" name="3 Imagen"/>
          <p:cNvPicPr/>
          <p:nvPr/>
        </p:nvPicPr>
        <p:blipFill>
          <a:blip r:embed="rId3" cstate="print"/>
          <a:srcRect t="2110" r="1667" b="2110"/>
          <a:stretch>
            <a:fillRect/>
          </a:stretch>
        </p:blipFill>
        <p:spPr bwMode="auto">
          <a:xfrm>
            <a:off x="1043608" y="1628800"/>
            <a:ext cx="3024336" cy="2448272"/>
          </a:xfrm>
          <a:prstGeom prst="rect">
            <a:avLst/>
          </a:prstGeom>
          <a:noFill/>
          <a:ln w="9525">
            <a:noFill/>
            <a:miter lim="800000"/>
            <a:headEnd/>
            <a:tailEnd/>
          </a:ln>
        </p:spPr>
      </p:pic>
      <p:pic>
        <p:nvPicPr>
          <p:cNvPr id="5" name="4 Imagen"/>
          <p:cNvPicPr/>
          <p:nvPr/>
        </p:nvPicPr>
        <p:blipFill>
          <a:blip r:embed="rId4" cstate="print"/>
          <a:srcRect l="29237" t="18361" r="23423" b="24590"/>
          <a:stretch>
            <a:fillRect/>
          </a:stretch>
        </p:blipFill>
        <p:spPr bwMode="auto">
          <a:xfrm>
            <a:off x="5220072" y="1772816"/>
            <a:ext cx="2808312" cy="2088232"/>
          </a:xfrm>
          <a:prstGeom prst="rect">
            <a:avLst/>
          </a:prstGeom>
          <a:noFill/>
          <a:ln w="9525">
            <a:solidFill>
              <a:schemeClr val="accent1"/>
            </a:solidFill>
            <a:miter lim="800000"/>
            <a:headEnd/>
            <a:tailEnd/>
          </a:ln>
        </p:spPr>
      </p:pic>
      <p:sp>
        <p:nvSpPr>
          <p:cNvPr id="6" name="5 CuadroTexto"/>
          <p:cNvSpPr txBox="1"/>
          <p:nvPr/>
        </p:nvSpPr>
        <p:spPr>
          <a:xfrm>
            <a:off x="1043608" y="4509120"/>
            <a:ext cx="7344816" cy="2031325"/>
          </a:xfrm>
          <a:prstGeom prst="rect">
            <a:avLst/>
          </a:prstGeom>
          <a:noFill/>
        </p:spPr>
        <p:txBody>
          <a:bodyPr wrap="square" rtlCol="0">
            <a:spAutoFit/>
          </a:bodyPr>
          <a:lstStyle/>
          <a:p>
            <a:pPr lvl="0" algn="just">
              <a:buFont typeface="Arial" pitchFamily="34" charset="0"/>
              <a:buChar char="•"/>
            </a:pPr>
            <a:r>
              <a:rPr lang="es-ES" dirty="0" err="1"/>
              <a:t>Tg</a:t>
            </a:r>
            <a:r>
              <a:rPr lang="es-ES" dirty="0"/>
              <a:t> temperatura vítrea, es donde el plástico presenta un cambio marcado en su estructura y propiedades, transformándolo a un estado compacto solido.</a:t>
            </a:r>
            <a:endParaRPr lang="en-US" dirty="0"/>
          </a:p>
          <a:p>
            <a:pPr lvl="0" algn="just">
              <a:buFont typeface="Arial" pitchFamily="34" charset="0"/>
              <a:buChar char="•"/>
            </a:pPr>
            <a:r>
              <a:rPr lang="es-ES" dirty="0"/>
              <a:t>Tm temperatura de fusión, es la temperatura cuando el termoplástico cambia de estado sólido a líquido. </a:t>
            </a:r>
            <a:endParaRPr lang="en-US" dirty="0"/>
          </a:p>
          <a:p>
            <a:pPr lvl="0" algn="just">
              <a:buFont typeface="Arial" pitchFamily="34" charset="0"/>
              <a:buChar char="•"/>
            </a:pPr>
            <a:r>
              <a:rPr lang="es-ES" dirty="0"/>
              <a:t>Tc Temperatura de cristalización, ésta temperatura permite que el termoplástico cambie de estado amorfo a cristalino. </a:t>
            </a:r>
            <a:endParaRPr lang="en-US" dirty="0"/>
          </a:p>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683568" y="1412776"/>
            <a:ext cx="7772400" cy="4572000"/>
          </a:xfrm>
        </p:spPr>
        <p:txBody>
          <a:bodyPr/>
          <a:lstStyle/>
          <a:p>
            <a:pPr>
              <a:buNone/>
            </a:pPr>
            <a:endParaRPr lang="es-ES" b="1" dirty="0" smtClean="0"/>
          </a:p>
          <a:p>
            <a:pPr>
              <a:buNone/>
            </a:pPr>
            <a:endParaRPr lang="es-ES" b="1" dirty="0" smtClean="0"/>
          </a:p>
          <a:p>
            <a:pPr>
              <a:buNone/>
            </a:pPr>
            <a:r>
              <a:rPr lang="es-ES" b="1" dirty="0" smtClean="0"/>
              <a:t>Propiedades mecánicas:</a:t>
            </a:r>
            <a:r>
              <a:rPr lang="es-ES" dirty="0" smtClean="0"/>
              <a:t> </a:t>
            </a:r>
            <a:endParaRPr lang="en-US" dirty="0" smtClean="0"/>
          </a:p>
          <a:p>
            <a:pPr lvl="0"/>
            <a:r>
              <a:rPr lang="es-ES" dirty="0" smtClean="0"/>
              <a:t>Resistencia a roturas, ralladuras, golpes y perforaciones.</a:t>
            </a:r>
            <a:endParaRPr lang="en-US" dirty="0" smtClean="0"/>
          </a:p>
          <a:p>
            <a:pPr lvl="0"/>
            <a:r>
              <a:rPr lang="es-ES" dirty="0" smtClean="0"/>
              <a:t>Fácil de procesar (impresión, laminación)</a:t>
            </a:r>
            <a:endParaRPr lang="en-US" dirty="0" smtClean="0"/>
          </a:p>
          <a:p>
            <a:pPr lvl="0"/>
            <a:r>
              <a:rPr lang="es-ES" dirty="0" smtClean="0"/>
              <a:t>Buena </a:t>
            </a:r>
            <a:r>
              <a:rPr lang="es-ES" dirty="0" err="1" smtClean="0"/>
              <a:t>maquinabilidad</a:t>
            </a:r>
            <a:r>
              <a:rPr lang="es-ES" dirty="0" smtClean="0"/>
              <a:t> en las líneas de envasado.</a:t>
            </a:r>
            <a:endParaRPr lang="en-US" dirty="0" smtClean="0"/>
          </a:p>
          <a:p>
            <a:pPr lvl="0"/>
            <a:r>
              <a:rPr lang="es-ES" dirty="0" smtClean="0"/>
              <a:t>Diferentes temperaturas de sello.</a:t>
            </a:r>
            <a:endParaRPr lang="en-US" dirty="0" smtClean="0"/>
          </a:p>
          <a:p>
            <a:pPr lvl="0"/>
            <a:r>
              <a:rPr lang="es-ES" dirty="0" smtClean="0"/>
              <a:t>Diferentes niveles de coeficiente de fricción.</a:t>
            </a:r>
            <a:endParaRPr lang="en-US" dirty="0" smtClean="0"/>
          </a:p>
          <a:p>
            <a:pPr>
              <a:buNone/>
            </a:pPr>
            <a:endParaRPr lang="pt-BR" dirty="0" smtClean="0"/>
          </a:p>
          <a:p>
            <a:pPr>
              <a:buNone/>
            </a:pPr>
            <a:endParaRPr lang="pt-BR" dirty="0"/>
          </a:p>
        </p:txBody>
      </p:sp>
      <p:sp>
        <p:nvSpPr>
          <p:cNvPr id="128001" name="Rectangle 1"/>
          <p:cNvSpPr>
            <a:spLocks noChangeArrowheads="1"/>
          </p:cNvSpPr>
          <p:nvPr/>
        </p:nvSpPr>
        <p:spPr bwMode="auto">
          <a:xfrm>
            <a:off x="-3204864" y="594846"/>
            <a:ext cx="1209734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8" algn="just" fontAlgn="base">
              <a:spcBef>
                <a:spcPct val="0"/>
              </a:spcBef>
              <a:spcAft>
                <a:spcPct val="0"/>
              </a:spcAft>
            </a:pPr>
            <a:r>
              <a:rPr kumimoji="0" lang="es-ES" sz="3400" b="1" i="0" u="none" strike="noStrike" cap="none" normalizeH="0" baseline="0" dirty="0" smtClean="0" bmk="_Toc346615227">
                <a:ln>
                  <a:noFill/>
                </a:ln>
                <a:solidFill>
                  <a:srgbClr val="000000"/>
                </a:solidFill>
                <a:effectLst/>
                <a:latin typeface="+mj-lt"/>
                <a:ea typeface="Calibri" pitchFamily="34" charset="0"/>
                <a:cs typeface="Arial" pitchFamily="34" charset="0"/>
              </a:rPr>
              <a:t>CARACTERÍSTICAS Y PROPIEDADES DE LOS EMPAQUES DE POLIPROPILENO BIORIENTADO</a:t>
            </a:r>
            <a:endParaRPr kumimoji="0" lang="es-ES" sz="3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836712"/>
            <a:ext cx="7690048" cy="5183088"/>
          </a:xfrm>
        </p:spPr>
        <p:txBody>
          <a:bodyPr>
            <a:normAutofit lnSpcReduction="10000"/>
          </a:bodyPr>
          <a:lstStyle/>
          <a:p>
            <a:pPr>
              <a:buNone/>
            </a:pPr>
            <a:endParaRPr lang="en-US" dirty="0" smtClean="0"/>
          </a:p>
          <a:p>
            <a:pPr algn="just">
              <a:buNone/>
            </a:pPr>
            <a:r>
              <a:rPr lang="es-ES" b="1" dirty="0" smtClean="0"/>
              <a:t>Propiedades químicas:</a:t>
            </a:r>
            <a:endParaRPr lang="en-US" dirty="0" smtClean="0"/>
          </a:p>
          <a:p>
            <a:pPr algn="just"/>
            <a:r>
              <a:rPr lang="es-ES" dirty="0" smtClean="0"/>
              <a:t>Resistente al agua, vapor de agua, aceite, grasas, a algunos ácidos y  álcalis así como disolventes.</a:t>
            </a:r>
            <a:endParaRPr lang="en-US" dirty="0" smtClean="0"/>
          </a:p>
          <a:p>
            <a:pPr algn="just">
              <a:buNone/>
            </a:pPr>
            <a:r>
              <a:rPr lang="es-ES" b="1" dirty="0" smtClean="0"/>
              <a:t> </a:t>
            </a:r>
            <a:endParaRPr lang="en-US" dirty="0" smtClean="0"/>
          </a:p>
          <a:p>
            <a:pPr algn="just">
              <a:buNone/>
            </a:pPr>
            <a:r>
              <a:rPr lang="es-ES" b="1" dirty="0" smtClean="0"/>
              <a:t>Propiedades ópticas:</a:t>
            </a:r>
            <a:r>
              <a:rPr lang="es-ES" dirty="0" smtClean="0"/>
              <a:t> </a:t>
            </a:r>
            <a:endParaRPr lang="en-US" dirty="0" smtClean="0"/>
          </a:p>
          <a:p>
            <a:pPr algn="just"/>
            <a:r>
              <a:rPr lang="es-ES" dirty="0" smtClean="0"/>
              <a:t>Su superficie es brillante y tiene un alto grado de transparencia.</a:t>
            </a:r>
            <a:endParaRPr lang="en-US" dirty="0" smtClean="0"/>
          </a:p>
          <a:p>
            <a:pPr algn="just"/>
            <a:endParaRPr lang="en-US" dirty="0" smtClean="0"/>
          </a:p>
          <a:p>
            <a:pPr algn="just">
              <a:buNone/>
            </a:pPr>
            <a:r>
              <a:rPr lang="es-ES" b="1" dirty="0" err="1" smtClean="0"/>
              <a:t>Reciclabilidad</a:t>
            </a:r>
            <a:r>
              <a:rPr lang="es-ES" b="1" dirty="0" smtClean="0"/>
              <a:t>:</a:t>
            </a:r>
            <a:r>
              <a:rPr lang="es-ES" dirty="0" smtClean="0"/>
              <a:t> </a:t>
            </a:r>
            <a:endParaRPr lang="en-US" dirty="0" smtClean="0"/>
          </a:p>
          <a:p>
            <a:pPr algn="just"/>
            <a:r>
              <a:rPr lang="es-ES" dirty="0" smtClean="0"/>
              <a:t>Es un material fácilmente reciclable ya que es triturado para regresar al proceso productivo.</a:t>
            </a:r>
            <a:endParaRPr lang="en-US" dirty="0" smtClean="0"/>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3059832" y="332656"/>
            <a:ext cx="2880320" cy="1440160"/>
          </a:xfrm>
          <a:prstGeom prst="rect">
            <a:avLst/>
          </a:prstGeom>
          <a:noFill/>
          <a:ln w="9525">
            <a:solidFill>
              <a:schemeClr val="accent1"/>
            </a:solidFill>
            <a:miter lim="800000"/>
            <a:headEnd/>
            <a:tailEnd/>
          </a:ln>
        </p:spPr>
      </p:pic>
      <p:graphicFrame>
        <p:nvGraphicFramePr>
          <p:cNvPr id="5" name="4 Tabla"/>
          <p:cNvGraphicFramePr>
            <a:graphicFrameLocks noGrp="1"/>
          </p:cNvGraphicFramePr>
          <p:nvPr/>
        </p:nvGraphicFramePr>
        <p:xfrm>
          <a:off x="1907704" y="2060848"/>
          <a:ext cx="5544618" cy="3960444"/>
        </p:xfrm>
        <a:graphic>
          <a:graphicData uri="http://schemas.openxmlformats.org/drawingml/2006/table">
            <a:tbl>
              <a:tblPr/>
              <a:tblGrid>
                <a:gridCol w="1652190"/>
                <a:gridCol w="559752"/>
                <a:gridCol w="1671874"/>
                <a:gridCol w="830401"/>
                <a:gridCol w="830401"/>
              </a:tblGrid>
              <a:tr h="282889">
                <a:tc>
                  <a:txBody>
                    <a:bodyPr/>
                    <a:lstStyle/>
                    <a:p>
                      <a:pPr marL="0" marR="0" algn="ctr">
                        <a:lnSpc>
                          <a:spcPct val="150000"/>
                        </a:lnSpc>
                        <a:spcBef>
                          <a:spcPts val="0"/>
                        </a:spcBef>
                        <a:spcAft>
                          <a:spcPts val="0"/>
                        </a:spcAft>
                      </a:pPr>
                      <a:r>
                        <a:rPr lang="es-EC" sz="1200" b="1">
                          <a:solidFill>
                            <a:srgbClr val="000000"/>
                          </a:solidFill>
                          <a:latin typeface="Arial"/>
                          <a:ea typeface="Calibri"/>
                          <a:cs typeface="Times New Roman"/>
                        </a:rPr>
                        <a:t>Propiedad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a:solidFill>
                            <a:srgbClr val="000000"/>
                          </a:solidFill>
                          <a:latin typeface="Arial"/>
                          <a:ea typeface="Calibri"/>
                          <a:cs typeface="Times New Roman"/>
                        </a:rPr>
                        <a:t>Tipo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a:solidFill>
                            <a:srgbClr val="000000"/>
                          </a:solidFill>
                          <a:latin typeface="Arial"/>
                          <a:ea typeface="Calibri"/>
                          <a:cs typeface="Times New Roman"/>
                        </a:rPr>
                        <a:t>Método de Prueba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a:solidFill>
                            <a:srgbClr val="000000"/>
                          </a:solidFill>
                          <a:latin typeface="Arial"/>
                          <a:ea typeface="Calibri"/>
                          <a:cs typeface="Times New Roman"/>
                        </a:rPr>
                        <a:t>Valor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1">
                          <a:solidFill>
                            <a:srgbClr val="000000"/>
                          </a:solidFill>
                          <a:latin typeface="Arial"/>
                          <a:ea typeface="Calibri"/>
                          <a:cs typeface="Times New Roman"/>
                        </a:rPr>
                        <a:t>Unidad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Opacidad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D1003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1.5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Brillo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baseline="300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D2457 45</a:t>
                      </a:r>
                      <a:r>
                        <a:rPr lang="es-EC" sz="1200" baseline="30000">
                          <a:solidFill>
                            <a:srgbClr val="000000"/>
                          </a:solidFill>
                          <a:latin typeface="Arial"/>
                          <a:ea typeface="Calibri"/>
                          <a:cs typeface="Times New Roman"/>
                        </a:rPr>
                        <a:t>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90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Coef. Fricción dinámico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D1894E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0.5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0.35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Tensión a la rotura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DM</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D882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150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N</a:t>
                      </a:r>
                      <a:r>
                        <a:rPr lang="en-US" sz="1200">
                          <a:solidFill>
                            <a:srgbClr val="000000"/>
                          </a:solidFill>
                          <a:latin typeface="Arial"/>
                          <a:ea typeface="Calibri"/>
                          <a:cs typeface="Times New Roman"/>
                        </a:rPr>
                        <a:t>/</a:t>
                      </a:r>
                      <a:r>
                        <a:rPr lang="es-EC" sz="1200">
                          <a:solidFill>
                            <a:srgbClr val="000000"/>
                          </a:solidFill>
                          <a:latin typeface="Arial"/>
                          <a:ea typeface="Calibri"/>
                          <a:cs typeface="Times New Roman"/>
                        </a:rPr>
                        <a:t>mm</a:t>
                      </a:r>
                      <a:r>
                        <a:rPr lang="es-EC" sz="1200" baseline="30000">
                          <a:solidFill>
                            <a:srgbClr val="000000"/>
                          </a:solidFill>
                          <a:latin typeface="Arial"/>
                          <a:ea typeface="Calibri"/>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DT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260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r>
              <a:tr h="282889">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Elongación a la rotura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DM</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130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89">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DT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r>
              <a:tr h="282889">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Tensión superficial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2578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Dinas/cm</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77">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Transmisión de vapor de agua  (WVTR)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E96-66 38</a:t>
                      </a:r>
                      <a:r>
                        <a:rPr lang="es-EC" sz="1200" baseline="30000">
                          <a:solidFill>
                            <a:srgbClr val="000000"/>
                          </a:solidFill>
                          <a:latin typeface="Arial"/>
                          <a:ea typeface="Calibri"/>
                          <a:cs typeface="Times New Roman"/>
                        </a:rPr>
                        <a:t>0</a:t>
                      </a:r>
                      <a:r>
                        <a:rPr lang="es-EC" sz="1200">
                          <a:solidFill>
                            <a:srgbClr val="000000"/>
                          </a:solidFill>
                          <a:latin typeface="Arial"/>
                          <a:ea typeface="Calibri"/>
                          <a:cs typeface="Times New Roman"/>
                        </a:rPr>
                        <a:t>C 90% HR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3.8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g/m</a:t>
                      </a:r>
                      <a:r>
                        <a:rPr lang="es-EC" sz="1200" baseline="30000">
                          <a:solidFill>
                            <a:srgbClr val="000000"/>
                          </a:solidFill>
                          <a:latin typeface="Arial"/>
                          <a:ea typeface="Calibri"/>
                          <a:cs typeface="Times New Roman"/>
                        </a:rPr>
                        <a:t>2</a:t>
                      </a:r>
                      <a:r>
                        <a:rPr lang="es-EC" sz="1200">
                          <a:solidFill>
                            <a:srgbClr val="000000"/>
                          </a:solidFill>
                          <a:latin typeface="Arial"/>
                          <a:ea typeface="Calibri"/>
                          <a:cs typeface="Times New Roman"/>
                        </a:rPr>
                        <a:t>dia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77">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Transmisión de oxígeno (OxTR)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ASTM D1434 22</a:t>
                      </a:r>
                      <a:r>
                        <a:rPr lang="es-EC" sz="1200" baseline="30000">
                          <a:solidFill>
                            <a:srgbClr val="000000"/>
                          </a:solidFill>
                          <a:latin typeface="Arial"/>
                          <a:ea typeface="Calibri"/>
                          <a:cs typeface="Times New Roman"/>
                        </a:rPr>
                        <a:t>0</a:t>
                      </a:r>
                      <a:r>
                        <a:rPr lang="es-EC" sz="1200">
                          <a:solidFill>
                            <a:srgbClr val="000000"/>
                          </a:solidFill>
                          <a:latin typeface="Arial"/>
                          <a:ea typeface="Calibri"/>
                          <a:cs typeface="Times New Roman"/>
                        </a:rPr>
                        <a:t>C 0%HR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a:solidFill>
                            <a:srgbClr val="000000"/>
                          </a:solidFill>
                          <a:latin typeface="Arial"/>
                          <a:ea typeface="Calibri"/>
                          <a:cs typeface="Times New Roman"/>
                        </a:rPr>
                        <a:t>1200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err="1">
                          <a:solidFill>
                            <a:srgbClr val="000000"/>
                          </a:solidFill>
                          <a:latin typeface="Arial"/>
                          <a:ea typeface="Calibri"/>
                          <a:cs typeface="Times New Roman"/>
                        </a:rPr>
                        <a:t>Cc</a:t>
                      </a:r>
                      <a:r>
                        <a:rPr lang="es-EC" sz="1200" dirty="0">
                          <a:solidFill>
                            <a:srgbClr val="000000"/>
                          </a:solidFill>
                          <a:latin typeface="Arial"/>
                          <a:ea typeface="Calibri"/>
                          <a:cs typeface="Times New Roman"/>
                        </a:rPr>
                        <a:t>/m</a:t>
                      </a:r>
                      <a:r>
                        <a:rPr lang="es-EC" sz="1200" baseline="30000" dirty="0">
                          <a:solidFill>
                            <a:srgbClr val="000000"/>
                          </a:solidFill>
                          <a:latin typeface="Arial"/>
                          <a:ea typeface="Calibri"/>
                          <a:cs typeface="Times New Roman"/>
                        </a:rPr>
                        <a:t>2</a:t>
                      </a:r>
                      <a:r>
                        <a:rPr lang="es-EC" sz="1200" dirty="0">
                          <a:solidFill>
                            <a:srgbClr val="000000"/>
                          </a:solidFill>
                          <a:latin typeface="Arial"/>
                          <a:ea typeface="Calibri"/>
                          <a:cs typeface="Times New Roman"/>
                        </a:rPr>
                        <a:t>dia</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pt-BR" sz="3600" dirty="0" smtClean="0"/>
              <a:t>MÁQUINAS DE SELLADO</a:t>
            </a:r>
            <a:endParaRPr lang="pt-BR" sz="3600" dirty="0"/>
          </a:p>
        </p:txBody>
      </p:sp>
      <p:sp>
        <p:nvSpPr>
          <p:cNvPr id="3" name="2 Marcador de contenido"/>
          <p:cNvSpPr>
            <a:spLocks noGrp="1"/>
          </p:cNvSpPr>
          <p:nvPr>
            <p:ph sz="quarter" idx="1"/>
          </p:nvPr>
        </p:nvSpPr>
        <p:spPr>
          <a:xfrm>
            <a:off x="899592" y="1988840"/>
            <a:ext cx="7772400" cy="397024"/>
          </a:xfrm>
        </p:spPr>
        <p:txBody>
          <a:bodyPr>
            <a:normAutofit/>
          </a:bodyPr>
          <a:lstStyle/>
          <a:p>
            <a:pPr>
              <a:buNone/>
            </a:pPr>
            <a:r>
              <a:rPr lang="es-ES" sz="2000" b="1" dirty="0" smtClean="0"/>
              <a:t>Selladora eléctrica de pedal</a:t>
            </a:r>
            <a:endParaRPr lang="en-US" sz="2000" dirty="0" smtClean="0"/>
          </a:p>
          <a:p>
            <a:pPr>
              <a:buNone/>
            </a:pPr>
            <a:endParaRPr lang="pt-BR" dirty="0"/>
          </a:p>
        </p:txBody>
      </p:sp>
      <p:pic>
        <p:nvPicPr>
          <p:cNvPr id="4" name="3 Imagen" descr="http://www.mikai.com.mx/TPSI-450.jpg"/>
          <p:cNvPicPr/>
          <p:nvPr/>
        </p:nvPicPr>
        <p:blipFill>
          <a:blip r:embed="rId3" cstate="print"/>
          <a:srcRect/>
          <a:stretch>
            <a:fillRect/>
          </a:stretch>
        </p:blipFill>
        <p:spPr bwMode="auto">
          <a:xfrm>
            <a:off x="4211960" y="1556792"/>
            <a:ext cx="1296144" cy="1584176"/>
          </a:xfrm>
          <a:prstGeom prst="rect">
            <a:avLst/>
          </a:prstGeom>
          <a:noFill/>
          <a:ln w="9525">
            <a:solidFill>
              <a:schemeClr val="accent1"/>
            </a:solidFill>
            <a:miter lim="800000"/>
            <a:headEnd/>
            <a:tailEnd/>
          </a:ln>
        </p:spPr>
      </p:pic>
      <p:sp>
        <p:nvSpPr>
          <p:cNvPr id="7" name="2 Marcador de contenido"/>
          <p:cNvSpPr txBox="1">
            <a:spLocks/>
          </p:cNvSpPr>
          <p:nvPr/>
        </p:nvSpPr>
        <p:spPr>
          <a:xfrm>
            <a:off x="755576" y="3608040"/>
            <a:ext cx="7772400" cy="541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Máquina continua de banda de sellado horizontal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descr="Selladora Multipropósito FRM-810 H/V"/>
          <p:cNvPicPr/>
          <p:nvPr/>
        </p:nvPicPr>
        <p:blipFill>
          <a:blip r:embed="rId4" cstate="print"/>
          <a:srcRect t="22222" b="8333"/>
          <a:stretch>
            <a:fillRect/>
          </a:stretch>
        </p:blipFill>
        <p:spPr bwMode="auto">
          <a:xfrm>
            <a:off x="6372200" y="3212976"/>
            <a:ext cx="2232248" cy="1224136"/>
          </a:xfrm>
          <a:prstGeom prst="rect">
            <a:avLst/>
          </a:prstGeom>
          <a:noFill/>
          <a:ln w="9525">
            <a:solidFill>
              <a:schemeClr val="accent1"/>
            </a:solidFill>
            <a:miter lim="800000"/>
            <a:headEnd/>
            <a:tailEnd/>
          </a:ln>
        </p:spPr>
      </p:pic>
      <p:sp>
        <p:nvSpPr>
          <p:cNvPr id="9" name="2 Marcador de contenido"/>
          <p:cNvSpPr txBox="1">
            <a:spLocks/>
          </p:cNvSpPr>
          <p:nvPr/>
        </p:nvSpPr>
        <p:spPr>
          <a:xfrm>
            <a:off x="755576" y="4976192"/>
            <a:ext cx="7772400" cy="469032"/>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Máquina selladora tipo 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descr="BS-5540 Selladora cortadora tipo L termo-retráctil"/>
          <p:cNvPicPr/>
          <p:nvPr/>
        </p:nvPicPr>
        <p:blipFill>
          <a:blip r:embed="rId5" cstate="print"/>
          <a:srcRect/>
          <a:stretch>
            <a:fillRect/>
          </a:stretch>
        </p:blipFill>
        <p:spPr bwMode="auto">
          <a:xfrm>
            <a:off x="3779912" y="4581128"/>
            <a:ext cx="1728192" cy="122413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dirty="0" smtClean="0"/>
              <a:t> </a:t>
            </a:r>
            <a:r>
              <a:rPr lang="en-US" dirty="0" smtClean="0"/>
              <a:t/>
            </a:r>
            <a:br>
              <a:rPr lang="en-US" dirty="0" smtClean="0"/>
            </a:br>
            <a:r>
              <a:rPr lang="es-ES" b="1" dirty="0" smtClean="0"/>
              <a:t>MÁQUINAS DE CODIFICADO</a:t>
            </a:r>
            <a:endParaRPr lang="pt-BR" dirty="0"/>
          </a:p>
        </p:txBody>
      </p:sp>
      <p:sp>
        <p:nvSpPr>
          <p:cNvPr id="3" name="2 Marcador de contenido"/>
          <p:cNvSpPr>
            <a:spLocks noGrp="1"/>
          </p:cNvSpPr>
          <p:nvPr>
            <p:ph sz="quarter" idx="1"/>
          </p:nvPr>
        </p:nvSpPr>
        <p:spPr>
          <a:xfrm>
            <a:off x="755576" y="1879848"/>
            <a:ext cx="7772400" cy="469032"/>
          </a:xfrm>
        </p:spPr>
        <p:txBody>
          <a:bodyPr>
            <a:normAutofit/>
          </a:bodyPr>
          <a:lstStyle/>
          <a:p>
            <a:pPr>
              <a:buNone/>
            </a:pPr>
            <a:r>
              <a:rPr lang="es-ES" sz="2000" b="1" dirty="0" smtClean="0"/>
              <a:t>Codificadora térmica</a:t>
            </a:r>
            <a:endParaRPr lang="pt-BR" sz="2000" dirty="0"/>
          </a:p>
        </p:txBody>
      </p:sp>
      <p:pic>
        <p:nvPicPr>
          <p:cNvPr id="4" name="3 Imagen" descr="codificadora_termica"/>
          <p:cNvPicPr/>
          <p:nvPr/>
        </p:nvPicPr>
        <p:blipFill>
          <a:blip r:embed="rId3" cstate="print"/>
          <a:srcRect/>
          <a:stretch>
            <a:fillRect/>
          </a:stretch>
        </p:blipFill>
        <p:spPr bwMode="auto">
          <a:xfrm>
            <a:off x="3563888" y="1628800"/>
            <a:ext cx="1440160" cy="1440160"/>
          </a:xfrm>
          <a:prstGeom prst="rect">
            <a:avLst/>
          </a:prstGeom>
          <a:noFill/>
          <a:ln w="9525">
            <a:solidFill>
              <a:schemeClr val="accent1"/>
            </a:solidFill>
            <a:miter lim="800000"/>
            <a:headEnd/>
            <a:tailEnd/>
          </a:ln>
        </p:spPr>
      </p:pic>
      <p:sp>
        <p:nvSpPr>
          <p:cNvPr id="7" name="2 Marcador de contenido"/>
          <p:cNvSpPr txBox="1">
            <a:spLocks/>
          </p:cNvSpPr>
          <p:nvPr/>
        </p:nvSpPr>
        <p:spPr>
          <a:xfrm>
            <a:off x="1696144" y="3429000"/>
            <a:ext cx="7772400" cy="541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Codificadora de rodillo</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descr="MY-812A Codificador para sobreponer hasta 8 líneas"/>
          <p:cNvPicPr/>
          <p:nvPr/>
        </p:nvPicPr>
        <p:blipFill>
          <a:blip r:embed="rId4" cstate="print"/>
          <a:srcRect/>
          <a:stretch>
            <a:fillRect/>
          </a:stretch>
        </p:blipFill>
        <p:spPr bwMode="auto">
          <a:xfrm>
            <a:off x="5004048" y="3212976"/>
            <a:ext cx="1656184" cy="1368152"/>
          </a:xfrm>
          <a:prstGeom prst="rect">
            <a:avLst/>
          </a:prstGeom>
          <a:noFill/>
          <a:ln w="9525">
            <a:solidFill>
              <a:schemeClr val="accent1"/>
            </a:solidFill>
            <a:miter lim="800000"/>
            <a:headEnd/>
            <a:tailEnd/>
          </a:ln>
        </p:spPr>
      </p:pic>
      <p:sp>
        <p:nvSpPr>
          <p:cNvPr id="9" name="2 Marcador de contenido"/>
          <p:cNvSpPr txBox="1">
            <a:spLocks/>
          </p:cNvSpPr>
          <p:nvPr/>
        </p:nvSpPr>
        <p:spPr>
          <a:xfrm>
            <a:off x="827584" y="4869160"/>
            <a:ext cx="7772400" cy="469032"/>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Codificadora de láser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descr="http://www.ipc.com.mx/images/codificado-etiquetado/marcador-laser-icon-macsa.jpg"/>
          <p:cNvPicPr/>
          <p:nvPr/>
        </p:nvPicPr>
        <p:blipFill>
          <a:blip r:embed="rId5" cstate="print"/>
          <a:srcRect/>
          <a:stretch>
            <a:fillRect/>
          </a:stretch>
        </p:blipFill>
        <p:spPr bwMode="auto">
          <a:xfrm>
            <a:off x="3635896" y="4653136"/>
            <a:ext cx="1152128" cy="136815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CAPÍTULO 3</a:t>
            </a:r>
            <a:endParaRPr lang="pt-BR" sz="4400" dirty="0"/>
          </a:p>
        </p:txBody>
      </p:sp>
      <p:sp>
        <p:nvSpPr>
          <p:cNvPr id="4" name="3 CuadroTexto"/>
          <p:cNvSpPr txBox="1"/>
          <p:nvPr/>
        </p:nvSpPr>
        <p:spPr>
          <a:xfrm>
            <a:off x="1187624" y="2924944"/>
            <a:ext cx="6408712" cy="769441"/>
          </a:xfrm>
          <a:prstGeom prst="rect">
            <a:avLst/>
          </a:prstGeom>
          <a:noFill/>
        </p:spPr>
        <p:txBody>
          <a:bodyPr wrap="square" rtlCol="0">
            <a:spAutoFit/>
          </a:bodyPr>
          <a:lstStyle/>
          <a:p>
            <a:r>
              <a:rPr lang="es-EC" sz="4400" dirty="0" smtClean="0"/>
              <a:t>ALTERNATIVAS DE DISEÑO </a:t>
            </a:r>
            <a:endParaRPr lang="pt-BR"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548680"/>
            <a:ext cx="7772400" cy="5471120"/>
          </a:xfrm>
        </p:spPr>
        <p:txBody>
          <a:bodyPr>
            <a:normAutofit fontScale="85000" lnSpcReduction="20000"/>
          </a:bodyPr>
          <a:lstStyle/>
          <a:p>
            <a:pPr marL="822325" lvl="2" indent="-822325">
              <a:buNone/>
            </a:pPr>
            <a:r>
              <a:rPr lang="es-ES" sz="2800" b="1" dirty="0" smtClean="0"/>
              <a:t>3.1. FUNCIONES DE LA MÁQUINA</a:t>
            </a:r>
            <a:endParaRPr lang="en-US" sz="2400" dirty="0" smtClean="0"/>
          </a:p>
          <a:p>
            <a:pPr algn="just">
              <a:buNone/>
            </a:pPr>
            <a:r>
              <a:rPr lang="es-ES" sz="2800" dirty="0" smtClean="0"/>
              <a:t>Las funciones indican lo que debe de hacer la m</a:t>
            </a:r>
            <a:r>
              <a:rPr lang="es-EC" sz="2800" dirty="0" smtClean="0"/>
              <a:t>á</a:t>
            </a:r>
            <a:r>
              <a:rPr lang="es-ES" sz="2800" dirty="0" smtClean="0"/>
              <a:t>quina.</a:t>
            </a:r>
            <a:endParaRPr lang="en-US" sz="2400" dirty="0" smtClean="0"/>
          </a:p>
          <a:p>
            <a:pPr lvl="0" algn="just"/>
            <a:r>
              <a:rPr lang="es-ES" sz="2800" dirty="0" smtClean="0"/>
              <a:t>Recibir potencia del motor a través de un eje.</a:t>
            </a:r>
            <a:endParaRPr lang="en-US" sz="2400" dirty="0" smtClean="0"/>
          </a:p>
          <a:p>
            <a:pPr lvl="0" algn="just"/>
            <a:r>
              <a:rPr lang="es-ES" sz="2800" dirty="0" smtClean="0"/>
              <a:t>Transmitir la potencia por medio de elementos de máquina que permiten reducir la velocidad de giro hasta un valor deseado.</a:t>
            </a:r>
            <a:endParaRPr lang="en-US" sz="2400" dirty="0" smtClean="0"/>
          </a:p>
          <a:p>
            <a:pPr lvl="0" algn="just"/>
            <a:r>
              <a:rPr lang="es-ES" sz="2800" dirty="0" smtClean="0"/>
              <a:t>Entregar la potencia, con velocidad menor, a los ejes de la banda transportadora y las bandas de sujeción de la funda.</a:t>
            </a:r>
            <a:endParaRPr lang="en-US" sz="2400" dirty="0" smtClean="0"/>
          </a:p>
          <a:p>
            <a:pPr lvl="0" algn="just"/>
            <a:r>
              <a:rPr lang="es-ES" sz="2800" dirty="0" smtClean="0"/>
              <a:t>Controlar la velocidad del motor.</a:t>
            </a:r>
            <a:endParaRPr lang="en-US" sz="2400" dirty="0" smtClean="0"/>
          </a:p>
          <a:p>
            <a:pPr lvl="0" algn="just"/>
            <a:r>
              <a:rPr lang="es-ES" sz="2800" dirty="0" smtClean="0"/>
              <a:t>Sujetar las fundas por medio de las bandas y desplazarlas durante todo el proceso. </a:t>
            </a:r>
            <a:endParaRPr lang="en-US" sz="2400" dirty="0" smtClean="0"/>
          </a:p>
          <a:p>
            <a:pPr lvl="0" algn="just"/>
            <a:r>
              <a:rPr lang="es-ES" sz="2800" dirty="0" smtClean="0"/>
              <a:t>Sellar la funda térmicamente en su parte superior.</a:t>
            </a:r>
            <a:endParaRPr lang="en-US" sz="2400" dirty="0" smtClean="0"/>
          </a:p>
          <a:p>
            <a:pPr lvl="0" algn="just"/>
            <a:r>
              <a:rPr lang="es-ES" sz="2800" dirty="0" smtClean="0"/>
              <a:t>Controlar la temperatura en el sellado.</a:t>
            </a:r>
            <a:endParaRPr lang="en-US" sz="2400" dirty="0" smtClean="0"/>
          </a:p>
          <a:p>
            <a:pPr lvl="0" algn="just"/>
            <a:r>
              <a:rPr lang="es-ES" sz="2800" dirty="0" smtClean="0"/>
              <a:t>Codificar el empaque mediante la impresión directa.</a:t>
            </a:r>
            <a:endParaRPr lang="en-US" sz="2400" dirty="0" smtClean="0"/>
          </a:p>
          <a:p>
            <a:pPr lvl="0" algn="just"/>
            <a:r>
              <a:rPr lang="es-ES" sz="2800" dirty="0" smtClean="0"/>
              <a:t>Controlar el codificado con elementos electrónicos.</a:t>
            </a:r>
            <a:endParaRPr lang="en-US" sz="2400" dirty="0" smtClean="0"/>
          </a:p>
          <a:p>
            <a:pPr lvl="0" algn="just"/>
            <a:r>
              <a:rPr lang="es-ES" sz="2800" dirty="0" smtClean="0"/>
              <a:t>Entregar el producto en una bandeja de salida.</a:t>
            </a:r>
            <a:endParaRPr lang="en-US" sz="2400" dirty="0" smtClean="0"/>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404664"/>
            <a:ext cx="7772400" cy="5615136"/>
          </a:xfrm>
        </p:spPr>
        <p:txBody>
          <a:bodyPr>
            <a:normAutofit fontScale="92500" lnSpcReduction="10000"/>
          </a:bodyPr>
          <a:lstStyle/>
          <a:p>
            <a:pPr marL="274320" lvl="2" indent="-274320">
              <a:spcBef>
                <a:spcPts val="580"/>
              </a:spcBef>
              <a:buClr>
                <a:schemeClr val="accent1"/>
              </a:buClr>
              <a:buNone/>
            </a:pPr>
            <a:r>
              <a:rPr lang="es-ES" b="1" dirty="0" smtClean="0"/>
              <a:t>ESPECIFICACIONES GENERALES</a:t>
            </a:r>
            <a:endParaRPr lang="en-US" sz="1800" dirty="0" smtClean="0"/>
          </a:p>
          <a:p>
            <a:pPr lvl="0" algn="just"/>
            <a:r>
              <a:rPr lang="es-ES" dirty="0" smtClean="0"/>
              <a:t>El ambiente de trabajo de la máquina debe ser a una temperatura de 20°C en promedio y a una humedad relativa del 50%, perteneciente a la provincia de Pichincha ciudad Quito.</a:t>
            </a:r>
            <a:endParaRPr lang="en-US" dirty="0" smtClean="0"/>
          </a:p>
          <a:p>
            <a:pPr lvl="0" algn="just"/>
            <a:r>
              <a:rPr lang="es-ES" dirty="0" smtClean="0"/>
              <a:t>Los elementos mecánicos de la m</a:t>
            </a:r>
            <a:r>
              <a:rPr lang="es-EC" dirty="0" smtClean="0"/>
              <a:t>á</a:t>
            </a:r>
            <a:r>
              <a:rPr lang="es-ES" dirty="0" smtClean="0"/>
              <a:t>quina deben ser diseñados a fatiga.</a:t>
            </a:r>
            <a:endParaRPr lang="en-US" dirty="0" smtClean="0"/>
          </a:p>
          <a:p>
            <a:pPr lvl="0" algn="just"/>
            <a:r>
              <a:rPr lang="es-ES" dirty="0" smtClean="0"/>
              <a:t>Es conveniente tener una eficiencia mecánica mayor al 90%.</a:t>
            </a:r>
            <a:endParaRPr lang="en-US" dirty="0" smtClean="0"/>
          </a:p>
          <a:p>
            <a:pPr lvl="0" algn="just"/>
            <a:r>
              <a:rPr lang="es-ES" dirty="0" smtClean="0"/>
              <a:t>El espacio máximo para la máquina es 1500x800x1000 mm.</a:t>
            </a:r>
            <a:endParaRPr lang="en-US" dirty="0" smtClean="0"/>
          </a:p>
          <a:p>
            <a:pPr lvl="0" algn="just"/>
            <a:r>
              <a:rPr lang="es-ES" dirty="0" smtClean="0"/>
              <a:t>La máquina trabajara 8 horas diarias, 5 días por semana, con una vida útil de 10 años.</a:t>
            </a:r>
            <a:endParaRPr lang="en-US" dirty="0" smtClean="0"/>
          </a:p>
          <a:p>
            <a:pPr lvl="0" algn="just"/>
            <a:r>
              <a:rPr lang="es-ES" dirty="0" smtClean="0"/>
              <a:t>La máquina deberá satisfacer la producción de acuerdo a la tabla 1.3</a:t>
            </a:r>
            <a:r>
              <a:rPr lang="es-ES" b="1" dirty="0" smtClean="0"/>
              <a:t>.</a:t>
            </a:r>
            <a:endParaRPr lang="en-US" dirty="0" smtClean="0"/>
          </a:p>
          <a:p>
            <a:pPr lvl="0" algn="just"/>
            <a:r>
              <a:rPr lang="es-ES" dirty="0" smtClean="0"/>
              <a:t>Debe observarse todas las normas de seguridad y de la industria.</a:t>
            </a:r>
            <a:endParaRPr lang="en-US" dirty="0" smtClean="0"/>
          </a:p>
          <a:p>
            <a:pPr lvl="0" algn="just"/>
            <a:r>
              <a:rPr lang="es-ES" dirty="0" smtClean="0"/>
              <a:t>El costo de fabricación de la máquina debe ser moderado, menor a 5000 dólares.</a:t>
            </a:r>
            <a:endParaRPr lang="en-US" dirty="0" smtClean="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CAPÍTULO 1</a:t>
            </a:r>
            <a:endParaRPr lang="pt-BR" sz="4400" dirty="0"/>
          </a:p>
        </p:txBody>
      </p:sp>
      <p:sp>
        <p:nvSpPr>
          <p:cNvPr id="4" name="3 CuadroTexto"/>
          <p:cNvSpPr txBox="1"/>
          <p:nvPr/>
        </p:nvSpPr>
        <p:spPr>
          <a:xfrm>
            <a:off x="2483768" y="2852936"/>
            <a:ext cx="4896544" cy="769441"/>
          </a:xfrm>
          <a:prstGeom prst="rect">
            <a:avLst/>
          </a:prstGeom>
          <a:noFill/>
        </p:spPr>
        <p:txBody>
          <a:bodyPr wrap="square" rtlCol="0">
            <a:spAutoFit/>
          </a:bodyPr>
          <a:lstStyle/>
          <a:p>
            <a:r>
              <a:rPr lang="es-EC" sz="4400" dirty="0" smtClean="0"/>
              <a:t>GENERALIDADES </a:t>
            </a:r>
            <a:endParaRPr lang="pt-BR"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476672"/>
            <a:ext cx="7772400" cy="5543128"/>
          </a:xfrm>
        </p:spPr>
        <p:txBody>
          <a:bodyPr>
            <a:normAutofit fontScale="92500" lnSpcReduction="20000"/>
          </a:bodyPr>
          <a:lstStyle/>
          <a:p>
            <a:pPr marL="1096963" lvl="3" indent="-1096963">
              <a:buNone/>
            </a:pPr>
            <a:r>
              <a:rPr lang="es-ES" sz="2600" b="1" dirty="0" smtClean="0"/>
              <a:t>Especificaciones de Sellado</a:t>
            </a:r>
            <a:endParaRPr lang="en-US" sz="2200" dirty="0" smtClean="0"/>
          </a:p>
          <a:p>
            <a:pPr lvl="0" algn="just"/>
            <a:r>
              <a:rPr lang="es-ES" sz="2800" dirty="0" smtClean="0"/>
              <a:t>La funda no debe presentar quemaduras, ni debe estar rota por efecto del sellado.</a:t>
            </a:r>
            <a:endParaRPr lang="en-US" sz="2400" dirty="0" smtClean="0"/>
          </a:p>
          <a:p>
            <a:pPr lvl="0" algn="just"/>
            <a:r>
              <a:rPr lang="es-ES" sz="2800" dirty="0" smtClean="0"/>
              <a:t>Rango de espesor de sellado  40 – 500 micras.</a:t>
            </a:r>
            <a:endParaRPr lang="en-US" sz="2400" dirty="0" smtClean="0"/>
          </a:p>
          <a:p>
            <a:pPr lvl="0" algn="just"/>
            <a:r>
              <a:rPr lang="es-ES" sz="2800" dirty="0" smtClean="0"/>
              <a:t>Sellado debe ser hermético.</a:t>
            </a:r>
            <a:endParaRPr lang="en-US" sz="2400" dirty="0" smtClean="0"/>
          </a:p>
          <a:p>
            <a:pPr lvl="0" algn="just"/>
            <a:r>
              <a:rPr lang="es-ES" sz="2800" dirty="0" smtClean="0"/>
              <a:t>Velocidad de sellado debe ser de 9-18 unidades por minuto de acuerdo a la tabla 1.4.</a:t>
            </a:r>
            <a:endParaRPr lang="en-US" sz="2400" dirty="0" smtClean="0"/>
          </a:p>
          <a:p>
            <a:pPr algn="just">
              <a:buNone/>
            </a:pPr>
            <a:endParaRPr lang="en-US" sz="2400" dirty="0" smtClean="0"/>
          </a:p>
          <a:p>
            <a:pPr marL="0" lvl="3" indent="0" algn="just">
              <a:buNone/>
            </a:pPr>
            <a:r>
              <a:rPr lang="es-ES" sz="2600" b="1" dirty="0" smtClean="0"/>
              <a:t>Especificaciones de Codificado</a:t>
            </a:r>
            <a:endParaRPr lang="en-US" sz="1800" dirty="0" smtClean="0"/>
          </a:p>
          <a:p>
            <a:pPr lvl="0" algn="just"/>
            <a:r>
              <a:rPr lang="es-ES" sz="2800" dirty="0" smtClean="0"/>
              <a:t>Tiene que ser impreso en la funda.</a:t>
            </a:r>
            <a:endParaRPr lang="en-US" sz="2400" dirty="0" smtClean="0"/>
          </a:p>
          <a:p>
            <a:pPr lvl="0" algn="just"/>
            <a:r>
              <a:rPr lang="es-ES" sz="2800" dirty="0" smtClean="0"/>
              <a:t>Tamaño de los caracteres 2x4 mm.</a:t>
            </a:r>
            <a:endParaRPr lang="en-US" sz="2400" dirty="0" smtClean="0"/>
          </a:p>
          <a:p>
            <a:pPr lvl="0" algn="just"/>
            <a:r>
              <a:rPr lang="es-ES" sz="2800" dirty="0" smtClean="0"/>
              <a:t>La información del codificado tiene que tener fecha de elaboración y caducidad, lote, precio.</a:t>
            </a:r>
            <a:endParaRPr lang="en-US" sz="2400" dirty="0" smtClean="0"/>
          </a:p>
          <a:p>
            <a:pPr lvl="0" algn="just"/>
            <a:r>
              <a:rPr lang="es-ES" sz="2800" dirty="0" smtClean="0"/>
              <a:t>La impresión tiene que ser nítida.</a:t>
            </a:r>
            <a:endParaRPr lang="en-US" sz="2400"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404664"/>
            <a:ext cx="7772400" cy="5615136"/>
          </a:xfrm>
        </p:spPr>
        <p:txBody>
          <a:bodyPr>
            <a:normAutofit fontScale="92500" lnSpcReduction="20000"/>
          </a:bodyPr>
          <a:lstStyle/>
          <a:p>
            <a:pPr marL="822325" lvl="2" indent="-822325">
              <a:buNone/>
            </a:pPr>
            <a:r>
              <a:rPr lang="es-ES" sz="3000" b="1" dirty="0" smtClean="0"/>
              <a:t>CRITERIOS DE EVALUACIÓN</a:t>
            </a:r>
            <a:endParaRPr lang="en-US" sz="2600" dirty="0" smtClean="0"/>
          </a:p>
          <a:p>
            <a:pPr lvl="0"/>
            <a:r>
              <a:rPr lang="es-ES" sz="2800" dirty="0" smtClean="0"/>
              <a:t>Seguridad</a:t>
            </a:r>
            <a:endParaRPr lang="en-US" sz="2400" dirty="0" smtClean="0"/>
          </a:p>
          <a:p>
            <a:pPr lvl="0"/>
            <a:r>
              <a:rPr lang="es-ES" sz="2800" dirty="0" smtClean="0"/>
              <a:t>Desempeño</a:t>
            </a:r>
            <a:endParaRPr lang="en-US" sz="2400" dirty="0" smtClean="0"/>
          </a:p>
          <a:p>
            <a:pPr lvl="0"/>
            <a:r>
              <a:rPr lang="es-ES" sz="2800" dirty="0" smtClean="0"/>
              <a:t>Facilidad de manufactura</a:t>
            </a:r>
            <a:endParaRPr lang="en-US" sz="2400" dirty="0" smtClean="0"/>
          </a:p>
          <a:p>
            <a:pPr lvl="0"/>
            <a:r>
              <a:rPr lang="es-ES" sz="2800" dirty="0" smtClean="0"/>
              <a:t>Facilidad de servicio o de reemplazo de componentes</a:t>
            </a:r>
            <a:endParaRPr lang="en-US" sz="2400" dirty="0" smtClean="0"/>
          </a:p>
          <a:p>
            <a:pPr lvl="0"/>
            <a:r>
              <a:rPr lang="es-ES" sz="2800" dirty="0" smtClean="0"/>
              <a:t>Facilidad de operación</a:t>
            </a:r>
            <a:endParaRPr lang="en-US" sz="2400" dirty="0" smtClean="0"/>
          </a:p>
          <a:p>
            <a:pPr lvl="0"/>
            <a:r>
              <a:rPr lang="es-ES" sz="2800" dirty="0" smtClean="0"/>
              <a:t>Bajo costo inicial</a:t>
            </a:r>
            <a:endParaRPr lang="en-US" sz="2400" dirty="0" smtClean="0"/>
          </a:p>
          <a:p>
            <a:pPr lvl="0"/>
            <a:r>
              <a:rPr lang="es-ES" sz="2800" dirty="0" smtClean="0"/>
              <a:t>Bajo costo de operación y mantenimiento</a:t>
            </a:r>
            <a:endParaRPr lang="en-US" sz="2400" dirty="0" smtClean="0"/>
          </a:p>
          <a:p>
            <a:pPr lvl="0"/>
            <a:r>
              <a:rPr lang="es-ES" sz="2800" dirty="0" smtClean="0"/>
              <a:t>Tamaño pequeño y peso ligero</a:t>
            </a:r>
            <a:endParaRPr lang="en-US" sz="2400" dirty="0" smtClean="0"/>
          </a:p>
          <a:p>
            <a:pPr lvl="0"/>
            <a:r>
              <a:rPr lang="es-ES" sz="2800" dirty="0" smtClean="0"/>
              <a:t>Silencioso y con poca vibración</a:t>
            </a:r>
            <a:endParaRPr lang="en-US" sz="2400" dirty="0" smtClean="0"/>
          </a:p>
          <a:p>
            <a:pPr lvl="0"/>
            <a:r>
              <a:rPr lang="es-ES" sz="2800" dirty="0" smtClean="0"/>
              <a:t> Usar materiales y componentes de fácil compra</a:t>
            </a:r>
            <a:endParaRPr lang="en-US" sz="2400" dirty="0" smtClean="0"/>
          </a:p>
          <a:p>
            <a:pPr lvl="0"/>
            <a:r>
              <a:rPr lang="es-ES" sz="2800" dirty="0" smtClean="0"/>
              <a:t> Uso prudente de partes de diseño propio y de componentes disponibles en el mercado</a:t>
            </a:r>
            <a:endParaRPr lang="en-US" sz="2400" dirty="0" smtClean="0"/>
          </a:p>
          <a:p>
            <a:r>
              <a:rPr lang="es-ES" sz="2800" dirty="0" smtClean="0"/>
              <a:t> Apariencia atractiva y que cumpla su función</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445840" y="332656"/>
            <a:ext cx="8698160" cy="1143000"/>
          </a:xfrm>
        </p:spPr>
        <p:txBody>
          <a:bodyPr>
            <a:noAutofit/>
          </a:bodyPr>
          <a:lstStyle/>
          <a:p>
            <a:r>
              <a:rPr lang="es-ES" sz="3600" b="1" dirty="0" smtClean="0"/>
              <a:t>3.2. FORMULACIÓN DE LAS ALTERNATIVAS</a:t>
            </a:r>
            <a:endParaRPr lang="pt-BR" sz="3600" dirty="0"/>
          </a:p>
        </p:txBody>
      </p:sp>
      <p:sp>
        <p:nvSpPr>
          <p:cNvPr id="4" name="3 CuadroTexto"/>
          <p:cNvSpPr txBox="1"/>
          <p:nvPr/>
        </p:nvSpPr>
        <p:spPr>
          <a:xfrm>
            <a:off x="611560" y="1412776"/>
            <a:ext cx="6984776" cy="461665"/>
          </a:xfrm>
          <a:prstGeom prst="rect">
            <a:avLst/>
          </a:prstGeom>
          <a:noFill/>
        </p:spPr>
        <p:txBody>
          <a:bodyPr wrap="square" rtlCol="0">
            <a:spAutoFit/>
          </a:bodyPr>
          <a:lstStyle/>
          <a:p>
            <a:r>
              <a:rPr lang="es-EC" sz="2400" b="1" dirty="0" smtClean="0"/>
              <a:t>Sellado por inducción</a:t>
            </a:r>
            <a:endParaRPr lang="pt-BR" sz="2400" b="1" dirty="0"/>
          </a:p>
        </p:txBody>
      </p:sp>
      <p:pic>
        <p:nvPicPr>
          <p:cNvPr id="5" name="4 Imagen" descr="http://www.enerconind.com/mediaLib/csml/equipment/150B0016.jpg?width=175"/>
          <p:cNvPicPr/>
          <p:nvPr/>
        </p:nvPicPr>
        <p:blipFill>
          <a:blip r:embed="rId3" cstate="print"/>
          <a:srcRect/>
          <a:stretch>
            <a:fillRect/>
          </a:stretch>
        </p:blipFill>
        <p:spPr bwMode="auto">
          <a:xfrm>
            <a:off x="1043608" y="1844824"/>
            <a:ext cx="2016224" cy="1584176"/>
          </a:xfrm>
          <a:prstGeom prst="rect">
            <a:avLst/>
          </a:prstGeom>
          <a:noFill/>
          <a:ln w="9525">
            <a:solidFill>
              <a:schemeClr val="accent1"/>
            </a:solidFill>
            <a:miter lim="800000"/>
            <a:headEnd/>
            <a:tailEnd/>
          </a:ln>
        </p:spPr>
      </p:pic>
      <p:sp>
        <p:nvSpPr>
          <p:cNvPr id="8" name="3 Marcador de contenido"/>
          <p:cNvSpPr>
            <a:spLocks noGrp="1"/>
          </p:cNvSpPr>
          <p:nvPr>
            <p:ph sz="quarter" idx="1"/>
          </p:nvPr>
        </p:nvSpPr>
        <p:spPr>
          <a:xfrm>
            <a:off x="539552" y="3573016"/>
            <a:ext cx="7772400" cy="469032"/>
          </a:xfrm>
        </p:spPr>
        <p:txBody>
          <a:bodyPr>
            <a:normAutofit lnSpcReduction="10000"/>
          </a:bodyPr>
          <a:lstStyle/>
          <a:p>
            <a:pPr>
              <a:buNone/>
            </a:pPr>
            <a:r>
              <a:rPr lang="es-ES" b="1" dirty="0" smtClean="0"/>
              <a:t>Sellado por mordazas </a:t>
            </a:r>
            <a:endParaRPr lang="en-US" dirty="0" smtClean="0"/>
          </a:p>
          <a:p>
            <a:endParaRPr lang="pt-BR" dirty="0"/>
          </a:p>
        </p:txBody>
      </p:sp>
      <p:pic>
        <p:nvPicPr>
          <p:cNvPr id="9" name="8 Imagen"/>
          <p:cNvPicPr/>
          <p:nvPr/>
        </p:nvPicPr>
        <p:blipFill>
          <a:blip r:embed="rId4" cstate="print"/>
          <a:srcRect l="50649" t="25581" r="22632" b="37900"/>
          <a:stretch>
            <a:fillRect/>
          </a:stretch>
        </p:blipFill>
        <p:spPr bwMode="auto">
          <a:xfrm>
            <a:off x="827584" y="4077072"/>
            <a:ext cx="2448272" cy="1944216"/>
          </a:xfrm>
          <a:prstGeom prst="rect">
            <a:avLst/>
          </a:prstGeom>
          <a:noFill/>
          <a:ln w="9525">
            <a:solidFill>
              <a:schemeClr val="accent1"/>
            </a:solidFill>
            <a:miter lim="800000"/>
            <a:headEnd/>
            <a:tailEnd/>
          </a:ln>
        </p:spPr>
      </p:pic>
      <p:sp>
        <p:nvSpPr>
          <p:cNvPr id="10" name="2 Marcador de contenido"/>
          <p:cNvSpPr txBox="1">
            <a:spLocks/>
          </p:cNvSpPr>
          <p:nvPr/>
        </p:nvSpPr>
        <p:spPr>
          <a:xfrm>
            <a:off x="4355976" y="1412776"/>
            <a:ext cx="7772400" cy="6130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Sellado por ultrasonido</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10 Imagen" descr="http://img.directindustry.es/images_di/photo-m2/empalmadores-de-films-de-plastico-a-tope-por-ultrasonidos-366761.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508104" y="2060848"/>
            <a:ext cx="1512168" cy="1512168"/>
          </a:xfrm>
          <a:prstGeom prst="rect">
            <a:avLst/>
          </a:prstGeom>
          <a:noFill/>
          <a:ln>
            <a:solidFill>
              <a:schemeClr val="accent1"/>
            </a:solidFill>
          </a:ln>
        </p:spPr>
      </p:pic>
      <p:sp>
        <p:nvSpPr>
          <p:cNvPr id="12" name="2 Marcador de contenido"/>
          <p:cNvSpPr txBox="1">
            <a:spLocks/>
          </p:cNvSpPr>
          <p:nvPr/>
        </p:nvSpPr>
        <p:spPr>
          <a:xfrm>
            <a:off x="4283968" y="3573016"/>
            <a:ext cx="7772400" cy="46903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Sellado por niquelina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12 Imagen"/>
          <p:cNvPicPr/>
          <p:nvPr/>
        </p:nvPicPr>
        <p:blipFill>
          <a:blip r:embed="rId6" cstate="print"/>
          <a:srcRect l="28861" t="15504" r="29466" b="52381"/>
          <a:stretch>
            <a:fillRect/>
          </a:stretch>
        </p:blipFill>
        <p:spPr bwMode="auto">
          <a:xfrm>
            <a:off x="5076056" y="4293096"/>
            <a:ext cx="2448272" cy="122413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C" dirty="0" smtClean="0"/>
              <a:t>CODIFICADO </a:t>
            </a:r>
            <a:endParaRPr lang="pt-BR" dirty="0"/>
          </a:p>
        </p:txBody>
      </p:sp>
      <p:sp>
        <p:nvSpPr>
          <p:cNvPr id="3" name="2 Marcador de contenido"/>
          <p:cNvSpPr>
            <a:spLocks noGrp="1"/>
          </p:cNvSpPr>
          <p:nvPr>
            <p:ph sz="quarter" idx="1"/>
          </p:nvPr>
        </p:nvSpPr>
        <p:spPr>
          <a:xfrm>
            <a:off x="914400" y="1447800"/>
            <a:ext cx="7772400" cy="469032"/>
          </a:xfrm>
        </p:spPr>
        <p:txBody>
          <a:bodyPr>
            <a:normAutofit lnSpcReduction="10000"/>
          </a:bodyPr>
          <a:lstStyle/>
          <a:p>
            <a:pPr>
              <a:buNone/>
            </a:pPr>
            <a:r>
              <a:rPr lang="es-ES" b="1" dirty="0" smtClean="0"/>
              <a:t>Codificado por l</a:t>
            </a:r>
            <a:r>
              <a:rPr lang="es-EC" b="1" dirty="0" smtClean="0"/>
              <a:t>á</a:t>
            </a:r>
            <a:r>
              <a:rPr lang="es-ES" b="1" dirty="0" smtClean="0"/>
              <a:t>ser</a:t>
            </a:r>
            <a:endParaRPr lang="en-US" dirty="0" smtClean="0"/>
          </a:p>
          <a:p>
            <a:endParaRPr lang="pt-BR" dirty="0"/>
          </a:p>
        </p:txBody>
      </p:sp>
      <p:pic>
        <p:nvPicPr>
          <p:cNvPr id="4" name="3 Imagen" descr="https://encrypted-tbn0.google.com/images?q=tbn:ANd9GcRrOw8-oE7ZFMlhHwuQqEDbFl7Dn4oG0rgmagTXOIgSt-9NyNuSpQ"/>
          <p:cNvPicPr/>
          <p:nvPr/>
        </p:nvPicPr>
        <p:blipFill>
          <a:blip r:embed="rId3" cstate="print"/>
          <a:srcRect/>
          <a:stretch>
            <a:fillRect/>
          </a:stretch>
        </p:blipFill>
        <p:spPr bwMode="auto">
          <a:xfrm>
            <a:off x="1259632" y="1916832"/>
            <a:ext cx="2376264" cy="1584176"/>
          </a:xfrm>
          <a:prstGeom prst="rect">
            <a:avLst/>
          </a:prstGeom>
          <a:noFill/>
          <a:ln w="9525">
            <a:solidFill>
              <a:schemeClr val="accent1"/>
            </a:solidFill>
            <a:miter lim="800000"/>
            <a:headEnd/>
            <a:tailEnd/>
          </a:ln>
        </p:spPr>
      </p:pic>
      <p:sp>
        <p:nvSpPr>
          <p:cNvPr id="7" name="2 Marcador de contenido"/>
          <p:cNvSpPr txBox="1">
            <a:spLocks/>
          </p:cNvSpPr>
          <p:nvPr/>
        </p:nvSpPr>
        <p:spPr>
          <a:xfrm>
            <a:off x="4572000" y="1412776"/>
            <a:ext cx="7772400" cy="541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Codificado por rodillo</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descr="http://t0.gstatic.com/images?q=tbn:ANd9GcSiSPLZpYtLaVVDLo63Ko-3VExB5_HznO5lbcaU7Mv3aHVZzHiLr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64088" y="1844824"/>
            <a:ext cx="1944216" cy="1800200"/>
          </a:xfrm>
          <a:prstGeom prst="rect">
            <a:avLst/>
          </a:prstGeom>
          <a:noFill/>
          <a:ln>
            <a:solidFill>
              <a:schemeClr val="accent1"/>
            </a:solidFill>
          </a:ln>
        </p:spPr>
      </p:pic>
      <p:sp>
        <p:nvSpPr>
          <p:cNvPr id="9" name="2 Marcador de contenido"/>
          <p:cNvSpPr txBox="1">
            <a:spLocks/>
          </p:cNvSpPr>
          <p:nvPr/>
        </p:nvSpPr>
        <p:spPr>
          <a:xfrm>
            <a:off x="2627784" y="3717032"/>
            <a:ext cx="7772400" cy="504056"/>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smtClean="0">
                <a:ln>
                  <a:noFill/>
                </a:ln>
                <a:solidFill>
                  <a:schemeClr val="tx1"/>
                </a:solidFill>
                <a:effectLst/>
                <a:uLnTx/>
                <a:uFillTx/>
                <a:latin typeface="+mn-lt"/>
                <a:ea typeface="+mn-ea"/>
                <a:cs typeface="+mn-cs"/>
              </a:rPr>
              <a:t>Codificado por banda</a:t>
            </a: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descr="http://www.signetmarking.com/images/tape.jpg"/>
          <p:cNvPicPr/>
          <p:nvPr/>
        </p:nvPicPr>
        <p:blipFill>
          <a:blip r:embed="rId5" cstate="print"/>
          <a:srcRect/>
          <a:stretch>
            <a:fillRect/>
          </a:stretch>
        </p:blipFill>
        <p:spPr bwMode="auto">
          <a:xfrm>
            <a:off x="3203848" y="4365104"/>
            <a:ext cx="2160240" cy="15121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404664"/>
            <a:ext cx="7772400" cy="1143000"/>
          </a:xfrm>
        </p:spPr>
        <p:txBody>
          <a:bodyPr>
            <a:noAutofit/>
          </a:bodyPr>
          <a:lstStyle/>
          <a:p>
            <a:pPr lvl="2" algn="l" rtl="0">
              <a:spcBef>
                <a:spcPct val="0"/>
              </a:spcBef>
            </a:pPr>
            <a:r>
              <a:rPr lang="es-ES" sz="4000" kern="1200" dirty="0">
                <a:solidFill>
                  <a:schemeClr val="tx2"/>
                </a:solidFill>
                <a:latin typeface="+mj-lt"/>
                <a:ea typeface="+mj-ea"/>
                <a:cs typeface="+mj-cs"/>
              </a:rPr>
              <a:t>SISTEMAS DE TRANSPORTE DEL PRODUCTO</a:t>
            </a:r>
            <a:endParaRPr lang="pt-BR" sz="4000" kern="1200" dirty="0">
              <a:solidFill>
                <a:schemeClr val="tx2"/>
              </a:solidFill>
              <a:latin typeface="+mj-lt"/>
              <a:ea typeface="+mj-ea"/>
              <a:cs typeface="+mj-cs"/>
            </a:endParaRPr>
          </a:p>
        </p:txBody>
      </p:sp>
      <p:sp>
        <p:nvSpPr>
          <p:cNvPr id="3" name="2 Marcador de contenido"/>
          <p:cNvSpPr>
            <a:spLocks noGrp="1"/>
          </p:cNvSpPr>
          <p:nvPr>
            <p:ph sz="quarter" idx="1"/>
          </p:nvPr>
        </p:nvSpPr>
        <p:spPr>
          <a:xfrm>
            <a:off x="899592" y="1484784"/>
            <a:ext cx="7772400" cy="541040"/>
          </a:xfrm>
        </p:spPr>
        <p:txBody>
          <a:bodyPr/>
          <a:lstStyle/>
          <a:p>
            <a:pPr>
              <a:buNone/>
            </a:pPr>
            <a:r>
              <a:rPr lang="es-ES" b="1" dirty="0" smtClean="0"/>
              <a:t>Sistema de Rodillos de transporte</a:t>
            </a:r>
            <a:endParaRPr lang="en-US" dirty="0" smtClean="0"/>
          </a:p>
          <a:p>
            <a:endParaRPr lang="pt-BR" dirty="0"/>
          </a:p>
        </p:txBody>
      </p:sp>
      <p:pic>
        <p:nvPicPr>
          <p:cNvPr id="4" name="3 Imagen" descr="http://3.bp.blogspot.com/_k7UHBih1Ybg/TT95DqDFVZI/AAAAAAAAABY/iTmLYzlsBk4/s1600/obin-transportador-motorizado-a-rodillos-transportador-motorizado-a-rodillos-obin-rolling-1000-375933-FGR.jpg"/>
          <p:cNvPicPr/>
          <p:nvPr/>
        </p:nvPicPr>
        <p:blipFill>
          <a:blip r:embed="rId3" cstate="print"/>
          <a:srcRect/>
          <a:stretch>
            <a:fillRect/>
          </a:stretch>
        </p:blipFill>
        <p:spPr bwMode="auto">
          <a:xfrm>
            <a:off x="3131840" y="1988840"/>
            <a:ext cx="2590800" cy="1531174"/>
          </a:xfrm>
          <a:prstGeom prst="rect">
            <a:avLst/>
          </a:prstGeom>
          <a:noFill/>
          <a:ln w="9525">
            <a:solidFill>
              <a:schemeClr val="accent1"/>
            </a:solidFill>
            <a:miter lim="800000"/>
            <a:headEnd/>
            <a:tailEnd/>
          </a:ln>
        </p:spPr>
      </p:pic>
      <p:sp>
        <p:nvSpPr>
          <p:cNvPr id="7" name="2 Marcador de contenido"/>
          <p:cNvSpPr txBox="1">
            <a:spLocks/>
          </p:cNvSpPr>
          <p:nvPr/>
        </p:nvSpPr>
        <p:spPr>
          <a:xfrm>
            <a:off x="899592" y="3717032"/>
            <a:ext cx="7772400" cy="46903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Sistema de transporte por bandas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7 Imagen" descr="https://encrypted-tbn0.google.com/images?q=tbn:ANd9GcR6MuxYafbV4RJ2t5Exu1sMLk5Nf9WvcUhsAvKu4twAjFVloYhugQ"/>
          <p:cNvPicPr/>
          <p:nvPr/>
        </p:nvPicPr>
        <p:blipFill>
          <a:blip r:embed="rId4" cstate="print"/>
          <a:srcRect/>
          <a:stretch>
            <a:fillRect/>
          </a:stretch>
        </p:blipFill>
        <p:spPr bwMode="auto">
          <a:xfrm>
            <a:off x="3275856" y="4221088"/>
            <a:ext cx="2520280" cy="165618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476672"/>
            <a:ext cx="7772400" cy="1143000"/>
          </a:xfrm>
        </p:spPr>
        <p:txBody>
          <a:bodyPr>
            <a:normAutofit fontScale="90000"/>
          </a:bodyPr>
          <a:lstStyle/>
          <a:p>
            <a:pPr lvl="2" algn="l" rtl="0">
              <a:spcBef>
                <a:spcPct val="0"/>
              </a:spcBef>
            </a:pPr>
            <a:r>
              <a:rPr lang="es-ES" sz="4000" kern="1200" dirty="0">
                <a:solidFill>
                  <a:schemeClr val="tx2"/>
                </a:solidFill>
                <a:latin typeface="+mj-lt"/>
                <a:ea typeface="+mj-ea"/>
                <a:cs typeface="+mj-cs"/>
              </a:rPr>
              <a:t>SISTEMAS DE TRANSMISIÓN DE POTENCIA</a:t>
            </a:r>
            <a:r>
              <a:rPr lang="en-US" sz="1600" dirty="0"/>
              <a:t/>
            </a:r>
            <a:br>
              <a:rPr lang="en-US" sz="1600" dirty="0"/>
            </a:br>
            <a:endParaRPr lang="pt-BR" dirty="0"/>
          </a:p>
        </p:txBody>
      </p:sp>
      <p:sp>
        <p:nvSpPr>
          <p:cNvPr id="3" name="2 Marcador de contenido"/>
          <p:cNvSpPr>
            <a:spLocks noGrp="1"/>
          </p:cNvSpPr>
          <p:nvPr>
            <p:ph sz="quarter" idx="1"/>
          </p:nvPr>
        </p:nvSpPr>
        <p:spPr>
          <a:xfrm>
            <a:off x="3491880" y="1268760"/>
            <a:ext cx="7772400" cy="685056"/>
          </a:xfrm>
        </p:spPr>
        <p:txBody>
          <a:bodyPr/>
          <a:lstStyle/>
          <a:p>
            <a:pPr>
              <a:buNone/>
            </a:pPr>
            <a:r>
              <a:rPr lang="es-ES" b="1" dirty="0" smtClean="0"/>
              <a:t>Engranajes</a:t>
            </a:r>
            <a:endParaRPr lang="en-US" dirty="0" smtClean="0"/>
          </a:p>
          <a:p>
            <a:endParaRPr lang="pt-BR" dirty="0"/>
          </a:p>
        </p:txBody>
      </p:sp>
      <p:pic>
        <p:nvPicPr>
          <p:cNvPr id="4" name="3 Imagen" descr="http://www.aficionadosalamecanica.com/images-diferencial/torsen-foto.jpg"/>
          <p:cNvPicPr/>
          <p:nvPr/>
        </p:nvPicPr>
        <p:blipFill>
          <a:blip r:embed="rId3" cstate="print"/>
          <a:srcRect/>
          <a:stretch>
            <a:fillRect/>
          </a:stretch>
        </p:blipFill>
        <p:spPr bwMode="auto">
          <a:xfrm>
            <a:off x="3563888" y="1844824"/>
            <a:ext cx="1800200" cy="1296144"/>
          </a:xfrm>
          <a:prstGeom prst="rect">
            <a:avLst/>
          </a:prstGeom>
          <a:noFill/>
          <a:ln w="9525">
            <a:solidFill>
              <a:schemeClr val="accent1"/>
            </a:solidFill>
            <a:miter lim="800000"/>
            <a:headEnd/>
            <a:tailEnd/>
          </a:ln>
        </p:spPr>
      </p:pic>
      <p:sp>
        <p:nvSpPr>
          <p:cNvPr id="8" name="2 Marcador de contenido"/>
          <p:cNvSpPr txBox="1">
            <a:spLocks/>
          </p:cNvSpPr>
          <p:nvPr/>
        </p:nvSpPr>
        <p:spPr>
          <a:xfrm>
            <a:off x="1115616" y="3212976"/>
            <a:ext cx="7772400" cy="541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Bandas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8 Imagen" descr="C:\Users\Pwner\Downloads\gatesBeltwear_engine.gif"/>
          <p:cNvPicPr/>
          <p:nvPr/>
        </p:nvPicPr>
        <p:blipFill>
          <a:blip r:embed="rId4" cstate="print"/>
          <a:srcRect/>
          <a:stretch>
            <a:fillRect/>
          </a:stretch>
        </p:blipFill>
        <p:spPr bwMode="auto">
          <a:xfrm>
            <a:off x="1187624" y="3933056"/>
            <a:ext cx="1590906" cy="1957705"/>
          </a:xfrm>
          <a:prstGeom prst="rect">
            <a:avLst/>
          </a:prstGeom>
          <a:noFill/>
          <a:ln w="9525">
            <a:solidFill>
              <a:schemeClr val="accent1"/>
            </a:solidFill>
            <a:miter lim="800000"/>
            <a:headEnd/>
            <a:tailEnd/>
          </a:ln>
        </p:spPr>
      </p:pic>
      <p:sp>
        <p:nvSpPr>
          <p:cNvPr id="10" name="2 Marcador de contenido"/>
          <p:cNvSpPr txBox="1">
            <a:spLocks/>
          </p:cNvSpPr>
          <p:nvPr/>
        </p:nvSpPr>
        <p:spPr>
          <a:xfrm>
            <a:off x="5580112" y="3284984"/>
            <a:ext cx="7772400" cy="541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Cadenas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10 Imagen" descr="https://encrypted-tbn2.google.com/images?q=tbn:ANd9GcS_wQ9ePsPEeFq0zvwoeY9p-PpxZs_rbvVTFTeq1pyrhLKKh0qW"/>
          <p:cNvPicPr/>
          <p:nvPr/>
        </p:nvPicPr>
        <p:blipFill>
          <a:blip r:embed="rId5" cstate="print"/>
          <a:srcRect/>
          <a:stretch>
            <a:fillRect/>
          </a:stretch>
        </p:blipFill>
        <p:spPr bwMode="auto">
          <a:xfrm>
            <a:off x="5364088" y="4221088"/>
            <a:ext cx="2256318" cy="144843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1196752"/>
            <a:ext cx="7772400" cy="1143000"/>
          </a:xfrm>
        </p:spPr>
        <p:txBody>
          <a:bodyPr>
            <a:noAutofit/>
          </a:bodyPr>
          <a:lstStyle/>
          <a:p>
            <a:pPr lvl="1"/>
            <a:r>
              <a:rPr lang="es-ES" sz="3600" kern="1200" dirty="0" smtClean="0">
                <a:solidFill>
                  <a:schemeClr val="tx2"/>
                </a:solidFill>
                <a:latin typeface="+mj-lt"/>
                <a:ea typeface="+mj-ea"/>
                <a:cs typeface="+mj-cs"/>
              </a:rPr>
              <a:t>3.3. SELECCIÓN </a:t>
            </a:r>
            <a:r>
              <a:rPr lang="es-ES" sz="3600" kern="1200" dirty="0">
                <a:solidFill>
                  <a:schemeClr val="tx2"/>
                </a:solidFill>
                <a:latin typeface="+mj-lt"/>
                <a:ea typeface="+mj-ea"/>
                <a:cs typeface="+mj-cs"/>
              </a:rPr>
              <a:t>DE LAS ALTERNATIVAS MÁS ADECUADAS</a:t>
            </a:r>
            <a:endParaRPr lang="en-US" sz="3600" kern="1200" dirty="0">
              <a:solidFill>
                <a:schemeClr val="tx2"/>
              </a:solidFill>
              <a:latin typeface="+mj-lt"/>
              <a:ea typeface="+mj-ea"/>
              <a:cs typeface="+mj-cs"/>
            </a:endParaRPr>
          </a:p>
        </p:txBody>
      </p:sp>
      <p:sp>
        <p:nvSpPr>
          <p:cNvPr id="3" name="2 Marcador de contenido"/>
          <p:cNvSpPr>
            <a:spLocks noGrp="1"/>
          </p:cNvSpPr>
          <p:nvPr>
            <p:ph sz="quarter" idx="1"/>
          </p:nvPr>
        </p:nvSpPr>
        <p:spPr>
          <a:xfrm>
            <a:off x="899592" y="2780928"/>
            <a:ext cx="7772400" cy="2413248"/>
          </a:xfrm>
        </p:spPr>
        <p:txBody>
          <a:bodyPr/>
          <a:lstStyle/>
          <a:p>
            <a:pPr marL="0" indent="0" algn="just">
              <a:buNone/>
            </a:pPr>
            <a:r>
              <a:rPr lang="es-ES" dirty="0" smtClean="0"/>
              <a:t>En la selección de las alternativas se utilizará matrices de decisión, las cuales nos permiten obtener la alternativa más adecuada cumpliendo con todos los criterios planteados, los cuales son ponderados mediante un valor llamado </a:t>
            </a:r>
            <a:r>
              <a:rPr lang="es-ES" dirty="0" err="1" smtClean="0"/>
              <a:t>weighting</a:t>
            </a:r>
            <a:r>
              <a:rPr lang="es-ES" dirty="0" smtClean="0"/>
              <a:t> factor que se representa en la siguiente tabla.</a:t>
            </a:r>
            <a:endParaRPr lang="en-US" dirty="0" smtClean="0"/>
          </a:p>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graphicFrame>
        <p:nvGraphicFramePr>
          <p:cNvPr id="4" name="3 Tabla"/>
          <p:cNvGraphicFramePr>
            <a:graphicFrameLocks noGrp="1"/>
          </p:cNvGraphicFramePr>
          <p:nvPr/>
        </p:nvGraphicFramePr>
        <p:xfrm>
          <a:off x="467544" y="332656"/>
          <a:ext cx="5832651" cy="6336704"/>
        </p:xfrm>
        <a:graphic>
          <a:graphicData uri="http://schemas.openxmlformats.org/drawingml/2006/table">
            <a:tbl>
              <a:tblPr/>
              <a:tblGrid>
                <a:gridCol w="246641"/>
                <a:gridCol w="1072618"/>
                <a:gridCol w="178205"/>
                <a:gridCol w="178205"/>
                <a:gridCol w="283908"/>
                <a:gridCol w="283908"/>
                <a:gridCol w="178205"/>
                <a:gridCol w="283908"/>
                <a:gridCol w="283908"/>
                <a:gridCol w="283908"/>
                <a:gridCol w="283908"/>
                <a:gridCol w="283908"/>
                <a:gridCol w="260870"/>
                <a:gridCol w="260870"/>
                <a:gridCol w="468211"/>
                <a:gridCol w="535969"/>
                <a:gridCol w="465501"/>
              </a:tblGrid>
              <a:tr h="317122">
                <a:tc>
                  <a:txBody>
                    <a:bodyPr/>
                    <a:lstStyle/>
                    <a:p>
                      <a:pPr marL="0" marR="0" algn="ctr">
                        <a:lnSpc>
                          <a:spcPct val="115000"/>
                        </a:lnSpc>
                        <a:spcBef>
                          <a:spcPts val="0"/>
                        </a:spcBef>
                        <a:spcAft>
                          <a:spcPts val="0"/>
                        </a:spcAft>
                      </a:pPr>
                      <a:r>
                        <a:rPr lang="es-ES" sz="900" b="1" dirty="0">
                          <a:solidFill>
                            <a:srgbClr val="000000"/>
                          </a:solidFill>
                          <a:latin typeface="Calibri"/>
                          <a:ea typeface="Times New Roman"/>
                          <a:cs typeface="Calibri"/>
                        </a:rPr>
                        <a:t> </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dirty="0">
                          <a:solidFill>
                            <a:srgbClr val="000000"/>
                          </a:solidFill>
                          <a:latin typeface="Calibri"/>
                          <a:ea typeface="Times New Roman"/>
                          <a:cs typeface="Calibri"/>
                        </a:rPr>
                        <a:t>CRITERIOS</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3</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4</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6</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7</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9</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10</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11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12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Valor</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000000"/>
                          </a:solidFill>
                          <a:latin typeface="Arial"/>
                          <a:ea typeface="Times New Roman"/>
                          <a:cs typeface="Times New Roman"/>
                        </a:rPr>
                        <a:t>Suma total</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900" b="1">
                          <a:solidFill>
                            <a:srgbClr val="FF0000"/>
                          </a:solidFill>
                          <a:latin typeface="Arial"/>
                          <a:ea typeface="Times New Roman"/>
                          <a:cs typeface="Times New Roman"/>
                        </a:rPr>
                        <a:t>WF</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17122">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dirty="0">
                          <a:solidFill>
                            <a:srgbClr val="000000"/>
                          </a:solidFill>
                          <a:latin typeface="Arial"/>
                          <a:ea typeface="Times New Roman"/>
                          <a:cs typeface="Times New Roman"/>
                        </a:rPr>
                        <a:t>Bajo costo inicial</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19</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0,12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24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dirty="0">
                          <a:solidFill>
                            <a:srgbClr val="000000"/>
                          </a:solidFill>
                          <a:latin typeface="Arial"/>
                          <a:ea typeface="Times New Roman"/>
                          <a:cs typeface="Times New Roman"/>
                        </a:rPr>
                        <a:t>Bajo costo de operación y mantenimiento</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 </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0,11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5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3</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 Seguridad</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0.5</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16,5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0,10</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5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4</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 Desempeño</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16,5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0,10</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83">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Tamaño pequeño y peso ligero</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0,09</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22">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6</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Facilidad de manufactura</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0.5</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13</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0,08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24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7</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Facilidad de servicio o reemplazo de piezas</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13</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0,08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122">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Facilidad de operación</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8</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13</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0,08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24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9</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Materiales y componentes de fácil compra</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10,5</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FF0000"/>
                          </a:solidFill>
                          <a:latin typeface="Calibri"/>
                          <a:ea typeface="Times New Roman"/>
                          <a:cs typeface="Calibri"/>
                        </a:rPr>
                        <a:t>0,06</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805">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10</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Partes de diseño propio y componentes comprados</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10,5</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FF0000"/>
                          </a:solidFill>
                          <a:latin typeface="Calibri"/>
                          <a:ea typeface="Times New Roman"/>
                          <a:cs typeface="Calibri"/>
                        </a:rPr>
                        <a:t>0,06</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83">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Silencioso y con poca vibración</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9</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FF0000"/>
                          </a:solidFill>
                          <a:latin typeface="Calibri"/>
                          <a:ea typeface="Times New Roman"/>
                          <a:cs typeface="Calibri"/>
                        </a:rPr>
                        <a:t>0,06</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244">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Arial"/>
                          <a:ea typeface="Times New Roman"/>
                          <a:cs typeface="Times New Roman"/>
                        </a:rPr>
                        <a:t>Apariencia atractiva y cumple su función</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 </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8</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FF0000"/>
                          </a:solidFill>
                          <a:latin typeface="Calibri"/>
                          <a:ea typeface="Times New Roman"/>
                          <a:cs typeface="Calibri"/>
                        </a:rPr>
                        <a:t>0,05</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61">
                <a:tc gridSpan="15">
                  <a:txBody>
                    <a:bodyPr/>
                    <a:lstStyle/>
                    <a:p>
                      <a:pPr marL="0" marR="0" algn="r">
                        <a:lnSpc>
                          <a:spcPct val="115000"/>
                        </a:lnSpc>
                        <a:spcBef>
                          <a:spcPts val="0"/>
                        </a:spcBef>
                        <a:spcAft>
                          <a:spcPts val="0"/>
                        </a:spcAft>
                      </a:pPr>
                      <a:r>
                        <a:rPr lang="es-ES" sz="900">
                          <a:solidFill>
                            <a:srgbClr val="000000"/>
                          </a:solidFill>
                          <a:latin typeface="Calibri"/>
                          <a:ea typeface="Times New Roman"/>
                          <a:cs typeface="Calibri"/>
                        </a:rPr>
                        <a:t>TOTAL</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0" marR="0" algn="ctr">
                        <a:lnSpc>
                          <a:spcPct val="115000"/>
                        </a:lnSpc>
                        <a:spcBef>
                          <a:spcPts val="0"/>
                        </a:spcBef>
                        <a:spcAft>
                          <a:spcPts val="0"/>
                        </a:spcAft>
                      </a:pPr>
                      <a:r>
                        <a:rPr lang="es-ES" sz="900">
                          <a:solidFill>
                            <a:srgbClr val="000000"/>
                          </a:solidFill>
                          <a:latin typeface="Calibri"/>
                          <a:ea typeface="Times New Roman"/>
                          <a:cs typeface="Calibri"/>
                        </a:rPr>
                        <a:t>162</a:t>
                      </a:r>
                      <a:endParaRPr lang="en-US" sz="90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900" dirty="0">
                          <a:solidFill>
                            <a:srgbClr val="000000"/>
                          </a:solidFill>
                          <a:latin typeface="Calibri"/>
                          <a:ea typeface="Times New Roman"/>
                          <a:cs typeface="Calibri"/>
                        </a:rPr>
                        <a:t>1,00</a:t>
                      </a:r>
                      <a:endParaRPr lang="en-US" sz="900" dirty="0">
                        <a:latin typeface="Calibri"/>
                        <a:ea typeface="Calibri"/>
                        <a:cs typeface="Times New Roman"/>
                      </a:endParaRPr>
                    </a:p>
                  </a:txBody>
                  <a:tcPr marL="24026" marR="24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6" name="5 Rectángulo"/>
          <p:cNvSpPr/>
          <p:nvPr/>
        </p:nvSpPr>
        <p:spPr>
          <a:xfrm>
            <a:off x="6588224" y="2420888"/>
            <a:ext cx="2160240" cy="1200329"/>
          </a:xfrm>
          <a:prstGeom prst="rect">
            <a:avLst/>
          </a:prstGeom>
        </p:spPr>
        <p:txBody>
          <a:bodyPr wrap="square">
            <a:spAutoFit/>
          </a:bodyPr>
          <a:lstStyle/>
          <a:p>
            <a:r>
              <a:rPr lang="es-EC" b="1" dirty="0" smtClean="0"/>
              <a:t>MATRIZ DE SELECCIÓN PARA EL PROCESO DE SELLADO </a:t>
            </a:r>
            <a:endParaRPr lang="es-EC" dirty="0"/>
          </a:p>
        </p:txBody>
      </p:sp>
      <p:graphicFrame>
        <p:nvGraphicFramePr>
          <p:cNvPr id="7" name="6 Tabla"/>
          <p:cNvGraphicFramePr>
            <a:graphicFrameLocks noGrp="1"/>
          </p:cNvGraphicFramePr>
          <p:nvPr/>
        </p:nvGraphicFramePr>
        <p:xfrm>
          <a:off x="755576" y="476672"/>
          <a:ext cx="5112569" cy="5694220"/>
        </p:xfrm>
        <a:graphic>
          <a:graphicData uri="http://schemas.openxmlformats.org/drawingml/2006/table">
            <a:tbl>
              <a:tblPr/>
              <a:tblGrid>
                <a:gridCol w="215686"/>
                <a:gridCol w="86426"/>
                <a:gridCol w="866310"/>
                <a:gridCol w="377302"/>
                <a:gridCol w="216875"/>
                <a:gridCol w="575758"/>
                <a:gridCol w="235889"/>
                <a:gridCol w="585264"/>
                <a:gridCol w="259062"/>
                <a:gridCol w="765893"/>
                <a:gridCol w="250743"/>
                <a:gridCol w="677361"/>
              </a:tblGrid>
              <a:tr h="239296">
                <a:tc gridSpan="2">
                  <a:txBody>
                    <a:bodyPr/>
                    <a:lstStyle/>
                    <a:p>
                      <a:pPr>
                        <a:lnSpc>
                          <a:spcPct val="115000"/>
                        </a:lnSpc>
                      </a:pPr>
                      <a:endParaRPr lang="es-EC" sz="600" dirty="0">
                        <a:latin typeface="Calibri"/>
                        <a:ea typeface="Times New Roman"/>
                      </a:endParaRPr>
                    </a:p>
                  </a:txBody>
                  <a:tcPr marL="23533" marR="23533" marT="0" marB="0" anchor="ctr">
                    <a:lnL>
                      <a:noFill/>
                    </a:lnL>
                    <a:lnR>
                      <a:noFill/>
                    </a:lnR>
                    <a:lnT>
                      <a:noFill/>
                    </a:lnT>
                    <a:lnB>
                      <a:noFill/>
                    </a:lnB>
                  </a:tcPr>
                </a:tc>
                <a:tc hMerge="1">
                  <a:txBody>
                    <a:bodyPr/>
                    <a:lstStyle/>
                    <a:p>
                      <a:endParaRPr lang="es-EC"/>
                    </a:p>
                  </a:txBody>
                  <a:tcPr/>
                </a:tc>
                <a:tc>
                  <a:txBody>
                    <a:bodyPr/>
                    <a:lstStyle/>
                    <a:p>
                      <a:pPr>
                        <a:lnSpc>
                          <a:spcPct val="115000"/>
                        </a:lnSpc>
                      </a:pPr>
                      <a:endParaRPr lang="es-EC" sz="600">
                        <a:latin typeface="Calibri"/>
                        <a:ea typeface="Times New Roman"/>
                      </a:endParaRPr>
                    </a:p>
                  </a:txBody>
                  <a:tcPr marL="23533" marR="23533" marT="0" marB="0" anchor="ctr">
                    <a:lnL>
                      <a:noFill/>
                    </a:lnL>
                    <a:lnR>
                      <a:noFill/>
                    </a:lnR>
                    <a:lnT>
                      <a:noFill/>
                    </a:lnT>
                    <a:lnB>
                      <a:noFill/>
                    </a:lnB>
                  </a:tcPr>
                </a:tc>
                <a:tc>
                  <a:txBody>
                    <a:bodyPr/>
                    <a:lstStyle/>
                    <a:p>
                      <a:pPr>
                        <a:lnSpc>
                          <a:spcPct val="115000"/>
                        </a:lnSpc>
                      </a:pPr>
                      <a:endParaRPr lang="es-EC" sz="600">
                        <a:latin typeface="Calibri"/>
                        <a:ea typeface="Times New Roman"/>
                      </a:endParaRPr>
                    </a:p>
                  </a:txBody>
                  <a:tcPr marL="23533" marR="23533" marT="0" marB="0" anchor="ctr">
                    <a:lnL>
                      <a:noFill/>
                    </a:lnL>
                    <a:lnR>
                      <a:noFill/>
                    </a:lnR>
                    <a:lnT>
                      <a:noFill/>
                    </a:lnT>
                    <a:lnB>
                      <a:noFill/>
                    </a:lnB>
                  </a:tcPr>
                </a:tc>
                <a:tc gridSpan="2">
                  <a:txBody>
                    <a:bodyPr/>
                    <a:lstStyle/>
                    <a:p>
                      <a:pPr algn="ctr">
                        <a:lnSpc>
                          <a:spcPct val="115000"/>
                        </a:lnSpc>
                        <a:spcAft>
                          <a:spcPts val="0"/>
                        </a:spcAft>
                      </a:pPr>
                      <a:r>
                        <a:rPr lang="es-ES" sz="800" b="1" dirty="0">
                          <a:solidFill>
                            <a:srgbClr val="000000"/>
                          </a:solidFill>
                          <a:latin typeface="Arial"/>
                          <a:ea typeface="Times New Roman"/>
                          <a:cs typeface="Times New Roman"/>
                        </a:rPr>
                        <a:t>POR INDUCCI</a:t>
                      </a:r>
                      <a:r>
                        <a:rPr lang="es-EC" sz="800" b="1" dirty="0">
                          <a:solidFill>
                            <a:srgbClr val="000000"/>
                          </a:solidFill>
                          <a:latin typeface="Arial"/>
                          <a:ea typeface="Times New Roman"/>
                          <a:cs typeface="Times New Roman"/>
                        </a:rPr>
                        <a:t>Ó</a:t>
                      </a:r>
                      <a:r>
                        <a:rPr lang="es-ES" sz="800" b="1" dirty="0">
                          <a:solidFill>
                            <a:srgbClr val="000000"/>
                          </a:solidFill>
                          <a:latin typeface="Arial"/>
                          <a:ea typeface="Times New Roman"/>
                          <a:cs typeface="Times New Roman"/>
                        </a:rPr>
                        <a:t>N</a:t>
                      </a:r>
                      <a:endParaRPr lang="es-EC" sz="900" dirty="0">
                        <a:latin typeface="Calibri"/>
                        <a:ea typeface="Calibri"/>
                        <a:cs typeface="Times New Roman"/>
                      </a:endParaRPr>
                    </a:p>
                  </a:txBody>
                  <a:tcPr marL="23533" marR="23533" marT="0" marB="0" anchor="ctr">
                    <a:lnL>
                      <a:noFill/>
                    </a:lnL>
                    <a:lnR>
                      <a:noFill/>
                    </a:lnR>
                    <a:lnT>
                      <a:noFill/>
                    </a:lnT>
                    <a:lnB>
                      <a:noFill/>
                    </a:lnB>
                  </a:tcPr>
                </a:tc>
                <a:tc hMerge="1">
                  <a:txBody>
                    <a:bodyPr/>
                    <a:lstStyle/>
                    <a:p>
                      <a:endParaRPr lang="es-EC"/>
                    </a:p>
                  </a:txBody>
                  <a:tcPr/>
                </a:tc>
                <a:tc gridSpan="2">
                  <a:txBody>
                    <a:bodyPr/>
                    <a:lstStyle/>
                    <a:p>
                      <a:pPr algn="ctr">
                        <a:lnSpc>
                          <a:spcPct val="115000"/>
                        </a:lnSpc>
                        <a:spcAft>
                          <a:spcPts val="0"/>
                        </a:spcAft>
                      </a:pPr>
                      <a:r>
                        <a:rPr lang="es-ES" sz="800" b="1" dirty="0">
                          <a:solidFill>
                            <a:srgbClr val="000000"/>
                          </a:solidFill>
                          <a:latin typeface="Arial"/>
                          <a:ea typeface="Times New Roman"/>
                          <a:cs typeface="Times New Roman"/>
                        </a:rPr>
                        <a:t>POR MORDAZAS</a:t>
                      </a:r>
                      <a:endParaRPr lang="es-EC" sz="900" dirty="0">
                        <a:latin typeface="Calibri"/>
                        <a:ea typeface="Calibri"/>
                        <a:cs typeface="Times New Roman"/>
                      </a:endParaRPr>
                    </a:p>
                  </a:txBody>
                  <a:tcPr marL="23533" marR="23533" marT="0" marB="0" anchor="ctr">
                    <a:lnL>
                      <a:noFill/>
                    </a:lnL>
                    <a:lnR>
                      <a:noFill/>
                    </a:lnR>
                    <a:lnT>
                      <a:noFill/>
                    </a:lnT>
                    <a:lnB>
                      <a:noFill/>
                    </a:lnB>
                  </a:tcPr>
                </a:tc>
                <a:tc hMerge="1">
                  <a:txBody>
                    <a:bodyPr/>
                    <a:lstStyle/>
                    <a:p>
                      <a:endParaRPr lang="es-EC"/>
                    </a:p>
                  </a:txBody>
                  <a:tcPr/>
                </a:tc>
                <a:tc gridSpan="2">
                  <a:txBody>
                    <a:bodyPr/>
                    <a:lstStyle/>
                    <a:p>
                      <a:pPr algn="ctr">
                        <a:lnSpc>
                          <a:spcPct val="115000"/>
                        </a:lnSpc>
                        <a:spcAft>
                          <a:spcPts val="0"/>
                        </a:spcAft>
                      </a:pPr>
                      <a:r>
                        <a:rPr lang="es-ES" sz="800" b="1">
                          <a:solidFill>
                            <a:srgbClr val="000000"/>
                          </a:solidFill>
                          <a:latin typeface="Arial"/>
                          <a:ea typeface="Times New Roman"/>
                          <a:cs typeface="Times New Roman"/>
                        </a:rPr>
                        <a:t>POR ULTRASONIDO</a:t>
                      </a:r>
                      <a:endParaRPr lang="es-EC" sz="900">
                        <a:latin typeface="Calibri"/>
                        <a:ea typeface="Calibri"/>
                        <a:cs typeface="Times New Roman"/>
                      </a:endParaRPr>
                    </a:p>
                  </a:txBody>
                  <a:tcPr marL="23533" marR="23533" marT="0" marB="0" anchor="ctr">
                    <a:lnL>
                      <a:noFill/>
                    </a:lnL>
                    <a:lnR>
                      <a:noFill/>
                    </a:lnR>
                    <a:lnT>
                      <a:noFill/>
                    </a:lnT>
                    <a:lnB>
                      <a:noFill/>
                    </a:lnB>
                  </a:tcPr>
                </a:tc>
                <a:tc hMerge="1">
                  <a:txBody>
                    <a:bodyPr/>
                    <a:lstStyle/>
                    <a:p>
                      <a:endParaRPr lang="es-EC"/>
                    </a:p>
                  </a:txBody>
                  <a:tcPr/>
                </a:tc>
                <a:tc gridSpan="2">
                  <a:txBody>
                    <a:bodyPr/>
                    <a:lstStyle/>
                    <a:p>
                      <a:pPr algn="ctr">
                        <a:lnSpc>
                          <a:spcPct val="115000"/>
                        </a:lnSpc>
                        <a:spcAft>
                          <a:spcPts val="0"/>
                        </a:spcAft>
                      </a:pPr>
                      <a:r>
                        <a:rPr lang="es-ES" sz="800" b="1">
                          <a:solidFill>
                            <a:srgbClr val="000000"/>
                          </a:solidFill>
                          <a:latin typeface="Arial"/>
                          <a:ea typeface="Times New Roman"/>
                          <a:cs typeface="Times New Roman"/>
                        </a:rPr>
                        <a:t>POR NIQUELINA</a:t>
                      </a:r>
                      <a:endParaRPr lang="es-EC" sz="900">
                        <a:latin typeface="Calibri"/>
                        <a:ea typeface="Calibri"/>
                        <a:cs typeface="Times New Roman"/>
                      </a:endParaRPr>
                    </a:p>
                  </a:txBody>
                  <a:tcPr marL="23533" marR="23533" marT="0" marB="0" anchor="ctr">
                    <a:lnL>
                      <a:noFill/>
                    </a:lnL>
                    <a:lnR>
                      <a:noFill/>
                    </a:lnR>
                    <a:lnT>
                      <a:noFill/>
                    </a:lnT>
                    <a:lnB>
                      <a:noFill/>
                    </a:lnB>
                  </a:tcPr>
                </a:tc>
                <a:tc hMerge="1">
                  <a:txBody>
                    <a:bodyPr/>
                    <a:lstStyle/>
                    <a:p>
                      <a:endParaRPr lang="es-EC"/>
                    </a:p>
                  </a:txBody>
                  <a:tcPr/>
                </a:tc>
              </a:tr>
              <a:tr h="135600">
                <a:tc gridSpan="2">
                  <a:txBody>
                    <a:bodyPr/>
                    <a:lstStyle/>
                    <a:p>
                      <a:pPr>
                        <a:lnSpc>
                          <a:spcPct val="115000"/>
                        </a:lnSpc>
                        <a:spcAft>
                          <a:spcPts val="0"/>
                        </a:spcAft>
                      </a:pPr>
                      <a:endParaRPr lang="es-ES" sz="600">
                        <a:solidFill>
                          <a:srgbClr val="000000"/>
                        </a:solidFill>
                        <a:latin typeface="Arial"/>
                        <a:ea typeface="Times New Roman"/>
                        <a:cs typeface="Times New Roman"/>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endParaRPr lang="es-ES" sz="600">
                        <a:solidFill>
                          <a:srgbClr val="000000"/>
                        </a:solidFill>
                        <a:latin typeface="Calibri"/>
                        <a:ea typeface="Times New Roman"/>
                        <a:cs typeface="Calibri"/>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600">
                        <a:solidFill>
                          <a:srgbClr val="000000"/>
                        </a:solidFill>
                        <a:latin typeface="Calibri"/>
                        <a:ea typeface="Times New Roman"/>
                        <a:cs typeface="Calibri"/>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es-EC" sz="900">
                        <a:latin typeface="Calibri"/>
                        <a:ea typeface="Calibri"/>
                        <a:cs typeface="Times New Roman"/>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endParaRPr lang="es-EC" sz="900" dirty="0">
                        <a:latin typeface="Calibri"/>
                        <a:ea typeface="Calibri"/>
                        <a:cs typeface="Times New Roman"/>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endParaRPr lang="es-EC" sz="900" dirty="0">
                        <a:latin typeface="Calibri"/>
                        <a:ea typeface="Calibri"/>
                        <a:cs typeface="Times New Roman"/>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endParaRPr lang="es-EC" sz="900">
                        <a:latin typeface="Calibri"/>
                        <a:ea typeface="Calibri"/>
                        <a:cs typeface="Times New Roman"/>
                      </a:endParaRPr>
                    </a:p>
                  </a:txBody>
                  <a:tcPr marL="23533" marR="235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271200">
                <a:tc gridSpan="3">
                  <a:txBody>
                    <a:bodyPr/>
                    <a:lstStyle/>
                    <a:p>
                      <a:pPr algn="ctr">
                        <a:lnSpc>
                          <a:spcPct val="115000"/>
                        </a:lnSpc>
                        <a:spcAft>
                          <a:spcPts val="0"/>
                        </a:spcAft>
                      </a:pPr>
                      <a:r>
                        <a:rPr lang="es-ES" sz="800" dirty="0">
                          <a:solidFill>
                            <a:srgbClr val="000000"/>
                          </a:solidFill>
                          <a:latin typeface="Calibri"/>
                          <a:ea typeface="Times New Roman"/>
                          <a:cs typeface="Calibri"/>
                        </a:rPr>
                        <a:t> </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800" b="1">
                          <a:solidFill>
                            <a:srgbClr val="000000"/>
                          </a:solidFill>
                          <a:latin typeface="Calibri"/>
                          <a:ea typeface="Times New Roman"/>
                          <a:cs typeface="Calibri"/>
                        </a:rPr>
                        <a:t>WF</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RF</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PUNTAJE</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RF</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PUNTAJE</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dirty="0">
                          <a:solidFill>
                            <a:srgbClr val="000000"/>
                          </a:solidFill>
                          <a:latin typeface="Calibri"/>
                          <a:ea typeface="Times New Roman"/>
                          <a:cs typeface="Calibri"/>
                        </a:rPr>
                        <a:t>RF</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dirty="0">
                          <a:solidFill>
                            <a:srgbClr val="000000"/>
                          </a:solidFill>
                          <a:latin typeface="Calibri"/>
                          <a:ea typeface="Times New Roman"/>
                          <a:cs typeface="Calibri"/>
                        </a:rPr>
                        <a:t>PUNTAJE</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RF</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b="1">
                          <a:solidFill>
                            <a:srgbClr val="000000"/>
                          </a:solidFill>
                          <a:latin typeface="Calibri"/>
                          <a:ea typeface="Times New Roman"/>
                          <a:cs typeface="Calibri"/>
                        </a:rPr>
                        <a:t>PUNTAJE</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71200">
                <a:tc>
                  <a:txBody>
                    <a:bodyPr/>
                    <a:lstStyle/>
                    <a:p>
                      <a:pPr algn="ctr">
                        <a:lnSpc>
                          <a:spcPct val="115000"/>
                        </a:lnSpc>
                        <a:spcAft>
                          <a:spcPts val="0"/>
                        </a:spcAft>
                      </a:pPr>
                      <a:r>
                        <a:rPr lang="es-ES" sz="800" dirty="0">
                          <a:solidFill>
                            <a:srgbClr val="000000"/>
                          </a:solidFill>
                          <a:latin typeface="Calibri"/>
                          <a:ea typeface="Times New Roman"/>
                          <a:cs typeface="Calibri"/>
                        </a:rPr>
                        <a:t>1</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Bajo costo inicial</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0,12</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0,12</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0,48</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2401">
                <a:tc>
                  <a:txBody>
                    <a:bodyPr/>
                    <a:lstStyle/>
                    <a:p>
                      <a:pPr algn="ctr">
                        <a:lnSpc>
                          <a:spcPct val="115000"/>
                        </a:lnSpc>
                        <a:spcAft>
                          <a:spcPts val="0"/>
                        </a:spcAft>
                      </a:pPr>
                      <a:r>
                        <a:rPr lang="es-ES" sz="800" dirty="0">
                          <a:solidFill>
                            <a:srgbClr val="000000"/>
                          </a:solidFill>
                          <a:latin typeface="Calibri"/>
                          <a:ea typeface="Times New Roman"/>
                          <a:cs typeface="Calibri"/>
                        </a:rPr>
                        <a:t>2</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Bajo costo de operación y mantenimiento</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0,11</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dirty="0">
                          <a:solidFill>
                            <a:srgbClr val="000000"/>
                          </a:solidFill>
                          <a:latin typeface="Calibri"/>
                          <a:ea typeface="Times New Roman"/>
                          <a:cs typeface="Calibri"/>
                        </a:rPr>
                        <a:t>1</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0,11</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0,44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35600">
                <a:tc>
                  <a:txBody>
                    <a:bodyPr/>
                    <a:lstStyle/>
                    <a:p>
                      <a:pPr algn="ctr">
                        <a:lnSpc>
                          <a:spcPct val="115000"/>
                        </a:lnSpc>
                        <a:spcAft>
                          <a:spcPts val="0"/>
                        </a:spcAft>
                      </a:pPr>
                      <a:r>
                        <a:rPr lang="es-ES" sz="800" dirty="0">
                          <a:solidFill>
                            <a:srgbClr val="000000"/>
                          </a:solidFill>
                          <a:latin typeface="Calibri"/>
                          <a:ea typeface="Times New Roman"/>
                          <a:cs typeface="Calibri"/>
                        </a:rPr>
                        <a:t>3</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 Seguridad</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0,10</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0,40</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35600">
                <a:tc>
                  <a:txBody>
                    <a:bodyPr/>
                    <a:lstStyle/>
                    <a:p>
                      <a:pPr algn="ctr">
                        <a:lnSpc>
                          <a:spcPct val="115000"/>
                        </a:lnSpc>
                        <a:spcAft>
                          <a:spcPts val="0"/>
                        </a:spcAft>
                      </a:pPr>
                      <a:r>
                        <a:rPr lang="es-ES" sz="800" dirty="0">
                          <a:solidFill>
                            <a:srgbClr val="000000"/>
                          </a:solidFill>
                          <a:latin typeface="Calibri"/>
                          <a:ea typeface="Times New Roman"/>
                          <a:cs typeface="Calibri"/>
                        </a:rPr>
                        <a:t>4</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 Desempeño</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0,10</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5</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0,50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06800">
                <a:tc>
                  <a:txBody>
                    <a:bodyPr/>
                    <a:lstStyle/>
                    <a:p>
                      <a:pPr algn="ctr">
                        <a:lnSpc>
                          <a:spcPct val="115000"/>
                        </a:lnSpc>
                        <a:spcAft>
                          <a:spcPts val="0"/>
                        </a:spcAft>
                      </a:pPr>
                      <a:r>
                        <a:rPr lang="es-ES" sz="800" dirty="0">
                          <a:solidFill>
                            <a:srgbClr val="000000"/>
                          </a:solidFill>
                          <a:latin typeface="Calibri"/>
                          <a:ea typeface="Times New Roman"/>
                          <a:cs typeface="Calibri"/>
                        </a:rPr>
                        <a:t>5</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Tamaño pequeño y peso ligero</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0,09</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0,09</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0,27</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0,18</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71200">
                <a:tc>
                  <a:txBody>
                    <a:bodyPr/>
                    <a:lstStyle/>
                    <a:p>
                      <a:pPr algn="ctr">
                        <a:lnSpc>
                          <a:spcPct val="115000"/>
                        </a:lnSpc>
                        <a:spcAft>
                          <a:spcPts val="0"/>
                        </a:spcAft>
                      </a:pPr>
                      <a:r>
                        <a:rPr lang="es-ES" sz="800" dirty="0">
                          <a:solidFill>
                            <a:srgbClr val="000000"/>
                          </a:solidFill>
                          <a:latin typeface="Calibri"/>
                          <a:ea typeface="Times New Roman"/>
                          <a:cs typeface="Calibri"/>
                        </a:rPr>
                        <a:t>6</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Facilidad de manufactura</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a:solidFill>
                            <a:srgbClr val="000000"/>
                          </a:solidFill>
                          <a:latin typeface="Calibri"/>
                          <a:ea typeface="Times New Roman"/>
                          <a:cs typeface="Calibri"/>
                        </a:rPr>
                        <a:t>0,08</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solidFill>
                            <a:srgbClr val="000000"/>
                          </a:solidFill>
                          <a:latin typeface="Calibri"/>
                          <a:ea typeface="Times New Roman"/>
                          <a:cs typeface="Calibri"/>
                        </a:rPr>
                        <a:t>0</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0,00</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2401">
                <a:tc>
                  <a:txBody>
                    <a:bodyPr/>
                    <a:lstStyle/>
                    <a:p>
                      <a:pPr algn="ctr">
                        <a:lnSpc>
                          <a:spcPct val="115000"/>
                        </a:lnSpc>
                        <a:spcAft>
                          <a:spcPts val="0"/>
                        </a:spcAft>
                      </a:pPr>
                      <a:r>
                        <a:rPr lang="es-ES" sz="800" dirty="0">
                          <a:solidFill>
                            <a:srgbClr val="000000"/>
                          </a:solidFill>
                          <a:latin typeface="Calibri"/>
                          <a:ea typeface="Times New Roman"/>
                          <a:cs typeface="Calibri"/>
                        </a:rPr>
                        <a:t>7</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dirty="0">
                          <a:solidFill>
                            <a:srgbClr val="000000"/>
                          </a:solidFill>
                          <a:latin typeface="Arial"/>
                          <a:ea typeface="Times New Roman"/>
                          <a:cs typeface="Times New Roman"/>
                        </a:rPr>
                        <a:t>Facilidad de servicio o reemplazo de piezas</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0,08</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0,08</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0,08</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solidFill>
                            <a:srgbClr val="000000"/>
                          </a:solidFill>
                          <a:latin typeface="Calibri"/>
                          <a:ea typeface="Times New Roman"/>
                          <a:cs typeface="Calibri"/>
                        </a:rPr>
                        <a:t>4</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0,32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71200">
                <a:tc>
                  <a:txBody>
                    <a:bodyPr/>
                    <a:lstStyle/>
                    <a:p>
                      <a:pPr algn="ctr">
                        <a:lnSpc>
                          <a:spcPct val="115000"/>
                        </a:lnSpc>
                        <a:spcAft>
                          <a:spcPts val="0"/>
                        </a:spcAft>
                      </a:pPr>
                      <a:r>
                        <a:rPr lang="es-ES" sz="800" dirty="0">
                          <a:solidFill>
                            <a:srgbClr val="000000"/>
                          </a:solidFill>
                          <a:latin typeface="Calibri"/>
                          <a:ea typeface="Times New Roman"/>
                          <a:cs typeface="Calibri"/>
                        </a:rPr>
                        <a:t>8</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a:solidFill>
                            <a:srgbClr val="000000"/>
                          </a:solidFill>
                          <a:latin typeface="Arial"/>
                          <a:ea typeface="Times New Roman"/>
                          <a:cs typeface="Times New Roman"/>
                        </a:rPr>
                        <a:t>Facilidad de operación</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0,08</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solidFill>
                            <a:srgbClr val="000000"/>
                          </a:solidFill>
                          <a:latin typeface="Calibri"/>
                          <a:ea typeface="Times New Roman"/>
                          <a:cs typeface="Calibri"/>
                        </a:rPr>
                        <a:t>3</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2401">
                <a:tc>
                  <a:txBody>
                    <a:bodyPr/>
                    <a:lstStyle/>
                    <a:p>
                      <a:pPr algn="ctr">
                        <a:lnSpc>
                          <a:spcPct val="115000"/>
                        </a:lnSpc>
                        <a:spcAft>
                          <a:spcPts val="0"/>
                        </a:spcAft>
                      </a:pPr>
                      <a:r>
                        <a:rPr lang="es-ES" sz="800" dirty="0">
                          <a:solidFill>
                            <a:srgbClr val="000000"/>
                          </a:solidFill>
                          <a:latin typeface="Calibri"/>
                          <a:ea typeface="Times New Roman"/>
                          <a:cs typeface="Calibri"/>
                        </a:rPr>
                        <a:t>9</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a:solidFill>
                            <a:srgbClr val="000000"/>
                          </a:solidFill>
                          <a:latin typeface="Arial"/>
                          <a:ea typeface="Times New Roman"/>
                          <a:cs typeface="Times New Roman"/>
                        </a:rPr>
                        <a:t>Materiales y componentes de fácil compra</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0,06</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dirty="0">
                          <a:solidFill>
                            <a:srgbClr val="000000"/>
                          </a:solidFill>
                          <a:latin typeface="Calibri"/>
                          <a:ea typeface="Times New Roman"/>
                          <a:cs typeface="Calibri"/>
                        </a:rPr>
                        <a:t>4</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0,24</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78001">
                <a:tc>
                  <a:txBody>
                    <a:bodyPr/>
                    <a:lstStyle/>
                    <a:p>
                      <a:pPr algn="ctr">
                        <a:lnSpc>
                          <a:spcPct val="115000"/>
                        </a:lnSpc>
                        <a:spcAft>
                          <a:spcPts val="0"/>
                        </a:spcAft>
                      </a:pPr>
                      <a:r>
                        <a:rPr lang="es-ES" sz="800" dirty="0">
                          <a:solidFill>
                            <a:srgbClr val="000000"/>
                          </a:solidFill>
                          <a:latin typeface="Calibri"/>
                          <a:ea typeface="Times New Roman"/>
                          <a:cs typeface="Calibri"/>
                        </a:rPr>
                        <a:t>10</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a:solidFill>
                            <a:srgbClr val="000000"/>
                          </a:solidFill>
                          <a:latin typeface="Arial"/>
                          <a:ea typeface="Times New Roman"/>
                          <a:cs typeface="Times New Roman"/>
                        </a:rPr>
                        <a:t>Partes de diseño propio y componentes comprados</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0,06</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0,24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0,06</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0,24</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06800">
                <a:tc>
                  <a:txBody>
                    <a:bodyPr/>
                    <a:lstStyle/>
                    <a:p>
                      <a:pPr algn="ctr">
                        <a:lnSpc>
                          <a:spcPct val="115000"/>
                        </a:lnSpc>
                        <a:spcAft>
                          <a:spcPts val="0"/>
                        </a:spcAft>
                      </a:pPr>
                      <a:r>
                        <a:rPr lang="es-ES" sz="800" dirty="0">
                          <a:solidFill>
                            <a:srgbClr val="000000"/>
                          </a:solidFill>
                          <a:latin typeface="Calibri"/>
                          <a:ea typeface="Times New Roman"/>
                          <a:cs typeface="Calibri"/>
                        </a:rPr>
                        <a:t>11</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a:solidFill>
                            <a:srgbClr val="000000"/>
                          </a:solidFill>
                          <a:latin typeface="Arial"/>
                          <a:ea typeface="Times New Roman"/>
                          <a:cs typeface="Times New Roman"/>
                        </a:rPr>
                        <a:t>Silencioso y con poca vibración</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0,06</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0,18</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0,18</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2401">
                <a:tc>
                  <a:txBody>
                    <a:bodyPr/>
                    <a:lstStyle/>
                    <a:p>
                      <a:pPr algn="ctr">
                        <a:lnSpc>
                          <a:spcPct val="115000"/>
                        </a:lnSpc>
                        <a:spcAft>
                          <a:spcPts val="0"/>
                        </a:spcAft>
                      </a:pPr>
                      <a:r>
                        <a:rPr lang="es-ES" sz="800" dirty="0">
                          <a:solidFill>
                            <a:srgbClr val="000000"/>
                          </a:solidFill>
                          <a:latin typeface="Calibri"/>
                          <a:ea typeface="Times New Roman"/>
                          <a:cs typeface="Calibri"/>
                        </a:rPr>
                        <a:t>12</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15000"/>
                        </a:lnSpc>
                        <a:spcAft>
                          <a:spcPts val="0"/>
                        </a:spcAft>
                      </a:pPr>
                      <a:r>
                        <a:rPr lang="es-ES" sz="800">
                          <a:solidFill>
                            <a:srgbClr val="000000"/>
                          </a:solidFill>
                          <a:latin typeface="Arial"/>
                          <a:ea typeface="Times New Roman"/>
                          <a:cs typeface="Times New Roman"/>
                        </a:rPr>
                        <a:t>Apariencia atractiva y cumple su función</a:t>
                      </a:r>
                      <a:endParaRPr lang="es-EC" sz="8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s-EC"/>
                    </a:p>
                  </a:txBody>
                  <a:tcPr/>
                </a:tc>
                <a:tc>
                  <a:txBody>
                    <a:bodyPr/>
                    <a:lstStyle/>
                    <a:p>
                      <a:pPr algn="ctr">
                        <a:lnSpc>
                          <a:spcPct val="115000"/>
                        </a:lnSpc>
                        <a:spcAft>
                          <a:spcPts val="0"/>
                        </a:spcAft>
                      </a:pPr>
                      <a:r>
                        <a:rPr lang="es-ES" sz="800" dirty="0">
                          <a:solidFill>
                            <a:srgbClr val="000000"/>
                          </a:solidFill>
                          <a:latin typeface="Calibri"/>
                          <a:ea typeface="Times New Roman"/>
                          <a:cs typeface="Calibri"/>
                        </a:rPr>
                        <a:t>0,05</a:t>
                      </a:r>
                      <a:endParaRPr lang="es-EC" sz="8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0,15</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0,15</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900">
                          <a:solidFill>
                            <a:srgbClr val="00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0,15</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S" sz="900">
                          <a:solidFill>
                            <a:srgbClr val="00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0,05</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35600">
                <a:tc gridSpan="4">
                  <a:txBody>
                    <a:bodyPr/>
                    <a:lstStyle/>
                    <a:p>
                      <a:pPr algn="ctr">
                        <a:lnSpc>
                          <a:spcPct val="115000"/>
                        </a:lnSpc>
                        <a:spcAft>
                          <a:spcPts val="0"/>
                        </a:spcAft>
                      </a:pPr>
                      <a:r>
                        <a:rPr lang="es-ES" sz="600">
                          <a:solidFill>
                            <a:srgbClr val="000000"/>
                          </a:solidFill>
                          <a:latin typeface="Calibri"/>
                          <a:ea typeface="Times New Roman"/>
                          <a:cs typeface="Calibri"/>
                        </a:rPr>
                        <a:t> </a:t>
                      </a:r>
                      <a:endParaRPr lang="es-EC" sz="6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900">
                          <a:solidFill>
                            <a:srgbClr val="FF0000"/>
                          </a:solidFill>
                          <a:latin typeface="Calibri"/>
                          <a:ea typeface="Times New Roman"/>
                          <a:cs typeface="Calibri"/>
                        </a:rPr>
                        <a:t>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1,58</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1</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3,03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a:solidFill>
                            <a:srgbClr val="FF0000"/>
                          </a:solidFill>
                          <a:latin typeface="Calibri"/>
                          <a:ea typeface="Times New Roman"/>
                          <a:cs typeface="Calibri"/>
                        </a:rPr>
                        <a:t>3</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cs typeface="Calibri"/>
                        </a:rPr>
                        <a:t>1,64</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FF0000"/>
                          </a:solidFill>
                          <a:latin typeface="Calibri"/>
                          <a:ea typeface="Times New Roman"/>
                          <a:cs typeface="Calibri"/>
                        </a:rPr>
                        <a:t>2</a:t>
                      </a:r>
                      <a:endParaRPr lang="es-EC" sz="90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cs typeface="Calibri"/>
                        </a:rPr>
                        <a:t>2,85</a:t>
                      </a:r>
                      <a:endParaRPr lang="es-EC" sz="900" dirty="0">
                        <a:latin typeface="Calibri"/>
                        <a:ea typeface="Calibri"/>
                        <a:cs typeface="Times New Roman"/>
                      </a:endParaRPr>
                    </a:p>
                  </a:txBody>
                  <a:tcPr marL="23533" marR="2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6865" name="Rectangle 1"/>
          <p:cNvSpPr>
            <a:spLocks noChangeArrowheads="1"/>
          </p:cNvSpPr>
          <p:nvPr/>
        </p:nvSpPr>
        <p:spPr bwMode="auto">
          <a:xfrm>
            <a:off x="467544" y="872666"/>
            <a:ext cx="8136904"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000000"/>
                </a:solidFill>
                <a:effectLst/>
                <a:ea typeface="Calibri" pitchFamily="34" charset="0"/>
                <a:cs typeface="Arial" pitchFamily="34" charset="0"/>
              </a:rPr>
              <a:t>Una vez analizadas y evaluadas las alternativas para los sistemas de la máquina se ha seleccionado lo siguiente:</a:t>
            </a:r>
            <a:endParaRPr kumimoji="0" lang="es-EC"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rgbClr val="000000"/>
                </a:solidFill>
                <a:effectLst/>
                <a:ea typeface="Calibri" pitchFamily="34" charset="0"/>
                <a:cs typeface="Arial" pitchFamily="34" charset="0"/>
              </a:rPr>
              <a:t>El sistema de sellado se realizará por mordazas de bronce por ser buen conductor de calor y que permite el sellado de los empaques que tiene la empresa.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rgbClr val="000000"/>
                </a:solidFill>
                <a:effectLst/>
                <a:ea typeface="Calibri" pitchFamily="34" charset="0"/>
                <a:cs typeface="Arial" pitchFamily="34" charset="0"/>
              </a:rPr>
              <a:t>El sistema de codificado será por rodillo de tinta sólida ya que permite cambiar los caracteres como lote, fecha de elaboración, caducidad, precio.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rgbClr val="000000"/>
                </a:solidFill>
                <a:effectLst/>
                <a:ea typeface="Calibri" pitchFamily="34" charset="0"/>
                <a:cs typeface="Arial" pitchFamily="34" charset="0"/>
              </a:rPr>
              <a:t>El sistema de transmisión de potencia se realizará por engranajes debido a que la transferencia de movimiento es precisa y silencia. Además se utilizará una banda para reducir y transmitir movimiento.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rgbClr val="000000"/>
                </a:solidFill>
                <a:effectLst/>
                <a:ea typeface="Calibri" pitchFamily="34" charset="0"/>
                <a:cs typeface="Arial" pitchFamily="34" charset="0"/>
              </a:rPr>
              <a:t>El sistema de transporte será por bandas que permiten sujetar el producto y además sirven de soporte para la parte inferior de la funda.  </a:t>
            </a:r>
            <a:endParaRPr kumimoji="0" lang="es-EC"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pt-BR" sz="3600" dirty="0" smtClean="0"/>
              <a:t>1.1. INTRODUCCI</a:t>
            </a:r>
            <a:r>
              <a:rPr lang="es-EC" sz="3600" dirty="0" smtClean="0"/>
              <a:t>Ó</a:t>
            </a:r>
            <a:r>
              <a:rPr lang="pt-BR" sz="3600" dirty="0" smtClean="0"/>
              <a:t>N </a:t>
            </a:r>
            <a:endParaRPr lang="pt-BR" sz="3600" dirty="0"/>
          </a:p>
        </p:txBody>
      </p:sp>
      <p:graphicFrame>
        <p:nvGraphicFramePr>
          <p:cNvPr id="4" name="3 Marcador de contenido"/>
          <p:cNvGraphicFramePr>
            <a:graphicFrameLocks noGrp="1"/>
          </p:cNvGraphicFramePr>
          <p:nvPr>
            <p:ph sz="quarter" idx="1"/>
          </p:nvPr>
        </p:nvGraphicFramePr>
        <p:xfrm>
          <a:off x="1907704" y="2708920"/>
          <a:ext cx="4497859" cy="2311505"/>
        </p:xfrm>
        <a:graphic>
          <a:graphicData uri="http://schemas.openxmlformats.org/drawingml/2006/table">
            <a:tbl>
              <a:tblPr/>
              <a:tblGrid>
                <a:gridCol w="1444082"/>
                <a:gridCol w="1837671"/>
                <a:gridCol w="1216106"/>
              </a:tblGrid>
              <a:tr h="990645">
                <a:tc>
                  <a:txBody>
                    <a:bodyPr/>
                    <a:lstStyle/>
                    <a:p>
                      <a:pPr marL="0" marR="0" algn="ctr">
                        <a:lnSpc>
                          <a:spcPct val="150000"/>
                        </a:lnSpc>
                        <a:spcBef>
                          <a:spcPts val="0"/>
                        </a:spcBef>
                        <a:spcAft>
                          <a:spcPts val="0"/>
                        </a:spcAft>
                      </a:pPr>
                      <a:r>
                        <a:rPr lang="es-ES" sz="1200" dirty="0">
                          <a:solidFill>
                            <a:srgbClr val="000000"/>
                          </a:solidFill>
                          <a:latin typeface="Arial"/>
                          <a:ea typeface="Calibri"/>
                          <a:cs typeface="Times New Roman"/>
                        </a:rPr>
                        <a:t>PRODUCTO</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solidFill>
                            <a:srgbClr val="000000"/>
                          </a:solidFill>
                          <a:latin typeface="Arial"/>
                          <a:ea typeface="Calibri"/>
                          <a:cs typeface="Times New Roman"/>
                        </a:rPr>
                        <a:t>TAMAÑO DE FUNDA    Alto x ancho</a:t>
                      </a:r>
                      <a:endParaRPr lang="en-US" sz="1100" dirty="0">
                        <a:latin typeface="Calibri"/>
                        <a:ea typeface="Calibri"/>
                        <a:cs typeface="Times New Roman"/>
                      </a:endParaRPr>
                    </a:p>
                    <a:p>
                      <a:pPr marL="0" marR="0" algn="ctr">
                        <a:lnSpc>
                          <a:spcPct val="150000"/>
                        </a:lnSpc>
                        <a:spcBef>
                          <a:spcPts val="0"/>
                        </a:spcBef>
                        <a:spcAft>
                          <a:spcPts val="0"/>
                        </a:spcAft>
                      </a:pPr>
                      <a:r>
                        <a:rPr lang="es-ES" sz="1200" dirty="0">
                          <a:solidFill>
                            <a:srgbClr val="000000"/>
                          </a:solidFill>
                          <a:latin typeface="Arial"/>
                          <a:ea typeface="Calibri"/>
                          <a:cs typeface="Times New Roman"/>
                        </a:rPr>
                        <a:t>(mm)</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PESO DEL PRODUCTO (g)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15">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Germen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250x160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15">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Salvado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280x180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15">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Granola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250x160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350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15">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Galletas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160x70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solidFill>
                            <a:srgbClr val="000000"/>
                          </a:solidFill>
                          <a:latin typeface="Arial"/>
                          <a:ea typeface="Calibri"/>
                          <a:cs typeface="Times New Roman"/>
                        </a:rPr>
                        <a:t>40</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1115616" y="1628800"/>
            <a:ext cx="6480720" cy="1200329"/>
          </a:xfrm>
          <a:prstGeom prst="rect">
            <a:avLst/>
          </a:prstGeom>
          <a:noFill/>
        </p:spPr>
        <p:txBody>
          <a:bodyPr wrap="square" rtlCol="0">
            <a:spAutoFit/>
          </a:bodyPr>
          <a:lstStyle/>
          <a:p>
            <a:pPr algn="just"/>
            <a:r>
              <a:rPr lang="es-ES" dirty="0"/>
              <a:t>La empresa DAS LEBEN tiene una experiencia en el mercado local de 8 años, dedicándose a la elaboración y distribución de productos naturales en supermercados, tiendas naturistas, entidades públicas y privadas.  </a:t>
            </a:r>
            <a:endParaRPr lang="en-US" dirty="0"/>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CAPÍTULO 4</a:t>
            </a:r>
            <a:endParaRPr lang="pt-BR" sz="4400" dirty="0"/>
          </a:p>
        </p:txBody>
      </p:sp>
      <p:sp>
        <p:nvSpPr>
          <p:cNvPr id="4" name="3 CuadroTexto"/>
          <p:cNvSpPr txBox="1"/>
          <p:nvPr/>
        </p:nvSpPr>
        <p:spPr>
          <a:xfrm>
            <a:off x="755576" y="2204864"/>
            <a:ext cx="7560840" cy="1446550"/>
          </a:xfrm>
          <a:prstGeom prst="rect">
            <a:avLst/>
          </a:prstGeom>
          <a:noFill/>
        </p:spPr>
        <p:txBody>
          <a:bodyPr wrap="square" rtlCol="0">
            <a:spAutoFit/>
          </a:bodyPr>
          <a:lstStyle/>
          <a:p>
            <a:pPr algn="ctr"/>
            <a:r>
              <a:rPr lang="es-ES" sz="4400" dirty="0" smtClean="0"/>
              <a:t>DISEÑO, SELECCIÓN Y SIMULACI</a:t>
            </a:r>
            <a:r>
              <a:rPr lang="es-EC" sz="4400" dirty="0" smtClean="0"/>
              <a:t>ÓN </a:t>
            </a:r>
            <a:r>
              <a:rPr lang="es-ES" sz="4400" dirty="0" smtClean="0"/>
              <a:t>DE LOS SISTEMAS</a:t>
            </a:r>
            <a:endParaRPr lang="pt-BR"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pt-BR" sz="3600" dirty="0" smtClean="0"/>
              <a:t>4.1. SISTEMA MEC</a:t>
            </a:r>
            <a:r>
              <a:rPr lang="es-EC" sz="3600" dirty="0" smtClean="0"/>
              <a:t>ÁNICO </a:t>
            </a:r>
            <a:endParaRPr lang="pt-BR" sz="3600" dirty="0"/>
          </a:p>
        </p:txBody>
      </p:sp>
      <p:pic>
        <p:nvPicPr>
          <p:cNvPr id="5" name="4 Imagen"/>
          <p:cNvPicPr/>
          <p:nvPr/>
        </p:nvPicPr>
        <p:blipFill>
          <a:blip r:embed="rId3" cstate="print"/>
          <a:srcRect/>
          <a:stretch>
            <a:fillRect/>
          </a:stretch>
        </p:blipFill>
        <p:spPr bwMode="auto">
          <a:xfrm>
            <a:off x="3131840" y="1556792"/>
            <a:ext cx="2736304" cy="352839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68610" name="Picture 2"/>
          <p:cNvPicPr>
            <a:picLocks noChangeAspect="1" noChangeArrowheads="1"/>
          </p:cNvPicPr>
          <p:nvPr/>
        </p:nvPicPr>
        <p:blipFill>
          <a:blip r:embed="rId3" cstate="print"/>
          <a:srcRect/>
          <a:stretch>
            <a:fillRect/>
          </a:stretch>
        </p:blipFill>
        <p:spPr bwMode="auto">
          <a:xfrm>
            <a:off x="179512" y="1700808"/>
            <a:ext cx="4392488" cy="3147239"/>
          </a:xfrm>
          <a:prstGeom prst="rect">
            <a:avLst/>
          </a:prstGeom>
          <a:noFill/>
          <a:ln w="9525">
            <a:noFill/>
            <a:miter lim="800000"/>
            <a:headEnd/>
            <a:tailEnd/>
          </a:ln>
        </p:spPr>
      </p:pic>
      <p:sp>
        <p:nvSpPr>
          <p:cNvPr id="5" name="4 CuadroTexto"/>
          <p:cNvSpPr txBox="1"/>
          <p:nvPr/>
        </p:nvSpPr>
        <p:spPr>
          <a:xfrm>
            <a:off x="4427984" y="1628800"/>
            <a:ext cx="5400600" cy="3416320"/>
          </a:xfrm>
          <a:prstGeom prst="rect">
            <a:avLst/>
          </a:prstGeom>
          <a:noFill/>
        </p:spPr>
        <p:txBody>
          <a:bodyPr wrap="square" rtlCol="0">
            <a:spAutoFit/>
          </a:bodyPr>
          <a:lstStyle/>
          <a:p>
            <a:r>
              <a:rPr lang="es-ES" dirty="0" smtClean="0"/>
              <a:t>Partes:</a:t>
            </a:r>
            <a:endParaRPr lang="en-US" dirty="0" smtClean="0"/>
          </a:p>
          <a:p>
            <a:pPr lvl="0">
              <a:buFont typeface="Arial" pitchFamily="34" charset="0"/>
              <a:buChar char="•"/>
            </a:pPr>
            <a:r>
              <a:rPr lang="es-ES" dirty="0" smtClean="0"/>
              <a:t>Motor</a:t>
            </a:r>
            <a:endParaRPr lang="en-US" dirty="0" smtClean="0"/>
          </a:p>
          <a:p>
            <a:pPr lvl="0">
              <a:buFont typeface="Arial" pitchFamily="34" charset="0"/>
              <a:buChar char="•"/>
            </a:pPr>
            <a:r>
              <a:rPr lang="es-ES" dirty="0" smtClean="0"/>
              <a:t>Bandas y poleas del motor</a:t>
            </a:r>
            <a:endParaRPr lang="en-US" dirty="0" smtClean="0"/>
          </a:p>
          <a:p>
            <a:pPr lvl="0">
              <a:buFont typeface="Arial" pitchFamily="34" charset="0"/>
              <a:buChar char="•"/>
            </a:pPr>
            <a:r>
              <a:rPr lang="es-ES" dirty="0" smtClean="0"/>
              <a:t>Engranes rectos</a:t>
            </a:r>
            <a:endParaRPr lang="en-US" dirty="0" smtClean="0"/>
          </a:p>
          <a:p>
            <a:pPr lvl="0">
              <a:buFont typeface="Arial" pitchFamily="34" charset="0"/>
              <a:buChar char="•"/>
            </a:pPr>
            <a:r>
              <a:rPr lang="es-ES" dirty="0" smtClean="0"/>
              <a:t>Sistema de sellado y codificado</a:t>
            </a:r>
            <a:endParaRPr lang="en-US" dirty="0" smtClean="0"/>
          </a:p>
          <a:p>
            <a:pPr lvl="0">
              <a:buFont typeface="Arial" pitchFamily="34" charset="0"/>
              <a:buChar char="•"/>
            </a:pPr>
            <a:r>
              <a:rPr lang="es-ES" dirty="0" smtClean="0"/>
              <a:t>Tornillo de potencia</a:t>
            </a:r>
            <a:endParaRPr lang="en-US" dirty="0" smtClean="0"/>
          </a:p>
          <a:p>
            <a:pPr lvl="0">
              <a:buFont typeface="Arial" pitchFamily="34" charset="0"/>
              <a:buChar char="•"/>
            </a:pPr>
            <a:r>
              <a:rPr lang="es-ES" dirty="0" smtClean="0"/>
              <a:t>Eje banda transportadora - </a:t>
            </a:r>
            <a:r>
              <a:rPr lang="es-ES" dirty="0" err="1" smtClean="0"/>
              <a:t>ranurado</a:t>
            </a:r>
            <a:endParaRPr lang="en-US" dirty="0" smtClean="0"/>
          </a:p>
          <a:p>
            <a:pPr lvl="0">
              <a:buFont typeface="Arial" pitchFamily="34" charset="0"/>
              <a:buChar char="•"/>
            </a:pPr>
            <a:r>
              <a:rPr lang="es-ES" dirty="0" smtClean="0"/>
              <a:t>Tuerca del tornillo de potencia</a:t>
            </a:r>
            <a:endParaRPr lang="en-US" dirty="0" smtClean="0"/>
          </a:p>
          <a:p>
            <a:pPr lvl="0">
              <a:buFont typeface="Arial" pitchFamily="34" charset="0"/>
              <a:buChar char="•"/>
            </a:pPr>
            <a:r>
              <a:rPr lang="es-ES" dirty="0" smtClean="0"/>
              <a:t>Eje de transmisión</a:t>
            </a:r>
            <a:endParaRPr lang="en-US" dirty="0" smtClean="0"/>
          </a:p>
          <a:p>
            <a:pPr lvl="0">
              <a:buFont typeface="Arial" pitchFamily="34" charset="0"/>
              <a:buChar char="•"/>
            </a:pPr>
            <a:r>
              <a:rPr lang="es-EC" dirty="0" smtClean="0"/>
              <a:t>Engranes helicoidales cruzados para cambio dirección</a:t>
            </a:r>
            <a:endParaRPr lang="en-US" dirty="0" smtClean="0"/>
          </a:p>
          <a:p>
            <a:pPr lvl="0">
              <a:buFont typeface="Arial" pitchFamily="34" charset="0"/>
              <a:buChar char="•"/>
            </a:pPr>
            <a:r>
              <a:rPr lang="es-ES" dirty="0" smtClean="0"/>
              <a:t>Banda transportadora</a:t>
            </a:r>
            <a:endParaRPr lang="en-US" dirty="0" smtClean="0"/>
          </a:p>
          <a:p>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251520" y="116632"/>
            <a:ext cx="7992888" cy="1152128"/>
          </a:xfrm>
        </p:spPr>
        <p:txBody>
          <a:bodyPr>
            <a:normAutofit/>
          </a:bodyPr>
          <a:lstStyle/>
          <a:p>
            <a:r>
              <a:rPr lang="pt-BR" sz="2800" dirty="0" smtClean="0"/>
              <a:t>DISE</a:t>
            </a:r>
            <a:r>
              <a:rPr lang="es-EC" sz="2800" dirty="0" smtClean="0"/>
              <a:t>ÑO DEL TORNILLO DE POTENCIA Y TUERCA</a:t>
            </a:r>
            <a:endParaRPr lang="pt-BR" sz="2800" dirty="0"/>
          </a:p>
        </p:txBody>
      </p:sp>
      <p:pic>
        <p:nvPicPr>
          <p:cNvPr id="145413" name="Picture 5"/>
          <p:cNvPicPr>
            <a:picLocks noChangeAspect="1" noChangeArrowheads="1"/>
          </p:cNvPicPr>
          <p:nvPr/>
        </p:nvPicPr>
        <p:blipFill>
          <a:blip r:embed="rId3" cstate="print"/>
          <a:srcRect/>
          <a:stretch>
            <a:fillRect/>
          </a:stretch>
        </p:blipFill>
        <p:spPr bwMode="auto">
          <a:xfrm>
            <a:off x="3203848" y="1988840"/>
            <a:ext cx="2714030" cy="936104"/>
          </a:xfrm>
          <a:prstGeom prst="rect">
            <a:avLst/>
          </a:prstGeom>
          <a:noFill/>
          <a:ln w="9525">
            <a:noFill/>
            <a:miter lim="800000"/>
            <a:headEnd/>
            <a:tailEnd/>
          </a:ln>
        </p:spPr>
      </p:pic>
      <p:pic>
        <p:nvPicPr>
          <p:cNvPr id="145414" name="Picture 6"/>
          <p:cNvPicPr>
            <a:picLocks noChangeAspect="1" noChangeArrowheads="1"/>
          </p:cNvPicPr>
          <p:nvPr/>
        </p:nvPicPr>
        <p:blipFill>
          <a:blip r:embed="rId4" cstate="print"/>
          <a:srcRect/>
          <a:stretch>
            <a:fillRect/>
          </a:stretch>
        </p:blipFill>
        <p:spPr bwMode="auto">
          <a:xfrm>
            <a:off x="3203848" y="2996952"/>
            <a:ext cx="1080119" cy="559211"/>
          </a:xfrm>
          <a:prstGeom prst="rect">
            <a:avLst/>
          </a:prstGeom>
          <a:noFill/>
          <a:ln w="9525">
            <a:noFill/>
            <a:miter lim="800000"/>
            <a:headEnd/>
            <a:tailEnd/>
          </a:ln>
        </p:spPr>
      </p:pic>
      <p:pic>
        <p:nvPicPr>
          <p:cNvPr id="145415" name="Picture 7"/>
          <p:cNvPicPr>
            <a:picLocks noChangeAspect="1" noChangeArrowheads="1"/>
          </p:cNvPicPr>
          <p:nvPr/>
        </p:nvPicPr>
        <p:blipFill>
          <a:blip r:embed="rId5" cstate="print"/>
          <a:srcRect/>
          <a:stretch>
            <a:fillRect/>
          </a:stretch>
        </p:blipFill>
        <p:spPr bwMode="auto">
          <a:xfrm>
            <a:off x="4932040" y="3068960"/>
            <a:ext cx="936104" cy="626714"/>
          </a:xfrm>
          <a:prstGeom prst="rect">
            <a:avLst/>
          </a:prstGeom>
          <a:noFill/>
          <a:ln w="9525">
            <a:noFill/>
            <a:miter lim="800000"/>
            <a:headEnd/>
            <a:tailEnd/>
          </a:ln>
        </p:spPr>
      </p:pic>
      <p:pic>
        <p:nvPicPr>
          <p:cNvPr id="145416" name="Picture 8"/>
          <p:cNvPicPr>
            <a:picLocks noChangeAspect="1" noChangeArrowheads="1"/>
          </p:cNvPicPr>
          <p:nvPr/>
        </p:nvPicPr>
        <p:blipFill>
          <a:blip r:embed="rId6" cstate="print"/>
          <a:srcRect/>
          <a:stretch>
            <a:fillRect/>
          </a:stretch>
        </p:blipFill>
        <p:spPr bwMode="auto">
          <a:xfrm>
            <a:off x="3563888" y="3861048"/>
            <a:ext cx="2088232" cy="698429"/>
          </a:xfrm>
          <a:prstGeom prst="rect">
            <a:avLst/>
          </a:prstGeom>
          <a:noFill/>
          <a:ln w="9525">
            <a:noFill/>
            <a:miter lim="800000"/>
            <a:headEnd/>
            <a:tailEnd/>
          </a:ln>
        </p:spPr>
      </p:pic>
      <p:pic>
        <p:nvPicPr>
          <p:cNvPr id="145418" name="Picture 10"/>
          <p:cNvPicPr>
            <a:picLocks noChangeAspect="1" noChangeArrowheads="1"/>
          </p:cNvPicPr>
          <p:nvPr/>
        </p:nvPicPr>
        <p:blipFill>
          <a:blip r:embed="rId7" cstate="print"/>
          <a:srcRect/>
          <a:stretch>
            <a:fillRect/>
          </a:stretch>
        </p:blipFill>
        <p:spPr bwMode="auto">
          <a:xfrm>
            <a:off x="6876256" y="4005064"/>
            <a:ext cx="1584176" cy="717048"/>
          </a:xfrm>
          <a:prstGeom prst="rect">
            <a:avLst/>
          </a:prstGeom>
          <a:noFill/>
          <a:ln w="9525">
            <a:noFill/>
            <a:miter lim="800000"/>
            <a:headEnd/>
            <a:tailEnd/>
          </a:ln>
        </p:spPr>
      </p:pic>
      <p:pic>
        <p:nvPicPr>
          <p:cNvPr id="145419" name="Picture 11"/>
          <p:cNvPicPr>
            <a:picLocks noChangeAspect="1" noChangeArrowheads="1"/>
          </p:cNvPicPr>
          <p:nvPr/>
        </p:nvPicPr>
        <p:blipFill>
          <a:blip r:embed="rId8" cstate="print"/>
          <a:srcRect/>
          <a:stretch>
            <a:fillRect/>
          </a:stretch>
        </p:blipFill>
        <p:spPr bwMode="auto">
          <a:xfrm>
            <a:off x="6948264" y="2204864"/>
            <a:ext cx="1352550" cy="628650"/>
          </a:xfrm>
          <a:prstGeom prst="rect">
            <a:avLst/>
          </a:prstGeom>
          <a:noFill/>
          <a:ln w="9525">
            <a:noFill/>
            <a:miter lim="800000"/>
            <a:headEnd/>
            <a:tailEnd/>
          </a:ln>
        </p:spPr>
      </p:pic>
      <p:pic>
        <p:nvPicPr>
          <p:cNvPr id="145420" name="Picture 12"/>
          <p:cNvPicPr>
            <a:picLocks noChangeAspect="1" noChangeArrowheads="1"/>
          </p:cNvPicPr>
          <p:nvPr/>
        </p:nvPicPr>
        <p:blipFill>
          <a:blip r:embed="rId9" cstate="print"/>
          <a:srcRect/>
          <a:stretch>
            <a:fillRect/>
          </a:stretch>
        </p:blipFill>
        <p:spPr bwMode="auto">
          <a:xfrm>
            <a:off x="6948264" y="3068960"/>
            <a:ext cx="1238250" cy="581025"/>
          </a:xfrm>
          <a:prstGeom prst="rect">
            <a:avLst/>
          </a:prstGeom>
          <a:noFill/>
          <a:ln w="9525">
            <a:noFill/>
            <a:miter lim="800000"/>
            <a:headEnd/>
            <a:tailEnd/>
          </a:ln>
        </p:spPr>
      </p:pic>
      <p:graphicFrame>
        <p:nvGraphicFramePr>
          <p:cNvPr id="25" name="24 Tabla"/>
          <p:cNvGraphicFramePr>
            <a:graphicFrameLocks noGrp="1"/>
          </p:cNvGraphicFramePr>
          <p:nvPr/>
        </p:nvGraphicFramePr>
        <p:xfrm>
          <a:off x="467544" y="1412777"/>
          <a:ext cx="8136904" cy="3528389"/>
        </p:xfrm>
        <a:graphic>
          <a:graphicData uri="http://schemas.openxmlformats.org/drawingml/2006/table">
            <a:tbl>
              <a:tblPr/>
              <a:tblGrid>
                <a:gridCol w="2472982"/>
                <a:gridCol w="3526957"/>
                <a:gridCol w="2136965"/>
              </a:tblGrid>
              <a:tr h="473507">
                <a:tc>
                  <a:txBody>
                    <a:bodyPr/>
                    <a:lstStyle/>
                    <a:p>
                      <a:pPr algn="ctr" fontAlgn="b"/>
                      <a:r>
                        <a:rPr lang="es-EC" sz="1800" b="1" i="0" u="none" strike="noStrike" noProof="0" dirty="0" smtClean="0">
                          <a:solidFill>
                            <a:srgbClr val="000000"/>
                          </a:solidFill>
                          <a:latin typeface="+mn-lt"/>
                        </a:rPr>
                        <a:t>Parámetros iniciales </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smtClean="0">
                          <a:solidFill>
                            <a:srgbClr val="000000"/>
                          </a:solidFill>
                          <a:latin typeface="+mn-lt"/>
                        </a:rPr>
                        <a:t>Fórmulas</a:t>
                      </a:r>
                      <a:r>
                        <a:rPr lang="en-US" sz="1800" b="1" i="0" u="none" strike="noStrike" dirty="0" smtClean="0">
                          <a:solidFill>
                            <a:srgbClr val="000000"/>
                          </a:solidFill>
                          <a:latin typeface="+mn-lt"/>
                        </a:rPr>
                        <a:t> </a:t>
                      </a:r>
                      <a:r>
                        <a:rPr lang="en-US" sz="1800" b="1" i="0" u="none" strike="noStrike" dirty="0">
                          <a:solidFill>
                            <a:srgbClr val="000000"/>
                          </a:solidFill>
                          <a:latin typeface="+mn-lt"/>
                        </a:rPr>
                        <a:t>de </a:t>
                      </a:r>
                      <a:r>
                        <a:rPr lang="es-EC" sz="1800" b="1" i="0" u="none" strike="noStrike" noProof="0" dirty="0" smtClean="0">
                          <a:solidFill>
                            <a:srgbClr val="000000"/>
                          </a:solidFill>
                          <a:latin typeface="+mn-lt"/>
                        </a:rPr>
                        <a:t>diseño</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a:solidFill>
                            <a:srgbClr val="000000"/>
                          </a:solidFill>
                          <a:latin typeface="+mn-lt"/>
                        </a:rPr>
                        <a:t>Resultados</a:t>
                      </a:r>
                      <a:r>
                        <a:rPr lang="en-US" sz="1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47">
                <a:tc>
                  <a:txBody>
                    <a:bodyPr/>
                    <a:lstStyle/>
                    <a:p>
                      <a:pPr algn="l" fontAlgn="b"/>
                      <a:r>
                        <a:rPr lang="en-US" sz="1800" b="0" i="0" u="none" strike="noStrike" dirty="0">
                          <a:solidFill>
                            <a:srgbClr val="000000"/>
                          </a:solidFill>
                          <a:latin typeface="+mn-lt"/>
                        </a:rPr>
                        <a:t>d (</a:t>
                      </a:r>
                      <a:r>
                        <a:rPr lang="en-US" sz="1800" b="0" i="0" u="none" strike="noStrike" dirty="0" err="1" smtClean="0">
                          <a:solidFill>
                            <a:srgbClr val="000000"/>
                          </a:solidFill>
                          <a:latin typeface="+mn-lt"/>
                        </a:rPr>
                        <a:t>diámetro</a:t>
                      </a:r>
                      <a:r>
                        <a:rPr lang="en-US" sz="18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b"/>
                      <a:r>
                        <a:rPr lang="en-US" sz="1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b"/>
                      <a:r>
                        <a:rPr lang="en-US" sz="1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47">
                <a:tc>
                  <a:txBody>
                    <a:bodyPr/>
                    <a:lstStyle/>
                    <a:p>
                      <a:pPr algn="l" fontAlgn="b"/>
                      <a:r>
                        <a:rPr lang="en-US" sz="1800" b="0" i="0" u="none" strike="noStrike" dirty="0">
                          <a:solidFill>
                            <a:srgbClr val="000000"/>
                          </a:solidFill>
                          <a:latin typeface="+mn-lt"/>
                        </a:rPr>
                        <a:t>dm </a:t>
                      </a:r>
                      <a:r>
                        <a:rPr lang="en-US" sz="1800" b="0" i="0" u="none" strike="noStrike" dirty="0" smtClean="0">
                          <a:solidFill>
                            <a:srgbClr val="000000"/>
                          </a:solidFill>
                          <a:latin typeface="+mn-lt"/>
                        </a:rPr>
                        <a:t>(</a:t>
                      </a:r>
                      <a:r>
                        <a:rPr lang="en-US" sz="1800" b="0" i="0" u="none" strike="noStrike" dirty="0" err="1" smtClean="0">
                          <a:solidFill>
                            <a:srgbClr val="000000"/>
                          </a:solidFill>
                          <a:latin typeface="+mn-lt"/>
                        </a:rPr>
                        <a:t>diámetro</a:t>
                      </a:r>
                      <a:r>
                        <a:rPr lang="en-US" sz="1800" b="0" i="0" u="none" strike="noStrike" dirty="0" smtClean="0">
                          <a:solidFill>
                            <a:srgbClr val="000000"/>
                          </a:solidFill>
                          <a:latin typeface="+mn-lt"/>
                        </a:rPr>
                        <a:t> </a:t>
                      </a:r>
                      <a:r>
                        <a:rPr lang="en-US" sz="1800" b="0" i="0" u="none" strike="noStrike" dirty="0">
                          <a:solidFill>
                            <a:srgbClr val="000000"/>
                          </a:solidFill>
                          <a:latin typeface="+mn-lt"/>
                        </a:rPr>
                        <a:t>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509147">
                <a:tc>
                  <a:txBody>
                    <a:bodyPr/>
                    <a:lstStyle/>
                    <a:p>
                      <a:pPr algn="l" fontAlgn="b"/>
                      <a:r>
                        <a:rPr lang="en-US" sz="1800" b="0" i="0" u="none" strike="noStrike" dirty="0" err="1">
                          <a:solidFill>
                            <a:srgbClr val="000000"/>
                          </a:solidFill>
                          <a:latin typeface="+mn-lt"/>
                        </a:rPr>
                        <a:t>dr</a:t>
                      </a:r>
                      <a:r>
                        <a:rPr lang="en-US" sz="1800" b="0" i="0" u="none" strike="noStrike" dirty="0">
                          <a:solidFill>
                            <a:srgbClr val="000000"/>
                          </a:solidFill>
                          <a:latin typeface="+mn-lt"/>
                        </a:rPr>
                        <a:t> (</a:t>
                      </a:r>
                      <a:r>
                        <a:rPr lang="en-US" sz="1800" b="0" i="0" u="none" strike="noStrike" dirty="0" err="1" smtClean="0">
                          <a:solidFill>
                            <a:srgbClr val="000000"/>
                          </a:solidFill>
                          <a:latin typeface="+mn-lt"/>
                        </a:rPr>
                        <a:t>diámetro</a:t>
                      </a:r>
                      <a:r>
                        <a:rPr lang="en-US" sz="1800" b="0" i="0" u="none" strike="noStrike" dirty="0" smtClean="0">
                          <a:solidFill>
                            <a:srgbClr val="000000"/>
                          </a:solidFill>
                          <a:latin typeface="+mn-lt"/>
                        </a:rPr>
                        <a:t> </a:t>
                      </a:r>
                      <a:r>
                        <a:rPr lang="en-US" sz="1800" b="0" i="0" u="none" strike="noStrike" dirty="0" err="1">
                          <a:solidFill>
                            <a:srgbClr val="000000"/>
                          </a:solidFill>
                          <a:latin typeface="+mn-lt"/>
                        </a:rPr>
                        <a:t>menor</a:t>
                      </a:r>
                      <a:r>
                        <a:rPr lang="en-US" sz="18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509147">
                <a:tc>
                  <a:txBody>
                    <a:bodyPr/>
                    <a:lstStyle/>
                    <a:p>
                      <a:pPr algn="l" fontAlgn="b"/>
                      <a:r>
                        <a:rPr lang="en-US" sz="1800" b="0" i="0" u="none" strike="noStrike" dirty="0">
                          <a:solidFill>
                            <a:srgbClr val="000000"/>
                          </a:solidFill>
                          <a:latin typeface="+mn-lt"/>
                        </a:rPr>
                        <a:t>Wt( peso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509147">
                <a:tc>
                  <a:txBody>
                    <a:bodyPr/>
                    <a:lstStyle/>
                    <a:p>
                      <a:pPr algn="l" fontAlgn="b"/>
                      <a:r>
                        <a:rPr lang="en-US" sz="1800" b="0" i="0" u="none" strike="noStrike" dirty="0">
                          <a:solidFill>
                            <a:srgbClr val="000000"/>
                          </a:solidFill>
                          <a:latin typeface="+mn-lt"/>
                        </a:rPr>
                        <a:t>Sym (</a:t>
                      </a:r>
                      <a:r>
                        <a:rPr lang="en-US" sz="1800" b="0" i="0" u="none" strike="noStrike" dirty="0" err="1">
                          <a:solidFill>
                            <a:srgbClr val="000000"/>
                          </a:solidFill>
                          <a:latin typeface="+mn-lt"/>
                        </a:rPr>
                        <a:t>limite</a:t>
                      </a:r>
                      <a:r>
                        <a:rPr lang="en-US" sz="1800" b="0" i="0" u="none" strike="noStrike" dirty="0">
                          <a:solidFill>
                            <a:srgbClr val="000000"/>
                          </a:solidFill>
                          <a:latin typeface="+mn-lt"/>
                        </a:rPr>
                        <a:t> de </a:t>
                      </a:r>
                      <a:r>
                        <a:rPr lang="en-US" sz="1800" b="0" i="0" u="none" strike="noStrike" dirty="0" err="1">
                          <a:solidFill>
                            <a:srgbClr val="000000"/>
                          </a:solidFill>
                          <a:latin typeface="+mn-lt"/>
                        </a:rPr>
                        <a:t>fluencia</a:t>
                      </a:r>
                      <a:r>
                        <a:rPr lang="en-US" sz="18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509147">
                <a:tc>
                  <a:txBody>
                    <a:bodyPr/>
                    <a:lstStyle/>
                    <a:p>
                      <a:pPr algn="l" fontAlgn="b"/>
                      <a:r>
                        <a:rPr lang="en-US" sz="1800" b="0" i="0" u="none" strike="noStrike" dirty="0" err="1">
                          <a:solidFill>
                            <a:srgbClr val="000000"/>
                          </a:solidFill>
                          <a:latin typeface="+mn-lt"/>
                        </a:rPr>
                        <a:t>Aba</a:t>
                      </a:r>
                      <a:r>
                        <a:rPr lang="en-US" sz="1800" b="0" i="0" u="none" strike="noStrike" dirty="0">
                          <a:solidFill>
                            <a:srgbClr val="000000"/>
                          </a:solidFill>
                          <a:latin typeface="+mn-lt"/>
                        </a:rPr>
                        <a:t>( </a:t>
                      </a:r>
                      <a:r>
                        <a:rPr lang="en-US" sz="1800" b="0" i="0" u="none" strike="noStrike" dirty="0" err="1" smtClean="0">
                          <a:solidFill>
                            <a:srgbClr val="000000"/>
                          </a:solidFill>
                          <a:latin typeface="+mn-lt"/>
                        </a:rPr>
                        <a:t>área</a:t>
                      </a:r>
                      <a:r>
                        <a:rPr lang="en-US" sz="1800" b="0" i="0" u="none" strike="noStrike" dirty="0" smtClean="0">
                          <a:solidFill>
                            <a:srgbClr val="000000"/>
                          </a:solidFill>
                          <a:latin typeface="+mn-lt"/>
                        </a:rPr>
                        <a:t> </a:t>
                      </a:r>
                      <a:r>
                        <a:rPr lang="en-US" sz="1800" b="0" i="0" u="none" strike="noStrike" dirty="0">
                          <a:solidFill>
                            <a:srgbClr val="000000"/>
                          </a:solidFill>
                          <a:latin typeface="+mn-lt"/>
                        </a:rPr>
                        <a:t>del </a:t>
                      </a:r>
                      <a:r>
                        <a:rPr lang="en-US" sz="1800" b="0" i="0" u="none" strike="noStrike" dirty="0" err="1">
                          <a:solidFill>
                            <a:srgbClr val="000000"/>
                          </a:solidFill>
                          <a:latin typeface="+mn-lt"/>
                        </a:rPr>
                        <a:t>diente</a:t>
                      </a:r>
                      <a:r>
                        <a:rPr lang="en-US" sz="18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bl>
          </a:graphicData>
        </a:graphic>
      </p:graphicFrame>
      <p:pic>
        <p:nvPicPr>
          <p:cNvPr id="41986" name="Picture 2" descr="http://2.bp.blogspot.com/_IjycmXREkRQ/TFCX8MYzgiI/AAAAAAAACvQ/BoP9uUBzGKY/s1600/tornillo_de_potencia_.jpg"/>
          <p:cNvPicPr>
            <a:picLocks noChangeAspect="1" noChangeArrowheads="1"/>
          </p:cNvPicPr>
          <p:nvPr/>
        </p:nvPicPr>
        <p:blipFill>
          <a:blip r:embed="rId10" cstate="print"/>
          <a:srcRect/>
          <a:stretch>
            <a:fillRect/>
          </a:stretch>
        </p:blipFill>
        <p:spPr bwMode="auto">
          <a:xfrm>
            <a:off x="3059832" y="5085184"/>
            <a:ext cx="2304256" cy="14055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9" name="1 Título"/>
          <p:cNvSpPr txBox="1">
            <a:spLocks/>
          </p:cNvSpPr>
          <p:nvPr/>
        </p:nvSpPr>
        <p:spPr>
          <a:xfrm>
            <a:off x="467544" y="260648"/>
            <a:ext cx="7704856" cy="1070992"/>
          </a:xfrm>
          <a:prstGeom prst="rect">
            <a:avLst/>
          </a:prstGeom>
        </p:spPr>
        <p:txBody>
          <a:bodyPr bIns="91440" anchor="b" anchorCtr="0">
            <a:normAutofit fontScale="97500"/>
          </a:bodyPr>
          <a:lstStyle/>
          <a:p>
            <a:pPr marL="0" marR="0" lvl="0" indent="0" defTabSz="914400" fontAlgn="auto">
              <a:lnSpc>
                <a:spcPct val="100000"/>
              </a:lnSpc>
              <a:spcBef>
                <a:spcPct val="0"/>
              </a:spcBef>
              <a:spcAft>
                <a:spcPts val="0"/>
              </a:spcAft>
              <a:buClrTx/>
              <a:buSzTx/>
              <a:tabLst/>
              <a:defRPr/>
            </a:pPr>
            <a:r>
              <a:rPr lang="es-EC" sz="2800" dirty="0" smtClean="0">
                <a:solidFill>
                  <a:schemeClr val="tx2"/>
                </a:solidFill>
                <a:latin typeface="+mj-lt"/>
                <a:ea typeface="+mj-ea"/>
                <a:cs typeface="+mj-cs"/>
              </a:rPr>
              <a:t>SELECCIÓN DE POLEAS Y BANDAS DEL MOTOR </a:t>
            </a:r>
            <a:endParaRPr lang="pt-BR" sz="2800" dirty="0">
              <a:solidFill>
                <a:schemeClr val="tx2"/>
              </a:solidFill>
              <a:latin typeface="+mj-lt"/>
              <a:ea typeface="+mj-ea"/>
              <a:cs typeface="+mj-cs"/>
            </a:endParaRPr>
          </a:p>
        </p:txBody>
      </p:sp>
      <p:pic>
        <p:nvPicPr>
          <p:cNvPr id="146435" name="Picture 3"/>
          <p:cNvPicPr>
            <a:picLocks noChangeAspect="1" noChangeArrowheads="1"/>
          </p:cNvPicPr>
          <p:nvPr/>
        </p:nvPicPr>
        <p:blipFill>
          <a:blip r:embed="rId3" cstate="print"/>
          <a:srcRect/>
          <a:stretch>
            <a:fillRect/>
          </a:stretch>
        </p:blipFill>
        <p:spPr bwMode="auto">
          <a:xfrm>
            <a:off x="3923928" y="2348880"/>
            <a:ext cx="1080120" cy="580974"/>
          </a:xfrm>
          <a:prstGeom prst="rect">
            <a:avLst/>
          </a:prstGeom>
          <a:noFill/>
          <a:ln w="9525">
            <a:noFill/>
            <a:miter lim="800000"/>
            <a:headEnd/>
            <a:tailEnd/>
          </a:ln>
        </p:spPr>
      </p:pic>
      <p:pic>
        <p:nvPicPr>
          <p:cNvPr id="146437" name="Picture 5"/>
          <p:cNvPicPr>
            <a:picLocks noChangeAspect="1" noChangeArrowheads="1"/>
          </p:cNvPicPr>
          <p:nvPr/>
        </p:nvPicPr>
        <p:blipFill>
          <a:blip r:embed="rId4" cstate="print"/>
          <a:srcRect/>
          <a:stretch>
            <a:fillRect/>
          </a:stretch>
        </p:blipFill>
        <p:spPr bwMode="auto">
          <a:xfrm>
            <a:off x="3707905" y="2996952"/>
            <a:ext cx="2736304" cy="551309"/>
          </a:xfrm>
          <a:prstGeom prst="rect">
            <a:avLst/>
          </a:prstGeom>
          <a:noFill/>
          <a:ln w="9525">
            <a:noFill/>
            <a:miter lim="800000"/>
            <a:headEnd/>
            <a:tailEnd/>
          </a:ln>
        </p:spPr>
      </p:pic>
      <p:pic>
        <p:nvPicPr>
          <p:cNvPr id="146438" name="Picture 6"/>
          <p:cNvPicPr>
            <a:picLocks noChangeAspect="1" noChangeArrowheads="1"/>
          </p:cNvPicPr>
          <p:nvPr/>
        </p:nvPicPr>
        <p:blipFill>
          <a:blip r:embed="rId5" cstate="print"/>
          <a:srcRect/>
          <a:stretch>
            <a:fillRect/>
          </a:stretch>
        </p:blipFill>
        <p:spPr bwMode="auto">
          <a:xfrm>
            <a:off x="3851920" y="3573016"/>
            <a:ext cx="1628775" cy="457200"/>
          </a:xfrm>
          <a:prstGeom prst="rect">
            <a:avLst/>
          </a:prstGeom>
          <a:noFill/>
          <a:ln w="9525">
            <a:noFill/>
            <a:miter lim="800000"/>
            <a:headEnd/>
            <a:tailEnd/>
          </a:ln>
        </p:spPr>
      </p:pic>
      <p:pic>
        <p:nvPicPr>
          <p:cNvPr id="146439" name="Picture 7"/>
          <p:cNvPicPr>
            <a:picLocks noChangeAspect="1" noChangeArrowheads="1"/>
          </p:cNvPicPr>
          <p:nvPr/>
        </p:nvPicPr>
        <p:blipFill>
          <a:blip r:embed="rId6" cstate="print"/>
          <a:srcRect/>
          <a:stretch>
            <a:fillRect/>
          </a:stretch>
        </p:blipFill>
        <p:spPr bwMode="auto">
          <a:xfrm>
            <a:off x="3923928" y="4149080"/>
            <a:ext cx="1368151" cy="246885"/>
          </a:xfrm>
          <a:prstGeom prst="rect">
            <a:avLst/>
          </a:prstGeom>
          <a:noFill/>
          <a:ln w="9525">
            <a:noFill/>
            <a:miter lim="800000"/>
            <a:headEnd/>
            <a:tailEnd/>
          </a:ln>
        </p:spPr>
      </p:pic>
      <p:pic>
        <p:nvPicPr>
          <p:cNvPr id="146441" name="Picture 9"/>
          <p:cNvPicPr>
            <a:picLocks noChangeAspect="1" noChangeArrowheads="1"/>
          </p:cNvPicPr>
          <p:nvPr/>
        </p:nvPicPr>
        <p:blipFill>
          <a:blip r:embed="rId7" cstate="print"/>
          <a:srcRect/>
          <a:stretch>
            <a:fillRect/>
          </a:stretch>
        </p:blipFill>
        <p:spPr bwMode="auto">
          <a:xfrm>
            <a:off x="6732240" y="2420888"/>
            <a:ext cx="1781175" cy="657225"/>
          </a:xfrm>
          <a:prstGeom prst="rect">
            <a:avLst/>
          </a:prstGeom>
          <a:noFill/>
          <a:ln w="9525">
            <a:noFill/>
            <a:miter lim="800000"/>
            <a:headEnd/>
            <a:tailEnd/>
          </a:ln>
        </p:spPr>
      </p:pic>
      <p:graphicFrame>
        <p:nvGraphicFramePr>
          <p:cNvPr id="25" name="24 Tabla"/>
          <p:cNvGraphicFramePr>
            <a:graphicFrameLocks noGrp="1"/>
          </p:cNvGraphicFramePr>
          <p:nvPr/>
        </p:nvGraphicFramePr>
        <p:xfrm>
          <a:off x="1043608" y="1340768"/>
          <a:ext cx="7704856" cy="3384374"/>
        </p:xfrm>
        <a:graphic>
          <a:graphicData uri="http://schemas.openxmlformats.org/drawingml/2006/table">
            <a:tbl>
              <a:tblPr/>
              <a:tblGrid>
                <a:gridCol w="2642139"/>
                <a:gridCol w="2974485"/>
                <a:gridCol w="2088232"/>
              </a:tblGrid>
              <a:tr h="396907">
                <a:tc>
                  <a:txBody>
                    <a:bodyPr/>
                    <a:lstStyle/>
                    <a:p>
                      <a:pPr algn="ctr" fontAlgn="b"/>
                      <a:r>
                        <a:rPr lang="es-EC" sz="1800" b="1" i="0" u="none" strike="noStrike" noProof="0" dirty="0" smtClean="0">
                          <a:solidFill>
                            <a:srgbClr val="000000"/>
                          </a:solidFill>
                          <a:latin typeface="+mn-lt"/>
                        </a:rPr>
                        <a:t>Parámetros iniciales </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noProof="0" dirty="0" smtClean="0">
                          <a:solidFill>
                            <a:srgbClr val="000000"/>
                          </a:solidFill>
                          <a:latin typeface="+mn-lt"/>
                        </a:rPr>
                        <a:t>Fórmulas de diseño</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noProof="0" dirty="0" smtClean="0">
                          <a:solidFill>
                            <a:srgbClr val="000000"/>
                          </a:solidFill>
                          <a:latin typeface="+mn-lt"/>
                        </a:rPr>
                        <a:t>Resultados </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81">
                <a:tc>
                  <a:txBody>
                    <a:bodyPr/>
                    <a:lstStyle/>
                    <a:p>
                      <a:pPr algn="l" fontAlgn="b"/>
                      <a:r>
                        <a:rPr lang="es-EC" sz="1800" b="0" i="0" u="none" strike="noStrike" noProof="0" dirty="0" smtClean="0">
                          <a:solidFill>
                            <a:srgbClr val="000000"/>
                          </a:solidFill>
                          <a:latin typeface="+mn-lt"/>
                        </a:rPr>
                        <a:t>D1 (diámetro conductor)</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b"/>
                      <a:r>
                        <a:rPr lang="es-EC" sz="1800" b="0" i="0" u="none" strike="noStrike" noProof="0" dirty="0" smtClean="0">
                          <a:solidFill>
                            <a:srgbClr val="000000"/>
                          </a:solidFill>
                          <a:latin typeface="Calibri"/>
                        </a:rPr>
                        <a:t> </a:t>
                      </a:r>
                      <a:endParaRPr lang="es-EC"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b"/>
                      <a:r>
                        <a:rPr lang="es-EC" sz="1800" b="0" i="0" u="none" strike="noStrike" noProof="0" dirty="0" smtClean="0">
                          <a:solidFill>
                            <a:srgbClr val="000000"/>
                          </a:solidFill>
                          <a:latin typeface="Calibri"/>
                        </a:rPr>
                        <a:t> </a:t>
                      </a:r>
                      <a:endParaRPr lang="es-EC"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81">
                <a:tc>
                  <a:txBody>
                    <a:bodyPr/>
                    <a:lstStyle/>
                    <a:p>
                      <a:pPr algn="l" fontAlgn="b"/>
                      <a:r>
                        <a:rPr lang="es-EC" sz="1800" b="0" i="0" u="none" strike="noStrike" noProof="0" dirty="0" smtClean="0">
                          <a:solidFill>
                            <a:srgbClr val="000000"/>
                          </a:solidFill>
                          <a:latin typeface="+mn-lt"/>
                        </a:rPr>
                        <a:t>D2 (diámetro conducido)</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26781">
                <a:tc>
                  <a:txBody>
                    <a:bodyPr/>
                    <a:lstStyle/>
                    <a:p>
                      <a:pPr algn="l" fontAlgn="b"/>
                      <a:r>
                        <a:rPr lang="es-EC" sz="1800" b="0" i="0" u="none" strike="noStrike" noProof="0" dirty="0" smtClean="0">
                          <a:solidFill>
                            <a:srgbClr val="000000"/>
                          </a:solidFill>
                          <a:latin typeface="+mn-lt"/>
                        </a:rPr>
                        <a:t>P (potencia del motor)</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26781">
                <a:tc>
                  <a:txBody>
                    <a:bodyPr/>
                    <a:lstStyle/>
                    <a:p>
                      <a:pPr algn="l" fontAlgn="b"/>
                      <a:r>
                        <a:rPr lang="es-EC" sz="1800" b="0" i="0" u="none" strike="noStrike" noProof="0" dirty="0" smtClean="0">
                          <a:solidFill>
                            <a:srgbClr val="000000"/>
                          </a:solidFill>
                          <a:latin typeface="+mn-lt"/>
                        </a:rPr>
                        <a:t>n (número de revoluciones)</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26781">
                <a:tc>
                  <a:txBody>
                    <a:bodyPr/>
                    <a:lstStyle/>
                    <a:p>
                      <a:pPr algn="l" fontAlgn="b"/>
                      <a:r>
                        <a:rPr lang="es-EC" sz="1800" b="0" i="0" u="none" strike="noStrike" noProof="0" dirty="0" smtClean="0">
                          <a:solidFill>
                            <a:srgbClr val="000000"/>
                          </a:solidFill>
                          <a:latin typeface="+mn-lt"/>
                        </a:rPr>
                        <a:t>Nb (número de banda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26781">
                <a:tc>
                  <a:txBody>
                    <a:bodyPr/>
                    <a:lstStyle/>
                    <a:p>
                      <a:pPr algn="l" fontAlgn="b"/>
                      <a:r>
                        <a:rPr lang="es-EC" sz="1800" b="0" i="0" u="none" strike="noStrike" noProof="0" dirty="0" err="1" smtClean="0">
                          <a:solidFill>
                            <a:srgbClr val="000000"/>
                          </a:solidFill>
                          <a:latin typeface="+mn-lt"/>
                        </a:rPr>
                        <a:t>Htab</a:t>
                      </a:r>
                      <a:r>
                        <a:rPr lang="es-EC" sz="1800" b="0" i="0" u="none" strike="noStrike" noProof="0" dirty="0" smtClean="0">
                          <a:solidFill>
                            <a:srgbClr val="000000"/>
                          </a:solidFill>
                          <a:latin typeface="+mn-lt"/>
                        </a:rPr>
                        <a:t>(potencia nominal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26781">
                <a:tc>
                  <a:txBody>
                    <a:bodyPr/>
                    <a:lstStyle/>
                    <a:p>
                      <a:pPr algn="l" fontAlgn="b"/>
                      <a:r>
                        <a:rPr lang="es-EC" sz="1800" b="0" i="0" u="none" strike="noStrike" noProof="0" dirty="0" smtClean="0">
                          <a:solidFill>
                            <a:srgbClr val="000000"/>
                          </a:solidFill>
                          <a:latin typeface="+mn-lt"/>
                        </a:rPr>
                        <a:t>Np (número de pasadas)</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dirty="0"/>
                    </a:p>
                  </a:txBody>
                  <a:tcPr/>
                </a:tc>
                <a:tc vMerge="1">
                  <a:txBody>
                    <a:bodyPr/>
                    <a:lstStyle/>
                    <a:p>
                      <a:endParaRPr lang="pt-BR"/>
                    </a:p>
                  </a:txBody>
                  <a:tcPr/>
                </a:tc>
              </a:tr>
            </a:tbl>
          </a:graphicData>
        </a:graphic>
      </p:graphicFrame>
      <p:pic>
        <p:nvPicPr>
          <p:cNvPr id="40961" name="Picture 1"/>
          <p:cNvPicPr>
            <a:picLocks noChangeAspect="1" noChangeArrowheads="1"/>
          </p:cNvPicPr>
          <p:nvPr/>
        </p:nvPicPr>
        <p:blipFill>
          <a:blip r:embed="rId8" cstate="print"/>
          <a:srcRect/>
          <a:stretch>
            <a:fillRect/>
          </a:stretch>
        </p:blipFill>
        <p:spPr bwMode="auto">
          <a:xfrm>
            <a:off x="6732240" y="3501008"/>
            <a:ext cx="2016224" cy="669321"/>
          </a:xfrm>
          <a:prstGeom prst="rect">
            <a:avLst/>
          </a:prstGeom>
          <a:noFill/>
          <a:ln w="9525">
            <a:noFill/>
            <a:miter lim="800000"/>
            <a:headEnd/>
            <a:tailEnd/>
          </a:ln>
        </p:spPr>
      </p:pic>
      <p:pic>
        <p:nvPicPr>
          <p:cNvPr id="40963" name="Picture 3" descr="http://www.sanwu.com.tw/upload_files/1/power%20tansmission%20belts/variable-speed-belt.jpg"/>
          <p:cNvPicPr>
            <a:picLocks noChangeAspect="1" noChangeArrowheads="1"/>
          </p:cNvPicPr>
          <p:nvPr/>
        </p:nvPicPr>
        <p:blipFill>
          <a:blip r:embed="rId9" cstate="print"/>
          <a:srcRect t="17565" b="12175"/>
          <a:stretch>
            <a:fillRect/>
          </a:stretch>
        </p:blipFill>
        <p:spPr bwMode="auto">
          <a:xfrm>
            <a:off x="3275856" y="4797152"/>
            <a:ext cx="3240360" cy="115212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12" name="1 Título"/>
          <p:cNvSpPr txBox="1">
            <a:spLocks/>
          </p:cNvSpPr>
          <p:nvPr/>
        </p:nvSpPr>
        <p:spPr>
          <a:xfrm>
            <a:off x="251520" y="188640"/>
            <a:ext cx="6624736" cy="998984"/>
          </a:xfrm>
          <a:prstGeom prst="rect">
            <a:avLst/>
          </a:prstGeom>
        </p:spPr>
        <p:txBody>
          <a:bodyPr bIns="91440" anchor="b" anchorCtr="0">
            <a:normAutofit/>
          </a:bodyPr>
          <a:lstStyle/>
          <a:p>
            <a:pPr>
              <a:spcBef>
                <a:spcPct val="0"/>
              </a:spcBef>
              <a:buFontTx/>
              <a:buNone/>
              <a:defRPr/>
            </a:pPr>
            <a:r>
              <a:rPr lang="es-EC" sz="2700" dirty="0" smtClean="0">
                <a:solidFill>
                  <a:schemeClr val="tx2"/>
                </a:solidFill>
                <a:latin typeface="+mj-lt"/>
                <a:ea typeface="+mj-ea"/>
                <a:cs typeface="+mj-cs"/>
              </a:rPr>
              <a:t>DISEÑO DE ENGRANES RECTOS</a:t>
            </a:r>
            <a:endParaRPr lang="pt-BR" sz="2700" dirty="0">
              <a:solidFill>
                <a:schemeClr val="tx2"/>
              </a:solidFill>
              <a:latin typeface="+mj-lt"/>
              <a:ea typeface="+mj-ea"/>
              <a:cs typeface="+mj-cs"/>
            </a:endParaRPr>
          </a:p>
        </p:txBody>
      </p:sp>
      <p:pic>
        <p:nvPicPr>
          <p:cNvPr id="119810" name="Picture 2"/>
          <p:cNvPicPr>
            <a:picLocks noChangeAspect="1" noChangeArrowheads="1"/>
          </p:cNvPicPr>
          <p:nvPr/>
        </p:nvPicPr>
        <p:blipFill>
          <a:blip r:embed="rId3" cstate="print"/>
          <a:srcRect/>
          <a:stretch>
            <a:fillRect/>
          </a:stretch>
        </p:blipFill>
        <p:spPr bwMode="auto">
          <a:xfrm>
            <a:off x="3923928" y="1844824"/>
            <a:ext cx="1080120" cy="435952"/>
          </a:xfrm>
          <a:prstGeom prst="rect">
            <a:avLst/>
          </a:prstGeom>
          <a:noFill/>
          <a:ln w="9525">
            <a:noFill/>
            <a:miter lim="800000"/>
            <a:headEnd/>
            <a:tailEnd/>
          </a:ln>
        </p:spPr>
      </p:pic>
      <p:pic>
        <p:nvPicPr>
          <p:cNvPr id="119811" name="Picture 3"/>
          <p:cNvPicPr>
            <a:picLocks noChangeAspect="1" noChangeArrowheads="1"/>
          </p:cNvPicPr>
          <p:nvPr/>
        </p:nvPicPr>
        <p:blipFill>
          <a:blip r:embed="rId4" cstate="print"/>
          <a:srcRect/>
          <a:stretch>
            <a:fillRect/>
          </a:stretch>
        </p:blipFill>
        <p:spPr bwMode="auto">
          <a:xfrm>
            <a:off x="3347864" y="2636912"/>
            <a:ext cx="2539058" cy="543036"/>
          </a:xfrm>
          <a:prstGeom prst="rect">
            <a:avLst/>
          </a:prstGeom>
          <a:noFill/>
          <a:ln w="9525">
            <a:noFill/>
            <a:miter lim="800000"/>
            <a:headEnd/>
            <a:tailEnd/>
          </a:ln>
        </p:spPr>
      </p:pic>
      <p:pic>
        <p:nvPicPr>
          <p:cNvPr id="119814" name="Picture 6"/>
          <p:cNvPicPr>
            <a:picLocks noChangeAspect="1" noChangeArrowheads="1"/>
          </p:cNvPicPr>
          <p:nvPr/>
        </p:nvPicPr>
        <p:blipFill>
          <a:blip r:embed="rId5" cstate="print"/>
          <a:srcRect/>
          <a:stretch>
            <a:fillRect/>
          </a:stretch>
        </p:blipFill>
        <p:spPr bwMode="auto">
          <a:xfrm>
            <a:off x="6516216" y="2564904"/>
            <a:ext cx="1440160" cy="615068"/>
          </a:xfrm>
          <a:prstGeom prst="rect">
            <a:avLst/>
          </a:prstGeom>
          <a:noFill/>
          <a:ln w="9525">
            <a:noFill/>
            <a:miter lim="800000"/>
            <a:headEnd/>
            <a:tailEnd/>
          </a:ln>
        </p:spPr>
      </p:pic>
      <p:pic>
        <p:nvPicPr>
          <p:cNvPr id="119815" name="Picture 7"/>
          <p:cNvPicPr>
            <a:picLocks noChangeAspect="1" noChangeArrowheads="1"/>
          </p:cNvPicPr>
          <p:nvPr/>
        </p:nvPicPr>
        <p:blipFill>
          <a:blip r:embed="rId6" cstate="print"/>
          <a:srcRect/>
          <a:stretch>
            <a:fillRect/>
          </a:stretch>
        </p:blipFill>
        <p:spPr bwMode="auto">
          <a:xfrm>
            <a:off x="3347864" y="3356992"/>
            <a:ext cx="2664296" cy="603111"/>
          </a:xfrm>
          <a:prstGeom prst="rect">
            <a:avLst/>
          </a:prstGeom>
          <a:noFill/>
          <a:ln w="9525">
            <a:noFill/>
            <a:miter lim="800000"/>
            <a:headEnd/>
            <a:tailEnd/>
          </a:ln>
        </p:spPr>
      </p:pic>
      <p:pic>
        <p:nvPicPr>
          <p:cNvPr id="119816" name="Picture 8"/>
          <p:cNvPicPr>
            <a:picLocks noChangeAspect="1" noChangeArrowheads="1"/>
          </p:cNvPicPr>
          <p:nvPr/>
        </p:nvPicPr>
        <p:blipFill>
          <a:blip r:embed="rId7" cstate="print"/>
          <a:srcRect/>
          <a:stretch>
            <a:fillRect/>
          </a:stretch>
        </p:blipFill>
        <p:spPr bwMode="auto">
          <a:xfrm>
            <a:off x="6372200" y="3356992"/>
            <a:ext cx="1656184" cy="635434"/>
          </a:xfrm>
          <a:prstGeom prst="rect">
            <a:avLst/>
          </a:prstGeom>
          <a:noFill/>
          <a:ln w="9525">
            <a:noFill/>
            <a:miter lim="800000"/>
            <a:headEnd/>
            <a:tailEnd/>
          </a:ln>
        </p:spPr>
      </p:pic>
      <p:graphicFrame>
        <p:nvGraphicFramePr>
          <p:cNvPr id="22" name="21 Tabla"/>
          <p:cNvGraphicFramePr>
            <a:graphicFrameLocks noGrp="1"/>
          </p:cNvGraphicFramePr>
          <p:nvPr/>
        </p:nvGraphicFramePr>
        <p:xfrm>
          <a:off x="683568" y="1412776"/>
          <a:ext cx="7848873" cy="3343087"/>
        </p:xfrm>
        <a:graphic>
          <a:graphicData uri="http://schemas.openxmlformats.org/drawingml/2006/table">
            <a:tbl>
              <a:tblPr/>
              <a:tblGrid>
                <a:gridCol w="2592288"/>
                <a:gridCol w="2736304"/>
                <a:gridCol w="2520281"/>
              </a:tblGrid>
              <a:tr h="363250">
                <a:tc>
                  <a:txBody>
                    <a:bodyPr/>
                    <a:lstStyle/>
                    <a:p>
                      <a:pPr algn="ctr" rtl="0" fontAlgn="b"/>
                      <a:r>
                        <a:rPr lang="es-EC" sz="1800" b="1" i="0" u="none" strike="noStrike" noProof="0" dirty="0" smtClean="0">
                          <a:solidFill>
                            <a:srgbClr val="000000"/>
                          </a:solidFill>
                          <a:latin typeface="+mn-lt"/>
                        </a:rPr>
                        <a:t>Parámetros iniciales  </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800" b="1" i="0" u="none" strike="noStrike" noProof="0" dirty="0" smtClean="0">
                          <a:solidFill>
                            <a:srgbClr val="000000"/>
                          </a:solidFill>
                          <a:latin typeface="+mn-lt"/>
                        </a:rPr>
                        <a:t>Fórmulas de diseño </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800" b="1" i="0" u="none" strike="noStrike" noProof="0" dirty="0" smtClean="0">
                          <a:solidFill>
                            <a:srgbClr val="000000"/>
                          </a:solidFill>
                          <a:latin typeface="+mn-lt"/>
                        </a:rPr>
                        <a:t>Resultados  </a:t>
                      </a:r>
                      <a:endParaRPr lang="es-EC" sz="1800" b="1"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12">
                <a:tc>
                  <a:txBody>
                    <a:bodyPr/>
                    <a:lstStyle/>
                    <a:p>
                      <a:pPr algn="l" rtl="0" fontAlgn="b"/>
                      <a:r>
                        <a:rPr lang="es-EC" sz="1800" b="0" i="0" u="none" strike="noStrike" noProof="0" dirty="0" smtClean="0">
                          <a:solidFill>
                            <a:srgbClr val="000000"/>
                          </a:solidFill>
                          <a:latin typeface="+mn-lt"/>
                        </a:rPr>
                        <a:t>Np (número de dientes </a:t>
                      </a:r>
                      <a:r>
                        <a:rPr lang="es-EC" sz="1800" b="0" i="0" u="none" strike="noStrike" noProof="0" dirty="0" smtClean="0">
                          <a:solidFill>
                            <a:srgbClr val="000000"/>
                          </a:solidFill>
                          <a:latin typeface="+mn-lt"/>
                        </a:rPr>
                        <a:t>piñón)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rtl="0" fontAlgn="b"/>
                      <a:r>
                        <a:rPr lang="es-EC" sz="1800" b="0" i="0" u="none" strike="noStrike" noProof="0" dirty="0" smtClean="0">
                          <a:solidFill>
                            <a:srgbClr val="000000"/>
                          </a:solidFill>
                          <a:latin typeface="Calibri"/>
                        </a:rPr>
                        <a:t>  </a:t>
                      </a:r>
                      <a:endParaRPr lang="es-EC"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rtl="0" fontAlgn="b"/>
                      <a:r>
                        <a:rPr lang="es-EC" sz="1800" b="0" i="0" u="none" strike="noStrike" noProof="0" dirty="0" smtClean="0">
                          <a:solidFill>
                            <a:srgbClr val="000000"/>
                          </a:solidFill>
                          <a:latin typeface="Calibri"/>
                        </a:rPr>
                        <a:t>  </a:t>
                      </a:r>
                      <a:endParaRPr lang="es-EC"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431">
                <a:tc>
                  <a:txBody>
                    <a:bodyPr/>
                    <a:lstStyle/>
                    <a:p>
                      <a:pPr algn="l" rtl="0" fontAlgn="b"/>
                      <a:r>
                        <a:rPr lang="es-EC" sz="1800" b="0" i="0" u="none" strike="noStrike" noProof="0" dirty="0" smtClean="0">
                          <a:solidFill>
                            <a:srgbClr val="000000"/>
                          </a:solidFill>
                          <a:latin typeface="+mn-lt"/>
                        </a:rPr>
                        <a:t>Ne (número de dientes engrane)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03612">
                <a:tc>
                  <a:txBody>
                    <a:bodyPr/>
                    <a:lstStyle/>
                    <a:p>
                      <a:pPr algn="l" rtl="0" fontAlgn="b"/>
                      <a:r>
                        <a:rPr lang="es-EC" sz="1800" b="0" i="0" u="none" strike="noStrike" noProof="0" dirty="0" smtClean="0">
                          <a:solidFill>
                            <a:srgbClr val="000000"/>
                          </a:solidFill>
                          <a:latin typeface="+mn-lt"/>
                        </a:rPr>
                        <a:t>P (potencia del motor)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03612">
                <a:tc>
                  <a:txBody>
                    <a:bodyPr/>
                    <a:lstStyle/>
                    <a:p>
                      <a:pPr algn="l" rtl="0" fontAlgn="b"/>
                      <a:r>
                        <a:rPr lang="es-EC" sz="1800" b="0" i="0" u="none" strike="noStrike" noProof="0" dirty="0" smtClean="0">
                          <a:solidFill>
                            <a:srgbClr val="000000"/>
                          </a:solidFill>
                          <a:latin typeface="+mn-lt"/>
                        </a:rPr>
                        <a:t>w (velocidad de rotación)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03612">
                <a:tc>
                  <a:txBody>
                    <a:bodyPr/>
                    <a:lstStyle/>
                    <a:p>
                      <a:pPr algn="l" rtl="0" fontAlgn="b"/>
                      <a:r>
                        <a:rPr lang="es-EC" sz="1800" b="0" i="0" u="none" strike="noStrike" noProof="0" dirty="0" smtClean="0">
                          <a:solidFill>
                            <a:srgbClr val="000000"/>
                          </a:solidFill>
                          <a:latin typeface="+mn-lt"/>
                        </a:rPr>
                        <a:t>φ </a:t>
                      </a:r>
                      <a:r>
                        <a:rPr lang="es-EC" sz="1800" b="0" i="0" u="none" strike="noStrike" noProof="0" dirty="0" smtClean="0">
                          <a:solidFill>
                            <a:srgbClr val="000000"/>
                          </a:solidFill>
                          <a:latin typeface="+mn-lt"/>
                        </a:rPr>
                        <a:t>(ángulo de </a:t>
                      </a:r>
                      <a:r>
                        <a:rPr lang="es-EC" sz="1800" b="0" i="0" u="none" strike="noStrike" noProof="0" dirty="0" smtClean="0">
                          <a:solidFill>
                            <a:srgbClr val="000000"/>
                          </a:solidFill>
                          <a:latin typeface="+mn-lt"/>
                        </a:rPr>
                        <a:t>presión )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03612">
                <a:tc>
                  <a:txBody>
                    <a:bodyPr/>
                    <a:lstStyle/>
                    <a:p>
                      <a:pPr algn="l" rtl="0" fontAlgn="b"/>
                      <a:r>
                        <a:rPr lang="es-EC" sz="1800" b="0" i="0" u="none" strike="noStrike" noProof="0" dirty="0" smtClean="0">
                          <a:solidFill>
                            <a:srgbClr val="000000"/>
                          </a:solidFill>
                          <a:latin typeface="+mn-lt"/>
                        </a:rPr>
                        <a:t>m (módulo) </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03612">
                <a:tc>
                  <a:txBody>
                    <a:bodyPr/>
                    <a:lstStyle/>
                    <a:p>
                      <a:pPr algn="l" rtl="0" fontAlgn="b"/>
                      <a:r>
                        <a:rPr lang="es-EC" sz="1800" b="0" i="0" u="none" strike="noStrike" noProof="0" dirty="0" smtClean="0">
                          <a:solidFill>
                            <a:srgbClr val="000000"/>
                          </a:solidFill>
                          <a:latin typeface="+mn-lt"/>
                        </a:rPr>
                        <a:t>Materia SAE 1018</a:t>
                      </a:r>
                      <a:endParaRPr lang="es-EC" sz="1800" b="0" i="0" u="none" strike="noStrike" noProof="0"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bl>
          </a:graphicData>
        </a:graphic>
      </p:graphicFrame>
      <p:pic>
        <p:nvPicPr>
          <p:cNvPr id="119818" name="Picture 10" descr="http://epack.com.mx/images/engranes.jpg"/>
          <p:cNvPicPr>
            <a:picLocks noChangeAspect="1" noChangeArrowheads="1"/>
          </p:cNvPicPr>
          <p:nvPr/>
        </p:nvPicPr>
        <p:blipFill>
          <a:blip r:embed="rId8" cstate="print"/>
          <a:srcRect b="5249"/>
          <a:stretch>
            <a:fillRect/>
          </a:stretch>
        </p:blipFill>
        <p:spPr bwMode="auto">
          <a:xfrm>
            <a:off x="3491880" y="4869160"/>
            <a:ext cx="2088232" cy="12961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16" name="1 Título"/>
          <p:cNvSpPr txBox="1">
            <a:spLocks/>
          </p:cNvSpPr>
          <p:nvPr/>
        </p:nvSpPr>
        <p:spPr>
          <a:xfrm>
            <a:off x="467544" y="260648"/>
            <a:ext cx="7772400" cy="710952"/>
          </a:xfrm>
          <a:prstGeom prst="rect">
            <a:avLst/>
          </a:prstGeom>
        </p:spPr>
        <p:txBody>
          <a:bodyPr bIns="91440" anchor="b" anchorCtr="0">
            <a:normAutofit fontScale="97500"/>
          </a:bodyPr>
          <a:lstStyle/>
          <a:p>
            <a:pPr marR="0" lvl="0" indent="0" fontAlgn="auto">
              <a:lnSpc>
                <a:spcPct val="100000"/>
              </a:lnSpc>
              <a:spcBef>
                <a:spcPct val="0"/>
              </a:spcBef>
              <a:spcAft>
                <a:spcPts val="0"/>
              </a:spcAft>
              <a:buClrTx/>
              <a:buSzTx/>
              <a:tabLst/>
              <a:defRPr/>
            </a:pPr>
            <a:r>
              <a:rPr lang="es-EC" sz="2700" dirty="0" smtClean="0">
                <a:solidFill>
                  <a:schemeClr val="tx2"/>
                </a:solidFill>
                <a:latin typeface="+mj-lt"/>
                <a:ea typeface="+mj-ea"/>
                <a:cs typeface="+mj-cs"/>
              </a:rPr>
              <a:t>DISEÑO DE ENGRANES HELICOIDALES </a:t>
            </a:r>
            <a:endParaRPr lang="pt-BR" sz="2700" dirty="0">
              <a:solidFill>
                <a:schemeClr val="tx2"/>
              </a:solidFill>
              <a:latin typeface="+mj-lt"/>
              <a:ea typeface="+mj-ea"/>
              <a:cs typeface="+mj-cs"/>
            </a:endParaRPr>
          </a:p>
        </p:txBody>
      </p:sp>
      <p:pic>
        <p:nvPicPr>
          <p:cNvPr id="148483" name="Picture 3"/>
          <p:cNvPicPr>
            <a:picLocks noChangeAspect="1" noChangeArrowheads="1"/>
          </p:cNvPicPr>
          <p:nvPr/>
        </p:nvPicPr>
        <p:blipFill>
          <a:blip r:embed="rId3" cstate="print"/>
          <a:srcRect r="33677" b="66292"/>
          <a:stretch>
            <a:fillRect/>
          </a:stretch>
        </p:blipFill>
        <p:spPr bwMode="auto">
          <a:xfrm>
            <a:off x="4211960" y="1484784"/>
            <a:ext cx="1296144" cy="466611"/>
          </a:xfrm>
          <a:prstGeom prst="rect">
            <a:avLst/>
          </a:prstGeom>
          <a:noFill/>
          <a:ln w="9525">
            <a:noFill/>
            <a:miter lim="800000"/>
            <a:headEnd/>
            <a:tailEnd/>
          </a:ln>
        </p:spPr>
      </p:pic>
      <p:pic>
        <p:nvPicPr>
          <p:cNvPr id="25" name="Picture 3"/>
          <p:cNvPicPr>
            <a:picLocks noChangeAspect="1" noChangeArrowheads="1"/>
          </p:cNvPicPr>
          <p:nvPr/>
        </p:nvPicPr>
        <p:blipFill>
          <a:blip r:embed="rId3" cstate="print"/>
          <a:srcRect t="52555" r="37001" b="2975"/>
          <a:stretch>
            <a:fillRect/>
          </a:stretch>
        </p:blipFill>
        <p:spPr bwMode="auto">
          <a:xfrm>
            <a:off x="4211960" y="1988840"/>
            <a:ext cx="1224136" cy="612068"/>
          </a:xfrm>
          <a:prstGeom prst="rect">
            <a:avLst/>
          </a:prstGeom>
          <a:noFill/>
          <a:ln w="9525">
            <a:noFill/>
            <a:miter lim="800000"/>
            <a:headEnd/>
            <a:tailEnd/>
          </a:ln>
        </p:spPr>
      </p:pic>
      <p:pic>
        <p:nvPicPr>
          <p:cNvPr id="148485" name="Picture 5"/>
          <p:cNvPicPr>
            <a:picLocks noChangeAspect="1" noChangeArrowheads="1"/>
          </p:cNvPicPr>
          <p:nvPr/>
        </p:nvPicPr>
        <p:blipFill>
          <a:blip r:embed="rId4" cstate="print"/>
          <a:srcRect/>
          <a:stretch>
            <a:fillRect/>
          </a:stretch>
        </p:blipFill>
        <p:spPr bwMode="auto">
          <a:xfrm>
            <a:off x="3707904" y="2924944"/>
            <a:ext cx="2592288" cy="542928"/>
          </a:xfrm>
          <a:prstGeom prst="rect">
            <a:avLst/>
          </a:prstGeom>
          <a:noFill/>
          <a:ln w="9525">
            <a:noFill/>
            <a:miter lim="800000"/>
            <a:headEnd/>
            <a:tailEnd/>
          </a:ln>
        </p:spPr>
      </p:pic>
      <p:pic>
        <p:nvPicPr>
          <p:cNvPr id="148486" name="Picture 6"/>
          <p:cNvPicPr>
            <a:picLocks noChangeAspect="1" noChangeArrowheads="1"/>
          </p:cNvPicPr>
          <p:nvPr/>
        </p:nvPicPr>
        <p:blipFill>
          <a:blip r:embed="rId5" cstate="print"/>
          <a:srcRect/>
          <a:stretch>
            <a:fillRect/>
          </a:stretch>
        </p:blipFill>
        <p:spPr bwMode="auto">
          <a:xfrm>
            <a:off x="6660232" y="2852936"/>
            <a:ext cx="1490291" cy="642367"/>
          </a:xfrm>
          <a:prstGeom prst="rect">
            <a:avLst/>
          </a:prstGeom>
          <a:noFill/>
          <a:ln w="9525">
            <a:noFill/>
            <a:miter lim="800000"/>
            <a:headEnd/>
            <a:tailEnd/>
          </a:ln>
        </p:spPr>
      </p:pic>
      <p:pic>
        <p:nvPicPr>
          <p:cNvPr id="148487" name="Picture 7"/>
          <p:cNvPicPr>
            <a:picLocks noChangeAspect="1" noChangeArrowheads="1"/>
          </p:cNvPicPr>
          <p:nvPr/>
        </p:nvPicPr>
        <p:blipFill>
          <a:blip r:embed="rId6" cstate="print"/>
          <a:srcRect/>
          <a:stretch>
            <a:fillRect/>
          </a:stretch>
        </p:blipFill>
        <p:spPr bwMode="auto">
          <a:xfrm>
            <a:off x="3563888" y="3645024"/>
            <a:ext cx="2827859" cy="729999"/>
          </a:xfrm>
          <a:prstGeom prst="rect">
            <a:avLst/>
          </a:prstGeom>
          <a:noFill/>
          <a:ln w="9525">
            <a:noFill/>
            <a:miter lim="800000"/>
            <a:headEnd/>
            <a:tailEnd/>
          </a:ln>
        </p:spPr>
      </p:pic>
      <p:pic>
        <p:nvPicPr>
          <p:cNvPr id="148488" name="Picture 8"/>
          <p:cNvPicPr>
            <a:picLocks noChangeAspect="1" noChangeArrowheads="1"/>
          </p:cNvPicPr>
          <p:nvPr/>
        </p:nvPicPr>
        <p:blipFill>
          <a:blip r:embed="rId7" cstate="print"/>
          <a:srcRect/>
          <a:stretch>
            <a:fillRect/>
          </a:stretch>
        </p:blipFill>
        <p:spPr bwMode="auto">
          <a:xfrm>
            <a:off x="6588224" y="3573016"/>
            <a:ext cx="1728192" cy="775264"/>
          </a:xfrm>
          <a:prstGeom prst="rect">
            <a:avLst/>
          </a:prstGeom>
          <a:noFill/>
          <a:ln w="9525">
            <a:noFill/>
            <a:miter lim="800000"/>
            <a:headEnd/>
            <a:tailEnd/>
          </a:ln>
        </p:spPr>
      </p:pic>
      <p:graphicFrame>
        <p:nvGraphicFramePr>
          <p:cNvPr id="28" name="27 Tabla"/>
          <p:cNvGraphicFramePr>
            <a:graphicFrameLocks noGrp="1"/>
          </p:cNvGraphicFramePr>
          <p:nvPr/>
        </p:nvGraphicFramePr>
        <p:xfrm>
          <a:off x="611560" y="980728"/>
          <a:ext cx="7776864" cy="4032449"/>
        </p:xfrm>
        <a:graphic>
          <a:graphicData uri="http://schemas.openxmlformats.org/drawingml/2006/table">
            <a:tbl>
              <a:tblPr/>
              <a:tblGrid>
                <a:gridCol w="2814484"/>
                <a:gridCol w="3036681"/>
                <a:gridCol w="1925699"/>
              </a:tblGrid>
              <a:tr h="412409">
                <a:tc>
                  <a:txBody>
                    <a:bodyPr/>
                    <a:lstStyle/>
                    <a:p>
                      <a:pPr algn="ctr" rtl="0" fontAlgn="b"/>
                      <a:r>
                        <a:rPr lang="en-US" sz="1800" b="1" i="0" u="none" strike="noStrike" dirty="0" err="1">
                          <a:solidFill>
                            <a:srgbClr val="000000"/>
                          </a:solidFill>
                          <a:latin typeface="+mn-lt"/>
                        </a:rPr>
                        <a:t>Parámetros</a:t>
                      </a:r>
                      <a:r>
                        <a:rPr lang="en-US" sz="1800" b="1" i="0" u="none" strike="noStrike" dirty="0">
                          <a:solidFill>
                            <a:srgbClr val="000000"/>
                          </a:solidFill>
                          <a:latin typeface="+mn-lt"/>
                        </a:rPr>
                        <a:t> </a:t>
                      </a:r>
                      <a:r>
                        <a:rPr lang="en-US" sz="1800" b="1" i="0" u="none" strike="noStrike" dirty="0" err="1">
                          <a:solidFill>
                            <a:srgbClr val="000000"/>
                          </a:solidFill>
                          <a:latin typeface="+mn-lt"/>
                        </a:rPr>
                        <a:t>iniciales</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err="1">
                          <a:solidFill>
                            <a:srgbClr val="000000"/>
                          </a:solidFill>
                          <a:latin typeface="+mn-lt"/>
                        </a:rPr>
                        <a:t>Fórmulas</a:t>
                      </a:r>
                      <a:r>
                        <a:rPr lang="en-US" sz="1800" b="1" i="0" u="none" strike="noStrike" dirty="0">
                          <a:solidFill>
                            <a:srgbClr val="000000"/>
                          </a:solidFill>
                          <a:latin typeface="+mn-lt"/>
                        </a:rPr>
                        <a:t> de </a:t>
                      </a:r>
                      <a:r>
                        <a:rPr lang="en-US" sz="1800" b="1" i="0" u="none" strike="noStrike" dirty="0" err="1">
                          <a:solidFill>
                            <a:srgbClr val="000000"/>
                          </a:solidFill>
                          <a:latin typeface="+mn-lt"/>
                        </a:rPr>
                        <a:t>diseño</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err="1">
                          <a:solidFill>
                            <a:srgbClr val="000000"/>
                          </a:solidFill>
                          <a:latin typeface="+mn-lt"/>
                        </a:rPr>
                        <a:t>Resultados</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233">
                <a:tc>
                  <a:txBody>
                    <a:bodyPr/>
                    <a:lstStyle/>
                    <a:p>
                      <a:pPr algn="l" rtl="0" fontAlgn="b"/>
                      <a:r>
                        <a:rPr lang="en-US" sz="1800" b="0" i="0" u="none" strike="noStrike" dirty="0" err="1">
                          <a:solidFill>
                            <a:srgbClr val="000000"/>
                          </a:solidFill>
                          <a:latin typeface="+mn-lt"/>
                        </a:rPr>
                        <a:t>Np</a:t>
                      </a:r>
                      <a:r>
                        <a:rPr lang="en-US" sz="1800" b="0" i="0" u="none" strike="noStrike" dirty="0">
                          <a:solidFill>
                            <a:srgbClr val="000000"/>
                          </a:solidFill>
                          <a:latin typeface="+mn-lt"/>
                        </a:rPr>
                        <a:t> (</a:t>
                      </a:r>
                      <a:r>
                        <a:rPr lang="en-US" sz="1800" b="0" i="0" u="none" strike="noStrike" dirty="0" err="1">
                          <a:solidFill>
                            <a:srgbClr val="000000"/>
                          </a:solidFill>
                          <a:latin typeface="+mn-lt"/>
                        </a:rPr>
                        <a:t>número</a:t>
                      </a:r>
                      <a:r>
                        <a:rPr lang="en-US" sz="1800" b="0" i="0" u="none" strike="noStrike" dirty="0">
                          <a:solidFill>
                            <a:srgbClr val="000000"/>
                          </a:solidFill>
                          <a:latin typeface="+mn-lt"/>
                        </a:rPr>
                        <a:t> de </a:t>
                      </a:r>
                      <a:r>
                        <a:rPr lang="en-US" sz="1800" b="0" i="0" u="none" strike="noStrike" dirty="0" err="1">
                          <a:solidFill>
                            <a:srgbClr val="000000"/>
                          </a:solidFill>
                          <a:latin typeface="+mn-lt"/>
                        </a:rPr>
                        <a:t>dientes</a:t>
                      </a:r>
                      <a:r>
                        <a:rPr lang="en-US" sz="1800" b="0" i="0" u="none" strike="noStrike" dirty="0">
                          <a:solidFill>
                            <a:srgbClr val="000000"/>
                          </a:solidFill>
                          <a:latin typeface="+mn-lt"/>
                        </a:rPr>
                        <a:t> </a:t>
                      </a:r>
                      <a:r>
                        <a:rPr lang="en-US" sz="1800" b="0" i="0" u="none" strike="noStrike" dirty="0" err="1" smtClean="0">
                          <a:solidFill>
                            <a:srgbClr val="000000"/>
                          </a:solidFill>
                          <a:latin typeface="+mn-lt"/>
                        </a:rPr>
                        <a:t>piñón</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rtl="0"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rtl="0"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321">
                <a:tc>
                  <a:txBody>
                    <a:bodyPr/>
                    <a:lstStyle/>
                    <a:p>
                      <a:pPr algn="l" rtl="0" fontAlgn="b"/>
                      <a:r>
                        <a:rPr lang="en-US" sz="1800" b="0" i="0" u="none" strike="noStrike" dirty="0">
                          <a:solidFill>
                            <a:srgbClr val="000000"/>
                          </a:solidFill>
                          <a:latin typeface="+mn-lt"/>
                        </a:rPr>
                        <a:t>Ne (</a:t>
                      </a:r>
                      <a:r>
                        <a:rPr lang="en-US" sz="1800" b="0" i="0" u="none" strike="noStrike" dirty="0" err="1">
                          <a:solidFill>
                            <a:srgbClr val="000000"/>
                          </a:solidFill>
                          <a:latin typeface="+mn-lt"/>
                        </a:rPr>
                        <a:t>número</a:t>
                      </a:r>
                      <a:r>
                        <a:rPr lang="en-US" sz="1800" b="0" i="0" u="none" strike="noStrike" dirty="0">
                          <a:solidFill>
                            <a:srgbClr val="000000"/>
                          </a:solidFill>
                          <a:latin typeface="+mn-lt"/>
                        </a:rPr>
                        <a:t> de </a:t>
                      </a:r>
                      <a:r>
                        <a:rPr lang="en-US" sz="1800" b="0" i="0" u="none" strike="noStrike" dirty="0" err="1">
                          <a:solidFill>
                            <a:srgbClr val="000000"/>
                          </a:solidFill>
                          <a:latin typeface="+mn-lt"/>
                        </a:rPr>
                        <a:t>dientes</a:t>
                      </a:r>
                      <a:r>
                        <a:rPr lang="en-US" sz="1800" b="0" i="0" u="none" strike="noStrike" dirty="0">
                          <a:solidFill>
                            <a:srgbClr val="000000"/>
                          </a:solidFill>
                          <a:latin typeface="+mn-lt"/>
                        </a:rPr>
                        <a:t> </a:t>
                      </a:r>
                      <a:r>
                        <a:rPr lang="en-US" sz="1800" b="0" i="0" u="none" strike="noStrike" dirty="0" err="1">
                          <a:solidFill>
                            <a:srgbClr val="000000"/>
                          </a:solidFill>
                          <a:latin typeface="+mn-lt"/>
                        </a:rPr>
                        <a:t>engrane</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5321">
                <a:tc>
                  <a:txBody>
                    <a:bodyPr/>
                    <a:lstStyle/>
                    <a:p>
                      <a:pPr algn="l" rtl="0" fontAlgn="b"/>
                      <a:r>
                        <a:rPr lang="el-GR" sz="1800" b="0" i="0" u="none" strike="noStrike" dirty="0">
                          <a:solidFill>
                            <a:srgbClr val="000000"/>
                          </a:solidFill>
                          <a:latin typeface="+mn-lt"/>
                        </a:rPr>
                        <a:t>ψ (</a:t>
                      </a:r>
                      <a:r>
                        <a:rPr lang="en-US" sz="1800" b="0" i="0" u="none" strike="noStrike" dirty="0" err="1">
                          <a:solidFill>
                            <a:srgbClr val="000000"/>
                          </a:solidFill>
                          <a:latin typeface="+mn-lt"/>
                        </a:rPr>
                        <a:t>ángulo</a:t>
                      </a:r>
                      <a:r>
                        <a:rPr lang="en-US" sz="1800" b="0" i="0" u="none" strike="noStrike" dirty="0">
                          <a:solidFill>
                            <a:srgbClr val="000000"/>
                          </a:solidFill>
                          <a:latin typeface="+mn-lt"/>
                        </a:rPr>
                        <a:t> de </a:t>
                      </a:r>
                      <a:r>
                        <a:rPr lang="en-US" sz="1800" b="0" i="0" u="none" strike="noStrike" dirty="0" err="1">
                          <a:solidFill>
                            <a:srgbClr val="000000"/>
                          </a:solidFill>
                          <a:latin typeface="+mn-lt"/>
                        </a:rPr>
                        <a:t>h</a:t>
                      </a:r>
                      <a:r>
                        <a:rPr lang="en-US" sz="1800" b="0" i="0" u="none" strike="noStrike" dirty="0" err="1" smtClean="0">
                          <a:solidFill>
                            <a:srgbClr val="000000"/>
                          </a:solidFill>
                          <a:latin typeface="+mn-lt"/>
                        </a:rPr>
                        <a:t>élice</a:t>
                      </a:r>
                      <a:r>
                        <a:rPr lang="en-US" sz="1800" b="0" i="0" u="none" strike="noStrike" dirty="0">
                          <a:solidFill>
                            <a:srgbClr val="000000"/>
                          </a:solidFill>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8233">
                <a:tc>
                  <a:txBody>
                    <a:bodyPr/>
                    <a:lstStyle/>
                    <a:p>
                      <a:pPr algn="l" rtl="0" fontAlgn="b"/>
                      <a:r>
                        <a:rPr lang="en-US" sz="1800" b="0" i="0" u="none" strike="noStrike" dirty="0">
                          <a:solidFill>
                            <a:srgbClr val="000000"/>
                          </a:solidFill>
                          <a:latin typeface="+mn-lt"/>
                        </a:rPr>
                        <a:t>P (</a:t>
                      </a:r>
                      <a:r>
                        <a:rPr lang="en-US" sz="1800" b="0" i="0" u="none" strike="noStrike" dirty="0" err="1">
                          <a:solidFill>
                            <a:srgbClr val="000000"/>
                          </a:solidFill>
                          <a:latin typeface="+mn-lt"/>
                        </a:rPr>
                        <a:t>potencia</a:t>
                      </a:r>
                      <a:r>
                        <a:rPr lang="en-US" sz="1800" b="0" i="0" u="none" strike="noStrike" dirty="0">
                          <a:solidFill>
                            <a:srgbClr val="000000"/>
                          </a:solidFill>
                          <a:latin typeface="+mn-lt"/>
                        </a:rPr>
                        <a:t> del motor)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8233">
                <a:tc>
                  <a:txBody>
                    <a:bodyPr/>
                    <a:lstStyle/>
                    <a:p>
                      <a:pPr algn="l" rtl="0" fontAlgn="b"/>
                      <a:r>
                        <a:rPr lang="en-US" sz="1800" b="0" i="0" u="none" strike="noStrike" dirty="0">
                          <a:solidFill>
                            <a:srgbClr val="000000"/>
                          </a:solidFill>
                          <a:latin typeface="+mn-lt"/>
                        </a:rPr>
                        <a:t>w (</a:t>
                      </a:r>
                      <a:r>
                        <a:rPr lang="en-US" sz="1800" b="0" i="0" u="none" strike="noStrike" dirty="0" err="1">
                          <a:solidFill>
                            <a:srgbClr val="000000"/>
                          </a:solidFill>
                          <a:latin typeface="+mn-lt"/>
                        </a:rPr>
                        <a:t>velocidad</a:t>
                      </a:r>
                      <a:r>
                        <a:rPr lang="en-US" sz="1800" b="0" i="0" u="none" strike="noStrike" dirty="0">
                          <a:solidFill>
                            <a:srgbClr val="000000"/>
                          </a:solidFill>
                          <a:latin typeface="+mn-lt"/>
                        </a:rPr>
                        <a:t> de </a:t>
                      </a:r>
                      <a:r>
                        <a:rPr lang="en-US" sz="1800" b="0" i="0" u="none" strike="noStrike" dirty="0" err="1">
                          <a:solidFill>
                            <a:srgbClr val="000000"/>
                          </a:solidFill>
                          <a:latin typeface="+mn-lt"/>
                        </a:rPr>
                        <a:t>rotación</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8233">
                <a:tc>
                  <a:txBody>
                    <a:bodyPr/>
                    <a:lstStyle/>
                    <a:p>
                      <a:pPr algn="l" rtl="0" fontAlgn="b"/>
                      <a:r>
                        <a:rPr lang="el-GR" sz="1800" b="0" i="0" u="none" strike="noStrike" dirty="0">
                          <a:solidFill>
                            <a:srgbClr val="000000"/>
                          </a:solidFill>
                          <a:latin typeface="+mn-lt"/>
                        </a:rPr>
                        <a:t>φ </a:t>
                      </a:r>
                      <a:r>
                        <a:rPr lang="el-GR" sz="1800" b="0" i="0" u="none" strike="noStrike" dirty="0" smtClean="0">
                          <a:solidFill>
                            <a:srgbClr val="000000"/>
                          </a:solidFill>
                          <a:latin typeface="+mn-lt"/>
                        </a:rPr>
                        <a:t>(</a:t>
                      </a:r>
                      <a:r>
                        <a:rPr lang="en-US" sz="1800" b="0" i="0" u="none" strike="noStrike" dirty="0" err="1" smtClean="0">
                          <a:solidFill>
                            <a:srgbClr val="000000"/>
                          </a:solidFill>
                          <a:latin typeface="+mn-lt"/>
                        </a:rPr>
                        <a:t>ángulo</a:t>
                      </a:r>
                      <a:r>
                        <a:rPr lang="en-US" sz="1800" b="0" i="0" u="none" strike="noStrike" dirty="0" smtClean="0">
                          <a:solidFill>
                            <a:srgbClr val="000000"/>
                          </a:solidFill>
                          <a:latin typeface="+mn-lt"/>
                        </a:rPr>
                        <a:t> de </a:t>
                      </a:r>
                      <a:r>
                        <a:rPr lang="en-US" sz="1800" b="0" i="0" u="none" strike="noStrike" dirty="0" err="1">
                          <a:solidFill>
                            <a:srgbClr val="000000"/>
                          </a:solidFill>
                          <a:latin typeface="+mn-lt"/>
                        </a:rPr>
                        <a:t>presión</a:t>
                      </a:r>
                      <a:r>
                        <a:rPr lang="en-US" sz="1800" b="0" i="0" u="none" strike="noStrike" dirty="0">
                          <a:solidFill>
                            <a:srgbClr val="000000"/>
                          </a:solidFill>
                          <a:latin typeface="+mn-lt"/>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8233">
                <a:tc>
                  <a:txBody>
                    <a:bodyPr/>
                    <a:lstStyle/>
                    <a:p>
                      <a:pPr algn="l" rtl="0" fontAlgn="b"/>
                      <a:r>
                        <a:rPr lang="en-US" sz="1800" b="0" i="0" u="none" strike="noStrike" dirty="0">
                          <a:solidFill>
                            <a:srgbClr val="000000"/>
                          </a:solidFill>
                          <a:latin typeface="+mn-lt"/>
                        </a:rPr>
                        <a:t>m (</a:t>
                      </a:r>
                      <a:r>
                        <a:rPr lang="en-US" sz="1800" b="0" i="0" u="none" strike="noStrike" dirty="0" err="1">
                          <a:solidFill>
                            <a:srgbClr val="000000"/>
                          </a:solidFill>
                          <a:latin typeface="+mn-lt"/>
                        </a:rPr>
                        <a:t>módulo</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8233">
                <a:tc>
                  <a:txBody>
                    <a:bodyPr/>
                    <a:lstStyle/>
                    <a:p>
                      <a:pPr algn="l" rtl="0" fontAlgn="b"/>
                      <a:r>
                        <a:rPr lang="en-US" sz="1800" b="0" i="0" u="none" strike="noStrike" dirty="0" err="1">
                          <a:solidFill>
                            <a:srgbClr val="000000"/>
                          </a:solidFill>
                          <a:latin typeface="+mn-lt"/>
                        </a:rPr>
                        <a:t>Materia</a:t>
                      </a:r>
                      <a:r>
                        <a:rPr lang="en-US" sz="1800" b="0" i="0" u="none" strike="noStrike" dirty="0">
                          <a:solidFill>
                            <a:srgbClr val="000000"/>
                          </a:solidFill>
                          <a:latin typeface="+mn-lt"/>
                        </a:rPr>
                        <a:t> SAE 1018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bl>
          </a:graphicData>
        </a:graphic>
      </p:graphicFrame>
      <p:pic>
        <p:nvPicPr>
          <p:cNvPr id="148490" name="Picture 10" descr="http://www.engranajesjuaristi.com/images/productos/engranajes-rectos-helicoidales-2.jpg"/>
          <p:cNvPicPr>
            <a:picLocks noChangeAspect="1" noChangeArrowheads="1"/>
          </p:cNvPicPr>
          <p:nvPr/>
        </p:nvPicPr>
        <p:blipFill>
          <a:blip r:embed="rId8" cstate="print"/>
          <a:srcRect/>
          <a:stretch>
            <a:fillRect/>
          </a:stretch>
        </p:blipFill>
        <p:spPr bwMode="auto">
          <a:xfrm>
            <a:off x="3923928" y="5157192"/>
            <a:ext cx="2088232" cy="133355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18" name="1 Título"/>
          <p:cNvSpPr txBox="1">
            <a:spLocks/>
          </p:cNvSpPr>
          <p:nvPr/>
        </p:nvSpPr>
        <p:spPr>
          <a:xfrm>
            <a:off x="467544" y="557808"/>
            <a:ext cx="7416824" cy="638944"/>
          </a:xfrm>
          <a:prstGeom prst="rect">
            <a:avLst/>
          </a:prstGeom>
        </p:spPr>
        <p:txBody>
          <a:bodyPr bIns="91440" anchor="b" anchorCtr="0">
            <a:normAutofit/>
          </a:bodyPr>
          <a:lstStyle/>
          <a:p>
            <a:pPr>
              <a:spcBef>
                <a:spcPct val="0"/>
              </a:spcBef>
              <a:buFontTx/>
              <a:buNone/>
              <a:defRPr/>
            </a:pPr>
            <a:r>
              <a:rPr lang="es-EC" sz="2600" dirty="0" smtClean="0">
                <a:solidFill>
                  <a:schemeClr val="tx2"/>
                </a:solidFill>
                <a:latin typeface="+mj-lt"/>
                <a:ea typeface="+mj-ea"/>
                <a:cs typeface="+mj-cs"/>
              </a:rPr>
              <a:t>SELECCIÓN DE PIÑONES, RUEDAS Y CADENAS </a:t>
            </a:r>
            <a:endParaRPr lang="pt-BR" sz="2600" dirty="0">
              <a:solidFill>
                <a:schemeClr val="tx2"/>
              </a:solidFill>
              <a:latin typeface="+mj-lt"/>
              <a:ea typeface="+mj-ea"/>
              <a:cs typeface="+mj-cs"/>
            </a:endParaRPr>
          </a:p>
        </p:txBody>
      </p:sp>
      <p:graphicFrame>
        <p:nvGraphicFramePr>
          <p:cNvPr id="20" name="19 Tabla"/>
          <p:cNvGraphicFramePr>
            <a:graphicFrameLocks noGrp="1"/>
          </p:cNvGraphicFramePr>
          <p:nvPr/>
        </p:nvGraphicFramePr>
        <p:xfrm>
          <a:off x="467544" y="1484785"/>
          <a:ext cx="8280920" cy="3345825"/>
        </p:xfrm>
        <a:graphic>
          <a:graphicData uri="http://schemas.openxmlformats.org/drawingml/2006/table">
            <a:tbl>
              <a:tblPr/>
              <a:tblGrid>
                <a:gridCol w="2602575"/>
                <a:gridCol w="2942041"/>
                <a:gridCol w="2736304"/>
              </a:tblGrid>
              <a:tr h="428871">
                <a:tc>
                  <a:txBody>
                    <a:bodyPr/>
                    <a:lstStyle/>
                    <a:p>
                      <a:pPr algn="ctr" rtl="0" fontAlgn="b"/>
                      <a:r>
                        <a:rPr lang="en-US" sz="1800" b="1" i="0" u="none" strike="noStrike" dirty="0" err="1">
                          <a:solidFill>
                            <a:srgbClr val="000000"/>
                          </a:solidFill>
                          <a:latin typeface="+mn-lt"/>
                        </a:rPr>
                        <a:t>Parámetros</a:t>
                      </a:r>
                      <a:r>
                        <a:rPr lang="en-US" sz="1800" b="1" i="0" u="none" strike="noStrike" dirty="0">
                          <a:solidFill>
                            <a:srgbClr val="000000"/>
                          </a:solidFill>
                          <a:latin typeface="+mn-lt"/>
                        </a:rPr>
                        <a:t> </a:t>
                      </a:r>
                      <a:r>
                        <a:rPr lang="en-US" sz="1800" b="1" i="0" u="none" strike="noStrike" dirty="0" err="1">
                          <a:solidFill>
                            <a:srgbClr val="000000"/>
                          </a:solidFill>
                          <a:latin typeface="+mn-lt"/>
                        </a:rPr>
                        <a:t>iniciales</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err="1">
                          <a:solidFill>
                            <a:srgbClr val="000000"/>
                          </a:solidFill>
                          <a:latin typeface="+mn-lt"/>
                        </a:rPr>
                        <a:t>Fórmulas</a:t>
                      </a:r>
                      <a:r>
                        <a:rPr lang="en-US" sz="1800" b="1" i="0" u="none" strike="noStrike" dirty="0">
                          <a:solidFill>
                            <a:srgbClr val="000000"/>
                          </a:solidFill>
                          <a:latin typeface="+mn-lt"/>
                        </a:rPr>
                        <a:t> de </a:t>
                      </a:r>
                      <a:r>
                        <a:rPr lang="en-US" sz="1800" b="1" i="0" u="none" strike="noStrike" dirty="0" err="1">
                          <a:solidFill>
                            <a:srgbClr val="000000"/>
                          </a:solidFill>
                          <a:latin typeface="+mn-lt"/>
                        </a:rPr>
                        <a:t>diseño</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err="1">
                          <a:solidFill>
                            <a:srgbClr val="000000"/>
                          </a:solidFill>
                          <a:latin typeface="+mn-lt"/>
                        </a:rPr>
                        <a:t>Resultados</a:t>
                      </a:r>
                      <a:r>
                        <a:rPr lang="en-US" sz="1800" b="1"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523">
                <a:tc>
                  <a:txBody>
                    <a:bodyPr/>
                    <a:lstStyle/>
                    <a:p>
                      <a:pPr algn="l" rtl="0" fontAlgn="b"/>
                      <a:r>
                        <a:rPr lang="en-US" sz="1800" b="0" i="0" u="none" strike="noStrike" dirty="0" err="1">
                          <a:solidFill>
                            <a:srgbClr val="000000"/>
                          </a:solidFill>
                          <a:latin typeface="+mn-lt"/>
                        </a:rPr>
                        <a:t>Np</a:t>
                      </a:r>
                      <a:r>
                        <a:rPr lang="en-US" sz="1800" b="0" i="0" u="none" strike="noStrike" dirty="0">
                          <a:solidFill>
                            <a:srgbClr val="000000"/>
                          </a:solidFill>
                          <a:latin typeface="+mn-lt"/>
                        </a:rPr>
                        <a:t> (</a:t>
                      </a:r>
                      <a:r>
                        <a:rPr lang="en-US" sz="1800" b="0" i="0" u="none" strike="noStrike" dirty="0" err="1">
                          <a:solidFill>
                            <a:srgbClr val="000000"/>
                          </a:solidFill>
                          <a:latin typeface="+mn-lt"/>
                        </a:rPr>
                        <a:t>número</a:t>
                      </a:r>
                      <a:r>
                        <a:rPr lang="en-US" sz="1800" b="0" i="0" u="none" strike="noStrike" dirty="0">
                          <a:solidFill>
                            <a:srgbClr val="000000"/>
                          </a:solidFill>
                          <a:latin typeface="+mn-lt"/>
                        </a:rPr>
                        <a:t> de </a:t>
                      </a:r>
                      <a:r>
                        <a:rPr lang="en-US" sz="1800" b="0" i="0" u="none" strike="noStrike" dirty="0" err="1">
                          <a:solidFill>
                            <a:srgbClr val="000000"/>
                          </a:solidFill>
                          <a:latin typeface="+mn-lt"/>
                        </a:rPr>
                        <a:t>dientes</a:t>
                      </a:r>
                      <a:r>
                        <a:rPr lang="en-US" sz="1800" b="0" i="0" u="none" strike="noStrike" dirty="0">
                          <a:solidFill>
                            <a:srgbClr val="000000"/>
                          </a:solidFill>
                          <a:latin typeface="+mn-lt"/>
                        </a:rPr>
                        <a:t> </a:t>
                      </a:r>
                      <a:r>
                        <a:rPr lang="en-US" sz="1800" b="0" i="0" u="none" strike="noStrike" dirty="0" err="1">
                          <a:solidFill>
                            <a:srgbClr val="000000"/>
                          </a:solidFill>
                          <a:latin typeface="+mn-lt"/>
                        </a:rPr>
                        <a:t>piñon</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b"/>
                      <a:r>
                        <a:rPr lang="es-EC" sz="1600" b="0" i="0" u="none" strike="noStrike" noProof="0" dirty="0" smtClean="0">
                          <a:solidFill>
                            <a:srgbClr val="000000"/>
                          </a:solidFill>
                          <a:latin typeface="Calibri"/>
                        </a:rPr>
                        <a:t>Se compara con la carga del fabricante </a:t>
                      </a:r>
                      <a:r>
                        <a:rPr lang="es-EC" sz="1600" b="0" i="0" u="none" strike="noStrike" noProof="0" dirty="0" smtClean="0">
                          <a:solidFill>
                            <a:srgbClr val="000000"/>
                          </a:solidFill>
                          <a:latin typeface="Calibri"/>
                        </a:rPr>
                        <a:t>(kgf )</a:t>
                      </a:r>
                      <a:endParaRPr lang="es-EC" sz="16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97">
                <a:tc>
                  <a:txBody>
                    <a:bodyPr/>
                    <a:lstStyle/>
                    <a:p>
                      <a:pPr algn="l" rtl="0" fontAlgn="b"/>
                      <a:r>
                        <a:rPr lang="en-US" sz="1800" b="0" i="0" u="none" strike="noStrike" dirty="0">
                          <a:solidFill>
                            <a:srgbClr val="000000"/>
                          </a:solidFill>
                          <a:latin typeface="+mn-lt"/>
                        </a:rPr>
                        <a:t>Ne (</a:t>
                      </a:r>
                      <a:r>
                        <a:rPr lang="en-US" sz="1800" b="0" i="0" u="none" strike="noStrike" dirty="0" err="1">
                          <a:solidFill>
                            <a:srgbClr val="000000"/>
                          </a:solidFill>
                          <a:latin typeface="+mn-lt"/>
                        </a:rPr>
                        <a:t>número</a:t>
                      </a:r>
                      <a:r>
                        <a:rPr lang="en-US" sz="1800" b="0" i="0" u="none" strike="noStrike" dirty="0">
                          <a:solidFill>
                            <a:srgbClr val="000000"/>
                          </a:solidFill>
                          <a:latin typeface="+mn-lt"/>
                        </a:rPr>
                        <a:t> de </a:t>
                      </a:r>
                      <a:r>
                        <a:rPr lang="en-US" sz="1800" b="0" i="0" u="none" strike="noStrike" dirty="0" err="1">
                          <a:solidFill>
                            <a:srgbClr val="000000"/>
                          </a:solidFill>
                          <a:latin typeface="+mn-lt"/>
                        </a:rPr>
                        <a:t>dientes</a:t>
                      </a:r>
                      <a:r>
                        <a:rPr lang="en-US" sz="1800" b="0" i="0" u="none" strike="noStrike" dirty="0">
                          <a:solidFill>
                            <a:srgbClr val="000000"/>
                          </a:solidFill>
                          <a:latin typeface="+mn-lt"/>
                        </a:rPr>
                        <a:t> </a:t>
                      </a:r>
                      <a:r>
                        <a:rPr lang="en-US" sz="1800" b="0" i="0" u="none" strike="noStrike" dirty="0" err="1">
                          <a:solidFill>
                            <a:srgbClr val="000000"/>
                          </a:solidFill>
                          <a:latin typeface="+mn-lt"/>
                        </a:rPr>
                        <a:t>engrane</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52697">
                <a:tc>
                  <a:txBody>
                    <a:bodyPr/>
                    <a:lstStyle/>
                    <a:p>
                      <a:pPr algn="l" rtl="0" fontAlgn="b"/>
                      <a:r>
                        <a:rPr lang="es-ES" sz="1800" b="0" i="0" u="none" strike="noStrike" dirty="0">
                          <a:solidFill>
                            <a:srgbClr val="000000"/>
                          </a:solidFill>
                          <a:latin typeface="+mn-lt"/>
                        </a:rPr>
                        <a:t>pi (paso de la cadena)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76523">
                <a:tc>
                  <a:txBody>
                    <a:bodyPr/>
                    <a:lstStyle/>
                    <a:p>
                      <a:pPr algn="l" rtl="0" fontAlgn="b"/>
                      <a:r>
                        <a:rPr lang="en-US" sz="1800" b="0" i="0" u="none" strike="noStrike" dirty="0">
                          <a:solidFill>
                            <a:srgbClr val="000000"/>
                          </a:solidFill>
                          <a:latin typeface="+mn-lt"/>
                        </a:rPr>
                        <a:t>P (</a:t>
                      </a:r>
                      <a:r>
                        <a:rPr lang="en-US" sz="1800" b="0" i="0" u="none" strike="noStrike" dirty="0" err="1">
                          <a:solidFill>
                            <a:srgbClr val="000000"/>
                          </a:solidFill>
                          <a:latin typeface="+mn-lt"/>
                        </a:rPr>
                        <a:t>potencia</a:t>
                      </a:r>
                      <a:r>
                        <a:rPr lang="en-US" sz="1800" b="0" i="0" u="none" strike="noStrike" dirty="0">
                          <a:solidFill>
                            <a:srgbClr val="000000"/>
                          </a:solidFill>
                          <a:latin typeface="+mn-lt"/>
                        </a:rPr>
                        <a:t> del motor)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76523">
                <a:tc>
                  <a:txBody>
                    <a:bodyPr/>
                    <a:lstStyle/>
                    <a:p>
                      <a:pPr algn="l" rtl="0" fontAlgn="b"/>
                      <a:r>
                        <a:rPr lang="en-US" sz="1800" b="0" i="0" u="none" strike="noStrike" dirty="0">
                          <a:solidFill>
                            <a:srgbClr val="000000"/>
                          </a:solidFill>
                          <a:latin typeface="+mn-lt"/>
                        </a:rPr>
                        <a:t>w (</a:t>
                      </a:r>
                      <a:r>
                        <a:rPr lang="en-US" sz="1800" b="0" i="0" u="none" strike="noStrike" dirty="0" err="1">
                          <a:solidFill>
                            <a:srgbClr val="000000"/>
                          </a:solidFill>
                          <a:latin typeface="+mn-lt"/>
                        </a:rPr>
                        <a:t>velocidad</a:t>
                      </a:r>
                      <a:r>
                        <a:rPr lang="en-US" sz="1800" b="0" i="0" u="none" strike="noStrike" dirty="0">
                          <a:solidFill>
                            <a:srgbClr val="000000"/>
                          </a:solidFill>
                          <a:latin typeface="+mn-lt"/>
                        </a:rPr>
                        <a:t> de </a:t>
                      </a:r>
                      <a:r>
                        <a:rPr lang="en-US" sz="1800" b="0" i="0" u="none" strike="noStrike" dirty="0" err="1">
                          <a:solidFill>
                            <a:srgbClr val="000000"/>
                          </a:solidFill>
                          <a:latin typeface="+mn-lt"/>
                        </a:rPr>
                        <a:t>rotación</a:t>
                      </a:r>
                      <a:r>
                        <a:rPr lang="en-US" sz="18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76523">
                <a:tc>
                  <a:txBody>
                    <a:bodyPr/>
                    <a:lstStyle/>
                    <a:p>
                      <a:pPr algn="l" rtl="0" fontAlgn="b"/>
                      <a:r>
                        <a:rPr lang="en-US" sz="1800" b="0" i="0" u="none" strike="noStrike" dirty="0" err="1">
                          <a:solidFill>
                            <a:srgbClr val="000000"/>
                          </a:solidFill>
                          <a:latin typeface="+mn-lt"/>
                        </a:rPr>
                        <a:t>craga</a:t>
                      </a:r>
                      <a:r>
                        <a:rPr lang="en-US" sz="1800" b="0" i="0" u="none" strike="noStrike" dirty="0">
                          <a:solidFill>
                            <a:srgbClr val="000000"/>
                          </a:solidFill>
                          <a:latin typeface="+mn-lt"/>
                        </a:rPr>
                        <a:t> de </a:t>
                      </a:r>
                      <a:r>
                        <a:rPr lang="en-US" sz="1800" b="0" i="0" u="none" strike="noStrike" dirty="0" err="1">
                          <a:solidFill>
                            <a:srgbClr val="000000"/>
                          </a:solidFill>
                          <a:latin typeface="+mn-lt"/>
                        </a:rPr>
                        <a:t>ruptura</a:t>
                      </a:r>
                      <a:r>
                        <a:rPr lang="en-US" sz="1800" b="0" i="0" u="none" strike="noStrike" dirty="0">
                          <a:solidFill>
                            <a:srgbClr val="000000"/>
                          </a:solidFill>
                          <a:latin typeface="+mn-lt"/>
                        </a:rPr>
                        <a:t> (</a:t>
                      </a:r>
                      <a:r>
                        <a:rPr lang="en-US" sz="1800" b="0" i="0" u="none" strike="noStrike" dirty="0" err="1">
                          <a:solidFill>
                            <a:srgbClr val="000000"/>
                          </a:solidFill>
                          <a:latin typeface="+mn-lt"/>
                        </a:rPr>
                        <a:t>fabricante</a:t>
                      </a:r>
                      <a:r>
                        <a:rPr lang="en-US" sz="1800" b="0" i="0" u="none" strike="noStrike" dirty="0">
                          <a:solidFill>
                            <a:srgbClr val="000000"/>
                          </a:solidFill>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bl>
          </a:graphicData>
        </a:graphic>
      </p:graphicFrame>
      <p:pic>
        <p:nvPicPr>
          <p:cNvPr id="40961" name="Picture 1"/>
          <p:cNvPicPr>
            <a:picLocks noChangeAspect="1" noChangeArrowheads="1"/>
          </p:cNvPicPr>
          <p:nvPr/>
        </p:nvPicPr>
        <p:blipFill>
          <a:blip r:embed="rId3" cstate="print"/>
          <a:srcRect/>
          <a:stretch>
            <a:fillRect/>
          </a:stretch>
        </p:blipFill>
        <p:spPr bwMode="auto">
          <a:xfrm>
            <a:off x="3851920" y="2060848"/>
            <a:ext cx="1080120" cy="668938"/>
          </a:xfrm>
          <a:prstGeom prst="rect">
            <a:avLst/>
          </a:prstGeom>
          <a:noFill/>
          <a:ln w="9525">
            <a:no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3779912" y="2852936"/>
            <a:ext cx="1224136" cy="725941"/>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srcRect/>
          <a:stretch>
            <a:fillRect/>
          </a:stretch>
        </p:blipFill>
        <p:spPr bwMode="auto">
          <a:xfrm>
            <a:off x="3419872" y="3789040"/>
            <a:ext cx="2376264" cy="495811"/>
          </a:xfrm>
          <a:prstGeom prst="rect">
            <a:avLst/>
          </a:prstGeom>
          <a:noFill/>
          <a:ln w="9525">
            <a:noFill/>
            <a:miter lim="800000"/>
            <a:headEnd/>
            <a:tailEnd/>
          </a:ln>
        </p:spPr>
      </p:pic>
      <p:pic>
        <p:nvPicPr>
          <p:cNvPr id="40965" name="Picture 5"/>
          <p:cNvPicPr>
            <a:picLocks noChangeAspect="1" noChangeArrowheads="1"/>
          </p:cNvPicPr>
          <p:nvPr/>
        </p:nvPicPr>
        <p:blipFill>
          <a:blip r:embed="rId6" cstate="print"/>
          <a:srcRect/>
          <a:stretch>
            <a:fillRect/>
          </a:stretch>
        </p:blipFill>
        <p:spPr bwMode="auto">
          <a:xfrm>
            <a:off x="6228184" y="2492896"/>
            <a:ext cx="2376264" cy="671261"/>
          </a:xfrm>
          <a:prstGeom prst="rect">
            <a:avLst/>
          </a:prstGeom>
          <a:noFill/>
          <a:ln w="9525">
            <a:noFill/>
            <a:miter lim="800000"/>
            <a:headEnd/>
            <a:tailEnd/>
          </a:ln>
        </p:spPr>
      </p:pic>
      <p:pic>
        <p:nvPicPr>
          <p:cNvPr id="40967" name="Picture 7" descr="https://encrypted-tbn1.gstatic.com/images?q=tbn:ANd9GcSz0bVrsWJlR4pqdBo9C8_7vwqa_aiXVQ4r90BzHSOWb7l_iQpd"/>
          <p:cNvPicPr>
            <a:picLocks noChangeAspect="1" noChangeArrowheads="1"/>
          </p:cNvPicPr>
          <p:nvPr/>
        </p:nvPicPr>
        <p:blipFill>
          <a:blip r:embed="rId7" cstate="print"/>
          <a:srcRect/>
          <a:stretch>
            <a:fillRect/>
          </a:stretch>
        </p:blipFill>
        <p:spPr bwMode="auto">
          <a:xfrm>
            <a:off x="4067944" y="4869160"/>
            <a:ext cx="1440160" cy="13130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2" name="1 Título"/>
          <p:cNvSpPr>
            <a:spLocks noGrp="1"/>
          </p:cNvSpPr>
          <p:nvPr>
            <p:ph type="title"/>
          </p:nvPr>
        </p:nvSpPr>
        <p:spPr>
          <a:xfrm>
            <a:off x="755576" y="0"/>
            <a:ext cx="7272808" cy="1152128"/>
          </a:xfrm>
        </p:spPr>
        <p:txBody>
          <a:bodyPr>
            <a:normAutofit/>
          </a:bodyPr>
          <a:lstStyle/>
          <a:p>
            <a:r>
              <a:rPr lang="pt-BR" sz="2800" dirty="0" smtClean="0"/>
              <a:t>DISE</a:t>
            </a:r>
            <a:r>
              <a:rPr lang="es-EC" sz="2800" dirty="0" smtClean="0"/>
              <a:t>ÑO DE EJES DE TRANSMISIÓN</a:t>
            </a:r>
            <a:endParaRPr lang="pt-BR" sz="2800" dirty="0"/>
          </a:p>
        </p:txBody>
      </p:sp>
      <p:graphicFrame>
        <p:nvGraphicFramePr>
          <p:cNvPr id="25" name="24 Tabla"/>
          <p:cNvGraphicFramePr>
            <a:graphicFrameLocks noGrp="1"/>
          </p:cNvGraphicFramePr>
          <p:nvPr/>
        </p:nvGraphicFramePr>
        <p:xfrm>
          <a:off x="683568" y="1052736"/>
          <a:ext cx="7344817" cy="5112568"/>
        </p:xfrm>
        <a:graphic>
          <a:graphicData uri="http://schemas.openxmlformats.org/drawingml/2006/table">
            <a:tbl>
              <a:tblPr/>
              <a:tblGrid>
                <a:gridCol w="2376264"/>
                <a:gridCol w="3039611"/>
                <a:gridCol w="1928942"/>
              </a:tblGrid>
              <a:tr h="541151">
                <a:tc>
                  <a:txBody>
                    <a:bodyPr/>
                    <a:lstStyle/>
                    <a:p>
                      <a:pPr algn="ctr" fontAlgn="b"/>
                      <a:r>
                        <a:rPr lang="es-EC" sz="1800" b="1" i="0" u="none" strike="noStrike" noProof="0" dirty="0" smtClean="0">
                          <a:solidFill>
                            <a:srgbClr val="000000"/>
                          </a:solidFill>
                          <a:latin typeface="+mn-lt"/>
                        </a:rPr>
                        <a:t>Parámetros iniciales </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smtClean="0">
                          <a:solidFill>
                            <a:srgbClr val="000000"/>
                          </a:solidFill>
                          <a:latin typeface="+mn-lt"/>
                        </a:rPr>
                        <a:t>Fórmulas</a:t>
                      </a:r>
                      <a:r>
                        <a:rPr lang="en-US" sz="1800" b="1" i="0" u="none" strike="noStrike" dirty="0" smtClean="0">
                          <a:solidFill>
                            <a:srgbClr val="000000"/>
                          </a:solidFill>
                          <a:latin typeface="+mn-lt"/>
                        </a:rPr>
                        <a:t> </a:t>
                      </a:r>
                      <a:r>
                        <a:rPr lang="en-US" sz="1800" b="1" i="0" u="none" strike="noStrike" dirty="0">
                          <a:solidFill>
                            <a:srgbClr val="000000"/>
                          </a:solidFill>
                          <a:latin typeface="+mn-lt"/>
                        </a:rPr>
                        <a:t>de </a:t>
                      </a:r>
                      <a:r>
                        <a:rPr lang="es-EC" sz="1800" b="1" i="0" u="none" strike="noStrike" noProof="0" dirty="0" smtClean="0">
                          <a:solidFill>
                            <a:srgbClr val="000000"/>
                          </a:solidFill>
                          <a:latin typeface="+mn-lt"/>
                        </a:rPr>
                        <a:t>diseño</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a:solidFill>
                            <a:srgbClr val="000000"/>
                          </a:solidFill>
                          <a:latin typeface="+mn-lt"/>
                        </a:rPr>
                        <a:t>Resultados</a:t>
                      </a:r>
                      <a:r>
                        <a:rPr lang="en-US" sz="1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7">
                <a:tc>
                  <a:txBody>
                    <a:bodyPr/>
                    <a:lstStyle/>
                    <a:p>
                      <a:pPr algn="l" fontAlgn="b"/>
                      <a:r>
                        <a:rPr lang="en-US" sz="1400" b="0" i="0" u="none" strike="noStrike" dirty="0" smtClean="0">
                          <a:solidFill>
                            <a:srgbClr val="000000"/>
                          </a:solidFill>
                          <a:latin typeface="+mn-lt"/>
                        </a:rPr>
                        <a:t>d1 </a:t>
                      </a:r>
                      <a:r>
                        <a:rPr lang="en-US" sz="1400" b="0" i="0" u="none" strike="noStrike" dirty="0">
                          <a:solidFill>
                            <a:srgbClr val="000000"/>
                          </a:solidFill>
                          <a:latin typeface="+mn-lt"/>
                        </a:rPr>
                        <a:t>(</a:t>
                      </a:r>
                      <a:r>
                        <a:rPr lang="en-US" sz="1400" b="0" i="0" u="none" strike="noStrike" dirty="0" err="1" smtClean="0">
                          <a:solidFill>
                            <a:srgbClr val="000000"/>
                          </a:solidFill>
                          <a:latin typeface="+mn-lt"/>
                        </a:rPr>
                        <a:t>diámetro</a:t>
                      </a:r>
                      <a:r>
                        <a:rPr lang="en-US" sz="14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b"/>
                      <a:r>
                        <a:rPr lang="en-US" sz="1800" b="0"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just"/>
                      <a:r>
                        <a:rPr kumimoji="0" lang="es-EC" sz="1600" kern="1200" baseline="0" dirty="0" smtClean="0">
                          <a:solidFill>
                            <a:schemeClr val="tx1"/>
                          </a:solidFill>
                          <a:latin typeface="+mn-lt"/>
                          <a:ea typeface="+mn-ea"/>
                          <a:cs typeface="+mn-cs"/>
                        </a:rPr>
                        <a:t>La deflexión en el engrane debe ser menor a 0.127 mm y menor a 0.03 grados</a:t>
                      </a:r>
                    </a:p>
                    <a:p>
                      <a:pPr algn="just"/>
                      <a:r>
                        <a:rPr kumimoji="0" lang="es-EC" sz="1600" kern="1200" baseline="0" dirty="0" smtClean="0">
                          <a:solidFill>
                            <a:schemeClr val="tx1"/>
                          </a:solidFill>
                          <a:latin typeface="+mn-lt"/>
                          <a:ea typeface="+mn-ea"/>
                          <a:cs typeface="+mn-cs"/>
                        </a:rPr>
                        <a:t>La deflexión en los cojinetes debe ser menor a 0.04 grados</a:t>
                      </a:r>
                      <a:r>
                        <a:rPr lang="en-US" sz="1600" b="0" i="0" u="none" strike="noStrike" dirty="0">
                          <a:solidFill>
                            <a:srgbClr val="000000"/>
                          </a:solidFill>
                          <a:latin typeface="+mn-lt"/>
                        </a:rPr>
                        <a:t> </a:t>
                      </a:r>
                      <a:endParaRPr lang="en-US" sz="1600" b="0" i="0" u="none" strike="noStrike" dirty="0" smtClean="0">
                        <a:solidFill>
                          <a:srgbClr val="000000"/>
                        </a:solidFill>
                        <a:latin typeface="+mn-lt"/>
                      </a:endParaRPr>
                    </a:p>
                    <a:p>
                      <a:endParaRPr lang="en-US" sz="1600" b="0" i="0" u="none" strike="noStrike" dirty="0" smtClean="0">
                        <a:solidFill>
                          <a:srgbClr val="000000"/>
                        </a:solidFill>
                        <a:latin typeface="+mn-lt"/>
                      </a:endParaRPr>
                    </a:p>
                    <a:p>
                      <a:r>
                        <a:rPr lang="en-US" sz="1600" b="0" i="0" u="none" strike="noStrike" dirty="0" smtClean="0">
                          <a:solidFill>
                            <a:srgbClr val="000000"/>
                          </a:solidFill>
                          <a:latin typeface="+mn-lt"/>
                        </a:rPr>
                        <a:t>Factor de </a:t>
                      </a:r>
                      <a:r>
                        <a:rPr lang="en-US" sz="1600" b="0" i="0" u="none" strike="noStrike" dirty="0" err="1" smtClean="0">
                          <a:solidFill>
                            <a:srgbClr val="000000"/>
                          </a:solidFill>
                          <a:latin typeface="+mn-lt"/>
                        </a:rPr>
                        <a:t>seguridad</a:t>
                      </a:r>
                      <a:r>
                        <a:rPr lang="en-US" sz="1600" b="0" i="0" u="none" strike="noStrike" dirty="0" smtClean="0">
                          <a:solidFill>
                            <a:srgbClr val="000000"/>
                          </a:solidFill>
                          <a:latin typeface="+mn-lt"/>
                        </a:rPr>
                        <a:t> 2</a:t>
                      </a:r>
                      <a:endParaRPr lang="en-US" sz="16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b"/>
                      <a:r>
                        <a:rPr lang="en-US" sz="1400" b="0" i="0" u="none" strike="noStrike" dirty="0" smtClean="0">
                          <a:solidFill>
                            <a:srgbClr val="000000"/>
                          </a:solidFill>
                          <a:latin typeface="+mn-lt"/>
                        </a:rPr>
                        <a:t>km (</a:t>
                      </a:r>
                      <a:r>
                        <a:rPr lang="en-US" sz="1400" b="0" i="0" u="none" strike="noStrike" dirty="0" err="1" smtClean="0">
                          <a:solidFill>
                            <a:srgbClr val="000000"/>
                          </a:solidFill>
                          <a:latin typeface="+mn-lt"/>
                        </a:rPr>
                        <a:t>concentrador</a:t>
                      </a:r>
                      <a:r>
                        <a:rPr lang="en-US" sz="1400" b="0" i="0" u="none" strike="noStrike" dirty="0" smtClean="0">
                          <a:solidFill>
                            <a:srgbClr val="000000"/>
                          </a:solidFill>
                          <a:latin typeface="+mn-lt"/>
                        </a:rPr>
                        <a:t> de </a:t>
                      </a:r>
                      <a:r>
                        <a:rPr lang="en-US" sz="1400" b="0" i="0" u="none" strike="noStrike" dirty="0" err="1" smtClean="0">
                          <a:solidFill>
                            <a:srgbClr val="000000"/>
                          </a:solidFill>
                          <a:latin typeface="+mn-lt"/>
                        </a:rPr>
                        <a:t>esfuerzos</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360040">
                <a:tc>
                  <a:txBody>
                    <a:bodyPr/>
                    <a:lstStyle/>
                    <a:p>
                      <a:pPr algn="l" fontAlgn="b"/>
                      <a:r>
                        <a:rPr lang="en-US" sz="1400" b="0" i="0" u="none" strike="noStrike" dirty="0" smtClean="0">
                          <a:solidFill>
                            <a:srgbClr val="000000"/>
                          </a:solidFill>
                          <a:latin typeface="+mn-lt"/>
                        </a:rPr>
                        <a:t>M (</a:t>
                      </a:r>
                      <a:r>
                        <a:rPr lang="en-US" sz="1400" b="0" i="0" u="none" strike="noStrike" dirty="0" err="1" smtClean="0">
                          <a:solidFill>
                            <a:srgbClr val="000000"/>
                          </a:solidFill>
                          <a:latin typeface="+mn-lt"/>
                        </a:rPr>
                        <a:t>momento</a:t>
                      </a:r>
                      <a:r>
                        <a:rPr lang="en-US" sz="1400" b="0" i="0" u="none" strike="noStrike" dirty="0" smtClean="0">
                          <a:solidFill>
                            <a:srgbClr val="000000"/>
                          </a:solidFill>
                          <a:latin typeface="+mn-lt"/>
                        </a:rPr>
                        <a:t> </a:t>
                      </a:r>
                      <a:r>
                        <a:rPr lang="en-US" sz="1400" b="0" i="0" u="none" strike="noStrike" dirty="0" err="1" smtClean="0">
                          <a:solidFill>
                            <a:srgbClr val="000000"/>
                          </a:solidFill>
                          <a:latin typeface="+mn-lt"/>
                        </a:rPr>
                        <a:t>máximo</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algn="l" fontAlgn="b"/>
                      <a:r>
                        <a:rPr lang="en-US" sz="1400" b="0" i="0" u="none" strike="noStrike" dirty="0" smtClean="0">
                          <a:solidFill>
                            <a:srgbClr val="000000"/>
                          </a:solidFill>
                          <a:latin typeface="+mn-lt"/>
                        </a:rPr>
                        <a:t>Se(</a:t>
                      </a:r>
                      <a:r>
                        <a:rPr lang="en-US" sz="1400" b="0" i="0" u="none" strike="noStrike" dirty="0" err="1" smtClean="0">
                          <a:solidFill>
                            <a:srgbClr val="000000"/>
                          </a:solidFill>
                          <a:latin typeface="+mn-lt"/>
                        </a:rPr>
                        <a:t>resistencia</a:t>
                      </a:r>
                      <a:r>
                        <a:rPr lang="en-US" sz="1400" b="0" i="0" u="none" strike="noStrike" dirty="0" smtClean="0">
                          <a:solidFill>
                            <a:srgbClr val="000000"/>
                          </a:solidFill>
                          <a:latin typeface="+mn-lt"/>
                        </a:rPr>
                        <a:t> a la </a:t>
                      </a:r>
                      <a:r>
                        <a:rPr lang="en-US" sz="1400" b="0" i="0" u="none" strike="noStrike" dirty="0" err="1" smtClean="0">
                          <a:solidFill>
                            <a:srgbClr val="000000"/>
                          </a:solidFill>
                          <a:latin typeface="+mn-lt"/>
                        </a:rPr>
                        <a:t>fatiga</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algn="l" fontAlgn="b"/>
                      <a:r>
                        <a:rPr lang="en-US" sz="1400" b="0" i="0" u="none" strike="noStrike" dirty="0" smtClean="0">
                          <a:solidFill>
                            <a:srgbClr val="000000"/>
                          </a:solidFill>
                          <a:latin typeface="+mn-lt"/>
                        </a:rPr>
                        <a:t>T (torque </a:t>
                      </a:r>
                      <a:r>
                        <a:rPr lang="en-US" sz="1400" b="0" i="0" u="none" strike="noStrike" dirty="0" err="1" smtClean="0">
                          <a:solidFill>
                            <a:srgbClr val="000000"/>
                          </a:solidFill>
                          <a:latin typeface="+mn-lt"/>
                        </a:rPr>
                        <a:t>máximo</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360040">
                <a:tc>
                  <a:txBody>
                    <a:bodyPr/>
                    <a:lstStyle/>
                    <a:p>
                      <a:pPr algn="l" fontAlgn="b"/>
                      <a:r>
                        <a:rPr lang="en-US" sz="1400" b="0" i="0" u="none" strike="noStrike" dirty="0" err="1" smtClean="0">
                          <a:solidFill>
                            <a:srgbClr val="000000"/>
                          </a:solidFill>
                          <a:latin typeface="+mn-lt"/>
                        </a:rPr>
                        <a:t>Sy</a:t>
                      </a:r>
                      <a:r>
                        <a:rPr lang="en-US" sz="1400" b="0" i="0" u="none" strike="noStrike" dirty="0" smtClean="0">
                          <a:solidFill>
                            <a:srgbClr val="000000"/>
                          </a:solidFill>
                          <a:latin typeface="+mn-lt"/>
                        </a:rPr>
                        <a:t>(</a:t>
                      </a:r>
                      <a:r>
                        <a:rPr lang="en-US" sz="1400" b="0" i="0" u="none" strike="noStrike" dirty="0" err="1" smtClean="0">
                          <a:solidFill>
                            <a:srgbClr val="000000"/>
                          </a:solidFill>
                          <a:latin typeface="+mn-lt"/>
                        </a:rPr>
                        <a:t>Esfuerzo</a:t>
                      </a:r>
                      <a:r>
                        <a:rPr lang="en-US" sz="1400" b="0" i="0" u="none" strike="noStrike" dirty="0" smtClean="0">
                          <a:solidFill>
                            <a:srgbClr val="000000"/>
                          </a:solidFill>
                          <a:latin typeface="+mn-lt"/>
                        </a:rPr>
                        <a:t> a la </a:t>
                      </a:r>
                      <a:r>
                        <a:rPr lang="en-US" sz="1400" b="0" i="0" u="none" strike="noStrike" dirty="0" err="1" smtClean="0">
                          <a:solidFill>
                            <a:srgbClr val="000000"/>
                          </a:solidFill>
                          <a:latin typeface="+mn-lt"/>
                        </a:rPr>
                        <a:t>fluencia</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algn="l" fontAlgn="b"/>
                      <a:r>
                        <a:rPr lang="en-US" sz="1400" b="0" i="0" u="none" strike="noStrike" dirty="0" err="1" smtClean="0">
                          <a:solidFill>
                            <a:srgbClr val="000000"/>
                          </a:solidFill>
                          <a:latin typeface="+mn-lt"/>
                        </a:rPr>
                        <a:t>da</a:t>
                      </a:r>
                      <a:r>
                        <a:rPr lang="en-US" sz="1400" b="0" i="0" u="none" strike="noStrike" dirty="0" smtClean="0">
                          <a:solidFill>
                            <a:srgbClr val="000000"/>
                          </a:solidFill>
                          <a:latin typeface="+mn-lt"/>
                        </a:rPr>
                        <a:t>,</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db (</a:t>
                      </a:r>
                      <a:r>
                        <a:rPr lang="en-US" sz="1400" b="0" i="0" u="none" strike="noStrike" dirty="0" err="1" smtClean="0">
                          <a:solidFill>
                            <a:srgbClr val="000000"/>
                          </a:solidFill>
                          <a:latin typeface="+mn-lt"/>
                        </a:rPr>
                        <a:t>distancias</a:t>
                      </a:r>
                      <a:r>
                        <a:rPr lang="en-US" sz="1400" b="0" i="0" u="none" strike="noStrike" dirty="0" smtClean="0">
                          <a:solidFill>
                            <a:srgbClr val="000000"/>
                          </a:solidFill>
                          <a:latin typeface="+mn-lt"/>
                        </a:rPr>
                        <a:t> de </a:t>
                      </a:r>
                      <a:r>
                        <a:rPr lang="en-US" sz="1400" b="0" i="0" u="none" strike="noStrike" dirty="0" err="1" smtClean="0">
                          <a:solidFill>
                            <a:srgbClr val="000000"/>
                          </a:solidFill>
                          <a:latin typeface="+mn-lt"/>
                        </a:rPr>
                        <a:t>eje</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I (</a:t>
                      </a:r>
                      <a:r>
                        <a:rPr lang="en-US" sz="1400" b="0" i="0" u="none" strike="noStrike" dirty="0" err="1" smtClean="0">
                          <a:solidFill>
                            <a:srgbClr val="000000"/>
                          </a:solidFill>
                          <a:latin typeface="+mn-lt"/>
                        </a:rPr>
                        <a:t>Inercia</a:t>
                      </a:r>
                      <a:r>
                        <a:rPr lang="en-US" sz="1400" b="0" i="0" u="none" strike="noStrike" dirty="0" smtClean="0">
                          <a:solidFill>
                            <a:srgbClr val="000000"/>
                          </a:solidFill>
                          <a:latin typeface="+mn-lt"/>
                        </a:rPr>
                        <a:t> del</a:t>
                      </a:r>
                      <a:r>
                        <a:rPr lang="en-US" sz="1400" b="0" i="0" u="none" strike="noStrike" baseline="0" dirty="0" smtClean="0">
                          <a:solidFill>
                            <a:srgbClr val="000000"/>
                          </a:solidFill>
                          <a:latin typeface="+mn-lt"/>
                        </a:rPr>
                        <a:t> </a:t>
                      </a:r>
                      <a:r>
                        <a:rPr lang="en-US" sz="1400" b="0" i="0" u="none" strike="noStrike" baseline="0" dirty="0" err="1" smtClean="0">
                          <a:solidFill>
                            <a:srgbClr val="000000"/>
                          </a:solidFill>
                          <a:latin typeface="+mn-lt"/>
                        </a:rPr>
                        <a:t>eje</a:t>
                      </a:r>
                      <a:r>
                        <a:rPr lang="en-US" sz="1400" b="0" i="0" u="none" strike="noStrike" baseline="0"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E (</a:t>
                      </a:r>
                      <a:r>
                        <a:rPr lang="en-US" sz="1400" b="0" i="0" u="none" strike="noStrike" dirty="0" err="1" smtClean="0">
                          <a:solidFill>
                            <a:srgbClr val="000000"/>
                          </a:solidFill>
                          <a:latin typeface="+mn-lt"/>
                        </a:rPr>
                        <a:t>módulo</a:t>
                      </a:r>
                      <a:r>
                        <a:rPr lang="en-US" sz="1400" b="0" i="0" u="none" strike="noStrike" baseline="0" dirty="0" smtClean="0">
                          <a:solidFill>
                            <a:srgbClr val="000000"/>
                          </a:solidFill>
                          <a:latin typeface="+mn-lt"/>
                        </a:rPr>
                        <a:t> </a:t>
                      </a:r>
                      <a:r>
                        <a:rPr lang="en-US" sz="1400" b="0" i="0" u="none" strike="noStrike" baseline="0" dirty="0" err="1" smtClean="0">
                          <a:solidFill>
                            <a:srgbClr val="000000"/>
                          </a:solidFill>
                          <a:latin typeface="+mn-lt"/>
                        </a:rPr>
                        <a:t>elástico</a:t>
                      </a:r>
                      <a:r>
                        <a:rPr lang="en-US" sz="1400" b="0" i="0" u="none" strike="noStrike" baseline="0" dirty="0" smtClean="0">
                          <a:solidFill>
                            <a:srgbClr val="000000"/>
                          </a:solidFill>
                          <a:latin typeface="+mn-lt"/>
                        </a:rPr>
                        <a:t> del </a:t>
                      </a:r>
                      <a:r>
                        <a:rPr lang="en-US" sz="1400" b="0" i="0" u="none" strike="noStrike" baseline="0" dirty="0" err="1" smtClean="0">
                          <a:solidFill>
                            <a:srgbClr val="000000"/>
                          </a:solidFill>
                          <a:latin typeface="+mn-lt"/>
                        </a:rPr>
                        <a:t>acero</a:t>
                      </a:r>
                      <a:r>
                        <a:rPr lang="en-US" sz="1400" b="0" i="0" u="none" strike="noStrike" baseline="0"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b"/>
                      <a:r>
                        <a:rPr lang="el-GR" sz="1400" b="0" i="0" u="none" strike="noStrike" dirty="0" smtClean="0">
                          <a:solidFill>
                            <a:srgbClr val="000000"/>
                          </a:solidFill>
                          <a:latin typeface="+mn-lt"/>
                          <a:cs typeface="Arial"/>
                        </a:rPr>
                        <a:t>δ</a:t>
                      </a:r>
                      <a:r>
                        <a:rPr lang="es-EC" sz="1400" b="0" i="0" u="none" strike="noStrike" dirty="0" smtClean="0">
                          <a:solidFill>
                            <a:srgbClr val="000000"/>
                          </a:solidFill>
                          <a:latin typeface="+mn-lt"/>
                          <a:cs typeface="Arial"/>
                        </a:rPr>
                        <a:t> (deflexión del eje)</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We (</a:t>
                      </a:r>
                      <a:r>
                        <a:rPr lang="en-US" sz="1400" b="0" i="0" u="none" strike="noStrike" dirty="0" err="1" smtClean="0">
                          <a:solidFill>
                            <a:srgbClr val="000000"/>
                          </a:solidFill>
                          <a:latin typeface="+mn-lt"/>
                        </a:rPr>
                        <a:t>masa</a:t>
                      </a:r>
                      <a:r>
                        <a:rPr lang="en-US" sz="1400" b="0" i="0" u="none" strike="noStrike" dirty="0" smtClean="0">
                          <a:solidFill>
                            <a:srgbClr val="000000"/>
                          </a:solidFill>
                          <a:latin typeface="+mn-lt"/>
                        </a:rPr>
                        <a:t> del </a:t>
                      </a:r>
                      <a:r>
                        <a:rPr lang="en-US" sz="1400" b="0" i="0" u="none" strike="noStrike" dirty="0" err="1" smtClean="0">
                          <a:solidFill>
                            <a:srgbClr val="000000"/>
                          </a:solidFill>
                          <a:latin typeface="+mn-lt"/>
                        </a:rPr>
                        <a:t>eje</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Material SAE 1018</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9810" name="Picture 2"/>
          <p:cNvPicPr>
            <a:picLocks noChangeAspect="1" noChangeArrowheads="1"/>
          </p:cNvPicPr>
          <p:nvPr/>
        </p:nvPicPr>
        <p:blipFill>
          <a:blip r:embed="rId3" cstate="print"/>
          <a:srcRect l="26838" t="45891" r="52132" b="43281"/>
          <a:stretch>
            <a:fillRect/>
          </a:stretch>
        </p:blipFill>
        <p:spPr bwMode="auto">
          <a:xfrm>
            <a:off x="3131840" y="1844824"/>
            <a:ext cx="2736304" cy="792088"/>
          </a:xfrm>
          <a:prstGeom prst="rect">
            <a:avLst/>
          </a:prstGeom>
          <a:noFill/>
          <a:ln w="9525">
            <a:noFill/>
            <a:miter lim="800000"/>
            <a:headEnd/>
            <a:tailEnd/>
          </a:ln>
        </p:spPr>
      </p:pic>
      <p:pic>
        <p:nvPicPr>
          <p:cNvPr id="119811" name="Picture 3"/>
          <p:cNvPicPr>
            <a:picLocks noChangeAspect="1" noChangeArrowheads="1"/>
          </p:cNvPicPr>
          <p:nvPr/>
        </p:nvPicPr>
        <p:blipFill>
          <a:blip r:embed="rId4" cstate="print"/>
          <a:srcRect l="26756" t="47047" r="50000" b="45078"/>
          <a:stretch>
            <a:fillRect/>
          </a:stretch>
        </p:blipFill>
        <p:spPr bwMode="auto">
          <a:xfrm>
            <a:off x="3131840" y="2996952"/>
            <a:ext cx="2880320" cy="548632"/>
          </a:xfrm>
          <a:prstGeom prst="rect">
            <a:avLst/>
          </a:prstGeom>
          <a:noFill/>
          <a:ln w="9525">
            <a:noFill/>
            <a:miter lim="800000"/>
            <a:headEnd/>
            <a:tailEnd/>
          </a:ln>
        </p:spPr>
      </p:pic>
      <p:pic>
        <p:nvPicPr>
          <p:cNvPr id="119812" name="Picture 4"/>
          <p:cNvPicPr>
            <a:picLocks noChangeAspect="1" noChangeArrowheads="1"/>
          </p:cNvPicPr>
          <p:nvPr/>
        </p:nvPicPr>
        <p:blipFill>
          <a:blip r:embed="rId5" cstate="print"/>
          <a:srcRect l="26756" t="31297" r="61068" b="62797"/>
          <a:stretch>
            <a:fillRect/>
          </a:stretch>
        </p:blipFill>
        <p:spPr bwMode="auto">
          <a:xfrm>
            <a:off x="3635896" y="3717032"/>
            <a:ext cx="1584176" cy="432048"/>
          </a:xfrm>
          <a:prstGeom prst="rect">
            <a:avLst/>
          </a:prstGeom>
          <a:noFill/>
          <a:ln w="9525">
            <a:noFill/>
            <a:miter lim="800000"/>
            <a:headEnd/>
            <a:tailEnd/>
          </a:ln>
        </p:spPr>
      </p:pic>
      <p:pic>
        <p:nvPicPr>
          <p:cNvPr id="119813" name="Picture 5"/>
          <p:cNvPicPr>
            <a:picLocks noChangeAspect="1" noChangeArrowheads="1"/>
          </p:cNvPicPr>
          <p:nvPr/>
        </p:nvPicPr>
        <p:blipFill>
          <a:blip r:embed="rId6" cstate="print"/>
          <a:srcRect l="27309" t="44094" r="62176" b="48031"/>
          <a:stretch>
            <a:fillRect/>
          </a:stretch>
        </p:blipFill>
        <p:spPr bwMode="auto">
          <a:xfrm>
            <a:off x="3707904" y="4365104"/>
            <a:ext cx="1368152" cy="576064"/>
          </a:xfrm>
          <a:prstGeom prst="rect">
            <a:avLst/>
          </a:prstGeom>
          <a:noFill/>
          <a:ln w="9525">
            <a:noFill/>
            <a:miter lim="800000"/>
            <a:headEnd/>
            <a:tailEnd/>
          </a:ln>
        </p:spPr>
      </p:pic>
      <p:pic>
        <p:nvPicPr>
          <p:cNvPr id="119815" name="Picture 7" descr="http://t2.gstatic.com/images?q=tbn:ANd9GcR47b4FlFJh63fkEJ9bWBOm-EBO9xRKMkQWU5T90PdlRpXfCnvL0Q"/>
          <p:cNvPicPr>
            <a:picLocks noChangeAspect="1" noChangeArrowheads="1"/>
          </p:cNvPicPr>
          <p:nvPr/>
        </p:nvPicPr>
        <p:blipFill>
          <a:blip r:embed="rId7" cstate="print"/>
          <a:srcRect/>
          <a:stretch>
            <a:fillRect/>
          </a:stretch>
        </p:blipFill>
        <p:spPr bwMode="auto">
          <a:xfrm>
            <a:off x="3203848" y="5013176"/>
            <a:ext cx="2736304" cy="9751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0"/>
            <a:ext cx="7772400" cy="1143000"/>
          </a:xfrm>
        </p:spPr>
        <p:txBody>
          <a:bodyPr>
            <a:normAutofit/>
          </a:bodyPr>
          <a:lstStyle/>
          <a:p>
            <a:r>
              <a:rPr lang="es-EC" sz="3600" dirty="0" smtClean="0"/>
              <a:t>SELECCIÓN DE RODAMIENTOS </a:t>
            </a:r>
            <a:endParaRPr lang="pt-BR" sz="3600" dirty="0"/>
          </a:p>
        </p:txBody>
      </p:sp>
      <p:sp>
        <p:nvSpPr>
          <p:cNvPr id="4" name="1 Título"/>
          <p:cNvSpPr txBox="1">
            <a:spLocks/>
          </p:cNvSpPr>
          <p:nvPr/>
        </p:nvSpPr>
        <p:spPr>
          <a:xfrm>
            <a:off x="827584" y="548680"/>
            <a:ext cx="7772400" cy="11430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0" i="0" u="none" strike="noStrike" kern="1200" cap="none" spc="0" normalizeH="0" noProof="0" dirty="0" smtClean="0">
                <a:ln>
                  <a:noFill/>
                </a:ln>
                <a:solidFill>
                  <a:schemeClr val="tx2"/>
                </a:solidFill>
                <a:effectLst/>
                <a:uLnTx/>
                <a:uFillTx/>
                <a:latin typeface="+mj-lt"/>
                <a:ea typeface="+mj-ea"/>
                <a:cs typeface="+mj-cs"/>
              </a:rPr>
              <a:t>PROGRAMA MITCALC</a:t>
            </a:r>
            <a:r>
              <a:rPr kumimoji="0" lang="es-EC" sz="2800" b="0" i="0" u="none" strike="noStrike" kern="1200" cap="none" spc="0" normalizeH="0" baseline="0" noProof="0" dirty="0" smtClean="0">
                <a:ln>
                  <a:noFill/>
                </a:ln>
                <a:solidFill>
                  <a:schemeClr val="tx2"/>
                </a:solidFill>
                <a:effectLst/>
                <a:uLnTx/>
                <a:uFillTx/>
                <a:latin typeface="+mj-lt"/>
                <a:ea typeface="+mj-ea"/>
                <a:cs typeface="+mj-cs"/>
              </a:rPr>
              <a:t> </a:t>
            </a:r>
            <a:endParaRPr kumimoji="0" lang="pt-BR"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4 Imagen"/>
          <p:cNvPicPr/>
          <p:nvPr/>
        </p:nvPicPr>
        <p:blipFill>
          <a:blip r:embed="rId3" cstate="print"/>
          <a:srcRect t="32660" r="38284" b="25216"/>
          <a:stretch>
            <a:fillRect/>
          </a:stretch>
        </p:blipFill>
        <p:spPr bwMode="auto">
          <a:xfrm>
            <a:off x="1835696" y="1556792"/>
            <a:ext cx="5350392" cy="2057255"/>
          </a:xfrm>
          <a:prstGeom prst="rect">
            <a:avLst/>
          </a:prstGeom>
          <a:noFill/>
          <a:ln w="9525">
            <a:noFill/>
            <a:miter lim="800000"/>
            <a:headEnd/>
            <a:tailEnd/>
          </a:ln>
        </p:spPr>
      </p:pic>
      <p:pic>
        <p:nvPicPr>
          <p:cNvPr id="6" name="5 Imagen"/>
          <p:cNvPicPr/>
          <p:nvPr/>
        </p:nvPicPr>
        <p:blipFill>
          <a:blip r:embed="rId4" cstate="print"/>
          <a:srcRect t="37374" r="38284" b="14781"/>
          <a:stretch>
            <a:fillRect/>
          </a:stretch>
        </p:blipFill>
        <p:spPr bwMode="auto">
          <a:xfrm>
            <a:off x="1835696" y="3573016"/>
            <a:ext cx="5361025" cy="2341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graphicFrame>
        <p:nvGraphicFramePr>
          <p:cNvPr id="4" name="3 Marcador de contenido"/>
          <p:cNvGraphicFramePr>
            <a:graphicFrameLocks noGrp="1"/>
          </p:cNvGraphicFramePr>
          <p:nvPr>
            <p:ph sz="quarter" idx="1"/>
          </p:nvPr>
        </p:nvGraphicFramePr>
        <p:xfrm>
          <a:off x="2051720" y="1412776"/>
          <a:ext cx="4900379" cy="3580224"/>
        </p:xfrm>
        <a:graphic>
          <a:graphicData uri="http://schemas.openxmlformats.org/drawingml/2006/table">
            <a:tbl>
              <a:tblPr/>
              <a:tblGrid>
                <a:gridCol w="1592126"/>
                <a:gridCol w="3308253"/>
              </a:tblGrid>
              <a:tr h="325475">
                <a:tc>
                  <a:txBody>
                    <a:bodyPr/>
                    <a:lstStyle/>
                    <a:p>
                      <a:pPr marL="0" marR="0" algn="ctr">
                        <a:lnSpc>
                          <a:spcPct val="150000"/>
                        </a:lnSpc>
                        <a:spcBef>
                          <a:spcPts val="0"/>
                        </a:spcBef>
                        <a:spcAft>
                          <a:spcPts val="0"/>
                        </a:spcAft>
                      </a:pPr>
                      <a:r>
                        <a:rPr lang="es-ES" sz="1200" dirty="0">
                          <a:solidFill>
                            <a:srgbClr val="000000"/>
                          </a:solidFill>
                          <a:latin typeface="Arial"/>
                          <a:ea typeface="Calibri"/>
                          <a:cs typeface="Times New Roman"/>
                        </a:rPr>
                        <a:t>PRODUCTO</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MAQUINARIA ACTUAL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900">
                <a:tc>
                  <a:txBody>
                    <a:bodyPr/>
                    <a:lstStyle/>
                    <a:p>
                      <a:pPr marL="0" marR="0" algn="ctr">
                        <a:lnSpc>
                          <a:spcPct val="150000"/>
                        </a:lnSpc>
                        <a:spcBef>
                          <a:spcPts val="0"/>
                        </a:spcBef>
                        <a:spcAft>
                          <a:spcPts val="0"/>
                        </a:spcAft>
                      </a:pPr>
                      <a:r>
                        <a:rPr lang="pt-BR" sz="1200">
                          <a:solidFill>
                            <a:srgbClr val="000000"/>
                          </a:solidFill>
                          <a:latin typeface="Arial"/>
                          <a:ea typeface="Calibri"/>
                          <a:cs typeface="Times New Roman"/>
                        </a:rPr>
                        <a:t>Germen de trigo</a:t>
                      </a:r>
                      <a:endParaRPr lang="en-US" sz="1100">
                        <a:latin typeface="Calibri"/>
                        <a:ea typeface="Calibri"/>
                        <a:cs typeface="Times New Roman"/>
                      </a:endParaRPr>
                    </a:p>
                    <a:p>
                      <a:pPr marL="0" marR="0" algn="ctr">
                        <a:lnSpc>
                          <a:spcPct val="150000"/>
                        </a:lnSpc>
                        <a:spcBef>
                          <a:spcPts val="0"/>
                        </a:spcBef>
                        <a:spcAft>
                          <a:spcPts val="0"/>
                        </a:spcAft>
                      </a:pPr>
                      <a:r>
                        <a:rPr lang="pt-BR" sz="1200">
                          <a:solidFill>
                            <a:srgbClr val="000000"/>
                          </a:solidFill>
                          <a:latin typeface="Arial"/>
                          <a:ea typeface="Calibri"/>
                          <a:cs typeface="Times New Roman"/>
                        </a:rPr>
                        <a:t>Salvado de trigo</a:t>
                      </a:r>
                      <a:endParaRPr lang="en-US" sz="1100">
                        <a:latin typeface="Calibri"/>
                        <a:ea typeface="Calibri"/>
                        <a:cs typeface="Times New Roman"/>
                      </a:endParaRPr>
                    </a:p>
                    <a:p>
                      <a:pPr marL="0" marR="0" algn="ctr">
                        <a:lnSpc>
                          <a:spcPct val="150000"/>
                        </a:lnSpc>
                        <a:spcBef>
                          <a:spcPts val="0"/>
                        </a:spcBef>
                        <a:spcAft>
                          <a:spcPts val="0"/>
                        </a:spcAft>
                      </a:pPr>
                      <a:r>
                        <a:rPr lang="es-ES" sz="1200">
                          <a:solidFill>
                            <a:srgbClr val="000000"/>
                          </a:solidFill>
                          <a:latin typeface="Arial"/>
                          <a:ea typeface="Calibri"/>
                          <a:cs typeface="Times New Roman"/>
                        </a:rPr>
                        <a:t>Granola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S" sz="1200" dirty="0">
                          <a:solidFill>
                            <a:srgbClr val="000000"/>
                          </a:solidFill>
                          <a:latin typeface="Arial"/>
                          <a:ea typeface="Calibri"/>
                          <a:cs typeface="Times New Roman"/>
                        </a:rPr>
                        <a:t>Dosificador de producto (envasado)</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Balanza digital</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Selladora tipo cizalla</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Codificadora tipo pistola</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849">
                <a:tc>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Galletas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ES" sz="1200" dirty="0">
                          <a:solidFill>
                            <a:srgbClr val="000000"/>
                          </a:solidFill>
                          <a:latin typeface="Arial"/>
                          <a:ea typeface="Calibri"/>
                          <a:cs typeface="Times New Roman"/>
                        </a:rPr>
                        <a:t>Laminadora</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Horno eléctrico</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Dosificador de producto (envasado)</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Balanza digital</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Selladora tipo cizalla</a:t>
                      </a:r>
                      <a:endParaRPr lang="en-US" sz="1100" dirty="0">
                        <a:latin typeface="Calibri"/>
                        <a:ea typeface="Calibri"/>
                        <a:cs typeface="Times New Roman"/>
                      </a:endParaRPr>
                    </a:p>
                    <a:p>
                      <a:pPr marL="0" marR="0" algn="just">
                        <a:lnSpc>
                          <a:spcPct val="150000"/>
                        </a:lnSpc>
                        <a:spcBef>
                          <a:spcPts val="0"/>
                        </a:spcBef>
                        <a:spcAft>
                          <a:spcPts val="0"/>
                        </a:spcAft>
                      </a:pPr>
                      <a:r>
                        <a:rPr lang="es-ES" sz="1200" dirty="0">
                          <a:solidFill>
                            <a:srgbClr val="000000"/>
                          </a:solidFill>
                          <a:latin typeface="Arial"/>
                          <a:ea typeface="Calibri"/>
                          <a:cs typeface="Times New Roman"/>
                        </a:rPr>
                        <a:t>Codificadora tipo pistola</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683568" y="836712"/>
            <a:ext cx="7488832" cy="369332"/>
          </a:xfrm>
          <a:prstGeom prst="rect">
            <a:avLst/>
          </a:prstGeom>
          <a:noFill/>
        </p:spPr>
        <p:txBody>
          <a:bodyPr wrap="square" rtlCol="0">
            <a:spAutoFit/>
          </a:bodyPr>
          <a:lstStyle/>
          <a:p>
            <a:r>
              <a:rPr lang="es-EC" dirty="0" smtClean="0"/>
              <a:t>Maquinaria existente en la empresa DAS LEBEN</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2" name="1 Título"/>
          <p:cNvSpPr>
            <a:spLocks noGrp="1"/>
          </p:cNvSpPr>
          <p:nvPr>
            <p:ph type="title"/>
          </p:nvPr>
        </p:nvSpPr>
        <p:spPr>
          <a:xfrm>
            <a:off x="755576" y="0"/>
            <a:ext cx="7272808" cy="1152128"/>
          </a:xfrm>
        </p:spPr>
        <p:txBody>
          <a:bodyPr>
            <a:normAutofit/>
          </a:bodyPr>
          <a:lstStyle/>
          <a:p>
            <a:r>
              <a:rPr lang="pt-BR" sz="2800" dirty="0" smtClean="0"/>
              <a:t>SELECCIÓN DE BANDAS PARA SELLADO, CODIFICADO Y TRANSPORTADORA</a:t>
            </a:r>
            <a:endParaRPr lang="pt-BR" sz="2800" dirty="0"/>
          </a:p>
        </p:txBody>
      </p:sp>
      <p:graphicFrame>
        <p:nvGraphicFramePr>
          <p:cNvPr id="25" name="24 Tabla"/>
          <p:cNvGraphicFramePr>
            <a:graphicFrameLocks noGrp="1"/>
          </p:cNvGraphicFramePr>
          <p:nvPr/>
        </p:nvGraphicFramePr>
        <p:xfrm>
          <a:off x="683568" y="1052736"/>
          <a:ext cx="7344817" cy="4752528"/>
        </p:xfrm>
        <a:graphic>
          <a:graphicData uri="http://schemas.openxmlformats.org/drawingml/2006/table">
            <a:tbl>
              <a:tblPr/>
              <a:tblGrid>
                <a:gridCol w="2376264"/>
                <a:gridCol w="3039611"/>
                <a:gridCol w="1928942"/>
              </a:tblGrid>
              <a:tr h="541151">
                <a:tc>
                  <a:txBody>
                    <a:bodyPr/>
                    <a:lstStyle/>
                    <a:p>
                      <a:pPr algn="ctr" fontAlgn="b"/>
                      <a:r>
                        <a:rPr lang="es-EC" sz="1800" b="1" i="0" u="none" strike="noStrike" noProof="0" dirty="0" smtClean="0">
                          <a:solidFill>
                            <a:srgbClr val="000000"/>
                          </a:solidFill>
                          <a:latin typeface="+mn-lt"/>
                        </a:rPr>
                        <a:t>Parámetros iniciales </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smtClean="0">
                          <a:solidFill>
                            <a:srgbClr val="000000"/>
                          </a:solidFill>
                          <a:latin typeface="+mn-lt"/>
                        </a:rPr>
                        <a:t>Fórmulas</a:t>
                      </a:r>
                      <a:r>
                        <a:rPr lang="en-US" sz="1800" b="1" i="0" u="none" strike="noStrike" dirty="0" smtClean="0">
                          <a:solidFill>
                            <a:srgbClr val="000000"/>
                          </a:solidFill>
                          <a:latin typeface="+mn-lt"/>
                        </a:rPr>
                        <a:t> </a:t>
                      </a:r>
                      <a:r>
                        <a:rPr lang="en-US" sz="1800" b="1" i="0" u="none" strike="noStrike" dirty="0">
                          <a:solidFill>
                            <a:srgbClr val="000000"/>
                          </a:solidFill>
                          <a:latin typeface="+mn-lt"/>
                        </a:rPr>
                        <a:t>de </a:t>
                      </a:r>
                      <a:r>
                        <a:rPr lang="es-EC" sz="1800" b="1" i="0" u="none" strike="noStrike" noProof="0" dirty="0" smtClean="0">
                          <a:solidFill>
                            <a:srgbClr val="000000"/>
                          </a:solidFill>
                          <a:latin typeface="+mn-lt"/>
                        </a:rPr>
                        <a:t>diseño</a:t>
                      </a:r>
                      <a:endParaRPr lang="es-EC" sz="1800" b="1"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err="1">
                          <a:solidFill>
                            <a:srgbClr val="000000"/>
                          </a:solidFill>
                          <a:latin typeface="+mn-lt"/>
                        </a:rPr>
                        <a:t>Resultados</a:t>
                      </a:r>
                      <a:r>
                        <a:rPr lang="en-US" sz="18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937">
                <a:tc>
                  <a:txBody>
                    <a:bodyPr/>
                    <a:lstStyle/>
                    <a:p>
                      <a:pPr algn="l" fontAlgn="b"/>
                      <a:r>
                        <a:rPr lang="en-US" sz="1400" b="0" i="0" u="none" strike="noStrike" dirty="0" smtClean="0">
                          <a:solidFill>
                            <a:srgbClr val="000000"/>
                          </a:solidFill>
                          <a:latin typeface="+mn-lt"/>
                        </a:rPr>
                        <a:t>D </a:t>
                      </a:r>
                      <a:r>
                        <a:rPr lang="en-US" sz="1400" b="0" i="0" u="none" strike="noStrike" dirty="0">
                          <a:solidFill>
                            <a:srgbClr val="000000"/>
                          </a:solidFill>
                          <a:latin typeface="+mn-lt"/>
                        </a:rPr>
                        <a:t>(</a:t>
                      </a:r>
                      <a:r>
                        <a:rPr lang="en-US" sz="1400" b="0" i="0" u="none" strike="noStrike" dirty="0" err="1" smtClean="0">
                          <a:solidFill>
                            <a:srgbClr val="000000"/>
                          </a:solidFill>
                          <a:latin typeface="+mn-lt"/>
                        </a:rPr>
                        <a:t>diámetros</a:t>
                      </a:r>
                      <a:r>
                        <a:rPr lang="en-US" sz="1400" b="0" i="0" u="none" strike="noStrike" dirty="0" smtClean="0">
                          <a:solidFill>
                            <a:srgbClr val="000000"/>
                          </a:solidFill>
                          <a:latin typeface="+mn-lt"/>
                        </a:rPr>
                        <a:t> de </a:t>
                      </a:r>
                      <a:r>
                        <a:rPr lang="en-US" sz="1400" b="0" i="0" u="none" strike="noStrike" dirty="0" err="1" smtClean="0">
                          <a:solidFill>
                            <a:srgbClr val="000000"/>
                          </a:solidFill>
                          <a:latin typeface="+mn-lt"/>
                        </a:rPr>
                        <a:t>poleas</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b"/>
                      <a:r>
                        <a:rPr lang="en-US" sz="1800" b="0"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just"/>
                      <a:endParaRPr lang="en-US"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b"/>
                      <a:r>
                        <a:rPr lang="en-US" sz="1400" b="0" i="0" u="none" strike="noStrike" dirty="0" smtClean="0">
                          <a:solidFill>
                            <a:srgbClr val="000000"/>
                          </a:solidFill>
                          <a:latin typeface="+mn-lt"/>
                        </a:rPr>
                        <a:t>C (</a:t>
                      </a:r>
                      <a:r>
                        <a:rPr lang="en-US" sz="1400" b="0" i="0" u="none" strike="noStrike" dirty="0" err="1" smtClean="0">
                          <a:solidFill>
                            <a:srgbClr val="000000"/>
                          </a:solidFill>
                          <a:latin typeface="+mn-lt"/>
                        </a:rPr>
                        <a:t>distancia</a:t>
                      </a:r>
                      <a:r>
                        <a:rPr lang="en-US" sz="1400" b="0" i="0" u="none" strike="noStrike" dirty="0" smtClean="0">
                          <a:solidFill>
                            <a:srgbClr val="000000"/>
                          </a:solidFill>
                          <a:latin typeface="+mn-lt"/>
                        </a:rPr>
                        <a:t> central entre</a:t>
                      </a:r>
                      <a:r>
                        <a:rPr lang="en-US" sz="1400" b="0" i="0" u="none" strike="noStrike" baseline="0" dirty="0" smtClean="0">
                          <a:solidFill>
                            <a:srgbClr val="000000"/>
                          </a:solidFill>
                          <a:latin typeface="+mn-lt"/>
                        </a:rPr>
                        <a:t> </a:t>
                      </a:r>
                      <a:r>
                        <a:rPr lang="en-US" sz="1400" b="0" i="0" u="none" strike="noStrike" baseline="0" dirty="0" err="1" smtClean="0">
                          <a:solidFill>
                            <a:srgbClr val="000000"/>
                          </a:solidFill>
                          <a:latin typeface="+mn-lt"/>
                        </a:rPr>
                        <a:t>ejes</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360040">
                <a:tc>
                  <a:txBody>
                    <a:bodyPr/>
                    <a:lstStyle/>
                    <a:p>
                      <a:pPr algn="l" fontAlgn="b"/>
                      <a:r>
                        <a:rPr lang="en-US" sz="1400" b="0" i="0" u="none" strike="noStrike" dirty="0" smtClean="0">
                          <a:solidFill>
                            <a:srgbClr val="000000"/>
                          </a:solidFill>
                          <a:latin typeface="+mn-lt"/>
                        </a:rPr>
                        <a:t>B (</a:t>
                      </a:r>
                      <a:r>
                        <a:rPr lang="en-US" sz="1400" b="0" i="0" u="none" strike="noStrike" dirty="0" err="1" smtClean="0">
                          <a:solidFill>
                            <a:srgbClr val="000000"/>
                          </a:solidFill>
                          <a:latin typeface="+mn-lt"/>
                        </a:rPr>
                        <a:t>parámetro</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algn="l" fontAlgn="b"/>
                      <a:r>
                        <a:rPr lang="el-GR" sz="1400" b="0" i="0" u="none" strike="noStrike" dirty="0" smtClean="0">
                          <a:solidFill>
                            <a:srgbClr val="000000"/>
                          </a:solidFill>
                          <a:latin typeface="+mn-lt"/>
                          <a:cs typeface="Times New Roman"/>
                        </a:rPr>
                        <a:t>ϴ</a:t>
                      </a:r>
                      <a:r>
                        <a:rPr lang="en-US" sz="1400" b="0" i="0" u="none" strike="noStrike" dirty="0" smtClean="0">
                          <a:solidFill>
                            <a:srgbClr val="000000"/>
                          </a:solidFill>
                          <a:latin typeface="+mn-lt"/>
                        </a:rPr>
                        <a:t>(</a:t>
                      </a:r>
                      <a:r>
                        <a:rPr lang="en-US" sz="1400" b="0" i="0" u="none" strike="noStrike" dirty="0" err="1" smtClean="0">
                          <a:solidFill>
                            <a:srgbClr val="000000"/>
                          </a:solidFill>
                          <a:latin typeface="+mn-lt"/>
                        </a:rPr>
                        <a:t>ángulo</a:t>
                      </a:r>
                      <a:r>
                        <a:rPr lang="en-US" sz="1400" b="0" i="0" u="none" strike="noStrike" dirty="0" smtClean="0">
                          <a:solidFill>
                            <a:srgbClr val="000000"/>
                          </a:solidFill>
                          <a:latin typeface="+mn-lt"/>
                        </a:rPr>
                        <a:t> de </a:t>
                      </a:r>
                      <a:r>
                        <a:rPr lang="en-US" sz="1400" b="0" i="0" u="none" strike="noStrike" dirty="0" err="1" smtClean="0">
                          <a:solidFill>
                            <a:srgbClr val="000000"/>
                          </a:solidFill>
                          <a:latin typeface="+mn-lt"/>
                        </a:rPr>
                        <a:t>contacto</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F1a (</a:t>
                      </a:r>
                      <a:r>
                        <a:rPr lang="en-US" sz="1400" b="0" i="0" u="none" strike="noStrike" dirty="0" err="1" smtClean="0">
                          <a:solidFill>
                            <a:srgbClr val="000000"/>
                          </a:solidFill>
                          <a:latin typeface="+mn-lt"/>
                        </a:rPr>
                        <a:t>tensión</a:t>
                      </a:r>
                      <a:r>
                        <a:rPr lang="en-US" sz="1400" b="0" i="0" u="none" strike="noStrike" dirty="0" smtClean="0">
                          <a:solidFill>
                            <a:srgbClr val="000000"/>
                          </a:solidFill>
                          <a:latin typeface="+mn-lt"/>
                        </a:rPr>
                        <a:t> </a:t>
                      </a:r>
                      <a:r>
                        <a:rPr lang="en-US" sz="1400" b="0" i="0" u="none" strike="noStrike" dirty="0" err="1" smtClean="0">
                          <a:solidFill>
                            <a:srgbClr val="000000"/>
                          </a:solidFill>
                          <a:latin typeface="+mn-lt"/>
                        </a:rPr>
                        <a:t>permisible</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3600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F2 (</a:t>
                      </a:r>
                      <a:r>
                        <a:rPr lang="en-US" sz="1400" b="0" i="0" u="none" strike="noStrike" dirty="0" err="1" smtClean="0">
                          <a:solidFill>
                            <a:srgbClr val="000000"/>
                          </a:solidFill>
                          <a:latin typeface="+mn-lt"/>
                        </a:rPr>
                        <a:t>tensión</a:t>
                      </a:r>
                      <a:r>
                        <a:rPr lang="en-US" sz="1400" b="0" i="0" u="none" strike="noStrike" dirty="0" smtClean="0">
                          <a:solidFill>
                            <a:srgbClr val="000000"/>
                          </a:solidFill>
                          <a:latin typeface="+mn-lt"/>
                        </a:rPr>
                        <a:t> </a:t>
                      </a:r>
                      <a:r>
                        <a:rPr lang="en-US" sz="1400" b="0" i="0" u="none" strike="noStrike" dirty="0" err="1" smtClean="0">
                          <a:solidFill>
                            <a:srgbClr val="000000"/>
                          </a:solidFill>
                          <a:latin typeface="+mn-lt"/>
                        </a:rPr>
                        <a:t>lado</a:t>
                      </a:r>
                      <a:r>
                        <a:rPr lang="en-US" sz="1400" b="0" i="0" u="none" strike="noStrike" dirty="0" smtClean="0">
                          <a:solidFill>
                            <a:srgbClr val="000000"/>
                          </a:solidFill>
                          <a:latin typeface="+mn-lt"/>
                        </a:rPr>
                        <a:t> </a:t>
                      </a:r>
                      <a:r>
                        <a:rPr lang="en-US" sz="1400" b="0" i="0" u="none" strike="noStrike" dirty="0" err="1" smtClean="0">
                          <a:solidFill>
                            <a:srgbClr val="000000"/>
                          </a:solidFill>
                          <a:latin typeface="+mn-lt"/>
                        </a:rPr>
                        <a:t>flojo</a:t>
                      </a:r>
                      <a:r>
                        <a:rPr lang="en-US" sz="1400" b="0" i="0" u="none" strike="noStrike"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4320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1400" b="0" i="0" u="none" strike="noStrike" dirty="0" smtClean="0">
                          <a:solidFill>
                            <a:srgbClr val="000000"/>
                          </a:solidFill>
                          <a:latin typeface="+mn-lt"/>
                          <a:cs typeface="Arial"/>
                        </a:rPr>
                        <a:t>Pd(Potencia de diseño)</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err="1" smtClean="0">
                          <a:solidFill>
                            <a:srgbClr val="000000"/>
                          </a:solidFill>
                          <a:latin typeface="+mn-lt"/>
                        </a:rPr>
                        <a:t>Fc</a:t>
                      </a:r>
                      <a:r>
                        <a:rPr lang="en-US" sz="1400" b="0" i="0" u="none" strike="noStrike" baseline="0" dirty="0" smtClean="0">
                          <a:solidFill>
                            <a:srgbClr val="000000"/>
                          </a:solidFill>
                          <a:latin typeface="+mn-lt"/>
                        </a:rPr>
                        <a:t> (</a:t>
                      </a:r>
                      <a:r>
                        <a:rPr lang="en-US" sz="1400" b="0" i="0" u="none" strike="noStrike" baseline="0" dirty="0" err="1" smtClean="0">
                          <a:solidFill>
                            <a:srgbClr val="000000"/>
                          </a:solidFill>
                          <a:latin typeface="+mn-lt"/>
                        </a:rPr>
                        <a:t>fuerza</a:t>
                      </a:r>
                      <a:r>
                        <a:rPr lang="en-US" sz="1400" b="0" i="0" u="none" strike="noStrike" baseline="0" dirty="0" smtClean="0">
                          <a:solidFill>
                            <a:srgbClr val="000000"/>
                          </a:solidFill>
                          <a:latin typeface="+mn-lt"/>
                        </a:rPr>
                        <a:t> </a:t>
                      </a:r>
                      <a:r>
                        <a:rPr lang="en-US" sz="1400" b="0" i="0" u="none" strike="noStrike" baseline="0" dirty="0" err="1" smtClean="0">
                          <a:solidFill>
                            <a:srgbClr val="000000"/>
                          </a:solidFill>
                          <a:latin typeface="+mn-lt"/>
                        </a:rPr>
                        <a:t>centrifuga</a:t>
                      </a:r>
                      <a:r>
                        <a:rPr lang="en-US" sz="1400" b="0" i="0" u="none" strike="noStrike" baseline="0"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f2 (</a:t>
                      </a:r>
                      <a:r>
                        <a:rPr lang="en-US" sz="1400" b="0" i="0" u="none" strike="noStrike" dirty="0" err="1" smtClean="0">
                          <a:solidFill>
                            <a:srgbClr val="000000"/>
                          </a:solidFill>
                          <a:latin typeface="+mn-lt"/>
                        </a:rPr>
                        <a:t>fricción</a:t>
                      </a:r>
                      <a:r>
                        <a:rPr lang="en-US" sz="1400" b="0" i="0" u="none" strike="noStrike" dirty="0" smtClean="0">
                          <a:solidFill>
                            <a:srgbClr val="000000"/>
                          </a:solidFill>
                          <a:latin typeface="+mn-lt"/>
                        </a:rPr>
                        <a:t> </a:t>
                      </a:r>
                      <a:r>
                        <a:rPr lang="en-US" sz="1400" b="0" i="0" u="none" strike="noStrike" dirty="0" err="1" smtClean="0">
                          <a:solidFill>
                            <a:srgbClr val="000000"/>
                          </a:solidFill>
                          <a:latin typeface="+mn-lt"/>
                        </a:rPr>
                        <a:t>fabricante</a:t>
                      </a:r>
                      <a:r>
                        <a:rPr lang="en-US" sz="1400" b="0" i="0" u="none" strike="noStrike" dirty="0" smtClean="0">
                          <a:solidFill>
                            <a:srgbClr val="000000"/>
                          </a:solidFill>
                          <a:latin typeface="+mn-lt"/>
                        </a:rPr>
                        <a:t>) Material</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b"/>
                      <a:r>
                        <a:rPr lang="en-US" sz="1400" b="0" i="0" u="none" strike="noStrike" dirty="0" smtClean="0">
                          <a:solidFill>
                            <a:srgbClr val="000000"/>
                          </a:solidFill>
                          <a:latin typeface="+mn-lt"/>
                        </a:rPr>
                        <a:t>P (</a:t>
                      </a:r>
                      <a:r>
                        <a:rPr lang="en-US" sz="1400" b="0" i="0" u="none" strike="noStrike" dirty="0" err="1" smtClean="0">
                          <a:solidFill>
                            <a:srgbClr val="000000"/>
                          </a:solidFill>
                          <a:latin typeface="+mn-lt"/>
                        </a:rPr>
                        <a:t>potencia</a:t>
                      </a:r>
                      <a:r>
                        <a:rPr lang="en-US" sz="1400" b="0" i="0" u="none" strike="noStrike" dirty="0" smtClean="0">
                          <a:solidFill>
                            <a:srgbClr val="000000"/>
                          </a:solidFill>
                          <a:latin typeface="+mn-lt"/>
                        </a:rPr>
                        <a:t> motor)</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b"/>
                      <a:r>
                        <a:rPr lang="en-US" sz="1400" b="0" i="0" u="none" strike="noStrike" dirty="0" smtClean="0">
                          <a:solidFill>
                            <a:srgbClr val="000000"/>
                          </a:solidFill>
                          <a:latin typeface="+mn-lt"/>
                        </a:rPr>
                        <a:t>Ks (factor</a:t>
                      </a:r>
                      <a:r>
                        <a:rPr lang="en-US" sz="1400" b="0" i="0" u="none" strike="noStrike" baseline="0" dirty="0" smtClean="0">
                          <a:solidFill>
                            <a:srgbClr val="000000"/>
                          </a:solidFill>
                          <a:latin typeface="+mn-lt"/>
                        </a:rPr>
                        <a:t> de </a:t>
                      </a:r>
                      <a:r>
                        <a:rPr lang="en-US" sz="1400" b="0" i="0" u="none" strike="noStrike" baseline="0" dirty="0" err="1" smtClean="0">
                          <a:solidFill>
                            <a:srgbClr val="000000"/>
                          </a:solidFill>
                          <a:latin typeface="+mn-lt"/>
                        </a:rPr>
                        <a:t>correccción</a:t>
                      </a:r>
                      <a:r>
                        <a:rPr lang="en-US" sz="1400" b="0" i="0" u="none" strike="noStrike" baseline="0" dirty="0" smtClean="0">
                          <a:solidFill>
                            <a:srgbClr val="000000"/>
                          </a:solidFill>
                          <a:latin typeface="+mn-lt"/>
                        </a:rPr>
                        <a:t>)</a:t>
                      </a:r>
                      <a:endParaRPr lang="en-US" sz="14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sz="1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48482" name="Picture 2"/>
          <p:cNvPicPr>
            <a:picLocks noChangeAspect="1" noChangeArrowheads="1"/>
          </p:cNvPicPr>
          <p:nvPr/>
        </p:nvPicPr>
        <p:blipFill>
          <a:blip r:embed="rId3" cstate="print"/>
          <a:srcRect l="17983" t="37031" r="54899" b="54110"/>
          <a:stretch>
            <a:fillRect/>
          </a:stretch>
        </p:blipFill>
        <p:spPr bwMode="auto">
          <a:xfrm>
            <a:off x="3203848" y="1988840"/>
            <a:ext cx="2736304" cy="502586"/>
          </a:xfrm>
          <a:prstGeom prst="rect">
            <a:avLst/>
          </a:prstGeom>
          <a:noFill/>
          <a:ln w="9525">
            <a:noFill/>
            <a:miter lim="800000"/>
            <a:headEnd/>
            <a:tailEnd/>
          </a:ln>
        </p:spPr>
      </p:pic>
      <p:pic>
        <p:nvPicPr>
          <p:cNvPr id="148483" name="Picture 3"/>
          <p:cNvPicPr>
            <a:picLocks noChangeAspect="1" noChangeArrowheads="1"/>
          </p:cNvPicPr>
          <p:nvPr/>
        </p:nvPicPr>
        <p:blipFill>
          <a:blip r:embed="rId3" cstate="print"/>
          <a:srcRect l="17347" t="61812" r="65496" b="33266"/>
          <a:stretch>
            <a:fillRect/>
          </a:stretch>
        </p:blipFill>
        <p:spPr bwMode="auto">
          <a:xfrm>
            <a:off x="3347864" y="2671754"/>
            <a:ext cx="2016224" cy="325197"/>
          </a:xfrm>
          <a:prstGeom prst="rect">
            <a:avLst/>
          </a:prstGeom>
          <a:noFill/>
          <a:ln w="9525">
            <a:noFill/>
            <a:miter lim="800000"/>
            <a:headEnd/>
            <a:tailEnd/>
          </a:ln>
        </p:spPr>
      </p:pic>
      <p:pic>
        <p:nvPicPr>
          <p:cNvPr id="148484" name="Picture 4"/>
          <p:cNvPicPr>
            <a:picLocks noChangeAspect="1" noChangeArrowheads="1"/>
          </p:cNvPicPr>
          <p:nvPr/>
        </p:nvPicPr>
        <p:blipFill>
          <a:blip r:embed="rId3" cstate="print"/>
          <a:srcRect l="17901" t="67719" r="61069" b="21453"/>
          <a:stretch>
            <a:fillRect/>
          </a:stretch>
        </p:blipFill>
        <p:spPr bwMode="auto">
          <a:xfrm>
            <a:off x="3347864" y="3212976"/>
            <a:ext cx="2238794" cy="648072"/>
          </a:xfrm>
          <a:prstGeom prst="rect">
            <a:avLst/>
          </a:prstGeom>
          <a:noFill/>
          <a:ln w="9525">
            <a:noFill/>
            <a:miter lim="800000"/>
            <a:headEnd/>
            <a:tailEnd/>
          </a:ln>
        </p:spPr>
      </p:pic>
      <p:pic>
        <p:nvPicPr>
          <p:cNvPr id="148485" name="Picture 5"/>
          <p:cNvPicPr>
            <a:picLocks noChangeAspect="1" noChangeArrowheads="1"/>
          </p:cNvPicPr>
          <p:nvPr/>
        </p:nvPicPr>
        <p:blipFill>
          <a:blip r:embed="rId3" cstate="print"/>
          <a:srcRect l="17901" t="80515" r="61622" b="8657"/>
          <a:stretch>
            <a:fillRect/>
          </a:stretch>
        </p:blipFill>
        <p:spPr bwMode="auto">
          <a:xfrm>
            <a:off x="3419872" y="4005064"/>
            <a:ext cx="2179879" cy="648072"/>
          </a:xfrm>
          <a:prstGeom prst="rect">
            <a:avLst/>
          </a:prstGeom>
          <a:noFill/>
          <a:ln w="9525">
            <a:noFill/>
            <a:miter lim="800000"/>
            <a:headEnd/>
            <a:tailEnd/>
          </a:ln>
        </p:spPr>
      </p:pic>
      <p:pic>
        <p:nvPicPr>
          <p:cNvPr id="148490" name="Picture 10"/>
          <p:cNvPicPr>
            <a:picLocks noChangeAspect="1" noChangeArrowheads="1"/>
          </p:cNvPicPr>
          <p:nvPr/>
        </p:nvPicPr>
        <p:blipFill>
          <a:blip r:embed="rId4" cstate="print"/>
          <a:srcRect l="17901" t="54922" r="66603" b="36219"/>
          <a:stretch>
            <a:fillRect/>
          </a:stretch>
        </p:blipFill>
        <p:spPr bwMode="auto">
          <a:xfrm>
            <a:off x="3563888" y="4797152"/>
            <a:ext cx="1584176" cy="509199"/>
          </a:xfrm>
          <a:prstGeom prst="rect">
            <a:avLst/>
          </a:prstGeom>
          <a:noFill/>
          <a:ln w="9525">
            <a:noFill/>
            <a:miter lim="800000"/>
            <a:headEnd/>
            <a:tailEnd/>
          </a:ln>
        </p:spPr>
      </p:pic>
      <p:pic>
        <p:nvPicPr>
          <p:cNvPr id="148491" name="Picture 11"/>
          <p:cNvPicPr>
            <a:picLocks noChangeAspect="1" noChangeArrowheads="1"/>
          </p:cNvPicPr>
          <p:nvPr/>
        </p:nvPicPr>
        <p:blipFill>
          <a:blip r:embed="rId4" cstate="print"/>
          <a:srcRect l="17347" t="75593" r="62315" b="17722"/>
          <a:stretch>
            <a:fillRect/>
          </a:stretch>
        </p:blipFill>
        <p:spPr bwMode="auto">
          <a:xfrm>
            <a:off x="6156176" y="2060848"/>
            <a:ext cx="1948182" cy="360040"/>
          </a:xfrm>
          <a:prstGeom prst="rect">
            <a:avLst/>
          </a:prstGeom>
          <a:noFill/>
          <a:ln w="9525">
            <a:noFill/>
            <a:miter lim="800000"/>
            <a:headEnd/>
            <a:tailEnd/>
          </a:ln>
        </p:spPr>
      </p:pic>
      <p:pic>
        <p:nvPicPr>
          <p:cNvPr id="21" name="Picture 11"/>
          <p:cNvPicPr>
            <a:picLocks noChangeAspect="1" noChangeArrowheads="1"/>
          </p:cNvPicPr>
          <p:nvPr/>
        </p:nvPicPr>
        <p:blipFill>
          <a:blip r:embed="rId4" cstate="print"/>
          <a:srcRect l="17347" t="81622" r="71354" b="8329"/>
          <a:stretch>
            <a:fillRect/>
          </a:stretch>
        </p:blipFill>
        <p:spPr bwMode="auto">
          <a:xfrm>
            <a:off x="6444208" y="2708920"/>
            <a:ext cx="1152128" cy="576064"/>
          </a:xfrm>
          <a:prstGeom prst="rect">
            <a:avLst/>
          </a:prstGeom>
          <a:noFill/>
          <a:ln w="9525">
            <a:noFill/>
            <a:miter lim="800000"/>
            <a:headEnd/>
            <a:tailEnd/>
          </a:ln>
        </p:spPr>
      </p:pic>
      <p:pic>
        <p:nvPicPr>
          <p:cNvPr id="26626" name="Picture 2" descr="http://www.multibandas.com.mx/images/especiales.jpg"/>
          <p:cNvPicPr>
            <a:picLocks noChangeAspect="1" noChangeArrowheads="1"/>
          </p:cNvPicPr>
          <p:nvPr/>
        </p:nvPicPr>
        <p:blipFill>
          <a:blip r:embed="rId5" cstate="print"/>
          <a:srcRect/>
          <a:stretch>
            <a:fillRect/>
          </a:stretch>
        </p:blipFill>
        <p:spPr bwMode="auto">
          <a:xfrm>
            <a:off x="6372200" y="4005064"/>
            <a:ext cx="2160240" cy="183976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200" dirty="0" smtClean="0"/>
              <a:t>DISEÑO DEL BASTIDOR </a:t>
            </a:r>
            <a:endParaRPr lang="pt-BR" sz="3200" dirty="0"/>
          </a:p>
        </p:txBody>
      </p:sp>
      <p:pic>
        <p:nvPicPr>
          <p:cNvPr id="6" name="5 Imagen"/>
          <p:cNvPicPr/>
          <p:nvPr/>
        </p:nvPicPr>
        <p:blipFill>
          <a:blip r:embed="rId3" cstate="print"/>
          <a:srcRect l="47276" t="19602" r="30288" b="18182"/>
          <a:stretch>
            <a:fillRect/>
          </a:stretch>
        </p:blipFill>
        <p:spPr bwMode="auto">
          <a:xfrm>
            <a:off x="1403648" y="1772816"/>
            <a:ext cx="2304256" cy="3456384"/>
          </a:xfrm>
          <a:prstGeom prst="rect">
            <a:avLst/>
          </a:prstGeom>
          <a:noFill/>
          <a:ln w="9525">
            <a:solidFill>
              <a:schemeClr val="accent1"/>
            </a:solidFill>
            <a:miter lim="800000"/>
            <a:headEnd/>
            <a:tailEnd/>
          </a:ln>
        </p:spPr>
      </p:pic>
      <p:sp>
        <p:nvSpPr>
          <p:cNvPr id="7" name="6 CuadroTexto"/>
          <p:cNvSpPr txBox="1"/>
          <p:nvPr/>
        </p:nvSpPr>
        <p:spPr>
          <a:xfrm>
            <a:off x="4499992" y="1844824"/>
            <a:ext cx="4032448" cy="4093428"/>
          </a:xfrm>
          <a:prstGeom prst="rect">
            <a:avLst/>
          </a:prstGeom>
          <a:noFill/>
        </p:spPr>
        <p:txBody>
          <a:bodyPr wrap="square" rtlCol="0">
            <a:spAutoFit/>
          </a:bodyPr>
          <a:lstStyle/>
          <a:p>
            <a:pPr algn="just"/>
            <a:r>
              <a:rPr lang="es-ES" sz="2000" dirty="0" smtClean="0"/>
              <a:t>La estructura soporta distintos elementos y está divida en tres niveles que son:</a:t>
            </a:r>
            <a:endParaRPr lang="en-US" sz="2000" dirty="0" smtClean="0"/>
          </a:p>
          <a:p>
            <a:pPr marL="179388" lvl="0" indent="-179388" algn="just">
              <a:buFont typeface="Arial" pitchFamily="34" charset="0"/>
              <a:buChar char="•"/>
            </a:pPr>
            <a:r>
              <a:rPr lang="es-ES" sz="2000" dirty="0" smtClean="0"/>
              <a:t>Placa base: Está ubicada en la parte inferior del bastidor y soporta la 29,32 (kg).</a:t>
            </a:r>
            <a:endParaRPr lang="en-US" sz="2000" dirty="0" smtClean="0"/>
          </a:p>
          <a:p>
            <a:pPr marL="179388" lvl="0" indent="-179388" algn="just">
              <a:buFont typeface="Arial" pitchFamily="34" charset="0"/>
              <a:buChar char="•"/>
            </a:pPr>
            <a:r>
              <a:rPr lang="es-ES" sz="2000" dirty="0" smtClean="0"/>
              <a:t>Placa sellado: Está ubicada en la parte media del bastidor, soportando los sistemas de codificado y sellado 18,14 (kg).</a:t>
            </a:r>
            <a:endParaRPr lang="en-US" sz="2000" dirty="0" smtClean="0"/>
          </a:p>
          <a:p>
            <a:pPr marL="179388" lvl="0" indent="-179388" algn="just">
              <a:buFont typeface="Arial" pitchFamily="34" charset="0"/>
              <a:buChar char="•"/>
            </a:pPr>
            <a:r>
              <a:rPr lang="es-ES" sz="2000" dirty="0" smtClean="0"/>
              <a:t>Placa superior: Se encuentra en la parte superior del bastidor y aloja los ejes de transmisión. Soporta 7,6 (Kg) </a:t>
            </a:r>
            <a:endParaRPr lang="en-US" sz="2000" dirty="0" smtClean="0"/>
          </a:p>
          <a:p>
            <a:endParaRPr lang="pt-B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404664"/>
            <a:ext cx="7772400" cy="1143000"/>
          </a:xfrm>
        </p:spPr>
        <p:txBody>
          <a:bodyPr>
            <a:normAutofit/>
          </a:bodyPr>
          <a:lstStyle/>
          <a:p>
            <a:pPr algn="ctr"/>
            <a:r>
              <a:rPr lang="es-ES" sz="3200" dirty="0" smtClean="0"/>
              <a:t>ANÁLISIS DE LA ESTRUCTURA EN ANSYS</a:t>
            </a:r>
            <a:endParaRPr lang="pt-BR" sz="3200" dirty="0"/>
          </a:p>
        </p:txBody>
      </p:sp>
      <p:sp>
        <p:nvSpPr>
          <p:cNvPr id="3" name="2 Marcador de contenido"/>
          <p:cNvSpPr>
            <a:spLocks noGrp="1"/>
          </p:cNvSpPr>
          <p:nvPr>
            <p:ph sz="quarter" idx="1"/>
          </p:nvPr>
        </p:nvSpPr>
        <p:spPr>
          <a:xfrm>
            <a:off x="899592" y="1700808"/>
            <a:ext cx="7772400" cy="4572000"/>
          </a:xfrm>
        </p:spPr>
        <p:txBody>
          <a:bodyPr/>
          <a:lstStyle/>
          <a:p>
            <a:pPr marL="0" indent="0">
              <a:buNone/>
            </a:pPr>
            <a:r>
              <a:rPr lang="es-EC" dirty="0" smtClean="0"/>
              <a:t>Para el análisis en el programa ANSYS se ingresan los siguientes parámetros:</a:t>
            </a:r>
            <a:endParaRPr lang="en-US" dirty="0" smtClean="0"/>
          </a:p>
          <a:p>
            <a:pPr lvl="0"/>
            <a:r>
              <a:rPr lang="es-EC" dirty="0" smtClean="0"/>
              <a:t>Apoyos.- Se considera que la máquina está anclada en el suelo en sus patas y no permite movimiento en ninguno de los tres ejes (x, y, z).</a:t>
            </a:r>
            <a:endParaRPr lang="en-US" dirty="0" smtClean="0"/>
          </a:p>
          <a:p>
            <a:pPr lvl="0"/>
            <a:r>
              <a:rPr lang="es-EC" dirty="0" smtClean="0"/>
              <a:t>Cargas.- Se ingresa los pesos que soportan cada placa de la máquina, detalladas en las tablas 4.2, 4.3 y 4.4.</a:t>
            </a:r>
            <a:endParaRPr lang="en-US" dirty="0" smtClean="0"/>
          </a:p>
          <a:p>
            <a:pPr lvl="0"/>
            <a:r>
              <a:rPr lang="es-EC" dirty="0" smtClean="0"/>
              <a:t>Material.- El material ingresado es acero fabricado bajo la norma ASTM A500.</a:t>
            </a:r>
            <a:endParaRPr lang="en-US" dirty="0" smtClean="0"/>
          </a:p>
          <a:p>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200" dirty="0" smtClean="0"/>
              <a:t>RESULTADOS </a:t>
            </a:r>
            <a:endParaRPr lang="pt-BR" sz="3200" dirty="0"/>
          </a:p>
        </p:txBody>
      </p:sp>
      <p:pic>
        <p:nvPicPr>
          <p:cNvPr id="4" name="3 Imagen"/>
          <p:cNvPicPr/>
          <p:nvPr/>
        </p:nvPicPr>
        <p:blipFill>
          <a:blip r:embed="rId3" cstate="print"/>
          <a:srcRect/>
          <a:stretch>
            <a:fillRect/>
          </a:stretch>
        </p:blipFill>
        <p:spPr bwMode="auto">
          <a:xfrm>
            <a:off x="1763688" y="1340768"/>
            <a:ext cx="5040560" cy="2448272"/>
          </a:xfrm>
          <a:prstGeom prst="rect">
            <a:avLst/>
          </a:prstGeom>
          <a:noFill/>
          <a:ln w="9525">
            <a:solidFill>
              <a:schemeClr val="accent1"/>
            </a:solidFill>
            <a:miter lim="800000"/>
            <a:headEnd/>
            <a:tailEnd/>
          </a:ln>
        </p:spPr>
      </p:pic>
      <p:pic>
        <p:nvPicPr>
          <p:cNvPr id="5" name="4 Imagen"/>
          <p:cNvPicPr/>
          <p:nvPr/>
        </p:nvPicPr>
        <p:blipFill>
          <a:blip r:embed="rId4" cstate="print"/>
          <a:srcRect/>
          <a:stretch>
            <a:fillRect/>
          </a:stretch>
        </p:blipFill>
        <p:spPr bwMode="auto">
          <a:xfrm>
            <a:off x="1619672" y="3933056"/>
            <a:ext cx="5324357" cy="2376731"/>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1835696" y="620688"/>
            <a:ext cx="5307862" cy="2385405"/>
          </a:xfrm>
          <a:prstGeom prst="rect">
            <a:avLst/>
          </a:prstGeom>
          <a:noFill/>
          <a:ln w="9525">
            <a:solidFill>
              <a:schemeClr val="accent1"/>
            </a:solidFill>
            <a:miter lim="800000"/>
            <a:headEnd/>
            <a:tailEnd/>
          </a:ln>
        </p:spPr>
      </p:pic>
      <p:pic>
        <p:nvPicPr>
          <p:cNvPr id="5" name="4 Imagen"/>
          <p:cNvPicPr/>
          <p:nvPr/>
        </p:nvPicPr>
        <p:blipFill>
          <a:blip r:embed="rId4" cstate="print"/>
          <a:srcRect/>
          <a:stretch>
            <a:fillRect/>
          </a:stretch>
        </p:blipFill>
        <p:spPr bwMode="auto">
          <a:xfrm>
            <a:off x="1907704" y="3212976"/>
            <a:ext cx="5184576" cy="261766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200" dirty="0" smtClean="0"/>
              <a:t>ANÁLISIS EN EL PROGRAMA SAP</a:t>
            </a:r>
            <a:endParaRPr lang="pt-BR" sz="3200" dirty="0"/>
          </a:p>
        </p:txBody>
      </p:sp>
      <p:sp>
        <p:nvSpPr>
          <p:cNvPr id="3" name="2 Marcador de contenido"/>
          <p:cNvSpPr>
            <a:spLocks noGrp="1"/>
          </p:cNvSpPr>
          <p:nvPr>
            <p:ph sz="quarter" idx="1"/>
          </p:nvPr>
        </p:nvSpPr>
        <p:spPr>
          <a:xfrm>
            <a:off x="899592" y="1628800"/>
            <a:ext cx="7772400" cy="4572000"/>
          </a:xfrm>
        </p:spPr>
        <p:txBody>
          <a:bodyPr/>
          <a:lstStyle/>
          <a:p>
            <a:pPr>
              <a:buNone/>
            </a:pPr>
            <a:r>
              <a:rPr lang="es-EC" dirty="0" smtClean="0"/>
              <a:t>Los parámetros que se ingresan en el programa son:</a:t>
            </a:r>
          </a:p>
          <a:p>
            <a:pPr>
              <a:buNone/>
            </a:pPr>
            <a:endParaRPr lang="en-US" dirty="0" smtClean="0"/>
          </a:p>
          <a:p>
            <a:pPr lvl="0"/>
            <a:r>
              <a:rPr lang="es-EC" dirty="0" smtClean="0"/>
              <a:t>Sección transversal de los elementos: Tubo cuadrado de 20x20x1.5 mm.</a:t>
            </a:r>
            <a:endParaRPr lang="en-US" dirty="0" smtClean="0"/>
          </a:p>
          <a:p>
            <a:pPr lvl="0"/>
            <a:r>
              <a:rPr lang="es-EC" dirty="0" smtClean="0"/>
              <a:t>Material: Acero estructural ASTM A500. </a:t>
            </a:r>
            <a:endParaRPr lang="en-US" dirty="0" smtClean="0"/>
          </a:p>
          <a:p>
            <a:pPr lvl="0"/>
            <a:r>
              <a:rPr lang="es-EC" dirty="0" smtClean="0"/>
              <a:t>Apoyos: Los apoyos se encuentran ubicados en las patas de la estructura y no permiten el movimiento en los ejes “</a:t>
            </a:r>
            <a:r>
              <a:rPr lang="es-EC" i="1" dirty="0" smtClean="0"/>
              <a:t>x”, “y”</a:t>
            </a:r>
            <a:r>
              <a:rPr lang="es-EC" dirty="0" smtClean="0"/>
              <a:t> y “</a:t>
            </a:r>
            <a:r>
              <a:rPr lang="es-EC" i="1" dirty="0" smtClean="0"/>
              <a:t>z”</a:t>
            </a:r>
            <a:r>
              <a:rPr lang="es-EC" dirty="0" smtClean="0"/>
              <a:t>.</a:t>
            </a:r>
            <a:endParaRPr lang="en-US" dirty="0" smtClean="0"/>
          </a:p>
          <a:p>
            <a:pPr lvl="0"/>
            <a:r>
              <a:rPr lang="es-EC" dirty="0" smtClean="0"/>
              <a:t>Cargas: Están determinadas en las tablas 4.2, 4.3 y 4.4.</a:t>
            </a:r>
            <a:endParaRPr lang="en-US" dirty="0" smtClean="0"/>
          </a:p>
          <a:p>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683568" y="2060848"/>
            <a:ext cx="3744416" cy="3240360"/>
          </a:xfrm>
          <a:prstGeom prst="rect">
            <a:avLst/>
          </a:prstGeom>
          <a:noFill/>
          <a:ln w="9525">
            <a:noFill/>
            <a:miter lim="800000"/>
            <a:headEnd/>
            <a:tailEnd/>
          </a:ln>
        </p:spPr>
      </p:pic>
      <p:pic>
        <p:nvPicPr>
          <p:cNvPr id="5" name="4 Imagen"/>
          <p:cNvPicPr/>
          <p:nvPr/>
        </p:nvPicPr>
        <p:blipFill>
          <a:blip r:embed="rId4" cstate="print"/>
          <a:srcRect/>
          <a:stretch>
            <a:fillRect/>
          </a:stretch>
        </p:blipFill>
        <p:spPr bwMode="auto">
          <a:xfrm>
            <a:off x="5076056" y="2060848"/>
            <a:ext cx="3712001" cy="3168352"/>
          </a:xfrm>
          <a:prstGeom prst="rect">
            <a:avLst/>
          </a:prstGeom>
          <a:noFill/>
          <a:ln w="9525">
            <a:noFill/>
            <a:miter lim="800000"/>
            <a:headEnd/>
            <a:tailEnd/>
          </a:ln>
        </p:spPr>
      </p:pic>
      <p:sp>
        <p:nvSpPr>
          <p:cNvPr id="6" name="1 Título"/>
          <p:cNvSpPr>
            <a:spLocks noGrp="1"/>
          </p:cNvSpPr>
          <p:nvPr>
            <p:ph type="title"/>
          </p:nvPr>
        </p:nvSpPr>
        <p:spPr>
          <a:xfrm>
            <a:off x="914400" y="274638"/>
            <a:ext cx="7772400" cy="1143000"/>
          </a:xfrm>
        </p:spPr>
        <p:txBody>
          <a:bodyPr>
            <a:normAutofit/>
          </a:bodyPr>
          <a:lstStyle/>
          <a:p>
            <a:r>
              <a:rPr lang="es-EC" sz="3200" dirty="0" smtClean="0"/>
              <a:t>RESULTADOS </a:t>
            </a:r>
            <a:endParaRPr lang="pt-BR"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C" dirty="0" smtClean="0"/>
              <a:t>4.2. DISEÑO DE SISTEMAS ELÉCTRICOS Y ELECTRÓNICOS </a:t>
            </a:r>
            <a:endParaRPr lang="pt-BR" dirty="0"/>
          </a:p>
        </p:txBody>
      </p:sp>
      <p:sp>
        <p:nvSpPr>
          <p:cNvPr id="4" name="3 CuadroTexto"/>
          <p:cNvSpPr txBox="1"/>
          <p:nvPr/>
        </p:nvSpPr>
        <p:spPr>
          <a:xfrm>
            <a:off x="899592" y="1484784"/>
            <a:ext cx="5472608" cy="461665"/>
          </a:xfrm>
          <a:prstGeom prst="rect">
            <a:avLst/>
          </a:prstGeom>
          <a:noFill/>
        </p:spPr>
        <p:txBody>
          <a:bodyPr wrap="square" rtlCol="0">
            <a:spAutoFit/>
          </a:bodyPr>
          <a:lstStyle/>
          <a:p>
            <a:r>
              <a:rPr lang="es-EC" sz="2400" b="1" dirty="0" smtClean="0"/>
              <a:t>MOTOR  PRINCIPAL</a:t>
            </a:r>
            <a:endParaRPr lang="pt-BR" sz="2400" b="1" dirty="0"/>
          </a:p>
        </p:txBody>
      </p:sp>
      <p:sp>
        <p:nvSpPr>
          <p:cNvPr id="118786" name="AutoShape 2" descr="data:image/jpeg;base64,/9j/4AAQSkZJRgABAQAAAQABAAD/2wCEAAkGBhQRERUUEhQVFRUWFxcWFhgVFBQYGhgXGBgVGhgYGBgbHSYeGxkjGhcVHy8gIycpLCwsFR8xNzAqNSYsLCkBCQoKDgwOGg8PGi8lHyQsLCwsKSwsLCwpNCwsLCwsLCwsLCwtLCwsLCwsLCwsLCwsLCwsLCwsLCwsLCwsLCwsLP/AABEIANUA7AMBIgACEQEDEQH/xAAcAAEAAgMBAQEAAAAAAAAAAAAABQYDBAcCAQj/xABOEAACAQIDAwgFBwgHBgcAAAABAgMAEQQSIQUxQQYTIlFhcYGRBzKhscEUI0JScpLRM1NiY4KisuEVNENUc5PCFySD0vDxCBZEZJTDxP/EABkBAQADAQEAAAAAAAAAAAAAAAACAwQBBf/EADARAAICAQIEAwgCAgMAAAAAAAABAhEDITEEEkHwE1HRIjJxgZGhscGy4WHxBRRC/9oADAMBAAIRAxEAPwDt9KUodFKUoBSlKAUpSgFKUoBSlY8RiFjUu7BVUXJJsAKAw7U2gMPC8rAkIpawtc9QFza5NhrUTya5b4bHErE4Egv0CbMV06ag6ldfDjXPvSHy5XESwQxSZIlctIDoW6DZWbXRBY6HebHhVCXaiSSK0LWYdIZCUdTctdSAN2a2nVfS9UzyNPQ34uGjKNTdN7H6epXA9m+k7aUZD5nmQAZg8aSLqeuMCQaW6+NXjk96acLOLTqYTxZTzkfiQMy9uZRbrqSyJlM+GnHbX4b/AEdM6JStfA7QjnQPDIkiHcyMGHmK2KsM2wpSlAKUpQClKUApSlAKUpQClKUApSlAKUpQClKUApSlAKE1VeV/pGw2zzka8k1riNOF9xdtyjzPZXHOU/pFxePurPzcR/sorgEa+ufWfTgdOwVXLIomrFw08muyOr8qPSvhcJdIj8omGmWM9FT+lJu8Bc1yflR6Q8ViSVZ7N9RNI4R1W+nL2tfL2XtVcncR9FD0wek6tounqpbe2pBPC2muo10QAWGlVOT6myGKC0j9evyMZw19L2uekd5JPEnie01KYbk8vRJvvW3SII3E6itKPeO8e+rLDuj7WH8NVucrqy7wYPVol+TseXOO0e7j1ntrZ2hyfgnN5Ixm4Ot1cftLY+dYdjac5fr+FTXIyMTtLPiM3yZBZRY6tffpYkWsLX3mpRdEc1K2yrJycxOGfnMJiGzaesxRzbhziaN3OpGlWDZnpfxeFsuPhzL9ZgEPH+0S8TeIT21ecLsDDMWdgUQC9mcgDiTmvppbfVaxEeGlDthJ450U9NUdXKqdxNuHDd41ZqjL4kJ6P7939y27D9ImCxVgsojdtyS2Qk9Sm+Vv2Sast64PjOSED3MYMJO/mrBTv9aMgod/VftrJsza2O2Yj2mDxFcqnUrG50RjE98ovYdBrdIdGwNSWTzIS4dP3e+/h8zulKqXo25WSY/DMZgvOROI2K26fRUhyALKTc6DTSrbVidq0ZZwcJOMt0KUpXSApSlAKUpQClKUApSlAKUpQClKUApSoflNyqgwELSzNe2iotszsQSFA7gTc6AAmh1JvRH565XYky7QxbnjiJFHcjFB7FFQzy7wvi3wXt624bhxNesXjDK7tuDs7sessxJAP1dd/Hu34wKyPRntLVV07+x8VbCwr7SlRLD1HvHePfVlTdD9r/TVbiHSHeKs+HGkfeP4ag/eJr3TdlbLhsSRvCPb7prJNypI2bhlTLkvEHUaXZLmQEW0BdD516TCGWCeNbXcMovuuVFr145J7P8A93xGDxIyEnPGzrdbkDVW3XDqDYHUMeINWqqMXEqyV9KXKV22VEyaJPMue30kyySZT2Eqt+6uecn8XJhdoRMqc384iNHnLjm5Sqsma92BVr68bdQrrQ2PDjMAmDlMayKEcXs2WVONr9KNjn3WukhAsQbVnk/6PYsDMkmImidkcGOKMk55AbpctbKA1jrc6W41bCSUTzZRdnRMVsrCqwiVWL6Aks1hcgXNjbXq031Ect9mbPVRh2xa4eV8rAFlbdfKWVwQFJ6yN2+tTkxypc7Qlw0w+cz9EneVCSvby5s+Ncr5ZmWTG4qWRDf5XLFnLcEHQj5vfbIAwbcb2rkPa3RbKcoVTO3eirktiMGk5neJhIwyCMEHoZhmbhqLWA3dZvV8qk+iDEu+zYzJe4LIL31WN3RTrv6KqP2au1XR2KZycnbFKUrpEUpSgFKUoBSlKAUpSgFKUoBSlKAV+ceXbpKSzyfOZ2KrcXkuwuWFr6Lc8AK/R1c75WeiDAyJicRHGyTlJJFyyMF53KSCU3WLbx2moyVl2LJyPbc4Xavta3yxbCvLYk8BbvrOoNnpvNBdTary0gG81qhid5J+zp7TUhiooo4lvGQZFzA3MhAO4m5UDuF6ksfmVvO6tI1flqjcakI+VNivR9Xv1NrX8qimUFAREbC93AaxHbwFjpWMCMkakdZI/Cp+HEofE5OjRcNl8tkUkMNCb6b+HXofOrHhtvwS+rIBfr099cwXAK3qSKTwGlz4aW/lXxtnyrqB23Bt77Vzw10Z3/st+9H6HYFQEb+4g694I3Htqvbd5NzzsH+UF2X1OcFiut9GXjexva+lUTD7Wnh3My+YqZwnL6VfXAbwH8qi8bWpNZsb02+JecLAxxWFxUmVZYlCTWuc1lIV07iTcGxKEjfYGS2zyPwWNxfyledMrhQ6RqDnK6ZgGsQbZbndoN2t6jguXkLevda6T6O8WksuaNgwCvqP+H/Kkbsqywjy8ydly2Hs0QQrGFCAD1Qb27CeJ4k9ZNb9KVoMQpSlAKUpQClKUApSlAKUpQClKUApSlAK19obRjgjaSZ1jRd7OQB3d56uNbFcf9I20C+KMgYPFEebWziystmkAVTfNdbXI1tl3Gq8k+VXRo4fD4s+Vuu/yUrldHg8Xji2BiMSPe9iEEj6lpArfk1sDoLXtfvi8Vyf5q2Z0ubZfWIINtcwB016uBr3hQTPfVG6ZGYbswIGm8npbhvtXvHY3PNmvcLu7VQH36nxrPzN7s9aOKEFSRHYjZsyi+UFbkZgSwJG8aW7fKvuMjaVAxku+U2jEYtZbAdWRBY9JiatPJyH/d7NqHJNj1aD4XqJ2xs2MSZMyknUA2BHeTof5V1ScdaIywqaaT1NHYGAhfM07MF9UMWWOG53qGJu7aHQC2lS83ISNheMk6abwD1EG508DX3CbLNw0oBlXSDMFKALbQLuBvbW28ipPY+082YzzaltEYIqgdhABI7zwqby6mZcI61KriuREi7rnr9Vh3XOQ/u1F4jCz4c2IkA4GzZT5i1X7E8r4Va2R21sWVVA9pFxWeDlLh3FwXHejeV7Ee2peL5lb4V/+TnKbbbcwVuu4sdO0fhUxyf5OvtBskGGlZjrmAtGB1mQ2A337bWqZxuJhnLZ0UInSGYC53gse69b+zeWUCXVZ8mu9S6Dq0YWHZXfET2QfDSS9qRL4D/w6tcc/jQBxEUOv3mb/TXR+RfIHD7LR1gzs0hBkkkILNlvlGgAAFzoBxqobL5cylbxziUA2Nyr8BvO/wBvGpzD8v3A6caMewlfYb1LxEUSwTRd6VX8Ny2gb1g6HtFx5jX2VIf+YMOIzIZUVBYEuctiTYXzWtepcyKuSW1EhSviOCAQQQRcEagjrFfa6QFKUoBSlKAUpSgFKUoBSlKAUpWltnbUWEhaadwka7yeJ4ADiTwFAleiKX6UvSH8jieDDsPlJADGx+ZR1YhuouQNBwvc9R5ZPfOACbZlubncisd/gB41v8r5Y8bJNiHAjkY4ewubZXRMumt2sJFJ3dFd1zUZiJbOeu58gSD7LVlm7PawYljjXXqa+IxRzM5OqgIvDpG/tAznvAqMLaMeGi+N/wAFNSGz9ohbqxyqzk5wASpItqDoV114i1xWaXAgsIpSQL+sqi+osDu6QPn1VXdbminJaE/s5MsUajgo87XPxqFxGSTEBukCVNuhfdc3G6wCi5OthfqqeiGUAcQANOyvMg9a2jFclxppwHdcDyqbT6EUl1KxjllMjyyEAxkqsdiDcGwbXeCbNfd1VqYPa8kZJYB76fOKGHmRepONyvqkruGhI3bh3CsOLncqdFdgNM8aP1fWBubC2vXVayqWjRN4JQVpnmflEhjccwisVIVk0sSLA23aGxqvNMx3sx72J99bM+IkO+Bf8h1v90i/DzrAMYq/lIF+9NGfaSPZWmEaPNy5eZ6v8mfZ4VLuyhwuuU7m7D2Vi2ptN8QwaQ7tFAFlQdSjgK9HFxEdKOVARplkR9/YUX31jhSDNfnXUDg8PxRz7qml1ZVOSdRi9O/MneTm1UwchWQEh1XOwuShGYjQbx0tePuq34flLh3taZBfgxyH961c35gOSRPBqfpPIh/fQe+skeyZm9RVcfq5Yn9isT7Kg42WrJ0S0OmT7ZRLaO4Ot4kZx4suntr5geU0ErZUkGa9spurHsswua5c+BlTpGKVLfSMUi27c1q+jbkpFueduxnL+Qa9j2jWucnkHlj1Ov4vl9Lg1yQnPJ9CIi6i/X9UcbC16y7A9KuIlAaZsOpIvlC5R6xHFieHXXGYXZ2ALGxOtybAcTWDEHnXso0LWUHt0F/jUlGXmRlLHV8u5+rdh8pkmjvIVRr20JsRpreplJAwupBHYQa/OXI3lpHg7xSFuaZwFYru0Cl84+joLqRpvvvA6tDOVIZGt1EHh8RUra3M0sat0XmlQWz+UOoWW32h/qHxqdvUk7KmqFKUrpwUpSgFKUoBXIPT3tbXDYYEfTnccfzcZ7tZvKuv1+c/SxtHntqz9UQSEfsqGb992qvI/ZNPDRvJ8Cuz40zSRXAGURx6cctlue02Fb2Ja8xP2z7U/E1FYUdNCdAGUk9gIvViGHVgSFDHKdVO++S9z94DrNqzHrpNlb+iPH4VY+T2L5xbPq8QspP1D8RqO61Rm0dmc3HG6HMrXubWIa3qkfGvOxXKYhAQRe6kEEHUaaHtC11HHaZbiK8mvrNWNjUwaO0YLsCq2GUXtuLC9z5ZawwxFWDEAgbwdbggg9Wtjp22qReLnckY0a7NfsIW/wDDWccm/wBM37v51mlB8zo2wnHkXMUXHYJkkYGc3uT/AGwOp0BIBANawZ1Ok+U/4sg961OcrcCscikx5ri2YGQeoFUDo3AOhP7XUKrzyIN6Mv8AxHH8SVtjbX+jwsqUZNJ/y9DYmMrEfOQyntbCuf3+lXr5DNxw6N2qhv5Ydh7q1lkhtrznhNE3sMY99Pk8B3GT/Lgb+GUGp0UcyfX7+psMpA+cwj/aBmQeciv760w+FPrCVT2PC4/hStxEUeriZF7DHOLfckasoxct7Li7/bOI/wBcRFu80OV3oa+FaNfUxM0XUObdfbHI3urZbGSMCoxcbr1YjM3ieeitfuJrxKj3uXwbHqthLk9uaNfaa+/I5HAIw8DdsbgDyjxAX2UOfD9n2NZWuoiwkvC6GFTr/gyRnzFBhCvrYGUG1rxSTW8LrIL+NfJNmEjpYKTdviM9v3llHka11wapqYcXGfrKQfYYk/ioLa7/AKPksmHtkb5TGR9FhC9j3Hmz7K6V6NOUiSR/JRIZDEoKFkyHm72y2zNfIbag7mXqrnCbXA9XF4pR2gMPH5/4VvbN5QczNHN8rWQowLKYHDlNzLny39UnQm1wOqjRxS1vv8ncg9T2wtq7o2Om5T/p/Cqus3VrWVJagmWyhaOhUrU2VjediDcdzd4/6v41t1aZdhWpidqxRtldwrWvY33H/tW072BJ3AXPhXNdh49p5pc1szEt081tdRbLY7iQO6uM6lZfxtiE/wBovnXsbTi/OJ94VVm2YT+a+9OPjWF9jtw5v/MxA+NRtlign1LgNoR/nE+8Pxr8/wDpB5KvDj5mQSTxzZpw0as5BcsTGxUEXDDT9EiulPsV/wBX/nz/ABFa77IYfm/HEuffHXJe1uW428btHO9lcmAVQyqud9cklhkThcEesbEnTTsqb27sJMCA4Q5CCCob1SQL5T9Ujp2604a1a8JstVkDOsBPAmcE+HQFt9eOVsQbCOtlZkG7MAuUMBYE/oswqmVRLYZpeJbOWPtpQWWVmdgVa1lCDpE3HHW40N9GO6tDG4/PMkmtxk1NrkA8bcT8a84vZ7T2BIFgGa+82WMam3AE/eNbmwdm88rNkJIIAyyxxgAKLetqT29tc0q0beaVtS2J6aQLvNu+orE8pIE+nmPUnS9o0qF5S4BufCMST0QAWDZbmwuRoTxuOutDD7NPOorDNmKgKp1OY2AFuNyKtSVWyieWadRXzJ7Bcrxz6ssLMACN4za8bDT21f4ZwyhhuIBHcarUOwZYxaPDMOu6sPHRSL+NbsGO6ISzXXTotGDcaHRjVc2lsX4lKSpuyE5UBhOekbXVgBcWDKV87r7RW9jUdHmdivNIt0XKLCwuSTa976WvWryhuzIxBFyi9LLfRxb1dPpHyr48PP4zFJMS8cbR5EzELcrc3UaNqAdajFWWSnyUuo2XssywRvK7FnXMbJCBY3K2BjJ3W41mPJiM8b96RfBRUqJLV5M1WHE3VFU2jycUOygIqhC2ci2vVa/ZvvUJg4hYE4eRweISb3rIB7ONXXbuDWWNjchgrWOnVuIOhFU75KU6TOVP6MOGbv6RkU+yrIsxcSlaaX4PcmFU7sPiV7A8g9jQv76wHDJfpxTheN38t+G79DQbWX+8z+EMY904r021xwxU/wDlga8N058+FSMendHnm8IDcSSgjqSE28ylDtJQdMTiF+yqj+HECrFydwYxU4ikx2IC5C4YZtWzRqqgF31u44dZ77j/ALNJDlKbUkBI3HDLIfPOL+XChx0u/wCzmS7U6toSX/WJK3+p6TY9m34qF/8AEwzN74Gq1csOS82AVGmx2ZXcob4WPTosym2Zr3y21ta9VA4lM39Yw5W/rfIkLW6ypit4Zq6O9/7OrcjcXnwMHSDZV5u65rHmyUBGYA+qq7wKnFeqj6PJAYJQsiyATGxSMRgXjjuMgGUag+rcHfc3q01Q9zVDWKLTyQxfSdOsZh3jQ+/2VaKoXJubLiY+0keYNX2rYO0ZcsakY8Ql0YdakeYrlT7Ygw4SViYwEVGIBuzWtwuTxrrNUnlN6KYMawLTTRKCWyR83bMb3PSU9Z07TU2VFZ/2kYb8/L5SfhQ+kjDfn5fKT8K3l9AOD44jFn9qAf8A1VsJ6CMAN74k98ij3IKjR2yH/wBpWH/PTfv/AIVik9JGHO6aXyb8Kn29BuzgCf8AeCbHfO2/wrgQfoE26VhoL77i/szVFpIuxrms6fiuXyt+Tkffx3W8qw7X207YNpC2YOp6ViLqWVVNuAuL9wqOxGxoeYjljuIJU6QVS8ma3SUHNob7ju9hrBynxnNYNIbKskzKebFjzcQFo4wR1WvfrB7L0Thztf4dlsXyyK/FiWDDXfp55R8KxYfGsgsrEX6ql9lwrls63a97HINDlINyb+qG3agsNOuHkgs+Xf0so7dbDz+NHT0PR1Wp6xM5MiEm56B9x99eJJumrcQFPiN1SeK2VaUaFgT0QviFFzpfdWDA4LPMCguBZspIuVFgbfWsKJrYi4u7Pg2yw1AUHrGn/R7a3D6zcTmI9prffZ8RB6CeAA91Q39I6khX1Yt6nlUXDyL8c0nqZZm6UYIteRP41qV2a18XjT+sQeSkVBDF55ItCPnI94t9MVK7BmvLi265z7P+9TgqRVlkpTVef6ZOkCvBNYjPXkzVIlR82gfmnuM3Qbo3tfQ6X4XqFw2IKJZYlQW+lLO1vKNvfUjtaT5iX/DfW17dE1V4pTl3YR/8X5OD+9Lf2VJGXO9T4205b/1uMdhjlP8A+esZ2nIDpilJ7Intx64R7uNZAz8V2ev/AMY+4tXhnIP5TBdywKwO/j8nYA+NWGJt936nQPRm4kxzWVEb5K3Tid2OkkBtlIGum+x6q6sucG2a4Ggure+3xrjHou2rFBjJpJXhRVgyggqqm7Lot0XXT3V0c8v8J/eMML/+5hO8fok8dKbFUtyD9MWIKYaAtKsRMpGbms97IdLEe2uTf0sP755YSP42roHpG5XQYlIVhxcatzj5imSSwANr66XPGuertTM2X5XPvtmWIC46xlkzeGXyoTjt36l89HWIDJMRIZLuvSMYj1C7soJG62tW+9UXktPzUbnnHkzyEhpAQ7AIi3IOoF1IF+AqfTa3bVMtzZBPlRadh/1iL7Yrodc05GT87i0A+iGY+At7yK6XVmPYy8R7wpSlWGcUpSgFfknaUHN4ieP6ksqfdkYfCv1tX5m9KeA+T7VxItYOyzL2iRQSfvh/KoyVo0YJcsiL2Vip8rJFJZR0spsRe9tLg2OvsrQm2jmYySHPJayA7gSLF2I420tp8Ru7IPzc/wBlfe1aqRAAMND0tRody214a1WnW5qnj5kmjHIr9EMQrt61/ojQKG+rpc237r1I4SMPiRl1UHNfsUaHuzAedRlWDYuEyRlzve1uxRx8fgK49SzGq6kkJT/I/hWu+DUnMpMbA3BBNr9+8e2shpUHFM1KTR6mxPzbiTLny2DKV6Rt9JRx3ajyqJEla+MxQzt3+7T4VgGLN+yoUyxTjE9RvmmQ/rE9jLXpMe0BldLOpfNIpBBUm17Nu8DWosxRwxDaEEDI2tjffu99ZH2jmRkEUhVt9k3+IFzu9lWqLRjeWDTt0/mWf5RcArqCAR3EV8Dmq5Fi8SFCpBPlAAF1bcNBrk6q+yS4r6ShPtzonsLg1KixZ41s/o/Q2trYiV+cCdGOMDNwDbs3Ak26vfUbh5l3NDI56kllUfdEfxpKHdbPPhgN5HOFjp15c19e2sYlsLHF2HUizsLeIUVJGLNLmlf5r9m00HVgpR1ZjiT8VrEYmAIbCwLx6buhHi84PhetFkw4PSeRvsxRrfxZ7+ys8OHRvyUOJkA32Og78kZ94qRTo+1+kbCxnT5jDC31nQjq3ZyxHdescr2OjYRO6HNbwMLGvRwRAv8AJEXtnmdfY0kdAdD/AFBD3LIfCwkWga77o+f0uf71b7OGQeR0NfU2kzetPjZB1J0Rp1fOMLeAr6m0rAA4sKeqHDAW7myoa9LjD0by4xxe/wA4SsbgEaWLNcbgdeNDit9e/qzcjxpTo5mNuLtma51OZuJF7eFZ02uahia2Nn4CTESpDEM0kjBEHaeJ6gBck8ADVLR6CkoqjtHoXwxdZ8Sw0uIk0326TkdY1Qd6munVHcndiJg8NFh490agX+s29mPaWJPjUjVyVKjy8s+eTYpSlSKxSlKAVRPS7yOTHYPnGkWE4bPKZGQv80EJdLKb6kK2l/U3Ve6w43BpNG8UihkkVkdTuKsCCPI0B+S8JMYklW19Bv03OB/qv4V5TE3S1uJ8jk/5TVi9IHI87PxrwoGMMi85CSSSUI6SljvKsD1m2U8ag9n4HnEbha58iunkTVTo9HG5aJbGPDxjVn0jXVj19SjrY7reNWDAbUXEKSoy5dCp4dXhURNsJ5I2kziy5iqAaC1zYcAe3eeN6bAwrLK4B+je/cVsO43NNKOqc1Oq0J81inmyIzdQ/wC1fJcfGtszBT1E6jrBqK25tBSFRCDfUkEW7BUaNDmkrI0vffXzNWOvQia18oI3dIOQd26w7qlSMzmz3IqcJAPtGT3Aix7K8LLY/lgtuNpj5DWsRP6seCP/AMwrLAGPq4cP3pKR7GqXfQou+n8vU84gRtq8zueyG583cVjAw97IsznqzRL/AAqxrZdZVN8sMQO7MuGBHZ0hmv361vYHZuKnByTllBsSjyML23DQLxF1uN47K6Rq+n29WafyRj6uEYW38401vE3QDxNeWVuIwsdusxMfIlz42qaw/IGQ6szBus5B7QzE+ytqfkIscLuSCyjMMxciw33yZT11FyRNY5PZd/JFdGLddDisv+Cj+FyqpfzNa806SWDyTzNwBI39XSL7+y9TOxsLzj5Bh0P6YjJC6Ei7NmF72HwqR2hgZITlLEKRpYkLbqAFgO6wrnMifhN7v8/tlaTZ+mmFYEHUyOyjhofyYv4ivtiB/wClj+7IfL53UedSLhAbl19/uqFxcQzgR3YMeiADe54AbzwqUXe5Xkx8itd/Q2HxegvO/wBmGPJ43ugPiCeyvDOMxN3a9tZDdu4nzqR2byD2hOfmsHiDu1aMxjXqaTKD4VcdjegXHSWOIkhw46rmV/IWX96pUVRyU7OfJdiFUFmYhVVQSWJ0AUDUkngK796KvRucAnyjEgHFSCwXQiFD9EHi5+kRppYcSZfkb6M8Js3poDLNaxmlsWHWEAFkHdqeJNW2iQnlctBSlK6VClKUApSlAKUpQFI9LWw0nwXPEfOYdgyGw9VyEdT+iQwPei9VcJwBKRy9YI9pAr9TY/ApPG0UqhkcFWB4g9o1B7RXAOX/ACN/o55FV86S5HS4sygOQQ3AntG/qHGua6m3hpr3WQuxMUGzx9Yv42sfhWtsFfnzf838Uv7Qa0dnYoRzKSbC9j3HT+db2ExCxzliRlAlDnfZQ176fsiq1ua3rqZeUmy0KNKBZxbW51G7Ubr9vZUNs3Y7SdMZSqnUMbXAFyNx37q29p8o+e+agUkMbbszN2KoqwbB5BbTMEkhgeOLLm6QIm/4cQ6RNuBAPVc6G3WjHJ4nk1NBYY0jXJEjGxvnZyQdCL5WGliN/Ua1toclZc7FbKrEst5UGUE3CsM1wwGhtfdUrgOQG1pFbmYJo41Ut84wiaS3AKTmzngCBbiRUenJjFoFkxkM0cbnKpkurM9i1iL5gbKTcgVWoSTbs0PNiyJQo0H2TKtlzq2/1HLW7zbfWjtZWVlR2LWW5uSfWJ01O4ADTv66tEaxxLYEKO08e2+tQe2Aryhk16ADHX1gW3eGXyqUXrqczYvYqJFQ4a/ZXU+TSBcJEoFuiT95ifjXOlW1dG2WQkSBiFsqg3I0NtR4VCc7J4MKiv8AJJXr7eoyfb0S7iW+yNPOtSTlN9VD4m341XZsWOT6E8oqr8rdpqA0DwlrgMrFrAdTLYE3B4aceBr6/KCU7goHcT8axHFrI2adOct6tmZbdYNjqDa+t6WJcO3ueOTX9DrYY2LFsSNW5wGPwEYR/fXcORmF2esZbZ8caAhQxVGVyBfKHzjOeO/triTbeWPWOOGLryqCfvWFdC9DmImkfEySCTIyQhGZSqsQZb5DYA6EbuyrYTbdGLieGUIOV/I6dSlKvPKFKUoBSlKAUpSgFKUoBSlKAVAcqeRGG2iF+UB7rcK0blTYkGx4EXHEG2tt9T9KHU2naK/snkDgcMuWPCxdrOokc97vc+G4VNw4VEFkRVHUqgDyFZaUDd7nkRjqHlXqlKHBX569IU02Jx87GZiiSvHGmZsic2TGbAGwJIa5tfU1+ha4zyz9E2MWebEYGQSpLI8rQsQrqztmYIT0HGYtvykCw131GStF+CUYyuRzn+i34Ad9lPbvOorcg5OyWuzIg62YD3Vp42WRCYsQjRSKRdXUo3Hge3iNK2cIskzZYI3lb9WjOf3Rp41kktaPbx8jXMzaXZUC+vIX7ESw+834V8xUwZmY6Anidw7TU9s30W7Sn1ZFgXTWaQA27ETMfA2q9clfRBFhZVmnl+UOtyq5AsYJFrlSWLEa2ubdmldjjkyEuMw49tWcs2fs6XEH5iKWW/GNGZfvWyjdxNWrZvoqxsti6xwj9Y4LD9lLj2iu1KoAsBYdQr7VyxLqY5/8lkfupL7nOsB6Goh+XxEjnqjVY1/ezn2itbCehBM5M+LkdL9FURUa36THMCbfVA/Dp1Kn4cfIyvi8z3kV/Y/IHA4UgxYdMw3O95HB7Ge5HharBSlSSS2M8pOTtsUpSunBSlKAUpSgFKUoBSlKAUpSgFKUoBSlKAUpSgFKUoDBicDHJbnI0e27OqtbzFe4YFQWRVUdSgAeQr7SgPdKUoBSlKAUpSgFKUoBSlKAUpSgFKU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18788" name="Picture 4" descr="http://img.directindustry.es/images_di/photo-g/motor-electrico-sincrono-con-iman-permanente-8355-2767111.jpg"/>
          <p:cNvPicPr>
            <a:picLocks noChangeAspect="1" noChangeArrowheads="1"/>
          </p:cNvPicPr>
          <p:nvPr/>
        </p:nvPicPr>
        <p:blipFill>
          <a:blip r:embed="rId3" cstate="print"/>
          <a:srcRect/>
          <a:stretch>
            <a:fillRect/>
          </a:stretch>
        </p:blipFill>
        <p:spPr bwMode="auto">
          <a:xfrm>
            <a:off x="7020272" y="2492896"/>
            <a:ext cx="1584176" cy="1428615"/>
          </a:xfrm>
          <a:prstGeom prst="rect">
            <a:avLst/>
          </a:prstGeom>
          <a:noFill/>
        </p:spPr>
      </p:pic>
      <p:pic>
        <p:nvPicPr>
          <p:cNvPr id="118790" name="Picture 6" descr="http://t0.gstatic.com/images?q=tbn:ANd9GcQBGXJr-Vernxuc3KhPaliHQgSK8T0jJqfoXORZmfwcR1uODxW8"/>
          <p:cNvPicPr>
            <a:picLocks noChangeAspect="1" noChangeArrowheads="1"/>
          </p:cNvPicPr>
          <p:nvPr/>
        </p:nvPicPr>
        <p:blipFill>
          <a:blip r:embed="rId4" cstate="print"/>
          <a:srcRect/>
          <a:stretch>
            <a:fillRect/>
          </a:stretch>
        </p:blipFill>
        <p:spPr bwMode="auto">
          <a:xfrm>
            <a:off x="5148064" y="2564904"/>
            <a:ext cx="1008112" cy="1520432"/>
          </a:xfrm>
          <a:prstGeom prst="rect">
            <a:avLst/>
          </a:prstGeom>
          <a:noFill/>
        </p:spPr>
      </p:pic>
      <p:pic>
        <p:nvPicPr>
          <p:cNvPr id="118792" name="Picture 8" descr="http://t0.gstatic.com/images?q=tbn:ANd9GcRi7sxshBrSKTyp3WNj4tD3zUisfwmjqp40uCJfIcvax1vk1qs8cQ"/>
          <p:cNvPicPr>
            <a:picLocks noChangeAspect="1" noChangeArrowheads="1"/>
          </p:cNvPicPr>
          <p:nvPr/>
        </p:nvPicPr>
        <p:blipFill>
          <a:blip r:embed="rId5" cstate="print"/>
          <a:srcRect/>
          <a:stretch>
            <a:fillRect/>
          </a:stretch>
        </p:blipFill>
        <p:spPr bwMode="auto">
          <a:xfrm>
            <a:off x="899592" y="4653136"/>
            <a:ext cx="1323104" cy="1427238"/>
          </a:xfrm>
          <a:prstGeom prst="rect">
            <a:avLst/>
          </a:prstGeom>
          <a:noFill/>
        </p:spPr>
      </p:pic>
      <p:pic>
        <p:nvPicPr>
          <p:cNvPr id="19458" name="Picture 2" descr="http://t0.gstatic.com/images?q=tbn:ANd9GcRk5z0SEl0QLhKI2FeY_KjBtuVrkszfR5RZVw_9-0TRM20poisR7w"/>
          <p:cNvPicPr>
            <a:picLocks noChangeAspect="1" noChangeArrowheads="1"/>
          </p:cNvPicPr>
          <p:nvPr/>
        </p:nvPicPr>
        <p:blipFill>
          <a:blip r:embed="rId6" cstate="print"/>
          <a:srcRect/>
          <a:stretch>
            <a:fillRect/>
          </a:stretch>
        </p:blipFill>
        <p:spPr bwMode="auto">
          <a:xfrm>
            <a:off x="3059832" y="2924944"/>
            <a:ext cx="1400944" cy="1131963"/>
          </a:xfrm>
          <a:prstGeom prst="rect">
            <a:avLst/>
          </a:prstGeom>
          <a:noFill/>
        </p:spPr>
      </p:pic>
      <p:pic>
        <p:nvPicPr>
          <p:cNvPr id="19460" name="Picture 4" descr="http://t2.gstatic.com/images?q=tbn:ANd9GcQTr1tjBhKytKXwfmspvxOq34QJoKWBWnn9R89bLaOfD-V0ZdC-"/>
          <p:cNvPicPr>
            <a:picLocks noChangeAspect="1" noChangeArrowheads="1"/>
          </p:cNvPicPr>
          <p:nvPr/>
        </p:nvPicPr>
        <p:blipFill>
          <a:blip r:embed="rId7" cstate="print"/>
          <a:srcRect/>
          <a:stretch>
            <a:fillRect/>
          </a:stretch>
        </p:blipFill>
        <p:spPr bwMode="auto">
          <a:xfrm>
            <a:off x="4139952" y="4653136"/>
            <a:ext cx="1800200" cy="1208893"/>
          </a:xfrm>
          <a:prstGeom prst="rect">
            <a:avLst/>
          </a:prstGeom>
          <a:noFill/>
        </p:spPr>
      </p:pic>
      <p:sp>
        <p:nvSpPr>
          <p:cNvPr id="11" name="10 Flecha derecha"/>
          <p:cNvSpPr/>
          <p:nvPr/>
        </p:nvSpPr>
        <p:spPr>
          <a:xfrm>
            <a:off x="2123728" y="328498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Flecha derecha"/>
          <p:cNvSpPr/>
          <p:nvPr/>
        </p:nvSpPr>
        <p:spPr>
          <a:xfrm>
            <a:off x="4427984" y="328498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6228184" y="321297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rriba"/>
          <p:cNvSpPr/>
          <p:nvPr/>
        </p:nvSpPr>
        <p:spPr>
          <a:xfrm>
            <a:off x="4932040" y="4293096"/>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9462" name="Picture 6" descr="http://www.miniphysics.com/wp-content/uploads/2012/07/DZ47-63-3P-Miniature-Circuit-Breaker.jpg"/>
          <p:cNvPicPr>
            <a:picLocks noChangeAspect="1" noChangeArrowheads="1"/>
          </p:cNvPicPr>
          <p:nvPr/>
        </p:nvPicPr>
        <p:blipFill>
          <a:blip r:embed="rId8" cstate="print"/>
          <a:srcRect/>
          <a:stretch>
            <a:fillRect/>
          </a:stretch>
        </p:blipFill>
        <p:spPr bwMode="auto">
          <a:xfrm>
            <a:off x="1043608" y="2924944"/>
            <a:ext cx="930322" cy="1071043"/>
          </a:xfrm>
          <a:prstGeom prst="rect">
            <a:avLst/>
          </a:prstGeom>
          <a:noFill/>
        </p:spPr>
      </p:pic>
      <p:sp>
        <p:nvSpPr>
          <p:cNvPr id="16" name="15 Flecha arriba"/>
          <p:cNvSpPr/>
          <p:nvPr/>
        </p:nvSpPr>
        <p:spPr>
          <a:xfrm>
            <a:off x="1331640" y="4149080"/>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SISTEMA DE SELLADO </a:t>
            </a:r>
            <a:endParaRPr lang="pt-BR" sz="3600" dirty="0"/>
          </a:p>
        </p:txBody>
      </p:sp>
      <p:pic>
        <p:nvPicPr>
          <p:cNvPr id="116738" name="Picture 2" descr="http://t2.gstatic.com/images?q=tbn:ANd9GcTCyN76Unx-IUSjN-prH7hD0-O2YedBf3UiGTQTVNQGgH5xtLeE"/>
          <p:cNvPicPr>
            <a:picLocks noChangeAspect="1" noChangeArrowheads="1"/>
          </p:cNvPicPr>
          <p:nvPr/>
        </p:nvPicPr>
        <p:blipFill>
          <a:blip r:embed="rId3" cstate="print"/>
          <a:srcRect/>
          <a:stretch>
            <a:fillRect/>
          </a:stretch>
        </p:blipFill>
        <p:spPr bwMode="auto">
          <a:xfrm>
            <a:off x="5148064" y="1988840"/>
            <a:ext cx="1224136" cy="1165591"/>
          </a:xfrm>
          <a:prstGeom prst="rect">
            <a:avLst/>
          </a:prstGeom>
          <a:noFill/>
        </p:spPr>
      </p:pic>
      <p:pic>
        <p:nvPicPr>
          <p:cNvPr id="116740" name="Picture 4" descr="http://t2.gstatic.com/images?q=tbn:ANd9GcRlEbWfzvBkTsTOyZ7BVGd7IDgv2QxYBr75J_psp9gfrX-hI0R7"/>
          <p:cNvPicPr>
            <a:picLocks noChangeAspect="1" noChangeArrowheads="1"/>
          </p:cNvPicPr>
          <p:nvPr/>
        </p:nvPicPr>
        <p:blipFill>
          <a:blip r:embed="rId4" cstate="print"/>
          <a:srcRect/>
          <a:stretch>
            <a:fillRect/>
          </a:stretch>
        </p:blipFill>
        <p:spPr bwMode="auto">
          <a:xfrm>
            <a:off x="7380312" y="1988840"/>
            <a:ext cx="1368152" cy="1408993"/>
          </a:xfrm>
          <a:prstGeom prst="rect">
            <a:avLst/>
          </a:prstGeom>
          <a:noFill/>
        </p:spPr>
      </p:pic>
      <p:pic>
        <p:nvPicPr>
          <p:cNvPr id="116742" name="Picture 6" descr="http://t0.gstatic.com/images?q=tbn:ANd9GcT9r374A9pyUPBkV5uoSzb4sEb8iK8mBITnXmmJd2Y_HJ4kurzCjA"/>
          <p:cNvPicPr>
            <a:picLocks noChangeAspect="1" noChangeArrowheads="1"/>
          </p:cNvPicPr>
          <p:nvPr/>
        </p:nvPicPr>
        <p:blipFill>
          <a:blip r:embed="rId5" cstate="print"/>
          <a:srcRect/>
          <a:stretch>
            <a:fillRect/>
          </a:stretch>
        </p:blipFill>
        <p:spPr bwMode="auto">
          <a:xfrm>
            <a:off x="5148064" y="4005064"/>
            <a:ext cx="1368152" cy="1240613"/>
          </a:xfrm>
          <a:prstGeom prst="rect">
            <a:avLst/>
          </a:prstGeom>
          <a:noFill/>
        </p:spPr>
      </p:pic>
      <p:pic>
        <p:nvPicPr>
          <p:cNvPr id="7" name="Picture 8" descr="http://t0.gstatic.com/images?q=tbn:ANd9GcRi7sxshBrSKTyp3WNj4tD3zUisfwmjqp40uCJfIcvax1vk1qs8cQ"/>
          <p:cNvPicPr>
            <a:picLocks noChangeAspect="1" noChangeArrowheads="1"/>
          </p:cNvPicPr>
          <p:nvPr/>
        </p:nvPicPr>
        <p:blipFill>
          <a:blip r:embed="rId6" cstate="print"/>
          <a:srcRect/>
          <a:stretch>
            <a:fillRect/>
          </a:stretch>
        </p:blipFill>
        <p:spPr bwMode="auto">
          <a:xfrm>
            <a:off x="539552" y="3873970"/>
            <a:ext cx="1323104" cy="1427238"/>
          </a:xfrm>
          <a:prstGeom prst="rect">
            <a:avLst/>
          </a:prstGeom>
          <a:noFill/>
        </p:spPr>
      </p:pic>
      <p:pic>
        <p:nvPicPr>
          <p:cNvPr id="8" name="Picture 2" descr="http://t0.gstatic.com/images?q=tbn:ANd9GcRk5z0SEl0QLhKI2FeY_KjBtuVrkszfR5RZVw_9-0TRM20poisR7w"/>
          <p:cNvPicPr>
            <a:picLocks noChangeAspect="1" noChangeArrowheads="1"/>
          </p:cNvPicPr>
          <p:nvPr/>
        </p:nvPicPr>
        <p:blipFill>
          <a:blip r:embed="rId7" cstate="print"/>
          <a:srcRect/>
          <a:stretch>
            <a:fillRect/>
          </a:stretch>
        </p:blipFill>
        <p:spPr bwMode="auto">
          <a:xfrm>
            <a:off x="2699792" y="2145778"/>
            <a:ext cx="1400944" cy="1131963"/>
          </a:xfrm>
          <a:prstGeom prst="rect">
            <a:avLst/>
          </a:prstGeom>
          <a:noFill/>
        </p:spPr>
      </p:pic>
      <p:sp>
        <p:nvSpPr>
          <p:cNvPr id="9" name="8 Flecha derecha"/>
          <p:cNvSpPr/>
          <p:nvPr/>
        </p:nvSpPr>
        <p:spPr>
          <a:xfrm>
            <a:off x="1763688" y="250581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a:off x="4067944" y="250581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6" descr="http://www.miniphysics.com/wp-content/uploads/2012/07/DZ47-63-3P-Miniature-Circuit-Breaker.jpg"/>
          <p:cNvPicPr>
            <a:picLocks noChangeAspect="1" noChangeArrowheads="1"/>
          </p:cNvPicPr>
          <p:nvPr/>
        </p:nvPicPr>
        <p:blipFill>
          <a:blip r:embed="rId8" cstate="print"/>
          <a:srcRect/>
          <a:stretch>
            <a:fillRect/>
          </a:stretch>
        </p:blipFill>
        <p:spPr bwMode="auto">
          <a:xfrm>
            <a:off x="683568" y="2145778"/>
            <a:ext cx="930322" cy="1071043"/>
          </a:xfrm>
          <a:prstGeom prst="rect">
            <a:avLst/>
          </a:prstGeom>
          <a:noFill/>
        </p:spPr>
      </p:pic>
      <p:sp>
        <p:nvSpPr>
          <p:cNvPr id="12" name="11 Flecha arriba"/>
          <p:cNvSpPr/>
          <p:nvPr/>
        </p:nvSpPr>
        <p:spPr>
          <a:xfrm>
            <a:off x="971600" y="3369914"/>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6516216"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rriba"/>
          <p:cNvSpPr/>
          <p:nvPr/>
        </p:nvSpPr>
        <p:spPr>
          <a:xfrm>
            <a:off x="5580112" y="3429000"/>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827584" y="620688"/>
            <a:ext cx="7772400" cy="1143000"/>
          </a:xfrm>
        </p:spPr>
        <p:txBody>
          <a:bodyPr>
            <a:normAutofit fontScale="90000"/>
          </a:bodyPr>
          <a:lstStyle/>
          <a:p>
            <a:r>
              <a:rPr lang="es-EC" dirty="0" smtClean="0"/>
              <a:t>SISTEMA DE CODIFICADO</a:t>
            </a:r>
            <a:br>
              <a:rPr lang="es-EC" dirty="0" smtClean="0"/>
            </a:br>
            <a:r>
              <a:rPr lang="es-EC" dirty="0" smtClean="0"/>
              <a:t>CALENTAMIENTO DE TINTA </a:t>
            </a:r>
            <a:endParaRPr lang="pt-BR" dirty="0"/>
          </a:p>
        </p:txBody>
      </p:sp>
      <p:pic>
        <p:nvPicPr>
          <p:cNvPr id="62468" name="Picture 4" descr="http://images04.olx.es/ui/15/74/54/1316436085_253687054_1-Fotos-de--RESISTENCIA-ELECTRICA-TIPO-CARTUCHO-CALEFACTOR-HERTEN-CARTRIDGE-HEATER-.jpg"/>
          <p:cNvPicPr>
            <a:picLocks noChangeAspect="1" noChangeArrowheads="1"/>
          </p:cNvPicPr>
          <p:nvPr/>
        </p:nvPicPr>
        <p:blipFill>
          <a:blip r:embed="rId3" cstate="print"/>
          <a:srcRect/>
          <a:stretch>
            <a:fillRect/>
          </a:stretch>
        </p:blipFill>
        <p:spPr bwMode="auto">
          <a:xfrm>
            <a:off x="5436096" y="4221088"/>
            <a:ext cx="2326348" cy="1016149"/>
          </a:xfrm>
          <a:prstGeom prst="rect">
            <a:avLst/>
          </a:prstGeom>
          <a:noFill/>
        </p:spPr>
      </p:pic>
      <p:pic>
        <p:nvPicPr>
          <p:cNvPr id="17410" name="Picture 2" descr="http://www.incubadorasynacedoras.com/tienda/prodimages/termostato-mecanico-pollitos_g.jpg"/>
          <p:cNvPicPr>
            <a:picLocks noChangeAspect="1" noChangeArrowheads="1"/>
          </p:cNvPicPr>
          <p:nvPr/>
        </p:nvPicPr>
        <p:blipFill>
          <a:blip r:embed="rId4" cstate="print"/>
          <a:srcRect/>
          <a:stretch>
            <a:fillRect/>
          </a:stretch>
        </p:blipFill>
        <p:spPr bwMode="auto">
          <a:xfrm>
            <a:off x="5508104" y="1844824"/>
            <a:ext cx="2046539" cy="1504207"/>
          </a:xfrm>
          <a:prstGeom prst="rect">
            <a:avLst/>
          </a:prstGeom>
          <a:noFill/>
        </p:spPr>
      </p:pic>
      <p:pic>
        <p:nvPicPr>
          <p:cNvPr id="6" name="Picture 8" descr="http://t0.gstatic.com/images?q=tbn:ANd9GcRi7sxshBrSKTyp3WNj4tD3zUisfwmjqp40uCJfIcvax1vk1qs8cQ"/>
          <p:cNvPicPr>
            <a:picLocks noChangeAspect="1" noChangeArrowheads="1"/>
          </p:cNvPicPr>
          <p:nvPr/>
        </p:nvPicPr>
        <p:blipFill>
          <a:blip r:embed="rId5" cstate="print"/>
          <a:srcRect/>
          <a:stretch>
            <a:fillRect/>
          </a:stretch>
        </p:blipFill>
        <p:spPr bwMode="auto">
          <a:xfrm>
            <a:off x="827584" y="3861048"/>
            <a:ext cx="1323104" cy="1427238"/>
          </a:xfrm>
          <a:prstGeom prst="rect">
            <a:avLst/>
          </a:prstGeom>
          <a:noFill/>
        </p:spPr>
      </p:pic>
      <p:pic>
        <p:nvPicPr>
          <p:cNvPr id="7" name="Picture 2" descr="http://t0.gstatic.com/images?q=tbn:ANd9GcRk5z0SEl0QLhKI2FeY_KjBtuVrkszfR5RZVw_9-0TRM20poisR7w"/>
          <p:cNvPicPr>
            <a:picLocks noChangeAspect="1" noChangeArrowheads="1"/>
          </p:cNvPicPr>
          <p:nvPr/>
        </p:nvPicPr>
        <p:blipFill>
          <a:blip r:embed="rId6" cstate="print"/>
          <a:srcRect/>
          <a:stretch>
            <a:fillRect/>
          </a:stretch>
        </p:blipFill>
        <p:spPr bwMode="auto">
          <a:xfrm>
            <a:off x="2987824" y="2132856"/>
            <a:ext cx="1400944" cy="1131963"/>
          </a:xfrm>
          <a:prstGeom prst="rect">
            <a:avLst/>
          </a:prstGeom>
          <a:noFill/>
        </p:spPr>
      </p:pic>
      <p:sp>
        <p:nvSpPr>
          <p:cNvPr id="8" name="7 Flecha derecha"/>
          <p:cNvSpPr/>
          <p:nvPr/>
        </p:nvSpPr>
        <p:spPr>
          <a:xfrm>
            <a:off x="2051720"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Flecha derecha"/>
          <p:cNvSpPr/>
          <p:nvPr/>
        </p:nvSpPr>
        <p:spPr>
          <a:xfrm>
            <a:off x="4355976"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6" descr="http://www.miniphysics.com/wp-content/uploads/2012/07/DZ47-63-3P-Miniature-Circuit-Breaker.jpg"/>
          <p:cNvPicPr>
            <a:picLocks noChangeAspect="1" noChangeArrowheads="1"/>
          </p:cNvPicPr>
          <p:nvPr/>
        </p:nvPicPr>
        <p:blipFill>
          <a:blip r:embed="rId7" cstate="print"/>
          <a:srcRect/>
          <a:stretch>
            <a:fillRect/>
          </a:stretch>
        </p:blipFill>
        <p:spPr bwMode="auto">
          <a:xfrm>
            <a:off x="971600" y="2132856"/>
            <a:ext cx="930322" cy="1071043"/>
          </a:xfrm>
          <a:prstGeom prst="rect">
            <a:avLst/>
          </a:prstGeom>
          <a:noFill/>
        </p:spPr>
      </p:pic>
      <p:sp>
        <p:nvSpPr>
          <p:cNvPr id="11" name="10 Flecha arriba"/>
          <p:cNvSpPr/>
          <p:nvPr/>
        </p:nvSpPr>
        <p:spPr>
          <a:xfrm>
            <a:off x="1259632" y="3356992"/>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6732240" y="3429000"/>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1.2. DEFINICIÓN DEL PROBLEMA </a:t>
            </a:r>
            <a:endParaRPr lang="pt-BR" sz="3600" dirty="0"/>
          </a:p>
        </p:txBody>
      </p:sp>
      <p:graphicFrame>
        <p:nvGraphicFramePr>
          <p:cNvPr id="4" name="3 Tabla"/>
          <p:cNvGraphicFramePr>
            <a:graphicFrameLocks noGrp="1"/>
          </p:cNvGraphicFramePr>
          <p:nvPr/>
        </p:nvGraphicFramePr>
        <p:xfrm>
          <a:off x="1924050" y="2045970"/>
          <a:ext cx="5600279" cy="3183231"/>
        </p:xfrm>
        <a:graphic>
          <a:graphicData uri="http://schemas.openxmlformats.org/drawingml/2006/table">
            <a:tbl>
              <a:tblPr/>
              <a:tblGrid>
                <a:gridCol w="1059476"/>
                <a:gridCol w="933709"/>
                <a:gridCol w="622912"/>
                <a:gridCol w="653201"/>
                <a:gridCol w="653201"/>
                <a:gridCol w="840207"/>
                <a:gridCol w="837573"/>
              </a:tblGrid>
              <a:tr h="578769">
                <a:tc row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PRODUCTO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TAMAÑO DE FUNDA     Alto x ancho</a:t>
                      </a:r>
                      <a:endParaRPr lang="en-US" sz="1100">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Arial"/>
                          <a:ea typeface="Calibri"/>
                          <a:cs typeface="Times New Roman"/>
                        </a:rPr>
                        <a:t>(mm)</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PESO</a:t>
                      </a:r>
                      <a:endParaRPr lang="en-US" sz="1100">
                        <a:latin typeface="Calibri"/>
                        <a:ea typeface="Calibri"/>
                        <a:cs typeface="Times New Roman"/>
                      </a:endParaRPr>
                    </a:p>
                    <a:p>
                      <a:pPr marL="0" marR="0" algn="ctr">
                        <a:lnSpc>
                          <a:spcPct val="150000"/>
                        </a:lnSpc>
                        <a:spcBef>
                          <a:spcPts val="0"/>
                        </a:spcBef>
                        <a:spcAft>
                          <a:spcPts val="0"/>
                        </a:spcAft>
                      </a:pPr>
                      <a:r>
                        <a:rPr lang="es-ES" sz="1100">
                          <a:solidFill>
                            <a:srgbClr val="000000"/>
                          </a:solidFill>
                          <a:latin typeface="Arial"/>
                          <a:ea typeface="Calibri"/>
                          <a:cs typeface="Times New Roman"/>
                        </a:rPr>
                        <a:t>(g)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PRODUCCIÓN (u</a:t>
                      </a:r>
                      <a:r>
                        <a:rPr lang="es-EC" sz="1100">
                          <a:solidFill>
                            <a:srgbClr val="000000"/>
                          </a:solidFill>
                          <a:latin typeface="Arial"/>
                          <a:ea typeface="Calibri"/>
                          <a:cs typeface="Times New Roman"/>
                        </a:rPr>
                        <a:t>/mes)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row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Sellado y codificado actual (u/min)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No. Personas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54">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Hace 2 años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Actual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r h="578769">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Germen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250x160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500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920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69">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Salvado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280x180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520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1080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85">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Granola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250x160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150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330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85">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Galletas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160x70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3500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6800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a:solidFill>
                            <a:srgbClr val="000000"/>
                          </a:solidFill>
                          <a:latin typeface="Arial"/>
                          <a:ea typeface="Calibri"/>
                          <a:cs typeface="Times New Roman"/>
                        </a:rPr>
                        <a:t>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dirty="0">
                          <a:solidFill>
                            <a:srgbClr val="000000"/>
                          </a:solidFill>
                          <a:latin typeface="Arial"/>
                          <a:ea typeface="Calibri"/>
                          <a:cs typeface="Times New Roman"/>
                        </a:rPr>
                        <a:t>2</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827584" y="620688"/>
            <a:ext cx="7772400" cy="1143000"/>
          </a:xfrm>
        </p:spPr>
        <p:txBody>
          <a:bodyPr>
            <a:normAutofit fontScale="90000"/>
          </a:bodyPr>
          <a:lstStyle/>
          <a:p>
            <a:r>
              <a:rPr lang="es-EC" dirty="0" smtClean="0"/>
              <a:t>SISTEMA DE CODIFICADO</a:t>
            </a:r>
            <a:br>
              <a:rPr lang="es-EC" dirty="0" smtClean="0"/>
            </a:br>
            <a:r>
              <a:rPr lang="es-EC" dirty="0" smtClean="0"/>
              <a:t>MOTOR CODIFICADO</a:t>
            </a:r>
            <a:endParaRPr lang="pt-BR" dirty="0"/>
          </a:p>
        </p:txBody>
      </p:sp>
      <p:pic>
        <p:nvPicPr>
          <p:cNvPr id="6" name="Picture 8" descr="http://t0.gstatic.com/images?q=tbn:ANd9GcRi7sxshBrSKTyp3WNj4tD3zUisfwmjqp40uCJfIcvax1vk1qs8cQ"/>
          <p:cNvPicPr>
            <a:picLocks noChangeAspect="1" noChangeArrowheads="1"/>
          </p:cNvPicPr>
          <p:nvPr/>
        </p:nvPicPr>
        <p:blipFill>
          <a:blip r:embed="rId3" cstate="print"/>
          <a:srcRect/>
          <a:stretch>
            <a:fillRect/>
          </a:stretch>
        </p:blipFill>
        <p:spPr bwMode="auto">
          <a:xfrm>
            <a:off x="827584" y="3861048"/>
            <a:ext cx="1323104" cy="1427238"/>
          </a:xfrm>
          <a:prstGeom prst="rect">
            <a:avLst/>
          </a:prstGeom>
          <a:noFill/>
        </p:spPr>
      </p:pic>
      <p:pic>
        <p:nvPicPr>
          <p:cNvPr id="7" name="Picture 2" descr="http://t0.gstatic.com/images?q=tbn:ANd9GcRk5z0SEl0QLhKI2FeY_KjBtuVrkszfR5RZVw_9-0TRM20poisR7w"/>
          <p:cNvPicPr>
            <a:picLocks noChangeAspect="1" noChangeArrowheads="1"/>
          </p:cNvPicPr>
          <p:nvPr/>
        </p:nvPicPr>
        <p:blipFill>
          <a:blip r:embed="rId4" cstate="print"/>
          <a:srcRect/>
          <a:stretch>
            <a:fillRect/>
          </a:stretch>
        </p:blipFill>
        <p:spPr bwMode="auto">
          <a:xfrm>
            <a:off x="2987824" y="2132856"/>
            <a:ext cx="1400944" cy="1131963"/>
          </a:xfrm>
          <a:prstGeom prst="rect">
            <a:avLst/>
          </a:prstGeom>
          <a:noFill/>
        </p:spPr>
      </p:pic>
      <p:sp>
        <p:nvSpPr>
          <p:cNvPr id="8" name="7 Flecha derecha"/>
          <p:cNvSpPr/>
          <p:nvPr/>
        </p:nvSpPr>
        <p:spPr>
          <a:xfrm>
            <a:off x="2051720"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Flecha derecha"/>
          <p:cNvSpPr/>
          <p:nvPr/>
        </p:nvSpPr>
        <p:spPr>
          <a:xfrm>
            <a:off x="4355976"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6" descr="http://www.miniphysics.com/wp-content/uploads/2012/07/DZ47-63-3P-Miniature-Circuit-Breaker.jpg"/>
          <p:cNvPicPr>
            <a:picLocks noChangeAspect="1" noChangeArrowheads="1"/>
          </p:cNvPicPr>
          <p:nvPr/>
        </p:nvPicPr>
        <p:blipFill>
          <a:blip r:embed="rId5" cstate="print"/>
          <a:srcRect/>
          <a:stretch>
            <a:fillRect/>
          </a:stretch>
        </p:blipFill>
        <p:spPr bwMode="auto">
          <a:xfrm>
            <a:off x="971600" y="2132856"/>
            <a:ext cx="930322" cy="1071043"/>
          </a:xfrm>
          <a:prstGeom prst="rect">
            <a:avLst/>
          </a:prstGeom>
          <a:noFill/>
        </p:spPr>
      </p:pic>
      <p:sp>
        <p:nvSpPr>
          <p:cNvPr id="11" name="10 Flecha arriba"/>
          <p:cNvSpPr/>
          <p:nvPr/>
        </p:nvSpPr>
        <p:spPr>
          <a:xfrm>
            <a:off x="1259632" y="3356992"/>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6012160" y="364502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0834" name="AutoShape 2" descr="data:image/jpeg;base64,/9j/4AAQSkZJRgABAQAAAQABAAD/2wCEAAkGBhQSEBUUEhQWFBQWFBQXGBgXGBgXFRcXGBgVFRcXGRcXHCYeGBwjGhQUHy8gIycpLCwsFx4xNTAqNSYrLCkBCQoKDgwOGg8PFywkHCQsLCwsLCwsLCwsLCwsLCwsLCwsLCwsLCwsLCwsLCwsLCwsLCwsLCwsLCwsLCwsLCwsLP/AABEIANEA8QMBIgACEQEDEQH/xAAbAAACAgMBAAAAAAAAAAAAAAAAAQIDBAUGB//EADsQAAEDAgMFBgUDBAIBBQAAAAEAAhEDIQQxQQUSUWFxBoGRobHwIjLB0eETQlIUYnLxB4IjFRckstL/xAAXAQEBAQEAAAAAAAAAAAAAAAAAAQID/8QAGxEBAQEBAQEBAQAAAAAAAAAAAAERMUEhcQL/2gAMAwEAAhEDEQA/APSgUwkELmwkEIUSiJSnKitT2h7RMwzL3ecm69/JS3FbkJrzvZPb57X/APm+JhOmbenELvMFj2Vmh1NwcDw+qoyAVIpQmUAmgIBQNEITKBJqKZCATSTQEICCUAoCU0ApKhSiEFJA4QiUgVASgoKECCRTlKVQJpShQ1SEJApIiUpJFa/bG26eHplzjcZNGZPRS3FjG7S9pm4ZkZ1CLD6leYYzHvqvL3mXH3ASxuNdVqOe8yXEnjA0HcsdJPa0nKztlbaqYd+9TdHEHI9QteE1R6vsDtfTxIDT8FT+J1/xOq6Brl4Ux5BkEgjXVdn2d7elsMxHxDIP1HXj1RHogKAqMPimvaHMIc05EGQroRDKaUIBQNCCghAJoCJQCajom0oBOUFRQOEoQhAIhCZREUgU0EopJJkKKAQiChUYxClKiVzfajtUKANOmZq68G/nks24Yt7Udqm4dpYwg1SO5vM/ZeZ4jEuqOLnklxuSVXi8U4vl0kk3J4pSkmfa0E1EoC0JBOVDeQQeI8PyiJhOVBrp7k0Vt9idoquGdLDLdWH5T9jzXpewu01LEt+Aw8ZsPzD7jmF4+Cp0a5Y4Oa4tIMggwQpiWPdQU1w3Zzt+DFPE2NoqaH/Iadcl29OsDcXB1zlRE4TUZUlUIFNEJQim4WhEJQnCAlE2SCaBJlJCIAglBCRQEolKU0UiiEEJICUJbqEGFUfC8T7QVqrMZW3gb1Cb5EHKD0XszydVpMfWpzUZVpB4cABETMQA6cxKzy6rzKljN8Z5aahMqGJ7K4plR5FJ260ky24A4A/ut3qihjgTDrHyP2XTFZITQEKBgIlIJyiCE0k0DQEpVjAIuff3RUFvuz/a2rhvh+elqwnLm06ei0RbCQUR7TsfbdPEs3qbpjMH5m9R9VsQV4bgse+i8PpuLXDUeh4jkV6L2b7dsrQytFOrocmOPX9p5GyGOuiUBIFNGQAmHJb3DRBOqKbUgiUiIQOUQnCEEYRKe6kqglJOUFQIoJSAQgcoUZQqrW1mlabHUQarfHrC6B44rSbVo/G1w0BWcVi19qvpbxYQ4bt2m7Zi1tDzXB0Ow1fFVKtRjmn9xmxJOm6MuuQXV40wsfZ2LjeLHQ5twRmEnz6OBrPfQqOpVQQWmCDmPvZZbHh1xdbXYXZRuMrvdXqlkyZ1e8n+RsON+lloduYQ4TEvpB4eWm5GXQjQrX71WWiVRQxIdyPAq4hUOE0kKIycPRBEuPEwM7K3+kBbvMnWx5J4ZzSzds12U8VVUeGugGQGwOpHLque3WkP1JgDhEadUnU+Fx7lKmyc/fMngp7xAuJGnoJHBbRUmpEF19OJ93UFUdR2c7c1KEMqzUpC397R/aTmOR8l6PgNpU6zA+k4OaeGnIjMHkV4gs3Ze16uHfv0nbp1H7SOBGoUwe3A96A1c12c7Z0sQA13wVf4nJ3Np16Z9V0gfzRDlNAckAgaCkfqiFQgmSkOfsIJKgEShRlVDBScUipEIIQEJ7gQgwS6yw8SFluVDwitDtDZ4eM9fFaWvSFMPOVl1dSnKwcXgw4QVcRzWw8Td7SCBnJyWF2f2LSfi3PxLTUpguMDUk2JB+YDhqtzi8OaYcYJ+E6anRa3Yr6jap3gA0tnnbJPV8aHtphKNHFFmGcXNABP9rjfdac7W6ZLCoY0iA/x+/BdRsjDtO0DWLQ+CXhrxIkQBIWL/wAkYqlUxDRRpblTdmoc94n5RbP/ACzvyUnJGutaCmsJ+Hq4chtVjmEgHdcIMHULKpVg4SFUTUmRN8uSihRWbUw4dBbAAbJE+qoa694EaevoLKNKuW5fieKyi1tTKxznUcZ/lPJZ51WPoSMrd6lMiBkM8h0SjdI3hI0/CA3W9wcrCMr/AGVRFzOFxx0UFYX2FokR3awoFlp/Eqgabrs+zfb91OGYmXNyFTN4/wAv5Dnn1XFolEe6YXEte0OY4OaRIIuD3q/eC8Y2H2jq4V0sMtPzMPyu+x5hembA7U0sU34Tuv1YfmHMcRz8YUMbtzjFvPRLeTDuVkR7+iMiUFyiT9/wpbuqqojhonCEIgaoz+EygIpIT3eZ80INeVU/yVvRRhBjPp8VjVKSz3M4Kp1NUaytQF+a1WIwBBluYBgLoKjNefgqn0+71TqOG2dgHtrtcXESSC0ZZZc0USHY5rzAcHfCQdWAwb62BXUV8DJkZhc1/wChblVrnXcHgzylPVH/ACTth9ZtGkWiRLy4D4nE/COmsxnIlaHaPZPFYSm2pVYWtIBkX3ZuA8aTblzlbfaeMb/VN3yIDgOgBvKzu3GPqnDMohx/Te8kjk3ITnEmY5KT5GnI4bGh1jY+vRZMLYf+3VVuD/qQ9joaXOZPyNifmJ+YZwbcCVzuE2lo7Lj91rBsoTUWmRZSURmUsQ02fnraZ5Dgqq+GLdZAzg5dfusdX0cVBE30E6DVYzON/qtz5tkPfigP/HJZFTDB12ZdbDqeKxXNg3WpZUq0wcpJ48efSJUH0yEqdSCrXVhHEnin0UqdGs5rg5pLSDIIsQeRCrRKrL0Ds1/yADFPEkA5Cpp/3Ay6i3RdzSqSJaQRa+YheDAre9n+1tXDfD89PVhOXEtP7T5LOGPXwER6LWbH27SxLN6k6TaQbOaeDh9Qtk24RDj/AGiEA+CR8FUBdySJRklPeindCN5CgwiUtxEJub70VFcKBH3V0KMcNUFDm271RUb4rLLenD2VEt8PfkqjBfR96LCq4MHSPfktpUZE27+SqqM4dL/VUcfj9iBu8YmSTOZBzm61faHFf+UgAugARpkJXe1KMzystLj9kAyWgSdTF8+Ci613aPEF2E3aZLRV3JbMEt+a44SAsbYHYCjWwpe+sWViC5s2Y1om5/lMEnKBETdVbfDt5jWNksY3PIW9YhZlSv8A/ADXfC40/wBMRysT4SnixwdLFljiBcSeh5hbSjXDss+GoXT9juzGFc1xxLN4v+Fpn4WcTGc3+abQuJ2sGU8TUFBxdTa8hrjmQNeiq9bFCxsPjJs6x8ishBJtQjIoc+TJuSogoBUDlNRCJVDQUJKBolIFCDIwWOfSeH03FrhqPdxyXovZrt0ytDK8U6loP7HHL/qeRsvMkwmD3oGfP2E25+XvgvLOzfbh9CGVZqUuvxs/xJzHIr0jZ206ddgfTcHtMd3Wbg8iss4yyOXv7oROufOUWsqK5HEIVm77hCIwg64zTDeSBMpi3n3oohR3U2QP9JR9OFkEXC3Ia6qBCuUQMu9BRu5+zzVbmdPosott5/lQi3p+VRhvpnnN+nRUVKNzwzzss9/vSSqn0bW/0qjS4zZ4OhnjHT8WXNbZwdTcZTaAAN/eJ5kxC7lzND3xl46LDxOE3hBHvmdPVMJXL7Kqmhhnb/xbrnAdS2fVV9isHTp1XVnU21N2GjezEz8Q4GBY81mbX2W/9PdYc3bxzJjKw+qw9iYX+n/UMlwAab5EyY8pHejTnu3X6JxjhhWbjAAHDIF+boGQuYgcFrqdZ9M7tRrgRmHAhw6grrdgEHGGoN3faXVNDumQO+58lX/yZtQV30mikGva2XvAuZyaOVpjmjWtG14IkZKSxcTsjEYUNdVpuph4kbwseR/ieRgqeHxQflnwRF6EkKBoJSSKow620f4jvOSWH2jJh1uYWFVplpgobT3jAuit2motFkIiSzNlbYq4Z+9SdHEG7XDgRqFhIhB6z2b7Y08SA0wyr/E5E/2n6G66Lek58vfFeGYbkY5rvuyPad9R4o1DvWJa7UbomDxkLKO13j/Eef2Qofqn+7wCERQOHRDSBFtEot4c/BSI098kB5jgj37hHvnZG8L+aAA959yUW6hSOff6qJHG/rCBenu6iW2P+/JTHvXilu2QQeLfmM1WRxjJXbs+9CqyLTp59FUUup93Ee81jupTxM8b+M2Wc/Xx9yqSz2M1RhVKU5ARBjh4AWWk2rsfepuDDu70TFpA4T6ro30rcsr+SpeyTYGeZ8p+ipxxOz9lCjWB3SIY4mxGkZ65+S19DaArYtm+RJc28QABFp7gOq7bFbMDmRf5SJMzfmNO9c6NkCm9ggCHRwmOHgoq7t1tyq7BjDwHb7p3iJdutvE9Y8FyjOw2LGGGJDJYbgAy/d/lA08+ULN2xtF1SsQJcJc0ZwL5DxXUbU2pUpYR4ovIbUaGDo4XInIxPijUrznDbQmzvFZsrO7Pf8dVcVTqPY9jS35WnN5Gc/xHO91oajn0KjqbxBYSHN4EZ3Ra2EoUKVUOEgqYKIi9gOYB6oawDIAdE5RCCSFFNA0gUEoA/HNBk4fOBmfcr0PsdsIUx+q4fER8NuIu73ouf7LbBkh77j1jQcgvQaThHvLRYv0Wbh5eaae4haZRA6pxnx8tFHe17vupOdx+/coJRn5IlR3eM5+7pz9uA99EDb3I18vsgDX2e9LhwRDAv6ybz04pR4Rb6pjjry1RujwjnH2RUTpayQy4ac5TOU9Z587JmfPh6qorc36SePH6qJZe3pn3q71Ve7p18eU+CCh4ifQ3soPbc9eQ9hZEa9OcRIVbmyc9Ig56qjEqUr5Toc9MrarFxGH3s5ytnGWo95LYuZb2bcpVL2eoJuZ/Co5HaOwg1p3ALnU7vKx1PJaTtBXc6pFMEhgDT/EWt3r0J1Kc7TrEzpBGuS1GO2SDOQMX6cDaRxUXWBsvFmlhWva7ce1rrzm6TlxuQuc7P9kRjMS4Vqpptklzjdznm8SbZ5krP2zQeWMpNb+0kki0nnxzWR2aO5Sf+oRZwJd3R9PNRqfHLdp9iPwGJNEuDjAII1act4aGypw2MDrGxW3dspuKxh/Uc7dcZcRd24OE8oCs7edlqGEFOph6ksqEgUyZeIzM8Oq17itWE1r8Jj9HeKzwZUQwhAUgEEVsti7PL3bxs0R65dVXs7AF5ytp9112AoBjRGWlszYT9JUpxtsI0NsIEAQOQ4gdM1uKQyE/61utZhhpGUcrEea2lEa8LTxHsKYyttxKFO/toQqiJPvJMH3nz0UTl7FkwfoBzUVKfW/3QOHvxSm3fH4Tj3wRDGfrn5Jtda/3PehucfT0QOMX+0oInK1suSmM+GeX1UXAHpGuScyBz0KqgC2VrggzPVIj3p4aJzOuV+5Pw98EEQOXvmUiLe8uXkmRrw9wiBwz8e9ERLbmxiVDp9MlOZ7kONtb5TlOiqqS3rbpfkoESOXLh/tXlvufcKqoOemfD0RFD2XPDWM+ojMqh1OT5gws1zPPu6Ks0xJPmqNRjtmh1yIMmJseFs4z5rnNr4R7WFjP3P8AidoAM++V2Lm211iCIvoqcTQDhDhzvoeX4QcL2cwjqdZ29clpmdLg25LG24GYisA292MHeTJ8fRdNtHZjmNcafzObAmbcbxdc7hNl7ldjpl28PmOXG3RZajY9o+zOCbgDUpzSq0mgQbmq48fuMlwGFxRaeI4fZdx2k2mw/BHyuvzOi2uxdk4QYU08TSALxv8A6gHxAxIA1EaBXmRd3rjcM5rxLfDgsvC4PfPIZ8zwWhpUHf1Aa3eAL4E2O7Oscl3WFwcAASOEanTuSi7C4fdFuHKCStvh6fpE8uHpmqqdKBMScwMvXO62VGiMoAB8MvPIIyvwtM62vaNRpPPothTba3E++aoott3e5WTTOXXxsiLZ5DyQo7p4FNEQJ09hH39kKPFSJ9/dZVMVPfHml6DL8pT16awpa9eCAnL3f6J7uXLz0y1sotPG6ZOZnT2ED16+HgpNF79OR5qJ9Zz8wiAMtL696oJ9/ZORHIa/TxQLDp4dPMIcD1E38PNAAzNvfDigmTP1TA+3sqO9wvc5ZGEAc+PvjF9Eogd/C6D6cMxwumW+/qqpRrF49hRIPSCpGDlfIZ6DgOKBn7v1lEUuZYe7dVBzI9mFdF8tb6ewkRz556HO6Cj0z/Cx2s6HTxPArMcL/keHmq3t875GVRgmmLgwc7RfTM6rV4jZYJ3mtBcMovNvEdFvqjfDLjdUmnfOTmMrTwzMKjz6tsS+86S8mb+Nhr0W9qP+AMN/hE3v7stziMG1wyjpAvJyJyWG7Aje1PDhA9jxWcXWoOBaXh26JAgHXK+Wf+1tMNgiJJH7reFrnMScuSyaWFzEWI78jw7lm0qV51yEkwkiax6OGInoBAAiTOXitg2346clFlnWuTJPJZLBly6x4lUJmnP2SPsr22+w4KAE8vupsB9/6UFv6XNCN7+7zH2Qgorf/lSd9UIWYerD9/VROX/VCEEhkP8AJRq5H/IJoT1U+PepDP3yQhKE7I9AnV+rfohCREX/ADDr9EHXr9kkKkSdn3j0UWZu7v8A6oQnp4k7Idyg7M96EIpN1SZ9QhCvpFNf5R1HqoDM9PohCqIVPlPcq637eo9AhCvghX+Z3UfRVV/m7z6IQqRVhfqfQrNq6dWoQp/SMln0CiMj3+qEKC5mZVlP5/fBCEWIIQhZZ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0836" name="Picture 4" descr="http://www.msebilbao.com/tienda/images/24PIC18F4520IP.jpg"/>
          <p:cNvPicPr>
            <a:picLocks noChangeAspect="1" noChangeArrowheads="1"/>
          </p:cNvPicPr>
          <p:nvPr/>
        </p:nvPicPr>
        <p:blipFill>
          <a:blip r:embed="rId6" cstate="print"/>
          <a:srcRect/>
          <a:stretch>
            <a:fillRect/>
          </a:stretch>
        </p:blipFill>
        <p:spPr bwMode="auto">
          <a:xfrm>
            <a:off x="5508104" y="2185360"/>
            <a:ext cx="1202283" cy="1039465"/>
          </a:xfrm>
          <a:prstGeom prst="rect">
            <a:avLst/>
          </a:prstGeom>
          <a:noFill/>
        </p:spPr>
      </p:pic>
      <p:pic>
        <p:nvPicPr>
          <p:cNvPr id="120838" name="Picture 6" descr="http://t3.gstatic.com/images?q=tbn:ANd9GcTHInonY-_8vJBaq8zWKjLLJR0JshnvherVbjTthVtL_9ASw4LztQ"/>
          <p:cNvPicPr>
            <a:picLocks noChangeAspect="1" noChangeArrowheads="1"/>
          </p:cNvPicPr>
          <p:nvPr/>
        </p:nvPicPr>
        <p:blipFill>
          <a:blip r:embed="rId7" cstate="print"/>
          <a:srcRect/>
          <a:stretch>
            <a:fillRect/>
          </a:stretch>
        </p:blipFill>
        <p:spPr bwMode="auto">
          <a:xfrm>
            <a:off x="7380312" y="2060848"/>
            <a:ext cx="1279029" cy="1279029"/>
          </a:xfrm>
          <a:prstGeom prst="rect">
            <a:avLst/>
          </a:prstGeom>
          <a:noFill/>
        </p:spPr>
      </p:pic>
      <p:sp>
        <p:nvSpPr>
          <p:cNvPr id="16" name="15 Flecha izquierda"/>
          <p:cNvSpPr/>
          <p:nvPr/>
        </p:nvSpPr>
        <p:spPr>
          <a:xfrm>
            <a:off x="6876256" y="2492896"/>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0840" name="Picture 8" descr="http://minirobot.com.mx/tienda/img/p/276-325-large.jpg"/>
          <p:cNvPicPr>
            <a:picLocks noChangeAspect="1" noChangeArrowheads="1"/>
          </p:cNvPicPr>
          <p:nvPr/>
        </p:nvPicPr>
        <p:blipFill>
          <a:blip r:embed="rId8" cstate="print"/>
          <a:srcRect/>
          <a:stretch>
            <a:fillRect/>
          </a:stretch>
        </p:blipFill>
        <p:spPr bwMode="auto">
          <a:xfrm>
            <a:off x="5580112" y="4293096"/>
            <a:ext cx="1296144" cy="129614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4.3. SIMULACIÓN EN SOLIDWORKS </a:t>
            </a:r>
            <a:endParaRPr lang="pt-BR" sz="3600" dirty="0"/>
          </a:p>
        </p:txBody>
      </p:sp>
      <p:pic>
        <p:nvPicPr>
          <p:cNvPr id="4" name="3 Marcador de contenido"/>
          <p:cNvPicPr>
            <a:picLocks noGrp="1"/>
          </p:cNvPicPr>
          <p:nvPr>
            <p:ph sz="quarter" idx="1"/>
          </p:nvPr>
        </p:nvPicPr>
        <p:blipFill>
          <a:blip r:embed="rId3" cstate="print"/>
          <a:srcRect l="57853" t="24716" r="21955" b="19602"/>
          <a:stretch>
            <a:fillRect/>
          </a:stretch>
        </p:blipFill>
        <p:spPr bwMode="auto">
          <a:xfrm>
            <a:off x="3492764" y="1697175"/>
            <a:ext cx="2615672" cy="40732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pic>
        <p:nvPicPr>
          <p:cNvPr id="5" name="ensambleselladoravideo.avi">
            <a:hlinkClick r:id="" action="ppaction://media"/>
          </p:cNvPr>
          <p:cNvPicPr>
            <a:picLocks noGrp="1" noRot="1" noChangeAspect="1"/>
          </p:cNvPicPr>
          <p:nvPr>
            <p:ph sz="quarter" idx="1"/>
            <a:videoFile r:link="rId1"/>
          </p:nvPr>
        </p:nvPicPr>
        <p:blipFill>
          <a:blip r:embed="rId4" cstate="print"/>
          <a:stretch>
            <a:fillRect/>
          </a:stretch>
        </p:blipFill>
        <p:spPr>
          <a:xfrm>
            <a:off x="0" y="1340768"/>
            <a:ext cx="9144000" cy="3899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pic>
        <p:nvPicPr>
          <p:cNvPr id="6" name="videomovi.avi">
            <a:hlinkClick r:id="" action="ppaction://media"/>
          </p:cNvPr>
          <p:cNvPicPr>
            <a:picLocks noGrp="1" noRot="1" noChangeAspect="1"/>
          </p:cNvPicPr>
          <p:nvPr>
            <p:ph sz="quarter" idx="1"/>
            <a:videoFile r:link="rId1"/>
          </p:nvPr>
        </p:nvPicPr>
        <p:blipFill>
          <a:blip r:embed="rId4" cstate="print"/>
          <a:stretch>
            <a:fillRect/>
          </a:stretch>
        </p:blipFill>
        <p:spPr>
          <a:xfrm>
            <a:off x="-3348880" y="1628800"/>
            <a:ext cx="13988562"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4400" dirty="0" smtClean="0"/>
              <a:t>CAPÍTULO 5</a:t>
            </a:r>
            <a:endParaRPr lang="pt-BR" sz="4400" dirty="0"/>
          </a:p>
        </p:txBody>
      </p:sp>
      <p:sp>
        <p:nvSpPr>
          <p:cNvPr id="4" name="3 CuadroTexto"/>
          <p:cNvSpPr txBox="1"/>
          <p:nvPr/>
        </p:nvSpPr>
        <p:spPr>
          <a:xfrm>
            <a:off x="755576" y="2204864"/>
            <a:ext cx="7560840" cy="1446550"/>
          </a:xfrm>
          <a:prstGeom prst="rect">
            <a:avLst/>
          </a:prstGeom>
          <a:noFill/>
        </p:spPr>
        <p:txBody>
          <a:bodyPr wrap="square" rtlCol="0">
            <a:spAutoFit/>
          </a:bodyPr>
          <a:lstStyle/>
          <a:p>
            <a:pPr algn="ctr"/>
            <a:r>
              <a:rPr lang="es-ES" sz="4400" dirty="0" smtClean="0"/>
              <a:t>SIMULACI</a:t>
            </a:r>
            <a:r>
              <a:rPr lang="es-EC" sz="4400" dirty="0" smtClean="0"/>
              <a:t>ÓN EN EL PROGRAMA ANSYS</a:t>
            </a:r>
            <a:endParaRPr lang="pt-BR" sz="4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611560" y="836712"/>
            <a:ext cx="8244408" cy="1143000"/>
          </a:xfrm>
        </p:spPr>
        <p:txBody>
          <a:bodyPr>
            <a:normAutofit fontScale="90000"/>
          </a:bodyPr>
          <a:lstStyle/>
          <a:p>
            <a:r>
              <a:rPr lang="pt-BR" dirty="0" smtClean="0"/>
              <a:t/>
            </a:r>
            <a:br>
              <a:rPr lang="pt-BR" dirty="0" smtClean="0"/>
            </a:br>
            <a:r>
              <a:rPr lang="pt-BR" sz="3900" dirty="0" smtClean="0"/>
              <a:t>5.1. </a:t>
            </a:r>
            <a:r>
              <a:rPr lang="pt-BR" sz="3100" dirty="0" smtClean="0"/>
              <a:t>SIMULACI</a:t>
            </a:r>
            <a:r>
              <a:rPr lang="es-EC" sz="3100" dirty="0" smtClean="0"/>
              <a:t>ÓN DE LA TRANSFERENCIA DE CALOR ENTRE LAS MORDAZAS Y LA FUNDA DE POLIPROPILENO </a:t>
            </a:r>
            <a:endParaRPr lang="pt-BR" sz="3900" dirty="0"/>
          </a:p>
        </p:txBody>
      </p:sp>
      <p:pic>
        <p:nvPicPr>
          <p:cNvPr id="5" name="4 Imagen"/>
          <p:cNvPicPr/>
          <p:nvPr/>
        </p:nvPicPr>
        <p:blipFill>
          <a:blip r:embed="rId3" cstate="print"/>
          <a:srcRect/>
          <a:stretch>
            <a:fillRect/>
          </a:stretch>
        </p:blipFill>
        <p:spPr bwMode="auto">
          <a:xfrm>
            <a:off x="395536" y="1484784"/>
            <a:ext cx="4914457" cy="2456121"/>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491880" y="3933056"/>
            <a:ext cx="5390515"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395536" y="836712"/>
            <a:ext cx="8568952" cy="1143000"/>
          </a:xfrm>
        </p:spPr>
        <p:txBody>
          <a:bodyPr>
            <a:normAutofit fontScale="90000"/>
          </a:bodyPr>
          <a:lstStyle/>
          <a:p>
            <a:r>
              <a:rPr lang="es-EC" dirty="0" smtClean="0"/>
              <a:t>5.2. </a:t>
            </a:r>
            <a:r>
              <a:rPr lang="es-EC" sz="3100" dirty="0" smtClean="0"/>
              <a:t>SIMULACIÓN DEL SISTEMA DE SELLADO VARIANDO LA VELOCIDAD DE DESPLAZAMIENTO DE LA FUNDA</a:t>
            </a:r>
            <a:endParaRPr lang="pt-BR" sz="3100" dirty="0"/>
          </a:p>
        </p:txBody>
      </p:sp>
      <p:pic>
        <p:nvPicPr>
          <p:cNvPr id="7" name="6 Imagen"/>
          <p:cNvPicPr/>
          <p:nvPr/>
        </p:nvPicPr>
        <p:blipFill>
          <a:blip r:embed="rId3" cstate="print"/>
          <a:srcRect l="24868" t="15937" r="2116" b="36875"/>
          <a:stretch>
            <a:fillRect/>
          </a:stretch>
        </p:blipFill>
        <p:spPr bwMode="auto">
          <a:xfrm>
            <a:off x="467544" y="1484784"/>
            <a:ext cx="4464496" cy="1928175"/>
          </a:xfrm>
          <a:prstGeom prst="rect">
            <a:avLst/>
          </a:prstGeom>
          <a:noFill/>
          <a:ln w="9525">
            <a:solidFill>
              <a:schemeClr val="accent1"/>
            </a:solidFill>
            <a:miter lim="800000"/>
            <a:headEnd/>
            <a:tailEnd/>
          </a:ln>
        </p:spPr>
      </p:pic>
      <p:pic>
        <p:nvPicPr>
          <p:cNvPr id="8" name="7 Imagen"/>
          <p:cNvPicPr/>
          <p:nvPr/>
        </p:nvPicPr>
        <p:blipFill>
          <a:blip r:embed="rId4" cstate="print"/>
          <a:srcRect l="43921" t="21254" r="21981" b="36586"/>
          <a:stretch>
            <a:fillRect/>
          </a:stretch>
        </p:blipFill>
        <p:spPr bwMode="auto">
          <a:xfrm>
            <a:off x="5436096" y="1556792"/>
            <a:ext cx="2880320" cy="1867957"/>
          </a:xfrm>
          <a:prstGeom prst="rect">
            <a:avLst/>
          </a:prstGeom>
          <a:noFill/>
          <a:ln w="9525">
            <a:noFill/>
            <a:miter lim="800000"/>
            <a:headEnd/>
            <a:tailEnd/>
          </a:ln>
        </p:spPr>
      </p:pic>
      <p:graphicFrame>
        <p:nvGraphicFramePr>
          <p:cNvPr id="9" name="8 Gráfico"/>
          <p:cNvGraphicFramePr/>
          <p:nvPr/>
        </p:nvGraphicFramePr>
        <p:xfrm>
          <a:off x="323528" y="350100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9 CuadroTexto"/>
          <p:cNvSpPr txBox="1"/>
          <p:nvPr/>
        </p:nvSpPr>
        <p:spPr>
          <a:xfrm>
            <a:off x="5148064" y="3717032"/>
            <a:ext cx="3528392" cy="2031325"/>
          </a:xfrm>
          <a:prstGeom prst="rect">
            <a:avLst/>
          </a:prstGeom>
          <a:noFill/>
        </p:spPr>
        <p:txBody>
          <a:bodyPr wrap="square" rtlCol="0">
            <a:spAutoFit/>
          </a:bodyPr>
          <a:lstStyle/>
          <a:p>
            <a:pPr algn="just"/>
            <a:r>
              <a:rPr lang="es-ES" dirty="0" smtClean="0"/>
              <a:t>La temperatura de operación de 140</a:t>
            </a:r>
            <a:r>
              <a:rPr lang="es-ES" baseline="30000" dirty="0" smtClean="0"/>
              <a:t>0</a:t>
            </a:r>
            <a:r>
              <a:rPr lang="es-ES" dirty="0" smtClean="0"/>
              <a:t>C </a:t>
            </a:r>
          </a:p>
          <a:p>
            <a:pPr algn="just"/>
            <a:r>
              <a:rPr lang="es-ES" dirty="0" smtClean="0"/>
              <a:t>el tiempo según la ecuación 0,438 (s)</a:t>
            </a:r>
          </a:p>
          <a:p>
            <a:pPr algn="just"/>
            <a:r>
              <a:rPr lang="es-ES" dirty="0" smtClean="0"/>
              <a:t>distancia que recorre la funda  por la mordaza es de 100 (mm)</a:t>
            </a:r>
          </a:p>
          <a:p>
            <a:pPr algn="just"/>
            <a:r>
              <a:rPr lang="es-ES" dirty="0" smtClean="0"/>
              <a:t>la velocidad que debe desplazarse la funda es de 0,228 (m/s).</a:t>
            </a:r>
            <a:endParaRPr lang="en-US" dirty="0" smtClean="0"/>
          </a:p>
          <a:p>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4" name="1 Título"/>
          <p:cNvSpPr txBox="1">
            <a:spLocks/>
          </p:cNvSpPr>
          <p:nvPr/>
        </p:nvSpPr>
        <p:spPr>
          <a:xfrm>
            <a:off x="395536" y="260648"/>
            <a:ext cx="7772400" cy="1470025"/>
          </a:xfrm>
          <a:prstGeom prst="rect">
            <a:avLst/>
          </a:prstGeom>
        </p:spPr>
        <p:txBody>
          <a:bodyPr bIns="91440" anchor="b" anchorCtr="0">
            <a:normAutofit/>
          </a:bodyPr>
          <a:lstStyle/>
          <a:p>
            <a:pPr marL="0" marR="0" lvl="0" indent="0" defTabSz="914400" fontAlgn="auto">
              <a:lnSpc>
                <a:spcPct val="100000"/>
              </a:lnSpc>
              <a:spcBef>
                <a:spcPct val="0"/>
              </a:spcBef>
              <a:spcAft>
                <a:spcPts val="0"/>
              </a:spcAft>
              <a:buClrTx/>
              <a:buSzTx/>
              <a:tabLst/>
              <a:defRPr/>
            </a:pPr>
            <a:r>
              <a:rPr lang="es-EC" sz="4400" dirty="0" smtClean="0">
                <a:solidFill>
                  <a:schemeClr val="tx2"/>
                </a:solidFill>
                <a:latin typeface="+mj-lt"/>
                <a:ea typeface="+mj-ea"/>
                <a:cs typeface="+mj-cs"/>
              </a:rPr>
              <a:t>CAPÍTULO 6</a:t>
            </a:r>
            <a:endParaRPr lang="es-EC" sz="4400" dirty="0">
              <a:solidFill>
                <a:schemeClr val="tx2"/>
              </a:solidFill>
              <a:latin typeface="+mj-lt"/>
              <a:ea typeface="+mj-ea"/>
              <a:cs typeface="+mj-cs"/>
            </a:endParaRPr>
          </a:p>
        </p:txBody>
      </p:sp>
      <p:sp>
        <p:nvSpPr>
          <p:cNvPr id="5" name="2 Subtítulo"/>
          <p:cNvSpPr txBox="1">
            <a:spLocks/>
          </p:cNvSpPr>
          <p:nvPr/>
        </p:nvSpPr>
        <p:spPr>
          <a:xfrm>
            <a:off x="1331640" y="2564904"/>
            <a:ext cx="6400800" cy="1752600"/>
          </a:xfrm>
          <a:prstGeom prst="rect">
            <a:avLst/>
          </a:prstGeom>
        </p:spPr>
        <p:txBody>
          <a:bodyPr vert="horz">
            <a:noAutofit/>
          </a:bodyPr>
          <a:lstStyle/>
          <a:p>
            <a:pPr marR="0" lvl="0" indent="-274320" algn="ctr" fontAlgn="auto">
              <a:lnSpc>
                <a:spcPct val="100000"/>
              </a:lnSpc>
              <a:spcBef>
                <a:spcPts val="580"/>
              </a:spcBef>
              <a:spcAft>
                <a:spcPts val="0"/>
              </a:spcAft>
              <a:buClr>
                <a:schemeClr val="accent1"/>
              </a:buClr>
              <a:buSzPct val="85000"/>
              <a:tabLst/>
              <a:defRPr/>
            </a:pPr>
            <a:r>
              <a:rPr lang="es-EC" sz="4400" dirty="0" smtClean="0"/>
              <a:t>CONTRUCCIÓN, MONTAJE Y PRUEBAS DE FUNCIONAMIENTO</a:t>
            </a:r>
            <a:endParaRPr lang="es-EC" sz="4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395536" y="332656"/>
            <a:ext cx="8482136" cy="1143000"/>
          </a:xfrm>
        </p:spPr>
        <p:txBody>
          <a:bodyPr>
            <a:noAutofit/>
          </a:bodyPr>
          <a:lstStyle/>
          <a:p>
            <a:r>
              <a:rPr lang="es-EC" sz="3600" dirty="0" smtClean="0"/>
              <a:t>6.1. MÁQUINAS HERRAMIENTAS Y EQUIPO UTILIZADO</a:t>
            </a:r>
            <a:endParaRPr lang="es-EC" sz="3600" dirty="0"/>
          </a:p>
        </p:txBody>
      </p:sp>
      <p:sp>
        <p:nvSpPr>
          <p:cNvPr id="3" name="2 Marcador de contenido"/>
          <p:cNvSpPr>
            <a:spLocks noGrp="1"/>
          </p:cNvSpPr>
          <p:nvPr>
            <p:ph sz="quarter" idx="1"/>
          </p:nvPr>
        </p:nvSpPr>
        <p:spPr>
          <a:xfrm>
            <a:off x="323528" y="1412776"/>
            <a:ext cx="7772400" cy="4572000"/>
          </a:xfrm>
        </p:spPr>
        <p:txBody>
          <a:bodyPr/>
          <a:lstStyle/>
          <a:p>
            <a:r>
              <a:rPr lang="es-EC" sz="2800" dirty="0" smtClean="0"/>
              <a:t>MÁQUINAS Y EQUIPOS</a:t>
            </a:r>
          </a:p>
          <a:p>
            <a:endParaRPr lang="es-EC" dirty="0"/>
          </a:p>
          <a:p>
            <a:endParaRPr lang="es-EC" sz="2800" dirty="0" smtClean="0"/>
          </a:p>
          <a:p>
            <a:endParaRPr lang="es-EC" sz="2800" dirty="0" smtClean="0"/>
          </a:p>
          <a:p>
            <a:r>
              <a:rPr lang="es-EC" sz="2800" dirty="0" smtClean="0"/>
              <a:t>HERRAMIENTAS</a:t>
            </a:r>
          </a:p>
          <a:p>
            <a:endParaRPr lang="es-EC" dirty="0"/>
          </a:p>
          <a:p>
            <a:endParaRPr lang="es-EC" sz="2800" dirty="0" smtClean="0"/>
          </a:p>
          <a:p>
            <a:r>
              <a:rPr lang="es-EC" sz="2800" dirty="0" smtClean="0"/>
              <a:t>INSTRUMENTOS DE VERIFICACIÓN</a:t>
            </a:r>
            <a:endParaRPr lang="es-EC" sz="2800" dirty="0"/>
          </a:p>
        </p:txBody>
      </p:sp>
      <p:pic>
        <p:nvPicPr>
          <p:cNvPr id="4098" name="Picture 2" descr="http://t2.gstatic.com/images?q=tbn:ANd9GcS6d7Uph-OzcazIvdCCt3rJVMVmaZHnp5LHR4PCPUNPaE3QT_eL"/>
          <p:cNvPicPr>
            <a:picLocks noChangeAspect="1" noChangeArrowheads="1"/>
          </p:cNvPicPr>
          <p:nvPr/>
        </p:nvPicPr>
        <p:blipFill>
          <a:blip r:embed="rId3" cstate="print"/>
          <a:srcRect/>
          <a:stretch>
            <a:fillRect/>
          </a:stretch>
        </p:blipFill>
        <p:spPr bwMode="auto">
          <a:xfrm>
            <a:off x="467544" y="2132856"/>
            <a:ext cx="1800200" cy="1033899"/>
          </a:xfrm>
          <a:prstGeom prst="rect">
            <a:avLst/>
          </a:prstGeom>
          <a:noFill/>
        </p:spPr>
      </p:pic>
      <p:pic>
        <p:nvPicPr>
          <p:cNvPr id="4100" name="Picture 4" descr="http://t3.gstatic.com/images?q=tbn:ANd9GcRx9JJqgsek8qSZGQ9FIONOmN4_bJkwlvgHquR-j_gFOuF2NYE0-J6T2LieMg"/>
          <p:cNvPicPr>
            <a:picLocks noChangeAspect="1" noChangeArrowheads="1"/>
          </p:cNvPicPr>
          <p:nvPr/>
        </p:nvPicPr>
        <p:blipFill>
          <a:blip r:embed="rId4" cstate="print"/>
          <a:srcRect/>
          <a:stretch>
            <a:fillRect/>
          </a:stretch>
        </p:blipFill>
        <p:spPr bwMode="auto">
          <a:xfrm>
            <a:off x="7524328" y="1700808"/>
            <a:ext cx="979256" cy="1439771"/>
          </a:xfrm>
          <a:prstGeom prst="rect">
            <a:avLst/>
          </a:prstGeom>
          <a:noFill/>
        </p:spPr>
      </p:pic>
      <p:sp>
        <p:nvSpPr>
          <p:cNvPr id="4102" name="AutoShape 6" descr="data:image/jpeg;base64,/9j/4AAQSkZJRgABAQAAAQABAAD/2wCEAAkGBhQSERUUExQUFRUWFhcXFxgXFxoaGBwXFRQXGBYXFxgYGyYfHBwkGRcXHy8gIycqLCwsFx4xNTAqNSYrLCkBCQoKDgwOGg8PGikkHBwpLCkpKSkpKSwpKSkpKSwpKSkpLCwpKSkpKSksKSkpKSkpLCwsLCwpKSkpKSwpLzYxMP/AABEIAL0BCwMBIgACEQEDEQH/xAAbAAACAwEBAQAAAAAAAAAAAAADBAIFBgEAB//EAD8QAAEDAgMFBgUBBwMDBQAAAAEAAhEDIQQSMQVBUWFxEyKBkaGxBjLB0fDhBxRCUmKS8SMzchWiwhZDc4KT/8QAGwEAAwEBAQEBAAAAAAAAAAAAAAECAwQFBgf/xAApEQACAgEEAgEDBAMAAAAAAAAAAQIRAwQSITFBUTIFE7EUImFxI8HR/9oADAMBAAIRAxEAPwCkcxoFmgX/AIipYPHta67wAdwHPp0UNq4E06TiG8O9M7xN1QYV8kzw+y4Jy2n0Wl0sc8d0nwa+ptKiGFucG1tfDUJBx3y4+IA81SPqKI2oQ4AwWgW1n0TxZHJ0w1mihhhvg2/dlnXJm+RvAm6Sq1rm5PQgD85JmhiwQYvvs2/mkMU43JgA8T9ls0eZYjWxToGWRzmdOqt9iEvpHM7vB3GCZgzZUj9BH5wVhsgkio0agAgndqDYa6pNCTrkssTt1tN2RwcJA0g62RKXxPRJgvLT/U0xPgFV1yyW9sGZtA4OINuRH1KQx2DZq0yXHiBEnpf/AAp2Jj3s0zto0n6VWf3AehK2eEIfRbGjmAekL41Q2fmcMzXkWnKQLEwCJHFfWdgPDcNSAzQ0ZQHfNDSRfyT2UTu3Hy3Y7oa8Hc/6AfRHq0zJ6pdncrV2xpVePJzgm6V/mN+ScnQ4LgFMIjTp+hHkbFSqYYi6ma5ZY02O6zPmCkVKairZZ7GqsY0z8zid0ADcBFoXviLaYFE5T3iR9fsq6niwBemR/wDcket0rU2i06iZ5kR4Re1lS7OGTtghiahcHhxmLZSWkXjQHVXOzsc5zezc5xDe8ATMZyZjhMKipNL3RmDRy+wVjsPDw1z87XBxgCRmGWfmb/DM24pvoT64LeYRW4p40c7zS+deDwpItjOMq5KYc03LSTyKrtiYsuquLzm3Cd2s/RTxb+47ol9hstPEk+VvomVuZD4ixWaq4AnK2BEngJVds95zFo1eMoLTOt/YFExPff8A8ne6NgsEKbpBMjSwEdFQ1JXyN4imWaEHw3xMc0njcdFN2kkQI5qxo1XGozvSS5rWyLAvcGl0Ngmx9SqbGsa/tSBBa4AHiXON4FhYGwQuzpU90eCnp0S4wN1z0mPqtBhaUNS+BwwZScd7ntbPQOcf/FNsdKuTDHGjr32g6fTf6Sm8GxrmyS4aSchN4n+HqkcQbRxt56+gK0GDcW0wGgXFwBrYc+Q8k4wsnLOmisLmSYMgHd48eikHjghsod8tHGLohwx/lKh/wdEeuRutiHCi4Nc4tdIIc4H0iyp6bod5+yI12QvYWzq25vYmCIS9Cm57w1jZJIA3XcYHqufJFt8Hp6DPCEJb3QVuqBjG5bpnH4epQqGnUADwAbOmQQCCCLbz5JOtjC8FgZoJJ1gcbaBOEGmVqdXhnjcb7JYetBibeisKeCdVcKbMsxe1gN5c47gq3Z2BdVeGNuT+Ek7gFuMDhG0WZGmd73b3EfTgPqtmjwHk2orD8C5wC2qO6e6S3UEXmDa/VRwnwniKTyRkcIIs6OliFr6FmgIoKxchLJJIwW09gPqgZmvY5s/wkgzzFvVVGI+H6g+WDlABvGgC+rBy85gOoB6iUKTRf3F5R8q2c+syoGuDTII7x4XAnd1IWw2TtGt2QZ2NXOXOIGU2aTLb6K9/6JRJnIAZBlpIMjRWeFotHFVuT7FvXgweJ+HntFSo6nkLyXuu10kzumR4FUVPY9Z89lRqVHbsrSR5j77l9axDa2tJlAni+SfzxVg6m9zADUqB1pLCGi24AAwCq4b4HudHyDC/sw2k7vFopTvqVAPRsn0VgfgPFtbJFN7hr2bp9HAei2W0fh2lVdFUueXWGao8XPPNA8lR/FOPq4d9GlRcKPY0xvnPmNjzHdjTinJMyl6Mi+mQSHAtIsQ4EEHmDcID8OFvMJtjDbQaKWLDaFcDKyqLNJOlzz/hdbgVhfij4RxeBqd/M9hPdqNnKeAP8ruR8JSRDgIVcGM0fmqNhKRZIYSJ9+KY2HWYb17RoYmeALd90cUmvdlBkuNgwS6Z+UefKyumUoiuLxz2XEGBNwl6fxCd7R4H7pvFYNrZY5zswIBY5uUgnoeCp3C5sB4ISQnGixxO2wWkZXA9FbUKfZ4fnljxNvdUuDLqj2tMEFwnoDJ9le7ZqRTA4n2uiqFVFGB32f8AL2BVkWqupf7jeUn0j6qypiUqM2GwdUNe1x/hOb+3vD1CztdwtkNjBN5vGvmT5q8rHKH8mPP/AGlZupUAY0b5cSeVgB6HzTSNsfRbMb/pU23uXu16NHsUUAxv8p9kgMTGQROVjRPAkl3/AJI7KttD4FDs64yVBGtJqAHQAu8TYeg9VdVKha0wb5bGdPuqrBQS4g6mBI1DYE+Q9U5ja0MPl5kBdGKCcZWceWbU40C2VVBqAvMNkyd+iv24qjH+6R4LMNPd43vBQamIgxC5KTO1ui5dh2OfmqOm94AHjbW3NaHYL6PaQAJbcTDG5tO63UmJvunmscXFxG6+ocD4jLNp3+inhcWYvGYax1gW8lCTrkTa8Fv8ZV2PxbC3cwNJ1Bu7ToXNC0Gwdl0RTD35z3dGkCZg6kdfJfP8TijUaZzd090zAA114y1q02Gx+XD02Q6AbmZEH5ZP3haejGUuGWVRtFtR5otyhxE3JJgQLndaevgvURLgONz0Gnr7KmG0gTA7xBk5b257lHZnxjR7RwfLJ0ndB0O6IhD6OXmTs2CmHKsw23Kb2B4IuQIBmC52UepCeZWBJAN2xI4SJHoVhRqHBUwhBTBQIKEVj0AFEamhDVN6scNUVZSCsKA0HH23o6KRcUKct014qn2z8EYTEuLq1EZ4gva5zXW00MeivqL7I4Ep2aUfNcb+xzDm9OpUHAP749C36p/ZuxcXh29lU7PFYciMpd3wOA7QQW/0k9CFtarEnWdCd2J8HzP4n/ZxlmrhQSNTSJuP/jO//ifMrEbNouZVaXSHB2hsZ5gr7rXrJDEYdr/na13/ACAPutN7qiU6Z8c+LKuau57d5Bv0t5Khq4p4sZX2raHwhhq3zU8p4sJB8tPRUO0P2YMfenWc3k5oPqI9k1JIlvmz51sjFntRHA+ytcfXLokzqrLEfs5xVI5qYZU/4ug+ToVRj9nYhh/1aNRnMtMeBiEN2+CSrxVW4g35I+zg5wdObS0EzmvGh042KULQCVefDtcBj5giRPgP1Q3RpBJsXbTgPGZxLqZaZMwSRJAN9B6pEYZwcBbhfeTyWqbQbUu5oaOViRz3IuDwFNg4yZE3NvWEX7Ndvoov3AhpeaZ1ixAGlgeFuHA3UnYVxaHSA4n5J6xrusFo/wB5bTLu4C1zIIJ0G7LrCR2fsduIJa6oG6BsmLDXT81StJ2zSGOWTiKsUobPNMCYP+LIe1HkAAXv7LV/+igKZYazpmRLQW9NZhZba2xa9F2XLY2BbcEnQDgeRXRDItrijPLpZxkpyQkw20i4UWYZpEkEnxV1S2FljO4NNp7179NOqlW2TSBI7Uf/AKOWW1+gcgG0cCaT4Y4jQj/ERxS2JJcG9oA7cDJG7fxWh+I6M5D1EjwI18VQ1Qct4gEHgdY8VjGVlSVAq5JYZNhcACBa62WwtpN/dqY7vyQZFjlJaepJaspk3K2o0uya1tMkNAzXvOa59VV8GM3QHalQycsMZJsLC5Pmqmrhg4XAPqruptYA5atMEcR9iofuFCr/ALb8juGh8jr4I3GamZp2ygLtLmnkfp+qYw+1cVQJLageDEh2pi29WmI2PVZpDx5OSFR+Wzg5h5i3gVV2aWmNYT47dTY2m+m5mXIMw3taRIuN7QR4rS4T4yoVHMDXATObNYiGy3zNljHUwbA+Vx6INTZbTuHUWP29EtsWG0+qtxjJaAZzzEX+USZI0snGFfHGMrUiHU6rhGmbpGo8tArSh8YYhpYarM7abg6W3/gc3UT/ADein7fonafV6ZVhhomV88w/7Q6LwyHZHZ2Zg4WyZu/B0BjmtdhtuUuzdUDw5rWl3dINmgkxe5spaaBI1WHem21FT4WtLQ4bwD5iUduLSasux2tUVZXep1MSk6tVNIlsFUKGXLznqMpmbOyuyoyuoETBXlELqYCGP+HMNW/3KFNxO/KAf7mwfVUlX9nWH/8AbNSn0dmHk6/qtUXLoQNNoxr/AIGqAdyo13WWn6+6rcTsKvQBLmHLvIhw8SD7r6Q1Vu0+8x44scP+0oNFla7MCaoa1xOUk2ynpr0lJ63FilWuJEnf7bkSm+FxZctyrwj7j6ZpPs4t7+Uvx4Rf7H+JTTGWoMzef5I8PJaKhjKT290gg/wu1HQ8FgC5MYHEhjpLu7eR4e/NPHkfRvqNHDJyuy3298IB8vouh38ricp6E6e3RYau97HFrrEWIVrtDblQtMuIbwB8hzWZe5zjPHkvQw5XP+j5j6jpseBpL5PwjbuwtiSHPJ3uMH1VZXqtAc2TPA9OI1urXH4nM0i9ry0xpzVM5gbfK3NxIk+ZUJJ9nmyGcGA43JAgGcpPhberVwGVsEkCW3sbaW8VRMfaZixtumR9JRcHtAiQ4hrBeTaTGo38kNcGM1Y1XoTOngZ4pU0E9RrtcbFp6fXmp9mpbo56FaONqMsHGOBuPVOM2s11qjPK4/tKG7DoRw6VpitoY/6NRqGabsrv6TB/tKWrbFqsuIf1sfsuGgmqGPqM/ikcHXH3VKylMrqmIiz2FmkSLRvunsNs6m8y3zaVYM2mxwioyOlx5G/uuHYVKp3qTodxYYI8NU93s1WQXxvwOSAR2b53OGV39wj3VHjPheth9e1ozOoJYZ3ZhY26rWYfFYygQQ5tZo3PEGOq0mC+PsOYZiKVSha/8VMnjIE+hTUmaKUWfOtnfE2NofK7OBYRe3TX0VvsP9pXYMbTqU4AzaWN3Fxt1dwW6qfC+z8WP9EscTvpuyuHMgW82rP/ABD+zPsxLKrKg3MrMvHAOE/RFxZTj6G9h/HNGs05qokvflBEdzMcgMf0xqrXDbSbUe9rb5MsmxBztkQQV8oxvwwaZksfS5t7zdev1QKOIxNIzSqTpoSD5G/kU9i8GbifYy4TEidY3xxXl8twvx1Wp1g+tTBcGZLiLZg7hOvVaJn7Qabw0A5HZ2ZpgjJIzxpu6pOLRnTNkF1J4TaVOp8j2u5TfyN0WjjWuc9oMlhAcL2JAcB5EKaEHBUgVELwQImAvBcC8UAcrPss/wDEm1exomPnd3W/U+A9writVnpqvnHxBtbt6pI+UWb04+Oqyyz2R/lnp/StH+q1Cv4x5f8ApFcSutUApgrzWfoiRMIVRpOiIXwL+CPgKWcE7gD5rbHHc6OTU51gg5vwL0NnteIJIdexAy2/qJjzXhsci37zSbyzTHi1hHkU+zAtqNk7t83QjszhUMdAvUjUVR8JnyTzzeR+R2rsoEfM7np9rIeJwAAsJPCbnxKuiwRuQzTGpN+CxUhOKMk/BP0u2XWuDuuLaKDsKZMyQQBHqfVX79my4u72sgTv8eqPS2e3U7vErRTM9jKSjhIaSGxH6KzweFc+mHC53jfr6p3EsGQ92N3qpbHMEBL5HNl4ZXL2VX21cGwtzAQ7M0EjmYMhKYnYj2/L3hy18lLg0YdlYaaiaSMF2Ek6E0L9kvdlvTQau5FakIlR2jUbqcw4Ov66+qabjqb7PaW9O837+hSfZrnZp0mUpNDX/RGE56Lsrhvpugjy0RXY7GMIJqCrFh2gvB/q/VItZe1j6plmPeNTm/5ffVKmUsgDF7cJntGOYeMS30VVi2tfJbB6cFoRimOs4FvqPT7IFbYtN12x1aU067RqsjM1VaQIJkbwbhJ1cDSdq3L/AMTHoZCvcTsN7bg5uuqq62Ec2QQQtFJPorfF9ldTwT2EllThE2P2Vjs/4qxeHcR/ORd3yzAaC43GgA3aJQtIKk926Oseyoqk0air+0wPpPaB2dQiGuF4NrwQQd/BazZvxPh63y1RMTDrG2/hvG9fKKmEaRdo6ix9NUv/ANLI+R0Hnu13j7blLimQ4H22jtFr6j6YnMwNLjHd74JbB0NgvbRxeRkwSSQIHM6+Ak+C+Q7L2pisO8S7KxzmgvMRwEka23FfV9n4kPnPBPygHnc+kXUuJm/2imMx5p0s4BqGJtOnEzeFR4v4X7SmaubK8gucCO6SbkCNFp6zQXGC0gHKADcW3jcEntLFilRe47gVMoKSpl6fU5dNPfidP8/2fOpBXQldnZ8RXc4GGgEnhfQeJTrqZk5e8ASJaQ6wPBpJC456SadR5PtdN9cwzx/5P2yXa/4CcCVYNd2TGtGr3AT11Pg0FU7dsta7JG+LiCnG4sOyuMw2Y3gHQyunFg2cvs8bXfU/1H7Yqo/keOKdT+YyziBoB/M36jyR844KuNRj4JDTGn+CiF/L3W208tSLtr40ldFTxKiWg8t/5wUmka24armNTorETP4ea6KhN4HkhsMjij0+HumQ2BxB7viEtgsRBTG08SAyXHQyOoVMSd03utII5cvMi+xe1A5mUXMg8rXUcVtAkf6j4B/hb+SVQ0w6ZMmx9RC6ae83K1RKiHdU77i2zN0DTnG/mmaZMTY8wl6InVFFTIeW8fVRKPkrYhhrkRqVLZuDIO9EpuMgbjOttPdTtIlDi0MAL2VRpVgdCihIxIFiiWo8LmVOwFy1RBg29LI7mrxpq1IR2ljXb+9118wimoxwuI63Hp9kDs12EbUw3NHKuw2OuAOo/IVfW+H3C7TPVWrbXFuiYZiTvg+h8x9kVJdMpTRkK2Bc3UEEacEvTYZn6/QrckMdrbr9/ukMXsmnIBETckRYRM8ChSflGqyNGSo0c5zOmZ7gO4bnRx6rU7P2s/O0uaQZvAMRYT7rQ/u+GeaYptaIgSR5390Q7OFJ0gtjKBYQNZvz/RU3ZnLnkJQgudGoF41usP8AtH22O7h2zmN362G4RzmZ4ALQ4yvTp0KtWpOVlQuABiXD5RI4ucsHsnZVTFOfiHnV1iZud8chYJr2Vjju5FsBinspljRY3JE5p49N0Ln/AKeeTmBA3mZWiqfDT2AuY9khuhHDgfuqWowuN3E7+8YHtHhCo6aBVsR2YjtO0IF5uB5ylatVpbZpaHCXZSYsdSNFZVqXZjTMCIzZWxPIRPn5LmGrmbFpHJjA7xEXQBTYbFlp7oGg7p16gpo7QdxI5Iu0iahDdYv8ob7AQks1Vtsxtx/wnZNH0hrwDc2jTUqDnt3SZS4Mm2hUt/Cy5KOmw2cT3eSnVMc0sXcCvPqxofT6J0SyeIwoqQXW5bkangmN0CV7Y8/ZPOeAPyYTRG1HOwEaJZ2FlMsedVOJ6ppk0VzsNCDUozqrcUbxbqh4nCnoqsVFfS7tx5cf1TWGY1zgZt3rHjlMBD/dyLFRfb7p16JaIPwdrHKYgjcVFtVzbQ7pqPZEbVdx9FPtXbo9fulTIasLQrE6tI9kYFAY5x4ev3XDI0Av4KdrIeN+BkLuVBbWIFxPT9UenVDtD9/JFNEOLXYMNXQxFaF5rUWSQLUMlHcoZFaYqOMKNg2OBk7pjjG42tohtbcSmqIEWnqY+iqwBYhrnvDYhsyXC38N9BrPFeq4kM/0pJLiLncbR5QmGuQ8VRzggQHkHK+PldudbmpsaMbt/FuxuJZhKPyh8vduLhq4j+VrZstbRwIpMDGQGtsPPU8zvS3wf8LnBtqVKuU1HSJFwGC9pA1Nz0CcNWfz6JSfhHbhPObNoH5uSGI2RRJByAEHcI9la9oCONkCo23Pgps6KK3EYBoEtaJFxA37jA1jVUjsK8zItutBB91qSyLmVypRngeqqyTKkkaieouoGs3+Uea09bAtNtPv0SR2Ezl5J2HAvsvFh7GiDIAB5wnarLwPzqqPZdpvaSIHn9FaPfLdDzn2UNDsK94HXfGi6Koj83rlEEaaW5z1CMxmbSAB9eqQiNEf4lNUsDabR5oQoRc9BNgrX9zIaDmEb+A6BAUJ5YnLy3rjWydfui16rT8o8fzRCFQyQRBPL85IJC02Tv5+CO0wNEsMZAggeUeMrlTEN3Apgcq05MlL1MKZsJTIqcVJjpTszfZVjDwugp2tSvcIFRkKrsloA2vYhRNVdNNRcqHZN1Xiu5wfz2S5evdomBZNqRTa6blzxfg0ge8oZx8ajyP3hBqP7lEf0Zv7nEoAddTtRmopj7ca3mOo+0ozcQ07wqs1FNmJ3a+CNofbRbNde0fRFzWVThjDrAd4RGmkmf0TbMUDbQ8DZKjKUGhovgLvZvLHFgl8d0TAndJ4IAdJi9vyyuqDQBadBMiL7xCkhIjinu7M5jLoAJ5n88gqlm+1ukJ/aT4aI3uHpKq6eLB3g8p3dEUduH4hWt8N9kRvDpr+aIIrW0Us5O4JUb2FeDbkotpzcBQB4z73Uqj7b/D6pDZ2pBtA+3Tqlxh3f0+SKHb5iUVlMx+gTskxOx2kucBBIg38losO62guL2nrCzuzagNQxYwZHQzaVfUsT3Q4CD9vom+UImG6xPNSyxfUT77kM4zXMZmTH3O4JyniWMZO87otrrO9ICdKv3b3g9ZO6ZQq2Je+xNhoPvvQXVbCbCPAyTulSp1ARoSYtBv7X6J0MlSeG3ujNpudE6XNyg0K0aieFvcz1TzqwgTltqBe97GIP4ECI1sKAzPM3ygW1jfG5Rw9KLvEcPDl5+SK7HZWw0xJ4aDp+eqB2rnST3t0x5fRAiL3tvF+Z1UaTd+77rrAAZeYJ1ESme3m1MQ3wBnWeSKJaBPNlC3BRLTMTK9ltdMkjUpcEB+G5Kw/djbfPAqDj+qLCiqOHQHsiVavYl6mGncqsKIYgCQP5WtHk0JchFdTI1uok6qkSuALGwbo1AAIIAlFYA7RAwvam266PhhJceg+p9wgZbQmsIyGDnfz09ISZnkfBb7MZDSeJ9vwp2UDDthoHJTc9QYCO16nyjdvPWyT7K0w3yv6JjaLxA4m44gcT1S9N6o6sT4okGabrKQpkaaHmpBhm9xC8XJM3R6m7iNF7PrJibDdz4qDmz+ekb14ixuIt+dFAzxcPtp9FLLOkRzMKIsfb/Kj2H5P6ooDBUmRWF7THnZair3WtaWgEg7zx81na8B0gOEXnnPNaHZbQ49xoc4CSXyBcam8EyVXgQxgaIB+XO48d33KYdiXNlrRFt49SbmVKq4UabRMlw1aP4Qf4eqTp1XXDNDYzu8Uhk6b5kOGYnSdQ7koh5Y4GYO6F6pTygaaTF7blKmHa2A35gSJ4JgTw+MGY3mdx5R7cUbEZGGJzTIsbjn+cUk2BpAIm40jkNy5TrCQSN+kegQIdoYMvE6Zbi+o3SrShjHCk6BJaLDTXQgbwOSq8ViMzZaYP8s7t5HE8krhcTDTLnDgB6X3cEAMNdnlznSfXdpx1Rm4dwjum4tNh1SVJ4y2gn28E329gS4k7weWg8kxBKby13eO6AdeVvE6hHrYIEAg3iSN3OCoVMaHAACI0RaGN/hIBbp06c0ABAc2RfKbG9uN1ynxkC286p/F0gIcwWjQzoYBtKRp4eD3oiR6pCaOzOgA4QvUnQbeaYq4cbpjcOfBBNA2tBsOGqAYB+HLtAlamEVoaJa69uYFh42UatK/FOyaKU4SF1mHgWCtuxm0IdTCx/lNMkrhT63t56K2p0rgJWnQg5ibTA6wfzyT9DVKT5Mcj5G8yXr4gASbjcP5j9gvVanHQa/YJKS8yegG4BNIhRs5kLiSbuJujDDW5owoQF6oYQzphEjeI0USLc1NCxB5woNgQjod36LxqcEKtUhpPBBpu+hvr0ToY321j6pKrimgkF0HhBR3VAL6JaoWSZB8pToDL1tqty925doN9+MK82Y9rKMO71Qx3bmABHhv0VbT2NTaSWiwOhv6lXGApB0iIjT/AAqkyIkadVzjwAFhO6d0r2Gz5iGidfK1ym8Ts0BhfJkT494D6qOExOVoho1LSd5E7yoLPFw+U6g3TFesXZAAOAA6oLqkvywIm3GN3VPV39m0QAXG08I5dEACr4CGzY2ExE84CUdmJJPCPsrBmMOZw3FGxjYgCxMSfNAjPhpLiC4Ai8Otu6e6iSHAH8/VWBwTSHE8AT6hK08PeJ3piJNIABvO6Du8BxTDS5wzHpdLxIPSCPqm+yIYLyDpa48UxEQ+4nSen5+qcY1pvIEe9t0pJhuAQDPHknjRAiLJMYSpWvNpiCTc24BRYRAGjt99ZggoId3jxAF+uvuuP/PdADrahMuGu8DQN5KAqmLWnztwO5Kl1gjUWwYSA5mc438+N9EZzCNAfL3XKtSBlERf3RcOO7fj9EBQFhlceEy9kCecJWqbJozkCxtDNkAOk24uME+0eCJgmFoOa1/oqwbZe0wQHaxOo+6t88kA6CPOJlOuTnceQdR2fiANB9Sp0qfJMU6U/nBHp0NOYKLNYRFiN94XCQbJh1OLSk8QINuqGbok9oGnh1QWybGFCEQmykYKoLe6A+gPzzTzqaVbRgmEwAFu7dz+qEWhMmy43DSNfRO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4" name="AutoShape 8" descr="data:image/jpeg;base64,/9j/4AAQSkZJRgABAQAAAQABAAD/2wCEAAkGBhQSERUUExQUFRUWFhcXFxgXFxoaGBwXFRQXGBYXFxgYGyYfHBwkGRcXHy8gIycqLCwsFx4xNTAqNSYrLCkBCQoKDgwOGg8PGikkHBwpLCkpKSkpKSwpKSkpKSwpKSkpLCwpKSkpKSksKSkpKSkpLCwsLCwpKSkpKSwpLzYxMP/AABEIAL0BCwMBIgACEQEDEQH/xAAbAAACAwEBAQAAAAAAAAAAAAADBAIFBgEAB//EAD8QAAEDAgMFBgUBBwMDBQAAAAEAAhEDIQQSMQVBUWFxEyKBkaGxBjLB0fDhBxRCUmKS8SMzchWiwhZDc4KT/8QAGwEAAwEBAQEBAAAAAAAAAAAAAAECAwQFBgf/xAApEQACAgEEAgEDBAMAAAAAAAAAAQIRAwQSITFBUTIFE7EUImFxI8HR/9oADAMBAAIRAxEAPwCkcxoFmgX/AIipYPHta67wAdwHPp0UNq4E06TiG8O9M7xN1QYV8kzw+y4Jy2n0Wl0sc8d0nwa+ptKiGFucG1tfDUJBx3y4+IA81SPqKI2oQ4AwWgW1n0TxZHJ0w1mihhhvg2/dlnXJm+RvAm6Sq1rm5PQgD85JmhiwQYvvs2/mkMU43JgA8T9ls0eZYjWxToGWRzmdOqt9iEvpHM7vB3GCZgzZUj9BH5wVhsgkio0agAgndqDYa6pNCTrkssTt1tN2RwcJA0g62RKXxPRJgvLT/U0xPgFV1yyW9sGZtA4OINuRH1KQx2DZq0yXHiBEnpf/AAp2Jj3s0zto0n6VWf3AehK2eEIfRbGjmAekL41Q2fmcMzXkWnKQLEwCJHFfWdgPDcNSAzQ0ZQHfNDSRfyT2UTu3Hy3Y7oa8Hc/6AfRHq0zJ6pdncrV2xpVePJzgm6V/mN+ScnQ4LgFMIjTp+hHkbFSqYYi6ma5ZY02O6zPmCkVKairZZ7GqsY0z8zid0ADcBFoXviLaYFE5T3iR9fsq6niwBemR/wDcket0rU2i06iZ5kR4Re1lS7OGTtghiahcHhxmLZSWkXjQHVXOzsc5zezc5xDe8ATMZyZjhMKipNL3RmDRy+wVjsPDw1z87XBxgCRmGWfmb/DM24pvoT64LeYRW4p40c7zS+deDwpItjOMq5KYc03LSTyKrtiYsuquLzm3Cd2s/RTxb+47ol9hstPEk+VvomVuZD4ixWaq4AnK2BEngJVds95zFo1eMoLTOt/YFExPff8A8ne6NgsEKbpBMjSwEdFQ1JXyN4imWaEHw3xMc0njcdFN2kkQI5qxo1XGozvSS5rWyLAvcGl0Ngmx9SqbGsa/tSBBa4AHiXON4FhYGwQuzpU90eCnp0S4wN1z0mPqtBhaUNS+BwwZScd7ntbPQOcf/FNsdKuTDHGjr32g6fTf6Sm8GxrmyS4aSchN4n+HqkcQbRxt56+gK0GDcW0wGgXFwBrYc+Q8k4wsnLOmisLmSYMgHd48eikHjghsod8tHGLohwx/lKh/wdEeuRutiHCi4Nc4tdIIc4H0iyp6bod5+yI12QvYWzq25vYmCIS9Cm57w1jZJIA3XcYHqufJFt8Hp6DPCEJb3QVuqBjG5bpnH4epQqGnUADwAbOmQQCCCLbz5JOtjC8FgZoJJ1gcbaBOEGmVqdXhnjcb7JYetBibeisKeCdVcKbMsxe1gN5c47gq3Z2BdVeGNuT+Ek7gFuMDhG0WZGmd73b3EfTgPqtmjwHk2orD8C5wC2qO6e6S3UEXmDa/VRwnwniKTyRkcIIs6OliFr6FmgIoKxchLJJIwW09gPqgZmvY5s/wkgzzFvVVGI+H6g+WDlABvGgC+rBy85gOoB6iUKTRf3F5R8q2c+syoGuDTII7x4XAnd1IWw2TtGt2QZ2NXOXOIGU2aTLb6K9/6JRJnIAZBlpIMjRWeFotHFVuT7FvXgweJ+HntFSo6nkLyXuu10kzumR4FUVPY9Z89lRqVHbsrSR5j77l9axDa2tJlAni+SfzxVg6m9zADUqB1pLCGi24AAwCq4b4HudHyDC/sw2k7vFopTvqVAPRsn0VgfgPFtbJFN7hr2bp9HAei2W0fh2lVdFUueXWGao8XPPNA8lR/FOPq4d9GlRcKPY0xvnPmNjzHdjTinJMyl6Mi+mQSHAtIsQ4EEHmDcID8OFvMJtjDbQaKWLDaFcDKyqLNJOlzz/hdbgVhfij4RxeBqd/M9hPdqNnKeAP8ruR8JSRDgIVcGM0fmqNhKRZIYSJ9+KY2HWYb17RoYmeALd90cUmvdlBkuNgwS6Z+UefKyumUoiuLxz2XEGBNwl6fxCd7R4H7pvFYNrZY5zswIBY5uUgnoeCp3C5sB4ISQnGixxO2wWkZXA9FbUKfZ4fnljxNvdUuDLqj2tMEFwnoDJ9le7ZqRTA4n2uiqFVFGB32f8AL2BVkWqupf7jeUn0j6qypiUqM2GwdUNe1x/hOb+3vD1CztdwtkNjBN5vGvmT5q8rHKH8mPP/AGlZupUAY0b5cSeVgB6HzTSNsfRbMb/pU23uXu16NHsUUAxv8p9kgMTGQROVjRPAkl3/AJI7KttD4FDs64yVBGtJqAHQAu8TYeg9VdVKha0wb5bGdPuqrBQS4g6mBI1DYE+Q9U5ja0MPl5kBdGKCcZWceWbU40C2VVBqAvMNkyd+iv24qjH+6R4LMNPd43vBQamIgxC5KTO1ui5dh2OfmqOm94AHjbW3NaHYL6PaQAJbcTDG5tO63UmJvunmscXFxG6+ocD4jLNp3+inhcWYvGYax1gW8lCTrkTa8Fv8ZV2PxbC3cwNJ1Bu7ToXNC0Gwdl0RTD35z3dGkCZg6kdfJfP8TijUaZzd090zAA114y1q02Gx+XD02Q6AbmZEH5ZP3haejGUuGWVRtFtR5otyhxE3JJgQLndaevgvURLgONz0Gnr7KmG0gTA7xBk5b257lHZnxjR7RwfLJ0ndB0O6IhD6OXmTs2CmHKsw23Kb2B4IuQIBmC52UepCeZWBJAN2xI4SJHoVhRqHBUwhBTBQIKEVj0AFEamhDVN6scNUVZSCsKA0HH23o6KRcUKct014qn2z8EYTEuLq1EZ4gva5zXW00MeivqL7I4Ep2aUfNcb+xzDm9OpUHAP749C36p/ZuxcXh29lU7PFYciMpd3wOA7QQW/0k9CFtarEnWdCd2J8HzP4n/ZxlmrhQSNTSJuP/jO//ifMrEbNouZVaXSHB2hsZ5gr7rXrJDEYdr/na13/ACAPutN7qiU6Z8c+LKuau57d5Bv0t5Khq4p4sZX2raHwhhq3zU8p4sJB8tPRUO0P2YMfenWc3k5oPqI9k1JIlvmz51sjFntRHA+ytcfXLokzqrLEfs5xVI5qYZU/4ug+ToVRj9nYhh/1aNRnMtMeBiEN2+CSrxVW4g35I+zg5wdObS0EzmvGh042KULQCVefDtcBj5giRPgP1Q3RpBJsXbTgPGZxLqZaZMwSRJAN9B6pEYZwcBbhfeTyWqbQbUu5oaOViRz3IuDwFNg4yZE3NvWEX7Ndvoov3AhpeaZ1ixAGlgeFuHA3UnYVxaHSA4n5J6xrusFo/wB5bTLu4C1zIIJ0G7LrCR2fsduIJa6oG6BsmLDXT81StJ2zSGOWTiKsUobPNMCYP+LIe1HkAAXv7LV/+igKZYazpmRLQW9NZhZba2xa9F2XLY2BbcEnQDgeRXRDItrijPLpZxkpyQkw20i4UWYZpEkEnxV1S2FljO4NNp7179NOqlW2TSBI7Uf/AKOWW1+gcgG0cCaT4Y4jQj/ERxS2JJcG9oA7cDJG7fxWh+I6M5D1EjwI18VQ1Qct4gEHgdY8VjGVlSVAq5JYZNhcACBa62WwtpN/dqY7vyQZFjlJaepJaspk3K2o0uya1tMkNAzXvOa59VV8GM3QHalQycsMZJsLC5Pmqmrhg4XAPqruptYA5atMEcR9iofuFCr/ALb8juGh8jr4I3GamZp2ygLtLmnkfp+qYw+1cVQJLageDEh2pi29WmI2PVZpDx5OSFR+Wzg5h5i3gVV2aWmNYT47dTY2m+m5mXIMw3taRIuN7QR4rS4T4yoVHMDXATObNYiGy3zNljHUwbA+Vx6INTZbTuHUWP29EtsWG0+qtxjJaAZzzEX+USZI0snGFfHGMrUiHU6rhGmbpGo8tArSh8YYhpYarM7abg6W3/gc3UT/ADein7fonafV6ZVhhomV88w/7Q6LwyHZHZ2Zg4WyZu/B0BjmtdhtuUuzdUDw5rWl3dINmgkxe5spaaBI1WHem21FT4WtLQ4bwD5iUduLSasux2tUVZXep1MSk6tVNIlsFUKGXLznqMpmbOyuyoyuoETBXlELqYCGP+HMNW/3KFNxO/KAf7mwfVUlX9nWH/8AbNSn0dmHk6/qtUXLoQNNoxr/AIGqAdyo13WWn6+6rcTsKvQBLmHLvIhw8SD7r6Q1Vu0+8x44scP+0oNFla7MCaoa1xOUk2ynpr0lJ63FilWuJEnf7bkSm+FxZctyrwj7j6ZpPs4t7+Uvx4Rf7H+JTTGWoMzef5I8PJaKhjKT290gg/wu1HQ8FgC5MYHEhjpLu7eR4e/NPHkfRvqNHDJyuy3298IB8vouh38ricp6E6e3RYau97HFrrEWIVrtDblQtMuIbwB8hzWZe5zjPHkvQw5XP+j5j6jpseBpL5PwjbuwtiSHPJ3uMH1VZXqtAc2TPA9OI1urXH4nM0i9ry0xpzVM5gbfK3NxIk+ZUJJ9nmyGcGA43JAgGcpPhberVwGVsEkCW3sbaW8VRMfaZixtumR9JRcHtAiQ4hrBeTaTGo38kNcGM1Y1XoTOngZ4pU0E9RrtcbFp6fXmp9mpbo56FaONqMsHGOBuPVOM2s11qjPK4/tKG7DoRw6VpitoY/6NRqGabsrv6TB/tKWrbFqsuIf1sfsuGgmqGPqM/ikcHXH3VKylMrqmIiz2FmkSLRvunsNs6m8y3zaVYM2mxwioyOlx5G/uuHYVKp3qTodxYYI8NU93s1WQXxvwOSAR2b53OGV39wj3VHjPheth9e1ozOoJYZ3ZhY26rWYfFYygQQ5tZo3PEGOq0mC+PsOYZiKVSha/8VMnjIE+hTUmaKUWfOtnfE2NofK7OBYRe3TX0VvsP9pXYMbTqU4AzaWN3Fxt1dwW6qfC+z8WP9EscTvpuyuHMgW82rP/ABD+zPsxLKrKg3MrMvHAOE/RFxZTj6G9h/HNGs05qokvflBEdzMcgMf0xqrXDbSbUe9rb5MsmxBztkQQV8oxvwwaZksfS5t7zdev1QKOIxNIzSqTpoSD5G/kU9i8GbifYy4TEidY3xxXl8twvx1Wp1g+tTBcGZLiLZg7hOvVaJn7Qabw0A5HZ2ZpgjJIzxpu6pOLRnTNkF1J4TaVOp8j2u5TfyN0WjjWuc9oMlhAcL2JAcB5EKaEHBUgVELwQImAvBcC8UAcrPss/wDEm1exomPnd3W/U+A9writVnpqvnHxBtbt6pI+UWb04+Oqyyz2R/lnp/StH+q1Cv4x5f8ApFcSutUApgrzWfoiRMIVRpOiIXwL+CPgKWcE7gD5rbHHc6OTU51gg5vwL0NnteIJIdexAy2/qJjzXhsci37zSbyzTHi1hHkU+zAtqNk7t83QjszhUMdAvUjUVR8JnyTzzeR+R2rsoEfM7np9rIeJwAAsJPCbnxKuiwRuQzTGpN+CxUhOKMk/BP0u2XWuDuuLaKDsKZMyQQBHqfVX79my4u72sgTv8eqPS2e3U7vErRTM9jKSjhIaSGxH6KzweFc+mHC53jfr6p3EsGQ92N3qpbHMEBL5HNl4ZXL2VX21cGwtzAQ7M0EjmYMhKYnYj2/L3hy18lLg0YdlYaaiaSMF2Ek6E0L9kvdlvTQau5FakIlR2jUbqcw4Ov66+qabjqb7PaW9O837+hSfZrnZp0mUpNDX/RGE56Lsrhvpugjy0RXY7GMIJqCrFh2gvB/q/VItZe1j6plmPeNTm/5ffVKmUsgDF7cJntGOYeMS30VVi2tfJbB6cFoRimOs4FvqPT7IFbYtN12x1aU067RqsjM1VaQIJkbwbhJ1cDSdq3L/AMTHoZCvcTsN7bg5uuqq62Ec2QQQtFJPorfF9ldTwT2EllThE2P2Vjs/4qxeHcR/ORd3yzAaC43GgA3aJQtIKk926Oseyoqk0air+0wPpPaB2dQiGuF4NrwQQd/BazZvxPh63y1RMTDrG2/hvG9fKKmEaRdo6ix9NUv/ANLI+R0Hnu13j7blLimQ4H22jtFr6j6YnMwNLjHd74JbB0NgvbRxeRkwSSQIHM6+Ak+C+Q7L2pisO8S7KxzmgvMRwEka23FfV9n4kPnPBPygHnc+kXUuJm/2imMx5p0s4BqGJtOnEzeFR4v4X7SmaubK8gucCO6SbkCNFp6zQXGC0gHKADcW3jcEntLFilRe47gVMoKSpl6fU5dNPfidP8/2fOpBXQldnZ8RXc4GGgEnhfQeJTrqZk5e8ASJaQ6wPBpJC456SadR5PtdN9cwzx/5P2yXa/4CcCVYNd2TGtGr3AT11Pg0FU7dsta7JG+LiCnG4sOyuMw2Y3gHQyunFg2cvs8bXfU/1H7Yqo/keOKdT+YyziBoB/M36jyR844KuNRj4JDTGn+CiF/L3W208tSLtr40ldFTxKiWg8t/5wUmka24armNTorETP4ea6KhN4HkhsMjij0+HumQ2BxB7viEtgsRBTG08SAyXHQyOoVMSd03utII5cvMi+xe1A5mUXMg8rXUcVtAkf6j4B/hb+SVQ0w6ZMmx9RC6ae83K1RKiHdU77i2zN0DTnG/mmaZMTY8wl6InVFFTIeW8fVRKPkrYhhrkRqVLZuDIO9EpuMgbjOttPdTtIlDi0MAL2VRpVgdCihIxIFiiWo8LmVOwFy1RBg29LI7mrxpq1IR2ljXb+9118wimoxwuI63Hp9kDs12EbUw3NHKuw2OuAOo/IVfW+H3C7TPVWrbXFuiYZiTvg+h8x9kVJdMpTRkK2Bc3UEEacEvTYZn6/QrckMdrbr9/ukMXsmnIBETckRYRM8ChSflGqyNGSo0c5zOmZ7gO4bnRx6rU7P2s/O0uaQZvAMRYT7rQ/u+GeaYptaIgSR5390Q7OFJ0gtjKBYQNZvz/RU3ZnLnkJQgudGoF41usP8AtH22O7h2zmN362G4RzmZ4ALQ4yvTp0KtWpOVlQuABiXD5RI4ucsHsnZVTFOfiHnV1iZud8chYJr2Vjju5FsBinspljRY3JE5p49N0Ln/AKeeTmBA3mZWiqfDT2AuY9khuhHDgfuqWowuN3E7+8YHtHhCo6aBVsR2YjtO0IF5uB5ylatVpbZpaHCXZSYsdSNFZVqXZjTMCIzZWxPIRPn5LmGrmbFpHJjA7xEXQBTYbFlp7oGg7p16gpo7QdxI5Iu0iahDdYv8ob7AQks1Vtsxtx/wnZNH0hrwDc2jTUqDnt3SZS4Mm2hUt/Cy5KOmw2cT3eSnVMc0sXcCvPqxofT6J0SyeIwoqQXW5bkangmN0CV7Y8/ZPOeAPyYTRG1HOwEaJZ2FlMsedVOJ6ppk0VzsNCDUozqrcUbxbqh4nCnoqsVFfS7tx5cf1TWGY1zgZt3rHjlMBD/dyLFRfb7p16JaIPwdrHKYgjcVFtVzbQ7pqPZEbVdx9FPtXbo9fulTIasLQrE6tI9kYFAY5x4ev3XDI0Av4KdrIeN+BkLuVBbWIFxPT9UenVDtD9/JFNEOLXYMNXQxFaF5rUWSQLUMlHcoZFaYqOMKNg2OBk7pjjG42tohtbcSmqIEWnqY+iqwBYhrnvDYhsyXC38N9BrPFeq4kM/0pJLiLncbR5QmGuQ8VRzggQHkHK+PldudbmpsaMbt/FuxuJZhKPyh8vduLhq4j+VrZstbRwIpMDGQGtsPPU8zvS3wf8LnBtqVKuU1HSJFwGC9pA1Nz0CcNWfz6JSfhHbhPObNoH5uSGI2RRJByAEHcI9la9oCONkCo23Pgps6KK3EYBoEtaJFxA37jA1jVUjsK8zItutBB91qSyLmVypRngeqqyTKkkaieouoGs3+Uea09bAtNtPv0SR2Ezl5J2HAvsvFh7GiDIAB5wnarLwPzqqPZdpvaSIHn9FaPfLdDzn2UNDsK94HXfGi6Koj83rlEEaaW5z1CMxmbSAB9eqQiNEf4lNUsDabR5oQoRc9BNgrX9zIaDmEb+A6BAUJ5YnLy3rjWydfui16rT8o8fzRCFQyQRBPL85IJC02Tv5+CO0wNEsMZAggeUeMrlTEN3Apgcq05MlL1MKZsJTIqcVJjpTszfZVjDwugp2tSvcIFRkKrsloA2vYhRNVdNNRcqHZN1Xiu5wfz2S5evdomBZNqRTa6blzxfg0ge8oZx8ajyP3hBqP7lEf0Zv7nEoAddTtRmopj7ca3mOo+0ozcQ07wqs1FNmJ3a+CNofbRbNde0fRFzWVThjDrAd4RGmkmf0TbMUDbQ8DZKjKUGhovgLvZvLHFgl8d0TAndJ4IAdJi9vyyuqDQBadBMiL7xCkhIjinu7M5jLoAJ5n88gqlm+1ukJ/aT4aI3uHpKq6eLB3g8p3dEUduH4hWt8N9kRvDpr+aIIrW0Us5O4JUb2FeDbkotpzcBQB4z73Uqj7b/D6pDZ2pBtA+3Tqlxh3f0+SKHb5iUVlMx+gTskxOx2kucBBIg38losO62guL2nrCzuzagNQxYwZHQzaVfUsT3Q4CD9vom+UImG6xPNSyxfUT77kM4zXMZmTH3O4JyniWMZO87otrrO9ICdKv3b3g9ZO6ZQq2Je+xNhoPvvQXVbCbCPAyTulSp1ARoSYtBv7X6J0MlSeG3ujNpudE6XNyg0K0aieFvcz1TzqwgTltqBe97GIP4ECI1sKAzPM3ygW1jfG5Rw9KLvEcPDl5+SK7HZWw0xJ4aDp+eqB2rnST3t0x5fRAiL3tvF+Z1UaTd+77rrAAZeYJ1ESme3m1MQ3wBnWeSKJaBPNlC3BRLTMTK9ltdMkjUpcEB+G5Kw/djbfPAqDj+qLCiqOHQHsiVavYl6mGncqsKIYgCQP5WtHk0JchFdTI1uok6qkSuALGwbo1AAIIAlFYA7RAwvam266PhhJceg+p9wgZbQmsIyGDnfz09ISZnkfBb7MZDSeJ9vwp2UDDthoHJTc9QYCO16nyjdvPWyT7K0w3yv6JjaLxA4m44gcT1S9N6o6sT4okGabrKQpkaaHmpBhm9xC8XJM3R6m7iNF7PrJibDdz4qDmz+ekb14ixuIt+dFAzxcPtp9FLLOkRzMKIsfb/Kj2H5P6ooDBUmRWF7THnZair3WtaWgEg7zx81na8B0gOEXnnPNaHZbQ49xoc4CSXyBcam8EyVXgQxgaIB+XO48d33KYdiXNlrRFt49SbmVKq4UabRMlw1aP4Qf4eqTp1XXDNDYzu8Uhk6b5kOGYnSdQ7koh5Y4GYO6F6pTygaaTF7blKmHa2A35gSJ4JgTw+MGY3mdx5R7cUbEZGGJzTIsbjn+cUk2BpAIm40jkNy5TrCQSN+kegQIdoYMvE6Zbi+o3SrShjHCk6BJaLDTXQgbwOSq8ViMzZaYP8s7t5HE8krhcTDTLnDgB6X3cEAMNdnlznSfXdpx1Rm4dwjum4tNh1SVJ4y2gn28E329gS4k7weWg8kxBKby13eO6AdeVvE6hHrYIEAg3iSN3OCoVMaHAACI0RaGN/hIBbp06c0ABAc2RfKbG9uN1ynxkC286p/F0gIcwWjQzoYBtKRp4eD3oiR6pCaOzOgA4QvUnQbeaYq4cbpjcOfBBNA2tBsOGqAYB+HLtAlamEVoaJa69uYFh42UatK/FOyaKU4SF1mHgWCtuxm0IdTCx/lNMkrhT63t56K2p0rgJWnQg5ibTA6wfzyT9DVKT5Mcj5G8yXr4gASbjcP5j9gvVanHQa/YJKS8yegG4BNIhRs5kLiSbuJujDDW5owoQF6oYQzphEjeI0USLc1NCxB5woNgQjod36LxqcEKtUhpPBBpu+hvr0ToY321j6pKrimgkF0HhBR3VAL6JaoWSZB8pToDL1tqty925doN9+MK82Y9rKMO71Qx3bmABHhv0VbT2NTaSWiwOhv6lXGApB0iIjT/AAqkyIkadVzjwAFhO6d0r2Gz5iGidfK1ym8Ts0BhfJkT494D6qOExOVoho1LSd5E7yoLPFw+U6g3TFesXZAAOAA6oLqkvywIm3GN3VPV39m0QAXG08I5dEACr4CGzY2ExE84CUdmJJPCPsrBmMOZw3FGxjYgCxMSfNAjPhpLiC4Ai8Otu6e6iSHAH8/VWBwTSHE8AT6hK08PeJ3piJNIABvO6Du8BxTDS5wzHpdLxIPSCPqm+yIYLyDpa48UxEQ+4nSen5+qcY1pvIEe9t0pJhuAQDPHknjRAiLJMYSpWvNpiCTc24BRYRAGjt99ZggoId3jxAF+uvuuP/PdADrahMuGu8DQN5KAqmLWnztwO5Kl1gjUWwYSA5mc438+N9EZzCNAfL3XKtSBlERf3RcOO7fj9EBQFhlceEy9kCecJWqbJozkCxtDNkAOk24uME+0eCJgmFoOa1/oqwbZe0wQHaxOo+6t88kA6CPOJlOuTnceQdR2fiANB9Sp0qfJMU6U/nBHp0NOYKLNYRFiN94XCQbJh1OLSk8QINuqGbok9oGnh1QWybGFCEQmykYKoLe6A+gPzzTzqaVbRgmEwAFu7dz+qEWhMmy43DSNfRO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6" name="AutoShape 10" descr="data:image/jpeg;base64,/9j/4AAQSkZJRgABAQAAAQABAAD/2wCEAAkGBhQSERUUExQUFRUWFhcXFxgXFxoaGBwXFRQXGBYXFxgYGyYfHBwkGRcXHy8gIycqLCwsFx4xNTAqNSYrLCkBCQoKDgwOGg8PGikkHBwpLCkpKSkpKSwpKSkpKSwpKSkpLCwpKSkpKSksKSkpKSkpLCwsLCwpKSkpKSwpLzYxMP/AABEIAL0BCwMBIgACEQEDEQH/xAAbAAACAwEBAQAAAAAAAAAAAAADBAIFBgEAB//EAD8QAAEDAgMFBgUBBwMDBQAAAAEAAhEDIQQSMQVBUWFxEyKBkaGxBjLB0fDhBxRCUmKS8SMzchWiwhZDc4KT/8QAGwEAAwEBAQEBAAAAAAAAAAAAAAECAwQFBgf/xAApEQACAgEEAgEDBAMAAAAAAAAAAQIRAwQSITFBUTIFE7EUImFxI8HR/9oADAMBAAIRAxEAPwCkcxoFmgX/AIipYPHta67wAdwHPp0UNq4E06TiG8O9M7xN1QYV8kzw+y4Jy2n0Wl0sc8d0nwa+ptKiGFucG1tfDUJBx3y4+IA81SPqKI2oQ4AwWgW1n0TxZHJ0w1mihhhvg2/dlnXJm+RvAm6Sq1rm5PQgD85JmhiwQYvvs2/mkMU43JgA8T9ls0eZYjWxToGWRzmdOqt9iEvpHM7vB3GCZgzZUj9BH5wVhsgkio0agAgndqDYa6pNCTrkssTt1tN2RwcJA0g62RKXxPRJgvLT/U0xPgFV1yyW9sGZtA4OINuRH1KQx2DZq0yXHiBEnpf/AAp2Jj3s0zto0n6VWf3AehK2eEIfRbGjmAekL41Q2fmcMzXkWnKQLEwCJHFfWdgPDcNSAzQ0ZQHfNDSRfyT2UTu3Hy3Y7oa8Hc/6AfRHq0zJ6pdncrV2xpVePJzgm6V/mN+ScnQ4LgFMIjTp+hHkbFSqYYi6ma5ZY02O6zPmCkVKairZZ7GqsY0z8zid0ADcBFoXviLaYFE5T3iR9fsq6niwBemR/wDcket0rU2i06iZ5kR4Re1lS7OGTtghiahcHhxmLZSWkXjQHVXOzsc5zezc5xDe8ATMZyZjhMKipNL3RmDRy+wVjsPDw1z87XBxgCRmGWfmb/DM24pvoT64LeYRW4p40c7zS+deDwpItjOMq5KYc03LSTyKrtiYsuquLzm3Cd2s/RTxb+47ol9hstPEk+VvomVuZD4ixWaq4AnK2BEngJVds95zFo1eMoLTOt/YFExPff8A8ne6NgsEKbpBMjSwEdFQ1JXyN4imWaEHw3xMc0njcdFN2kkQI5qxo1XGozvSS5rWyLAvcGl0Ngmx9SqbGsa/tSBBa4AHiXON4FhYGwQuzpU90eCnp0S4wN1z0mPqtBhaUNS+BwwZScd7ntbPQOcf/FNsdKuTDHGjr32g6fTf6Sm8GxrmyS4aSchN4n+HqkcQbRxt56+gK0GDcW0wGgXFwBrYc+Q8k4wsnLOmisLmSYMgHd48eikHjghsod8tHGLohwx/lKh/wdEeuRutiHCi4Nc4tdIIc4H0iyp6bod5+yI12QvYWzq25vYmCIS9Cm57w1jZJIA3XcYHqufJFt8Hp6DPCEJb3QVuqBjG5bpnH4epQqGnUADwAbOmQQCCCLbz5JOtjC8FgZoJJ1gcbaBOEGmVqdXhnjcb7JYetBibeisKeCdVcKbMsxe1gN5c47gq3Z2BdVeGNuT+Ek7gFuMDhG0WZGmd73b3EfTgPqtmjwHk2orD8C5wC2qO6e6S3UEXmDa/VRwnwniKTyRkcIIs6OliFr6FmgIoKxchLJJIwW09gPqgZmvY5s/wkgzzFvVVGI+H6g+WDlABvGgC+rBy85gOoB6iUKTRf3F5R8q2c+syoGuDTII7x4XAnd1IWw2TtGt2QZ2NXOXOIGU2aTLb6K9/6JRJnIAZBlpIMjRWeFotHFVuT7FvXgweJ+HntFSo6nkLyXuu10kzumR4FUVPY9Z89lRqVHbsrSR5j77l9axDa2tJlAni+SfzxVg6m9zADUqB1pLCGi24AAwCq4b4HudHyDC/sw2k7vFopTvqVAPRsn0VgfgPFtbJFN7hr2bp9HAei2W0fh2lVdFUueXWGao8XPPNA8lR/FOPq4d9GlRcKPY0xvnPmNjzHdjTinJMyl6Mi+mQSHAtIsQ4EEHmDcID8OFvMJtjDbQaKWLDaFcDKyqLNJOlzz/hdbgVhfij4RxeBqd/M9hPdqNnKeAP8ruR8JSRDgIVcGM0fmqNhKRZIYSJ9+KY2HWYb17RoYmeALd90cUmvdlBkuNgwS6Z+UefKyumUoiuLxz2XEGBNwl6fxCd7R4H7pvFYNrZY5zswIBY5uUgnoeCp3C5sB4ISQnGixxO2wWkZXA9FbUKfZ4fnljxNvdUuDLqj2tMEFwnoDJ9le7ZqRTA4n2uiqFVFGB32f8AL2BVkWqupf7jeUn0j6qypiUqM2GwdUNe1x/hOb+3vD1CztdwtkNjBN5vGvmT5q8rHKH8mPP/AGlZupUAY0b5cSeVgB6HzTSNsfRbMb/pU23uXu16NHsUUAxv8p9kgMTGQROVjRPAkl3/AJI7KttD4FDs64yVBGtJqAHQAu8TYeg9VdVKha0wb5bGdPuqrBQS4g6mBI1DYE+Q9U5ja0MPl5kBdGKCcZWceWbU40C2VVBqAvMNkyd+iv24qjH+6R4LMNPd43vBQamIgxC5KTO1ui5dh2OfmqOm94AHjbW3NaHYL6PaQAJbcTDG5tO63UmJvunmscXFxG6+ocD4jLNp3+inhcWYvGYax1gW8lCTrkTa8Fv8ZV2PxbC3cwNJ1Bu7ToXNC0Gwdl0RTD35z3dGkCZg6kdfJfP8TijUaZzd090zAA114y1q02Gx+XD02Q6AbmZEH5ZP3haejGUuGWVRtFtR5otyhxE3JJgQLndaevgvURLgONz0Gnr7KmG0gTA7xBk5b257lHZnxjR7RwfLJ0ndB0O6IhD6OXmTs2CmHKsw23Kb2B4IuQIBmC52UepCeZWBJAN2xI4SJHoVhRqHBUwhBTBQIKEVj0AFEamhDVN6scNUVZSCsKA0HH23o6KRcUKct014qn2z8EYTEuLq1EZ4gva5zXW00MeivqL7I4Ep2aUfNcb+xzDm9OpUHAP749C36p/ZuxcXh29lU7PFYciMpd3wOA7QQW/0k9CFtarEnWdCd2J8HzP4n/ZxlmrhQSNTSJuP/jO//ifMrEbNouZVaXSHB2hsZ5gr7rXrJDEYdr/na13/ACAPutN7qiU6Z8c+LKuau57d5Bv0t5Khq4p4sZX2raHwhhq3zU8p4sJB8tPRUO0P2YMfenWc3k5oPqI9k1JIlvmz51sjFntRHA+ytcfXLokzqrLEfs5xVI5qYZU/4ug+ToVRj9nYhh/1aNRnMtMeBiEN2+CSrxVW4g35I+zg5wdObS0EzmvGh042KULQCVefDtcBj5giRPgP1Q3RpBJsXbTgPGZxLqZaZMwSRJAN9B6pEYZwcBbhfeTyWqbQbUu5oaOViRz3IuDwFNg4yZE3NvWEX7Ndvoov3AhpeaZ1ixAGlgeFuHA3UnYVxaHSA4n5J6xrusFo/wB5bTLu4C1zIIJ0G7LrCR2fsduIJa6oG6BsmLDXT81StJ2zSGOWTiKsUobPNMCYP+LIe1HkAAXv7LV/+igKZYazpmRLQW9NZhZba2xa9F2XLY2BbcEnQDgeRXRDItrijPLpZxkpyQkw20i4UWYZpEkEnxV1S2FljO4NNp7179NOqlW2TSBI7Uf/AKOWW1+gcgG0cCaT4Y4jQj/ERxS2JJcG9oA7cDJG7fxWh+I6M5D1EjwI18VQ1Qct4gEHgdY8VjGVlSVAq5JYZNhcACBa62WwtpN/dqY7vyQZFjlJaepJaspk3K2o0uya1tMkNAzXvOa59VV8GM3QHalQycsMZJsLC5Pmqmrhg4XAPqruptYA5atMEcR9iofuFCr/ALb8juGh8jr4I3GamZp2ygLtLmnkfp+qYw+1cVQJLageDEh2pi29WmI2PVZpDx5OSFR+Wzg5h5i3gVV2aWmNYT47dTY2m+m5mXIMw3taRIuN7QR4rS4T4yoVHMDXATObNYiGy3zNljHUwbA+Vx6INTZbTuHUWP29EtsWG0+qtxjJaAZzzEX+USZI0snGFfHGMrUiHU6rhGmbpGo8tArSh8YYhpYarM7abg6W3/gc3UT/ADein7fonafV6ZVhhomV88w/7Q6LwyHZHZ2Zg4WyZu/B0BjmtdhtuUuzdUDw5rWl3dINmgkxe5spaaBI1WHem21FT4WtLQ4bwD5iUduLSasux2tUVZXep1MSk6tVNIlsFUKGXLznqMpmbOyuyoyuoETBXlELqYCGP+HMNW/3KFNxO/KAf7mwfVUlX9nWH/8AbNSn0dmHk6/qtUXLoQNNoxr/AIGqAdyo13WWn6+6rcTsKvQBLmHLvIhw8SD7r6Q1Vu0+8x44scP+0oNFla7MCaoa1xOUk2ynpr0lJ63FilWuJEnf7bkSm+FxZctyrwj7j6ZpPs4t7+Uvx4Rf7H+JTTGWoMzef5I8PJaKhjKT290gg/wu1HQ8FgC5MYHEhjpLu7eR4e/NPHkfRvqNHDJyuy3298IB8vouh38ricp6E6e3RYau97HFrrEWIVrtDblQtMuIbwB8hzWZe5zjPHkvQw5XP+j5j6jpseBpL5PwjbuwtiSHPJ3uMH1VZXqtAc2TPA9OI1urXH4nM0i9ry0xpzVM5gbfK3NxIk+ZUJJ9nmyGcGA43JAgGcpPhberVwGVsEkCW3sbaW8VRMfaZixtumR9JRcHtAiQ4hrBeTaTGo38kNcGM1Y1XoTOngZ4pU0E9RrtcbFp6fXmp9mpbo56FaONqMsHGOBuPVOM2s11qjPK4/tKG7DoRw6VpitoY/6NRqGabsrv6TB/tKWrbFqsuIf1sfsuGgmqGPqM/ikcHXH3VKylMrqmIiz2FmkSLRvunsNs6m8y3zaVYM2mxwioyOlx5G/uuHYVKp3qTodxYYI8NU93s1WQXxvwOSAR2b53OGV39wj3VHjPheth9e1ozOoJYZ3ZhY26rWYfFYygQQ5tZo3PEGOq0mC+PsOYZiKVSha/8VMnjIE+hTUmaKUWfOtnfE2NofK7OBYRe3TX0VvsP9pXYMbTqU4AzaWN3Fxt1dwW6qfC+z8WP9EscTvpuyuHMgW82rP/ABD+zPsxLKrKg3MrMvHAOE/RFxZTj6G9h/HNGs05qokvflBEdzMcgMf0xqrXDbSbUe9rb5MsmxBztkQQV8oxvwwaZksfS5t7zdev1QKOIxNIzSqTpoSD5G/kU9i8GbifYy4TEidY3xxXl8twvx1Wp1g+tTBcGZLiLZg7hOvVaJn7Qabw0A5HZ2ZpgjJIzxpu6pOLRnTNkF1J4TaVOp8j2u5TfyN0WjjWuc9oMlhAcL2JAcB5EKaEHBUgVELwQImAvBcC8UAcrPss/wDEm1exomPnd3W/U+A9writVnpqvnHxBtbt6pI+UWb04+Oqyyz2R/lnp/StH+q1Cv4x5f8ApFcSutUApgrzWfoiRMIVRpOiIXwL+CPgKWcE7gD5rbHHc6OTU51gg5vwL0NnteIJIdexAy2/qJjzXhsci37zSbyzTHi1hHkU+zAtqNk7t83QjszhUMdAvUjUVR8JnyTzzeR+R2rsoEfM7np9rIeJwAAsJPCbnxKuiwRuQzTGpN+CxUhOKMk/BP0u2XWuDuuLaKDsKZMyQQBHqfVX79my4u72sgTv8eqPS2e3U7vErRTM9jKSjhIaSGxH6KzweFc+mHC53jfr6p3EsGQ92N3qpbHMEBL5HNl4ZXL2VX21cGwtzAQ7M0EjmYMhKYnYj2/L3hy18lLg0YdlYaaiaSMF2Ek6E0L9kvdlvTQau5FakIlR2jUbqcw4Ov66+qabjqb7PaW9O837+hSfZrnZp0mUpNDX/RGE56Lsrhvpugjy0RXY7GMIJqCrFh2gvB/q/VItZe1j6plmPeNTm/5ffVKmUsgDF7cJntGOYeMS30VVi2tfJbB6cFoRimOs4FvqPT7IFbYtN12x1aU067RqsjM1VaQIJkbwbhJ1cDSdq3L/AMTHoZCvcTsN7bg5uuqq62Ec2QQQtFJPorfF9ldTwT2EllThE2P2Vjs/4qxeHcR/ORd3yzAaC43GgA3aJQtIKk926Oseyoqk0air+0wPpPaB2dQiGuF4NrwQQd/BazZvxPh63y1RMTDrG2/hvG9fKKmEaRdo6ix9NUv/ANLI+R0Hnu13j7blLimQ4H22jtFr6j6YnMwNLjHd74JbB0NgvbRxeRkwSSQIHM6+Ak+C+Q7L2pisO8S7KxzmgvMRwEka23FfV9n4kPnPBPygHnc+kXUuJm/2imMx5p0s4BqGJtOnEzeFR4v4X7SmaubK8gucCO6SbkCNFp6zQXGC0gHKADcW3jcEntLFilRe47gVMoKSpl6fU5dNPfidP8/2fOpBXQldnZ8RXc4GGgEnhfQeJTrqZk5e8ASJaQ6wPBpJC456SadR5PtdN9cwzx/5P2yXa/4CcCVYNd2TGtGr3AT11Pg0FU7dsta7JG+LiCnG4sOyuMw2Y3gHQyunFg2cvs8bXfU/1H7Yqo/keOKdT+YyziBoB/M36jyR844KuNRj4JDTGn+CiF/L3W208tSLtr40ldFTxKiWg8t/5wUmka24armNTorETP4ea6KhN4HkhsMjij0+HumQ2BxB7viEtgsRBTG08SAyXHQyOoVMSd03utII5cvMi+xe1A5mUXMg8rXUcVtAkf6j4B/hb+SVQ0w6ZMmx9RC6ae83K1RKiHdU77i2zN0DTnG/mmaZMTY8wl6InVFFTIeW8fVRKPkrYhhrkRqVLZuDIO9EpuMgbjOttPdTtIlDi0MAL2VRpVgdCihIxIFiiWo8LmVOwFy1RBg29LI7mrxpq1IR2ljXb+9118wimoxwuI63Hp9kDs12EbUw3NHKuw2OuAOo/IVfW+H3C7TPVWrbXFuiYZiTvg+h8x9kVJdMpTRkK2Bc3UEEacEvTYZn6/QrckMdrbr9/ukMXsmnIBETckRYRM8ChSflGqyNGSo0c5zOmZ7gO4bnRx6rU7P2s/O0uaQZvAMRYT7rQ/u+GeaYptaIgSR5390Q7OFJ0gtjKBYQNZvz/RU3ZnLnkJQgudGoF41usP8AtH22O7h2zmN362G4RzmZ4ALQ4yvTp0KtWpOVlQuABiXD5RI4ucsHsnZVTFOfiHnV1iZud8chYJr2Vjju5FsBinspljRY3JE5p49N0Ln/AKeeTmBA3mZWiqfDT2AuY9khuhHDgfuqWowuN3E7+8YHtHhCo6aBVsR2YjtO0IF5uB5ylatVpbZpaHCXZSYsdSNFZVqXZjTMCIzZWxPIRPn5LmGrmbFpHJjA7xEXQBTYbFlp7oGg7p16gpo7QdxI5Iu0iahDdYv8ob7AQks1Vtsxtx/wnZNH0hrwDc2jTUqDnt3SZS4Mm2hUt/Cy5KOmw2cT3eSnVMc0sXcCvPqxofT6J0SyeIwoqQXW5bkangmN0CV7Y8/ZPOeAPyYTRG1HOwEaJZ2FlMsedVOJ6ppk0VzsNCDUozqrcUbxbqh4nCnoqsVFfS7tx5cf1TWGY1zgZt3rHjlMBD/dyLFRfb7p16JaIPwdrHKYgjcVFtVzbQ7pqPZEbVdx9FPtXbo9fulTIasLQrE6tI9kYFAY5x4ev3XDI0Av4KdrIeN+BkLuVBbWIFxPT9UenVDtD9/JFNEOLXYMNXQxFaF5rUWSQLUMlHcoZFaYqOMKNg2OBk7pjjG42tohtbcSmqIEWnqY+iqwBYhrnvDYhsyXC38N9BrPFeq4kM/0pJLiLncbR5QmGuQ8VRzggQHkHK+PldudbmpsaMbt/FuxuJZhKPyh8vduLhq4j+VrZstbRwIpMDGQGtsPPU8zvS3wf8LnBtqVKuU1HSJFwGC9pA1Nz0CcNWfz6JSfhHbhPObNoH5uSGI2RRJByAEHcI9la9oCONkCo23Pgps6KK3EYBoEtaJFxA37jA1jVUjsK8zItutBB91qSyLmVypRngeqqyTKkkaieouoGs3+Uea09bAtNtPv0SR2Ezl5J2HAvsvFh7GiDIAB5wnarLwPzqqPZdpvaSIHn9FaPfLdDzn2UNDsK94HXfGi6Koj83rlEEaaW5z1CMxmbSAB9eqQiNEf4lNUsDabR5oQoRc9BNgrX9zIaDmEb+A6BAUJ5YnLy3rjWydfui16rT8o8fzRCFQyQRBPL85IJC02Tv5+CO0wNEsMZAggeUeMrlTEN3Apgcq05MlL1MKZsJTIqcVJjpTszfZVjDwugp2tSvcIFRkKrsloA2vYhRNVdNNRcqHZN1Xiu5wfz2S5evdomBZNqRTa6blzxfg0ge8oZx8ajyP3hBqP7lEf0Zv7nEoAddTtRmopj7ca3mOo+0ozcQ07wqs1FNmJ3a+CNofbRbNde0fRFzWVThjDrAd4RGmkmf0TbMUDbQ8DZKjKUGhovgLvZvLHFgl8d0TAndJ4IAdJi9vyyuqDQBadBMiL7xCkhIjinu7M5jLoAJ5n88gqlm+1ukJ/aT4aI3uHpKq6eLB3g8p3dEUduH4hWt8N9kRvDpr+aIIrW0Us5O4JUb2FeDbkotpzcBQB4z73Uqj7b/D6pDZ2pBtA+3Tqlxh3f0+SKHb5iUVlMx+gTskxOx2kucBBIg38losO62guL2nrCzuzagNQxYwZHQzaVfUsT3Q4CD9vom+UImG6xPNSyxfUT77kM4zXMZmTH3O4JyniWMZO87otrrO9ICdKv3b3g9ZO6ZQq2Je+xNhoPvvQXVbCbCPAyTulSp1ARoSYtBv7X6J0MlSeG3ujNpudE6XNyg0K0aieFvcz1TzqwgTltqBe97GIP4ECI1sKAzPM3ygW1jfG5Rw9KLvEcPDl5+SK7HZWw0xJ4aDp+eqB2rnST3t0x5fRAiL3tvF+Z1UaTd+77rrAAZeYJ1ESme3m1MQ3wBnWeSKJaBPNlC3BRLTMTK9ltdMkjUpcEB+G5Kw/djbfPAqDj+qLCiqOHQHsiVavYl6mGncqsKIYgCQP5WtHk0JchFdTI1uok6qkSuALGwbo1AAIIAlFYA7RAwvam266PhhJceg+p9wgZbQmsIyGDnfz09ISZnkfBb7MZDSeJ9vwp2UDDthoHJTc9QYCO16nyjdvPWyT7K0w3yv6JjaLxA4m44gcT1S9N6o6sT4okGabrKQpkaaHmpBhm9xC8XJM3R6m7iNF7PrJibDdz4qDmz+ekb14ixuIt+dFAzxcPtp9FLLOkRzMKIsfb/Kj2H5P6ooDBUmRWF7THnZair3WtaWgEg7zx81na8B0gOEXnnPNaHZbQ49xoc4CSXyBcam8EyVXgQxgaIB+XO48d33KYdiXNlrRFt49SbmVKq4UabRMlw1aP4Qf4eqTp1XXDNDYzu8Uhk6b5kOGYnSdQ7koh5Y4GYO6F6pTygaaTF7blKmHa2A35gSJ4JgTw+MGY3mdx5R7cUbEZGGJzTIsbjn+cUk2BpAIm40jkNy5TrCQSN+kegQIdoYMvE6Zbi+o3SrShjHCk6BJaLDTXQgbwOSq8ViMzZaYP8s7t5HE8krhcTDTLnDgB6X3cEAMNdnlznSfXdpx1Rm4dwjum4tNh1SVJ4y2gn28E329gS4k7weWg8kxBKby13eO6AdeVvE6hHrYIEAg3iSN3OCoVMaHAACI0RaGN/hIBbp06c0ABAc2RfKbG9uN1ynxkC286p/F0gIcwWjQzoYBtKRp4eD3oiR6pCaOzOgA4QvUnQbeaYq4cbpjcOfBBNA2tBsOGqAYB+HLtAlamEVoaJa69uYFh42UatK/FOyaKU4SF1mHgWCtuxm0IdTCx/lNMkrhT63t56K2p0rgJWnQg5ibTA6wfzyT9DVKT5Mcj5G8yXr4gASbjcP5j9gvVanHQa/YJKS8yegG4BNIhRs5kLiSbuJujDDW5owoQF6oYQzphEjeI0USLc1NCxB5woNgQjod36LxqcEKtUhpPBBpu+hvr0ToY321j6pKrimgkF0HhBR3VAL6JaoWSZB8pToDL1tqty925doN9+MK82Y9rKMO71Qx3bmABHhv0VbT2NTaSWiwOhv6lXGApB0iIjT/AAqkyIkadVzjwAFhO6d0r2Gz5iGidfK1ym8Ts0BhfJkT494D6qOExOVoho1LSd5E7yoLPFw+U6g3TFesXZAAOAA6oLqkvywIm3GN3VPV39m0QAXG08I5dEACr4CGzY2ExE84CUdmJJPCPsrBmMOZw3FGxjYgCxMSfNAjPhpLiC4Ai8Otu6e6iSHAH8/VWBwTSHE8AT6hK08PeJ3piJNIABvO6Du8BxTDS5wzHpdLxIPSCPqm+yIYLyDpa48UxEQ+4nSen5+qcY1pvIEe9t0pJhuAQDPHknjRAiLJMYSpWvNpiCTc24BRYRAGjt99ZggoId3jxAF+uvuuP/PdADrahMuGu8DQN5KAqmLWnztwO5Kl1gjUWwYSA5mc438+N9EZzCNAfL3XKtSBlERf3RcOO7fj9EBQFhlceEy9kCecJWqbJozkCxtDNkAOk24uME+0eCJgmFoOa1/oqwbZe0wQHaxOo+6t88kA6CPOJlOuTnceQdR2fiANB9Sp0qfJMU6U/nBHp0NOYKLNYRFiN94XCQbJh1OLSk8QINuqGbok9oGnh1QWybGFCEQmykYKoLe6A+gPzzTzqaVbRgmEwAFu7dz+qEWhMmy43DSNfRO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108" name="Picture 12" descr="http://images01.olx.com.ec/ui/11/66/08/1311201687_42905808_1-Fotos-de--DOBLADORA-DE-TOLL-DE-MUELAS-MARCA-TAIMAN.jpg"/>
          <p:cNvPicPr>
            <a:picLocks noChangeAspect="1" noChangeArrowheads="1"/>
          </p:cNvPicPr>
          <p:nvPr/>
        </p:nvPicPr>
        <p:blipFill>
          <a:blip r:embed="rId5" cstate="print"/>
          <a:srcRect/>
          <a:stretch>
            <a:fillRect/>
          </a:stretch>
        </p:blipFill>
        <p:spPr bwMode="auto">
          <a:xfrm>
            <a:off x="3707904" y="2132856"/>
            <a:ext cx="1410346" cy="997397"/>
          </a:xfrm>
          <a:prstGeom prst="rect">
            <a:avLst/>
          </a:prstGeom>
          <a:noFill/>
        </p:spPr>
      </p:pic>
      <p:pic>
        <p:nvPicPr>
          <p:cNvPr id="4110" name="Picture 14" descr="http://www.portalmetalmecanico.cl/wp-content/uploads/2010/11/Sierra-de-vaiv%C3%A9n-600x450.jpg"/>
          <p:cNvPicPr>
            <a:picLocks noChangeAspect="1" noChangeArrowheads="1"/>
          </p:cNvPicPr>
          <p:nvPr/>
        </p:nvPicPr>
        <p:blipFill>
          <a:blip r:embed="rId6" cstate="print"/>
          <a:srcRect/>
          <a:stretch>
            <a:fillRect/>
          </a:stretch>
        </p:blipFill>
        <p:spPr bwMode="auto">
          <a:xfrm>
            <a:off x="2483768" y="2276872"/>
            <a:ext cx="1080120" cy="810090"/>
          </a:xfrm>
          <a:prstGeom prst="rect">
            <a:avLst/>
          </a:prstGeom>
          <a:noFill/>
        </p:spPr>
      </p:pic>
      <p:pic>
        <p:nvPicPr>
          <p:cNvPr id="4112" name="Picture 16" descr="http://www.comprarherramientas.com/images/soldadora-electrica-230-max-dogo.jpg"/>
          <p:cNvPicPr>
            <a:picLocks noChangeAspect="1" noChangeArrowheads="1"/>
          </p:cNvPicPr>
          <p:nvPr/>
        </p:nvPicPr>
        <p:blipFill>
          <a:blip r:embed="rId7" cstate="print"/>
          <a:srcRect/>
          <a:stretch>
            <a:fillRect/>
          </a:stretch>
        </p:blipFill>
        <p:spPr bwMode="auto">
          <a:xfrm>
            <a:off x="6228184" y="2420888"/>
            <a:ext cx="1032115" cy="774086"/>
          </a:xfrm>
          <a:prstGeom prst="rect">
            <a:avLst/>
          </a:prstGeom>
          <a:noFill/>
        </p:spPr>
      </p:pic>
      <p:sp>
        <p:nvSpPr>
          <p:cNvPr id="4114" name="AutoShape 18" descr="data:image/jpeg;base64,/9j/4AAQSkZJRgABAQAAAQABAAD/2wCEAAkGBhQSEBQUEBQVFBQWFRQUFRUUFBQUFBQUFBQVFBQUFBUXGyYeFxkjGRQUHy8gIycpLCwsFR4xNTAqNSYrLCkBCQoKDgwOGg8PGC0cHSQpKSwsKSksKSwsLCwpKSwsLCwsLCksLCwpLCksLCwpLCksLCwpKSwpLCwsLCksLCwsKf/AABEIAMIBAwMBIgACEQEDEQH/xAAbAAABBQEBAAAAAAAAAAAAAAAFAAIDBAYBB//EAEIQAAEDAgQDBgMECAQGAwAAAAEAAhEDBAUSITEGE0EiUWFxgZGhsdEyUsHwBxQjYnKCkuEVM0KyFkNTouLxRIOT/8QAGgEAAgMBAQAAAAAAAAAAAAAAAAECAwQFBv/EACsRAAICAQQBAwMDBQAAAAAAAAABAhEDBBIhMUEiMlETFGFxofAFI0KBsf/aAAwDAQACEQMRAD8A8ypjVXaIVIfaKt0Ss7LgxaLQWCzto5aDD3JorYftwiNEIdbFEaKkVstMCkYzU+KZTUzQgQg1OhdATgEAcaE4NXQE4BAHA1LKnJIAjyBcLU8hKEgG5UwtUpCa5AEULhCfCUIAiLU3IpSE0hAEWVNjuClITSEAQvCYQpiFG5MCJzUwtUhTCgCFzU1wUhUb0xkLgoHKdyhcmBFCS6uoA8pcO0r7LUig6tpla5rCJ7Rc+SIHdAOqo1ftJ1w8mi5vQw4jxb/YlVrvkvd1waK3s3ADNlHm5v1RK2vGM+09n9QWXwdrXMBIBOxnwWkw+gwf6R7BHBFhihxDSH+oHyk/IITdccuZd5GEFjuUAHA6E/ajuWksqbY2Hss7xZbiheW11lBaSGVNNO6f6TP8qmiHB6HR2U7QoKJ00VhqRAeAnQuBOCAEE4JALsIA4QkAurqQDSuJ0LkIA44rhCdCUIAYWrhanppCAGZU0hSJpQBGQmEJ7k0oAjIUbgpCmEJgROQ+vijWvyDeCQTo2QJhX6jwATOg39F51Rr8+7e5nZYM/eSZ0n4KUVyBq6GMye1l9Cn3WJsaQJBJE7oBb4A3fMY9U+84fY6O04GIJ16dFKkAUdiO0ZYPjqpWV2uLgDq3QrPVcGa0NMuMeMepRTCLMMDiH5y4yTOgHQBOSVAi6QkukLigM8suW6p9Ns6HquXS7RKpZpQMpYi+g5zWxv1Eq0zi2uNi0fyhQY5bwQ8ddD5j+3yQwK9U1ZU+ODWNx+/NA12u/ZgwS0MkGY1G+6FXnE1xWblrVXPbMwYiU7CsfdSoVaENLKm5dJyyIMD0HshCdET33grEufZUnHcNyO/iZ2fwB9VoWrxTg/i99tScxsQTm1EwYg/ILR2HGtyXCoTLCfswIInUA9FCiNHpYCcAoLO6FRjXt2cAR6qwCkI6yYEpy4E5ADUk5NKQzi7CQSQBwpJJIEJNK6SmlyLHRwhNITpTSUCGEJrgnEppKAIK9UMaXOMACSUEpcWUnPyhr/Awo+Nb2KbWD/UZPk3+5Hssncuy0ZmCenXXr5KSVgaLiHiBnLcxp3GWBvB38l5w/G3sc4UTkG2nXzU91dxTJO50CAOOqtSoaDdTHLkUs/PO8Bs9rz22VX/ie5/6rvdD69xmjwUQRQw9hd7Xua9Nr6jiJ116DUrfG1A1Ycp8FnuB8Ky0zVcO07RvgFqCosRGLh/cCursJKIHndyzRR0QrFxsq9Aqk0onu7TmU3N67jzH5hZaFsrcoW7h81LlzAcoLS8GJ32HvPsp45UQkgVY0WueGvdlaZ17tNPimVqWUwCD5a/FRuYQYO4MeuynFsVcVjrMzIG/RanCLB9PRz8wAOUa6ZjJ+PzKyNJ+V4K3VlVDmtcOoB91BjN/wLdzRdTO7Hafwu1+YctOFheCa8XJb95h92kEfCVvAFEgzrQnAJlSpATqUlYNXq1h9K5Zow4N/L6OkKtm7fp8yforbwh4d23eTfxXEnq8jdts3rDFeC1dUKgaw0mZ8weXS6II+wPXXXpCjtbWu5gL6Ya7qA4EDU7Eu10hFhUbkphwJ7IOikpWwdsCNTBJkSD3ei6seYqznylTYHOH3EjssidZcNoMRrvMJ/8Ah9buYP5gjIw7Umd/DROp4e0TOsqW1Edz+QLQw+pzBn5eSHSA6XTpkiB5yqzgtMy0aDIGqzNYanzPzWDWPYk0atP6rso3BImCqrcYLDD9R39Qp7+oG6kgT3mECv6gI0Khp9VKL7NE8MZI09OuHCWmQk4rD4ZxFyaoa/7DjB8D0K2RqL0GPIpq0cvJBwdMxvGdbNcBvcwD1JJ+iD3FIHcTCu48/NeP8CPg0Ki8yr0QMvizpdlG2qpU3ZTJEq46jnqnz+SmusOIPorkhWBquriQIU+HWJqVGsHUwrLrEl7B94ge5W5tcFDLjmACAxrR5jQn2UW6GE7WgGMa0bAAD0UhKbKaSqwHSko5SQBhqzdFUpDVXaipt3KpNKL1BGLNvVBqBReyKSFIzeL4XF+ABpUIePWS74gq9e2ADToi+IMYbm2++BVP8uX6puJ0xkK1w9pml2efXI1Wp4fvByG5jsS346fArNXQXLa6LRHSZ9VDtFrXJ6xw3Uy3VE97o/qBb+K9LDV4bgWNPBpkAS0tcN+hkLdf8aV3DQMHoT8ys0s8IcNkvoTfSNHSr8yq8z2WEj23PupH16rvsuyN2AboT5ndDMDceVHUmT56/VaKwoM0zZie5oAHuV5yU/q5G122dNLZFIH2FsWuLnOJMOGpJ6Sng9o+iIYjbhh0EaaevSUKFTVUZYOL2skpbuTSUMuRpdGjWjYHcSpee0DRx9hHyQ4VJpj+T/auOdAC7sPajky7Ze/Wz978+yey6HVzvRUQ78/BOnVMVl/myCRn2JE7aINXZBcPEorQqTTOvQ/JBryp23fnosesrYjTpvczLccUwbYl0w0tOm+6zWDUDUYD16rc37GvZDgCDuDqCgFS3ZSP7Nob5bLBCfo2/k6KA2NYETTLm7t1jvCOcM4019szO9oc3smSJMbH2Q2/4gIYRlkkESshZPLXiOpK6mjyShF2Zs+NTNFiFIuuKrgCQXGDGh8kJu7oNPd0Wts3SBPcsjxja5KsjQObPr1XQwan6klFqjJkwbVdg7BaGarJ70axG3E/BUuFgNT3I3ibeyumujC+wVhtuOayehlalZTnZXAjoQVp6dSQD3iVTPsnEeSmkpOcoy5QJDlxMlJMDHPCpOHaV0lU6p1VJoRboovZlBqLkUs3JIJFQ3ObEh+7TcPgUSxN37MoBh5nECf3Xf7UYxIyw/notkfaZpe4xN0qzVarlVWqtdFr7NpgFvt5Ba+3tdFmuH408gtpZPAB8vxB/Bee1KblZ1YPgL4KACJ2nVaRzhplELOYeUYZU2XOxzq0SmgljFQOoN7wdVm3HVG69TNThAKj9Vfq3ukpfhEMSpUGqd03IBmA0bOuoIEdyf8ArLNJcD6/+KAZ13mIWsmlVIreli3dmiGI0/3P+76Jf4lT/c9nfRZ3mJcxL77J8IPtI/LNEMVYJjKJ00aUKu64LyRt/ZUuYuGqqsupnlVMsx4Iwdoddu7PoEDvSi15U7PoEDvHquHZeugFiSBsPab/ABIxfv0KAGrqP4l2MK9Jnl2bqxqaDyQPjgS2mf4gr+H1+yEF47vS2nTyxq47ieilpp/3YryQyr0Mr8KHU+a0WJ/YWP4QvC6pBj0ELZYuMtEkbr0keUcWXuM5cjsnyR/Bauagw+Eeyyt5iL4JmTHcFqOG3E2tNztSRJVOQsiXnFNKkcQEzMqiQxJPlJAGMcqlcK2Sqlcqs0E1FErNyFUXIhaVEvISB1N3LxBs7HMPdrkTua4LSFQx6iW16NUbSGk+M/Qpr6+/nstUXwZ5LkB3IVQK5d7lUlBFjNZhF5Abr0C19hfbarzewuoAWgsMYA3XI1OBt8HSxzVHqeG1NEZaFksAvw9gIWibc7H0XBrbJpl8ueia5MAoU+pqrtxW0QqpV1UpDiTcxc5ir8xLmKuiZZ5i5zFX5gS5gT2iLHMXOYoOYEuaEbQJbl+g/hQO7qIlcVdPT6oFd1lbjjyJgm+qbrOVa2v8yLYjcbobhWCPuS4sc1oaRJdOpPdAXd00ODJkmo8sPYfe9kILxpd5uWJ2zH5JYxTfaOa1xDszc0tkDeI1Wfvbo1HSfIK3FpnHJvKcmZONIM8Gf5p8ltsdd+wKwnC9wGPcT0j5wtfj1f8AYDxK7MPacufuMpX1ae8jZb2wpcujTZ91rR8NVibAt5zM0Rmbv56fFbd71ny9lsROcmmooX1VE6sqiRZ5i6qfOSTAzhKq1ypXvVG4rKNFxYov0R+xwswCTEiYWTpX2VzdMwBBIJgGOkosOLX9GN9ymokZNvoOX+HipTyEkagyAJBGyq/4E0kkl3wQmvxjUbsxnrmP4qZnFL3MBIYJmdDuPXyVq/BU0x95gFPXtO9x9FmH28OcPu/VGn4257spywZ2Bnae9CLh3bd6fJQ5ss8BTAazWtOcjfQEBev2vFdkGNEt0a0f5TugH7q8NYZgfnVa9oSZFo11fGKTrkmiey8AxlLYcNDoQO4FGaNxIXnjHQZC0mF3ji2ftDw39QuBr9PU966Z09NkuO34NBXuNEMq1tUx9yqVWuuftbZrLvOS5yoc9c56lsCwhzkuch/PSFZGwVhA1k3nKjzk01kbAsuXNfT0QK8uFZurmBqYQK4rl+jdfHotOHF5ISkDMRuN1VwjiKrRcG04LS6XNga6RvuFzFaoaMrTLup6DwCF0R1+S7+CNRObnlboMcR4y6vkLmgZZAiesd/kgkq5cNJZ5KmAr0UMvYJUArAHY/8AsfJaviG57DGzvqsTSdDgR0KK4ji3McI2AgK+MlRTKNsr4hUgCN5+SIt4nrEDVv8ASgdw8uT7U6Qqp8lsUFncQVvvD+kKM43W+9/2t+iplNUCVFz/ABmt98+zfouKokmKgnfjI9ze4kexhDKj5RbiVsXVUfvu+aGNpo6J9kYCe0J4YpAxRsdFKqe0ZTXPCnvqOxHkVThTT4K2uSe2eA9p8R8dE+5Z2/z0VYK/ciZPft6qMnySirTOWNOajPF3y1WrzLPYJT/aydBDsvj0JWhEKLAdKmtr11N0sMH4HzHVVi9WKFBpbJnWfZVZNterolC74DNLiJjx+0bB7xt7FR1bhrichlvshbbdpGoI9foiWFYeHPAaNJC5eXBiXMbRuhkn0xNDjqGuIOxDTB8j1TxavP8Aod7LUPpCdNhoPIaBM5K5ry/Bqozf6i/7h+H1XRYP+78R9VozTS5aj9VhRnP1Cp934hDcaqvoNBe05SYkEGD3FbXlqhjmFivbvp9SJb/ENQrMeVbluXApLjg82xDHGv0MkTqNphULrGHEZW9kdw/EovbMbEFokaagSpG0hrIae4ZRp4eK7sdkeomCTk/JkiJT6DdVbvbbK9wG0yPI6qNjYW5O1ZlapkzmyIQwtg6olmUd0S4DRuncACfM9UITKLnJvMKn/VT1K7+qeKlYqK5eVYtR1XBa95UoMbIbBDiuLmZclIdnV1NlJAF+7qOe9z3mXOMk+JUWVSVQJ/umaeCiywQATxCaCntKiMdkB0KbTwtszrHcpGqdiLBoTMMp/d+JUdW0h4aBoY9B1V1v50UrAfFJ8i6O2toxgho/FSufCafX3Veo9MiSOrIi94aBJAAgamEIoMzPaO8geiNXFo1+jmgiZ1WfO6pF2JeRrHg7GfJabh2h9p3t5nT6oBb20QAIHcFrcPp5KYHU9o+u3w+a5mon6eDZjjyXQzRDsQxtlEw8TpMkhoA0GpPmrON1qvJAtmAvdk7RdGQBpmB1kxvtBWS46YchzRPJ1jaQ5krtaXTY8eJUrdLk5WbNOc3bpfBcfxZTknPT/wD1b9VA/i2lP+ZTH/2E/ILDOqjlU4InLBiJ9VHeashoJdM6A7R3QpxkrpQNM9MlG/qeP55PZK1mWQHHtEA6HvTbeqZyu3Gs94+qJ4lVyVKT8oceUx0O1aTLjqO5ZzCqFRtT9q4Occ7oGzQY0Hr0VH9SwQlhcmuV5M+jyyWRK+GZPiKx5N08DRr+2313HvKC3FUNcHZC47SOi3fG+H56IqDemdf4TofwWQsqWc9nX5LBpsu7Gm/HB0MkakUcXtzlZUjwPrqJ+KFhby8wnPRc2NY0/iGo+Kwex1W/T5N8a+DLljTsSScuFaCo5C4QupIAYuJ5CbCYhqS6uQmISSSSACdVgUUqR5URKgXjs66HqNOHkkBOxvipWKu0+anpuSAsNKka49FCHjvUraiQDnvKrOd4qdzpULmJpkaCPDlrnrEwTlaT6nQfMrRMtCTtA8d1JwTahtu9+mao+PENYPxcT7I26muNq9Q/qNLwbsGP0g2zsJcEUL5P526KOFTxDGaNCOdUDM209Y3WCUpZOErNCSjyFW1dFAaNNz81UTAIggka76dULZxfaTHPp7Tvp7pO42swY57fSSPcBdHT6zU4o7NlpfKZjy6fFke66CpbT2a2B4Mj5BNNw4aNDvYoSePrMf8AO9mv+ijf+kOzH/MJ8mP+iuev1b6x/syr7TAv8v3Qfub2pVjMCSGhomBAGy5a2+WSdXHc/IBZw/pJs4+0/wBKZUD/ANJ1t0bVP8o/ErPqMmr1C2yjS+Ei7FjwYnafP6mruaIe1zXaggg+RQDC+GzSHagmVc4f4kp3jHOpBwyEBwcIOokHQ6jQ+yKLn3PFcHwa/TLkpU7GOs9dfFeZcWYdybp4Gzu2P5t/jK9YE9fz5rGfpIsQadOqN2ktPi06/MfFbNFmaypPzwUZ4XDjwYVq6VHTKkXoDmoaSkkSnBAxhC5CkhchAURLilITcqYqGJJ2VJMVF15UZJ/IXXO8VGfNRLR+Y/kLuc/kKKfFIHxSoLLAeVMx5VQHx+aeHHvSodlo1Um1/BVHPKaKpRQrL4rDuTmvH5lUBWKlp1EUFmmpcfGhTp0m0GuDGxOYidSSTpuZUTv0m1f+gz+t30QB7J1hR5B3LK9Nhbtx/wClynOuGHKv6Sq5+zSpDzLj+IWfx7Gal3UD6kDK3KA2YAmTv3lOLB3KN9JWY8WLG7jGmRm5yVNlAU13lK6LdLkBX7inYU+Uu8pXOQPFd5A70bh7Clyl3lBXeSO9LkeKNwbBuH31WiSaD3MmAcvWNpHurZ4guz/8ir7qBrQEuYqnGMnbin/osVpVY84zdHevV/rKhqXFR+lWo9437TidfVSZ/JMe9OMUukhP9SIshNlJz0wvVpWdLk5jlFmTmuTFZMEtFwFdlIYtFwgJSuEoAUBJclcTEWYTCF1JBMY4JOC4kkDJKYUgCSSQIY7cqNJJAD2K1TXEkCJXKMhJJRZNELkgkkkxjguyupIBjQk0LqSYh5C4AkkoyJIY5QgJJJxFIlphcrhJJPyRICNFGEklNEWdK41JJAE7F1JJIBpXEkkAcIXEklI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16" name="AutoShape 20" descr="data:image/jpeg;base64,/9j/4AAQSkZJRgABAQAAAQABAAD/2wCEAAkGBhQSEBQUEBQVFBQWFRQUFRUUFBQUFBQUFBQVFBQUFBUXGyYeFxkjGRQUHy8gIycpLCwsFR4xNTAqNSYrLCkBCQoKDgwOGg8PGC0cHSQpKSwsKSksKSwsLCwpKSwsLCwsLCksLCwpLCksLCwpLCksLCwpKSwpLCwsLCksLCwsKf/AABEIAMIBAwMBIgACEQEDEQH/xAAbAAABBQEBAAAAAAAAAAAAAAAFAAIDBAYBB//EAEIQAAEDAgQDBgMECAQGAwAAAAEAAhEDBAUSITEGE0EiUWFxgZGhsdEyUsHwBxQjYnKCkuEVM0KyFkNTouLxRIOT/8QAGgEAAgMBAQAAAAAAAAAAAAAAAAECAwQFBv/EACsRAAICAQQBAwMDBQAAAAAAAAABAhEDBBIhMUEiMlETFGFxofAFI0KBsf/aAAwDAQACEQMRAD8A8ypjVXaIVIfaKt0Ss7LgxaLQWCzto5aDD3JorYftwiNEIdbFEaKkVstMCkYzU+KZTUzQgQg1OhdATgEAcaE4NXQE4BAHA1LKnJIAjyBcLU8hKEgG5UwtUpCa5AEULhCfCUIAiLU3IpSE0hAEWVNjuClITSEAQvCYQpiFG5MCJzUwtUhTCgCFzU1wUhUb0xkLgoHKdyhcmBFCS6uoA8pcO0r7LUig6tpla5rCJ7Rc+SIHdAOqo1ftJ1w8mi5vQw4jxb/YlVrvkvd1waK3s3ADNlHm5v1RK2vGM+09n9QWXwdrXMBIBOxnwWkw+gwf6R7BHBFhihxDSH+oHyk/IITdccuZd5GEFjuUAHA6E/ajuWksqbY2Hss7xZbiheW11lBaSGVNNO6f6TP8qmiHB6HR2U7QoKJ00VhqRAeAnQuBOCAEE4JALsIA4QkAurqQDSuJ0LkIA44rhCdCUIAYWrhanppCAGZU0hSJpQBGQmEJ7k0oAjIUbgpCmEJgROQ+vijWvyDeCQTo2QJhX6jwATOg39F51Rr8+7e5nZYM/eSZ0n4KUVyBq6GMye1l9Cn3WJsaQJBJE7oBb4A3fMY9U+84fY6O04GIJ16dFKkAUdiO0ZYPjqpWV2uLgDq3QrPVcGa0NMuMeMepRTCLMMDiH5y4yTOgHQBOSVAi6QkukLigM8suW6p9Ns6HquXS7RKpZpQMpYi+g5zWxv1Eq0zi2uNi0fyhQY5bwQ8ddD5j+3yQwK9U1ZU+ODWNx+/NA12u/ZgwS0MkGY1G+6FXnE1xWblrVXPbMwYiU7CsfdSoVaENLKm5dJyyIMD0HshCdET33grEufZUnHcNyO/iZ2fwB9VoWrxTg/i99tScxsQTm1EwYg/ILR2HGtyXCoTLCfswIInUA9FCiNHpYCcAoLO6FRjXt2cAR6qwCkI6yYEpy4E5ADUk5NKQzi7CQSQBwpJJIEJNK6SmlyLHRwhNITpTSUCGEJrgnEppKAIK9UMaXOMACSUEpcWUnPyhr/Awo+Nb2KbWD/UZPk3+5Hssncuy0ZmCenXXr5KSVgaLiHiBnLcxp3GWBvB38l5w/G3sc4UTkG2nXzU91dxTJO50CAOOqtSoaDdTHLkUs/PO8Bs9rz22VX/ie5/6rvdD69xmjwUQRQw9hd7Xua9Nr6jiJ116DUrfG1A1Ycp8FnuB8Ky0zVcO07RvgFqCosRGLh/cCursJKIHndyzRR0QrFxsq9Aqk0onu7TmU3N67jzH5hZaFsrcoW7h81LlzAcoLS8GJ32HvPsp45UQkgVY0WueGvdlaZ17tNPimVqWUwCD5a/FRuYQYO4MeuynFsVcVjrMzIG/RanCLB9PRz8wAOUa6ZjJ+PzKyNJ+V4K3VlVDmtcOoB91BjN/wLdzRdTO7Hafwu1+YctOFheCa8XJb95h92kEfCVvAFEgzrQnAJlSpATqUlYNXq1h9K5Zow4N/L6OkKtm7fp8yforbwh4d23eTfxXEnq8jdts3rDFeC1dUKgaw0mZ8weXS6II+wPXXXpCjtbWu5gL6Ya7qA4EDU7Eu10hFhUbkphwJ7IOikpWwdsCNTBJkSD3ei6seYqznylTYHOH3EjssidZcNoMRrvMJ/8Ah9buYP5gjIw7Umd/DROp4e0TOsqW1Edz+QLQw+pzBn5eSHSA6XTpkiB5yqzgtMy0aDIGqzNYanzPzWDWPYk0atP6rso3BImCqrcYLDD9R39Qp7+oG6kgT3mECv6gI0Khp9VKL7NE8MZI09OuHCWmQk4rD4ZxFyaoa/7DjB8D0K2RqL0GPIpq0cvJBwdMxvGdbNcBvcwD1JJ+iD3FIHcTCu48/NeP8CPg0Ki8yr0QMvizpdlG2qpU3ZTJEq46jnqnz+SmusOIPorkhWBquriQIU+HWJqVGsHUwrLrEl7B94ge5W5tcFDLjmACAxrR5jQn2UW6GE7WgGMa0bAAD0UhKbKaSqwHSko5SQBhqzdFUpDVXaipt3KpNKL1BGLNvVBqBReyKSFIzeL4XF+ABpUIePWS74gq9e2ADToi+IMYbm2++BVP8uX6puJ0xkK1w9pml2efXI1Wp4fvByG5jsS346fArNXQXLa6LRHSZ9VDtFrXJ6xw3Uy3VE97o/qBb+K9LDV4bgWNPBpkAS0tcN+hkLdf8aV3DQMHoT8ys0s8IcNkvoTfSNHSr8yq8z2WEj23PupH16rvsuyN2AboT5ndDMDceVHUmT56/VaKwoM0zZie5oAHuV5yU/q5G122dNLZFIH2FsWuLnOJMOGpJ6Sng9o+iIYjbhh0EaaevSUKFTVUZYOL2skpbuTSUMuRpdGjWjYHcSpee0DRx9hHyQ4VJpj+T/auOdAC7sPajky7Ze/Wz978+yey6HVzvRUQ78/BOnVMVl/myCRn2JE7aINXZBcPEorQqTTOvQ/JBryp23fnosesrYjTpvczLccUwbYl0w0tOm+6zWDUDUYD16rc37GvZDgCDuDqCgFS3ZSP7Nob5bLBCfo2/k6KA2NYETTLm7t1jvCOcM4019szO9oc3smSJMbH2Q2/4gIYRlkkESshZPLXiOpK6mjyShF2Zs+NTNFiFIuuKrgCQXGDGh8kJu7oNPd0Wts3SBPcsjxja5KsjQObPr1XQwan6klFqjJkwbVdg7BaGarJ70axG3E/BUuFgNT3I3ibeyumujC+wVhtuOayehlalZTnZXAjoQVp6dSQD3iVTPsnEeSmkpOcoy5QJDlxMlJMDHPCpOHaV0lU6p1VJoRboovZlBqLkUs3JIJFQ3ObEh+7TcPgUSxN37MoBh5nECf3Xf7UYxIyw/notkfaZpe4xN0qzVarlVWqtdFr7NpgFvt5Ba+3tdFmuH408gtpZPAB8vxB/Bee1KblZ1YPgL4KACJ2nVaRzhplELOYeUYZU2XOxzq0SmgljFQOoN7wdVm3HVG69TNThAKj9Vfq3ukpfhEMSpUGqd03IBmA0bOuoIEdyf8ArLNJcD6/+KAZ13mIWsmlVIreli3dmiGI0/3P+76Jf4lT/c9nfRZ3mJcxL77J8IPtI/LNEMVYJjKJ00aUKu64LyRt/ZUuYuGqqsupnlVMsx4Iwdoddu7PoEDvSi15U7PoEDvHquHZeugFiSBsPab/ABIxfv0KAGrqP4l2MK9Jnl2bqxqaDyQPjgS2mf4gr+H1+yEF47vS2nTyxq47ieilpp/3YryQyr0Mr8KHU+a0WJ/YWP4QvC6pBj0ELZYuMtEkbr0keUcWXuM5cjsnyR/Bauagw+Eeyyt5iL4JmTHcFqOG3E2tNztSRJVOQsiXnFNKkcQEzMqiQxJPlJAGMcqlcK2Sqlcqs0E1FErNyFUXIhaVEvISB1N3LxBs7HMPdrkTua4LSFQx6iW16NUbSGk+M/Qpr6+/nstUXwZ5LkB3IVQK5d7lUlBFjNZhF5Abr0C19hfbarzewuoAWgsMYA3XI1OBt8HSxzVHqeG1NEZaFksAvw9gIWibc7H0XBrbJpl8ueia5MAoU+pqrtxW0QqpV1UpDiTcxc5ir8xLmKuiZZ5i5zFX5gS5gT2iLHMXOYoOYEuaEbQJbl+g/hQO7qIlcVdPT6oFd1lbjjyJgm+qbrOVa2v8yLYjcbobhWCPuS4sc1oaRJdOpPdAXd00ODJkmo8sPYfe9kILxpd5uWJ2zH5JYxTfaOa1xDszc0tkDeI1Wfvbo1HSfIK3FpnHJvKcmZONIM8Gf5p8ltsdd+wKwnC9wGPcT0j5wtfj1f8AYDxK7MPacufuMpX1ae8jZb2wpcujTZ91rR8NVibAt5zM0Rmbv56fFbd71ny9lsROcmmooX1VE6sqiRZ5i6qfOSTAzhKq1ypXvVG4rKNFxYov0R+xwswCTEiYWTpX2VzdMwBBIJgGOkosOLX9GN9ymokZNvoOX+HipTyEkagyAJBGyq/4E0kkl3wQmvxjUbsxnrmP4qZnFL3MBIYJmdDuPXyVq/BU0x95gFPXtO9x9FmH28OcPu/VGn4257spywZ2Bnae9CLh3bd6fJQ5ss8BTAazWtOcjfQEBev2vFdkGNEt0a0f5TugH7q8NYZgfnVa9oSZFo11fGKTrkmiey8AxlLYcNDoQO4FGaNxIXnjHQZC0mF3ji2ftDw39QuBr9PU966Z09NkuO34NBXuNEMq1tUx9yqVWuuftbZrLvOS5yoc9c56lsCwhzkuch/PSFZGwVhA1k3nKjzk01kbAsuXNfT0QK8uFZurmBqYQK4rl+jdfHotOHF5ISkDMRuN1VwjiKrRcG04LS6XNga6RvuFzFaoaMrTLup6DwCF0R1+S7+CNRObnlboMcR4y6vkLmgZZAiesd/kgkq5cNJZ5KmAr0UMvYJUArAHY/8AsfJaviG57DGzvqsTSdDgR0KK4ji3McI2AgK+MlRTKNsr4hUgCN5+SIt4nrEDVv8ASgdw8uT7U6Qqp8lsUFncQVvvD+kKM43W+9/2t+iplNUCVFz/ABmt98+zfouKokmKgnfjI9ze4kexhDKj5RbiVsXVUfvu+aGNpo6J9kYCe0J4YpAxRsdFKqe0ZTXPCnvqOxHkVThTT4K2uSe2eA9p8R8dE+5Z2/z0VYK/ciZPft6qMnySirTOWNOajPF3y1WrzLPYJT/aydBDsvj0JWhEKLAdKmtr11N0sMH4HzHVVi9WKFBpbJnWfZVZNterolC74DNLiJjx+0bB7xt7FR1bhrichlvshbbdpGoI9foiWFYeHPAaNJC5eXBiXMbRuhkn0xNDjqGuIOxDTB8j1TxavP8Aod7LUPpCdNhoPIaBM5K5ry/Bqozf6i/7h+H1XRYP+78R9VozTS5aj9VhRnP1Cp934hDcaqvoNBe05SYkEGD3FbXlqhjmFivbvp9SJb/ENQrMeVbluXApLjg82xDHGv0MkTqNphULrGHEZW9kdw/EovbMbEFokaagSpG0hrIae4ZRp4eK7sdkeomCTk/JkiJT6DdVbvbbK9wG0yPI6qNjYW5O1ZlapkzmyIQwtg6olmUd0S4DRuncACfM9UITKLnJvMKn/VT1K7+qeKlYqK5eVYtR1XBa95UoMbIbBDiuLmZclIdnV1NlJAF+7qOe9z3mXOMk+JUWVSVQJ/umaeCiywQATxCaCntKiMdkB0KbTwtszrHcpGqdiLBoTMMp/d+JUdW0h4aBoY9B1V1v50UrAfFJ8i6O2toxgho/FSufCafX3Veo9MiSOrIi94aBJAAgamEIoMzPaO8geiNXFo1+jmgiZ1WfO6pF2JeRrHg7GfJabh2h9p3t5nT6oBb20QAIHcFrcPp5KYHU9o+u3w+a5mon6eDZjjyXQzRDsQxtlEw8TpMkhoA0GpPmrON1qvJAtmAvdk7RdGQBpmB1kxvtBWS46YchzRPJ1jaQ5krtaXTY8eJUrdLk5WbNOc3bpfBcfxZTknPT/wD1b9VA/i2lP+ZTH/2E/ILDOqjlU4InLBiJ9VHeashoJdM6A7R3QpxkrpQNM9MlG/qeP55PZK1mWQHHtEA6HvTbeqZyu3Gs94+qJ4lVyVKT8oceUx0O1aTLjqO5ZzCqFRtT9q4Occ7oGzQY0Hr0VH9SwQlhcmuV5M+jyyWRK+GZPiKx5N08DRr+2313HvKC3FUNcHZC47SOi3fG+H56IqDemdf4TofwWQsqWc9nX5LBpsu7Gm/HB0MkakUcXtzlZUjwPrqJ+KFhby8wnPRc2NY0/iGo+Kwex1W/T5N8a+DLljTsSScuFaCo5C4QupIAYuJ5CbCYhqS6uQmISSSSACdVgUUqR5URKgXjs66HqNOHkkBOxvipWKu0+anpuSAsNKka49FCHjvUraiQDnvKrOd4qdzpULmJpkaCPDlrnrEwTlaT6nQfMrRMtCTtA8d1JwTahtu9+mao+PENYPxcT7I26muNq9Q/qNLwbsGP0g2zsJcEUL5P526KOFTxDGaNCOdUDM209Y3WCUpZOErNCSjyFW1dFAaNNz81UTAIggka76dULZxfaTHPp7Tvp7pO42swY57fSSPcBdHT6zU4o7NlpfKZjy6fFke66CpbT2a2B4Mj5BNNw4aNDvYoSePrMf8AO9mv+ijf+kOzH/MJ8mP+iuev1b6x/syr7TAv8v3Qfub2pVjMCSGhomBAGy5a2+WSdXHc/IBZw/pJs4+0/wBKZUD/ANJ1t0bVP8o/ErPqMmr1C2yjS+Ei7FjwYnafP6mruaIe1zXaggg+RQDC+GzSHagmVc4f4kp3jHOpBwyEBwcIOokHQ6jQ+yKLn3PFcHwa/TLkpU7GOs9dfFeZcWYdybp4Gzu2P5t/jK9YE9fz5rGfpIsQadOqN2ktPi06/MfFbNFmaypPzwUZ4XDjwYVq6VHTKkXoDmoaSkkSnBAxhC5CkhchAURLilITcqYqGJJ2VJMVF15UZJ/IXXO8VGfNRLR+Y/kLuc/kKKfFIHxSoLLAeVMx5VQHx+aeHHvSodlo1Um1/BVHPKaKpRQrL4rDuTmvH5lUBWKlp1EUFmmpcfGhTp0m0GuDGxOYidSSTpuZUTv0m1f+gz+t30QB7J1hR5B3LK9Nhbtx/wClynOuGHKv6Sq5+zSpDzLj+IWfx7Gal3UD6kDK3KA2YAmTv3lOLB3KN9JWY8WLG7jGmRm5yVNlAU13lK6LdLkBX7inYU+Uu8pXOQPFd5A70bh7Clyl3lBXeSO9LkeKNwbBuH31WiSaD3MmAcvWNpHurZ4guz/8ir7qBrQEuYqnGMnbin/osVpVY84zdHevV/rKhqXFR+lWo9437TidfVSZ/JMe9OMUukhP9SIshNlJz0wvVpWdLk5jlFmTmuTFZMEtFwFdlIYtFwgJSuEoAUBJclcTEWYTCF1JBMY4JOC4kkDJKYUgCSSQIY7cqNJJAD2K1TXEkCJXKMhJJRZNELkgkkkxjguyupIBjQk0LqSYh5C4AkkoyJIY5QgJJJxFIlphcrhJJPyRICNFGEklNEWdK41JJAE7F1JJIBpXEkkAcIXEklI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18" name="AutoShape 22" descr="data:image/jpeg;base64,/9j/4AAQSkZJRgABAQAAAQABAAD/2wCEAAkGBhQSEBQUEBQVFBQWFRQUFRUUFBQUFBQUFBQVFBQUFBUXGyYeFxkjGRQUHy8gIycpLCwsFR4xNTAqNSYrLCkBCQoKDgwOGg8PGC0cHSQpKSwsKSksKSwsLCwpKSwsLCwsLCksLCwpLCksLCwpLCksLCwpKSwpLCwsLCksLCwsKf/AABEIAMIBAwMBIgACEQEDEQH/xAAbAAABBQEBAAAAAAAAAAAAAAAFAAIDBAYBB//EAEIQAAEDAgQDBgMECAQGAwAAAAEAAhEDBAUSITEGE0EiUWFxgZGhsdEyUsHwBxQjYnKCkuEVM0KyFkNTouLxRIOT/8QAGgEAAgMBAQAAAAAAAAAAAAAAAAECAwQFBv/EACsRAAICAQQBAwMDBQAAAAAAAAABAhEDBBIhMUEiMlETFGFxofAFI0KBsf/aAAwDAQACEQMRAD8A8ypjVXaIVIfaKt0Ss7LgxaLQWCzto5aDD3JorYftwiNEIdbFEaKkVstMCkYzU+KZTUzQgQg1OhdATgEAcaE4NXQE4BAHA1LKnJIAjyBcLU8hKEgG5UwtUpCa5AEULhCfCUIAiLU3IpSE0hAEWVNjuClITSEAQvCYQpiFG5MCJzUwtUhTCgCFzU1wUhUb0xkLgoHKdyhcmBFCS6uoA8pcO0r7LUig6tpla5rCJ7Rc+SIHdAOqo1ftJ1w8mi5vQw4jxb/YlVrvkvd1waK3s3ADNlHm5v1RK2vGM+09n9QWXwdrXMBIBOxnwWkw+gwf6R7BHBFhihxDSH+oHyk/IITdccuZd5GEFjuUAHA6E/ajuWksqbY2Hss7xZbiheW11lBaSGVNNO6f6TP8qmiHB6HR2U7QoKJ00VhqRAeAnQuBOCAEE4JALsIA4QkAurqQDSuJ0LkIA44rhCdCUIAYWrhanppCAGZU0hSJpQBGQmEJ7k0oAjIUbgpCmEJgROQ+vijWvyDeCQTo2QJhX6jwATOg39F51Rr8+7e5nZYM/eSZ0n4KUVyBq6GMye1l9Cn3WJsaQJBJE7oBb4A3fMY9U+84fY6O04GIJ16dFKkAUdiO0ZYPjqpWV2uLgDq3QrPVcGa0NMuMeMepRTCLMMDiH5y4yTOgHQBOSVAi6QkukLigM8suW6p9Ns6HquXS7RKpZpQMpYi+g5zWxv1Eq0zi2uNi0fyhQY5bwQ8ddD5j+3yQwK9U1ZU+ODWNx+/NA12u/ZgwS0MkGY1G+6FXnE1xWblrVXPbMwYiU7CsfdSoVaENLKm5dJyyIMD0HshCdET33grEufZUnHcNyO/iZ2fwB9VoWrxTg/i99tScxsQTm1EwYg/ILR2HGtyXCoTLCfswIInUA9FCiNHpYCcAoLO6FRjXt2cAR6qwCkI6yYEpy4E5ADUk5NKQzi7CQSQBwpJJIEJNK6SmlyLHRwhNITpTSUCGEJrgnEppKAIK9UMaXOMACSUEpcWUnPyhr/Awo+Nb2KbWD/UZPk3+5Hssncuy0ZmCenXXr5KSVgaLiHiBnLcxp3GWBvB38l5w/G3sc4UTkG2nXzU91dxTJO50CAOOqtSoaDdTHLkUs/PO8Bs9rz22VX/ie5/6rvdD69xmjwUQRQw9hd7Xua9Nr6jiJ116DUrfG1A1Ycp8FnuB8Ky0zVcO07RvgFqCosRGLh/cCursJKIHndyzRR0QrFxsq9Aqk0onu7TmU3N67jzH5hZaFsrcoW7h81LlzAcoLS8GJ32HvPsp45UQkgVY0WueGvdlaZ17tNPimVqWUwCD5a/FRuYQYO4MeuynFsVcVjrMzIG/RanCLB9PRz8wAOUa6ZjJ+PzKyNJ+V4K3VlVDmtcOoB91BjN/wLdzRdTO7Hafwu1+YctOFheCa8XJb95h92kEfCVvAFEgzrQnAJlSpATqUlYNXq1h9K5Zow4N/L6OkKtm7fp8yforbwh4d23eTfxXEnq8jdts3rDFeC1dUKgaw0mZ8weXS6II+wPXXXpCjtbWu5gL6Ya7qA4EDU7Eu10hFhUbkphwJ7IOikpWwdsCNTBJkSD3ei6seYqznylTYHOH3EjssidZcNoMRrvMJ/8Ah9buYP5gjIw7Umd/DROp4e0TOsqW1Edz+QLQw+pzBn5eSHSA6XTpkiB5yqzgtMy0aDIGqzNYanzPzWDWPYk0atP6rso3BImCqrcYLDD9R39Qp7+oG6kgT3mECv6gI0Khp9VKL7NE8MZI09OuHCWmQk4rD4ZxFyaoa/7DjB8D0K2RqL0GPIpq0cvJBwdMxvGdbNcBvcwD1JJ+iD3FIHcTCu48/NeP8CPg0Ki8yr0QMvizpdlG2qpU3ZTJEq46jnqnz+SmusOIPorkhWBquriQIU+HWJqVGsHUwrLrEl7B94ge5W5tcFDLjmACAxrR5jQn2UW6GE7WgGMa0bAAD0UhKbKaSqwHSko5SQBhqzdFUpDVXaipt3KpNKL1BGLNvVBqBReyKSFIzeL4XF+ABpUIePWS74gq9e2ADToi+IMYbm2++BVP8uX6puJ0xkK1w9pml2efXI1Wp4fvByG5jsS346fArNXQXLa6LRHSZ9VDtFrXJ6xw3Uy3VE97o/qBb+K9LDV4bgWNPBpkAS0tcN+hkLdf8aV3DQMHoT8ys0s8IcNkvoTfSNHSr8yq8z2WEj23PupH16rvsuyN2AboT5ndDMDceVHUmT56/VaKwoM0zZie5oAHuV5yU/q5G122dNLZFIH2FsWuLnOJMOGpJ6Sng9o+iIYjbhh0EaaevSUKFTVUZYOL2skpbuTSUMuRpdGjWjYHcSpee0DRx9hHyQ4VJpj+T/auOdAC7sPajky7Ze/Wz978+yey6HVzvRUQ78/BOnVMVl/myCRn2JE7aINXZBcPEorQqTTOvQ/JBryp23fnosesrYjTpvczLccUwbYl0w0tOm+6zWDUDUYD16rc37GvZDgCDuDqCgFS3ZSP7Nob5bLBCfo2/k6KA2NYETTLm7t1jvCOcM4019szO9oc3smSJMbH2Q2/4gIYRlkkESshZPLXiOpK6mjyShF2Zs+NTNFiFIuuKrgCQXGDGh8kJu7oNPd0Wts3SBPcsjxja5KsjQObPr1XQwan6klFqjJkwbVdg7BaGarJ70axG3E/BUuFgNT3I3ibeyumujC+wVhtuOayehlalZTnZXAjoQVp6dSQD3iVTPsnEeSmkpOcoy5QJDlxMlJMDHPCpOHaV0lU6p1VJoRboovZlBqLkUs3JIJFQ3ObEh+7TcPgUSxN37MoBh5nECf3Xf7UYxIyw/notkfaZpe4xN0qzVarlVWqtdFr7NpgFvt5Ba+3tdFmuH408gtpZPAB8vxB/Bee1KblZ1YPgL4KACJ2nVaRzhplELOYeUYZU2XOxzq0SmgljFQOoN7wdVm3HVG69TNThAKj9Vfq3ukpfhEMSpUGqd03IBmA0bOuoIEdyf8ArLNJcD6/+KAZ13mIWsmlVIreli3dmiGI0/3P+76Jf4lT/c9nfRZ3mJcxL77J8IPtI/LNEMVYJjKJ00aUKu64LyRt/ZUuYuGqqsupnlVMsx4Iwdoddu7PoEDvSi15U7PoEDvHquHZeugFiSBsPab/ABIxfv0KAGrqP4l2MK9Jnl2bqxqaDyQPjgS2mf4gr+H1+yEF47vS2nTyxq47ieilpp/3YryQyr0Mr8KHU+a0WJ/YWP4QvC6pBj0ELZYuMtEkbr0keUcWXuM5cjsnyR/Bauagw+Eeyyt5iL4JmTHcFqOG3E2tNztSRJVOQsiXnFNKkcQEzMqiQxJPlJAGMcqlcK2Sqlcqs0E1FErNyFUXIhaVEvISB1N3LxBs7HMPdrkTua4LSFQx6iW16NUbSGk+M/Qpr6+/nstUXwZ5LkB3IVQK5d7lUlBFjNZhF5Abr0C19hfbarzewuoAWgsMYA3XI1OBt8HSxzVHqeG1NEZaFksAvw9gIWibc7H0XBrbJpl8ueia5MAoU+pqrtxW0QqpV1UpDiTcxc5ir8xLmKuiZZ5i5zFX5gS5gT2iLHMXOYoOYEuaEbQJbl+g/hQO7qIlcVdPT6oFd1lbjjyJgm+qbrOVa2v8yLYjcbobhWCPuS4sc1oaRJdOpPdAXd00ODJkmo8sPYfe9kILxpd5uWJ2zH5JYxTfaOa1xDszc0tkDeI1Wfvbo1HSfIK3FpnHJvKcmZONIM8Gf5p8ltsdd+wKwnC9wGPcT0j5wtfj1f8AYDxK7MPacufuMpX1ae8jZb2wpcujTZ91rR8NVibAt5zM0Rmbv56fFbd71ny9lsROcmmooX1VE6sqiRZ5i6qfOSTAzhKq1ypXvVG4rKNFxYov0R+xwswCTEiYWTpX2VzdMwBBIJgGOkosOLX9GN9ymokZNvoOX+HipTyEkagyAJBGyq/4E0kkl3wQmvxjUbsxnrmP4qZnFL3MBIYJmdDuPXyVq/BU0x95gFPXtO9x9FmH28OcPu/VGn4257spywZ2Bnae9CLh3bd6fJQ5ss8BTAazWtOcjfQEBev2vFdkGNEt0a0f5TugH7q8NYZgfnVa9oSZFo11fGKTrkmiey8AxlLYcNDoQO4FGaNxIXnjHQZC0mF3ji2ftDw39QuBr9PU966Z09NkuO34NBXuNEMq1tUx9yqVWuuftbZrLvOS5yoc9c56lsCwhzkuch/PSFZGwVhA1k3nKjzk01kbAsuXNfT0QK8uFZurmBqYQK4rl+jdfHotOHF5ISkDMRuN1VwjiKrRcG04LS6XNga6RvuFzFaoaMrTLup6DwCF0R1+S7+CNRObnlboMcR4y6vkLmgZZAiesd/kgkq5cNJZ5KmAr0UMvYJUArAHY/8AsfJaviG57DGzvqsTSdDgR0KK4ji3McI2AgK+MlRTKNsr4hUgCN5+SIt4nrEDVv8ASgdw8uT7U6Qqp8lsUFncQVvvD+kKM43W+9/2t+iplNUCVFz/ABmt98+zfouKokmKgnfjI9ze4kexhDKj5RbiVsXVUfvu+aGNpo6J9kYCe0J4YpAxRsdFKqe0ZTXPCnvqOxHkVThTT4K2uSe2eA9p8R8dE+5Z2/z0VYK/ciZPft6qMnySirTOWNOajPF3y1WrzLPYJT/aydBDsvj0JWhEKLAdKmtr11N0sMH4HzHVVi9WKFBpbJnWfZVZNterolC74DNLiJjx+0bB7xt7FR1bhrichlvshbbdpGoI9foiWFYeHPAaNJC5eXBiXMbRuhkn0xNDjqGuIOxDTB8j1TxavP8Aod7LUPpCdNhoPIaBM5K5ry/Bqozf6i/7h+H1XRYP+78R9VozTS5aj9VhRnP1Cp934hDcaqvoNBe05SYkEGD3FbXlqhjmFivbvp9SJb/ENQrMeVbluXApLjg82xDHGv0MkTqNphULrGHEZW9kdw/EovbMbEFokaagSpG0hrIae4ZRp4eK7sdkeomCTk/JkiJT6DdVbvbbK9wG0yPI6qNjYW5O1ZlapkzmyIQwtg6olmUd0S4DRuncACfM9UITKLnJvMKn/VT1K7+qeKlYqK5eVYtR1XBa95UoMbIbBDiuLmZclIdnV1NlJAF+7qOe9z3mXOMk+JUWVSVQJ/umaeCiywQATxCaCntKiMdkB0KbTwtszrHcpGqdiLBoTMMp/d+JUdW0h4aBoY9B1V1v50UrAfFJ8i6O2toxgho/FSufCafX3Veo9MiSOrIi94aBJAAgamEIoMzPaO8geiNXFo1+jmgiZ1WfO6pF2JeRrHg7GfJabh2h9p3t5nT6oBb20QAIHcFrcPp5KYHU9o+u3w+a5mon6eDZjjyXQzRDsQxtlEw8TpMkhoA0GpPmrON1qvJAtmAvdk7RdGQBpmB1kxvtBWS46YchzRPJ1jaQ5krtaXTY8eJUrdLk5WbNOc3bpfBcfxZTknPT/wD1b9VA/i2lP+ZTH/2E/ILDOqjlU4InLBiJ9VHeashoJdM6A7R3QpxkrpQNM9MlG/qeP55PZK1mWQHHtEA6HvTbeqZyu3Gs94+qJ4lVyVKT8oceUx0O1aTLjqO5ZzCqFRtT9q4Occ7oGzQY0Hr0VH9SwQlhcmuV5M+jyyWRK+GZPiKx5N08DRr+2313HvKC3FUNcHZC47SOi3fG+H56IqDemdf4TofwWQsqWc9nX5LBpsu7Gm/HB0MkakUcXtzlZUjwPrqJ+KFhby8wnPRc2NY0/iGo+Kwex1W/T5N8a+DLljTsSScuFaCo5C4QupIAYuJ5CbCYhqS6uQmISSSSACdVgUUqR5URKgXjs66HqNOHkkBOxvipWKu0+anpuSAsNKka49FCHjvUraiQDnvKrOd4qdzpULmJpkaCPDlrnrEwTlaT6nQfMrRMtCTtA8d1JwTahtu9+mao+PENYPxcT7I26muNq9Q/qNLwbsGP0g2zsJcEUL5P526KOFTxDGaNCOdUDM209Y3WCUpZOErNCSjyFW1dFAaNNz81UTAIggka76dULZxfaTHPp7Tvp7pO42swY57fSSPcBdHT6zU4o7NlpfKZjy6fFke66CpbT2a2B4Mj5BNNw4aNDvYoSePrMf8AO9mv+ijf+kOzH/MJ8mP+iuev1b6x/syr7TAv8v3Qfub2pVjMCSGhomBAGy5a2+WSdXHc/IBZw/pJs4+0/wBKZUD/ANJ1t0bVP8o/ErPqMmr1C2yjS+Ei7FjwYnafP6mruaIe1zXaggg+RQDC+GzSHagmVc4f4kp3jHOpBwyEBwcIOokHQ6jQ+yKLn3PFcHwa/TLkpU7GOs9dfFeZcWYdybp4Gzu2P5t/jK9YE9fz5rGfpIsQadOqN2ktPi06/MfFbNFmaypPzwUZ4XDjwYVq6VHTKkXoDmoaSkkSnBAxhC5CkhchAURLilITcqYqGJJ2VJMVF15UZJ/IXXO8VGfNRLR+Y/kLuc/kKKfFIHxSoLLAeVMx5VQHx+aeHHvSodlo1Um1/BVHPKaKpRQrL4rDuTmvH5lUBWKlp1EUFmmpcfGhTp0m0GuDGxOYidSSTpuZUTv0m1f+gz+t30QB7J1hR5B3LK9Nhbtx/wClynOuGHKv6Sq5+zSpDzLj+IWfx7Gal3UD6kDK3KA2YAmTv3lOLB3KN9JWY8WLG7jGmRm5yVNlAU13lK6LdLkBX7inYU+Uu8pXOQPFd5A70bh7Clyl3lBXeSO9LkeKNwbBuH31WiSaD3MmAcvWNpHurZ4guz/8ir7qBrQEuYqnGMnbin/osVpVY84zdHevV/rKhqXFR+lWo9437TidfVSZ/JMe9OMUukhP9SIshNlJz0wvVpWdLk5jlFmTmuTFZMEtFwFdlIYtFwgJSuEoAUBJclcTEWYTCF1JBMY4JOC4kkDJKYUgCSSQIY7cqNJJAD2K1TXEkCJXKMhJJRZNELkgkkkxjguyupIBjQk0LqSYh5C4AkkoyJIY5QgJJJxFIlphcrhJJPyRICNFGEklNEWdK41JJAE7F1JJIBpXEkkAcIXEklI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120" name="Picture 24" descr="http://www.logismarket.ind.br/ip/bambozzi-moto-esmeril-moto-esmeril-eskilo-439942-FGR.jpg"/>
          <p:cNvPicPr>
            <a:picLocks noChangeAspect="1" noChangeArrowheads="1"/>
          </p:cNvPicPr>
          <p:nvPr/>
        </p:nvPicPr>
        <p:blipFill>
          <a:blip r:embed="rId8" cstate="print"/>
          <a:srcRect/>
          <a:stretch>
            <a:fillRect/>
          </a:stretch>
        </p:blipFill>
        <p:spPr bwMode="auto">
          <a:xfrm>
            <a:off x="5364088" y="1988840"/>
            <a:ext cx="752484" cy="590183"/>
          </a:xfrm>
          <a:prstGeom prst="rect">
            <a:avLst/>
          </a:prstGeom>
          <a:noFill/>
        </p:spPr>
      </p:pic>
      <p:pic>
        <p:nvPicPr>
          <p:cNvPr id="4122" name="Picture 26" descr="http://www.socodima.cl/s/sistemas/pcrm/super_modulos/pcrm_productos/docs/soco/familias/98/i_brocas.jpg"/>
          <p:cNvPicPr>
            <a:picLocks noChangeAspect="1" noChangeArrowheads="1"/>
          </p:cNvPicPr>
          <p:nvPr/>
        </p:nvPicPr>
        <p:blipFill>
          <a:blip r:embed="rId9" cstate="print"/>
          <a:srcRect/>
          <a:stretch>
            <a:fillRect/>
          </a:stretch>
        </p:blipFill>
        <p:spPr bwMode="auto">
          <a:xfrm>
            <a:off x="1259632" y="3933056"/>
            <a:ext cx="1605690" cy="943838"/>
          </a:xfrm>
          <a:prstGeom prst="rect">
            <a:avLst/>
          </a:prstGeom>
          <a:noFill/>
        </p:spPr>
      </p:pic>
      <p:pic>
        <p:nvPicPr>
          <p:cNvPr id="4124" name="Picture 28" descr="http://t1.gstatic.com/images?q=tbn:ANd9GcRJferQzFSpf4oFpqqFzz2FnIYjRDIoIgttp-pqqLKGNYHZyibMdnA7TtFbfQ"/>
          <p:cNvPicPr>
            <a:picLocks noChangeAspect="1" noChangeArrowheads="1"/>
          </p:cNvPicPr>
          <p:nvPr/>
        </p:nvPicPr>
        <p:blipFill>
          <a:blip r:embed="rId10" cstate="print"/>
          <a:srcRect/>
          <a:stretch>
            <a:fillRect/>
          </a:stretch>
        </p:blipFill>
        <p:spPr bwMode="auto">
          <a:xfrm>
            <a:off x="3275856" y="4005064"/>
            <a:ext cx="1224136" cy="668443"/>
          </a:xfrm>
          <a:prstGeom prst="rect">
            <a:avLst/>
          </a:prstGeom>
          <a:noFill/>
        </p:spPr>
      </p:pic>
      <p:pic>
        <p:nvPicPr>
          <p:cNvPr id="4126" name="Picture 30" descr="http://2.bp.blogspot.com/_8Keplv6YpgM/TSw2W7DwPoI/AAAAAAAAAB4/eBlyGhkV668/s1600/Lima.JPG"/>
          <p:cNvPicPr>
            <a:picLocks noChangeAspect="1" noChangeArrowheads="1"/>
          </p:cNvPicPr>
          <p:nvPr/>
        </p:nvPicPr>
        <p:blipFill>
          <a:blip r:embed="rId11" cstate="print"/>
          <a:srcRect/>
          <a:stretch>
            <a:fillRect/>
          </a:stretch>
        </p:blipFill>
        <p:spPr bwMode="auto">
          <a:xfrm>
            <a:off x="6372200" y="3834576"/>
            <a:ext cx="1656184" cy="791656"/>
          </a:xfrm>
          <a:prstGeom prst="rect">
            <a:avLst/>
          </a:prstGeom>
          <a:noFill/>
        </p:spPr>
      </p:pic>
      <p:pic>
        <p:nvPicPr>
          <p:cNvPr id="4128" name="Picture 32" descr="http://img1.mlstatic.com/machuelo-de-corte-metrico-m5-x-08mm-rosca-derecha_MEC-O-3115006258_092012.jpg"/>
          <p:cNvPicPr>
            <a:picLocks noChangeAspect="1" noChangeArrowheads="1"/>
          </p:cNvPicPr>
          <p:nvPr/>
        </p:nvPicPr>
        <p:blipFill>
          <a:blip r:embed="rId12" cstate="print"/>
          <a:srcRect/>
          <a:stretch>
            <a:fillRect/>
          </a:stretch>
        </p:blipFill>
        <p:spPr bwMode="auto">
          <a:xfrm>
            <a:off x="5004048" y="3789040"/>
            <a:ext cx="936104" cy="936105"/>
          </a:xfrm>
          <a:prstGeom prst="rect">
            <a:avLst/>
          </a:prstGeom>
          <a:noFill/>
        </p:spPr>
      </p:pic>
      <p:pic>
        <p:nvPicPr>
          <p:cNvPr id="4130" name="Picture 34" descr="http://www.1de3.es/wp-content/uploads/pie_de_rey.jpg"/>
          <p:cNvPicPr>
            <a:picLocks noChangeAspect="1" noChangeArrowheads="1"/>
          </p:cNvPicPr>
          <p:nvPr/>
        </p:nvPicPr>
        <p:blipFill>
          <a:blip r:embed="rId13" cstate="print"/>
          <a:srcRect/>
          <a:stretch>
            <a:fillRect/>
          </a:stretch>
        </p:blipFill>
        <p:spPr bwMode="auto">
          <a:xfrm>
            <a:off x="1043608" y="5445224"/>
            <a:ext cx="1512168" cy="591120"/>
          </a:xfrm>
          <a:prstGeom prst="rect">
            <a:avLst/>
          </a:prstGeom>
          <a:noFill/>
        </p:spPr>
      </p:pic>
      <p:pic>
        <p:nvPicPr>
          <p:cNvPr id="4132" name="Picture 36" descr="http://www.jambitz.com/wp-content/uploads/2009/10/flexometro-r-1786vi.jpg"/>
          <p:cNvPicPr>
            <a:picLocks noChangeAspect="1" noChangeArrowheads="1"/>
          </p:cNvPicPr>
          <p:nvPr/>
        </p:nvPicPr>
        <p:blipFill>
          <a:blip r:embed="rId14" cstate="print"/>
          <a:srcRect/>
          <a:stretch>
            <a:fillRect/>
          </a:stretch>
        </p:blipFill>
        <p:spPr bwMode="auto">
          <a:xfrm>
            <a:off x="3131841" y="5439736"/>
            <a:ext cx="720080" cy="701785"/>
          </a:xfrm>
          <a:prstGeom prst="rect">
            <a:avLst/>
          </a:prstGeom>
          <a:noFill/>
        </p:spPr>
      </p:pic>
      <p:pic>
        <p:nvPicPr>
          <p:cNvPr id="4134" name="Picture 38" descr="http://www.modulor.de/shop/out/oxbaseshop/html/0/dyn_images/1/l/lcbs/lcbs_p1.jpg"/>
          <p:cNvPicPr>
            <a:picLocks noChangeAspect="1" noChangeArrowheads="1"/>
          </p:cNvPicPr>
          <p:nvPr/>
        </p:nvPicPr>
        <p:blipFill>
          <a:blip r:embed="rId15" cstate="print"/>
          <a:srcRect/>
          <a:stretch>
            <a:fillRect/>
          </a:stretch>
        </p:blipFill>
        <p:spPr bwMode="auto">
          <a:xfrm>
            <a:off x="4572000" y="5301208"/>
            <a:ext cx="993710" cy="82809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Autofit/>
          </a:bodyPr>
          <a:lstStyle/>
          <a:p>
            <a:r>
              <a:rPr lang="es-EC" sz="3600" dirty="0" smtClean="0"/>
              <a:t>6.2. DESCRIPCIÓN DEL PROCESO DE CONSTRUCCIÓN</a:t>
            </a:r>
            <a:endParaRPr lang="es-EC" sz="3600" dirty="0"/>
          </a:p>
        </p:txBody>
      </p:sp>
      <p:sp>
        <p:nvSpPr>
          <p:cNvPr id="3" name="2 Marcador de contenido"/>
          <p:cNvSpPr>
            <a:spLocks noGrp="1"/>
          </p:cNvSpPr>
          <p:nvPr>
            <p:ph sz="quarter" idx="1"/>
          </p:nvPr>
        </p:nvSpPr>
        <p:spPr/>
        <p:txBody>
          <a:bodyPr/>
          <a:lstStyle/>
          <a:p>
            <a:r>
              <a:rPr lang="es-ES" dirty="0"/>
              <a:t>La simbología que se emplea en un diagrama de flujo de procesos </a:t>
            </a:r>
            <a:r>
              <a:rPr lang="es-ES" dirty="0" smtClean="0"/>
              <a:t>es:</a:t>
            </a:r>
            <a:endParaRPr lang="es-EC" dirty="0"/>
          </a:p>
        </p:txBody>
      </p:sp>
      <p:pic>
        <p:nvPicPr>
          <p:cNvPr id="1026" name="Picture 2"/>
          <p:cNvPicPr>
            <a:picLocks noChangeAspect="1" noChangeArrowheads="1"/>
          </p:cNvPicPr>
          <p:nvPr/>
        </p:nvPicPr>
        <p:blipFill>
          <a:blip r:embed="rId3" cstate="print"/>
          <a:srcRect l="41227" t="45891" r="38849" b="22610"/>
          <a:stretch>
            <a:fillRect/>
          </a:stretch>
        </p:blipFill>
        <p:spPr bwMode="auto">
          <a:xfrm>
            <a:off x="2771800" y="2780928"/>
            <a:ext cx="3159351"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1.3. OBJETIVOS </a:t>
            </a:r>
            <a:endParaRPr lang="pt-BR" sz="3600" dirty="0"/>
          </a:p>
        </p:txBody>
      </p:sp>
      <p:sp>
        <p:nvSpPr>
          <p:cNvPr id="3" name="2 Marcador de contenido"/>
          <p:cNvSpPr>
            <a:spLocks noGrp="1"/>
          </p:cNvSpPr>
          <p:nvPr>
            <p:ph sz="quarter" idx="1"/>
          </p:nvPr>
        </p:nvSpPr>
        <p:spPr>
          <a:xfrm>
            <a:off x="914400" y="1447800"/>
            <a:ext cx="7772400" cy="3205336"/>
          </a:xfrm>
        </p:spPr>
        <p:txBody>
          <a:bodyPr/>
          <a:lstStyle/>
          <a:p>
            <a:pPr lvl="2">
              <a:buNone/>
            </a:pPr>
            <a:endParaRPr lang="es-ES" b="1" dirty="0" smtClean="0"/>
          </a:p>
          <a:p>
            <a:pPr marL="0" lvl="2" indent="0">
              <a:buNone/>
            </a:pPr>
            <a:r>
              <a:rPr lang="es-ES" sz="2800" b="1" dirty="0" smtClean="0"/>
              <a:t>GENERAL</a:t>
            </a:r>
            <a:r>
              <a:rPr lang="es-ES" b="1" dirty="0" smtClean="0"/>
              <a:t> </a:t>
            </a:r>
          </a:p>
          <a:p>
            <a:pPr marL="0" lvl="2" indent="0">
              <a:buNone/>
            </a:pPr>
            <a:endParaRPr lang="en-US" sz="1800" dirty="0" smtClean="0"/>
          </a:p>
          <a:p>
            <a:pPr marL="0" indent="0" algn="just">
              <a:buNone/>
            </a:pPr>
            <a:r>
              <a:rPr lang="es-ES" sz="2800" dirty="0" smtClean="0"/>
              <a:t>Diseñar, construir, ensamblar y probar una máquina selladora y codificadora automática de alimentación manual para los diferentes productos que elabora la empresa DAS LEBEN. </a:t>
            </a:r>
            <a:endParaRPr lang="en-US" sz="2800" dirty="0" smtClean="0"/>
          </a:p>
          <a:p>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899592" y="197768"/>
            <a:ext cx="7772400" cy="1143000"/>
          </a:xfrm>
        </p:spPr>
        <p:txBody>
          <a:bodyPr>
            <a:noAutofit/>
          </a:bodyPr>
          <a:lstStyle/>
          <a:p>
            <a:r>
              <a:rPr lang="es-ES" sz="2000" b="1" dirty="0"/>
              <a:t>DIAGRAMAS DE FLUJO DE PROCESOS DEL SISTEMA DE </a:t>
            </a:r>
            <a:r>
              <a:rPr lang="es-EC" sz="2000" b="1" dirty="0"/>
              <a:t>TRANSMISIÓN</a:t>
            </a:r>
            <a:r>
              <a:rPr lang="es-ES" sz="2000" b="1" dirty="0"/>
              <a:t> DE POTENCIA</a:t>
            </a:r>
            <a:endParaRPr lang="es-EC" sz="20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49" name="Object 1"/>
          <p:cNvGraphicFramePr>
            <a:graphicFrameLocks noChangeAspect="1"/>
          </p:cNvGraphicFramePr>
          <p:nvPr/>
        </p:nvGraphicFramePr>
        <p:xfrm>
          <a:off x="2483768" y="1068402"/>
          <a:ext cx="4320480" cy="5528950"/>
        </p:xfrm>
        <a:graphic>
          <a:graphicData uri="http://schemas.openxmlformats.org/presentationml/2006/ole">
            <p:oleObj spid="_x0000_s5122" name="Visio" r:id="rId4" imgW="5212828" imgH="6670059" progId="Visio.Drawing.11">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lstStyle/>
          <a:p>
            <a:endParaRPr lang="es-EC"/>
          </a:p>
        </p:txBody>
      </p:sp>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53250" name="Picture 2" descr="C:\Users\User\Desktop\TESIS\fotos\2012-09-03 13.53.46.jpg"/>
          <p:cNvPicPr>
            <a:picLocks noChangeAspect="1" noChangeArrowheads="1"/>
          </p:cNvPicPr>
          <p:nvPr/>
        </p:nvPicPr>
        <p:blipFill>
          <a:blip r:embed="rId3" cstate="print"/>
          <a:srcRect/>
          <a:stretch>
            <a:fillRect/>
          </a:stretch>
        </p:blipFill>
        <p:spPr bwMode="auto">
          <a:xfrm>
            <a:off x="251520" y="332656"/>
            <a:ext cx="1800200" cy="2400266"/>
          </a:xfrm>
          <a:prstGeom prst="rect">
            <a:avLst/>
          </a:prstGeom>
          <a:noFill/>
        </p:spPr>
      </p:pic>
      <p:pic>
        <p:nvPicPr>
          <p:cNvPr id="53251" name="Picture 3" descr="C:\Users\User\Desktop\TESIS\fotos\2012-09-04 10.03.16.jpg"/>
          <p:cNvPicPr>
            <a:picLocks noChangeAspect="1" noChangeArrowheads="1"/>
          </p:cNvPicPr>
          <p:nvPr/>
        </p:nvPicPr>
        <p:blipFill>
          <a:blip r:embed="rId4" cstate="print"/>
          <a:srcRect t="11111" b="16667"/>
          <a:stretch>
            <a:fillRect/>
          </a:stretch>
        </p:blipFill>
        <p:spPr bwMode="auto">
          <a:xfrm>
            <a:off x="6732240" y="4869160"/>
            <a:ext cx="1994068" cy="1080120"/>
          </a:xfrm>
          <a:prstGeom prst="rect">
            <a:avLst/>
          </a:prstGeom>
          <a:noFill/>
        </p:spPr>
      </p:pic>
      <p:pic>
        <p:nvPicPr>
          <p:cNvPr id="53252" name="Picture 4" descr="C:\Users\User\Desktop\TESIS\fotos\2012-09-06 14.36.34.jpg"/>
          <p:cNvPicPr>
            <a:picLocks noChangeAspect="1" noChangeArrowheads="1"/>
          </p:cNvPicPr>
          <p:nvPr/>
        </p:nvPicPr>
        <p:blipFill>
          <a:blip r:embed="rId5" cstate="print"/>
          <a:srcRect l="10256" t="17949" r="17949" b="23077"/>
          <a:stretch>
            <a:fillRect/>
          </a:stretch>
        </p:blipFill>
        <p:spPr bwMode="auto">
          <a:xfrm>
            <a:off x="4716016" y="476672"/>
            <a:ext cx="936104" cy="1025257"/>
          </a:xfrm>
          <a:prstGeom prst="rect">
            <a:avLst/>
          </a:prstGeom>
          <a:noFill/>
        </p:spPr>
      </p:pic>
      <p:pic>
        <p:nvPicPr>
          <p:cNvPr id="53253" name="Picture 5" descr="C:\Users\User\Desktop\TESIS\fotos\2012-09-06 14.37.06.jpg"/>
          <p:cNvPicPr>
            <a:picLocks noChangeAspect="1" noChangeArrowheads="1"/>
          </p:cNvPicPr>
          <p:nvPr/>
        </p:nvPicPr>
        <p:blipFill>
          <a:blip r:embed="rId6" cstate="print"/>
          <a:srcRect t="18333" r="17222" b="23333"/>
          <a:stretch>
            <a:fillRect/>
          </a:stretch>
        </p:blipFill>
        <p:spPr bwMode="auto">
          <a:xfrm>
            <a:off x="5796136" y="476672"/>
            <a:ext cx="1084228" cy="1018738"/>
          </a:xfrm>
          <a:prstGeom prst="rect">
            <a:avLst/>
          </a:prstGeom>
          <a:noFill/>
        </p:spPr>
      </p:pic>
      <p:pic>
        <p:nvPicPr>
          <p:cNvPr id="53254" name="Picture 6" descr="C:\Users\User\Desktop\TESIS\fotos\2012-09-06 14.37.57.jpg"/>
          <p:cNvPicPr>
            <a:picLocks noChangeAspect="1" noChangeArrowheads="1"/>
          </p:cNvPicPr>
          <p:nvPr/>
        </p:nvPicPr>
        <p:blipFill>
          <a:blip r:embed="rId7" cstate="print"/>
          <a:srcRect l="5068" t="5701" r="13847" b="25883"/>
          <a:stretch>
            <a:fillRect/>
          </a:stretch>
        </p:blipFill>
        <p:spPr bwMode="auto">
          <a:xfrm>
            <a:off x="3563888" y="332656"/>
            <a:ext cx="1080120" cy="1215135"/>
          </a:xfrm>
          <a:prstGeom prst="rect">
            <a:avLst/>
          </a:prstGeom>
          <a:noFill/>
        </p:spPr>
      </p:pic>
      <p:pic>
        <p:nvPicPr>
          <p:cNvPr id="53255" name="Picture 7" descr="C:\Users\User\Desktop\TESIS\fotos\2012-09-11 13.07.54.jpg"/>
          <p:cNvPicPr>
            <a:picLocks noChangeAspect="1" noChangeArrowheads="1"/>
          </p:cNvPicPr>
          <p:nvPr/>
        </p:nvPicPr>
        <p:blipFill>
          <a:blip r:embed="rId8" cstate="print"/>
          <a:srcRect/>
          <a:stretch>
            <a:fillRect/>
          </a:stretch>
        </p:blipFill>
        <p:spPr bwMode="auto">
          <a:xfrm>
            <a:off x="7668344" y="404664"/>
            <a:ext cx="1152128" cy="1536171"/>
          </a:xfrm>
          <a:prstGeom prst="rect">
            <a:avLst/>
          </a:prstGeom>
          <a:noFill/>
        </p:spPr>
      </p:pic>
      <p:pic>
        <p:nvPicPr>
          <p:cNvPr id="53256" name="Picture 8" descr="C:\Users\User\Desktop\TESIS\fotos\2012-09-11 13.09.09.jpg"/>
          <p:cNvPicPr>
            <a:picLocks noChangeAspect="1" noChangeArrowheads="1"/>
          </p:cNvPicPr>
          <p:nvPr/>
        </p:nvPicPr>
        <p:blipFill>
          <a:blip r:embed="rId9" cstate="print"/>
          <a:srcRect/>
          <a:stretch>
            <a:fillRect/>
          </a:stretch>
        </p:blipFill>
        <p:spPr bwMode="auto">
          <a:xfrm>
            <a:off x="6732240" y="1700808"/>
            <a:ext cx="1116124" cy="1488165"/>
          </a:xfrm>
          <a:prstGeom prst="rect">
            <a:avLst/>
          </a:prstGeom>
          <a:noFill/>
        </p:spPr>
      </p:pic>
      <p:pic>
        <p:nvPicPr>
          <p:cNvPr id="53257" name="Picture 9" descr="C:\Users\User\Desktop\TESIS\fotos\2012-10-16 09.08.00.jpg"/>
          <p:cNvPicPr>
            <a:picLocks noChangeAspect="1" noChangeArrowheads="1"/>
          </p:cNvPicPr>
          <p:nvPr/>
        </p:nvPicPr>
        <p:blipFill>
          <a:blip r:embed="rId10" cstate="print"/>
          <a:srcRect/>
          <a:stretch>
            <a:fillRect/>
          </a:stretch>
        </p:blipFill>
        <p:spPr bwMode="auto">
          <a:xfrm rot="5400000">
            <a:off x="1996672" y="963768"/>
            <a:ext cx="1592511" cy="1194384"/>
          </a:xfrm>
          <a:prstGeom prst="rect">
            <a:avLst/>
          </a:prstGeom>
          <a:noFill/>
        </p:spPr>
      </p:pic>
      <p:pic>
        <p:nvPicPr>
          <p:cNvPr id="53258" name="Picture 10" descr="C:\Users\User\Desktop\TESIS\fotos\2012-10-16 09.11.50.jpg"/>
          <p:cNvPicPr>
            <a:picLocks noChangeAspect="1" noChangeArrowheads="1"/>
          </p:cNvPicPr>
          <p:nvPr/>
        </p:nvPicPr>
        <p:blipFill>
          <a:blip r:embed="rId11" cstate="print"/>
          <a:srcRect/>
          <a:stretch>
            <a:fillRect/>
          </a:stretch>
        </p:blipFill>
        <p:spPr bwMode="auto">
          <a:xfrm rot="5400000">
            <a:off x="1538663" y="3221977"/>
            <a:ext cx="1800200" cy="1350150"/>
          </a:xfrm>
          <a:prstGeom prst="rect">
            <a:avLst/>
          </a:prstGeom>
          <a:noFill/>
        </p:spPr>
      </p:pic>
      <p:pic>
        <p:nvPicPr>
          <p:cNvPr id="53259" name="Picture 11" descr="C:\Users\User\Desktop\TESIS\fotos\2012-10-16 09.13.07.jpg"/>
          <p:cNvPicPr>
            <a:picLocks noChangeAspect="1" noChangeArrowheads="1"/>
          </p:cNvPicPr>
          <p:nvPr/>
        </p:nvPicPr>
        <p:blipFill>
          <a:blip r:embed="rId12" cstate="print"/>
          <a:srcRect/>
          <a:stretch>
            <a:fillRect/>
          </a:stretch>
        </p:blipFill>
        <p:spPr bwMode="auto">
          <a:xfrm rot="5400000">
            <a:off x="7631832" y="2276872"/>
            <a:ext cx="1728192" cy="1296144"/>
          </a:xfrm>
          <a:prstGeom prst="rect">
            <a:avLst/>
          </a:prstGeom>
          <a:noFill/>
        </p:spPr>
      </p:pic>
      <p:pic>
        <p:nvPicPr>
          <p:cNvPr id="53260" name="Picture 12" descr="C:\Users\User\Desktop\TESIS\fotos\2012-10-16 09.15.13.jpg"/>
          <p:cNvPicPr>
            <a:picLocks noChangeAspect="1" noChangeArrowheads="1"/>
          </p:cNvPicPr>
          <p:nvPr/>
        </p:nvPicPr>
        <p:blipFill>
          <a:blip r:embed="rId13" cstate="print"/>
          <a:srcRect/>
          <a:stretch>
            <a:fillRect/>
          </a:stretch>
        </p:blipFill>
        <p:spPr bwMode="auto">
          <a:xfrm>
            <a:off x="0" y="4437112"/>
            <a:ext cx="1512168" cy="1134126"/>
          </a:xfrm>
          <a:prstGeom prst="rect">
            <a:avLst/>
          </a:prstGeom>
          <a:noFill/>
        </p:spPr>
      </p:pic>
      <p:pic>
        <p:nvPicPr>
          <p:cNvPr id="53261" name="Picture 13" descr="C:\Users\User\Desktop\TESIS\fotos\2012-10-16 09.15.21.jpg"/>
          <p:cNvPicPr>
            <a:picLocks noChangeAspect="1" noChangeArrowheads="1"/>
          </p:cNvPicPr>
          <p:nvPr/>
        </p:nvPicPr>
        <p:blipFill>
          <a:blip r:embed="rId14" cstate="print"/>
          <a:srcRect/>
          <a:stretch>
            <a:fillRect/>
          </a:stretch>
        </p:blipFill>
        <p:spPr bwMode="auto">
          <a:xfrm>
            <a:off x="1475656" y="5301208"/>
            <a:ext cx="1536171" cy="1152128"/>
          </a:xfrm>
          <a:prstGeom prst="rect">
            <a:avLst/>
          </a:prstGeom>
          <a:noFill/>
        </p:spPr>
      </p:pic>
      <p:pic>
        <p:nvPicPr>
          <p:cNvPr id="53262" name="Picture 14" descr="C:\Users\User\Desktop\TESIS\fotos\2012-10-16 09.16.45.jpg"/>
          <p:cNvPicPr>
            <a:picLocks noChangeAspect="1" noChangeArrowheads="1"/>
          </p:cNvPicPr>
          <p:nvPr/>
        </p:nvPicPr>
        <p:blipFill>
          <a:blip r:embed="rId15" cstate="print"/>
          <a:srcRect/>
          <a:stretch>
            <a:fillRect/>
          </a:stretch>
        </p:blipFill>
        <p:spPr bwMode="auto">
          <a:xfrm>
            <a:off x="6660232" y="3501008"/>
            <a:ext cx="1656184" cy="1242138"/>
          </a:xfrm>
          <a:prstGeom prst="rect">
            <a:avLst/>
          </a:prstGeom>
          <a:noFill/>
        </p:spPr>
      </p:pic>
      <p:pic>
        <p:nvPicPr>
          <p:cNvPr id="53263" name="Picture 15" descr="C:\Users\User\Desktop\TESIS\fotos\2012-10-16 09.16.36.jpg"/>
          <p:cNvPicPr>
            <a:picLocks noChangeAspect="1" noChangeArrowheads="1"/>
          </p:cNvPicPr>
          <p:nvPr/>
        </p:nvPicPr>
        <p:blipFill>
          <a:blip r:embed="rId16" cstate="print"/>
          <a:srcRect/>
          <a:stretch>
            <a:fillRect/>
          </a:stretch>
        </p:blipFill>
        <p:spPr bwMode="auto">
          <a:xfrm>
            <a:off x="0" y="3068960"/>
            <a:ext cx="1512168" cy="1134126"/>
          </a:xfrm>
          <a:prstGeom prst="rect">
            <a:avLst/>
          </a:prstGeom>
          <a:noFill/>
        </p:spPr>
      </p:pic>
      <p:pic>
        <p:nvPicPr>
          <p:cNvPr id="136193" name="Picture 1" descr="G:\DSC02428.JPG"/>
          <p:cNvPicPr>
            <a:picLocks noChangeAspect="1" noChangeArrowheads="1"/>
          </p:cNvPicPr>
          <p:nvPr/>
        </p:nvPicPr>
        <p:blipFill>
          <a:blip r:embed="rId17" cstate="print"/>
          <a:srcRect/>
          <a:stretch>
            <a:fillRect/>
          </a:stretch>
        </p:blipFill>
        <p:spPr bwMode="auto">
          <a:xfrm>
            <a:off x="3239799" y="1628800"/>
            <a:ext cx="3338930" cy="4452219"/>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251520" y="0"/>
            <a:ext cx="8496944" cy="1143000"/>
          </a:xfrm>
        </p:spPr>
        <p:txBody>
          <a:bodyPr>
            <a:noAutofit/>
          </a:bodyPr>
          <a:lstStyle/>
          <a:p>
            <a:r>
              <a:rPr lang="es-EC" sz="3600" dirty="0" smtClean="0"/>
              <a:t>6.3</a:t>
            </a:r>
            <a:r>
              <a:rPr lang="es-EC" sz="3200" dirty="0" smtClean="0"/>
              <a:t>. INDICACIONES BÁSICAS PARA EL MONTAJE</a:t>
            </a:r>
            <a:endParaRPr lang="es-EC" sz="3600"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0113" name="Object 1"/>
          <p:cNvGraphicFramePr>
            <a:graphicFrameLocks noChangeAspect="1"/>
          </p:cNvGraphicFramePr>
          <p:nvPr/>
        </p:nvGraphicFramePr>
        <p:xfrm>
          <a:off x="323528" y="908720"/>
          <a:ext cx="8156575" cy="5472113"/>
        </p:xfrm>
        <a:graphic>
          <a:graphicData uri="http://schemas.openxmlformats.org/presentationml/2006/ole">
            <p:oleObj spid="_x0000_s90113" name="Visio" r:id="rId4" imgW="9640938" imgH="6799627" progId="Visio.Drawing.11">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683568" y="908720"/>
            <a:ext cx="7772400" cy="1143000"/>
          </a:xfrm>
        </p:spPr>
        <p:txBody>
          <a:bodyPr>
            <a:noAutofit/>
          </a:bodyPr>
          <a:lstStyle/>
          <a:p>
            <a:r>
              <a:rPr lang="es-EC" sz="3600" dirty="0" smtClean="0"/>
              <a:t>6.4. PRUEBAS DE FUNCIONAMIENTO Y CALIBRACIÓN</a:t>
            </a:r>
            <a:endParaRPr lang="es-EC" sz="3600" dirty="0"/>
          </a:p>
        </p:txBody>
      </p:sp>
      <p:sp>
        <p:nvSpPr>
          <p:cNvPr id="3" name="2 Marcador de contenido"/>
          <p:cNvSpPr>
            <a:spLocks noGrp="1"/>
          </p:cNvSpPr>
          <p:nvPr>
            <p:ph sz="quarter" idx="1"/>
          </p:nvPr>
        </p:nvSpPr>
        <p:spPr>
          <a:xfrm>
            <a:off x="755576" y="2286000"/>
            <a:ext cx="7772400" cy="4572000"/>
          </a:xfrm>
        </p:spPr>
        <p:txBody>
          <a:bodyPr>
            <a:normAutofit/>
          </a:bodyPr>
          <a:lstStyle/>
          <a:p>
            <a:pPr algn="just">
              <a:buNone/>
            </a:pPr>
            <a:r>
              <a:rPr lang="es-EC" sz="2000" dirty="0" smtClean="0"/>
              <a:t>Valor establecidos para las velocidades</a:t>
            </a:r>
          </a:p>
          <a:p>
            <a:pPr lvl="0" algn="just"/>
            <a:r>
              <a:rPr lang="es-ES" sz="2000" dirty="0" smtClean="0"/>
              <a:t>Movimiento de bandas de sellado, codificado y transportadora.- Su velocidad lineal es de 0,17 m</a:t>
            </a:r>
            <a:r>
              <a:rPr lang="es-EC" sz="2000" dirty="0" smtClean="0"/>
              <a:t>/s.</a:t>
            </a:r>
          </a:p>
          <a:p>
            <a:pPr lvl="0" algn="just"/>
            <a:r>
              <a:rPr lang="es-ES" sz="2000" dirty="0" smtClean="0"/>
              <a:t>Movimiento para la regulación del tamaño de productos.- La velocidad lineal a la que sube y baja la banda es de  0,04 m</a:t>
            </a:r>
            <a:r>
              <a:rPr lang="es-EC" sz="2000" dirty="0" smtClean="0"/>
              <a:t>/s.</a:t>
            </a:r>
          </a:p>
          <a:p>
            <a:pPr algn="just"/>
            <a:endParaRPr lang="es-EC"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dirty="0" smtClean="0"/>
              <a:t>SISTEMA DE SELLADO</a:t>
            </a:r>
            <a:endParaRPr lang="es-EC" dirty="0"/>
          </a:p>
        </p:txBody>
      </p:sp>
      <p:sp>
        <p:nvSpPr>
          <p:cNvPr id="4" name="3 Rectángulo"/>
          <p:cNvSpPr/>
          <p:nvPr/>
        </p:nvSpPr>
        <p:spPr>
          <a:xfrm>
            <a:off x="971600" y="1484784"/>
            <a:ext cx="7416824" cy="923330"/>
          </a:xfrm>
          <a:prstGeom prst="rect">
            <a:avLst/>
          </a:prstGeom>
        </p:spPr>
        <p:txBody>
          <a:bodyPr wrap="square">
            <a:spAutoFit/>
          </a:bodyPr>
          <a:lstStyle/>
          <a:p>
            <a:pPr algn="just"/>
            <a:r>
              <a:rPr lang="es-ES" dirty="0"/>
              <a:t>Para el sellado se establece una temperatura de 140</a:t>
            </a:r>
            <a:r>
              <a:rPr lang="es-ES" baseline="30000" dirty="0"/>
              <a:t>0</a:t>
            </a:r>
            <a:r>
              <a:rPr lang="es-ES" dirty="0"/>
              <a:t>C en el control de temperatura. Y se obtuvo el siguiente comportamiento del sistema el cual se presenta en el siguiente cuadro.</a:t>
            </a:r>
            <a:endParaRPr lang="es-EC" dirty="0"/>
          </a:p>
        </p:txBody>
      </p:sp>
      <p:graphicFrame>
        <p:nvGraphicFramePr>
          <p:cNvPr id="5" name="4 Gráfico"/>
          <p:cNvGraphicFramePr/>
          <p:nvPr/>
        </p:nvGraphicFramePr>
        <p:xfrm>
          <a:off x="2123728" y="2204864"/>
          <a:ext cx="4608512" cy="3063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dirty="0" smtClean="0"/>
              <a:t>SISTEMA DE CODIFICADO</a:t>
            </a:r>
            <a:endParaRPr lang="es-EC" dirty="0"/>
          </a:p>
        </p:txBody>
      </p:sp>
      <p:sp>
        <p:nvSpPr>
          <p:cNvPr id="48129" name="Rectangle 1"/>
          <p:cNvSpPr>
            <a:spLocks noChangeArrowheads="1"/>
          </p:cNvSpPr>
          <p:nvPr/>
        </p:nvSpPr>
        <p:spPr bwMode="auto">
          <a:xfrm>
            <a:off x="467544" y="1248436"/>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dirty="0" smtClean="0"/>
              <a:t>Temperatura de codificado 100</a:t>
            </a:r>
            <a:r>
              <a:rPr lang="es-ES" dirty="0" smtClean="0">
                <a:latin typeface="Arial"/>
                <a:cs typeface="Arial"/>
              </a:rPr>
              <a:t>°</a:t>
            </a:r>
            <a:r>
              <a:rPr lang="es-ES" dirty="0" smtClean="0"/>
              <a:t>C, que es la ideal para que el rodillo de tinta impregne la tinta en las letras.</a:t>
            </a:r>
            <a:endParaRPr lang="es-EC" dirty="0" smtClean="0"/>
          </a:p>
          <a:p>
            <a:pPr marL="0" marR="0" lvl="0" indent="0" algn="just" defTabSz="914400" rtl="0" eaLnBrk="0" fontAlgn="base" latinLnBrk="0" hangingPunct="0">
              <a:lnSpc>
                <a:spcPct val="100000"/>
              </a:lnSpc>
              <a:spcBef>
                <a:spcPct val="0"/>
              </a:spcBef>
              <a:spcAft>
                <a:spcPct val="0"/>
              </a:spcAft>
              <a:buClrTx/>
              <a:buSzTx/>
              <a:buFontTx/>
              <a:buNone/>
              <a:tabLst/>
            </a:pPr>
            <a:r>
              <a:rPr lang="es-ES" dirty="0" smtClean="0"/>
              <a:t>Los datos obtenidos se realizaron a temperatura ambiente 14°C y la transferencia de calor con el medio ambiente fue natural.</a:t>
            </a:r>
          </a:p>
        </p:txBody>
      </p:sp>
      <p:graphicFrame>
        <p:nvGraphicFramePr>
          <p:cNvPr id="5" name="4 Gráfico"/>
          <p:cNvGraphicFramePr/>
          <p:nvPr/>
        </p:nvGraphicFramePr>
        <p:xfrm>
          <a:off x="2267744" y="2204864"/>
          <a:ext cx="4752528" cy="3145532"/>
        </p:xfrm>
        <a:graphic>
          <a:graphicData uri="http://schemas.openxmlformats.org/drawingml/2006/chart">
            <c:chart xmlns:c="http://schemas.openxmlformats.org/drawingml/2006/chart" xmlns:r="http://schemas.openxmlformats.org/officeDocument/2006/relationships" r:id="rId3"/>
          </a:graphicData>
        </a:graphic>
      </p:graphicFrame>
      <p:pic>
        <p:nvPicPr>
          <p:cNvPr id="6145" name="Picture 1" descr="C:\Users\User\Desktop\TESIS\fotos\2013-01-17 23.48.24.jpg"/>
          <p:cNvPicPr>
            <a:picLocks noChangeAspect="1" noChangeArrowheads="1"/>
          </p:cNvPicPr>
          <p:nvPr/>
        </p:nvPicPr>
        <p:blipFill>
          <a:blip r:embed="rId4" cstate="print"/>
          <a:srcRect t="22727" b="27273"/>
          <a:stretch>
            <a:fillRect/>
          </a:stretch>
        </p:blipFill>
        <p:spPr bwMode="auto">
          <a:xfrm>
            <a:off x="3491880" y="5373216"/>
            <a:ext cx="2112235" cy="79208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6.5. MANUAL DE OPERACIÓN</a:t>
            </a:r>
            <a:endParaRPr lang="es-EC" sz="3600" dirty="0"/>
          </a:p>
        </p:txBody>
      </p:sp>
      <p:sp>
        <p:nvSpPr>
          <p:cNvPr id="6" name="5 Marcador de contenido"/>
          <p:cNvSpPr>
            <a:spLocks noGrp="1"/>
          </p:cNvSpPr>
          <p:nvPr>
            <p:ph sz="quarter" idx="1"/>
          </p:nvPr>
        </p:nvSpPr>
        <p:spPr>
          <a:xfrm>
            <a:off x="827584" y="1556792"/>
            <a:ext cx="7772400" cy="4572000"/>
          </a:xfrm>
        </p:spPr>
        <p:txBody>
          <a:bodyPr/>
          <a:lstStyle/>
          <a:p>
            <a:pPr algn="just"/>
            <a:r>
              <a:rPr lang="es-EC" sz="2000" dirty="0" smtClean="0"/>
              <a:t>INSTALACIÓN.- Alimentación de los sistemas, piso plano</a:t>
            </a:r>
          </a:p>
          <a:p>
            <a:pPr algn="just">
              <a:buNone/>
            </a:pPr>
            <a:endParaRPr lang="es-EC" sz="2000" dirty="0" smtClean="0"/>
          </a:p>
          <a:p>
            <a:pPr algn="just"/>
            <a:r>
              <a:rPr lang="es-EC" sz="2000" dirty="0" smtClean="0"/>
              <a:t>SEGURIDAD.- </a:t>
            </a:r>
            <a:r>
              <a:rPr lang="es-ES" sz="2000" dirty="0" smtClean="0"/>
              <a:t>Prevención contra quemaduras, prevención contra </a:t>
            </a:r>
            <a:r>
              <a:rPr lang="es-ES" sz="2000" dirty="0" err="1" smtClean="0"/>
              <a:t>atrapamientos</a:t>
            </a:r>
            <a:r>
              <a:rPr lang="es-ES" sz="2000" dirty="0" smtClean="0"/>
              <a:t> de manos en la máquina, prevención contra incendios.</a:t>
            </a:r>
          </a:p>
          <a:p>
            <a:pPr algn="just">
              <a:buNone/>
            </a:pPr>
            <a:endParaRPr lang="es-EC" sz="2000" dirty="0" smtClean="0"/>
          </a:p>
          <a:p>
            <a:pPr algn="just"/>
            <a:r>
              <a:rPr lang="es-EC" sz="2000" dirty="0" smtClean="0"/>
              <a:t>OPERACIÓN.- </a:t>
            </a:r>
            <a:r>
              <a:rPr lang="es-ES" sz="2000" dirty="0" smtClean="0"/>
              <a:t>Operaciones generales para el funcionamiento de la m</a:t>
            </a:r>
            <a:r>
              <a:rPr lang="es-EC" sz="2000" dirty="0" smtClean="0"/>
              <a:t>á</a:t>
            </a:r>
            <a:r>
              <a:rPr lang="es-ES" sz="2000" dirty="0" smtClean="0"/>
              <a:t>quina, operaciones para subir o bajar la banda transportadora, operaciones para sellado y/o codificado</a:t>
            </a:r>
            <a:endParaRPr lang="es-EC" sz="2000" dirty="0" smtClean="0"/>
          </a:p>
          <a:p>
            <a:endParaRPr lang="es-EC" sz="2400" dirty="0" smtClean="0"/>
          </a:p>
          <a:p>
            <a:endParaRPr lang="es-EC" sz="2400" dirty="0" smtClean="0"/>
          </a:p>
          <a:p>
            <a:endParaRPr lang="es-EC" dirty="0"/>
          </a:p>
        </p:txBody>
      </p:sp>
      <p:pic>
        <p:nvPicPr>
          <p:cNvPr id="51202" name="Picture 2"/>
          <p:cNvPicPr>
            <a:picLocks noChangeAspect="1" noChangeArrowheads="1"/>
          </p:cNvPicPr>
          <p:nvPr/>
        </p:nvPicPr>
        <p:blipFill>
          <a:blip r:embed="rId3" cstate="print"/>
          <a:srcRect l="35139" t="37031" r="29722" b="40329"/>
          <a:stretch>
            <a:fillRect/>
          </a:stretch>
        </p:blipFill>
        <p:spPr bwMode="auto">
          <a:xfrm>
            <a:off x="2123728" y="4437112"/>
            <a:ext cx="4320480" cy="1565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C" sz="3600" dirty="0" smtClean="0"/>
              <a:t>6.6. MANUAL DE MANTENIMIENTO</a:t>
            </a:r>
            <a:endParaRPr lang="es-EC" sz="3600" dirty="0"/>
          </a:p>
        </p:txBody>
      </p:sp>
      <p:sp>
        <p:nvSpPr>
          <p:cNvPr id="3" name="2 Marcador de contenido"/>
          <p:cNvSpPr>
            <a:spLocks noGrp="1"/>
          </p:cNvSpPr>
          <p:nvPr>
            <p:ph sz="quarter" idx="1"/>
          </p:nvPr>
        </p:nvSpPr>
        <p:spPr>
          <a:xfrm>
            <a:off x="914400" y="1521296"/>
            <a:ext cx="7772400" cy="4572000"/>
          </a:xfrm>
        </p:spPr>
        <p:txBody>
          <a:bodyPr>
            <a:normAutofit fontScale="92500" lnSpcReduction="20000"/>
          </a:bodyPr>
          <a:lstStyle/>
          <a:p>
            <a:pPr lvl="0">
              <a:buNone/>
            </a:pPr>
            <a:r>
              <a:rPr lang="es-EC" sz="2000" dirty="0" smtClean="0"/>
              <a:t>Permite el correcto funcionamiento, alarga la vida de la máquina, disminuye incidentes de trabajo.</a:t>
            </a:r>
          </a:p>
          <a:p>
            <a:pPr lvl="0">
              <a:buNone/>
            </a:pPr>
            <a:endParaRPr lang="es-EC" sz="2000" dirty="0" smtClean="0"/>
          </a:p>
          <a:p>
            <a:pPr lvl="0">
              <a:buNone/>
            </a:pPr>
            <a:r>
              <a:rPr lang="es-EC" sz="2000" dirty="0" smtClean="0"/>
              <a:t>Normas de seguridad: </a:t>
            </a:r>
          </a:p>
          <a:p>
            <a:pPr lvl="0"/>
            <a:r>
              <a:rPr lang="es-EC" sz="2000" dirty="0" smtClean="0"/>
              <a:t>Usar ropa adecuada. </a:t>
            </a:r>
          </a:p>
          <a:p>
            <a:pPr lvl="0"/>
            <a:r>
              <a:rPr lang="es-EC" sz="2000" dirty="0" smtClean="0"/>
              <a:t>Asegurarse de que el área de trabajo esté libre de riegos. </a:t>
            </a:r>
          </a:p>
          <a:p>
            <a:pPr lvl="0"/>
            <a:r>
              <a:rPr lang="es-EC" sz="2000" dirty="0" smtClean="0"/>
              <a:t>Apagar la energía y transmisión </a:t>
            </a:r>
          </a:p>
          <a:p>
            <a:pPr lvl="0"/>
            <a:r>
              <a:rPr lang="es-EC" sz="2000" dirty="0" smtClean="0"/>
              <a:t>Tener a mano todas las herramientas a utilizar</a:t>
            </a:r>
          </a:p>
          <a:p>
            <a:pPr lvl="0">
              <a:buNone/>
            </a:pPr>
            <a:r>
              <a:rPr lang="es-EC" sz="2000" dirty="0" smtClean="0"/>
              <a:t>Mantenimiento</a:t>
            </a:r>
          </a:p>
          <a:p>
            <a:pPr lvl="0"/>
            <a:r>
              <a:rPr lang="es-EC" sz="2000" dirty="0" smtClean="0"/>
              <a:t>Estar atentos a ruidos extraños </a:t>
            </a:r>
          </a:p>
          <a:p>
            <a:pPr lvl="0"/>
            <a:r>
              <a:rPr lang="es-EC" sz="2000" dirty="0" smtClean="0"/>
              <a:t>Lubricar elementos rotatorios</a:t>
            </a:r>
          </a:p>
          <a:p>
            <a:pPr lvl="0"/>
            <a:r>
              <a:rPr lang="es-EC" sz="2000" dirty="0" smtClean="0"/>
              <a:t>Mantener cada elemento libre de suciedades y limallas</a:t>
            </a:r>
          </a:p>
          <a:p>
            <a:pPr lvl="0"/>
            <a:r>
              <a:rPr lang="es-EC" sz="2000" dirty="0" smtClean="0"/>
              <a:t>Alinear elementos</a:t>
            </a:r>
          </a:p>
          <a:p>
            <a:pPr lvl="0"/>
            <a:r>
              <a:rPr lang="es-EC" sz="2000" dirty="0" smtClean="0"/>
              <a:t>Revisar tensado de bandas</a:t>
            </a:r>
          </a:p>
          <a:p>
            <a:pPr>
              <a:buNone/>
            </a:pPr>
            <a:endParaRPr lang="es-EC"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4" name="1 Título"/>
          <p:cNvSpPr txBox="1">
            <a:spLocks/>
          </p:cNvSpPr>
          <p:nvPr/>
        </p:nvSpPr>
        <p:spPr>
          <a:xfrm>
            <a:off x="395536" y="260648"/>
            <a:ext cx="7772400" cy="1470025"/>
          </a:xfrm>
          <a:prstGeom prst="rect">
            <a:avLst/>
          </a:prstGeom>
        </p:spPr>
        <p:txBody>
          <a:bodyPr bIns="91440" anchor="b" anchorCtr="0">
            <a:normAutofit/>
          </a:bodyPr>
          <a:lstStyle/>
          <a:p>
            <a:pPr>
              <a:spcBef>
                <a:spcPct val="0"/>
              </a:spcBef>
              <a:buFontTx/>
              <a:buNone/>
              <a:defRPr/>
            </a:pPr>
            <a:r>
              <a:rPr lang="es-EC" sz="4400" dirty="0" smtClean="0">
                <a:solidFill>
                  <a:schemeClr val="tx2"/>
                </a:solidFill>
                <a:latin typeface="+mj-lt"/>
                <a:ea typeface="+mj-ea"/>
                <a:cs typeface="+mj-cs"/>
              </a:rPr>
              <a:t>CAPÍTULO 7</a:t>
            </a:r>
            <a:endParaRPr lang="es-EC" sz="4400" dirty="0">
              <a:solidFill>
                <a:schemeClr val="tx2"/>
              </a:solidFill>
              <a:latin typeface="+mj-lt"/>
              <a:ea typeface="+mj-ea"/>
              <a:cs typeface="+mj-cs"/>
            </a:endParaRPr>
          </a:p>
        </p:txBody>
      </p:sp>
      <p:sp>
        <p:nvSpPr>
          <p:cNvPr id="5" name="2 Subtítulo"/>
          <p:cNvSpPr txBox="1">
            <a:spLocks/>
          </p:cNvSpPr>
          <p:nvPr/>
        </p:nvSpPr>
        <p:spPr>
          <a:xfrm>
            <a:off x="1259632" y="2780928"/>
            <a:ext cx="6400800" cy="1752600"/>
          </a:xfrm>
          <a:prstGeom prst="rect">
            <a:avLst/>
          </a:prstGeom>
        </p:spPr>
        <p:txBody>
          <a:bodyPr vert="horz">
            <a:normAutofit/>
          </a:bodyPr>
          <a:lstStyle/>
          <a:p>
            <a:pPr indent="-274320" algn="ctr">
              <a:spcBef>
                <a:spcPts val="580"/>
              </a:spcBef>
              <a:buClr>
                <a:schemeClr val="accent1"/>
              </a:buClr>
              <a:buSzPct val="85000"/>
              <a:defRPr/>
            </a:pPr>
            <a:r>
              <a:rPr lang="es-EC" sz="4400" dirty="0" smtClean="0"/>
              <a:t>ANÁLISIS ECONÓMICO</a:t>
            </a:r>
            <a:endParaRPr lang="es-EC" sz="4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2771800" y="0"/>
            <a:ext cx="7772400" cy="1143000"/>
          </a:xfrm>
        </p:spPr>
        <p:txBody>
          <a:bodyPr>
            <a:normAutofit/>
          </a:bodyPr>
          <a:lstStyle/>
          <a:p>
            <a:r>
              <a:rPr lang="es-EC" sz="2800" dirty="0" smtClean="0"/>
              <a:t>ANÁLISIS ECONÓMICO</a:t>
            </a:r>
            <a:endParaRPr lang="es-EC" sz="2800" dirty="0"/>
          </a:p>
        </p:txBody>
      </p:sp>
      <p:sp>
        <p:nvSpPr>
          <p:cNvPr id="3" name="2 Marcador de contenido"/>
          <p:cNvSpPr>
            <a:spLocks noGrp="1"/>
          </p:cNvSpPr>
          <p:nvPr>
            <p:ph sz="quarter" idx="1"/>
          </p:nvPr>
        </p:nvSpPr>
        <p:spPr>
          <a:xfrm>
            <a:off x="683568" y="1124744"/>
            <a:ext cx="7632848" cy="4176464"/>
          </a:xfrm>
        </p:spPr>
        <p:txBody>
          <a:bodyPr>
            <a:normAutofit/>
          </a:bodyPr>
          <a:lstStyle/>
          <a:p>
            <a:pPr>
              <a:buNone/>
            </a:pPr>
            <a:r>
              <a:rPr lang="es-EC" sz="2000" dirty="0" smtClean="0"/>
              <a:t>Evalúa los proyectos de inversión y observa su viabilidad.</a:t>
            </a:r>
          </a:p>
          <a:p>
            <a:pPr>
              <a:buNone/>
            </a:pPr>
            <a:endParaRPr lang="es-EC" sz="2000" dirty="0" smtClean="0"/>
          </a:p>
          <a:p>
            <a:r>
              <a:rPr lang="es-EC" sz="2000" dirty="0" smtClean="0"/>
              <a:t>Costos directos.- Se asocian con la parte física de la máquina así como las áreas para su desarrollo. Son las siguientes: Materia prima y mano de obra directa.</a:t>
            </a:r>
          </a:p>
          <a:p>
            <a:pPr>
              <a:buNone/>
            </a:pPr>
            <a:endParaRPr lang="es-EC" sz="2000" dirty="0" smtClean="0"/>
          </a:p>
          <a:p>
            <a:r>
              <a:rPr lang="es-EC" sz="2000" dirty="0" smtClean="0"/>
              <a:t>Costos indirectos.- No se asocian con la parte física de máquina y se encargan de las áreas generales técnicas. Son las siguientes: Materiales indirectos, mano de obra indirecta, insumos</a:t>
            </a:r>
            <a:endParaRPr lang="es-EC" sz="2000" dirty="0"/>
          </a:p>
        </p:txBody>
      </p:sp>
      <p:pic>
        <p:nvPicPr>
          <p:cNvPr id="59394" name="Picture 2" descr="http://www.laestrella.com.pa/mensual/2010/08/25/images/fotos/550x413/27239683.jpg"/>
          <p:cNvPicPr>
            <a:picLocks noChangeAspect="1" noChangeArrowheads="1"/>
          </p:cNvPicPr>
          <p:nvPr/>
        </p:nvPicPr>
        <p:blipFill>
          <a:blip r:embed="rId3" cstate="print"/>
          <a:srcRect/>
          <a:stretch>
            <a:fillRect/>
          </a:stretch>
        </p:blipFill>
        <p:spPr bwMode="auto">
          <a:xfrm>
            <a:off x="1619672" y="4077072"/>
            <a:ext cx="2232248" cy="1679269"/>
          </a:xfrm>
          <a:prstGeom prst="rect">
            <a:avLst/>
          </a:prstGeom>
          <a:noFill/>
        </p:spPr>
      </p:pic>
      <p:pic>
        <p:nvPicPr>
          <p:cNvPr id="59396" name="Picture 4" descr="http://auditoriamedica.files.wordpress.com/2008/03/costo.jpg"/>
          <p:cNvPicPr>
            <a:picLocks noChangeAspect="1" noChangeArrowheads="1"/>
          </p:cNvPicPr>
          <p:nvPr/>
        </p:nvPicPr>
        <p:blipFill>
          <a:blip r:embed="rId4" cstate="print"/>
          <a:srcRect/>
          <a:stretch>
            <a:fillRect/>
          </a:stretch>
        </p:blipFill>
        <p:spPr bwMode="auto">
          <a:xfrm>
            <a:off x="4860032" y="4005064"/>
            <a:ext cx="2304256" cy="167688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3" name="2 Marcador de contenido"/>
          <p:cNvSpPr>
            <a:spLocks noGrp="1"/>
          </p:cNvSpPr>
          <p:nvPr>
            <p:ph sz="quarter" idx="1"/>
          </p:nvPr>
        </p:nvSpPr>
        <p:spPr>
          <a:xfrm>
            <a:off x="914400" y="620688"/>
            <a:ext cx="7772400" cy="5399112"/>
          </a:xfrm>
        </p:spPr>
        <p:txBody>
          <a:bodyPr>
            <a:normAutofit fontScale="92500" lnSpcReduction="20000"/>
          </a:bodyPr>
          <a:lstStyle/>
          <a:p>
            <a:pPr marL="0" lvl="2" indent="0">
              <a:buNone/>
            </a:pPr>
            <a:r>
              <a:rPr lang="es-ES" sz="3100" b="1" dirty="0" smtClean="0"/>
              <a:t>ESPECÍFICOS</a:t>
            </a:r>
            <a:endParaRPr lang="en-US" sz="2600" dirty="0" smtClean="0"/>
          </a:p>
          <a:p>
            <a:pPr>
              <a:buNone/>
            </a:pPr>
            <a:endParaRPr lang="en-US" sz="2400" dirty="0" smtClean="0"/>
          </a:p>
          <a:p>
            <a:pPr lvl="0" algn="just"/>
            <a:r>
              <a:rPr lang="es-ES" sz="2800" dirty="0" smtClean="0"/>
              <a:t>Determinar los parámetros de diseño de la máquina para satisfacer las necesidades de la empresa.</a:t>
            </a:r>
            <a:endParaRPr lang="en-US" sz="2400" dirty="0" smtClean="0"/>
          </a:p>
          <a:p>
            <a:pPr lvl="0" algn="just"/>
            <a:r>
              <a:rPr lang="es-ES" sz="2800" dirty="0" smtClean="0"/>
              <a:t>Realizar la selección, diseño y distribución de los elementos y sistemas de la máquina (mecánicos, electrónicos).</a:t>
            </a:r>
            <a:endParaRPr lang="en-US" sz="2400" dirty="0" smtClean="0"/>
          </a:p>
          <a:p>
            <a:pPr lvl="0" algn="just"/>
            <a:r>
              <a:rPr lang="es-ES" sz="2800" dirty="0" smtClean="0"/>
              <a:t>Construir y ensamblar las partes y elementos que conforman la </a:t>
            </a:r>
            <a:r>
              <a:rPr lang="es-EC" sz="2800" dirty="0" smtClean="0"/>
              <a:t>máquina.</a:t>
            </a:r>
            <a:endParaRPr lang="en-US" sz="2400" dirty="0" smtClean="0"/>
          </a:p>
          <a:p>
            <a:pPr lvl="0" algn="just"/>
            <a:r>
              <a:rPr lang="es-EC" sz="2800" dirty="0" smtClean="0"/>
              <a:t>Realizar simulaciones de sellado variando la temperatura y velocidad de desplazamiento de la funda para obtener un sellado uniforme, en el programa ANSYS.</a:t>
            </a:r>
            <a:endParaRPr lang="en-US" sz="2400" dirty="0" smtClean="0"/>
          </a:p>
          <a:p>
            <a:pPr lvl="0" algn="just"/>
            <a:r>
              <a:rPr lang="es-ES" sz="2800" dirty="0" smtClean="0"/>
              <a:t>Realizar pruebas de funcionamiento de la máquina.</a:t>
            </a:r>
            <a:endParaRPr lang="en-US" sz="2400" dirty="0" smtClean="0"/>
          </a:p>
          <a:p>
            <a:pPr lvl="0" algn="just"/>
            <a:r>
              <a:rPr lang="es-ES" sz="2800" dirty="0" smtClean="0"/>
              <a:t>Analizar económicamente el proyecto para comprobar los beneficios para la empresa.</a:t>
            </a:r>
            <a:endParaRPr lang="en-US" sz="2400" dirty="0" smtClean="0"/>
          </a:p>
          <a:p>
            <a:pPr algn="just"/>
            <a:endParaRPr lang="pt-B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467544" y="0"/>
            <a:ext cx="7772400" cy="1143000"/>
          </a:xfrm>
        </p:spPr>
        <p:txBody>
          <a:bodyPr>
            <a:normAutofit/>
          </a:bodyPr>
          <a:lstStyle/>
          <a:p>
            <a:pPr algn="ctr"/>
            <a:r>
              <a:rPr lang="es-EC" sz="2800" dirty="0" smtClean="0"/>
              <a:t>COSTOS TOTAL</a:t>
            </a:r>
            <a:endParaRPr lang="es-EC" sz="2400" dirty="0"/>
          </a:p>
        </p:txBody>
      </p:sp>
      <p:graphicFrame>
        <p:nvGraphicFramePr>
          <p:cNvPr id="6" name="5 Tabla"/>
          <p:cNvGraphicFramePr>
            <a:graphicFrameLocks noGrp="1"/>
          </p:cNvGraphicFramePr>
          <p:nvPr/>
        </p:nvGraphicFramePr>
        <p:xfrm>
          <a:off x="2987824" y="1196752"/>
          <a:ext cx="2819400" cy="1325880"/>
        </p:xfrm>
        <a:graphic>
          <a:graphicData uri="http://schemas.openxmlformats.org/drawingml/2006/table">
            <a:tbl>
              <a:tblPr/>
              <a:tblGrid>
                <a:gridCol w="431800"/>
                <a:gridCol w="1676400"/>
                <a:gridCol w="711200"/>
              </a:tblGrid>
              <a:tr h="381000">
                <a:tc>
                  <a:txBody>
                    <a:bodyPr/>
                    <a:lstStyle/>
                    <a:p>
                      <a:pPr algn="ctr">
                        <a:lnSpc>
                          <a:spcPct val="115000"/>
                        </a:lnSpc>
                        <a:spcAft>
                          <a:spcPts val="0"/>
                        </a:spcAft>
                      </a:pPr>
                      <a:r>
                        <a:rPr lang="es-EC" sz="1100" b="1" dirty="0">
                          <a:solidFill>
                            <a:srgbClr val="000000"/>
                          </a:solidFill>
                          <a:latin typeface="Arial"/>
                          <a:ea typeface="Times New Roman"/>
                          <a:cs typeface="Times New Roman"/>
                        </a:rPr>
                        <a:t>ITEM</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DESCRIPCIÓN</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Arial"/>
                          <a:ea typeface="Times New Roman"/>
                          <a:cs typeface="Times New Roman"/>
                        </a:rPr>
                        <a:t>Costos directos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1904,6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Arial"/>
                          <a:ea typeface="Times New Roman"/>
                          <a:cs typeface="Times New Roman"/>
                        </a:rPr>
                        <a:t>Costos indirectos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155,5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Arial"/>
                          <a:ea typeface="Times New Roman"/>
                          <a:cs typeface="Times New Roman"/>
                        </a:rPr>
                        <a:t>Imprevistos 15% (CD+CI)</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309,0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pPr>
                      <a:endParaRPr lang="es-EC" sz="11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2369,1</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2 Marcador de contenido"/>
          <p:cNvSpPr>
            <a:spLocks noGrp="1"/>
          </p:cNvSpPr>
          <p:nvPr>
            <p:ph sz="quarter" idx="1"/>
          </p:nvPr>
        </p:nvSpPr>
        <p:spPr>
          <a:xfrm>
            <a:off x="827584" y="2708920"/>
            <a:ext cx="7632848" cy="1152128"/>
          </a:xfrm>
        </p:spPr>
        <p:txBody>
          <a:bodyPr>
            <a:normAutofit/>
          </a:bodyPr>
          <a:lstStyle/>
          <a:p>
            <a:pPr>
              <a:buNone/>
            </a:pPr>
            <a:r>
              <a:rPr lang="es-EC" sz="2000" dirty="0" smtClean="0"/>
              <a:t>Para analizar los indicadores financieros se debe obtener el costo de fabricación con y sin la máquina.</a:t>
            </a:r>
          </a:p>
          <a:p>
            <a:pPr>
              <a:buNone/>
            </a:pPr>
            <a:r>
              <a:rPr lang="es-EC" sz="2000" dirty="0" smtClean="0"/>
              <a:t>COSTO SIN MÁQUINA</a:t>
            </a:r>
          </a:p>
        </p:txBody>
      </p:sp>
      <p:graphicFrame>
        <p:nvGraphicFramePr>
          <p:cNvPr id="8" name="7 Tabla"/>
          <p:cNvGraphicFramePr>
            <a:graphicFrameLocks noGrp="1"/>
          </p:cNvGraphicFramePr>
          <p:nvPr/>
        </p:nvGraphicFramePr>
        <p:xfrm>
          <a:off x="611560" y="3908898"/>
          <a:ext cx="3240360" cy="2040382"/>
        </p:xfrm>
        <a:graphic>
          <a:graphicData uri="http://schemas.openxmlformats.org/drawingml/2006/table">
            <a:tbl>
              <a:tblPr/>
              <a:tblGrid>
                <a:gridCol w="1774190"/>
                <a:gridCol w="818098"/>
                <a:gridCol w="648072"/>
              </a:tblGrid>
              <a:tr h="361950">
                <a:tc>
                  <a:txBody>
                    <a:bodyPr/>
                    <a:lstStyle/>
                    <a:p>
                      <a:pPr algn="ctr">
                        <a:lnSpc>
                          <a:spcPct val="115000"/>
                        </a:lnSpc>
                        <a:spcAft>
                          <a:spcPts val="0"/>
                        </a:spcAft>
                      </a:pPr>
                      <a:r>
                        <a:rPr lang="es-EC" sz="1100" b="1" dirty="0">
                          <a:solidFill>
                            <a:srgbClr val="000000"/>
                          </a:solidFill>
                          <a:latin typeface="Arial"/>
                          <a:ea typeface="Times New Roman"/>
                          <a:cs typeface="Times New Roman"/>
                        </a:rPr>
                        <a:t>DESCRIPCIÓN</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MENSUAL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ANUAL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nSpc>
                          <a:spcPct val="115000"/>
                        </a:lnSpc>
                        <a:spcAft>
                          <a:spcPts val="0"/>
                        </a:spcAft>
                      </a:pPr>
                      <a:r>
                        <a:rPr lang="es-EC" sz="1100">
                          <a:solidFill>
                            <a:srgbClr val="000000"/>
                          </a:solidFill>
                          <a:latin typeface="Arial"/>
                          <a:ea typeface="Times New Roman"/>
                          <a:cs typeface="Times New Roman"/>
                        </a:rPr>
                        <a:t>Sueldo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3504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45">
                <a:tc>
                  <a:txBody>
                    <a:bodyPr/>
                    <a:lstStyle/>
                    <a:p>
                      <a:pPr>
                        <a:lnSpc>
                          <a:spcPct val="115000"/>
                        </a:lnSpc>
                        <a:spcAft>
                          <a:spcPts val="0"/>
                        </a:spcAft>
                      </a:pPr>
                      <a:r>
                        <a:rPr lang="es-EC" sz="1100">
                          <a:solidFill>
                            <a:srgbClr val="000000"/>
                          </a:solidFill>
                          <a:latin typeface="Arial"/>
                          <a:ea typeface="Times New Roman"/>
                          <a:cs typeface="Times New Roman"/>
                        </a:rPr>
                        <a:t>10mo tercero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100">
                          <a:solidFill>
                            <a:srgbClr val="000000"/>
                          </a:solidFill>
                          <a:latin typeface="Arial"/>
                          <a:ea typeface="Times New Roman"/>
                          <a:cs typeface="Times New Roman"/>
                        </a:rPr>
                        <a:t>10mo quinto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100">
                          <a:solidFill>
                            <a:srgbClr val="000000"/>
                          </a:solidFill>
                          <a:latin typeface="Arial"/>
                          <a:ea typeface="Times New Roman"/>
                          <a:cs typeface="Times New Roman"/>
                        </a:rPr>
                        <a:t>10mo cuarto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Arial"/>
                          <a:ea typeface="Times New Roman"/>
                          <a:cs typeface="Times New Roman"/>
                        </a:rPr>
                        <a:t>292</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292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40">
                <a:tc>
                  <a:txBody>
                    <a:bodyPr/>
                    <a:lstStyle/>
                    <a:p>
                      <a:pPr>
                        <a:lnSpc>
                          <a:spcPct val="115000"/>
                        </a:lnSpc>
                        <a:spcAft>
                          <a:spcPts val="0"/>
                        </a:spcAft>
                      </a:pPr>
                      <a:r>
                        <a:rPr lang="es-EC" sz="1100">
                          <a:solidFill>
                            <a:srgbClr val="000000"/>
                          </a:solidFill>
                          <a:latin typeface="Arial"/>
                          <a:ea typeface="Times New Roman"/>
                          <a:cs typeface="Times New Roman"/>
                        </a:rPr>
                        <a:t>Vacaciones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146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146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100">
                          <a:solidFill>
                            <a:srgbClr val="000000"/>
                          </a:solidFill>
                          <a:latin typeface="Arial"/>
                          <a:ea typeface="Times New Roman"/>
                          <a:cs typeface="Times New Roman"/>
                        </a:rPr>
                        <a:t>IESS 9.35%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27,302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327,6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100">
                          <a:solidFill>
                            <a:srgbClr val="000000"/>
                          </a:solidFill>
                          <a:latin typeface="Arial"/>
                          <a:ea typeface="Times New Roman"/>
                          <a:cs typeface="Times New Roman"/>
                        </a:rPr>
                        <a:t>Transporte y alimentación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1200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28">
                <a:tc>
                  <a:txBody>
                    <a:bodyPr/>
                    <a:lstStyle/>
                    <a:p>
                      <a:pPr>
                        <a:lnSpc>
                          <a:spcPct val="115000"/>
                        </a:lnSpc>
                      </a:pPr>
                      <a:endParaRPr lang="es-EC" sz="11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504,5</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4067944" y="4016092"/>
          <a:ext cx="4773930" cy="1501140"/>
        </p:xfrm>
        <a:graphic>
          <a:graphicData uri="http://schemas.openxmlformats.org/drawingml/2006/table">
            <a:tbl>
              <a:tblPr/>
              <a:tblGrid>
                <a:gridCol w="422910"/>
                <a:gridCol w="513194"/>
                <a:gridCol w="1137806"/>
                <a:gridCol w="899795"/>
                <a:gridCol w="990600"/>
                <a:gridCol w="809625"/>
              </a:tblGrid>
              <a:tr h="762000">
                <a:tc>
                  <a:txBody>
                    <a:bodyPr/>
                    <a:lstStyle/>
                    <a:p>
                      <a:pPr algn="ctr">
                        <a:lnSpc>
                          <a:spcPct val="115000"/>
                        </a:lnSpc>
                        <a:spcAft>
                          <a:spcPts val="0"/>
                        </a:spcAft>
                      </a:pPr>
                      <a:r>
                        <a:rPr lang="es-EC" sz="1100" b="1" dirty="0">
                          <a:solidFill>
                            <a:srgbClr val="000000"/>
                          </a:solidFill>
                          <a:latin typeface="Arial"/>
                          <a:ea typeface="Times New Roman"/>
                          <a:cs typeface="Times New Roman"/>
                        </a:rPr>
                        <a:t>ITEM</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CANT</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DESCRIPCIÓN</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UNITARIO MENSUAL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MENSUAL TOTAL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ANUAL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Sueldos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504,5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1008,9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12107,25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gn="ct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Energía eléctrica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10">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1012,94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12155,25</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graphicFrame>
        <p:nvGraphicFramePr>
          <p:cNvPr id="9" name="8 Tabla"/>
          <p:cNvGraphicFramePr>
            <a:graphicFrameLocks noGrp="1"/>
          </p:cNvGraphicFramePr>
          <p:nvPr/>
        </p:nvGraphicFramePr>
        <p:xfrm>
          <a:off x="2411760" y="1124744"/>
          <a:ext cx="4283710" cy="2216150"/>
        </p:xfrm>
        <a:graphic>
          <a:graphicData uri="http://schemas.openxmlformats.org/drawingml/2006/table">
            <a:tbl>
              <a:tblPr/>
              <a:tblGrid>
                <a:gridCol w="1828800"/>
                <a:gridCol w="361315"/>
                <a:gridCol w="469900"/>
                <a:gridCol w="361315"/>
                <a:gridCol w="779780"/>
                <a:gridCol w="482600"/>
              </a:tblGrid>
              <a:tr h="381000">
                <a:tc>
                  <a:txBody>
                    <a:bodyPr/>
                    <a:lstStyle/>
                    <a:p>
                      <a:pPr algn="ctr">
                        <a:lnSpc>
                          <a:spcPct val="115000"/>
                        </a:lnSpc>
                        <a:spcAft>
                          <a:spcPts val="0"/>
                        </a:spcAft>
                      </a:pPr>
                      <a:r>
                        <a:rPr lang="es-EC" sz="1100" b="1" dirty="0">
                          <a:solidFill>
                            <a:srgbClr val="000000"/>
                          </a:solidFill>
                          <a:latin typeface="Arial"/>
                          <a:ea typeface="Times New Roman"/>
                          <a:cs typeface="Times New Roman"/>
                        </a:rPr>
                        <a:t>DESCRIPCIÓN</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V(v)</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P (KW)</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I(A)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t(h/mes)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(kwh)</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90">
                <a:tc>
                  <a:txBody>
                    <a:bodyPr/>
                    <a:lstStyle/>
                    <a:p>
                      <a:pPr algn="ctr">
                        <a:lnSpc>
                          <a:spcPct val="115000"/>
                        </a:lnSpc>
                        <a:spcAft>
                          <a:spcPts val="0"/>
                        </a:spcAft>
                      </a:pPr>
                      <a:r>
                        <a:rPr lang="es-EC" sz="1100">
                          <a:solidFill>
                            <a:srgbClr val="000000"/>
                          </a:solidFill>
                          <a:latin typeface="Arial"/>
                          <a:ea typeface="Times New Roman"/>
                          <a:cs typeface="Times New Roman"/>
                        </a:rPr>
                        <a:t>Variador velocidad y motor</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220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0,75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3,39</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119,4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Resistencias sellado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220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0,44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70,4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Resistencias codificado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0,04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0,36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6,4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Control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0,006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1,00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0,96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197,1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pPr>
                      <a:endParaRPr lang="es-EC" sz="11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a:noFill/>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nSpc>
                          <a:spcPct val="115000"/>
                        </a:lnSpc>
                        <a:spcAft>
                          <a:spcPts val="0"/>
                        </a:spcAft>
                      </a:pPr>
                      <a:r>
                        <a:rPr lang="es-EC" sz="1100" b="1" dirty="0">
                          <a:solidFill>
                            <a:srgbClr val="000000"/>
                          </a:solidFill>
                          <a:latin typeface="Arial"/>
                          <a:ea typeface="Times New Roman"/>
                          <a:cs typeface="Times New Roman"/>
                        </a:rPr>
                        <a:t>Costo 1KWh (USD)</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0,08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C" sz="1100" b="1">
                          <a:solidFill>
                            <a:srgbClr val="000000"/>
                          </a:solidFill>
                          <a:latin typeface="Arial"/>
                          <a:ea typeface="Times New Roman"/>
                          <a:cs typeface="Times New Roman"/>
                        </a:rPr>
                        <a:t>TOTAL MENSUAL (USD)</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100" dirty="0">
                          <a:solidFill>
                            <a:srgbClr val="000000"/>
                          </a:solidFill>
                          <a:latin typeface="Arial"/>
                          <a:ea typeface="Times New Roman"/>
                          <a:cs typeface="Times New Roman"/>
                        </a:rPr>
                        <a:t>15,8</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Rectángulo"/>
          <p:cNvSpPr/>
          <p:nvPr/>
        </p:nvSpPr>
        <p:spPr>
          <a:xfrm>
            <a:off x="827584" y="764704"/>
            <a:ext cx="2428614" cy="369332"/>
          </a:xfrm>
          <a:prstGeom prst="rect">
            <a:avLst/>
          </a:prstGeom>
        </p:spPr>
        <p:txBody>
          <a:bodyPr wrap="none">
            <a:spAutoFit/>
          </a:bodyPr>
          <a:lstStyle/>
          <a:p>
            <a:pPr>
              <a:buNone/>
            </a:pPr>
            <a:r>
              <a:rPr lang="es-EC" dirty="0" smtClean="0"/>
              <a:t>COSTO CON MÁQUINA</a:t>
            </a:r>
          </a:p>
        </p:txBody>
      </p:sp>
      <p:graphicFrame>
        <p:nvGraphicFramePr>
          <p:cNvPr id="14" name="13 Tabla"/>
          <p:cNvGraphicFramePr>
            <a:graphicFrameLocks noGrp="1"/>
          </p:cNvGraphicFramePr>
          <p:nvPr/>
        </p:nvGraphicFramePr>
        <p:xfrm>
          <a:off x="2411760" y="3501008"/>
          <a:ext cx="4536504" cy="2186305"/>
        </p:xfrm>
        <a:graphic>
          <a:graphicData uri="http://schemas.openxmlformats.org/drawingml/2006/table">
            <a:tbl>
              <a:tblPr/>
              <a:tblGrid>
                <a:gridCol w="444500"/>
                <a:gridCol w="495300"/>
                <a:gridCol w="1171575"/>
                <a:gridCol w="840953"/>
                <a:gridCol w="792088"/>
                <a:gridCol w="792088"/>
              </a:tblGrid>
              <a:tr h="762000">
                <a:tc>
                  <a:txBody>
                    <a:bodyPr/>
                    <a:lstStyle/>
                    <a:p>
                      <a:pPr algn="ctr">
                        <a:lnSpc>
                          <a:spcPct val="115000"/>
                        </a:lnSpc>
                        <a:spcAft>
                          <a:spcPts val="0"/>
                        </a:spcAft>
                      </a:pPr>
                      <a:r>
                        <a:rPr lang="es-EC" sz="1100" b="1" dirty="0">
                          <a:solidFill>
                            <a:srgbClr val="000000"/>
                          </a:solidFill>
                          <a:latin typeface="Arial"/>
                          <a:ea typeface="Times New Roman"/>
                          <a:cs typeface="Times New Roman"/>
                        </a:rPr>
                        <a:t>ITEM</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CANT</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DESCRIPCIÓN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UNITARIO MENSUAL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COSTO MENSUAL TOTAL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COSTO ANUAL (USD)</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Sueldos</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504,5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504,5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6053,62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45">
                <a:tc>
                  <a:txBody>
                    <a:bodyPr/>
                    <a:lstStyle/>
                    <a:p>
                      <a:pPr algn="ct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Energía eléctrica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15,8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15,8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189,24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lnSpc>
                          <a:spcPct val="115000"/>
                        </a:lnSpc>
                        <a:spcAft>
                          <a:spcPts val="0"/>
                        </a:spcAft>
                      </a:pPr>
                      <a:r>
                        <a:rPr lang="es-EC" sz="11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Depreciación máquina 10%</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236,91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236,91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236,91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lnSpc>
                          <a:spcPct val="115000"/>
                        </a:lnSpc>
                        <a:spcAft>
                          <a:spcPts val="0"/>
                        </a:spcAft>
                      </a:pPr>
                      <a:r>
                        <a:rPr lang="es-EC" sz="11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Mantenimiento máquina 15%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355,36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355,36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355,36</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10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7564,1</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467544" y="332656"/>
            <a:ext cx="7772400" cy="1143000"/>
          </a:xfrm>
        </p:spPr>
        <p:txBody>
          <a:bodyPr>
            <a:normAutofit/>
          </a:bodyPr>
          <a:lstStyle/>
          <a:p>
            <a:pPr algn="ctr"/>
            <a:r>
              <a:rPr lang="es-EC" sz="2800" dirty="0" smtClean="0"/>
              <a:t>VAN (VALOR ACTUAL NETO)</a:t>
            </a:r>
            <a:br>
              <a:rPr lang="es-EC" sz="2800" dirty="0" smtClean="0"/>
            </a:br>
            <a:endParaRPr lang="es-EC" sz="2400" dirty="0"/>
          </a:p>
        </p:txBody>
      </p:sp>
      <p:sp>
        <p:nvSpPr>
          <p:cNvPr id="7" name="2 Marcador de contenido"/>
          <p:cNvSpPr>
            <a:spLocks noGrp="1"/>
          </p:cNvSpPr>
          <p:nvPr>
            <p:ph sz="quarter" idx="1"/>
          </p:nvPr>
        </p:nvSpPr>
        <p:spPr>
          <a:xfrm>
            <a:off x="827584" y="1772816"/>
            <a:ext cx="7632848" cy="1152128"/>
          </a:xfrm>
        </p:spPr>
        <p:txBody>
          <a:bodyPr>
            <a:normAutofit/>
          </a:bodyPr>
          <a:lstStyle/>
          <a:p>
            <a:pPr>
              <a:buNone/>
            </a:pPr>
            <a:r>
              <a:rPr lang="es-EC" sz="2000" dirty="0" smtClean="0"/>
              <a:t>Interés utilizado 15%</a:t>
            </a:r>
          </a:p>
        </p:txBody>
      </p:sp>
      <p:graphicFrame>
        <p:nvGraphicFramePr>
          <p:cNvPr id="8" name="7 Tabla"/>
          <p:cNvGraphicFramePr>
            <a:graphicFrameLocks noGrp="1"/>
          </p:cNvGraphicFramePr>
          <p:nvPr/>
        </p:nvGraphicFramePr>
        <p:xfrm>
          <a:off x="3635896" y="1556792"/>
          <a:ext cx="1638300" cy="1542288"/>
        </p:xfrm>
        <a:graphic>
          <a:graphicData uri="http://schemas.openxmlformats.org/drawingml/2006/table">
            <a:tbl>
              <a:tblPr/>
              <a:tblGrid>
                <a:gridCol w="368300"/>
                <a:gridCol w="546100"/>
                <a:gridCol w="723900"/>
              </a:tblGrid>
              <a:tr h="381000">
                <a:tc>
                  <a:txBody>
                    <a:bodyPr/>
                    <a:lstStyle/>
                    <a:p>
                      <a:pPr algn="ctr">
                        <a:lnSpc>
                          <a:spcPct val="115000"/>
                        </a:lnSpc>
                        <a:spcAft>
                          <a:spcPts val="0"/>
                        </a:spcAft>
                      </a:pPr>
                      <a:r>
                        <a:rPr lang="es-EC" sz="1100" b="1">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AÑO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latin typeface="Arial"/>
                          <a:ea typeface="Times New Roman"/>
                          <a:cs typeface="Times New Roman"/>
                        </a:rPr>
                        <a:t>VALOR (USD)</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-2369,1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4591,18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4591,18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4591,18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4591,18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latin typeface="Arial"/>
                          <a:ea typeface="Times New Roman"/>
                          <a:cs typeface="Times New Roman"/>
                        </a:rPr>
                        <a:t>4591,18</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3707904" y="3573016"/>
          <a:ext cx="1363906" cy="192786"/>
        </p:xfrm>
        <a:graphic>
          <a:graphicData uri="http://schemas.openxmlformats.org/drawingml/2006/table">
            <a:tbl>
              <a:tblPr/>
              <a:tblGrid>
                <a:gridCol w="449082"/>
                <a:gridCol w="914824"/>
              </a:tblGrid>
              <a:tr h="190500">
                <a:tc>
                  <a:txBody>
                    <a:bodyPr/>
                    <a:lstStyle/>
                    <a:p>
                      <a:pPr>
                        <a:lnSpc>
                          <a:spcPct val="115000"/>
                        </a:lnSpc>
                        <a:spcAft>
                          <a:spcPts val="0"/>
                        </a:spcAft>
                      </a:pPr>
                      <a:r>
                        <a:rPr lang="es-EC" sz="1100" dirty="0">
                          <a:solidFill>
                            <a:srgbClr val="000000"/>
                          </a:solidFill>
                          <a:latin typeface="Arial"/>
                          <a:ea typeface="Times New Roman"/>
                          <a:cs typeface="Times New Roman"/>
                        </a:rPr>
                        <a:t>VAN</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$ 20864,4</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8610" name="Rectangle 2"/>
          <p:cNvSpPr>
            <a:spLocks noChangeArrowheads="1"/>
          </p:cNvSpPr>
          <p:nvPr/>
        </p:nvSpPr>
        <p:spPr bwMode="auto">
          <a:xfrm>
            <a:off x="467544" y="4365104"/>
            <a:ext cx="814269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t>Al realizar el análisis del VAN se obtiene que la empresa gana $20864 en cinco años lo que quiere decir que la inversión en la máquina fue buena.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467544" y="332656"/>
            <a:ext cx="7772400" cy="1143000"/>
          </a:xfrm>
        </p:spPr>
        <p:txBody>
          <a:bodyPr>
            <a:normAutofit/>
          </a:bodyPr>
          <a:lstStyle/>
          <a:p>
            <a:pPr algn="ctr"/>
            <a:r>
              <a:rPr lang="es-EC" sz="2800" dirty="0" smtClean="0"/>
              <a:t>TIR (TASA INTERNA DE RETORNO)</a:t>
            </a:r>
            <a:br>
              <a:rPr lang="es-EC" sz="2800" dirty="0" smtClean="0"/>
            </a:br>
            <a:endParaRPr lang="es-EC" sz="2400" dirty="0"/>
          </a:p>
        </p:txBody>
      </p:sp>
      <p:sp>
        <p:nvSpPr>
          <p:cNvPr id="68610" name="Rectangle 2"/>
          <p:cNvSpPr>
            <a:spLocks noChangeArrowheads="1"/>
          </p:cNvSpPr>
          <p:nvPr/>
        </p:nvSpPr>
        <p:spPr bwMode="auto">
          <a:xfrm>
            <a:off x="539552" y="1988840"/>
            <a:ext cx="814269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2000" dirty="0" smtClean="0"/>
              <a:t>El TIR es la velocidad con la que se recupera la inversión, en nuestro caso la inversión se recuperaría en un año y medio.</a:t>
            </a:r>
          </a:p>
        </p:txBody>
      </p:sp>
      <p:graphicFrame>
        <p:nvGraphicFramePr>
          <p:cNvPr id="11" name="10 Tabla"/>
          <p:cNvGraphicFramePr>
            <a:graphicFrameLocks noGrp="1"/>
          </p:cNvGraphicFramePr>
          <p:nvPr/>
        </p:nvGraphicFramePr>
        <p:xfrm>
          <a:off x="3851920" y="1412776"/>
          <a:ext cx="1152128" cy="432048"/>
        </p:xfrm>
        <a:graphic>
          <a:graphicData uri="http://schemas.openxmlformats.org/drawingml/2006/table">
            <a:tbl>
              <a:tblPr/>
              <a:tblGrid>
                <a:gridCol w="464052"/>
                <a:gridCol w="688076"/>
              </a:tblGrid>
              <a:tr h="432048">
                <a:tc>
                  <a:txBody>
                    <a:bodyPr/>
                    <a:lstStyle/>
                    <a:p>
                      <a:pPr>
                        <a:lnSpc>
                          <a:spcPct val="115000"/>
                        </a:lnSpc>
                        <a:spcAft>
                          <a:spcPts val="0"/>
                        </a:spcAft>
                      </a:pPr>
                      <a:r>
                        <a:rPr lang="es-EC" sz="1400" dirty="0">
                          <a:solidFill>
                            <a:srgbClr val="000000"/>
                          </a:solidFill>
                          <a:latin typeface="Arial"/>
                          <a:ea typeface="Times New Roman"/>
                          <a:cs typeface="Times New Roman"/>
                        </a:rPr>
                        <a:t>TIR</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79%</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Rectángulo"/>
          <p:cNvSpPr/>
          <p:nvPr/>
        </p:nvSpPr>
        <p:spPr>
          <a:xfrm>
            <a:off x="2817032" y="3244334"/>
            <a:ext cx="2967672" cy="523220"/>
          </a:xfrm>
          <a:prstGeom prst="rect">
            <a:avLst/>
          </a:prstGeom>
        </p:spPr>
        <p:txBody>
          <a:bodyPr wrap="none">
            <a:spAutoFit/>
          </a:bodyPr>
          <a:lstStyle/>
          <a:p>
            <a:r>
              <a:rPr lang="es-EC" sz="2800" dirty="0" smtClean="0">
                <a:solidFill>
                  <a:schemeClr val="tx2"/>
                </a:solidFill>
                <a:latin typeface="+mj-lt"/>
                <a:ea typeface="+mj-ea"/>
                <a:cs typeface="+mj-cs"/>
              </a:rPr>
              <a:t>BENEFICIO COSTO</a:t>
            </a:r>
          </a:p>
        </p:txBody>
      </p:sp>
      <p:graphicFrame>
        <p:nvGraphicFramePr>
          <p:cNvPr id="13" name="12 Tabla"/>
          <p:cNvGraphicFramePr>
            <a:graphicFrameLocks noGrp="1"/>
          </p:cNvGraphicFramePr>
          <p:nvPr/>
        </p:nvGraphicFramePr>
        <p:xfrm>
          <a:off x="3491880" y="4005064"/>
          <a:ext cx="1944216" cy="504056"/>
        </p:xfrm>
        <a:graphic>
          <a:graphicData uri="http://schemas.openxmlformats.org/drawingml/2006/table">
            <a:tbl>
              <a:tblPr/>
              <a:tblGrid>
                <a:gridCol w="1140357"/>
                <a:gridCol w="803859"/>
              </a:tblGrid>
              <a:tr h="504056">
                <a:tc>
                  <a:txBody>
                    <a:bodyPr/>
                    <a:lstStyle/>
                    <a:p>
                      <a:pPr>
                        <a:lnSpc>
                          <a:spcPct val="115000"/>
                        </a:lnSpc>
                        <a:spcAft>
                          <a:spcPts val="0"/>
                        </a:spcAft>
                      </a:pPr>
                      <a:r>
                        <a:rPr lang="es-EC" sz="1400" dirty="0">
                          <a:solidFill>
                            <a:srgbClr val="000000"/>
                          </a:solidFill>
                          <a:latin typeface="Arial"/>
                          <a:ea typeface="Times New Roman"/>
                          <a:cs typeface="Times New Roman"/>
                        </a:rPr>
                        <a:t>BENEFICIO COSTO</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$ 2,81 </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9633" name="Rectangle 1"/>
          <p:cNvSpPr>
            <a:spLocks noChangeArrowheads="1"/>
          </p:cNvSpPr>
          <p:nvPr/>
        </p:nvSpPr>
        <p:spPr bwMode="auto">
          <a:xfrm>
            <a:off x="971600" y="4725144"/>
            <a:ext cx="70922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t>El beneficio costo nos indica que por cada dólar invertido la empresa recibe 2,81 dólares. De esta manera se puede demostrar que la inversión que realizó la empresa es una buena decisión.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sp>
        <p:nvSpPr>
          <p:cNvPr id="4" name="1 Título"/>
          <p:cNvSpPr txBox="1">
            <a:spLocks/>
          </p:cNvSpPr>
          <p:nvPr/>
        </p:nvSpPr>
        <p:spPr>
          <a:xfrm>
            <a:off x="395536" y="260648"/>
            <a:ext cx="7772400" cy="1470025"/>
          </a:xfrm>
          <a:prstGeom prst="rect">
            <a:avLst/>
          </a:prstGeom>
        </p:spPr>
        <p:txBody>
          <a:bodyPr bIns="91440" anchor="b" anchorCtr="0">
            <a:normAutofit/>
          </a:bodyPr>
          <a:lstStyle/>
          <a:p>
            <a:pPr marR="0" lvl="0" indent="0" fontAlgn="auto">
              <a:lnSpc>
                <a:spcPct val="100000"/>
              </a:lnSpc>
              <a:spcBef>
                <a:spcPct val="0"/>
              </a:spcBef>
              <a:spcAft>
                <a:spcPts val="0"/>
              </a:spcAft>
              <a:buClrTx/>
              <a:buSzTx/>
              <a:tabLst/>
              <a:defRPr/>
            </a:pPr>
            <a:r>
              <a:rPr lang="es-EC" sz="4400" dirty="0" smtClean="0">
                <a:solidFill>
                  <a:schemeClr val="tx2"/>
                </a:solidFill>
                <a:latin typeface="+mj-lt"/>
                <a:ea typeface="+mj-ea"/>
                <a:cs typeface="+mj-cs"/>
              </a:rPr>
              <a:t>CAPÍTULO 8</a:t>
            </a:r>
            <a:endParaRPr lang="es-EC" sz="4400" dirty="0">
              <a:solidFill>
                <a:schemeClr val="tx2"/>
              </a:solidFill>
              <a:latin typeface="+mj-lt"/>
              <a:ea typeface="+mj-ea"/>
              <a:cs typeface="+mj-cs"/>
            </a:endParaRPr>
          </a:p>
        </p:txBody>
      </p:sp>
      <p:sp>
        <p:nvSpPr>
          <p:cNvPr id="5" name="2 Subtítulo"/>
          <p:cNvSpPr txBox="1">
            <a:spLocks/>
          </p:cNvSpPr>
          <p:nvPr/>
        </p:nvSpPr>
        <p:spPr>
          <a:xfrm>
            <a:off x="1187624" y="2852936"/>
            <a:ext cx="7120880" cy="504056"/>
          </a:xfrm>
          <a:prstGeom prst="rect">
            <a:avLst/>
          </a:prstGeom>
        </p:spPr>
        <p:txBody>
          <a:bodyPr vert="horz">
            <a:noAutofit/>
          </a:bodyPr>
          <a:lstStyle/>
          <a:p>
            <a:pPr marR="0" lvl="0" indent="-274320" algn="ctr" fontAlgn="auto">
              <a:lnSpc>
                <a:spcPct val="100000"/>
              </a:lnSpc>
              <a:spcBef>
                <a:spcPts val="580"/>
              </a:spcBef>
              <a:spcAft>
                <a:spcPts val="0"/>
              </a:spcAft>
              <a:buClr>
                <a:schemeClr val="accent1"/>
              </a:buClr>
              <a:buSzPct val="85000"/>
              <a:tabLst/>
              <a:defRPr/>
            </a:pPr>
            <a:r>
              <a:rPr lang="es-EC" sz="4400" dirty="0" smtClean="0"/>
              <a:t>CONCLUSIONES Y RECOMENDACIONES</a:t>
            </a:r>
            <a:endParaRPr lang="es-EC" sz="4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971600" y="-171400"/>
            <a:ext cx="7772400" cy="1143000"/>
          </a:xfrm>
        </p:spPr>
        <p:txBody>
          <a:bodyPr>
            <a:normAutofit/>
          </a:bodyPr>
          <a:lstStyle/>
          <a:p>
            <a:r>
              <a:rPr lang="es-EC" sz="2800" dirty="0" smtClean="0"/>
              <a:t>CONCLUSIONES</a:t>
            </a:r>
            <a:endParaRPr lang="es-EC" sz="2800" dirty="0"/>
          </a:p>
        </p:txBody>
      </p:sp>
      <p:sp>
        <p:nvSpPr>
          <p:cNvPr id="3" name="2 Marcador de contenido"/>
          <p:cNvSpPr>
            <a:spLocks noGrp="1"/>
          </p:cNvSpPr>
          <p:nvPr>
            <p:ph sz="quarter" idx="1"/>
          </p:nvPr>
        </p:nvSpPr>
        <p:spPr>
          <a:xfrm>
            <a:off x="899592" y="1268760"/>
            <a:ext cx="7772400" cy="4572000"/>
          </a:xfrm>
        </p:spPr>
        <p:txBody>
          <a:bodyPr>
            <a:normAutofit fontScale="62500" lnSpcReduction="20000"/>
          </a:bodyPr>
          <a:lstStyle/>
          <a:p>
            <a:pPr lvl="0" algn="just"/>
            <a:r>
              <a:rPr lang="es-ES" dirty="0" smtClean="0"/>
              <a:t>Las alternativas seleccionadas para desarrollar el diseño y la construcción </a:t>
            </a:r>
            <a:r>
              <a:rPr lang="es-EC" dirty="0" smtClean="0"/>
              <a:t>de la máquina fueron las correctas debido a que cada sistema satisface a los requerimientos impuestos por la empresa.</a:t>
            </a:r>
          </a:p>
          <a:p>
            <a:pPr lvl="0" algn="just"/>
            <a:r>
              <a:rPr lang="es-EC" dirty="0" smtClean="0"/>
              <a:t>Todos los elementos que conforman la máquina están diseñados bajo parámetros y criterios que permiten a la máquina un mejor desempeño, rendimiento fiabilidad. Además de que son de fácil mantenimiento y control.</a:t>
            </a:r>
          </a:p>
          <a:p>
            <a:pPr lvl="0" algn="just"/>
            <a:r>
              <a:rPr lang="es-EC" dirty="0" smtClean="0"/>
              <a:t>Una vez realizado el análisis económico de la máquina se concluye que la máquina cumple con las expectativas de la empresa y la inversión se recupera en un año y medio. Además el costo de fabricación es menor a máquinas de similares características.</a:t>
            </a:r>
          </a:p>
          <a:p>
            <a:pPr lvl="0" algn="just"/>
            <a:r>
              <a:rPr lang="es-ES" dirty="0" smtClean="0"/>
              <a:t>La simulación en programa ANSYS facilito obtener algunas variables fundamentales para el correcto funcionamiento de la m</a:t>
            </a:r>
            <a:r>
              <a:rPr lang="es-EC" dirty="0" smtClean="0"/>
              <a:t>á</a:t>
            </a:r>
            <a:r>
              <a:rPr lang="es-ES" dirty="0" smtClean="0"/>
              <a:t>quina como es la velocidad y su transferencia de calor, de ésta manera se puede  obtener un sellado óptimo y se evita el desperdicio de material en pruebas.</a:t>
            </a:r>
            <a:endParaRPr lang="es-EC" dirty="0" smtClean="0"/>
          </a:p>
          <a:p>
            <a:pPr lvl="0" algn="just"/>
            <a:r>
              <a:rPr lang="es-ES" dirty="0" smtClean="0"/>
              <a:t> Se logró comprobar los resultados de los cálculos y análisis de </a:t>
            </a:r>
            <a:r>
              <a:rPr lang="es-ES" dirty="0" err="1" smtClean="0"/>
              <a:t>Ansys</a:t>
            </a:r>
            <a:r>
              <a:rPr lang="es-ES" dirty="0" smtClean="0"/>
              <a:t> </a:t>
            </a:r>
            <a:r>
              <a:rPr lang="es-ES" dirty="0" err="1" smtClean="0"/>
              <a:t>Workbench</a:t>
            </a:r>
            <a:r>
              <a:rPr lang="es-ES" dirty="0" smtClean="0"/>
              <a:t> con la pruebas realizadas, ya que variando uno de los parámetros dados en los cálculos se obtienen errores en las pruebas de  sellado. Un ejemplo claro es al variar la temperatura, si se alcanza una temperatura mayor a la temperatura de operación del polipropileno </a:t>
            </a:r>
            <a:r>
              <a:rPr lang="es-ES" dirty="0" err="1" smtClean="0"/>
              <a:t>biorientado</a:t>
            </a:r>
            <a:r>
              <a:rPr lang="es-ES" dirty="0" smtClean="0"/>
              <a:t> hace que se queme y si la temperatura es menor el sellado no es el óptimo.</a:t>
            </a:r>
            <a:endParaRPr lang="es-EC" dirty="0" smtClean="0"/>
          </a:p>
          <a:p>
            <a:pPr algn="just"/>
            <a:r>
              <a:rPr lang="es-ES" dirty="0" smtClean="0"/>
              <a:t>En el ensamble es importante la alineación y  lubricación correcta de los elementos de transmisión, ya que  la mala ubicación de los mismos provoca un incremento en el torque del motor ocasionando su sobrecalentamiento o posibles trabas en los mecanismos.</a:t>
            </a:r>
            <a:endParaRPr lang="es-EC"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971600" y="-171400"/>
            <a:ext cx="7772400" cy="1143000"/>
          </a:xfrm>
        </p:spPr>
        <p:txBody>
          <a:bodyPr>
            <a:normAutofit/>
          </a:bodyPr>
          <a:lstStyle/>
          <a:p>
            <a:r>
              <a:rPr lang="es-EC" sz="2800" dirty="0" smtClean="0"/>
              <a:t>RECOMENDACIONES</a:t>
            </a:r>
            <a:endParaRPr lang="es-EC" sz="2800" dirty="0"/>
          </a:p>
        </p:txBody>
      </p:sp>
      <p:sp>
        <p:nvSpPr>
          <p:cNvPr id="3" name="2 Marcador de contenido"/>
          <p:cNvSpPr>
            <a:spLocks noGrp="1"/>
          </p:cNvSpPr>
          <p:nvPr>
            <p:ph sz="quarter" idx="1"/>
          </p:nvPr>
        </p:nvSpPr>
        <p:spPr>
          <a:xfrm>
            <a:off x="899592" y="1268760"/>
            <a:ext cx="7772400" cy="4572000"/>
          </a:xfrm>
        </p:spPr>
        <p:txBody>
          <a:bodyPr>
            <a:normAutofit fontScale="62500" lnSpcReduction="20000"/>
          </a:bodyPr>
          <a:lstStyle/>
          <a:p>
            <a:pPr lvl="0"/>
            <a:r>
              <a:rPr lang="es-ES" dirty="0" smtClean="0"/>
              <a:t>Para el montaje o mantenimiento de la máquina se recomienda tener en cuenta la secuencia de montaje y desmontaje de los elementos con el fin de evitar pérdidas de piezas y mala ubicación de cada uno de los elementos.</a:t>
            </a:r>
            <a:endParaRPr lang="es-EC" dirty="0" smtClean="0"/>
          </a:p>
          <a:p>
            <a:pPr lvl="0"/>
            <a:r>
              <a:rPr lang="es-ES" dirty="0" smtClean="0"/>
              <a:t>En el caso de que la </a:t>
            </a:r>
            <a:r>
              <a:rPr lang="es-EC" dirty="0" smtClean="0"/>
              <a:t>máquina se utilice para sellar o codificar independientemente se recomienda codificar primero y luego sellar, debido a que si se sella primero el tiempo para que las mordazas se enfríen totalmente es de 40 minutos y la funda se sellaría antes de codificarse.</a:t>
            </a:r>
          </a:p>
          <a:p>
            <a:pPr lvl="0"/>
            <a:r>
              <a:rPr lang="es-ES" dirty="0" smtClean="0"/>
              <a:t>Se recomienda seguir el plan de mantenimiento con exactitud para conservar los elementos que conforman la </a:t>
            </a:r>
            <a:r>
              <a:rPr lang="es-EC" dirty="0" smtClean="0"/>
              <a:t>máquina, de esta manera se podrá alargar la vida útil de los mismos.</a:t>
            </a:r>
          </a:p>
          <a:p>
            <a:pPr lvl="0"/>
            <a:r>
              <a:rPr lang="es-EC" dirty="0" smtClean="0"/>
              <a:t>Se recomienda poner en funcionamiento la máquina en lugares que la humedad relativa promedio sea de 50%, caso contrario se debe controlar el funcionamiento de los elementos con mayor periodicidad.</a:t>
            </a:r>
          </a:p>
          <a:p>
            <a:pPr lvl="0"/>
            <a:r>
              <a:rPr lang="es-EC" dirty="0" smtClean="0"/>
              <a:t>En el caso de que la máquina se trabe ocasionando que no se transmita el movimiento en el tornillo de potencia o en las bandas transportadoras se recomienda parar la máquina para no forzar el motor, posteriormente revisar si existe algún problema entre la tuerca y el tornillo de potencia, guías, engranes, cadenas.</a:t>
            </a:r>
          </a:p>
          <a:p>
            <a:pPr lvl="0"/>
            <a:r>
              <a:rPr lang="es-EC" dirty="0" smtClean="0"/>
              <a:t>Se recomienda realizar un estudio de mercado y costos de producción en volúmenes grandes para observar la factibilidad de producir en masa de la máquina.</a:t>
            </a:r>
          </a:p>
          <a:p>
            <a:pPr>
              <a:buNone/>
            </a:pPr>
            <a:endParaRPr lang="es-EC"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3131840" y="0"/>
            <a:ext cx="7772400" cy="1143000"/>
          </a:xfrm>
        </p:spPr>
        <p:txBody>
          <a:bodyPr>
            <a:normAutofit/>
          </a:bodyPr>
          <a:lstStyle/>
          <a:p>
            <a:r>
              <a:rPr lang="es-EC" sz="2800" dirty="0" smtClean="0"/>
              <a:t>VIDEO MÁQUINA </a:t>
            </a:r>
            <a:endParaRPr lang="es-EC" sz="2800" dirty="0"/>
          </a:p>
        </p:txBody>
      </p:sp>
      <p:pic>
        <p:nvPicPr>
          <p:cNvPr id="7" name="VIDEO MAQUINA SELLADORA Y CODIFICADORA.wmv">
            <a:hlinkClick r:id="" action="ppaction://media"/>
          </p:cNvPr>
          <p:cNvPicPr>
            <a:picLocks noGrp="1" noRot="1" noChangeAspect="1"/>
          </p:cNvPicPr>
          <p:nvPr>
            <p:ph sz="quarter" idx="1"/>
            <a:videoFile r:link="rId1"/>
          </p:nvPr>
        </p:nvPicPr>
        <p:blipFill>
          <a:blip r:embed="rId4" cstate="print"/>
          <a:stretch>
            <a:fillRect/>
          </a:stretch>
        </p:blipFill>
        <p:spPr>
          <a:xfrm>
            <a:off x="1752600" y="14478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1912168" y="2348880"/>
            <a:ext cx="7772400" cy="1143000"/>
          </a:xfrm>
        </p:spPr>
        <p:txBody>
          <a:bodyPr>
            <a:normAutofit/>
          </a:bodyPr>
          <a:lstStyle/>
          <a:p>
            <a:r>
              <a:rPr lang="es-EC" sz="3600" dirty="0" smtClean="0"/>
              <a:t>GRACIAS POR SU ATENCIÓN</a:t>
            </a:r>
            <a:endParaRPr lang="es-EC"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sz="3600" b="1" dirty="0" smtClean="0"/>
              <a:t>1.4. JUSTIFICACIÓN</a:t>
            </a:r>
            <a:endParaRPr lang="pt-BR" sz="3600" dirty="0"/>
          </a:p>
        </p:txBody>
      </p:sp>
      <p:graphicFrame>
        <p:nvGraphicFramePr>
          <p:cNvPr id="6" name="5 Tabla"/>
          <p:cNvGraphicFramePr>
            <a:graphicFrameLocks noGrp="1"/>
          </p:cNvGraphicFramePr>
          <p:nvPr/>
        </p:nvGraphicFramePr>
        <p:xfrm>
          <a:off x="1331640" y="2276872"/>
          <a:ext cx="5935936" cy="3462118"/>
        </p:xfrm>
        <a:graphic>
          <a:graphicData uri="http://schemas.openxmlformats.org/drawingml/2006/table">
            <a:tbl>
              <a:tblPr/>
              <a:tblGrid>
                <a:gridCol w="1247142"/>
                <a:gridCol w="705789"/>
                <a:gridCol w="1247142"/>
                <a:gridCol w="864811"/>
                <a:gridCol w="863458"/>
                <a:gridCol w="1007594"/>
              </a:tblGrid>
              <a:tr h="629476">
                <a:tc rowSpan="2">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PRODUCTO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PESO </a:t>
                      </a:r>
                      <a:endParaRPr lang="en-US" sz="1100">
                        <a:latin typeface="Calibri"/>
                        <a:ea typeface="Calibri"/>
                        <a:cs typeface="Times New Roman"/>
                      </a:endParaRPr>
                    </a:p>
                    <a:p>
                      <a:pPr marL="0" marR="0" algn="ctr">
                        <a:lnSpc>
                          <a:spcPct val="150000"/>
                        </a:lnSpc>
                        <a:spcBef>
                          <a:spcPts val="0"/>
                        </a:spcBef>
                        <a:spcAft>
                          <a:spcPts val="0"/>
                        </a:spcAft>
                      </a:pPr>
                      <a:r>
                        <a:rPr lang="es-ES" sz="1150">
                          <a:solidFill>
                            <a:srgbClr val="000000"/>
                          </a:solidFill>
                          <a:latin typeface="Arial"/>
                          <a:ea typeface="Calibri"/>
                          <a:cs typeface="Times New Roman"/>
                        </a:rPr>
                        <a:t>(g)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PRODUCCIÓN (u</a:t>
                      </a:r>
                      <a:r>
                        <a:rPr lang="es-EC" sz="1150">
                          <a:solidFill>
                            <a:srgbClr val="000000"/>
                          </a:solidFill>
                          <a:latin typeface="Arial"/>
                          <a:ea typeface="Calibri"/>
                          <a:cs typeface="Times New Roman"/>
                        </a:rPr>
                        <a:t>/mes)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Sellado y codificado actual  (u/min)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Sellado y codificado m</a:t>
                      </a:r>
                      <a:r>
                        <a:rPr lang="es-EC" sz="1150">
                          <a:solidFill>
                            <a:srgbClr val="000000"/>
                          </a:solidFill>
                          <a:latin typeface="Arial"/>
                          <a:ea typeface="Calibri"/>
                          <a:cs typeface="Times New Roman"/>
                        </a:rPr>
                        <a:t>á</a:t>
                      </a:r>
                      <a:r>
                        <a:rPr lang="es-ES" sz="1150">
                          <a:solidFill>
                            <a:srgbClr val="000000"/>
                          </a:solidFill>
                          <a:latin typeface="Arial"/>
                          <a:ea typeface="Calibri"/>
                          <a:cs typeface="Times New Roman"/>
                        </a:rPr>
                        <a:t>quina (u/min)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s-ES" sz="1200">
                          <a:solidFill>
                            <a:srgbClr val="000000"/>
                          </a:solidFill>
                          <a:latin typeface="Arial"/>
                          <a:ea typeface="Calibri"/>
                          <a:cs typeface="Times New Roman"/>
                        </a:rPr>
                        <a:t>Aumento producción (%)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214">
                <a:tc vMerge="1">
                  <a:txBody>
                    <a:bodyPr/>
                    <a:lstStyle/>
                    <a:p>
                      <a:endParaRPr lang="pt-BR"/>
                    </a:p>
                  </a:txBody>
                  <a:tcPr/>
                </a:tc>
                <a:tc vMerge="1">
                  <a:txBody>
                    <a:bodyPr/>
                    <a:lstStyle/>
                    <a:p>
                      <a:endParaRPr lang="pt-BR"/>
                    </a:p>
                  </a:txBody>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Actual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r>
              <a:tr h="629476">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Germen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920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476">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Salvado de trigo</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300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1080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4</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9</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125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8">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Granola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350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330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5</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12</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8">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Galletas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6800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a:solidFill>
                            <a:srgbClr val="000000"/>
                          </a:solidFill>
                          <a:latin typeface="Arial"/>
                          <a:ea typeface="Calibri"/>
                          <a:cs typeface="Times New Roman"/>
                        </a:rPr>
                        <a:t>18</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50" dirty="0">
                          <a:solidFill>
                            <a:srgbClr val="000000"/>
                          </a:solidFill>
                          <a:latin typeface="Arial"/>
                          <a:ea typeface="Calibri"/>
                          <a:cs typeface="Times New Roman"/>
                        </a:rPr>
                        <a:t>125</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611560" y="1412776"/>
            <a:ext cx="8280920" cy="923330"/>
          </a:xfrm>
          <a:prstGeom prst="rect">
            <a:avLst/>
          </a:prstGeom>
          <a:noFill/>
        </p:spPr>
        <p:txBody>
          <a:bodyPr wrap="square" rtlCol="0">
            <a:spAutoFit/>
          </a:bodyPr>
          <a:lstStyle/>
          <a:p>
            <a:r>
              <a:rPr lang="es-ES" b="1" dirty="0"/>
              <a:t>Tabla 1.4 Productos, producción mensual y número de unidades selladas y codificadas de la Empresa DAS LEBEN</a:t>
            </a:r>
            <a:endParaRPr lang="en-US" b="1" dirty="0"/>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pPr lvl="1" algn="l" rtl="0">
              <a:spcBef>
                <a:spcPct val="0"/>
              </a:spcBef>
            </a:pPr>
            <a:r>
              <a:rPr lang="es-ES" sz="3800" b="1" kern="1200" dirty="0" smtClean="0">
                <a:solidFill>
                  <a:schemeClr val="tx2"/>
                </a:solidFill>
                <a:latin typeface="+mj-lt"/>
                <a:ea typeface="+mj-ea"/>
                <a:cs typeface="+mj-cs"/>
              </a:rPr>
              <a:t>1.5. REQUERIMIENTOS </a:t>
            </a:r>
            <a:r>
              <a:rPr lang="es-ES" sz="3800" b="1" kern="1200" dirty="0">
                <a:solidFill>
                  <a:schemeClr val="tx2"/>
                </a:solidFill>
                <a:latin typeface="+mj-lt"/>
                <a:ea typeface="+mj-ea"/>
                <a:cs typeface="+mj-cs"/>
              </a:rPr>
              <a:t>DE LA EMPRESA</a:t>
            </a:r>
            <a:r>
              <a:rPr lang="en-US" sz="1400" dirty="0"/>
              <a:t/>
            </a:r>
            <a:br>
              <a:rPr lang="en-US" sz="1400" dirty="0"/>
            </a:br>
            <a:endParaRPr lang="pt-BR" dirty="0"/>
          </a:p>
        </p:txBody>
      </p:sp>
      <p:sp>
        <p:nvSpPr>
          <p:cNvPr id="3" name="2 Marcador de contenido"/>
          <p:cNvSpPr>
            <a:spLocks noGrp="1"/>
          </p:cNvSpPr>
          <p:nvPr>
            <p:ph sz="quarter" idx="1"/>
          </p:nvPr>
        </p:nvSpPr>
        <p:spPr/>
        <p:txBody>
          <a:bodyPr>
            <a:normAutofit fontScale="92500" lnSpcReduction="20000"/>
          </a:bodyPr>
          <a:lstStyle/>
          <a:p>
            <a:pPr lvl="0" algn="just"/>
            <a:r>
              <a:rPr lang="es-ES" dirty="0" smtClean="0"/>
              <a:t>Las medidas de la máquina deben ser 1500x800x1000 mm.</a:t>
            </a:r>
            <a:endParaRPr lang="en-US" dirty="0" smtClean="0"/>
          </a:p>
          <a:p>
            <a:pPr lvl="0" algn="just"/>
            <a:r>
              <a:rPr lang="es-ES" dirty="0" smtClean="0"/>
              <a:t>La máquina debe poseer un sistema de regulación de temperatura y velocidad de transporte de la banda, para que el sellado soporte la manipulación y almacenamiento del producto. Además de garantizar al cliente una buena presentación.</a:t>
            </a:r>
            <a:endParaRPr lang="en-US" dirty="0" smtClean="0"/>
          </a:p>
          <a:p>
            <a:pPr lvl="0" algn="just"/>
            <a:r>
              <a:rPr lang="es-ES" dirty="0" smtClean="0"/>
              <a:t>En el sellado y codificado se debe tener un sistema de regulación del bastidor para que se adapte a los diferentes productos (tamaño de funda, pesos, TABLA 1.1).</a:t>
            </a:r>
            <a:endParaRPr lang="en-US" dirty="0" smtClean="0"/>
          </a:p>
          <a:p>
            <a:pPr lvl="0" algn="just"/>
            <a:r>
              <a:rPr lang="es-ES" dirty="0" smtClean="0"/>
              <a:t>En el sellado se retirará la mayor cantidad de aire que tiene la funda para que ésta no explote al almacenarla.</a:t>
            </a:r>
            <a:endParaRPr lang="en-US" dirty="0" smtClean="0"/>
          </a:p>
          <a:p>
            <a:pPr lvl="0" algn="just"/>
            <a:r>
              <a:rPr lang="es-ES" dirty="0" smtClean="0"/>
              <a:t>El codificado debe cumplir la norma INEN No 1334 que exige que los productos deben tener el lote, fechas de elaboración y caducidad impresas en las fundas y no con etiquetas como tiene la empresa.</a:t>
            </a:r>
            <a:endParaRPr lang="en-US" dirty="0" smtClean="0"/>
          </a:p>
          <a:p>
            <a:pPr algn="just"/>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10553</TotalTime>
  <Words>4053</Words>
  <Application>Microsoft Office PowerPoint</Application>
  <PresentationFormat>Presentación en pantalla (4:3)</PresentationFormat>
  <Paragraphs>1076</Paragraphs>
  <Slides>78</Slides>
  <Notes>1</Notes>
  <HiddenSlides>0</HiddenSlides>
  <MMClips>3</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0" baseType="lpstr">
      <vt:lpstr>Equidad</vt:lpstr>
      <vt:lpstr>Visio</vt:lpstr>
      <vt:lpstr>  </vt:lpstr>
      <vt:lpstr>CAPÍTULO 1</vt:lpstr>
      <vt:lpstr>1.1. INTRODUCCIÓN </vt:lpstr>
      <vt:lpstr>Diapositiva 4</vt:lpstr>
      <vt:lpstr>1.2. DEFINICIÓN DEL PROBLEMA </vt:lpstr>
      <vt:lpstr>1.3. OBJETIVOS </vt:lpstr>
      <vt:lpstr>Diapositiva 7</vt:lpstr>
      <vt:lpstr>1.4. JUSTIFICACIÓN</vt:lpstr>
      <vt:lpstr>1.5. REQUERIMIENTOS DE LA EMPRESA </vt:lpstr>
      <vt:lpstr>CAPÍTULO 2</vt:lpstr>
      <vt:lpstr>EFECTO DE LA TEMPERATURA </vt:lpstr>
      <vt:lpstr>Diapositiva 12</vt:lpstr>
      <vt:lpstr>Diapositiva 13</vt:lpstr>
      <vt:lpstr>Diapositiva 14</vt:lpstr>
      <vt:lpstr>MÁQUINAS DE SELLADO</vt:lpstr>
      <vt:lpstr>  MÁQUINAS DE CODIFICADO</vt:lpstr>
      <vt:lpstr>CAPÍTULO 3</vt:lpstr>
      <vt:lpstr>Diapositiva 18</vt:lpstr>
      <vt:lpstr>Diapositiva 19</vt:lpstr>
      <vt:lpstr>Diapositiva 20</vt:lpstr>
      <vt:lpstr>Diapositiva 21</vt:lpstr>
      <vt:lpstr>3.2. FORMULACIÓN DE LAS ALTERNATIVAS</vt:lpstr>
      <vt:lpstr>CODIFICADO </vt:lpstr>
      <vt:lpstr>SISTEMAS DE TRANSPORTE DEL PRODUCTO</vt:lpstr>
      <vt:lpstr>SISTEMAS DE TRANSMISIÓN DE POTENCIA </vt:lpstr>
      <vt:lpstr>3.3. SELECCIÓN DE LAS ALTERNATIVAS MÁS ADECUADAS</vt:lpstr>
      <vt:lpstr>Diapositiva 27</vt:lpstr>
      <vt:lpstr>Diapositiva 28</vt:lpstr>
      <vt:lpstr>Diapositiva 29</vt:lpstr>
      <vt:lpstr>CAPÍTULO 4</vt:lpstr>
      <vt:lpstr>4.1. SISTEMA MECÁNICO </vt:lpstr>
      <vt:lpstr>Diapositiva 32</vt:lpstr>
      <vt:lpstr>DISEÑO DEL TORNILLO DE POTENCIA Y TUERCA</vt:lpstr>
      <vt:lpstr>Diapositiva 34</vt:lpstr>
      <vt:lpstr>Diapositiva 35</vt:lpstr>
      <vt:lpstr>Diapositiva 36</vt:lpstr>
      <vt:lpstr>Diapositiva 37</vt:lpstr>
      <vt:lpstr>DISEÑO DE EJES DE TRANSMISIÓN</vt:lpstr>
      <vt:lpstr>SELECCIÓN DE RODAMIENTOS </vt:lpstr>
      <vt:lpstr>SELECCIÓN DE BANDAS PARA SELLADO, CODIFICADO Y TRANSPORTADORA</vt:lpstr>
      <vt:lpstr>DISEÑO DEL BASTIDOR </vt:lpstr>
      <vt:lpstr>ANÁLISIS DE LA ESTRUCTURA EN ANSYS</vt:lpstr>
      <vt:lpstr>RESULTADOS </vt:lpstr>
      <vt:lpstr>Diapositiva 44</vt:lpstr>
      <vt:lpstr>ANÁLISIS EN EL PROGRAMA SAP</vt:lpstr>
      <vt:lpstr>RESULTADOS </vt:lpstr>
      <vt:lpstr>4.2. DISEÑO DE SISTEMAS ELÉCTRICOS Y ELECTRÓNICOS </vt:lpstr>
      <vt:lpstr>SISTEMA DE SELLADO </vt:lpstr>
      <vt:lpstr>SISTEMA DE CODIFICADO CALENTAMIENTO DE TINTA </vt:lpstr>
      <vt:lpstr>SISTEMA DE CODIFICADO MOTOR CODIFICADO</vt:lpstr>
      <vt:lpstr>4.3. SIMULACIÓN EN SOLIDWORKS </vt:lpstr>
      <vt:lpstr>Diapositiva 52</vt:lpstr>
      <vt:lpstr>Diapositiva 53</vt:lpstr>
      <vt:lpstr>CAPÍTULO 5</vt:lpstr>
      <vt:lpstr> 5.1. SIMULACIÓN DE LA TRANSFERENCIA DE CALOR ENTRE LAS MORDAZAS Y LA FUNDA DE POLIPROPILENO </vt:lpstr>
      <vt:lpstr>5.2. SIMULACIÓN DEL SISTEMA DE SELLADO VARIANDO LA VELOCIDAD DE DESPLAZAMIENTO DE LA FUNDA</vt:lpstr>
      <vt:lpstr>Diapositiva 57</vt:lpstr>
      <vt:lpstr>6.1. MÁQUINAS HERRAMIENTAS Y EQUIPO UTILIZADO</vt:lpstr>
      <vt:lpstr>6.2. DESCRIPCIÓN DEL PROCESO DE CONSTRUCCIÓN</vt:lpstr>
      <vt:lpstr>DIAGRAMAS DE FLUJO DE PROCESOS DEL SISTEMA DE TRANSMISIÓN DE POTENCIA</vt:lpstr>
      <vt:lpstr>Diapositiva 61</vt:lpstr>
      <vt:lpstr>6.3. INDICACIONES BÁSICAS PARA EL MONTAJE</vt:lpstr>
      <vt:lpstr>6.4. PRUEBAS DE FUNCIONAMIENTO Y CALIBRACIÓN</vt:lpstr>
      <vt:lpstr>SISTEMA DE SELLADO</vt:lpstr>
      <vt:lpstr>SISTEMA DE CODIFICADO</vt:lpstr>
      <vt:lpstr>6.5. MANUAL DE OPERACIÓN</vt:lpstr>
      <vt:lpstr>6.6. MANUAL DE MANTENIMIENTO</vt:lpstr>
      <vt:lpstr>Diapositiva 68</vt:lpstr>
      <vt:lpstr>ANÁLISIS ECONÓMICO</vt:lpstr>
      <vt:lpstr>COSTOS TOTAL</vt:lpstr>
      <vt:lpstr>Diapositiva 71</vt:lpstr>
      <vt:lpstr>VAN (VALOR ACTUAL NETO) </vt:lpstr>
      <vt:lpstr>TIR (TASA INTERNA DE RETORNO) </vt:lpstr>
      <vt:lpstr>Diapositiva 74</vt:lpstr>
      <vt:lpstr>CONCLUSIONES</vt:lpstr>
      <vt:lpstr>RECOMENDACIONES</vt:lpstr>
      <vt:lpstr>VIDEO MÁQUINA </vt:lpstr>
      <vt:lpstr>GRACIAS POR SU ATENCIÓN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Pwner</dc:creator>
  <cp:lastModifiedBy>User</cp:lastModifiedBy>
  <cp:revision>207</cp:revision>
  <dcterms:created xsi:type="dcterms:W3CDTF">2013-01-14T16:38:44Z</dcterms:created>
  <dcterms:modified xsi:type="dcterms:W3CDTF">2013-01-31T14:36:20Z</dcterms:modified>
</cp:coreProperties>
</file>