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57" r:id="rId2"/>
    <p:sldId id="258" r:id="rId3"/>
    <p:sldId id="262" r:id="rId4"/>
    <p:sldId id="263" r:id="rId5"/>
    <p:sldId id="264" r:id="rId6"/>
    <p:sldId id="266" r:id="rId7"/>
    <p:sldId id="267" r:id="rId8"/>
    <p:sldId id="268" r:id="rId9"/>
    <p:sldId id="269" r:id="rId10"/>
    <p:sldId id="271" r:id="rId11"/>
    <p:sldId id="272" r:id="rId12"/>
    <p:sldId id="273" r:id="rId13"/>
    <p:sldId id="275" r:id="rId14"/>
    <p:sldId id="283" r:id="rId15"/>
    <p:sldId id="280" r:id="rId16"/>
    <p:sldId id="286" r:id="rId17"/>
    <p:sldId id="288" r:id="rId18"/>
    <p:sldId id="289" r:id="rId19"/>
    <p:sldId id="296" r:id="rId20"/>
    <p:sldId id="290" r:id="rId21"/>
    <p:sldId id="301" r:id="rId22"/>
    <p:sldId id="302" r:id="rId23"/>
    <p:sldId id="303" r:id="rId24"/>
    <p:sldId id="309" r:id="rId25"/>
    <p:sldId id="310" r:id="rId26"/>
    <p:sldId id="311" r:id="rId27"/>
    <p:sldId id="312" r:id="rId28"/>
    <p:sldId id="393" r:id="rId29"/>
    <p:sldId id="315" r:id="rId30"/>
    <p:sldId id="320" r:id="rId31"/>
    <p:sldId id="321" r:id="rId32"/>
    <p:sldId id="328" r:id="rId33"/>
    <p:sldId id="327" r:id="rId34"/>
    <p:sldId id="386" r:id="rId35"/>
    <p:sldId id="369" r:id="rId36"/>
    <p:sldId id="375" r:id="rId37"/>
    <p:sldId id="371" r:id="rId38"/>
    <p:sldId id="388" r:id="rId39"/>
    <p:sldId id="390" r:id="rId40"/>
    <p:sldId id="391" r:id="rId41"/>
    <p:sldId id="392" r:id="rId42"/>
    <p:sldId id="389" r:id="rId43"/>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294" autoAdjust="0"/>
    <p:restoredTop sz="94684" autoAdjust="0"/>
  </p:normalViewPr>
  <p:slideViewPr>
    <p:cSldViewPr>
      <p:cViewPr varScale="1">
        <p:scale>
          <a:sx n="79" d="100"/>
          <a:sy n="79" d="100"/>
        </p:scale>
        <p:origin x="-1752" y="-162"/>
      </p:cViewPr>
      <p:guideLst>
        <p:guide orient="horz" pos="2160"/>
        <p:guide pos="2880"/>
      </p:guideLst>
    </p:cSldViewPr>
  </p:slideViewPr>
  <p:outlineViewPr>
    <p:cViewPr>
      <p:scale>
        <a:sx n="33" d="100"/>
        <a:sy n="33" d="100"/>
      </p:scale>
      <p:origin x="0" y="28512"/>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suario\Desktop\TABLA1%20DE%20DATOS%20final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735198495107113"/>
          <c:y val="3.3077964124758927E-2"/>
          <c:w val="0.73898767648675867"/>
          <c:h val="0.83506716490914124"/>
        </c:manualLayout>
      </c:layout>
      <c:scatterChart>
        <c:scatterStyle val="lineMarker"/>
        <c:varyColors val="0"/>
        <c:ser>
          <c:idx val="0"/>
          <c:order val="0"/>
          <c:tx>
            <c:v>Conexión VCN</c:v>
          </c:tx>
          <c:xVal>
            <c:numRef>
              <c:f>Hoja1!$AH$2:$AH$9</c:f>
              <c:numCache>
                <c:formatCode>General</c:formatCode>
                <c:ptCount val="8"/>
                <c:pt idx="0">
                  <c:v>0</c:v>
                </c:pt>
                <c:pt idx="1">
                  <c:v>3.7499999999999999E-3</c:v>
                </c:pt>
                <c:pt idx="2">
                  <c:v>5.0000000000000001E-3</c:v>
                </c:pt>
                <c:pt idx="3">
                  <c:v>7.4999999999999997E-3</c:v>
                </c:pt>
                <c:pt idx="4">
                  <c:v>0.01</c:v>
                </c:pt>
                <c:pt idx="5">
                  <c:v>1.4999999999999999E-2</c:v>
                </c:pt>
                <c:pt idx="6">
                  <c:v>0.02</c:v>
                </c:pt>
                <c:pt idx="7">
                  <c:v>0.03</c:v>
                </c:pt>
              </c:numCache>
            </c:numRef>
          </c:xVal>
          <c:yVal>
            <c:numRef>
              <c:f>Hoja1!$AN$2:$AN$9</c:f>
              <c:numCache>
                <c:formatCode>General</c:formatCode>
                <c:ptCount val="8"/>
                <c:pt idx="0">
                  <c:v>0</c:v>
                </c:pt>
                <c:pt idx="1">
                  <c:v>932.37900000000013</c:v>
                </c:pt>
                <c:pt idx="2">
                  <c:v>1138.9665</c:v>
                </c:pt>
                <c:pt idx="3">
                  <c:v>1242.7800000000002</c:v>
                </c:pt>
                <c:pt idx="4">
                  <c:v>1605.45</c:v>
                </c:pt>
                <c:pt idx="5">
                  <c:v>2072.7000000000003</c:v>
                </c:pt>
                <c:pt idx="6">
                  <c:v>2125.2000000000003</c:v>
                </c:pt>
                <c:pt idx="7">
                  <c:v>2072.7000000000003</c:v>
                </c:pt>
              </c:numCache>
            </c:numRef>
          </c:yVal>
          <c:smooth val="0"/>
        </c:ser>
        <c:ser>
          <c:idx val="1"/>
          <c:order val="1"/>
          <c:tx>
            <c:v>Conexión VCP</c:v>
          </c:tx>
          <c:xVal>
            <c:numRef>
              <c:f>Hoja1!$AH$2:$AH$9</c:f>
              <c:numCache>
                <c:formatCode>General</c:formatCode>
                <c:ptCount val="8"/>
                <c:pt idx="0">
                  <c:v>0</c:v>
                </c:pt>
                <c:pt idx="1">
                  <c:v>3.7499999999999999E-3</c:v>
                </c:pt>
                <c:pt idx="2">
                  <c:v>5.0000000000000001E-3</c:v>
                </c:pt>
                <c:pt idx="3">
                  <c:v>7.4999999999999997E-3</c:v>
                </c:pt>
                <c:pt idx="4">
                  <c:v>0.01</c:v>
                </c:pt>
                <c:pt idx="5">
                  <c:v>1.4999999999999999E-2</c:v>
                </c:pt>
                <c:pt idx="6">
                  <c:v>0.02</c:v>
                </c:pt>
                <c:pt idx="7">
                  <c:v>0.03</c:v>
                </c:pt>
              </c:numCache>
            </c:numRef>
          </c:xVal>
          <c:yVal>
            <c:numRef>
              <c:f>Hoja1!$AN$12:$AN$19</c:f>
              <c:numCache>
                <c:formatCode>General</c:formatCode>
                <c:ptCount val="8"/>
                <c:pt idx="0">
                  <c:v>0</c:v>
                </c:pt>
                <c:pt idx="1">
                  <c:v>575.77800000000002</c:v>
                </c:pt>
                <c:pt idx="2">
                  <c:v>628.404</c:v>
                </c:pt>
                <c:pt idx="3">
                  <c:v>784.46550000000002</c:v>
                </c:pt>
                <c:pt idx="4">
                  <c:v>1028.433</c:v>
                </c:pt>
                <c:pt idx="5">
                  <c:v>1203.741</c:v>
                </c:pt>
                <c:pt idx="6">
                  <c:v>1361.1675</c:v>
                </c:pt>
                <c:pt idx="7">
                  <c:v>1465.8</c:v>
                </c:pt>
              </c:numCache>
            </c:numRef>
          </c:yVal>
          <c:smooth val="0"/>
        </c:ser>
        <c:dLbls>
          <c:showLegendKey val="0"/>
          <c:showVal val="0"/>
          <c:showCatName val="0"/>
          <c:showSerName val="0"/>
          <c:showPercent val="0"/>
          <c:showBubbleSize val="0"/>
        </c:dLbls>
        <c:axId val="45326336"/>
        <c:axId val="45328256"/>
      </c:scatterChart>
      <c:valAx>
        <c:axId val="45326336"/>
        <c:scaling>
          <c:orientation val="minMax"/>
        </c:scaling>
        <c:delete val="0"/>
        <c:axPos val="b"/>
        <c:majorGridlines/>
        <c:minorGridlines/>
        <c:title>
          <c:tx>
            <c:rich>
              <a:bodyPr/>
              <a:lstStyle/>
              <a:p>
                <a:pPr>
                  <a:defRPr/>
                </a:pPr>
                <a:r>
                  <a:rPr lang="es-ES"/>
                  <a:t>Ángulo</a:t>
                </a:r>
                <a:r>
                  <a:rPr lang="es-ES" baseline="0"/>
                  <a:t> de Rotación (rad)</a:t>
                </a:r>
                <a:endParaRPr lang="es-ES"/>
              </a:p>
            </c:rich>
          </c:tx>
          <c:layout/>
          <c:overlay val="0"/>
        </c:title>
        <c:numFmt formatCode="General" sourceLinked="1"/>
        <c:majorTickMark val="out"/>
        <c:minorTickMark val="none"/>
        <c:tickLblPos val="nextTo"/>
        <c:crossAx val="45328256"/>
        <c:crosses val="autoZero"/>
        <c:crossBetween val="midCat"/>
      </c:valAx>
      <c:valAx>
        <c:axId val="45328256"/>
        <c:scaling>
          <c:orientation val="minMax"/>
        </c:scaling>
        <c:delete val="0"/>
        <c:axPos val="l"/>
        <c:majorGridlines/>
        <c:minorGridlines/>
        <c:title>
          <c:tx>
            <c:rich>
              <a:bodyPr/>
              <a:lstStyle/>
              <a:p>
                <a:pPr>
                  <a:defRPr/>
                </a:pPr>
                <a:r>
                  <a:rPr lang="es-ES"/>
                  <a:t>Momento Aplicado Kgf-m</a:t>
                </a:r>
              </a:p>
            </c:rich>
          </c:tx>
          <c:layout/>
          <c:overlay val="0"/>
        </c:title>
        <c:numFmt formatCode="General" sourceLinked="1"/>
        <c:majorTickMark val="out"/>
        <c:minorTickMark val="none"/>
        <c:tickLblPos val="nextTo"/>
        <c:crossAx val="45326336"/>
        <c:crosses val="autoZero"/>
        <c:crossBetween val="midCat"/>
      </c:valAx>
    </c:plotArea>
    <c:legend>
      <c:legendPos val="r"/>
      <c:layout>
        <c:manualLayout>
          <c:xMode val="edge"/>
          <c:yMode val="edge"/>
          <c:x val="0.50258284325931246"/>
          <c:y val="0.5831738302120455"/>
          <c:w val="0.17975591804420729"/>
          <c:h val="0.10774958788021818"/>
        </c:manualLayout>
      </c:layout>
      <c:overlay val="0"/>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D2FB0B-E283-4181-9FA6-FDD417EDA825}"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s-ES"/>
        </a:p>
      </dgm:t>
    </dgm:pt>
    <dgm:pt modelId="{7B8E1917-321E-4135-958F-1BDFF5809540}">
      <dgm:prSet phldrT="[Texto]"/>
      <dgm:spPr/>
      <dgm:t>
        <a:bodyPr/>
        <a:lstStyle/>
        <a:p>
          <a:r>
            <a:rPr lang="es-ES" b="1" dirty="0" smtClean="0">
              <a:latin typeface="Arial" pitchFamily="34" charset="0"/>
              <a:cs typeface="Arial" pitchFamily="34" charset="0"/>
            </a:rPr>
            <a:t>PÓRTICOS NO ARRIOSTRADOS</a:t>
          </a:r>
          <a:endParaRPr lang="es-ES" dirty="0"/>
        </a:p>
      </dgm:t>
    </dgm:pt>
    <dgm:pt modelId="{4B1634C2-45FA-4709-BC9D-3086EF0B65F7}" type="parTrans" cxnId="{81B087A6-1487-4221-AB20-2A4DCDD02CE4}">
      <dgm:prSet/>
      <dgm:spPr/>
      <dgm:t>
        <a:bodyPr/>
        <a:lstStyle/>
        <a:p>
          <a:endParaRPr lang="es-ES"/>
        </a:p>
      </dgm:t>
    </dgm:pt>
    <dgm:pt modelId="{110B11FB-6CB3-4D84-9EEA-7D58597ADF00}" type="sibTrans" cxnId="{81B087A6-1487-4221-AB20-2A4DCDD02CE4}">
      <dgm:prSet/>
      <dgm:spPr/>
      <dgm:t>
        <a:bodyPr/>
        <a:lstStyle/>
        <a:p>
          <a:endParaRPr lang="es-ES"/>
        </a:p>
      </dgm:t>
    </dgm:pt>
    <dgm:pt modelId="{99E1962A-90DE-422D-8ACA-9136A04E339A}">
      <dgm:prSet phldrT="[Texto]"/>
      <dgm:spPr/>
      <dgm:t>
        <a:bodyPr/>
        <a:lstStyle/>
        <a:p>
          <a:r>
            <a:rPr lang="es-ES" dirty="0" smtClean="0"/>
            <a:t>Pórticos ordinarios</a:t>
          </a:r>
        </a:p>
        <a:p>
          <a:r>
            <a:rPr lang="es-ES" dirty="0" smtClean="0"/>
            <a:t>OMF</a:t>
          </a:r>
          <a:endParaRPr lang="es-ES" dirty="0"/>
        </a:p>
      </dgm:t>
    </dgm:pt>
    <dgm:pt modelId="{1C503E81-5BD5-4B93-A473-4EBDDB5F1151}" type="parTrans" cxnId="{70C74F7F-5F18-4288-8C93-5681775FCA37}">
      <dgm:prSet/>
      <dgm:spPr/>
      <dgm:t>
        <a:bodyPr/>
        <a:lstStyle/>
        <a:p>
          <a:endParaRPr lang="es-ES"/>
        </a:p>
      </dgm:t>
    </dgm:pt>
    <dgm:pt modelId="{4256CAFE-F754-4C70-BDF7-47A41A482828}" type="sibTrans" cxnId="{70C74F7F-5F18-4288-8C93-5681775FCA37}">
      <dgm:prSet/>
      <dgm:spPr/>
      <dgm:t>
        <a:bodyPr/>
        <a:lstStyle/>
        <a:p>
          <a:endParaRPr lang="es-ES"/>
        </a:p>
      </dgm:t>
    </dgm:pt>
    <dgm:pt modelId="{B3F05526-73AF-4441-A11D-CB58E80EC419}">
      <dgm:prSet phldrT="[Texto]"/>
      <dgm:spPr/>
      <dgm:t>
        <a:bodyPr/>
        <a:lstStyle/>
        <a:p>
          <a:r>
            <a:rPr lang="es-ES" dirty="0" smtClean="0"/>
            <a:t>Pórticos intermedios</a:t>
          </a:r>
        </a:p>
        <a:p>
          <a:r>
            <a:rPr lang="es-ES" dirty="0" smtClean="0"/>
            <a:t>IMF</a:t>
          </a:r>
          <a:endParaRPr lang="es-ES" dirty="0"/>
        </a:p>
      </dgm:t>
    </dgm:pt>
    <dgm:pt modelId="{FE58BE92-D123-492C-827B-0BE0C21C509F}" type="parTrans" cxnId="{8040955F-8645-4409-B2F9-E1C0932BCFE3}">
      <dgm:prSet/>
      <dgm:spPr/>
      <dgm:t>
        <a:bodyPr/>
        <a:lstStyle/>
        <a:p>
          <a:endParaRPr lang="es-ES"/>
        </a:p>
      </dgm:t>
    </dgm:pt>
    <dgm:pt modelId="{011A48DC-D731-4561-B545-620C427AE26F}" type="sibTrans" cxnId="{8040955F-8645-4409-B2F9-E1C0932BCFE3}">
      <dgm:prSet/>
      <dgm:spPr/>
      <dgm:t>
        <a:bodyPr/>
        <a:lstStyle/>
        <a:p>
          <a:endParaRPr lang="es-ES"/>
        </a:p>
      </dgm:t>
    </dgm:pt>
    <dgm:pt modelId="{E68D184C-A570-44CB-B60F-DB0812DA8004}">
      <dgm:prSet phldrT="[Texto]"/>
      <dgm:spPr/>
      <dgm:t>
        <a:bodyPr/>
        <a:lstStyle/>
        <a:p>
          <a:r>
            <a:rPr lang="es-ES" dirty="0" smtClean="0"/>
            <a:t>Pórticos especiales</a:t>
          </a:r>
        </a:p>
        <a:p>
          <a:r>
            <a:rPr lang="es-ES" dirty="0" smtClean="0"/>
            <a:t>SMF</a:t>
          </a:r>
          <a:endParaRPr lang="es-ES" dirty="0"/>
        </a:p>
      </dgm:t>
    </dgm:pt>
    <dgm:pt modelId="{B7143EFB-D623-4C7B-BAB0-973BA863032A}" type="parTrans" cxnId="{AE47DF8B-C4A8-41C3-97D5-42B1564AC267}">
      <dgm:prSet/>
      <dgm:spPr/>
      <dgm:t>
        <a:bodyPr/>
        <a:lstStyle/>
        <a:p>
          <a:endParaRPr lang="es-ES"/>
        </a:p>
      </dgm:t>
    </dgm:pt>
    <dgm:pt modelId="{055D765E-2676-4D34-B3C9-575DD86FA9A8}" type="sibTrans" cxnId="{AE47DF8B-C4A8-41C3-97D5-42B1564AC267}">
      <dgm:prSet/>
      <dgm:spPr/>
      <dgm:t>
        <a:bodyPr/>
        <a:lstStyle/>
        <a:p>
          <a:endParaRPr lang="es-ES"/>
        </a:p>
      </dgm:t>
    </dgm:pt>
    <dgm:pt modelId="{6A1E941D-F7D4-418B-B611-0C849310E3A6}" type="pres">
      <dgm:prSet presAssocID="{35D2FB0B-E283-4181-9FA6-FDD417EDA825}" presName="hierChild1" presStyleCnt="0">
        <dgm:presLayoutVars>
          <dgm:orgChart val="1"/>
          <dgm:chPref val="1"/>
          <dgm:dir/>
          <dgm:animOne val="branch"/>
          <dgm:animLvl val="lvl"/>
          <dgm:resizeHandles/>
        </dgm:presLayoutVars>
      </dgm:prSet>
      <dgm:spPr/>
      <dgm:t>
        <a:bodyPr/>
        <a:lstStyle/>
        <a:p>
          <a:endParaRPr lang="es-ES"/>
        </a:p>
      </dgm:t>
    </dgm:pt>
    <dgm:pt modelId="{BEAF8C19-A013-4E64-B5F1-7DFD17549E8E}" type="pres">
      <dgm:prSet presAssocID="{7B8E1917-321E-4135-958F-1BDFF5809540}" presName="hierRoot1" presStyleCnt="0">
        <dgm:presLayoutVars>
          <dgm:hierBranch val="init"/>
        </dgm:presLayoutVars>
      </dgm:prSet>
      <dgm:spPr/>
    </dgm:pt>
    <dgm:pt modelId="{87644FFD-EBE9-45E3-BFFF-33D14BBB89A3}" type="pres">
      <dgm:prSet presAssocID="{7B8E1917-321E-4135-958F-1BDFF5809540}" presName="rootComposite1" presStyleCnt="0"/>
      <dgm:spPr/>
    </dgm:pt>
    <dgm:pt modelId="{C74A9909-C05E-4F08-AFE6-CDD78CDA26EE}" type="pres">
      <dgm:prSet presAssocID="{7B8E1917-321E-4135-958F-1BDFF5809540}" presName="rootText1" presStyleLbl="node0" presStyleIdx="0" presStyleCnt="1">
        <dgm:presLayoutVars>
          <dgm:chPref val="3"/>
        </dgm:presLayoutVars>
      </dgm:prSet>
      <dgm:spPr/>
      <dgm:t>
        <a:bodyPr/>
        <a:lstStyle/>
        <a:p>
          <a:endParaRPr lang="es-ES"/>
        </a:p>
      </dgm:t>
    </dgm:pt>
    <dgm:pt modelId="{CC4176D1-DD32-4661-8122-8C3CE287AD28}" type="pres">
      <dgm:prSet presAssocID="{7B8E1917-321E-4135-958F-1BDFF5809540}" presName="rootConnector1" presStyleLbl="node1" presStyleIdx="0" presStyleCnt="0"/>
      <dgm:spPr/>
      <dgm:t>
        <a:bodyPr/>
        <a:lstStyle/>
        <a:p>
          <a:endParaRPr lang="es-ES"/>
        </a:p>
      </dgm:t>
    </dgm:pt>
    <dgm:pt modelId="{EA15B501-F77E-44D6-AF4F-C080500FDA6A}" type="pres">
      <dgm:prSet presAssocID="{7B8E1917-321E-4135-958F-1BDFF5809540}" presName="hierChild2" presStyleCnt="0"/>
      <dgm:spPr/>
    </dgm:pt>
    <dgm:pt modelId="{257204FA-16F4-4771-9523-FD22F1A6F433}" type="pres">
      <dgm:prSet presAssocID="{1C503E81-5BD5-4B93-A473-4EBDDB5F1151}" presName="Name37" presStyleLbl="parChTrans1D2" presStyleIdx="0" presStyleCnt="3"/>
      <dgm:spPr/>
      <dgm:t>
        <a:bodyPr/>
        <a:lstStyle/>
        <a:p>
          <a:endParaRPr lang="es-ES"/>
        </a:p>
      </dgm:t>
    </dgm:pt>
    <dgm:pt modelId="{73C72573-B5E7-495C-BBC0-2A8FAD8FC558}" type="pres">
      <dgm:prSet presAssocID="{99E1962A-90DE-422D-8ACA-9136A04E339A}" presName="hierRoot2" presStyleCnt="0">
        <dgm:presLayoutVars>
          <dgm:hierBranch val="init"/>
        </dgm:presLayoutVars>
      </dgm:prSet>
      <dgm:spPr/>
    </dgm:pt>
    <dgm:pt modelId="{F90E4CA7-52AB-4316-BE62-E11820CCC4A8}" type="pres">
      <dgm:prSet presAssocID="{99E1962A-90DE-422D-8ACA-9136A04E339A}" presName="rootComposite" presStyleCnt="0"/>
      <dgm:spPr/>
    </dgm:pt>
    <dgm:pt modelId="{BBA2E282-6DDD-4089-A37A-598974DFB9C2}" type="pres">
      <dgm:prSet presAssocID="{99E1962A-90DE-422D-8ACA-9136A04E339A}" presName="rootText" presStyleLbl="node2" presStyleIdx="0" presStyleCnt="3">
        <dgm:presLayoutVars>
          <dgm:chPref val="3"/>
        </dgm:presLayoutVars>
      </dgm:prSet>
      <dgm:spPr/>
      <dgm:t>
        <a:bodyPr/>
        <a:lstStyle/>
        <a:p>
          <a:endParaRPr lang="es-ES"/>
        </a:p>
      </dgm:t>
    </dgm:pt>
    <dgm:pt modelId="{BDD77FF6-7403-489B-8649-7BAE1417B8EE}" type="pres">
      <dgm:prSet presAssocID="{99E1962A-90DE-422D-8ACA-9136A04E339A}" presName="rootConnector" presStyleLbl="node2" presStyleIdx="0" presStyleCnt="3"/>
      <dgm:spPr/>
      <dgm:t>
        <a:bodyPr/>
        <a:lstStyle/>
        <a:p>
          <a:endParaRPr lang="es-ES"/>
        </a:p>
      </dgm:t>
    </dgm:pt>
    <dgm:pt modelId="{794EFF02-444E-4280-9443-8B4B477992C7}" type="pres">
      <dgm:prSet presAssocID="{99E1962A-90DE-422D-8ACA-9136A04E339A}" presName="hierChild4" presStyleCnt="0"/>
      <dgm:spPr/>
    </dgm:pt>
    <dgm:pt modelId="{D3A66EF3-9BCD-48B1-831D-8C3789C4A84D}" type="pres">
      <dgm:prSet presAssocID="{99E1962A-90DE-422D-8ACA-9136A04E339A}" presName="hierChild5" presStyleCnt="0"/>
      <dgm:spPr/>
    </dgm:pt>
    <dgm:pt modelId="{DBF5709F-9831-46D8-BA29-24C2977D98A8}" type="pres">
      <dgm:prSet presAssocID="{FE58BE92-D123-492C-827B-0BE0C21C509F}" presName="Name37" presStyleLbl="parChTrans1D2" presStyleIdx="1" presStyleCnt="3"/>
      <dgm:spPr/>
      <dgm:t>
        <a:bodyPr/>
        <a:lstStyle/>
        <a:p>
          <a:endParaRPr lang="es-ES"/>
        </a:p>
      </dgm:t>
    </dgm:pt>
    <dgm:pt modelId="{F439A0E4-761C-40F0-92E3-EA3EAF98142E}" type="pres">
      <dgm:prSet presAssocID="{B3F05526-73AF-4441-A11D-CB58E80EC419}" presName="hierRoot2" presStyleCnt="0">
        <dgm:presLayoutVars>
          <dgm:hierBranch val="init"/>
        </dgm:presLayoutVars>
      </dgm:prSet>
      <dgm:spPr/>
    </dgm:pt>
    <dgm:pt modelId="{36C2576E-3AA5-47AF-AC9C-68C3EF48EEF3}" type="pres">
      <dgm:prSet presAssocID="{B3F05526-73AF-4441-A11D-CB58E80EC419}" presName="rootComposite" presStyleCnt="0"/>
      <dgm:spPr/>
    </dgm:pt>
    <dgm:pt modelId="{E8D0ED13-101E-4A38-8F14-4DBBECE51649}" type="pres">
      <dgm:prSet presAssocID="{B3F05526-73AF-4441-A11D-CB58E80EC419}" presName="rootText" presStyleLbl="node2" presStyleIdx="1" presStyleCnt="3" custScaleX="107561">
        <dgm:presLayoutVars>
          <dgm:chPref val="3"/>
        </dgm:presLayoutVars>
      </dgm:prSet>
      <dgm:spPr/>
      <dgm:t>
        <a:bodyPr/>
        <a:lstStyle/>
        <a:p>
          <a:endParaRPr lang="es-ES"/>
        </a:p>
      </dgm:t>
    </dgm:pt>
    <dgm:pt modelId="{46224BE1-84F4-461A-9C97-007894A02F68}" type="pres">
      <dgm:prSet presAssocID="{B3F05526-73AF-4441-A11D-CB58E80EC419}" presName="rootConnector" presStyleLbl="node2" presStyleIdx="1" presStyleCnt="3"/>
      <dgm:spPr/>
      <dgm:t>
        <a:bodyPr/>
        <a:lstStyle/>
        <a:p>
          <a:endParaRPr lang="es-ES"/>
        </a:p>
      </dgm:t>
    </dgm:pt>
    <dgm:pt modelId="{DE121765-08E5-4865-9FDC-E6EE122CD69E}" type="pres">
      <dgm:prSet presAssocID="{B3F05526-73AF-4441-A11D-CB58E80EC419}" presName="hierChild4" presStyleCnt="0"/>
      <dgm:spPr/>
    </dgm:pt>
    <dgm:pt modelId="{02385E42-3B02-40F2-BCE2-76A647E6A7F7}" type="pres">
      <dgm:prSet presAssocID="{B3F05526-73AF-4441-A11D-CB58E80EC419}" presName="hierChild5" presStyleCnt="0"/>
      <dgm:spPr/>
    </dgm:pt>
    <dgm:pt modelId="{D1FC661D-D7C0-4870-9703-9261C1C25453}" type="pres">
      <dgm:prSet presAssocID="{B7143EFB-D623-4C7B-BAB0-973BA863032A}" presName="Name37" presStyleLbl="parChTrans1D2" presStyleIdx="2" presStyleCnt="3"/>
      <dgm:spPr/>
      <dgm:t>
        <a:bodyPr/>
        <a:lstStyle/>
        <a:p>
          <a:endParaRPr lang="es-ES"/>
        </a:p>
      </dgm:t>
    </dgm:pt>
    <dgm:pt modelId="{23ED549B-C96D-4EA6-8926-8501C79C90E3}" type="pres">
      <dgm:prSet presAssocID="{E68D184C-A570-44CB-B60F-DB0812DA8004}" presName="hierRoot2" presStyleCnt="0">
        <dgm:presLayoutVars>
          <dgm:hierBranch val="init"/>
        </dgm:presLayoutVars>
      </dgm:prSet>
      <dgm:spPr/>
    </dgm:pt>
    <dgm:pt modelId="{169C448F-CAAC-4E06-8EB5-B50919AF7F81}" type="pres">
      <dgm:prSet presAssocID="{E68D184C-A570-44CB-B60F-DB0812DA8004}" presName="rootComposite" presStyleCnt="0"/>
      <dgm:spPr/>
    </dgm:pt>
    <dgm:pt modelId="{9957E48B-6D27-4FC1-88F9-A1D8A1DA3BC5}" type="pres">
      <dgm:prSet presAssocID="{E68D184C-A570-44CB-B60F-DB0812DA8004}" presName="rootText" presStyleLbl="node2" presStyleIdx="2" presStyleCnt="3">
        <dgm:presLayoutVars>
          <dgm:chPref val="3"/>
        </dgm:presLayoutVars>
      </dgm:prSet>
      <dgm:spPr/>
      <dgm:t>
        <a:bodyPr/>
        <a:lstStyle/>
        <a:p>
          <a:endParaRPr lang="es-ES"/>
        </a:p>
      </dgm:t>
    </dgm:pt>
    <dgm:pt modelId="{2C178DEF-EA51-4241-A1A7-691342C72D79}" type="pres">
      <dgm:prSet presAssocID="{E68D184C-A570-44CB-B60F-DB0812DA8004}" presName="rootConnector" presStyleLbl="node2" presStyleIdx="2" presStyleCnt="3"/>
      <dgm:spPr/>
      <dgm:t>
        <a:bodyPr/>
        <a:lstStyle/>
        <a:p>
          <a:endParaRPr lang="es-ES"/>
        </a:p>
      </dgm:t>
    </dgm:pt>
    <dgm:pt modelId="{02C2AB03-E2CF-43B5-A928-1A67B4717F41}" type="pres">
      <dgm:prSet presAssocID="{E68D184C-A570-44CB-B60F-DB0812DA8004}" presName="hierChild4" presStyleCnt="0"/>
      <dgm:spPr/>
    </dgm:pt>
    <dgm:pt modelId="{AB548E8A-AC9F-4C65-82DB-F43B9E24422C}" type="pres">
      <dgm:prSet presAssocID="{E68D184C-A570-44CB-B60F-DB0812DA8004}" presName="hierChild5" presStyleCnt="0"/>
      <dgm:spPr/>
    </dgm:pt>
    <dgm:pt modelId="{047ADF31-624B-46B6-8DF2-1BBAD84D6E80}" type="pres">
      <dgm:prSet presAssocID="{7B8E1917-321E-4135-958F-1BDFF5809540}" presName="hierChild3" presStyleCnt="0"/>
      <dgm:spPr/>
    </dgm:pt>
  </dgm:ptLst>
  <dgm:cxnLst>
    <dgm:cxn modelId="{B30165BB-39A8-48D0-AA5E-9091C4749568}" type="presOf" srcId="{B7143EFB-D623-4C7B-BAB0-973BA863032A}" destId="{D1FC661D-D7C0-4870-9703-9261C1C25453}" srcOrd="0" destOrd="0" presId="urn:microsoft.com/office/officeart/2005/8/layout/orgChart1"/>
    <dgm:cxn modelId="{D152A163-C506-4292-969F-797E729EFAB9}" type="presOf" srcId="{7B8E1917-321E-4135-958F-1BDFF5809540}" destId="{CC4176D1-DD32-4661-8122-8C3CE287AD28}" srcOrd="1" destOrd="0" presId="urn:microsoft.com/office/officeart/2005/8/layout/orgChart1"/>
    <dgm:cxn modelId="{AE47DF8B-C4A8-41C3-97D5-42B1564AC267}" srcId="{7B8E1917-321E-4135-958F-1BDFF5809540}" destId="{E68D184C-A570-44CB-B60F-DB0812DA8004}" srcOrd="2" destOrd="0" parTransId="{B7143EFB-D623-4C7B-BAB0-973BA863032A}" sibTransId="{055D765E-2676-4D34-B3C9-575DD86FA9A8}"/>
    <dgm:cxn modelId="{73B61474-F72B-4AF7-A740-DC643EA412C2}" type="presOf" srcId="{35D2FB0B-E283-4181-9FA6-FDD417EDA825}" destId="{6A1E941D-F7D4-418B-B611-0C849310E3A6}" srcOrd="0" destOrd="0" presId="urn:microsoft.com/office/officeart/2005/8/layout/orgChart1"/>
    <dgm:cxn modelId="{2EC1B54D-AFB4-4B28-89F0-2B33F11DF418}" type="presOf" srcId="{99E1962A-90DE-422D-8ACA-9136A04E339A}" destId="{BDD77FF6-7403-489B-8649-7BAE1417B8EE}" srcOrd="1" destOrd="0" presId="urn:microsoft.com/office/officeart/2005/8/layout/orgChart1"/>
    <dgm:cxn modelId="{278F9822-D903-492D-A8F2-46C0C5ED0547}" type="presOf" srcId="{99E1962A-90DE-422D-8ACA-9136A04E339A}" destId="{BBA2E282-6DDD-4089-A37A-598974DFB9C2}" srcOrd="0" destOrd="0" presId="urn:microsoft.com/office/officeart/2005/8/layout/orgChart1"/>
    <dgm:cxn modelId="{54FD71C1-BCB8-411D-8F35-5CEDCA239444}" type="presOf" srcId="{B3F05526-73AF-4441-A11D-CB58E80EC419}" destId="{E8D0ED13-101E-4A38-8F14-4DBBECE51649}" srcOrd="0" destOrd="0" presId="urn:microsoft.com/office/officeart/2005/8/layout/orgChart1"/>
    <dgm:cxn modelId="{9B7D419C-2EE7-430B-9F3F-76AA0E82AE3C}" type="presOf" srcId="{B3F05526-73AF-4441-A11D-CB58E80EC419}" destId="{46224BE1-84F4-461A-9C97-007894A02F68}" srcOrd="1" destOrd="0" presId="urn:microsoft.com/office/officeart/2005/8/layout/orgChart1"/>
    <dgm:cxn modelId="{4B069A31-7873-4B1A-816B-A41BDB84854B}" type="presOf" srcId="{7B8E1917-321E-4135-958F-1BDFF5809540}" destId="{C74A9909-C05E-4F08-AFE6-CDD78CDA26EE}" srcOrd="0" destOrd="0" presId="urn:microsoft.com/office/officeart/2005/8/layout/orgChart1"/>
    <dgm:cxn modelId="{FE885CFC-2CC3-4A67-8FCC-40AAE27C21FD}" type="presOf" srcId="{1C503E81-5BD5-4B93-A473-4EBDDB5F1151}" destId="{257204FA-16F4-4771-9523-FD22F1A6F433}" srcOrd="0" destOrd="0" presId="urn:microsoft.com/office/officeart/2005/8/layout/orgChart1"/>
    <dgm:cxn modelId="{70C74F7F-5F18-4288-8C93-5681775FCA37}" srcId="{7B8E1917-321E-4135-958F-1BDFF5809540}" destId="{99E1962A-90DE-422D-8ACA-9136A04E339A}" srcOrd="0" destOrd="0" parTransId="{1C503E81-5BD5-4B93-A473-4EBDDB5F1151}" sibTransId="{4256CAFE-F754-4C70-BDF7-47A41A482828}"/>
    <dgm:cxn modelId="{5FFCC053-74AA-4E2F-A470-3B9CBB5A3DB2}" type="presOf" srcId="{FE58BE92-D123-492C-827B-0BE0C21C509F}" destId="{DBF5709F-9831-46D8-BA29-24C2977D98A8}" srcOrd="0" destOrd="0" presId="urn:microsoft.com/office/officeart/2005/8/layout/orgChart1"/>
    <dgm:cxn modelId="{8040955F-8645-4409-B2F9-E1C0932BCFE3}" srcId="{7B8E1917-321E-4135-958F-1BDFF5809540}" destId="{B3F05526-73AF-4441-A11D-CB58E80EC419}" srcOrd="1" destOrd="0" parTransId="{FE58BE92-D123-492C-827B-0BE0C21C509F}" sibTransId="{011A48DC-D731-4561-B545-620C427AE26F}"/>
    <dgm:cxn modelId="{8D819310-C535-41AF-AA0A-47307E77B9B3}" type="presOf" srcId="{E68D184C-A570-44CB-B60F-DB0812DA8004}" destId="{2C178DEF-EA51-4241-A1A7-691342C72D79}" srcOrd="1" destOrd="0" presId="urn:microsoft.com/office/officeart/2005/8/layout/orgChart1"/>
    <dgm:cxn modelId="{81B087A6-1487-4221-AB20-2A4DCDD02CE4}" srcId="{35D2FB0B-E283-4181-9FA6-FDD417EDA825}" destId="{7B8E1917-321E-4135-958F-1BDFF5809540}" srcOrd="0" destOrd="0" parTransId="{4B1634C2-45FA-4709-BC9D-3086EF0B65F7}" sibTransId="{110B11FB-6CB3-4D84-9EEA-7D58597ADF00}"/>
    <dgm:cxn modelId="{9277052F-A1BB-4712-9B41-77085E10BDF0}" type="presOf" srcId="{E68D184C-A570-44CB-B60F-DB0812DA8004}" destId="{9957E48B-6D27-4FC1-88F9-A1D8A1DA3BC5}" srcOrd="0" destOrd="0" presId="urn:microsoft.com/office/officeart/2005/8/layout/orgChart1"/>
    <dgm:cxn modelId="{AFCD908B-1E75-4CBA-85F1-0E6894B91DF6}" type="presParOf" srcId="{6A1E941D-F7D4-418B-B611-0C849310E3A6}" destId="{BEAF8C19-A013-4E64-B5F1-7DFD17549E8E}" srcOrd="0" destOrd="0" presId="urn:microsoft.com/office/officeart/2005/8/layout/orgChart1"/>
    <dgm:cxn modelId="{692A16E8-6AD9-4633-BD3A-DEFAB6B52BAE}" type="presParOf" srcId="{BEAF8C19-A013-4E64-B5F1-7DFD17549E8E}" destId="{87644FFD-EBE9-45E3-BFFF-33D14BBB89A3}" srcOrd="0" destOrd="0" presId="urn:microsoft.com/office/officeart/2005/8/layout/orgChart1"/>
    <dgm:cxn modelId="{786ECAF3-C684-4F17-9AC6-74169063B79C}" type="presParOf" srcId="{87644FFD-EBE9-45E3-BFFF-33D14BBB89A3}" destId="{C74A9909-C05E-4F08-AFE6-CDD78CDA26EE}" srcOrd="0" destOrd="0" presId="urn:microsoft.com/office/officeart/2005/8/layout/orgChart1"/>
    <dgm:cxn modelId="{3A0BEACE-A328-4899-9795-A125C8324DF4}" type="presParOf" srcId="{87644FFD-EBE9-45E3-BFFF-33D14BBB89A3}" destId="{CC4176D1-DD32-4661-8122-8C3CE287AD28}" srcOrd="1" destOrd="0" presId="urn:microsoft.com/office/officeart/2005/8/layout/orgChart1"/>
    <dgm:cxn modelId="{6F9178C7-603E-4305-BE4F-810BDC2D6D29}" type="presParOf" srcId="{BEAF8C19-A013-4E64-B5F1-7DFD17549E8E}" destId="{EA15B501-F77E-44D6-AF4F-C080500FDA6A}" srcOrd="1" destOrd="0" presId="urn:microsoft.com/office/officeart/2005/8/layout/orgChart1"/>
    <dgm:cxn modelId="{708DF5A2-91EA-439D-8228-3CD75D7DCA60}" type="presParOf" srcId="{EA15B501-F77E-44D6-AF4F-C080500FDA6A}" destId="{257204FA-16F4-4771-9523-FD22F1A6F433}" srcOrd="0" destOrd="0" presId="urn:microsoft.com/office/officeart/2005/8/layout/orgChart1"/>
    <dgm:cxn modelId="{E3282024-5A9B-4956-AA9D-362215B6FF44}" type="presParOf" srcId="{EA15B501-F77E-44D6-AF4F-C080500FDA6A}" destId="{73C72573-B5E7-495C-BBC0-2A8FAD8FC558}" srcOrd="1" destOrd="0" presId="urn:microsoft.com/office/officeart/2005/8/layout/orgChart1"/>
    <dgm:cxn modelId="{CF095F4E-839A-4B7A-8378-2082F129E0EC}" type="presParOf" srcId="{73C72573-B5E7-495C-BBC0-2A8FAD8FC558}" destId="{F90E4CA7-52AB-4316-BE62-E11820CCC4A8}" srcOrd="0" destOrd="0" presId="urn:microsoft.com/office/officeart/2005/8/layout/orgChart1"/>
    <dgm:cxn modelId="{A1745E81-9594-4114-A728-6C844C24CCD5}" type="presParOf" srcId="{F90E4CA7-52AB-4316-BE62-E11820CCC4A8}" destId="{BBA2E282-6DDD-4089-A37A-598974DFB9C2}" srcOrd="0" destOrd="0" presId="urn:microsoft.com/office/officeart/2005/8/layout/orgChart1"/>
    <dgm:cxn modelId="{0100DEAF-A196-4A42-BE16-B82FBA550911}" type="presParOf" srcId="{F90E4CA7-52AB-4316-BE62-E11820CCC4A8}" destId="{BDD77FF6-7403-489B-8649-7BAE1417B8EE}" srcOrd="1" destOrd="0" presId="urn:microsoft.com/office/officeart/2005/8/layout/orgChart1"/>
    <dgm:cxn modelId="{C783F6A9-B0F0-4ECA-BFDF-6585135442AB}" type="presParOf" srcId="{73C72573-B5E7-495C-BBC0-2A8FAD8FC558}" destId="{794EFF02-444E-4280-9443-8B4B477992C7}" srcOrd="1" destOrd="0" presId="urn:microsoft.com/office/officeart/2005/8/layout/orgChart1"/>
    <dgm:cxn modelId="{1E940B86-FC30-4B39-9ED7-8A1D68F87898}" type="presParOf" srcId="{73C72573-B5E7-495C-BBC0-2A8FAD8FC558}" destId="{D3A66EF3-9BCD-48B1-831D-8C3789C4A84D}" srcOrd="2" destOrd="0" presId="urn:microsoft.com/office/officeart/2005/8/layout/orgChart1"/>
    <dgm:cxn modelId="{A6B07FCA-DBFE-4C3B-8FCE-61606AAA26B0}" type="presParOf" srcId="{EA15B501-F77E-44D6-AF4F-C080500FDA6A}" destId="{DBF5709F-9831-46D8-BA29-24C2977D98A8}" srcOrd="2" destOrd="0" presId="urn:microsoft.com/office/officeart/2005/8/layout/orgChart1"/>
    <dgm:cxn modelId="{F5F39B29-5B2D-45E4-970D-8EBB6D296ACC}" type="presParOf" srcId="{EA15B501-F77E-44D6-AF4F-C080500FDA6A}" destId="{F439A0E4-761C-40F0-92E3-EA3EAF98142E}" srcOrd="3" destOrd="0" presId="urn:microsoft.com/office/officeart/2005/8/layout/orgChart1"/>
    <dgm:cxn modelId="{67FC1A7C-B21B-4AF4-BEBB-E57B5D6CBE69}" type="presParOf" srcId="{F439A0E4-761C-40F0-92E3-EA3EAF98142E}" destId="{36C2576E-3AA5-47AF-AC9C-68C3EF48EEF3}" srcOrd="0" destOrd="0" presId="urn:microsoft.com/office/officeart/2005/8/layout/orgChart1"/>
    <dgm:cxn modelId="{C3FCBC63-C87D-4DC9-9CC9-EEA544311F77}" type="presParOf" srcId="{36C2576E-3AA5-47AF-AC9C-68C3EF48EEF3}" destId="{E8D0ED13-101E-4A38-8F14-4DBBECE51649}" srcOrd="0" destOrd="0" presId="urn:microsoft.com/office/officeart/2005/8/layout/orgChart1"/>
    <dgm:cxn modelId="{2C041F20-4341-4AFF-86B9-4920EEC05DBF}" type="presParOf" srcId="{36C2576E-3AA5-47AF-AC9C-68C3EF48EEF3}" destId="{46224BE1-84F4-461A-9C97-007894A02F68}" srcOrd="1" destOrd="0" presId="urn:microsoft.com/office/officeart/2005/8/layout/orgChart1"/>
    <dgm:cxn modelId="{97F9A71A-D468-4BF7-B8D4-F603BE8915F3}" type="presParOf" srcId="{F439A0E4-761C-40F0-92E3-EA3EAF98142E}" destId="{DE121765-08E5-4865-9FDC-E6EE122CD69E}" srcOrd="1" destOrd="0" presId="urn:microsoft.com/office/officeart/2005/8/layout/orgChart1"/>
    <dgm:cxn modelId="{DE891037-F40F-4F30-B36F-2B225A7C1F26}" type="presParOf" srcId="{F439A0E4-761C-40F0-92E3-EA3EAF98142E}" destId="{02385E42-3B02-40F2-BCE2-76A647E6A7F7}" srcOrd="2" destOrd="0" presId="urn:microsoft.com/office/officeart/2005/8/layout/orgChart1"/>
    <dgm:cxn modelId="{D8E020CB-CC4D-4D7E-83C6-99FF2A1F09EF}" type="presParOf" srcId="{EA15B501-F77E-44D6-AF4F-C080500FDA6A}" destId="{D1FC661D-D7C0-4870-9703-9261C1C25453}" srcOrd="4" destOrd="0" presId="urn:microsoft.com/office/officeart/2005/8/layout/orgChart1"/>
    <dgm:cxn modelId="{778094F6-2AC8-473C-A144-731EB7087A43}" type="presParOf" srcId="{EA15B501-F77E-44D6-AF4F-C080500FDA6A}" destId="{23ED549B-C96D-4EA6-8926-8501C79C90E3}" srcOrd="5" destOrd="0" presId="urn:microsoft.com/office/officeart/2005/8/layout/orgChart1"/>
    <dgm:cxn modelId="{499CB6FD-6F6A-4E60-BAFF-A09C3946650C}" type="presParOf" srcId="{23ED549B-C96D-4EA6-8926-8501C79C90E3}" destId="{169C448F-CAAC-4E06-8EB5-B50919AF7F81}" srcOrd="0" destOrd="0" presId="urn:microsoft.com/office/officeart/2005/8/layout/orgChart1"/>
    <dgm:cxn modelId="{3424FA8E-EC2E-4454-850E-55FF0FBAB1A0}" type="presParOf" srcId="{169C448F-CAAC-4E06-8EB5-B50919AF7F81}" destId="{9957E48B-6D27-4FC1-88F9-A1D8A1DA3BC5}" srcOrd="0" destOrd="0" presId="urn:microsoft.com/office/officeart/2005/8/layout/orgChart1"/>
    <dgm:cxn modelId="{C36EB855-AC7B-4CD5-A8FE-D96D96094A81}" type="presParOf" srcId="{169C448F-CAAC-4E06-8EB5-B50919AF7F81}" destId="{2C178DEF-EA51-4241-A1A7-691342C72D79}" srcOrd="1" destOrd="0" presId="urn:microsoft.com/office/officeart/2005/8/layout/orgChart1"/>
    <dgm:cxn modelId="{D16D0DA2-9FA3-4D7C-A61C-CB1F44B487DD}" type="presParOf" srcId="{23ED549B-C96D-4EA6-8926-8501C79C90E3}" destId="{02C2AB03-E2CF-43B5-A928-1A67B4717F41}" srcOrd="1" destOrd="0" presId="urn:microsoft.com/office/officeart/2005/8/layout/orgChart1"/>
    <dgm:cxn modelId="{DC427D9D-43E2-4138-BCA0-D65434916340}" type="presParOf" srcId="{23ED549B-C96D-4EA6-8926-8501C79C90E3}" destId="{AB548E8A-AC9F-4C65-82DB-F43B9E24422C}" srcOrd="2" destOrd="0" presId="urn:microsoft.com/office/officeart/2005/8/layout/orgChart1"/>
    <dgm:cxn modelId="{D21E6A49-8302-43D3-92DA-E03E6B4B76E1}" type="presParOf" srcId="{BEAF8C19-A013-4E64-B5F1-7DFD17549E8E}" destId="{047ADF31-624B-46B6-8DF2-1BBAD84D6E8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FC661D-D7C0-4870-9703-9261C1C25453}">
      <dsp:nvSpPr>
        <dsp:cNvPr id="0" name=""/>
        <dsp:cNvSpPr/>
      </dsp:nvSpPr>
      <dsp:spPr>
        <a:xfrm>
          <a:off x="4114800" y="2015890"/>
          <a:ext cx="2936399" cy="494182"/>
        </a:xfrm>
        <a:custGeom>
          <a:avLst/>
          <a:gdLst/>
          <a:ahLst/>
          <a:cxnLst/>
          <a:rect l="0" t="0" r="0" b="0"/>
          <a:pathLst>
            <a:path>
              <a:moveTo>
                <a:pt x="0" y="0"/>
              </a:moveTo>
              <a:lnTo>
                <a:pt x="0" y="247091"/>
              </a:lnTo>
              <a:lnTo>
                <a:pt x="2936399" y="247091"/>
              </a:lnTo>
              <a:lnTo>
                <a:pt x="2936399" y="494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BF5709F-9831-46D8-BA29-24C2977D98A8}">
      <dsp:nvSpPr>
        <dsp:cNvPr id="0" name=""/>
        <dsp:cNvSpPr/>
      </dsp:nvSpPr>
      <dsp:spPr>
        <a:xfrm>
          <a:off x="4069080" y="2015890"/>
          <a:ext cx="91440" cy="494182"/>
        </a:xfrm>
        <a:custGeom>
          <a:avLst/>
          <a:gdLst/>
          <a:ahLst/>
          <a:cxnLst/>
          <a:rect l="0" t="0" r="0" b="0"/>
          <a:pathLst>
            <a:path>
              <a:moveTo>
                <a:pt x="45720" y="0"/>
              </a:moveTo>
              <a:lnTo>
                <a:pt x="45720" y="494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7204FA-16F4-4771-9523-FD22F1A6F433}">
      <dsp:nvSpPr>
        <dsp:cNvPr id="0" name=""/>
        <dsp:cNvSpPr/>
      </dsp:nvSpPr>
      <dsp:spPr>
        <a:xfrm>
          <a:off x="1178400" y="2015890"/>
          <a:ext cx="2936399" cy="494182"/>
        </a:xfrm>
        <a:custGeom>
          <a:avLst/>
          <a:gdLst/>
          <a:ahLst/>
          <a:cxnLst/>
          <a:rect l="0" t="0" r="0" b="0"/>
          <a:pathLst>
            <a:path>
              <a:moveTo>
                <a:pt x="2936399" y="0"/>
              </a:moveTo>
              <a:lnTo>
                <a:pt x="2936399" y="247091"/>
              </a:lnTo>
              <a:lnTo>
                <a:pt x="0" y="247091"/>
              </a:lnTo>
              <a:lnTo>
                <a:pt x="0" y="4941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4A9909-C05E-4F08-AFE6-CDD78CDA26EE}">
      <dsp:nvSpPr>
        <dsp:cNvPr id="0" name=""/>
        <dsp:cNvSpPr/>
      </dsp:nvSpPr>
      <dsp:spPr>
        <a:xfrm>
          <a:off x="2938174" y="839264"/>
          <a:ext cx="2353251" cy="11766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b="1" kern="1200" dirty="0" smtClean="0">
              <a:latin typeface="Arial" pitchFamily="34" charset="0"/>
              <a:cs typeface="Arial" pitchFamily="34" charset="0"/>
            </a:rPr>
            <a:t>PÓRTICOS NO ARRIOSTRADOS</a:t>
          </a:r>
          <a:endParaRPr lang="es-ES" sz="2200" kern="1200" dirty="0"/>
        </a:p>
      </dsp:txBody>
      <dsp:txXfrm>
        <a:off x="2938174" y="839264"/>
        <a:ext cx="2353251" cy="1176625"/>
      </dsp:txXfrm>
    </dsp:sp>
    <dsp:sp modelId="{BBA2E282-6DDD-4089-A37A-598974DFB9C2}">
      <dsp:nvSpPr>
        <dsp:cNvPr id="0" name=""/>
        <dsp:cNvSpPr/>
      </dsp:nvSpPr>
      <dsp:spPr>
        <a:xfrm>
          <a:off x="1774" y="2510072"/>
          <a:ext cx="2353251" cy="11766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Pórticos ordinarios</a:t>
          </a:r>
        </a:p>
        <a:p>
          <a:pPr lvl="0" algn="ctr" defTabSz="977900">
            <a:lnSpc>
              <a:spcPct val="90000"/>
            </a:lnSpc>
            <a:spcBef>
              <a:spcPct val="0"/>
            </a:spcBef>
            <a:spcAft>
              <a:spcPct val="35000"/>
            </a:spcAft>
          </a:pPr>
          <a:r>
            <a:rPr lang="es-ES" sz="2200" kern="1200" dirty="0" smtClean="0"/>
            <a:t>OMF</a:t>
          </a:r>
          <a:endParaRPr lang="es-ES" sz="2200" kern="1200" dirty="0"/>
        </a:p>
      </dsp:txBody>
      <dsp:txXfrm>
        <a:off x="1774" y="2510072"/>
        <a:ext cx="2353251" cy="1176625"/>
      </dsp:txXfrm>
    </dsp:sp>
    <dsp:sp modelId="{E8D0ED13-101E-4A38-8F14-4DBBECE51649}">
      <dsp:nvSpPr>
        <dsp:cNvPr id="0" name=""/>
        <dsp:cNvSpPr/>
      </dsp:nvSpPr>
      <dsp:spPr>
        <a:xfrm>
          <a:off x="2849209" y="2510072"/>
          <a:ext cx="2531181" cy="11766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Pórticos intermedios</a:t>
          </a:r>
        </a:p>
        <a:p>
          <a:pPr lvl="0" algn="ctr" defTabSz="977900">
            <a:lnSpc>
              <a:spcPct val="90000"/>
            </a:lnSpc>
            <a:spcBef>
              <a:spcPct val="0"/>
            </a:spcBef>
            <a:spcAft>
              <a:spcPct val="35000"/>
            </a:spcAft>
          </a:pPr>
          <a:r>
            <a:rPr lang="es-ES" sz="2200" kern="1200" dirty="0" smtClean="0"/>
            <a:t>IMF</a:t>
          </a:r>
          <a:endParaRPr lang="es-ES" sz="2200" kern="1200" dirty="0"/>
        </a:p>
      </dsp:txBody>
      <dsp:txXfrm>
        <a:off x="2849209" y="2510072"/>
        <a:ext cx="2531181" cy="1176625"/>
      </dsp:txXfrm>
    </dsp:sp>
    <dsp:sp modelId="{9957E48B-6D27-4FC1-88F9-A1D8A1DA3BC5}">
      <dsp:nvSpPr>
        <dsp:cNvPr id="0" name=""/>
        <dsp:cNvSpPr/>
      </dsp:nvSpPr>
      <dsp:spPr>
        <a:xfrm>
          <a:off x="5874573" y="2510072"/>
          <a:ext cx="2353251" cy="117662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es-ES" sz="2200" kern="1200" dirty="0" smtClean="0"/>
            <a:t>Pórticos especiales</a:t>
          </a:r>
        </a:p>
        <a:p>
          <a:pPr lvl="0" algn="ctr" defTabSz="977900">
            <a:lnSpc>
              <a:spcPct val="90000"/>
            </a:lnSpc>
            <a:spcBef>
              <a:spcPct val="0"/>
            </a:spcBef>
            <a:spcAft>
              <a:spcPct val="35000"/>
            </a:spcAft>
          </a:pPr>
          <a:r>
            <a:rPr lang="es-ES" sz="2200" kern="1200" dirty="0" smtClean="0"/>
            <a:t>SMF</a:t>
          </a:r>
          <a:endParaRPr lang="es-ES" sz="2200" kern="1200" dirty="0"/>
        </a:p>
      </dsp:txBody>
      <dsp:txXfrm>
        <a:off x="5874573" y="2510072"/>
        <a:ext cx="2353251" cy="117662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1E644987-BC39-4B8A-9ED1-DFBEE7E7806E}" type="datetimeFigureOut">
              <a:rPr lang="es-ES"/>
              <a:pPr>
                <a:defRPr/>
              </a:pPr>
              <a:t>15/04/2013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4D5C12DD-E08C-459C-A0A9-92B5E7E6EC34}" type="slidenum">
              <a:rPr lang="en-US"/>
              <a:pPr>
                <a:defRPr/>
              </a:pPr>
              <a:t>‹Nº›</a:t>
            </a:fld>
            <a:endParaRPr lang="en-US"/>
          </a:p>
        </p:txBody>
      </p:sp>
    </p:spTree>
    <p:extLst>
      <p:ext uri="{BB962C8B-B14F-4D97-AF65-F5344CB8AC3E}">
        <p14:creationId xmlns:p14="http://schemas.microsoft.com/office/powerpoint/2010/main" val="27587733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A continuación la exposición del proyecto de grado previo a la obtención de nuestro título</a:t>
            </a:r>
          </a:p>
        </p:txBody>
      </p:sp>
      <p:sp>
        <p:nvSpPr>
          <p:cNvPr id="15363"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1DB1246-5606-437B-BF73-4A55BA9F9A22}" type="slidenum">
              <a:rPr lang="es-EC" smtClean="0"/>
              <a:pPr fontAlgn="base">
                <a:spcBef>
                  <a:spcPct val="0"/>
                </a:spcBef>
                <a:spcAft>
                  <a:spcPct val="0"/>
                </a:spcAft>
                <a:defRPr/>
              </a:pPr>
              <a:t>1</a:t>
            </a:fld>
            <a:endParaRPr lang="es-EC"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smtClean="0"/>
              <a:t>Referente al cantón el Empalme</a:t>
            </a:r>
          </a:p>
        </p:txBody>
      </p:sp>
      <p:sp>
        <p:nvSpPr>
          <p:cNvPr id="17411" name="3 Marcador de número de diapositiva"/>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CD3E778C-C447-40A4-B727-17BF5840B5A9}" type="slidenum">
              <a:rPr lang="es-EC" smtClean="0"/>
              <a:pPr fontAlgn="base">
                <a:spcBef>
                  <a:spcPct val="0"/>
                </a:spcBef>
                <a:spcAft>
                  <a:spcPct val="0"/>
                </a:spcAft>
                <a:defRPr/>
              </a:pPr>
              <a:t>2</a:t>
            </a:fld>
            <a:endParaRPr lang="es-EC"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pPr>
              <a:defRPr/>
            </a:pPr>
            <a:fld id="{4D5C12DD-E08C-459C-A0A9-92B5E7E6EC34}" type="slidenum">
              <a:rPr lang="en-US" smtClean="0"/>
              <a:pPr>
                <a:defRPr/>
              </a:pPr>
              <a:t>8</a:t>
            </a:fld>
            <a:endParaRPr lang="en-US"/>
          </a:p>
        </p:txBody>
      </p:sp>
    </p:spTree>
    <p:extLst>
      <p:ext uri="{BB962C8B-B14F-4D97-AF65-F5344CB8AC3E}">
        <p14:creationId xmlns:p14="http://schemas.microsoft.com/office/powerpoint/2010/main" val="2797740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pPr>
              <a:defRPr/>
            </a:pPr>
            <a:fld id="{4D5C12DD-E08C-459C-A0A9-92B5E7E6EC34}" type="slidenum">
              <a:rPr lang="en-US" smtClean="0"/>
              <a:pPr>
                <a:defRPr/>
              </a:pPr>
              <a:t>11</a:t>
            </a:fld>
            <a:endParaRPr lang="en-US"/>
          </a:p>
        </p:txBody>
      </p:sp>
    </p:spTree>
    <p:extLst>
      <p:ext uri="{BB962C8B-B14F-4D97-AF65-F5344CB8AC3E}">
        <p14:creationId xmlns:p14="http://schemas.microsoft.com/office/powerpoint/2010/main" val="1147835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D3B62EC-D864-4CDC-BBD1-6AAA754E65DA}" type="datetimeFigureOut">
              <a:rPr lang="es-ES"/>
              <a:pPr>
                <a:defRPr/>
              </a:pPr>
              <a:t>15/04/2013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FA3046-3DFE-4BD6-83A5-0F74BB5BC092}" type="slidenum">
              <a:rPr lang="en-US"/>
              <a:pPr>
                <a:defRPr/>
              </a:pPr>
              <a:t>‹Nº›</a:t>
            </a:fld>
            <a:endParaRPr lang="en-US"/>
          </a:p>
        </p:txBody>
      </p:sp>
    </p:spTree>
    <p:extLst>
      <p:ext uri="{BB962C8B-B14F-4D97-AF65-F5344CB8AC3E}">
        <p14:creationId xmlns:p14="http://schemas.microsoft.com/office/powerpoint/2010/main" val="74549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FF3A002-7BAB-4E7C-8337-B48E66194700}" type="datetimeFigureOut">
              <a:rPr lang="es-ES"/>
              <a:pPr>
                <a:defRPr/>
              </a:pPr>
              <a:t>15/04/2013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FA08A7D-C05C-4CE5-AD25-E3CACBD5BF32}" type="slidenum">
              <a:rPr lang="en-US"/>
              <a:pPr>
                <a:defRPr/>
              </a:pPr>
              <a:t>‹Nº›</a:t>
            </a:fld>
            <a:endParaRPr lang="en-US"/>
          </a:p>
        </p:txBody>
      </p:sp>
    </p:spTree>
    <p:extLst>
      <p:ext uri="{BB962C8B-B14F-4D97-AF65-F5344CB8AC3E}">
        <p14:creationId xmlns:p14="http://schemas.microsoft.com/office/powerpoint/2010/main" val="6830248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1AD602E-5C60-401F-8171-A8FAC4561249}" type="datetimeFigureOut">
              <a:rPr lang="es-ES"/>
              <a:pPr>
                <a:defRPr/>
              </a:pPr>
              <a:t>15/04/2013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07EDC0-F97E-4FCD-A1EA-4D7BD6467E1F}" type="slidenum">
              <a:rPr lang="en-US"/>
              <a:pPr>
                <a:defRPr/>
              </a:pPr>
              <a:t>‹Nº›</a:t>
            </a:fld>
            <a:endParaRPr lang="en-US"/>
          </a:p>
        </p:txBody>
      </p:sp>
    </p:spTree>
    <p:extLst>
      <p:ext uri="{BB962C8B-B14F-4D97-AF65-F5344CB8AC3E}">
        <p14:creationId xmlns:p14="http://schemas.microsoft.com/office/powerpoint/2010/main" val="8262478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F46788-4281-4E62-9414-D752E793B026}" type="datetimeFigureOut">
              <a:rPr lang="es-ES"/>
              <a:pPr>
                <a:defRPr/>
              </a:pPr>
              <a:t>15/04/2013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DEA13C0-DA73-40C2-B74F-2B4DB0CF496B}" type="slidenum">
              <a:rPr lang="en-US"/>
              <a:pPr>
                <a:defRPr/>
              </a:pPr>
              <a:t>‹Nº›</a:t>
            </a:fld>
            <a:endParaRPr lang="en-US"/>
          </a:p>
        </p:txBody>
      </p:sp>
    </p:spTree>
    <p:extLst>
      <p:ext uri="{BB962C8B-B14F-4D97-AF65-F5344CB8AC3E}">
        <p14:creationId xmlns:p14="http://schemas.microsoft.com/office/powerpoint/2010/main" val="42253578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FF6DAC8-2AA7-40AA-937A-531D9186E05E}" type="datetimeFigureOut">
              <a:rPr lang="es-ES"/>
              <a:pPr>
                <a:defRPr/>
              </a:pPr>
              <a:t>15/04/2013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91FA1FE-6BD4-4347-8E9E-D3200682E2CC}" type="slidenum">
              <a:rPr lang="en-US"/>
              <a:pPr>
                <a:defRPr/>
              </a:pPr>
              <a:t>‹Nº›</a:t>
            </a:fld>
            <a:endParaRPr lang="en-US"/>
          </a:p>
        </p:txBody>
      </p:sp>
    </p:spTree>
    <p:extLst>
      <p:ext uri="{BB962C8B-B14F-4D97-AF65-F5344CB8AC3E}">
        <p14:creationId xmlns:p14="http://schemas.microsoft.com/office/powerpoint/2010/main" val="42172314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2B9AC21-3FFE-409E-AC56-473CC0B3FC08}" type="datetimeFigureOut">
              <a:rPr lang="es-ES"/>
              <a:pPr>
                <a:defRPr/>
              </a:pPr>
              <a:t>15/04/2013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D5EAD21-C1A8-4FCE-BA24-CC758532BA12}" type="slidenum">
              <a:rPr lang="en-US"/>
              <a:pPr>
                <a:defRPr/>
              </a:pPr>
              <a:t>‹Nº›</a:t>
            </a:fld>
            <a:endParaRPr lang="en-US"/>
          </a:p>
        </p:txBody>
      </p:sp>
    </p:spTree>
    <p:extLst>
      <p:ext uri="{BB962C8B-B14F-4D97-AF65-F5344CB8AC3E}">
        <p14:creationId xmlns:p14="http://schemas.microsoft.com/office/powerpoint/2010/main" val="35367226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3BC48BF-38E8-4869-8D91-014BCF6C9C7B}" type="datetimeFigureOut">
              <a:rPr lang="es-ES"/>
              <a:pPr>
                <a:defRPr/>
              </a:pPr>
              <a:t>15/04/2013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46F92BC-70E8-4D81-B3C7-7E47BA1DAF41}" type="slidenum">
              <a:rPr lang="en-US"/>
              <a:pPr>
                <a:defRPr/>
              </a:pPr>
              <a:t>‹Nº›</a:t>
            </a:fld>
            <a:endParaRPr lang="en-US"/>
          </a:p>
        </p:txBody>
      </p:sp>
    </p:spTree>
    <p:extLst>
      <p:ext uri="{BB962C8B-B14F-4D97-AF65-F5344CB8AC3E}">
        <p14:creationId xmlns:p14="http://schemas.microsoft.com/office/powerpoint/2010/main" val="34982070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E5FCCA0-A986-4431-B4DF-17770961B713}" type="datetimeFigureOut">
              <a:rPr lang="es-ES"/>
              <a:pPr>
                <a:defRPr/>
              </a:pPr>
              <a:t>15/04/2013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1DC418F-6CCC-4448-8752-2E2DAB5C99AF}" type="slidenum">
              <a:rPr lang="en-US"/>
              <a:pPr>
                <a:defRPr/>
              </a:pPr>
              <a:t>‹Nº›</a:t>
            </a:fld>
            <a:endParaRPr lang="en-US"/>
          </a:p>
        </p:txBody>
      </p:sp>
    </p:spTree>
    <p:extLst>
      <p:ext uri="{BB962C8B-B14F-4D97-AF65-F5344CB8AC3E}">
        <p14:creationId xmlns:p14="http://schemas.microsoft.com/office/powerpoint/2010/main" val="37466006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6F442FF-40C5-40B9-876D-9C04086A544E}" type="datetimeFigureOut">
              <a:rPr lang="es-ES"/>
              <a:pPr>
                <a:defRPr/>
              </a:pPr>
              <a:t>15/04/2013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F84DE4-F69E-4F8F-BA49-A026B96B6B62}" type="slidenum">
              <a:rPr lang="en-US"/>
              <a:pPr>
                <a:defRPr/>
              </a:pPr>
              <a:t>‹Nº›</a:t>
            </a:fld>
            <a:endParaRPr lang="en-US"/>
          </a:p>
        </p:txBody>
      </p:sp>
    </p:spTree>
    <p:extLst>
      <p:ext uri="{BB962C8B-B14F-4D97-AF65-F5344CB8AC3E}">
        <p14:creationId xmlns:p14="http://schemas.microsoft.com/office/powerpoint/2010/main" val="22800689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0B456C-AA8A-405B-91A3-7FCEA2CF84EF}" type="datetimeFigureOut">
              <a:rPr lang="es-ES"/>
              <a:pPr>
                <a:defRPr/>
              </a:pPr>
              <a:t>15/04/2013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8094BD9-F6E2-4B19-99B2-6B867F476009}" type="slidenum">
              <a:rPr lang="en-US"/>
              <a:pPr>
                <a:defRPr/>
              </a:pPr>
              <a:t>‹Nº›</a:t>
            </a:fld>
            <a:endParaRPr lang="en-US"/>
          </a:p>
        </p:txBody>
      </p:sp>
    </p:spTree>
    <p:extLst>
      <p:ext uri="{BB962C8B-B14F-4D97-AF65-F5344CB8AC3E}">
        <p14:creationId xmlns:p14="http://schemas.microsoft.com/office/powerpoint/2010/main" val="3323862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6B03521-2B3D-4293-B861-A4A793FAE8A2}" type="datetimeFigureOut">
              <a:rPr lang="es-ES"/>
              <a:pPr>
                <a:defRPr/>
              </a:pPr>
              <a:t>15/04/2013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EACDE3E-230A-4C95-971A-9DC71DCF88EF}" type="slidenum">
              <a:rPr lang="en-US"/>
              <a:pPr>
                <a:defRPr/>
              </a:pPr>
              <a:t>‹Nº›</a:t>
            </a:fld>
            <a:endParaRPr lang="en-US"/>
          </a:p>
        </p:txBody>
      </p:sp>
    </p:spTree>
    <p:extLst>
      <p:ext uri="{BB962C8B-B14F-4D97-AF65-F5344CB8AC3E}">
        <p14:creationId xmlns:p14="http://schemas.microsoft.com/office/powerpoint/2010/main" val="25236300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a:defRPr/>
            </a:pPr>
            <a:fld id="{A653FC63-18B9-42A6-AD70-DE30A1332527}" type="datetimeFigureOut">
              <a:rPr lang="es-ES"/>
              <a:pPr>
                <a:defRPr/>
              </a:pPr>
              <a:t>15/04/2013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a:defRPr/>
            </a:pPr>
            <a:fld id="{BB2C08FD-E316-4C29-8BFB-148AD194457D}" type="slidenum">
              <a:rPr lang="en-US"/>
              <a:pPr>
                <a:defRPr/>
              </a:pPr>
              <a:t>‹Nº›</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6" grpId="0"/>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FORMATOCARATULA.jpg"/>
          <p:cNvPicPr>
            <a:picLocks noChangeAspect="1"/>
          </p:cNvPicPr>
          <p:nvPr/>
        </p:nvPicPr>
        <p:blipFill>
          <a:blip r:embed="rId3" cstate="print"/>
          <a:stretch>
            <a:fillRect/>
          </a:stretch>
        </p:blipFill>
        <p:spPr>
          <a:xfrm>
            <a:off x="-285784" y="-72148"/>
            <a:ext cx="9399640" cy="70730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051" name="1 Título"/>
          <p:cNvSpPr>
            <a:spLocks noGrp="1"/>
          </p:cNvSpPr>
          <p:nvPr>
            <p:ph type="title"/>
          </p:nvPr>
        </p:nvSpPr>
        <p:spPr>
          <a:xfrm>
            <a:off x="500063" y="714375"/>
            <a:ext cx="8643937" cy="4857750"/>
          </a:xfrm>
        </p:spPr>
        <p:txBody>
          <a:bodyPr/>
          <a:lstStyle/>
          <a:p>
            <a:pPr eaLnBrk="1" hangingPunct="1"/>
            <a:r>
              <a:rPr lang="es-EC" sz="2400" smtClean="0"/>
              <a:t/>
            </a:r>
            <a:br>
              <a:rPr lang="es-EC" sz="2400" smtClean="0"/>
            </a:br>
            <a:r>
              <a:rPr lang="es-EC" sz="2400" smtClean="0"/>
              <a:t/>
            </a:r>
            <a:br>
              <a:rPr lang="es-EC" sz="2400" smtClean="0"/>
            </a:br>
            <a:endParaRPr lang="es-EC" smtClean="0"/>
          </a:p>
        </p:txBody>
      </p:sp>
      <p:sp>
        <p:nvSpPr>
          <p:cNvPr id="2" name="1 Rectángulo"/>
          <p:cNvSpPr/>
          <p:nvPr/>
        </p:nvSpPr>
        <p:spPr>
          <a:xfrm>
            <a:off x="1524000" y="1524000"/>
            <a:ext cx="6705600" cy="2308324"/>
          </a:xfrm>
          <a:prstGeom prst="rect">
            <a:avLst/>
          </a:prstGeom>
        </p:spPr>
        <p:txBody>
          <a:bodyPr wrap="square">
            <a:spAutoFit/>
          </a:bodyPr>
          <a:lstStyle/>
          <a:p>
            <a:pPr algn="ctr"/>
            <a:r>
              <a:rPr lang="es-ES" sz="2400" b="1" dirty="0"/>
              <a:t>EVALUACIÓN DEL DESEMPEÑO DE UNA CONEXIÓN ESTRUCTURAL VIGA “I” COLUMNA TIPO CAJÓN (HSS) PARA SU CALIFICACIÓN SEGÚN CÓDIGO FEMA 350, MEDIANTE LA CONSTRUCCIÓN DE UN MODELO FÍSICO</a:t>
            </a:r>
            <a:endParaRPr lang="es-ES" sz="2400" dirty="0"/>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008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304800"/>
            <a:ext cx="8229600" cy="1143000"/>
          </a:xfrm>
        </p:spPr>
        <p:txBody>
          <a:bodyPr/>
          <a:lstStyle/>
          <a:p>
            <a:r>
              <a:rPr lang="es-ES" sz="2400" b="1" dirty="0" smtClean="0">
                <a:latin typeface="Arial" pitchFamily="34" charset="0"/>
                <a:cs typeface="Arial" pitchFamily="34" charset="0"/>
              </a:rPr>
              <a:t>TIPOS DE PORTICOS</a:t>
            </a:r>
            <a:endParaRPr lang="es-ES" sz="2400" b="1" dirty="0">
              <a:latin typeface="Arial" pitchFamily="34" charset="0"/>
              <a:cs typeface="Arial" pitchFamily="34" charset="0"/>
            </a:endParaRPr>
          </a:p>
        </p:txBody>
      </p:sp>
      <p:sp>
        <p:nvSpPr>
          <p:cNvPr id="3" name="2 Marcador de contenido"/>
          <p:cNvSpPr>
            <a:spLocks noGrp="1"/>
          </p:cNvSpPr>
          <p:nvPr>
            <p:ph idx="1"/>
          </p:nvPr>
        </p:nvSpPr>
        <p:spPr>
          <a:xfrm>
            <a:off x="457200" y="1600200"/>
            <a:ext cx="5029200" cy="4525963"/>
          </a:xfrm>
        </p:spPr>
        <p:txBody>
          <a:bodyPr/>
          <a:lstStyle/>
          <a:p>
            <a:pPr marL="0" indent="0">
              <a:buNone/>
            </a:pPr>
            <a:r>
              <a:rPr lang="es-ES" dirty="0" smtClean="0"/>
              <a:t>ARRIOSTRADOS</a:t>
            </a:r>
          </a:p>
          <a:p>
            <a:pPr algn="just"/>
            <a:endParaRPr lang="es-ES" sz="2000" dirty="0" smtClean="0">
              <a:latin typeface="Arial" pitchFamily="34" charset="0"/>
              <a:cs typeface="Arial" pitchFamily="34" charset="0"/>
            </a:endParaRPr>
          </a:p>
          <a:p>
            <a:pPr algn="just"/>
            <a:r>
              <a:rPr lang="es-ES" sz="2000" dirty="0" smtClean="0">
                <a:latin typeface="Arial" pitchFamily="34" charset="0"/>
                <a:cs typeface="Arial" pitchFamily="34" charset="0"/>
              </a:rPr>
              <a:t>Las riostras forman una estructura reticulada con triangulaciones o con la presencia de un muro de corte.</a:t>
            </a:r>
          </a:p>
          <a:p>
            <a:pPr algn="just"/>
            <a:r>
              <a:rPr lang="es-ES" sz="2000" dirty="0" smtClean="0">
                <a:latin typeface="Arial" pitchFamily="34" charset="0"/>
                <a:cs typeface="Arial" pitchFamily="34" charset="0"/>
              </a:rPr>
              <a:t>Tienen gran rigidez y estabilidad lateral</a:t>
            </a:r>
            <a:endParaRPr lang="es-ES" sz="2000" dirty="0">
              <a:latin typeface="Arial" pitchFamily="34" charset="0"/>
              <a:cs typeface="Arial" pitchFamily="34" charset="0"/>
            </a:endParaRPr>
          </a:p>
          <a:p>
            <a:pPr algn="just"/>
            <a:r>
              <a:rPr lang="es-ES" sz="2000" dirty="0" smtClean="0">
                <a:latin typeface="Arial" pitchFamily="34" charset="0"/>
                <a:cs typeface="Arial" pitchFamily="34" charset="0"/>
              </a:rPr>
              <a:t>Los esfuerzos principales de sus elementos son debido a fuerza axial (tracción y compresión).</a:t>
            </a:r>
          </a:p>
          <a:p>
            <a:endParaRPr lang="es-ES" dirty="0"/>
          </a:p>
          <a:p>
            <a:pPr marL="0" indent="0">
              <a:buNone/>
            </a:pPr>
            <a:endParaRPr lang="es-ES" dirty="0" smtClean="0"/>
          </a:p>
        </p:txBody>
      </p:sp>
      <p:pic>
        <p:nvPicPr>
          <p:cNvPr id="286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676400"/>
            <a:ext cx="2986088" cy="2846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285004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008000"/>
                                      </p:to>
                                    </p:animClr>
                                  </p:sub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008000"/>
                                      </p:to>
                                    </p:animClr>
                                  </p:sub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008000"/>
                                      </p:to>
                                    </p:animClr>
                                  </p:sub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8678"/>
                                        </p:tgtEl>
                                        <p:attrNameLst>
                                          <p:attrName>style.visibility</p:attrName>
                                        </p:attrNameLst>
                                      </p:cBhvr>
                                      <p:to>
                                        <p:strVal val="visible"/>
                                      </p:to>
                                    </p:set>
                                    <p:animEffect transition="in" filter="fade">
                                      <p:cBhvr>
                                        <p:cTn id="23" dur="500"/>
                                        <p:tgtEl>
                                          <p:spTgt spid="28678"/>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3445" y="842665"/>
            <a:ext cx="3960857" cy="3162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762000" y="1219200"/>
            <a:ext cx="2680798" cy="400110"/>
          </a:xfrm>
          <a:prstGeom prst="rect">
            <a:avLst/>
          </a:prstGeom>
        </p:spPr>
        <p:txBody>
          <a:bodyPr wrap="none">
            <a:spAutoFit/>
          </a:bodyPr>
          <a:lstStyle/>
          <a:p>
            <a:r>
              <a:rPr lang="es-ES" sz="2000" dirty="0" smtClean="0"/>
              <a:t>NO ARRIOSTRADOS</a:t>
            </a:r>
            <a:endParaRPr lang="es-ES" sz="2000" dirty="0"/>
          </a:p>
        </p:txBody>
      </p:sp>
      <p:sp>
        <p:nvSpPr>
          <p:cNvPr id="7" name="6 Rectángulo"/>
          <p:cNvSpPr/>
          <p:nvPr/>
        </p:nvSpPr>
        <p:spPr>
          <a:xfrm>
            <a:off x="3243352" y="381000"/>
            <a:ext cx="3310522" cy="461665"/>
          </a:xfrm>
          <a:prstGeom prst="rect">
            <a:avLst/>
          </a:prstGeom>
        </p:spPr>
        <p:txBody>
          <a:bodyPr wrap="none">
            <a:spAutoFit/>
          </a:bodyPr>
          <a:lstStyle/>
          <a:p>
            <a:r>
              <a:rPr lang="es-ES" sz="2400" b="1" dirty="0" smtClean="0">
                <a:latin typeface="Arial" pitchFamily="34" charset="0"/>
                <a:cs typeface="Arial" pitchFamily="34" charset="0"/>
              </a:rPr>
              <a:t>TIPOS DE PORTICOS</a:t>
            </a:r>
            <a:endParaRPr lang="es-ES" sz="2400" dirty="0"/>
          </a:p>
        </p:txBody>
      </p:sp>
      <p:sp>
        <p:nvSpPr>
          <p:cNvPr id="8" name="7 CuadroTexto"/>
          <p:cNvSpPr txBox="1"/>
          <p:nvPr/>
        </p:nvSpPr>
        <p:spPr>
          <a:xfrm>
            <a:off x="600075" y="1837114"/>
            <a:ext cx="3733800" cy="3970318"/>
          </a:xfrm>
          <a:prstGeom prst="rect">
            <a:avLst/>
          </a:prstGeom>
          <a:noFill/>
        </p:spPr>
        <p:txBody>
          <a:bodyPr wrap="square" rtlCol="0">
            <a:spAutoFit/>
          </a:bodyPr>
          <a:lstStyle/>
          <a:p>
            <a:pPr marL="285750" indent="-285750" algn="just">
              <a:buFont typeface="Arial" pitchFamily="34" charset="0"/>
              <a:buChar char="•"/>
            </a:pPr>
            <a:r>
              <a:rPr lang="es-ES" dirty="0" smtClean="0"/>
              <a:t>Usualmente sus componentes son rectilíneos con componente verticales (columnas) y horizontales (vigas).</a:t>
            </a:r>
          </a:p>
          <a:p>
            <a:pPr marL="285750" indent="-285750" algn="just">
              <a:buFont typeface="Arial" pitchFamily="34" charset="0"/>
              <a:buChar char="•"/>
            </a:pPr>
            <a:endParaRPr lang="es-ES" dirty="0"/>
          </a:p>
          <a:p>
            <a:pPr marL="285750" indent="-285750" algn="just">
              <a:buFont typeface="Arial" pitchFamily="34" charset="0"/>
              <a:buChar char="•"/>
            </a:pPr>
            <a:r>
              <a:rPr lang="es-ES" dirty="0" smtClean="0"/>
              <a:t>Sus componentes están sometidos principalmente a momentos flectores y esfuerzos de corte.</a:t>
            </a:r>
          </a:p>
          <a:p>
            <a:pPr marL="285750" indent="-285750" algn="just">
              <a:buFont typeface="Arial" pitchFamily="34" charset="0"/>
              <a:buChar char="•"/>
            </a:pPr>
            <a:endParaRPr lang="es-ES" dirty="0"/>
          </a:p>
          <a:p>
            <a:pPr marL="285750" indent="-285750" algn="just">
              <a:buFont typeface="Arial" pitchFamily="34" charset="0"/>
              <a:buChar char="•"/>
            </a:pPr>
            <a:r>
              <a:rPr lang="es-ES" dirty="0" smtClean="0"/>
              <a:t>Se caracterizan por su gran capacidad de disipación de energía cuando son construidos para ese fin.</a:t>
            </a:r>
            <a:endParaRPr lang="es-ES" dirty="0"/>
          </a:p>
        </p:txBody>
      </p:sp>
    </p:spTree>
    <p:extLst>
      <p:ext uri="{BB962C8B-B14F-4D97-AF65-F5344CB8AC3E}">
        <p14:creationId xmlns:p14="http://schemas.microsoft.com/office/powerpoint/2010/main" val="1981409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fade">
                                      <p:cBhvr>
                                        <p:cTn id="15" dur="500"/>
                                        <p:tgtEl>
                                          <p:spTgt spid="8">
                                            <p:txEl>
                                              <p:pRg st="0" end="0"/>
                                            </p:txEl>
                                          </p:spTgt>
                                        </p:tgtEl>
                                      </p:cBhvr>
                                    </p:animEffect>
                                  </p:childTnLst>
                                  <p:subTnLst>
                                    <p:animClr clrSpc="rgb" dir="cw">
                                      <p:cBhvr override="childStyle">
                                        <p:cTn dur="1" fill="hold" display="0" masterRel="nextClick" afterEffect="1"/>
                                        <p:tgtEl>
                                          <p:spTgt spid="8">
                                            <p:txEl>
                                              <p:pRg st="0" end="0"/>
                                            </p:txEl>
                                          </p:spTgt>
                                        </p:tgtEl>
                                        <p:attrNameLst>
                                          <p:attrName>ppt_c</p:attrName>
                                        </p:attrNameLst>
                                      </p:cBhvr>
                                      <p:to>
                                        <a:srgbClr val="008000"/>
                                      </p:to>
                                    </p:animClr>
                                  </p:sub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Effect transition="in" filter="fade">
                                      <p:cBhvr>
                                        <p:cTn id="19" dur="500"/>
                                        <p:tgtEl>
                                          <p:spTgt spid="8">
                                            <p:txEl>
                                              <p:pRg st="2" end="2"/>
                                            </p:txEl>
                                          </p:spTgt>
                                        </p:tgtEl>
                                      </p:cBhvr>
                                    </p:animEffect>
                                  </p:childTnLst>
                                  <p:subTnLst>
                                    <p:animClr clrSpc="rgb" dir="cw">
                                      <p:cBhvr override="childStyle">
                                        <p:cTn dur="1" fill="hold" display="0" masterRel="nextClick" afterEffect="1"/>
                                        <p:tgtEl>
                                          <p:spTgt spid="8">
                                            <p:txEl>
                                              <p:pRg st="2" end="2"/>
                                            </p:txEl>
                                          </p:spTgt>
                                        </p:tgtEl>
                                        <p:attrNameLst>
                                          <p:attrName>ppt_c</p:attrName>
                                        </p:attrNameLst>
                                      </p:cBhvr>
                                      <p:to>
                                        <a:srgbClr val="008000"/>
                                      </p:to>
                                    </p:animClr>
                                  </p:sub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
                                            <p:txEl>
                                              <p:pRg st="4" end="4"/>
                                            </p:txEl>
                                          </p:spTgt>
                                        </p:tgtEl>
                                        <p:attrNameLst>
                                          <p:attrName>style.visibility</p:attrName>
                                        </p:attrNameLst>
                                      </p:cBhvr>
                                      <p:to>
                                        <p:strVal val="visible"/>
                                      </p:to>
                                    </p:set>
                                    <p:animEffect transition="in" filter="fade">
                                      <p:cBhvr>
                                        <p:cTn id="27" dur="500"/>
                                        <p:tgtEl>
                                          <p:spTgt spid="8">
                                            <p:txEl>
                                              <p:pRg st="4" end="4"/>
                                            </p:txEl>
                                          </p:spTgt>
                                        </p:tgtEl>
                                      </p:cBhvr>
                                    </p:animEffect>
                                  </p:childTnLst>
                                  <p:subTnLst>
                                    <p:animClr clrSpc="rgb" dir="cw">
                                      <p:cBhvr override="childStyle">
                                        <p:cTn dur="1" fill="hold" display="0" masterRel="nextClick" afterEffect="1"/>
                                        <p:tgtEl>
                                          <p:spTgt spid="8">
                                            <p:txEl>
                                              <p:pRg st="4" end="4"/>
                                            </p:txEl>
                                          </p:spTgt>
                                        </p:tgtEl>
                                        <p:attrNameLst>
                                          <p:attrName>ppt_c</p:attrName>
                                        </p:attrNameLst>
                                      </p:cBhvr>
                                      <p:to>
                                        <a:srgbClr val="008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endParaRPr lang="es-ES" sz="2400" b="1" dirty="0">
              <a:latin typeface="Arial" pitchFamily="34" charset="0"/>
              <a:cs typeface="Arial"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03851193"/>
              </p:ext>
            </p:extLst>
          </p:nvPr>
        </p:nvGraphicFramePr>
        <p:xfrm>
          <a:off x="458645" y="3810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79315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8645" y="2743200"/>
            <a:ext cx="8229600" cy="1143000"/>
          </a:xfrm>
        </p:spPr>
        <p:txBody>
          <a:bodyPr/>
          <a:lstStyle/>
          <a:p>
            <a:r>
              <a:rPr lang="es-ES" b="1" dirty="0" smtClean="0">
                <a:latin typeface="Arial" pitchFamily="34" charset="0"/>
                <a:cs typeface="Arial" pitchFamily="34" charset="0"/>
              </a:rPr>
              <a:t>CONEXIÓN DE ESTUDIO</a:t>
            </a:r>
            <a:endParaRPr lang="es-ES" dirty="0"/>
          </a:p>
        </p:txBody>
      </p:sp>
    </p:spTree>
    <p:extLst>
      <p:ext uri="{BB962C8B-B14F-4D97-AF65-F5344CB8AC3E}">
        <p14:creationId xmlns:p14="http://schemas.microsoft.com/office/powerpoint/2010/main" val="16938917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dirty="0" smtClean="0"/>
              <a:t>GEOMETRÍA</a:t>
            </a:r>
            <a:endParaRPr lang="es-ES" dirty="0"/>
          </a:p>
        </p:txBody>
      </p:sp>
      <p:pic>
        <p:nvPicPr>
          <p:cNvPr id="5" name="4 Marcador de contenido"/>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267200" y="1645444"/>
            <a:ext cx="4344845" cy="3498056"/>
          </a:xfrm>
          <a:prstGeom prst="rect">
            <a:avLst/>
          </a:prstGeom>
          <a:noFill/>
          <a:ln>
            <a:noFill/>
          </a:ln>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0999" y="1371600"/>
            <a:ext cx="3533775" cy="376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990600" y="5486400"/>
            <a:ext cx="3724096" cy="646331"/>
          </a:xfrm>
          <a:prstGeom prst="rect">
            <a:avLst/>
          </a:prstGeom>
          <a:noFill/>
        </p:spPr>
        <p:txBody>
          <a:bodyPr wrap="none" rtlCol="0">
            <a:spAutoFit/>
          </a:bodyPr>
          <a:lstStyle/>
          <a:p>
            <a:r>
              <a:rPr lang="es-ES" dirty="0" smtClean="0"/>
              <a:t>Longitud de la viga:         2200 mm</a:t>
            </a:r>
          </a:p>
          <a:p>
            <a:r>
              <a:rPr lang="es-ES" dirty="0" smtClean="0"/>
              <a:t>Longitud de la columna:  2000 mm</a:t>
            </a:r>
            <a:endParaRPr lang="es-ES" dirty="0"/>
          </a:p>
        </p:txBody>
      </p:sp>
    </p:spTree>
    <p:extLst>
      <p:ext uri="{BB962C8B-B14F-4D97-AF65-F5344CB8AC3E}">
        <p14:creationId xmlns:p14="http://schemas.microsoft.com/office/powerpoint/2010/main" val="361471164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dirty="0" smtClean="0"/>
              <a:t>PROTOCOLO DE PRUEBA</a:t>
            </a:r>
            <a:endParaRPr lang="es-ES" dirty="0"/>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6530979"/>
              </p:ext>
            </p:extLst>
          </p:nvPr>
        </p:nvGraphicFramePr>
        <p:xfrm>
          <a:off x="4724400" y="1981200"/>
          <a:ext cx="3657600" cy="2291719"/>
        </p:xfrm>
        <a:graphic>
          <a:graphicData uri="http://schemas.openxmlformats.org/drawingml/2006/table">
            <a:tbl>
              <a:tblPr firstRow="1" firstCol="1" bandRow="1">
                <a:tableStyleId>{5C22544A-7EE6-4342-B048-85BDC9FD1C3A}</a:tableStyleId>
              </a:tblPr>
              <a:tblGrid>
                <a:gridCol w="764655"/>
                <a:gridCol w="1580287"/>
                <a:gridCol w="1312658"/>
              </a:tblGrid>
              <a:tr h="531499">
                <a:tc>
                  <a:txBody>
                    <a:bodyPr/>
                    <a:lstStyle/>
                    <a:p>
                      <a:pPr algn="ctr">
                        <a:lnSpc>
                          <a:spcPct val="150000"/>
                        </a:lnSpc>
                        <a:spcAft>
                          <a:spcPts val="0"/>
                        </a:spcAft>
                      </a:pPr>
                      <a:r>
                        <a:rPr lang="es-ES" sz="1100" dirty="0">
                          <a:effectLst/>
                        </a:rPr>
                        <a:t>Carga Nª</a:t>
                      </a:r>
                      <a:endParaRPr lang="es-ES" sz="1200" dirty="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Valor Pico de deformación (rad)</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Número de ciclos  (n)</a:t>
                      </a:r>
                      <a:endParaRPr lang="es-ES" sz="1200">
                        <a:effectLst/>
                        <a:latin typeface="Arial"/>
                        <a:ea typeface="Calibri"/>
                        <a:cs typeface="Times New Roman"/>
                      </a:endParaRPr>
                    </a:p>
                  </a:txBody>
                  <a:tcPr marL="44450" marR="44450" marT="0" marB="0" anchor="ctr"/>
                </a:tc>
              </a:tr>
              <a:tr h="250643">
                <a:tc>
                  <a:txBody>
                    <a:bodyPr/>
                    <a:lstStyle/>
                    <a:p>
                      <a:pPr algn="ctr">
                        <a:lnSpc>
                          <a:spcPct val="150000"/>
                        </a:lnSpc>
                        <a:spcAft>
                          <a:spcPts val="0"/>
                        </a:spcAft>
                      </a:pPr>
                      <a:r>
                        <a:rPr lang="es-ES" sz="1100">
                          <a:effectLst/>
                        </a:rPr>
                        <a:t>1</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0.00375</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6</a:t>
                      </a:r>
                      <a:endParaRPr lang="es-ES" sz="1200">
                        <a:effectLst/>
                        <a:latin typeface="Arial"/>
                        <a:ea typeface="Calibri"/>
                        <a:cs typeface="Times New Roman"/>
                      </a:endParaRPr>
                    </a:p>
                  </a:txBody>
                  <a:tcPr marL="44450" marR="44450" marT="0" marB="0" anchor="ctr"/>
                </a:tc>
              </a:tr>
              <a:tr h="250643">
                <a:tc>
                  <a:txBody>
                    <a:bodyPr/>
                    <a:lstStyle/>
                    <a:p>
                      <a:pPr algn="ctr">
                        <a:lnSpc>
                          <a:spcPct val="150000"/>
                        </a:lnSpc>
                        <a:spcAft>
                          <a:spcPts val="0"/>
                        </a:spcAft>
                      </a:pPr>
                      <a:r>
                        <a:rPr lang="es-ES" sz="1100">
                          <a:effectLst/>
                        </a:rPr>
                        <a:t>2</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0.005</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6</a:t>
                      </a:r>
                      <a:endParaRPr lang="es-ES" sz="1200">
                        <a:effectLst/>
                        <a:latin typeface="Arial"/>
                        <a:ea typeface="Calibri"/>
                        <a:cs typeface="Times New Roman"/>
                      </a:endParaRPr>
                    </a:p>
                  </a:txBody>
                  <a:tcPr marL="44450" marR="44450" marT="0" marB="0" anchor="ctr"/>
                </a:tc>
              </a:tr>
              <a:tr h="250643">
                <a:tc>
                  <a:txBody>
                    <a:bodyPr/>
                    <a:lstStyle/>
                    <a:p>
                      <a:pPr algn="ctr">
                        <a:lnSpc>
                          <a:spcPct val="150000"/>
                        </a:lnSpc>
                        <a:spcAft>
                          <a:spcPts val="0"/>
                        </a:spcAft>
                      </a:pPr>
                      <a:r>
                        <a:rPr lang="es-ES" sz="1100">
                          <a:effectLst/>
                        </a:rPr>
                        <a:t>3</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0.0075</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6</a:t>
                      </a:r>
                      <a:endParaRPr lang="es-ES" sz="1200">
                        <a:effectLst/>
                        <a:latin typeface="Arial"/>
                        <a:ea typeface="Calibri"/>
                        <a:cs typeface="Times New Roman"/>
                      </a:endParaRPr>
                    </a:p>
                  </a:txBody>
                  <a:tcPr marL="44450" marR="44450" marT="0" marB="0" anchor="ctr"/>
                </a:tc>
              </a:tr>
              <a:tr h="250643">
                <a:tc>
                  <a:txBody>
                    <a:bodyPr/>
                    <a:lstStyle/>
                    <a:p>
                      <a:pPr algn="ctr">
                        <a:lnSpc>
                          <a:spcPct val="150000"/>
                        </a:lnSpc>
                        <a:spcAft>
                          <a:spcPts val="0"/>
                        </a:spcAft>
                      </a:pPr>
                      <a:r>
                        <a:rPr lang="es-ES" sz="1100">
                          <a:effectLst/>
                        </a:rPr>
                        <a:t>4</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0.01</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4</a:t>
                      </a:r>
                      <a:endParaRPr lang="es-ES" sz="1200">
                        <a:effectLst/>
                        <a:latin typeface="Arial"/>
                        <a:ea typeface="Calibri"/>
                        <a:cs typeface="Times New Roman"/>
                      </a:endParaRPr>
                    </a:p>
                  </a:txBody>
                  <a:tcPr marL="44450" marR="44450" marT="0" marB="0" anchor="ctr"/>
                </a:tc>
              </a:tr>
              <a:tr h="250643">
                <a:tc>
                  <a:txBody>
                    <a:bodyPr/>
                    <a:lstStyle/>
                    <a:p>
                      <a:pPr algn="ctr">
                        <a:lnSpc>
                          <a:spcPct val="150000"/>
                        </a:lnSpc>
                        <a:spcAft>
                          <a:spcPts val="0"/>
                        </a:spcAft>
                      </a:pPr>
                      <a:r>
                        <a:rPr lang="es-ES" sz="1100">
                          <a:effectLst/>
                        </a:rPr>
                        <a:t>5</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0.015</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2</a:t>
                      </a:r>
                      <a:endParaRPr lang="es-ES" sz="1200">
                        <a:effectLst/>
                        <a:latin typeface="Arial"/>
                        <a:ea typeface="Calibri"/>
                        <a:cs typeface="Times New Roman"/>
                      </a:endParaRPr>
                    </a:p>
                  </a:txBody>
                  <a:tcPr marL="44450" marR="44450" marT="0" marB="0" anchor="ctr"/>
                </a:tc>
              </a:tr>
              <a:tr h="250643">
                <a:tc>
                  <a:txBody>
                    <a:bodyPr/>
                    <a:lstStyle/>
                    <a:p>
                      <a:pPr algn="ctr">
                        <a:lnSpc>
                          <a:spcPct val="150000"/>
                        </a:lnSpc>
                        <a:spcAft>
                          <a:spcPts val="0"/>
                        </a:spcAft>
                      </a:pPr>
                      <a:r>
                        <a:rPr lang="es-ES" sz="1100">
                          <a:effectLst/>
                        </a:rPr>
                        <a:t>6</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0.02</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dirty="0">
                          <a:effectLst/>
                        </a:rPr>
                        <a:t>2</a:t>
                      </a:r>
                      <a:endParaRPr lang="es-ES" sz="1200" dirty="0">
                        <a:effectLst/>
                        <a:latin typeface="Arial"/>
                        <a:ea typeface="Calibri"/>
                        <a:cs typeface="Times New Roman"/>
                      </a:endParaRPr>
                    </a:p>
                  </a:txBody>
                  <a:tcPr marL="44450" marR="44450" marT="0" marB="0" anchor="ctr"/>
                </a:tc>
              </a:tr>
              <a:tr h="250643">
                <a:tc>
                  <a:txBody>
                    <a:bodyPr/>
                    <a:lstStyle/>
                    <a:p>
                      <a:pPr algn="ctr">
                        <a:lnSpc>
                          <a:spcPct val="150000"/>
                        </a:lnSpc>
                        <a:spcAft>
                          <a:spcPts val="0"/>
                        </a:spcAft>
                      </a:pPr>
                      <a:r>
                        <a:rPr lang="es-ES" sz="1100">
                          <a:effectLst/>
                        </a:rPr>
                        <a:t>7</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a:effectLst/>
                        </a:rPr>
                        <a:t>0.03</a:t>
                      </a:r>
                      <a:endParaRPr lang="es-ES" sz="1200">
                        <a:effectLst/>
                        <a:latin typeface="Arial"/>
                        <a:ea typeface="Calibri"/>
                        <a:cs typeface="Times New Roman"/>
                      </a:endParaRPr>
                    </a:p>
                  </a:txBody>
                  <a:tcPr marL="44450" marR="44450" marT="0" marB="0" anchor="ctr"/>
                </a:tc>
                <a:tc>
                  <a:txBody>
                    <a:bodyPr/>
                    <a:lstStyle/>
                    <a:p>
                      <a:pPr algn="ctr">
                        <a:lnSpc>
                          <a:spcPct val="150000"/>
                        </a:lnSpc>
                        <a:spcAft>
                          <a:spcPts val="0"/>
                        </a:spcAft>
                      </a:pPr>
                      <a:r>
                        <a:rPr lang="es-ES" sz="1100" dirty="0">
                          <a:effectLst/>
                        </a:rPr>
                        <a:t>2</a:t>
                      </a:r>
                      <a:endParaRPr lang="es-ES" sz="1200" dirty="0">
                        <a:effectLst/>
                        <a:latin typeface="Arial"/>
                        <a:ea typeface="Calibri"/>
                        <a:cs typeface="Times New Roman"/>
                      </a:endParaRPr>
                    </a:p>
                  </a:txBody>
                  <a:tcPr marL="44450" marR="44450" marT="0" marB="0" anchor="ctr"/>
                </a:tc>
              </a:tr>
            </a:tbl>
          </a:graphicData>
        </a:graphic>
      </p:graphicFrame>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696277" y="1600200"/>
            <a:ext cx="3411855" cy="2933700"/>
          </a:xfrm>
          <a:prstGeom prst="rect">
            <a:avLst/>
          </a:prstGeom>
          <a:noFill/>
          <a:ln>
            <a:noFill/>
          </a:ln>
        </p:spPr>
      </p:pic>
    </p:spTree>
    <p:extLst>
      <p:ext uri="{BB962C8B-B14F-4D97-AF65-F5344CB8AC3E}">
        <p14:creationId xmlns:p14="http://schemas.microsoft.com/office/powerpoint/2010/main" val="31787467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533400" y="2743200"/>
            <a:ext cx="8229600" cy="1143000"/>
          </a:xfrm>
        </p:spPr>
        <p:txBody>
          <a:bodyPr/>
          <a:lstStyle/>
          <a:p>
            <a:r>
              <a:rPr lang="es-ES" b="1" dirty="0" smtClean="0">
                <a:latin typeface="Arial" pitchFamily="34" charset="0"/>
                <a:cs typeface="Arial" pitchFamily="34" charset="0"/>
              </a:rPr>
              <a:t>SIMULACIÓN DEL COMPORTAMIENTO DE LA CONEXIÓN</a:t>
            </a:r>
            <a:endParaRPr lang="es-ES" b="1" dirty="0">
              <a:latin typeface="Arial" pitchFamily="34" charset="0"/>
              <a:cs typeface="Arial" pitchFamily="34" charset="0"/>
            </a:endParaRPr>
          </a:p>
        </p:txBody>
      </p:sp>
    </p:spTree>
    <p:extLst>
      <p:ext uri="{BB962C8B-B14F-4D97-AF65-F5344CB8AC3E}">
        <p14:creationId xmlns:p14="http://schemas.microsoft.com/office/powerpoint/2010/main" val="16847591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8645" y="-152400"/>
            <a:ext cx="8229600" cy="1143000"/>
          </a:xfrm>
        </p:spPr>
        <p:txBody>
          <a:bodyPr/>
          <a:lstStyle/>
          <a:p>
            <a:r>
              <a:rPr lang="es-ES" sz="2400" b="1" dirty="0"/>
              <a:t>COMPORTAMIENTO DE LA CONEXIÓN EN UNA ESTRUCTURA</a:t>
            </a:r>
            <a:endParaRPr lang="es-ES" sz="2400"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228600" y="1676400"/>
            <a:ext cx="5065395" cy="3410585"/>
          </a:xfrm>
          <a:prstGeom prst="rect">
            <a:avLst/>
          </a:prstGeom>
          <a:noFill/>
          <a:ln>
            <a:noFill/>
          </a:ln>
        </p:spPr>
      </p:pic>
      <p:pic>
        <p:nvPicPr>
          <p:cNvPr id="6" name="5 Imagen"/>
          <p:cNvPicPr/>
          <p:nvPr/>
        </p:nvPicPr>
        <p:blipFill rotWithShape="1">
          <a:blip r:embed="rId4"/>
          <a:srcRect l="33565" t="41454" r="33552" b="31780"/>
          <a:stretch/>
        </p:blipFill>
        <p:spPr bwMode="auto">
          <a:xfrm>
            <a:off x="5362575" y="852487"/>
            <a:ext cx="3600450" cy="1647825"/>
          </a:xfrm>
          <a:prstGeom prst="rect">
            <a:avLst/>
          </a:prstGeom>
          <a:ln>
            <a:noFill/>
          </a:ln>
          <a:extLst>
            <a:ext uri="{53640926-AAD7-44D8-BBD7-CCE9431645EC}">
              <a14:shadowObscured xmlns:a14="http://schemas.microsoft.com/office/drawing/2010/main"/>
            </a:ext>
          </a:extLst>
        </p:spPr>
      </p:pic>
      <p:pic>
        <p:nvPicPr>
          <p:cNvPr id="7" name="6 Imagen"/>
          <p:cNvPicPr/>
          <p:nvPr/>
        </p:nvPicPr>
        <p:blipFill rotWithShape="1">
          <a:blip r:embed="rId5"/>
          <a:srcRect l="33144" t="41781" r="33311" b="32296"/>
          <a:stretch/>
        </p:blipFill>
        <p:spPr bwMode="auto">
          <a:xfrm>
            <a:off x="5362576" y="2667000"/>
            <a:ext cx="3600450" cy="1609725"/>
          </a:xfrm>
          <a:prstGeom prst="rect">
            <a:avLst/>
          </a:prstGeom>
          <a:ln>
            <a:noFill/>
          </a:ln>
          <a:extLst>
            <a:ext uri="{53640926-AAD7-44D8-BBD7-CCE9431645EC}">
              <a14:shadowObscured xmlns:a14="http://schemas.microsoft.com/office/drawing/2010/main"/>
            </a:ext>
          </a:extLst>
        </p:spPr>
      </p:pic>
      <p:pic>
        <p:nvPicPr>
          <p:cNvPr id="8" name="7 Imagen"/>
          <p:cNvPicPr/>
          <p:nvPr/>
        </p:nvPicPr>
        <p:blipFill rotWithShape="1">
          <a:blip r:embed="rId6">
            <a:extLst>
              <a:ext uri="{28A0092B-C50C-407E-A947-70E740481C1C}">
                <a14:useLocalDpi xmlns:a14="http://schemas.microsoft.com/office/drawing/2010/main" val="0"/>
              </a:ext>
            </a:extLst>
          </a:blip>
          <a:srcRect l="51278" t="57109" r="15815" b="12489"/>
          <a:stretch/>
        </p:blipFill>
        <p:spPr bwMode="auto">
          <a:xfrm>
            <a:off x="5362576" y="4419600"/>
            <a:ext cx="3145155" cy="1633220"/>
          </a:xfrm>
          <a:prstGeom prst="rect">
            <a:avLst/>
          </a:prstGeom>
          <a:ln>
            <a:noFill/>
          </a:ln>
          <a:effectLst>
            <a:softEdge rad="1270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5095565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par>
                                <p:cTn id="14" presetID="10"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8645" y="-44450"/>
            <a:ext cx="8229600" cy="1143000"/>
          </a:xfrm>
        </p:spPr>
        <p:txBody>
          <a:bodyPr/>
          <a:lstStyle/>
          <a:p>
            <a:r>
              <a:rPr lang="es-ES" sz="2400" b="1" dirty="0" smtClean="0">
                <a:latin typeface="Arial" pitchFamily="34" charset="0"/>
                <a:cs typeface="Arial" pitchFamily="34" charset="0"/>
              </a:rPr>
              <a:t>CARGAS</a:t>
            </a:r>
            <a:r>
              <a:rPr lang="es-ES" sz="2400" b="1" dirty="0">
                <a:latin typeface="Arial" pitchFamily="34" charset="0"/>
                <a:cs typeface="Arial" pitchFamily="34" charset="0"/>
              </a:rPr>
              <a:t> </a:t>
            </a:r>
            <a:r>
              <a:rPr lang="es-ES" sz="2400" b="1" dirty="0" smtClean="0">
                <a:latin typeface="Arial" pitchFamily="34" charset="0"/>
                <a:cs typeface="Arial" pitchFamily="34" charset="0"/>
              </a:rPr>
              <a:t>APLICADAS</a:t>
            </a:r>
            <a:endParaRPr lang="es-ES" sz="2400" b="1" dirty="0">
              <a:latin typeface="Arial" pitchFamily="34" charset="0"/>
              <a:cs typeface="Arial" pitchFamily="34" charset="0"/>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3906381795"/>
              </p:ext>
            </p:extLst>
          </p:nvPr>
        </p:nvGraphicFramePr>
        <p:xfrm>
          <a:off x="2057400" y="1264682"/>
          <a:ext cx="5410200" cy="2514600"/>
        </p:xfrm>
        <a:graphic>
          <a:graphicData uri="http://schemas.openxmlformats.org/drawingml/2006/table">
            <a:tbl>
              <a:tblPr firstRow="1" firstCol="1" bandRow="1">
                <a:tableStyleId>{5C22544A-7EE6-4342-B048-85BDC9FD1C3A}</a:tableStyleId>
              </a:tblPr>
              <a:tblGrid>
                <a:gridCol w="2620010"/>
                <a:gridCol w="1260475"/>
                <a:gridCol w="1529715"/>
              </a:tblGrid>
              <a:tr h="707390">
                <a:tc>
                  <a:txBody>
                    <a:bodyPr/>
                    <a:lstStyle/>
                    <a:p>
                      <a:pPr algn="just">
                        <a:lnSpc>
                          <a:spcPct val="150000"/>
                        </a:lnSpc>
                        <a:spcAft>
                          <a:spcPts val="0"/>
                        </a:spcAft>
                      </a:pPr>
                      <a:r>
                        <a:rPr lang="es-ES" sz="1100" dirty="0">
                          <a:effectLst/>
                        </a:rPr>
                        <a:t>DESCRIPCIÓN</a:t>
                      </a:r>
                      <a:endParaRPr lang="es-ES" sz="1200" dirty="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PESO (Kg/m^2)</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CARGA DISTRIBUIDA SOBRE LA ESTRUCTUA (Kgf/m^2)</a:t>
                      </a:r>
                      <a:endParaRPr lang="es-ES" sz="1200">
                        <a:effectLst/>
                        <a:latin typeface="Arial"/>
                        <a:ea typeface="Calibri"/>
                        <a:cs typeface="Times New Roman"/>
                      </a:endParaRPr>
                    </a:p>
                  </a:txBody>
                  <a:tcPr marL="44450" marR="44450" marT="0" marB="0" anchor="ctr"/>
                </a:tc>
              </a:tr>
              <a:tr h="381000">
                <a:tc>
                  <a:txBody>
                    <a:bodyPr/>
                    <a:lstStyle/>
                    <a:p>
                      <a:pPr algn="just">
                        <a:lnSpc>
                          <a:spcPct val="150000"/>
                        </a:lnSpc>
                        <a:spcAft>
                          <a:spcPts val="0"/>
                        </a:spcAft>
                      </a:pPr>
                      <a:r>
                        <a:rPr lang="es-ES" sz="1100">
                          <a:effectLst/>
                        </a:rPr>
                        <a:t>Muros de media asta con unidades de mampostería hueca de 15 mm de espesor</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239,63</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322</a:t>
                      </a:r>
                      <a:endParaRPr lang="es-ES" sz="1200">
                        <a:effectLst/>
                        <a:latin typeface="Arial"/>
                        <a:ea typeface="Calibri"/>
                        <a:cs typeface="Times New Roman"/>
                      </a:endParaRPr>
                    </a:p>
                  </a:txBody>
                  <a:tcPr marL="44450" marR="44450" marT="0" marB="0" anchor="ctr"/>
                </a:tc>
              </a:tr>
              <a:tr h="381000">
                <a:tc>
                  <a:txBody>
                    <a:bodyPr/>
                    <a:lstStyle/>
                    <a:p>
                      <a:pPr algn="just">
                        <a:lnSpc>
                          <a:spcPct val="150000"/>
                        </a:lnSpc>
                        <a:spcAft>
                          <a:spcPts val="0"/>
                        </a:spcAft>
                      </a:pPr>
                      <a:r>
                        <a:rPr lang="es-ES" sz="1100">
                          <a:effectLst/>
                        </a:rPr>
                        <a:t>Baldosa de cerámica de 19 mm sobre mortero de 13 mm</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dirty="0">
                          <a:effectLst/>
                        </a:rPr>
                        <a:t>78,52</a:t>
                      </a:r>
                      <a:endParaRPr lang="es-ES" sz="1200" dirty="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78,52</a:t>
                      </a:r>
                      <a:endParaRPr lang="es-ES" sz="1200">
                        <a:effectLst/>
                        <a:latin typeface="Arial"/>
                        <a:ea typeface="Calibri"/>
                        <a:cs typeface="Times New Roman"/>
                      </a:endParaRPr>
                    </a:p>
                  </a:txBody>
                  <a:tcPr marL="44450" marR="44450" marT="0" marB="0" anchor="ctr"/>
                </a:tc>
              </a:tr>
              <a:tr h="390525">
                <a:tc>
                  <a:txBody>
                    <a:bodyPr/>
                    <a:lstStyle/>
                    <a:p>
                      <a:pPr algn="just">
                        <a:lnSpc>
                          <a:spcPct val="150000"/>
                        </a:lnSpc>
                        <a:spcAft>
                          <a:spcPts val="0"/>
                        </a:spcAft>
                      </a:pPr>
                      <a:r>
                        <a:rPr lang="es-ES" sz="1100">
                          <a:effectLst/>
                        </a:rPr>
                        <a:t>Peso de la losa (hormigón fc210 densidad: 2200 kg/m^3</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174,98</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174,98</a:t>
                      </a:r>
                      <a:endParaRPr lang="es-ES" sz="1200">
                        <a:effectLst/>
                        <a:latin typeface="Arial"/>
                        <a:ea typeface="Calibri"/>
                        <a:cs typeface="Times New Roman"/>
                      </a:endParaRPr>
                    </a:p>
                  </a:txBody>
                  <a:tcPr marL="44450" marR="44450" marT="0" marB="0" anchor="ctr"/>
                </a:tc>
              </a:tr>
              <a:tr h="200025">
                <a:tc>
                  <a:txBody>
                    <a:bodyPr/>
                    <a:lstStyle/>
                    <a:p>
                      <a:pPr>
                        <a:lnSpc>
                          <a:spcPct val="115000"/>
                        </a:lnSpc>
                      </a:pPr>
                      <a:endParaRPr lang="es-ES" sz="1100">
                        <a:effectLst/>
                        <a:latin typeface="Calibri"/>
                        <a:cs typeface="Times New Roman"/>
                      </a:endParaRPr>
                    </a:p>
                  </a:txBody>
                  <a:tcPr marL="44450" marR="44450" marT="0" marB="0" anchor="b"/>
                </a:tc>
                <a:tc>
                  <a:txBody>
                    <a:bodyPr/>
                    <a:lstStyle/>
                    <a:p>
                      <a:pPr algn="just">
                        <a:lnSpc>
                          <a:spcPct val="150000"/>
                        </a:lnSpc>
                        <a:spcAft>
                          <a:spcPts val="0"/>
                        </a:spcAft>
                      </a:pPr>
                      <a:r>
                        <a:rPr lang="es-ES" sz="1100">
                          <a:effectLst/>
                        </a:rPr>
                        <a:t>TOTAL</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dirty="0">
                          <a:effectLst/>
                        </a:rPr>
                        <a:t>575,5</a:t>
                      </a:r>
                      <a:endParaRPr lang="es-ES" sz="1200" dirty="0">
                        <a:effectLst/>
                        <a:latin typeface="Arial"/>
                        <a:ea typeface="Calibri"/>
                        <a:cs typeface="Times New Roman"/>
                      </a:endParaRPr>
                    </a:p>
                  </a:txBody>
                  <a:tcPr marL="44450" marR="44450" marT="0" marB="0" anchor="ctr"/>
                </a:tc>
              </a:tr>
            </a:tbl>
          </a:graphicData>
        </a:graphic>
      </p:graphicFrame>
      <p:sp>
        <p:nvSpPr>
          <p:cNvPr id="6" name="5 CuadroTexto"/>
          <p:cNvSpPr txBox="1"/>
          <p:nvPr/>
        </p:nvSpPr>
        <p:spPr>
          <a:xfrm>
            <a:off x="3142409" y="857250"/>
            <a:ext cx="2862067" cy="400110"/>
          </a:xfrm>
          <a:prstGeom prst="rect">
            <a:avLst/>
          </a:prstGeom>
          <a:noFill/>
        </p:spPr>
        <p:txBody>
          <a:bodyPr wrap="none" rtlCol="0">
            <a:spAutoFit/>
          </a:bodyPr>
          <a:lstStyle/>
          <a:p>
            <a:pPr marL="285750" indent="-285750" algn="ctr">
              <a:buFont typeface="Arial" pitchFamily="34" charset="0"/>
              <a:buChar char="•"/>
            </a:pPr>
            <a:r>
              <a:rPr lang="es-ES" sz="2000" dirty="0" smtClean="0"/>
              <a:t>CARGAS MUERTAS</a:t>
            </a:r>
            <a:endParaRPr lang="es-ES" sz="2000" dirty="0"/>
          </a:p>
        </p:txBody>
      </p:sp>
      <p:sp>
        <p:nvSpPr>
          <p:cNvPr id="7" name="6 CuadroTexto"/>
          <p:cNvSpPr txBox="1"/>
          <p:nvPr/>
        </p:nvSpPr>
        <p:spPr>
          <a:xfrm>
            <a:off x="3568775" y="4086195"/>
            <a:ext cx="2009333" cy="400110"/>
          </a:xfrm>
          <a:prstGeom prst="rect">
            <a:avLst/>
          </a:prstGeom>
          <a:noFill/>
        </p:spPr>
        <p:txBody>
          <a:bodyPr wrap="none" rtlCol="0">
            <a:spAutoFit/>
          </a:bodyPr>
          <a:lstStyle/>
          <a:p>
            <a:pPr marL="285750" indent="-285750">
              <a:buFont typeface="Arial" pitchFamily="34" charset="0"/>
              <a:buChar char="•"/>
            </a:pPr>
            <a:r>
              <a:rPr lang="es-ES" sz="2000" dirty="0" smtClean="0"/>
              <a:t>CARGA VIVA</a:t>
            </a:r>
            <a:endParaRPr lang="es-ES" sz="2000" dirty="0"/>
          </a:p>
        </p:txBody>
      </p:sp>
      <mc:AlternateContent xmlns:mc="http://schemas.openxmlformats.org/markup-compatibility/2006" xmlns:a14="http://schemas.microsoft.com/office/drawing/2010/main">
        <mc:Choice Requires="a14">
          <p:graphicFrame>
            <p:nvGraphicFramePr>
              <p:cNvPr id="8" name="7 Tabla"/>
              <p:cNvGraphicFramePr>
                <a:graphicFrameLocks noGrp="1"/>
              </p:cNvGraphicFramePr>
              <p:nvPr>
                <p:extLst>
                  <p:ext uri="{D42A27DB-BD31-4B8C-83A1-F6EECF244321}">
                    <p14:modId xmlns:p14="http://schemas.microsoft.com/office/powerpoint/2010/main" val="3610506744"/>
                  </p:ext>
                </p:extLst>
              </p:nvPr>
            </p:nvGraphicFramePr>
            <p:xfrm>
              <a:off x="2057400" y="4648200"/>
              <a:ext cx="5410200" cy="640080"/>
            </p:xfrm>
            <a:graphic>
              <a:graphicData uri="http://schemas.openxmlformats.org/drawingml/2006/table">
                <a:tbl>
                  <a:tblPr firstRow="1" bandRow="1">
                    <a:tableStyleId>{5C22544A-7EE6-4342-B048-85BDC9FD1C3A}</a:tableStyleId>
                  </a:tblPr>
                  <a:tblGrid>
                    <a:gridCol w="2971800"/>
                    <a:gridCol w="2438400"/>
                  </a:tblGrid>
                  <a:tr h="381000">
                    <a:tc>
                      <a:txBody>
                        <a:bodyPr/>
                        <a:lstStyle/>
                        <a:p>
                          <a:r>
                            <a:rPr lang="es-ES" dirty="0" smtClean="0"/>
                            <a:t>Carga</a:t>
                          </a:r>
                          <a:r>
                            <a:rPr lang="es-ES" baseline="0" dirty="0" smtClean="0"/>
                            <a:t> viva para aplicación residencial (ASCE 07-05)</a:t>
                          </a:r>
                          <a:endParaRPr lang="es-ES" dirty="0"/>
                        </a:p>
                      </a:txBody>
                      <a:tcPr/>
                    </a:tc>
                    <a:tc>
                      <a:txBody>
                        <a:bodyPr/>
                        <a:lstStyle/>
                        <a:p>
                          <a:r>
                            <a:rPr lang="es-ES" sz="1800" b="1" kern="1200" dirty="0" smtClean="0">
                              <a:solidFill>
                                <a:schemeClr val="lt1"/>
                              </a:solidFill>
                              <a:effectLst/>
                              <a:latin typeface="+mn-lt"/>
                              <a:ea typeface="+mn-ea"/>
                              <a:cs typeface="+mn-cs"/>
                            </a:rPr>
                            <a:t>85,59 </a:t>
                          </a:r>
                          <a:r>
                            <a:rPr lang="es-ES" sz="1800" b="1" i="1" kern="1200" dirty="0">
                              <a:solidFill>
                                <a:schemeClr val="lt1"/>
                              </a:solidFill>
                              <a:effectLst/>
                              <a:latin typeface="+mn-lt"/>
                              <a:ea typeface="+mn-ea"/>
                              <a:cs typeface="+mn-cs"/>
                            </a:rPr>
                            <a:t>kg</a:t>
                          </a:r>
                          <a:r>
                            <a:rPr lang="es-ES" sz="1800" b="1" kern="1200" dirty="0">
                              <a:solidFill>
                                <a:schemeClr val="lt1"/>
                              </a:solidFill>
                              <a:effectLst/>
                              <a:latin typeface="+mn-lt"/>
                              <a:ea typeface="+mn-ea"/>
                              <a:cs typeface="+mn-cs"/>
                            </a:rPr>
                            <a:t>/</a:t>
                          </a:r>
                          <a14:m>
                            <m:oMath xmlns:m="http://schemas.openxmlformats.org/officeDocument/2006/math">
                              <m:sSup>
                                <m:sSupPr>
                                  <m:ctrlPr>
                                    <a:rPr lang="es-ES" sz="1800" b="1" i="1" kern="1200">
                                      <a:solidFill>
                                        <a:schemeClr val="lt1"/>
                                      </a:solidFill>
                                      <a:effectLst/>
                                      <a:latin typeface="Cambria Math"/>
                                      <a:ea typeface="+mn-ea"/>
                                      <a:cs typeface="+mn-cs"/>
                                    </a:rPr>
                                  </m:ctrlPr>
                                </m:sSupPr>
                                <m:e>
                                  <m:r>
                                    <a:rPr lang="es-ES" sz="1800" b="1" i="1" kern="1200">
                                      <a:solidFill>
                                        <a:schemeClr val="lt1"/>
                                      </a:solidFill>
                                      <a:effectLst/>
                                      <a:latin typeface="Cambria Math"/>
                                      <a:ea typeface="+mn-ea"/>
                                      <a:cs typeface="+mn-cs"/>
                                    </a:rPr>
                                    <m:t>𝑚</m:t>
                                  </m:r>
                                </m:e>
                                <m:sup>
                                  <m:r>
                                    <a:rPr lang="es-ES" sz="1800" b="1" i="1" kern="1200">
                                      <a:solidFill>
                                        <a:schemeClr val="lt1"/>
                                      </a:solidFill>
                                      <a:effectLst/>
                                      <a:latin typeface="Cambria Math"/>
                                      <a:ea typeface="+mn-ea"/>
                                      <a:cs typeface="+mn-cs"/>
                                    </a:rPr>
                                    <m:t>2</m:t>
                                  </m:r>
                                </m:sup>
                              </m:sSup>
                            </m:oMath>
                          </a14:m>
                          <a:r>
                            <a:rPr lang="es-ES" sz="1800" b="1" kern="1200" dirty="0">
                              <a:solidFill>
                                <a:schemeClr val="lt1"/>
                              </a:solidFill>
                              <a:effectLst/>
                              <a:latin typeface="+mn-lt"/>
                              <a:ea typeface="+mn-ea"/>
                              <a:cs typeface="+mn-cs"/>
                            </a:rPr>
                            <a:t>.</a:t>
                          </a:r>
                          <a:endParaRPr lang="es-ES" dirty="0"/>
                        </a:p>
                      </a:txBody>
                      <a:tcPr/>
                    </a:tc>
                  </a:tr>
                </a:tbl>
              </a:graphicData>
            </a:graphic>
          </p:graphicFrame>
        </mc:Choice>
        <mc:Fallback xmlns="">
          <p:graphicFrame>
            <p:nvGraphicFramePr>
              <p:cNvPr id="8" name="7 Tabla"/>
              <p:cNvGraphicFramePr>
                <a:graphicFrameLocks noGrp="1"/>
              </p:cNvGraphicFramePr>
              <p:nvPr>
                <p:extLst>
                  <p:ext uri="{D42A27DB-BD31-4B8C-83A1-F6EECF244321}">
                    <p14:modId xmlns:p14="http://schemas.microsoft.com/office/powerpoint/2010/main" val="3610506744"/>
                  </p:ext>
                </p:extLst>
              </p:nvPr>
            </p:nvGraphicFramePr>
            <p:xfrm>
              <a:off x="2057400" y="4648200"/>
              <a:ext cx="5410200" cy="640080"/>
            </p:xfrm>
            <a:graphic>
              <a:graphicData uri="http://schemas.openxmlformats.org/drawingml/2006/table">
                <a:tbl>
                  <a:tblPr firstRow="1" bandRow="1">
                    <a:tableStyleId>{5C22544A-7EE6-4342-B048-85BDC9FD1C3A}</a:tableStyleId>
                  </a:tblPr>
                  <a:tblGrid>
                    <a:gridCol w="2971800"/>
                    <a:gridCol w="2438400"/>
                  </a:tblGrid>
                  <a:tr h="640080">
                    <a:tc>
                      <a:txBody>
                        <a:bodyPr/>
                        <a:lstStyle/>
                        <a:p>
                          <a:r>
                            <a:rPr lang="es-ES" dirty="0" smtClean="0"/>
                            <a:t>Carga</a:t>
                          </a:r>
                          <a:r>
                            <a:rPr lang="es-ES" baseline="0" dirty="0" smtClean="0"/>
                            <a:t> viva para aplicación residencial (ASCE 07-05)</a:t>
                          </a:r>
                          <a:endParaRPr lang="es-ES" dirty="0"/>
                        </a:p>
                      </a:txBody>
                      <a:tcPr/>
                    </a:tc>
                    <a:tc>
                      <a:txBody>
                        <a:bodyPr/>
                        <a:lstStyle/>
                        <a:p>
                          <a:endParaRPr lang="es-ES"/>
                        </a:p>
                      </a:txBody>
                      <a:tcPr>
                        <a:blipFill rotWithShape="1">
                          <a:blip r:embed="rId3"/>
                          <a:stretch>
                            <a:fillRect l="-122000" t="-4762" b="-14286"/>
                          </a:stretch>
                        </a:blipFill>
                      </a:tcPr>
                    </a:tc>
                  </a:tr>
                </a:tbl>
              </a:graphicData>
            </a:graphic>
          </p:graphicFrame>
        </mc:Fallback>
      </mc:AlternateContent>
    </p:spTree>
    <p:extLst>
      <p:ext uri="{BB962C8B-B14F-4D97-AF65-F5344CB8AC3E}">
        <p14:creationId xmlns:p14="http://schemas.microsoft.com/office/powerpoint/2010/main" val="12270826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z="2400" b="1" dirty="0" smtClean="0"/>
              <a:t>RESULTADOS DE LA SIMULACIÓN</a:t>
            </a:r>
            <a:endParaRPr lang="es-ES" sz="2400" b="1" dirty="0"/>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90800"/>
            <a:ext cx="5223510" cy="3239135"/>
          </a:xfrm>
          <a:prstGeom prst="rect">
            <a:avLst/>
          </a:prstGeom>
          <a:noFill/>
          <a:ln>
            <a:noFill/>
          </a:ln>
        </p:spPr>
      </p:pic>
      <p:sp>
        <p:nvSpPr>
          <p:cNvPr id="6" name="5 CuadroTexto"/>
          <p:cNvSpPr txBox="1"/>
          <p:nvPr/>
        </p:nvSpPr>
        <p:spPr>
          <a:xfrm>
            <a:off x="1219200" y="1524000"/>
            <a:ext cx="6705600" cy="707886"/>
          </a:xfrm>
          <a:prstGeom prst="rect">
            <a:avLst/>
          </a:prstGeom>
          <a:noFill/>
        </p:spPr>
        <p:txBody>
          <a:bodyPr wrap="square" rtlCol="0">
            <a:spAutoFit/>
          </a:bodyPr>
          <a:lstStyle/>
          <a:p>
            <a:r>
              <a:rPr lang="es-ES" sz="2000" dirty="0" smtClean="0"/>
              <a:t>Para la combinación de carga 1,2D+1Eesp+1L, la deformada es la mostrada en la siguiente figura:</a:t>
            </a:r>
            <a:endParaRPr lang="es-ES" sz="2000" dirty="0"/>
          </a:p>
        </p:txBody>
      </p:sp>
      <p:sp>
        <p:nvSpPr>
          <p:cNvPr id="7" name="6 Rectángulo"/>
          <p:cNvSpPr/>
          <p:nvPr/>
        </p:nvSpPr>
        <p:spPr>
          <a:xfrm>
            <a:off x="5375910" y="2914650"/>
            <a:ext cx="4572000" cy="1384995"/>
          </a:xfrm>
          <a:prstGeom prst="rect">
            <a:avLst/>
          </a:prstGeom>
        </p:spPr>
        <p:txBody>
          <a:bodyPr>
            <a:spAutoFit/>
          </a:bodyPr>
          <a:lstStyle/>
          <a:p>
            <a:r>
              <a:rPr lang="es-ES" sz="1600" dirty="0"/>
              <a:t>Dónde:</a:t>
            </a:r>
          </a:p>
          <a:p>
            <a:r>
              <a:rPr lang="es-ES" sz="1600" dirty="0" smtClean="0"/>
              <a:t>D:      Carga </a:t>
            </a:r>
            <a:r>
              <a:rPr lang="es-ES" sz="1600" dirty="0"/>
              <a:t>muerta</a:t>
            </a:r>
          </a:p>
          <a:p>
            <a:r>
              <a:rPr lang="es-ES" sz="1600" dirty="0" smtClean="0"/>
              <a:t>L:</a:t>
            </a:r>
            <a:r>
              <a:rPr lang="es-ES" sz="1600" dirty="0"/>
              <a:t> </a:t>
            </a:r>
            <a:r>
              <a:rPr lang="es-ES" sz="1600" dirty="0" smtClean="0"/>
              <a:t>      Carga </a:t>
            </a:r>
            <a:r>
              <a:rPr lang="es-ES" sz="1600" dirty="0"/>
              <a:t>viva</a:t>
            </a:r>
          </a:p>
          <a:p>
            <a:r>
              <a:rPr lang="es-ES" sz="1600" dirty="0" err="1" smtClean="0"/>
              <a:t>Eesp</a:t>
            </a:r>
            <a:r>
              <a:rPr lang="es-ES" sz="1600" dirty="0" smtClean="0"/>
              <a:t>: Carga </a:t>
            </a:r>
            <a:r>
              <a:rPr lang="es-ES" sz="1600" dirty="0"/>
              <a:t>de sismo dinámico</a:t>
            </a:r>
          </a:p>
          <a:p>
            <a:r>
              <a:rPr lang="es-ES" sz="2000" dirty="0"/>
              <a:t> </a:t>
            </a:r>
          </a:p>
        </p:txBody>
      </p:sp>
    </p:spTree>
    <p:extLst>
      <p:ext uri="{BB962C8B-B14F-4D97-AF65-F5344CB8AC3E}">
        <p14:creationId xmlns:p14="http://schemas.microsoft.com/office/powerpoint/2010/main" val="25979016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Rectangle 11"/>
          <p:cNvSpPr>
            <a:spLocks noGrp="1"/>
          </p:cNvSpPr>
          <p:nvPr>
            <p:ph type="body" idx="4294967295"/>
          </p:nvPr>
        </p:nvSpPr>
        <p:spPr>
          <a:xfrm>
            <a:off x="457200" y="533400"/>
            <a:ext cx="8229600" cy="5592763"/>
          </a:xfrm>
        </p:spPr>
        <p:txBody>
          <a:bodyPr/>
          <a:lstStyle/>
          <a:p>
            <a:endParaRPr lang="es-ES" sz="1800" b="1" dirty="0" smtClean="0"/>
          </a:p>
          <a:p>
            <a:endParaRPr lang="es-ES" sz="1800" b="1" dirty="0"/>
          </a:p>
          <a:p>
            <a:endParaRPr lang="es-ES" sz="1800" b="1" dirty="0" smtClean="0"/>
          </a:p>
          <a:p>
            <a:pPr marL="0" indent="0" algn="ctr">
              <a:buNone/>
            </a:pPr>
            <a:r>
              <a:rPr lang="es-ES" sz="2400" b="1" dirty="0" smtClean="0">
                <a:latin typeface="Arial" pitchFamily="34" charset="0"/>
                <a:cs typeface="Arial" pitchFamily="34" charset="0"/>
              </a:rPr>
              <a:t>OBJETIVO </a:t>
            </a:r>
          </a:p>
          <a:p>
            <a:pPr marL="0" indent="0">
              <a:buNone/>
            </a:pPr>
            <a:endParaRPr lang="es-ES" sz="1800" b="1" dirty="0">
              <a:latin typeface="Arial" pitchFamily="34" charset="0"/>
              <a:cs typeface="Arial" pitchFamily="34" charset="0"/>
            </a:endParaRPr>
          </a:p>
          <a:p>
            <a:pPr marL="0" indent="0" algn="just">
              <a:buNone/>
            </a:pPr>
            <a:r>
              <a:rPr lang="es-ES" sz="1800" dirty="0" smtClean="0">
                <a:latin typeface="Arial" pitchFamily="34" charset="0"/>
                <a:cs typeface="Arial" pitchFamily="34" charset="0"/>
              </a:rPr>
              <a:t>Evaluar </a:t>
            </a:r>
            <a:r>
              <a:rPr lang="es-ES" sz="1800" dirty="0">
                <a:latin typeface="Arial" pitchFamily="34" charset="0"/>
                <a:cs typeface="Arial" pitchFamily="34" charset="0"/>
              </a:rPr>
              <a:t>el desempeño de la conexión viga-columna comúnmente utilizada en el Distrito metropolitano de Quito, bajo estándares de validación internacionales dictados por el código FEMA 350 para aplicación sismo-resistente en edificaciones de estructura metálica</a:t>
            </a:r>
            <a:r>
              <a:rPr lang="es-ES" sz="1800" dirty="0" smtClean="0">
                <a:latin typeface="Arial" pitchFamily="34" charset="0"/>
                <a:cs typeface="Arial" pitchFamily="34" charset="0"/>
              </a:rPr>
              <a:t>.</a:t>
            </a:r>
            <a:endParaRPr lang="es-ES" sz="18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5">
                                            <p:txEl>
                                              <p:pRg st="3" end="3"/>
                                            </p:txEl>
                                          </p:spTgt>
                                        </p:tgtEl>
                                        <p:attrNameLst>
                                          <p:attrName>style.visibility</p:attrName>
                                        </p:attrNameLst>
                                      </p:cBhvr>
                                      <p:to>
                                        <p:strVal val="visible"/>
                                      </p:to>
                                    </p:set>
                                    <p:animEffect transition="in" filter="fade">
                                      <p:cBhvr>
                                        <p:cTn id="7" dur="500"/>
                                        <p:tgtEl>
                                          <p:spTgt spid="3075">
                                            <p:txEl>
                                              <p:pRg st="3" end="3"/>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075">
                                            <p:txEl>
                                              <p:pRg st="5" end="5"/>
                                            </p:txEl>
                                          </p:spTgt>
                                        </p:tgtEl>
                                        <p:attrNameLst>
                                          <p:attrName>style.visibility</p:attrName>
                                        </p:attrNameLst>
                                      </p:cBhvr>
                                      <p:to>
                                        <p:strVal val="visible"/>
                                      </p:to>
                                    </p:set>
                                    <p:animEffect transition="in" filter="fade">
                                      <p:cBhvr>
                                        <p:cTn id="11" dur="500"/>
                                        <p:tgtEl>
                                          <p:spTgt spid="30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3124200"/>
            <a:ext cx="8229600" cy="1143000"/>
          </a:xfrm>
        </p:spPr>
        <p:txBody>
          <a:bodyPr/>
          <a:lstStyle/>
          <a:p>
            <a:r>
              <a:rPr lang="es-ES" sz="2400" b="1" dirty="0" smtClean="0">
                <a:latin typeface="Arial" pitchFamily="34" charset="0"/>
                <a:cs typeface="Arial" pitchFamily="34" charset="0"/>
              </a:rPr>
              <a:t>COMPORTAMIENTO </a:t>
            </a:r>
            <a:r>
              <a:rPr lang="es-ES" sz="2400" b="1" dirty="0">
                <a:latin typeface="Arial" pitchFamily="34" charset="0"/>
                <a:cs typeface="Arial" pitchFamily="34" charset="0"/>
              </a:rPr>
              <a:t>DE LA CONEXIÓN EN </a:t>
            </a:r>
            <a:r>
              <a:rPr lang="es-ES" sz="2400" b="1" dirty="0" smtClean="0">
                <a:latin typeface="Arial" pitchFamily="34" charset="0"/>
                <a:cs typeface="Arial" pitchFamily="34" charset="0"/>
              </a:rPr>
              <a:t>EL ENSAYO</a:t>
            </a:r>
            <a:endParaRPr lang="es-ES" sz="2400" dirty="0">
              <a:latin typeface="Arial" pitchFamily="34" charset="0"/>
              <a:cs typeface="Arial" pitchFamily="34" charset="0"/>
            </a:endParaRPr>
          </a:p>
        </p:txBody>
      </p:sp>
    </p:spTree>
    <p:extLst>
      <p:ext uri="{BB962C8B-B14F-4D97-AF65-F5344CB8AC3E}">
        <p14:creationId xmlns:p14="http://schemas.microsoft.com/office/powerpoint/2010/main" val="374880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8645" y="-47625"/>
            <a:ext cx="8229600" cy="1143000"/>
          </a:xfrm>
        </p:spPr>
        <p:txBody>
          <a:bodyPr/>
          <a:lstStyle/>
          <a:p>
            <a:r>
              <a:rPr lang="es-ES" sz="2400" b="1" dirty="0" smtClean="0"/>
              <a:t>DEFORMACIÓN EN EL EJE X</a:t>
            </a:r>
            <a:endParaRPr lang="es-ES" sz="2400" b="1" dirty="0"/>
          </a:p>
        </p:txBody>
      </p:sp>
      <p:pic>
        <p:nvPicPr>
          <p:cNvPr id="5" name="4 Imagen"/>
          <p:cNvPicPr/>
          <p:nvPr/>
        </p:nvPicPr>
        <p:blipFill rotWithShape="1">
          <a:blip r:embed="rId3"/>
          <a:srcRect l="19881" t="24469" r="29100" b="6821"/>
          <a:stretch/>
        </p:blipFill>
        <p:spPr bwMode="auto">
          <a:xfrm>
            <a:off x="1085850" y="1143000"/>
            <a:ext cx="6629400" cy="53340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398230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z="2400" b="1" dirty="0" smtClean="0"/>
              <a:t>RESULTADOS SIMULACIÓN EN ANSYS</a:t>
            </a:r>
            <a:endParaRPr lang="es-ES" sz="2400" b="1" dirty="0"/>
          </a:p>
        </p:txBody>
      </p:sp>
      <p:graphicFrame>
        <p:nvGraphicFramePr>
          <p:cNvPr id="5" name="4 Marcador de contenido"/>
          <p:cNvGraphicFramePr>
            <a:graphicFrameLocks noGrp="1"/>
          </p:cNvGraphicFramePr>
          <p:nvPr>
            <p:ph idx="1"/>
          </p:nvPr>
        </p:nvGraphicFramePr>
        <p:xfrm>
          <a:off x="2393950" y="1725771"/>
          <a:ext cx="4356100" cy="4023360"/>
        </p:xfrm>
        <a:graphic>
          <a:graphicData uri="http://schemas.openxmlformats.org/drawingml/2006/table">
            <a:tbl>
              <a:tblPr firstRow="1" firstCol="1" bandRow="1">
                <a:tableStyleId>{5C22544A-7EE6-4342-B048-85BDC9FD1C3A}</a:tableStyleId>
              </a:tblPr>
              <a:tblGrid>
                <a:gridCol w="1739900"/>
                <a:gridCol w="1511300"/>
                <a:gridCol w="1104900"/>
              </a:tblGrid>
              <a:tr h="447675">
                <a:tc>
                  <a:txBody>
                    <a:bodyPr/>
                    <a:lstStyle/>
                    <a:p>
                      <a:pPr algn="just">
                        <a:lnSpc>
                          <a:spcPct val="150000"/>
                        </a:lnSpc>
                        <a:spcAft>
                          <a:spcPts val="0"/>
                        </a:spcAft>
                      </a:pPr>
                      <a:r>
                        <a:rPr lang="es-ES" sz="1100">
                          <a:effectLst/>
                        </a:rPr>
                        <a:t>Deflexión requerida en el extremo de la viga (mm)</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Deflexión lograda en el extremo d la viga (mm)</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Fuerza Aplicada (Tnf)</a:t>
                      </a:r>
                      <a:endParaRPr lang="es-ES" sz="1200">
                        <a:effectLst/>
                        <a:latin typeface="Arial"/>
                        <a:ea typeface="Calibri"/>
                        <a:cs typeface="Times New Roman"/>
                      </a:endParaRPr>
                    </a:p>
                  </a:txBody>
                  <a:tcPr marL="44450" marR="44450" marT="0" marB="0" anchor="ctr"/>
                </a:tc>
              </a:tr>
              <a:tr h="190500">
                <a:tc rowSpan="2">
                  <a:txBody>
                    <a:bodyPr/>
                    <a:lstStyle/>
                    <a:p>
                      <a:pPr algn="just">
                        <a:lnSpc>
                          <a:spcPct val="150000"/>
                        </a:lnSpc>
                        <a:spcAft>
                          <a:spcPts val="0"/>
                        </a:spcAft>
                      </a:pPr>
                      <a:r>
                        <a:rPr lang="es-ES" sz="1100">
                          <a:effectLst/>
                        </a:rPr>
                        <a:t>±8,25</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-8,92</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-0,51</a:t>
                      </a:r>
                      <a:endParaRPr lang="es-ES" sz="1200">
                        <a:effectLst/>
                        <a:latin typeface="Arial"/>
                        <a:ea typeface="Calibri"/>
                        <a:cs typeface="Times New Roman"/>
                      </a:endParaRPr>
                    </a:p>
                  </a:txBody>
                  <a:tcPr marL="44450" marR="44450" marT="0" marB="0" anchor="b"/>
                </a:tc>
              </a:tr>
              <a:tr h="190500">
                <a:tc vMerge="1">
                  <a:txBody>
                    <a:bodyPr/>
                    <a:lstStyle/>
                    <a:p>
                      <a:endParaRPr lang="es-ES"/>
                    </a:p>
                  </a:txBody>
                  <a:tcPr/>
                </a:tc>
                <a:tc>
                  <a:txBody>
                    <a:bodyPr/>
                    <a:lstStyle/>
                    <a:p>
                      <a:pPr algn="just">
                        <a:lnSpc>
                          <a:spcPct val="150000"/>
                        </a:lnSpc>
                        <a:spcAft>
                          <a:spcPts val="0"/>
                        </a:spcAft>
                      </a:pPr>
                      <a:r>
                        <a:rPr lang="es-ES" sz="1100">
                          <a:effectLst/>
                        </a:rPr>
                        <a:t>8,18</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0,51</a:t>
                      </a:r>
                      <a:endParaRPr lang="es-ES" sz="1200">
                        <a:effectLst/>
                        <a:latin typeface="Arial"/>
                        <a:ea typeface="Calibri"/>
                        <a:cs typeface="Times New Roman"/>
                      </a:endParaRPr>
                    </a:p>
                  </a:txBody>
                  <a:tcPr marL="44450" marR="44450" marT="0" marB="0" anchor="b"/>
                </a:tc>
              </a:tr>
              <a:tr h="190500">
                <a:tc rowSpan="2">
                  <a:txBody>
                    <a:bodyPr/>
                    <a:lstStyle/>
                    <a:p>
                      <a:pPr algn="just">
                        <a:lnSpc>
                          <a:spcPct val="150000"/>
                        </a:lnSpc>
                        <a:spcAft>
                          <a:spcPts val="0"/>
                        </a:spcAft>
                      </a:pPr>
                      <a:r>
                        <a:rPr lang="es-ES" sz="1100">
                          <a:effectLst/>
                        </a:rPr>
                        <a:t>±11</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-11,52</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-0,65</a:t>
                      </a:r>
                      <a:endParaRPr lang="es-ES" sz="1200">
                        <a:effectLst/>
                        <a:latin typeface="Arial"/>
                        <a:ea typeface="Calibri"/>
                        <a:cs typeface="Times New Roman"/>
                      </a:endParaRPr>
                    </a:p>
                  </a:txBody>
                  <a:tcPr marL="44450" marR="44450" marT="0" marB="0" anchor="b"/>
                </a:tc>
              </a:tr>
              <a:tr h="190500">
                <a:tc vMerge="1">
                  <a:txBody>
                    <a:bodyPr/>
                    <a:lstStyle/>
                    <a:p>
                      <a:endParaRPr lang="es-ES"/>
                    </a:p>
                  </a:txBody>
                  <a:tcPr/>
                </a:tc>
                <a:tc>
                  <a:txBody>
                    <a:bodyPr/>
                    <a:lstStyle/>
                    <a:p>
                      <a:pPr algn="just">
                        <a:lnSpc>
                          <a:spcPct val="150000"/>
                        </a:lnSpc>
                        <a:spcAft>
                          <a:spcPts val="0"/>
                        </a:spcAft>
                      </a:pPr>
                      <a:r>
                        <a:rPr lang="es-ES" sz="1100">
                          <a:effectLst/>
                        </a:rPr>
                        <a:t>11,45</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0,65</a:t>
                      </a:r>
                      <a:endParaRPr lang="es-ES" sz="1200">
                        <a:effectLst/>
                        <a:latin typeface="Arial"/>
                        <a:ea typeface="Calibri"/>
                        <a:cs typeface="Times New Roman"/>
                      </a:endParaRPr>
                    </a:p>
                  </a:txBody>
                  <a:tcPr marL="44450" marR="44450" marT="0" marB="0" anchor="b"/>
                </a:tc>
              </a:tr>
              <a:tr h="190500">
                <a:tc rowSpan="2">
                  <a:txBody>
                    <a:bodyPr/>
                    <a:lstStyle/>
                    <a:p>
                      <a:pPr algn="just">
                        <a:lnSpc>
                          <a:spcPct val="150000"/>
                        </a:lnSpc>
                        <a:spcAft>
                          <a:spcPts val="0"/>
                        </a:spcAft>
                      </a:pPr>
                      <a:r>
                        <a:rPr lang="es-ES" sz="1100">
                          <a:effectLst/>
                        </a:rPr>
                        <a:t>±16,5</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-17,00</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-0,76</a:t>
                      </a:r>
                      <a:endParaRPr lang="es-ES" sz="1200">
                        <a:effectLst/>
                        <a:latin typeface="Arial"/>
                        <a:ea typeface="Calibri"/>
                        <a:cs typeface="Times New Roman"/>
                      </a:endParaRPr>
                    </a:p>
                  </a:txBody>
                  <a:tcPr marL="44450" marR="44450" marT="0" marB="0" anchor="b"/>
                </a:tc>
              </a:tr>
              <a:tr h="190500">
                <a:tc vMerge="1">
                  <a:txBody>
                    <a:bodyPr/>
                    <a:lstStyle/>
                    <a:p>
                      <a:endParaRPr lang="es-ES"/>
                    </a:p>
                  </a:txBody>
                  <a:tcPr/>
                </a:tc>
                <a:tc>
                  <a:txBody>
                    <a:bodyPr/>
                    <a:lstStyle/>
                    <a:p>
                      <a:pPr algn="just">
                        <a:lnSpc>
                          <a:spcPct val="150000"/>
                        </a:lnSpc>
                        <a:spcAft>
                          <a:spcPts val="0"/>
                        </a:spcAft>
                      </a:pPr>
                      <a:r>
                        <a:rPr lang="es-ES" sz="1100">
                          <a:effectLst/>
                        </a:rPr>
                        <a:t>16,59</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0,76</a:t>
                      </a:r>
                      <a:endParaRPr lang="es-ES" sz="1200">
                        <a:effectLst/>
                        <a:latin typeface="Arial"/>
                        <a:ea typeface="Calibri"/>
                        <a:cs typeface="Times New Roman"/>
                      </a:endParaRPr>
                    </a:p>
                  </a:txBody>
                  <a:tcPr marL="44450" marR="44450" marT="0" marB="0" anchor="b"/>
                </a:tc>
              </a:tr>
              <a:tr h="190500">
                <a:tc rowSpan="2">
                  <a:txBody>
                    <a:bodyPr/>
                    <a:lstStyle/>
                    <a:p>
                      <a:pPr algn="just">
                        <a:lnSpc>
                          <a:spcPct val="150000"/>
                        </a:lnSpc>
                        <a:spcAft>
                          <a:spcPts val="0"/>
                        </a:spcAft>
                      </a:pPr>
                      <a:r>
                        <a:rPr lang="es-ES" sz="1100">
                          <a:effectLst/>
                        </a:rPr>
                        <a:t>±22</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-22,50</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-0,91</a:t>
                      </a:r>
                      <a:endParaRPr lang="es-ES" sz="1200">
                        <a:effectLst/>
                        <a:latin typeface="Arial"/>
                        <a:ea typeface="Calibri"/>
                        <a:cs typeface="Times New Roman"/>
                      </a:endParaRPr>
                    </a:p>
                  </a:txBody>
                  <a:tcPr marL="44450" marR="44450" marT="0" marB="0" anchor="b"/>
                </a:tc>
              </a:tr>
              <a:tr h="190500">
                <a:tc vMerge="1">
                  <a:txBody>
                    <a:bodyPr/>
                    <a:lstStyle/>
                    <a:p>
                      <a:endParaRPr lang="es-ES"/>
                    </a:p>
                  </a:txBody>
                  <a:tcPr/>
                </a:tc>
                <a:tc>
                  <a:txBody>
                    <a:bodyPr/>
                    <a:lstStyle/>
                    <a:p>
                      <a:pPr algn="just">
                        <a:lnSpc>
                          <a:spcPct val="150000"/>
                        </a:lnSpc>
                        <a:spcAft>
                          <a:spcPts val="0"/>
                        </a:spcAft>
                      </a:pPr>
                      <a:r>
                        <a:rPr lang="es-ES" sz="1100">
                          <a:effectLst/>
                        </a:rPr>
                        <a:t>23,10</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0,91</a:t>
                      </a:r>
                      <a:endParaRPr lang="es-ES" sz="1200">
                        <a:effectLst/>
                        <a:latin typeface="Arial"/>
                        <a:ea typeface="Calibri"/>
                        <a:cs typeface="Times New Roman"/>
                      </a:endParaRPr>
                    </a:p>
                  </a:txBody>
                  <a:tcPr marL="44450" marR="44450" marT="0" marB="0" anchor="b"/>
                </a:tc>
              </a:tr>
              <a:tr h="190500">
                <a:tc rowSpan="2">
                  <a:txBody>
                    <a:bodyPr/>
                    <a:lstStyle/>
                    <a:p>
                      <a:pPr algn="just">
                        <a:lnSpc>
                          <a:spcPct val="150000"/>
                        </a:lnSpc>
                        <a:spcAft>
                          <a:spcPts val="0"/>
                        </a:spcAft>
                      </a:pPr>
                      <a:r>
                        <a:rPr lang="es-ES" sz="1100">
                          <a:effectLst/>
                        </a:rPr>
                        <a:t>±33</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-34,40</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-1,10</a:t>
                      </a:r>
                      <a:endParaRPr lang="es-ES" sz="1200">
                        <a:effectLst/>
                        <a:latin typeface="Arial"/>
                        <a:ea typeface="Calibri"/>
                        <a:cs typeface="Times New Roman"/>
                      </a:endParaRPr>
                    </a:p>
                  </a:txBody>
                  <a:tcPr marL="44450" marR="44450" marT="0" marB="0" anchor="b"/>
                </a:tc>
              </a:tr>
              <a:tr h="190500">
                <a:tc vMerge="1">
                  <a:txBody>
                    <a:bodyPr/>
                    <a:lstStyle/>
                    <a:p>
                      <a:endParaRPr lang="es-ES"/>
                    </a:p>
                  </a:txBody>
                  <a:tcPr/>
                </a:tc>
                <a:tc>
                  <a:txBody>
                    <a:bodyPr/>
                    <a:lstStyle/>
                    <a:p>
                      <a:pPr algn="just">
                        <a:lnSpc>
                          <a:spcPct val="150000"/>
                        </a:lnSpc>
                        <a:spcAft>
                          <a:spcPts val="0"/>
                        </a:spcAft>
                      </a:pPr>
                      <a:r>
                        <a:rPr lang="es-ES" sz="1100">
                          <a:effectLst/>
                        </a:rPr>
                        <a:t>35,00</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1.10</a:t>
                      </a:r>
                      <a:endParaRPr lang="es-ES" sz="1200">
                        <a:effectLst/>
                        <a:latin typeface="Arial"/>
                        <a:ea typeface="Calibri"/>
                        <a:cs typeface="Times New Roman"/>
                      </a:endParaRPr>
                    </a:p>
                  </a:txBody>
                  <a:tcPr marL="44450" marR="44450" marT="0" marB="0" anchor="b"/>
                </a:tc>
              </a:tr>
              <a:tr h="190500">
                <a:tc rowSpan="2">
                  <a:txBody>
                    <a:bodyPr/>
                    <a:lstStyle/>
                    <a:p>
                      <a:pPr algn="just">
                        <a:lnSpc>
                          <a:spcPct val="150000"/>
                        </a:lnSpc>
                        <a:spcAft>
                          <a:spcPts val="0"/>
                        </a:spcAft>
                      </a:pPr>
                      <a:r>
                        <a:rPr lang="es-ES" sz="1100">
                          <a:effectLst/>
                        </a:rPr>
                        <a:t>±44</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-46,91</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-1,55</a:t>
                      </a:r>
                      <a:endParaRPr lang="es-ES" sz="1200">
                        <a:effectLst/>
                        <a:latin typeface="Arial"/>
                        <a:ea typeface="Calibri"/>
                        <a:cs typeface="Times New Roman"/>
                      </a:endParaRPr>
                    </a:p>
                  </a:txBody>
                  <a:tcPr marL="44450" marR="44450" marT="0" marB="0" anchor="b"/>
                </a:tc>
              </a:tr>
              <a:tr h="190500">
                <a:tc vMerge="1">
                  <a:txBody>
                    <a:bodyPr/>
                    <a:lstStyle/>
                    <a:p>
                      <a:endParaRPr lang="es-ES"/>
                    </a:p>
                  </a:txBody>
                  <a:tcPr/>
                </a:tc>
                <a:tc>
                  <a:txBody>
                    <a:bodyPr/>
                    <a:lstStyle/>
                    <a:p>
                      <a:pPr algn="just">
                        <a:lnSpc>
                          <a:spcPct val="150000"/>
                        </a:lnSpc>
                        <a:spcAft>
                          <a:spcPts val="0"/>
                        </a:spcAft>
                      </a:pPr>
                      <a:r>
                        <a:rPr lang="es-ES" sz="1100">
                          <a:effectLst/>
                        </a:rPr>
                        <a:t>47,51</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1,55</a:t>
                      </a:r>
                      <a:endParaRPr lang="es-ES" sz="1200">
                        <a:effectLst/>
                        <a:latin typeface="Arial"/>
                        <a:ea typeface="Calibri"/>
                        <a:cs typeface="Times New Roman"/>
                      </a:endParaRPr>
                    </a:p>
                  </a:txBody>
                  <a:tcPr marL="44450" marR="44450" marT="0" marB="0" anchor="b"/>
                </a:tc>
              </a:tr>
              <a:tr h="190500">
                <a:tc rowSpan="2">
                  <a:txBody>
                    <a:bodyPr/>
                    <a:lstStyle/>
                    <a:p>
                      <a:pPr algn="just">
                        <a:lnSpc>
                          <a:spcPct val="150000"/>
                        </a:lnSpc>
                        <a:spcAft>
                          <a:spcPts val="0"/>
                        </a:spcAft>
                      </a:pPr>
                      <a:r>
                        <a:rPr lang="es-ES" sz="1100">
                          <a:effectLst/>
                        </a:rPr>
                        <a:t>±66</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-66,30</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a:effectLst/>
                        </a:rPr>
                        <a:t>-2,80</a:t>
                      </a:r>
                      <a:endParaRPr lang="es-ES" sz="1200">
                        <a:effectLst/>
                        <a:latin typeface="Arial"/>
                        <a:ea typeface="Calibri"/>
                        <a:cs typeface="Times New Roman"/>
                      </a:endParaRPr>
                    </a:p>
                  </a:txBody>
                  <a:tcPr marL="44450" marR="44450" marT="0" marB="0" anchor="b"/>
                </a:tc>
              </a:tr>
              <a:tr h="215265">
                <a:tc vMerge="1">
                  <a:txBody>
                    <a:bodyPr/>
                    <a:lstStyle/>
                    <a:p>
                      <a:endParaRPr lang="es-ES"/>
                    </a:p>
                  </a:txBody>
                  <a:tcPr/>
                </a:tc>
                <a:tc>
                  <a:txBody>
                    <a:bodyPr/>
                    <a:lstStyle/>
                    <a:p>
                      <a:pPr algn="just">
                        <a:lnSpc>
                          <a:spcPct val="150000"/>
                        </a:lnSpc>
                        <a:spcAft>
                          <a:spcPts val="0"/>
                        </a:spcAft>
                      </a:pPr>
                      <a:r>
                        <a:rPr lang="es-ES" sz="1100">
                          <a:effectLst/>
                        </a:rPr>
                        <a:t>68,50</a:t>
                      </a:r>
                      <a:endParaRPr lang="es-ES" sz="1200">
                        <a:effectLst/>
                        <a:latin typeface="Arial"/>
                        <a:ea typeface="Calibri"/>
                        <a:cs typeface="Times New Roman"/>
                      </a:endParaRPr>
                    </a:p>
                  </a:txBody>
                  <a:tcPr marL="44450" marR="44450" marT="0" marB="0" anchor="ctr"/>
                </a:tc>
                <a:tc>
                  <a:txBody>
                    <a:bodyPr/>
                    <a:lstStyle/>
                    <a:p>
                      <a:pPr algn="just">
                        <a:lnSpc>
                          <a:spcPct val="150000"/>
                        </a:lnSpc>
                        <a:spcAft>
                          <a:spcPts val="0"/>
                        </a:spcAft>
                      </a:pPr>
                      <a:r>
                        <a:rPr lang="es-ES" sz="1100" dirty="0">
                          <a:effectLst/>
                        </a:rPr>
                        <a:t>2,80</a:t>
                      </a:r>
                      <a:endParaRPr lang="es-ES" sz="1200" dirty="0">
                        <a:effectLst/>
                        <a:latin typeface="Arial"/>
                        <a:ea typeface="Calibri"/>
                        <a:cs typeface="Times New Roman"/>
                      </a:endParaRPr>
                    </a:p>
                  </a:txBody>
                  <a:tcPr marL="44450" marR="44450" marT="0" marB="0" anchor="b"/>
                </a:tc>
              </a:tr>
            </a:tbl>
          </a:graphicData>
        </a:graphic>
      </p:graphicFrame>
    </p:spTree>
    <p:extLst>
      <p:ext uri="{BB962C8B-B14F-4D97-AF65-F5344CB8AC3E}">
        <p14:creationId xmlns:p14="http://schemas.microsoft.com/office/powerpoint/2010/main" val="5221125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533400" y="2590800"/>
            <a:ext cx="8229600" cy="1143000"/>
          </a:xfrm>
        </p:spPr>
        <p:txBody>
          <a:bodyPr/>
          <a:lstStyle/>
          <a:p>
            <a:r>
              <a:rPr lang="es-ES" b="1" dirty="0" smtClean="0">
                <a:latin typeface="Arial" pitchFamily="34" charset="0"/>
                <a:cs typeface="Arial" pitchFamily="34" charset="0"/>
              </a:rPr>
              <a:t>FABRICACIÓN DE LOS ESPECÍMENES DE PRUEBA</a:t>
            </a:r>
            <a:endParaRPr lang="es-ES" b="1" dirty="0">
              <a:latin typeface="Arial" pitchFamily="34" charset="0"/>
              <a:cs typeface="Arial" pitchFamily="34" charset="0"/>
            </a:endParaRPr>
          </a:p>
        </p:txBody>
      </p:sp>
    </p:spTree>
    <p:extLst>
      <p:ext uri="{BB962C8B-B14F-4D97-AF65-F5344CB8AC3E}">
        <p14:creationId xmlns:p14="http://schemas.microsoft.com/office/powerpoint/2010/main" val="419746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z="2400" b="1" dirty="0" smtClean="0">
                <a:latin typeface="Arial" pitchFamily="34" charset="0"/>
                <a:cs typeface="Arial" pitchFamily="34" charset="0"/>
              </a:rPr>
              <a:t>MONTAJE DE </a:t>
            </a:r>
            <a:r>
              <a:rPr lang="es-ES" sz="2400" b="1" dirty="0" smtClean="0">
                <a:latin typeface="Arial" pitchFamily="34" charset="0"/>
                <a:cs typeface="Arial" pitchFamily="34" charset="0"/>
              </a:rPr>
              <a:t>LAS CONEXIONES</a:t>
            </a:r>
            <a:endParaRPr lang="es-ES" sz="2400" b="1" dirty="0">
              <a:latin typeface="Arial" pitchFamily="34" charset="0"/>
              <a:cs typeface="Arial" pitchFamily="34" charset="0"/>
            </a:endParaRPr>
          </a:p>
        </p:txBody>
      </p:sp>
      <p:sp>
        <p:nvSpPr>
          <p:cNvPr id="3" name="2 Marcador de contenido"/>
          <p:cNvSpPr>
            <a:spLocks noGrp="1"/>
          </p:cNvSpPr>
          <p:nvPr>
            <p:ph idx="1"/>
          </p:nvPr>
        </p:nvSpPr>
        <p:spPr/>
        <p:txBody>
          <a:bodyPr/>
          <a:lstStyle/>
          <a:p>
            <a:endParaRPr lang="es-ES"/>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29330" y="-742316"/>
            <a:ext cx="4888230" cy="8483600"/>
          </a:xfrm>
          <a:prstGeom prst="rect">
            <a:avLst/>
          </a:prstGeom>
          <a:noFill/>
          <a:ln>
            <a:noFill/>
          </a:ln>
        </p:spPr>
      </p:pic>
    </p:spTree>
    <p:extLst>
      <p:ext uri="{BB962C8B-B14F-4D97-AF65-F5344CB8AC3E}">
        <p14:creationId xmlns:p14="http://schemas.microsoft.com/office/powerpoint/2010/main" val="169565120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113597" y="-851217"/>
            <a:ext cx="4916805" cy="8560435"/>
          </a:xfrm>
          <a:prstGeom prst="rect">
            <a:avLst/>
          </a:prstGeom>
          <a:noFill/>
          <a:ln>
            <a:noFill/>
          </a:ln>
        </p:spPr>
      </p:pic>
    </p:spTree>
    <p:extLst>
      <p:ext uri="{BB962C8B-B14F-4D97-AF65-F5344CB8AC3E}">
        <p14:creationId xmlns:p14="http://schemas.microsoft.com/office/powerpoint/2010/main" val="1849493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p:txBody>
          <a:bodyPr/>
          <a:lstStyle/>
          <a:p>
            <a:endParaRPr lang="es-ES"/>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1997075" y="-1003300"/>
            <a:ext cx="5149850" cy="8591550"/>
          </a:xfrm>
          <a:prstGeom prst="rect">
            <a:avLst/>
          </a:prstGeom>
          <a:noFill/>
          <a:ln>
            <a:noFill/>
          </a:ln>
        </p:spPr>
      </p:pic>
    </p:spTree>
    <p:extLst>
      <p:ext uri="{BB962C8B-B14F-4D97-AF65-F5344CB8AC3E}">
        <p14:creationId xmlns:p14="http://schemas.microsoft.com/office/powerpoint/2010/main" val="35594352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p:txBody>
          <a:bodyPr/>
          <a:lstStyle/>
          <a:p>
            <a:endParaRPr lang="es-ES"/>
          </a:p>
        </p:txBody>
      </p:sp>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2096452" y="-918527"/>
            <a:ext cx="4951095" cy="8695055"/>
          </a:xfrm>
          <a:prstGeom prst="rect">
            <a:avLst/>
          </a:prstGeom>
          <a:noFill/>
          <a:ln>
            <a:noFill/>
          </a:ln>
        </p:spPr>
      </p:pic>
    </p:spTree>
    <p:extLst>
      <p:ext uri="{BB962C8B-B14F-4D97-AF65-F5344CB8AC3E}">
        <p14:creationId xmlns:p14="http://schemas.microsoft.com/office/powerpoint/2010/main" val="33834805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p:cNvPicPr/>
          <p:nvPr/>
        </p:nvPicPr>
        <p:blipFill>
          <a:blip r:embed="rId3">
            <a:extLst>
              <a:ext uri="{28A0092B-C50C-407E-A947-70E740481C1C}">
                <a14:useLocalDpi xmlns:a14="http://schemas.microsoft.com/office/drawing/2010/main" val="0"/>
              </a:ext>
            </a:extLst>
          </a:blip>
          <a:srcRect/>
          <a:stretch>
            <a:fillRect/>
          </a:stretch>
        </p:blipFill>
        <p:spPr bwMode="auto">
          <a:xfrm>
            <a:off x="1092057" y="1600200"/>
            <a:ext cx="6962775" cy="3338512"/>
          </a:xfrm>
          <a:prstGeom prst="rect">
            <a:avLst/>
          </a:prstGeom>
          <a:noFill/>
          <a:ln>
            <a:noFill/>
          </a:ln>
        </p:spPr>
      </p:pic>
    </p:spTree>
    <p:extLst>
      <p:ext uri="{BB962C8B-B14F-4D97-AF65-F5344CB8AC3E}">
        <p14:creationId xmlns:p14="http://schemas.microsoft.com/office/powerpoint/2010/main" val="331393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8645" y="2514600"/>
            <a:ext cx="8229600" cy="1143000"/>
          </a:xfrm>
        </p:spPr>
        <p:txBody>
          <a:bodyPr/>
          <a:lstStyle/>
          <a:p>
            <a:r>
              <a:rPr lang="es-ES" b="1" dirty="0" smtClean="0">
                <a:latin typeface="Arial" pitchFamily="34" charset="0"/>
                <a:cs typeface="Arial" pitchFamily="34" charset="0"/>
              </a:rPr>
              <a:t>PRUEBAS Y RESULTADOS</a:t>
            </a:r>
            <a:endParaRPr lang="es-ES" b="1" dirty="0">
              <a:latin typeface="Arial" pitchFamily="34" charset="0"/>
              <a:cs typeface="Arial" pitchFamily="34" charset="0"/>
            </a:endParaRPr>
          </a:p>
        </p:txBody>
      </p:sp>
    </p:spTree>
    <p:extLst>
      <p:ext uri="{BB962C8B-B14F-4D97-AF65-F5344CB8AC3E}">
        <p14:creationId xmlns:p14="http://schemas.microsoft.com/office/powerpoint/2010/main" val="5815813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438400"/>
            <a:ext cx="8229600" cy="1143000"/>
          </a:xfrm>
        </p:spPr>
        <p:txBody>
          <a:bodyPr/>
          <a:lstStyle/>
          <a:p>
            <a:r>
              <a:rPr lang="es-ES" b="1" dirty="0" smtClean="0">
                <a:latin typeface="Arial" pitchFamily="34" charset="0"/>
                <a:cs typeface="Arial" pitchFamily="34" charset="0"/>
              </a:rPr>
              <a:t>INTRODUCCIÓN</a:t>
            </a:r>
            <a:endParaRPr lang="es-ES" b="1" dirty="0">
              <a:latin typeface="Arial" pitchFamily="34" charset="0"/>
              <a:cs typeface="Arial" pitchFamily="34" charset="0"/>
            </a:endParaRPr>
          </a:p>
        </p:txBody>
      </p:sp>
    </p:spTree>
    <p:extLst>
      <p:ext uri="{BB962C8B-B14F-4D97-AF65-F5344CB8AC3E}">
        <p14:creationId xmlns:p14="http://schemas.microsoft.com/office/powerpoint/2010/main" val="1448632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080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609600" y="1828800"/>
            <a:ext cx="2971800" cy="2932430"/>
          </a:xfrm>
          <a:prstGeom prst="rect">
            <a:avLst/>
          </a:prstGeom>
          <a:noFill/>
          <a:ln>
            <a:noFill/>
          </a:ln>
        </p:spPr>
      </p:pic>
      <p:pic>
        <p:nvPicPr>
          <p:cNvPr id="6" name="5 Imagen"/>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371600"/>
            <a:ext cx="4088765" cy="1128395"/>
          </a:xfrm>
          <a:prstGeom prst="rect">
            <a:avLst/>
          </a:prstGeom>
          <a:noFill/>
          <a:ln>
            <a:noFill/>
          </a:ln>
        </p:spPr>
      </p:pic>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3977005" y="2648585"/>
            <a:ext cx="3871595" cy="3218815"/>
          </a:xfrm>
          <a:prstGeom prst="rect">
            <a:avLst/>
          </a:prstGeom>
          <a:noFill/>
          <a:ln>
            <a:noFill/>
          </a:ln>
        </p:spPr>
      </p:pic>
      <p:sp>
        <p:nvSpPr>
          <p:cNvPr id="8" name="7 CuadroTexto"/>
          <p:cNvSpPr txBox="1"/>
          <p:nvPr/>
        </p:nvSpPr>
        <p:spPr>
          <a:xfrm>
            <a:off x="895350" y="5015984"/>
            <a:ext cx="2313454" cy="369332"/>
          </a:xfrm>
          <a:prstGeom prst="rect">
            <a:avLst/>
          </a:prstGeom>
          <a:noFill/>
        </p:spPr>
        <p:txBody>
          <a:bodyPr wrap="none" rtlCol="0">
            <a:spAutoFit/>
          </a:bodyPr>
          <a:lstStyle/>
          <a:p>
            <a:r>
              <a:rPr lang="es-ES" dirty="0" smtClean="0"/>
              <a:t>Zonas de Inspección</a:t>
            </a:r>
            <a:endParaRPr lang="es-ES" dirty="0"/>
          </a:p>
        </p:txBody>
      </p:sp>
      <p:sp>
        <p:nvSpPr>
          <p:cNvPr id="9" name="8 CuadroTexto"/>
          <p:cNvSpPr txBox="1"/>
          <p:nvPr/>
        </p:nvSpPr>
        <p:spPr>
          <a:xfrm>
            <a:off x="3352800" y="1002268"/>
            <a:ext cx="5288627" cy="369332"/>
          </a:xfrm>
          <a:prstGeom prst="rect">
            <a:avLst/>
          </a:prstGeom>
          <a:noFill/>
        </p:spPr>
        <p:txBody>
          <a:bodyPr wrap="none" rtlCol="0">
            <a:spAutoFit/>
          </a:bodyPr>
          <a:lstStyle/>
          <a:p>
            <a:r>
              <a:rPr lang="es-ES" dirty="0" smtClean="0"/>
              <a:t>Discontinuidades encontradas Ranura I1 VCP-01 </a:t>
            </a:r>
            <a:endParaRPr lang="es-ES" dirty="0"/>
          </a:p>
        </p:txBody>
      </p:sp>
      <p:sp>
        <p:nvSpPr>
          <p:cNvPr id="10" name="1 Título"/>
          <p:cNvSpPr>
            <a:spLocks noGrp="1"/>
          </p:cNvSpPr>
          <p:nvPr>
            <p:ph type="title"/>
          </p:nvPr>
        </p:nvSpPr>
        <p:spPr>
          <a:xfrm>
            <a:off x="457200" y="-228600"/>
            <a:ext cx="8229600" cy="1143000"/>
          </a:xfrm>
        </p:spPr>
        <p:txBody>
          <a:bodyPr/>
          <a:lstStyle/>
          <a:p>
            <a:r>
              <a:rPr lang="es-ES" sz="2400" b="1" dirty="0" smtClean="0">
                <a:latin typeface="Arial" pitchFamily="34" charset="0"/>
                <a:cs typeface="Arial" pitchFamily="34" charset="0"/>
              </a:rPr>
              <a:t>INSPECCIÓN POR TINTAS PENETRANTES</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3372964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z="2400" b="1" dirty="0" smtClean="0">
                <a:latin typeface="Arial" pitchFamily="34" charset="0"/>
                <a:cs typeface="Arial" pitchFamily="34" charset="0"/>
              </a:rPr>
              <a:t>ENSAYOS  DESTRUCTIVOS</a:t>
            </a:r>
            <a:endParaRPr lang="es-ES" sz="2400" b="1" dirty="0">
              <a:latin typeface="Arial" pitchFamily="34" charset="0"/>
              <a:cs typeface="Arial" pitchFamily="34" charset="0"/>
            </a:endParaRPr>
          </a:p>
        </p:txBody>
      </p:sp>
      <p:sp>
        <p:nvSpPr>
          <p:cNvPr id="3" name="2 Marcador de contenido"/>
          <p:cNvSpPr>
            <a:spLocks noGrp="1"/>
          </p:cNvSpPr>
          <p:nvPr>
            <p:ph idx="1"/>
          </p:nvPr>
        </p:nvSpPr>
        <p:spPr/>
        <p:txBody>
          <a:bodyPr/>
          <a:lstStyle/>
          <a:p>
            <a:r>
              <a:rPr lang="es-ES" sz="2000" dirty="0" smtClean="0"/>
              <a:t>Para </a:t>
            </a:r>
            <a:r>
              <a:rPr lang="es-ES" sz="2000" dirty="0"/>
              <a:t>efectos del proyecto y cumplimiento de lo descrito por los códigos que dictan los lineamientos de los ensayos requeridos previo a la prueba de carga cíclica se necesitan los siguientes ensayos para garantizar propiedades de los materiales utilizados.</a:t>
            </a:r>
          </a:p>
          <a:p>
            <a:pPr marL="0" indent="0">
              <a:buNone/>
            </a:pPr>
            <a:endParaRPr lang="es-ES" sz="2000" dirty="0"/>
          </a:p>
          <a:p>
            <a:pPr lvl="1"/>
            <a:r>
              <a:rPr lang="es-ES" sz="2000" dirty="0"/>
              <a:t>Ensayos de tracción en probeta de material utilizado en la fabricación de los perfiles.</a:t>
            </a:r>
          </a:p>
          <a:p>
            <a:pPr lvl="1"/>
            <a:r>
              <a:rPr lang="es-ES" sz="2000" dirty="0"/>
              <a:t>Ensayos de tracción de probeta de material base y de aporte utilizado en las juntas soldadas</a:t>
            </a:r>
          </a:p>
          <a:p>
            <a:pPr lvl="1"/>
            <a:r>
              <a:rPr lang="es-ES" sz="2000" dirty="0"/>
              <a:t>Ensayos de impacto sobre probeta del material de aporte y base utilizado en las juntas.</a:t>
            </a:r>
          </a:p>
          <a:p>
            <a:endParaRPr lang="es-ES" sz="2000" dirty="0"/>
          </a:p>
        </p:txBody>
      </p:sp>
    </p:spTree>
    <p:extLst>
      <p:ext uri="{BB962C8B-B14F-4D97-AF65-F5344CB8AC3E}">
        <p14:creationId xmlns:p14="http://schemas.microsoft.com/office/powerpoint/2010/main" val="2054099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008000"/>
                                      </p:to>
                                    </p:animClr>
                                  </p:sub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008000"/>
                                      </p:to>
                                    </p:animClr>
                                  </p:sub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0080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4 Rectángulo"/>
          <p:cNvSpPr/>
          <p:nvPr/>
        </p:nvSpPr>
        <p:spPr>
          <a:xfrm>
            <a:off x="609600" y="2438400"/>
            <a:ext cx="8106065" cy="769441"/>
          </a:xfrm>
          <a:prstGeom prst="rect">
            <a:avLst/>
          </a:prstGeom>
        </p:spPr>
        <p:txBody>
          <a:bodyPr wrap="none">
            <a:spAutoFit/>
          </a:bodyPr>
          <a:lstStyle/>
          <a:p>
            <a:r>
              <a:rPr lang="es-ES" sz="4400" b="1" dirty="0"/>
              <a:t>ENSAYO DE CARGA CÍCLICA</a:t>
            </a:r>
            <a:endParaRPr lang="es-ES" sz="4400" dirty="0"/>
          </a:p>
        </p:txBody>
      </p:sp>
    </p:spTree>
    <p:extLst>
      <p:ext uri="{BB962C8B-B14F-4D97-AF65-F5344CB8AC3E}">
        <p14:creationId xmlns:p14="http://schemas.microsoft.com/office/powerpoint/2010/main" val="12987204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28600"/>
            <a:ext cx="8229600" cy="1143000"/>
          </a:xfrm>
        </p:spPr>
        <p:txBody>
          <a:bodyPr/>
          <a:lstStyle/>
          <a:p>
            <a:r>
              <a:rPr lang="es-ES" sz="2800" b="1" dirty="0" smtClean="0"/>
              <a:t>DESCRIPCIÓN DE LA CONFIGURACIÓN DE PRUEBA</a:t>
            </a:r>
            <a:endParaRPr lang="es-ES" sz="2800" b="1" dirty="0"/>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23" y="828938"/>
            <a:ext cx="7416877" cy="496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38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4499" y="4572000"/>
            <a:ext cx="3609975" cy="134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350304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6387"/>
                                        </p:tgtEl>
                                        <p:attrNameLst>
                                          <p:attrName>style.visibility</p:attrName>
                                        </p:attrNameLst>
                                      </p:cBhvr>
                                      <p:to>
                                        <p:strVal val="visible"/>
                                      </p:to>
                                    </p:set>
                                    <p:animEffect transition="in" filter="fade">
                                      <p:cBhvr>
                                        <p:cTn id="7" dur="500"/>
                                        <p:tgtEl>
                                          <p:spTgt spid="163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388"/>
                                        </p:tgtEl>
                                        <p:attrNameLst>
                                          <p:attrName>style.visibility</p:attrName>
                                        </p:attrNameLst>
                                      </p:cBhvr>
                                      <p:to>
                                        <p:strVal val="visible"/>
                                      </p:to>
                                    </p:set>
                                    <p:animEffect transition="in" filter="fade">
                                      <p:cBhvr>
                                        <p:cTn id="11"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152400"/>
            <a:ext cx="8229600" cy="1143000"/>
          </a:xfrm>
        </p:spPr>
        <p:txBody>
          <a:bodyPr/>
          <a:lstStyle/>
          <a:p>
            <a:r>
              <a:rPr lang="es-ES" sz="2800" b="1" dirty="0" smtClean="0"/>
              <a:t>CONFIGURACIÓN DE PRUEBA FINAL</a:t>
            </a:r>
            <a:endParaRPr lang="es-ES" sz="2800" b="1" dirty="0"/>
          </a:p>
        </p:txBody>
      </p:sp>
      <p:pic>
        <p:nvPicPr>
          <p:cNvPr id="6" name="5 Imagen" descr="C:\Users\Usuario\Dropbox\Cargas de cámara\2013-02-15 12.49.01.jpg"/>
          <p:cNvPicPr/>
          <p:nvPr/>
        </p:nvPicPr>
        <p:blipFill rotWithShape="1">
          <a:blip r:embed="rId3" cstate="print">
            <a:extLst>
              <a:ext uri="{28A0092B-C50C-407E-A947-70E740481C1C}">
                <a14:useLocalDpi xmlns:a14="http://schemas.microsoft.com/office/drawing/2010/main" val="0"/>
              </a:ext>
            </a:extLst>
          </a:blip>
          <a:srcRect t="9200" r="15321" b="2116"/>
          <a:stretch/>
        </p:blipFill>
        <p:spPr bwMode="auto">
          <a:xfrm>
            <a:off x="685800" y="971548"/>
            <a:ext cx="7848600" cy="474345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797556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z="2800" b="1" dirty="0" smtClean="0"/>
              <a:t>Comparación de Comportamientos</a:t>
            </a:r>
            <a:endParaRPr lang="es-ES" sz="2800" b="1" dirty="0"/>
          </a:p>
        </p:txBody>
      </p:sp>
      <p:graphicFrame>
        <p:nvGraphicFramePr>
          <p:cNvPr id="6" name="15 Gráfico"/>
          <p:cNvGraphicFramePr>
            <a:graphicFrameLocks/>
          </p:cNvGraphicFramePr>
          <p:nvPr>
            <p:extLst>
              <p:ext uri="{D42A27DB-BD31-4B8C-83A1-F6EECF244321}">
                <p14:modId xmlns:p14="http://schemas.microsoft.com/office/powerpoint/2010/main" val="56090867"/>
              </p:ext>
            </p:extLst>
          </p:nvPr>
        </p:nvGraphicFramePr>
        <p:xfrm>
          <a:off x="1600200" y="1447800"/>
          <a:ext cx="6095999" cy="4419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912299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5 Imagen" descr="C:\Users\Usuario\Downloads\photo 1.JPG"/>
          <p:cNvPicPr/>
          <p:nvPr/>
        </p:nvPicPr>
        <p:blipFill rotWithShape="1">
          <a:blip r:embed="rId3" cstate="print">
            <a:extLst>
              <a:ext uri="{28A0092B-C50C-407E-A947-70E740481C1C}">
                <a14:useLocalDpi xmlns:a14="http://schemas.microsoft.com/office/drawing/2010/main" val="0"/>
              </a:ext>
            </a:extLst>
          </a:blip>
          <a:srcRect l="43020" t="33191" r="25609" b="34233"/>
          <a:stretch/>
        </p:blipFill>
        <p:spPr bwMode="auto">
          <a:xfrm>
            <a:off x="5637560" y="3125470"/>
            <a:ext cx="2614295" cy="2026920"/>
          </a:xfrm>
          <a:prstGeom prst="rect">
            <a:avLst/>
          </a:prstGeom>
          <a:noFill/>
          <a:ln>
            <a:noFill/>
          </a:ln>
          <a:extLst>
            <a:ext uri="{53640926-AAD7-44D8-BBD7-CCE9431645EC}">
              <a14:shadowObscured xmlns:a14="http://schemas.microsoft.com/office/drawing/2010/main"/>
            </a:ext>
          </a:extLst>
        </p:spPr>
      </p:pic>
      <p:pic>
        <p:nvPicPr>
          <p:cNvPr id="7" name="6 Imagen" descr="C:\Users\Usuario\Downloads\photo 2.JPG"/>
          <p:cNvPicPr/>
          <p:nvPr/>
        </p:nvPicPr>
        <p:blipFill rotWithShape="1">
          <a:blip r:embed="rId4" cstate="print">
            <a:extLst>
              <a:ext uri="{28A0092B-C50C-407E-A947-70E740481C1C}">
                <a14:useLocalDpi xmlns:a14="http://schemas.microsoft.com/office/drawing/2010/main" val="0"/>
              </a:ext>
            </a:extLst>
          </a:blip>
          <a:srcRect l="36750" t="18259" r="24103" b="59068"/>
          <a:stretch/>
        </p:blipFill>
        <p:spPr bwMode="auto">
          <a:xfrm>
            <a:off x="5728365" y="228600"/>
            <a:ext cx="2561590" cy="1986915"/>
          </a:xfrm>
          <a:prstGeom prst="rect">
            <a:avLst/>
          </a:prstGeom>
          <a:noFill/>
          <a:ln>
            <a:noFill/>
          </a:ln>
          <a:extLst>
            <a:ext uri="{53640926-AAD7-44D8-BBD7-CCE9431645EC}">
              <a14:shadowObscured xmlns:a14="http://schemas.microsoft.com/office/drawing/2010/main"/>
            </a:ext>
          </a:extLst>
        </p:spPr>
      </p:pic>
      <p:sp>
        <p:nvSpPr>
          <p:cNvPr id="8" name="7 CuadroTexto"/>
          <p:cNvSpPr txBox="1"/>
          <p:nvPr/>
        </p:nvSpPr>
        <p:spPr>
          <a:xfrm>
            <a:off x="5232400" y="2510135"/>
            <a:ext cx="3711272" cy="369332"/>
          </a:xfrm>
          <a:prstGeom prst="rect">
            <a:avLst/>
          </a:prstGeom>
          <a:noFill/>
        </p:spPr>
        <p:txBody>
          <a:bodyPr wrap="none" rtlCol="0">
            <a:spAutoFit/>
          </a:bodyPr>
          <a:lstStyle/>
          <a:p>
            <a:r>
              <a:rPr lang="es-ES" dirty="0" smtClean="0"/>
              <a:t>Fisura </a:t>
            </a:r>
            <a:r>
              <a:rPr lang="es-ES" dirty="0"/>
              <a:t>en el ala del patín superior</a:t>
            </a:r>
          </a:p>
        </p:txBody>
      </p:sp>
      <p:sp>
        <p:nvSpPr>
          <p:cNvPr id="9" name="8 Rectángulo"/>
          <p:cNvSpPr/>
          <p:nvPr/>
        </p:nvSpPr>
        <p:spPr>
          <a:xfrm>
            <a:off x="5268940" y="5297268"/>
            <a:ext cx="3480440" cy="1200329"/>
          </a:xfrm>
          <a:prstGeom prst="rect">
            <a:avLst/>
          </a:prstGeom>
        </p:spPr>
        <p:txBody>
          <a:bodyPr wrap="none">
            <a:spAutoFit/>
          </a:bodyPr>
          <a:lstStyle/>
          <a:p>
            <a:r>
              <a:rPr lang="es-ES" dirty="0" smtClean="0"/>
              <a:t>Fisura </a:t>
            </a:r>
            <a:r>
              <a:rPr lang="es-ES" dirty="0"/>
              <a:t>en el ala del patín </a:t>
            </a:r>
            <a:r>
              <a:rPr lang="es-ES" dirty="0" smtClean="0"/>
              <a:t>inferior</a:t>
            </a:r>
          </a:p>
          <a:p>
            <a:endParaRPr lang="es-ES" dirty="0"/>
          </a:p>
          <a:p>
            <a:endParaRPr lang="es-ES" dirty="0" smtClean="0"/>
          </a:p>
          <a:p>
            <a:endParaRPr lang="es-ES" dirty="0"/>
          </a:p>
        </p:txBody>
      </p:sp>
      <p:pic>
        <p:nvPicPr>
          <p:cNvPr id="10" name="9 Imagen" descr="C:\Users\Usuario\Dropbox\Cargas de cámara\DSC_0416.jpg"/>
          <p:cNvPicPr/>
          <p:nvPr/>
        </p:nvPicPr>
        <p:blipFill rotWithShape="1">
          <a:blip r:embed="rId5" cstate="print">
            <a:extLst>
              <a:ext uri="{28A0092B-C50C-407E-A947-70E740481C1C}">
                <a14:useLocalDpi xmlns:a14="http://schemas.microsoft.com/office/drawing/2010/main" val="0"/>
              </a:ext>
            </a:extLst>
          </a:blip>
          <a:srcRect l="30689" t="11932" r="21999" b="16478"/>
          <a:stretch/>
        </p:blipFill>
        <p:spPr bwMode="auto">
          <a:xfrm>
            <a:off x="1394776" y="3125470"/>
            <a:ext cx="2449830" cy="2406650"/>
          </a:xfrm>
          <a:prstGeom prst="rect">
            <a:avLst/>
          </a:prstGeom>
          <a:noFill/>
          <a:ln>
            <a:noFill/>
          </a:ln>
          <a:extLst>
            <a:ext uri="{53640926-AAD7-44D8-BBD7-CCE9431645EC}">
              <a14:shadowObscured xmlns:a14="http://schemas.microsoft.com/office/drawing/2010/main"/>
            </a:ext>
          </a:extLst>
        </p:spPr>
      </p:pic>
      <p:pic>
        <p:nvPicPr>
          <p:cNvPr id="11" name="10 Imagen" descr="C:\Users\Usuario\Dropbox\Cargas de cámara\DSC_0414.jpg"/>
          <p:cNvPicPr/>
          <p:nvPr/>
        </p:nvPicPr>
        <p:blipFill rotWithShape="1">
          <a:blip r:embed="rId6" cstate="print">
            <a:extLst>
              <a:ext uri="{28A0092B-C50C-407E-A947-70E740481C1C}">
                <a14:useLocalDpi xmlns:a14="http://schemas.microsoft.com/office/drawing/2010/main" val="0"/>
              </a:ext>
            </a:extLst>
          </a:blip>
          <a:srcRect l="17531" t="7899" r="29629" b="4330"/>
          <a:stretch/>
        </p:blipFill>
        <p:spPr bwMode="auto">
          <a:xfrm>
            <a:off x="1427637" y="228600"/>
            <a:ext cx="2409507" cy="2133599"/>
          </a:xfrm>
          <a:prstGeom prst="rect">
            <a:avLst/>
          </a:prstGeom>
          <a:noFill/>
          <a:ln>
            <a:noFill/>
          </a:ln>
          <a:extLst>
            <a:ext uri="{53640926-AAD7-44D8-BBD7-CCE9431645EC}">
              <a14:shadowObscured xmlns:a14="http://schemas.microsoft.com/office/drawing/2010/main"/>
            </a:ext>
          </a:extLst>
        </p:spPr>
      </p:pic>
      <p:sp>
        <p:nvSpPr>
          <p:cNvPr id="2" name="1 Rectángulo"/>
          <p:cNvSpPr/>
          <p:nvPr/>
        </p:nvSpPr>
        <p:spPr>
          <a:xfrm>
            <a:off x="391952" y="2510135"/>
            <a:ext cx="4572000" cy="646331"/>
          </a:xfrm>
          <a:prstGeom prst="rect">
            <a:avLst/>
          </a:prstGeom>
        </p:spPr>
        <p:txBody>
          <a:bodyPr>
            <a:spAutoFit/>
          </a:bodyPr>
          <a:lstStyle/>
          <a:p>
            <a:pPr algn="ctr"/>
            <a:r>
              <a:rPr lang="es-ES" dirty="0"/>
              <a:t>Desgarre en el material base en el patín superior</a:t>
            </a:r>
            <a:endParaRPr lang="es-ES" dirty="0"/>
          </a:p>
        </p:txBody>
      </p:sp>
      <p:sp>
        <p:nvSpPr>
          <p:cNvPr id="3" name="2 Rectángulo"/>
          <p:cNvSpPr/>
          <p:nvPr/>
        </p:nvSpPr>
        <p:spPr>
          <a:xfrm>
            <a:off x="366552" y="5574268"/>
            <a:ext cx="4572000" cy="646331"/>
          </a:xfrm>
          <a:prstGeom prst="rect">
            <a:avLst/>
          </a:prstGeom>
        </p:spPr>
        <p:txBody>
          <a:bodyPr>
            <a:spAutoFit/>
          </a:bodyPr>
          <a:lstStyle/>
          <a:p>
            <a:pPr algn="ctr"/>
            <a:r>
              <a:rPr lang="es-ES" dirty="0"/>
              <a:t>Desgarre en el material base </a:t>
            </a:r>
            <a:r>
              <a:rPr lang="es-ES" dirty="0" smtClean="0"/>
              <a:t>en </a:t>
            </a:r>
            <a:r>
              <a:rPr lang="es-ES" dirty="0"/>
              <a:t>el patín inferior</a:t>
            </a:r>
            <a:endParaRPr lang="es-ES" dirty="0"/>
          </a:p>
        </p:txBody>
      </p:sp>
    </p:spTree>
    <p:extLst>
      <p:ext uri="{BB962C8B-B14F-4D97-AF65-F5344CB8AC3E}">
        <p14:creationId xmlns:p14="http://schemas.microsoft.com/office/powerpoint/2010/main" val="3557858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533400" y="2438400"/>
            <a:ext cx="8229600" cy="1143000"/>
          </a:xfrm>
        </p:spPr>
        <p:txBody>
          <a:bodyPr/>
          <a:lstStyle/>
          <a:p>
            <a:r>
              <a:rPr lang="es-ES" b="1" dirty="0" smtClean="0">
                <a:latin typeface="Arial" pitchFamily="34" charset="0"/>
                <a:cs typeface="Arial" pitchFamily="34" charset="0"/>
              </a:rPr>
              <a:t>CONCLUSIONES </a:t>
            </a:r>
            <a:br>
              <a:rPr lang="es-ES" b="1" dirty="0" smtClean="0">
                <a:latin typeface="Arial" pitchFamily="34" charset="0"/>
                <a:cs typeface="Arial" pitchFamily="34" charset="0"/>
              </a:rPr>
            </a:br>
            <a:r>
              <a:rPr lang="es-ES" b="1" dirty="0" smtClean="0">
                <a:latin typeface="Arial" pitchFamily="34" charset="0"/>
                <a:cs typeface="Arial" pitchFamily="34" charset="0"/>
              </a:rPr>
              <a:t>Y</a:t>
            </a:r>
            <a:br>
              <a:rPr lang="es-ES" b="1" dirty="0" smtClean="0">
                <a:latin typeface="Arial" pitchFamily="34" charset="0"/>
                <a:cs typeface="Arial" pitchFamily="34" charset="0"/>
              </a:rPr>
            </a:br>
            <a:r>
              <a:rPr lang="es-ES" b="1" dirty="0" smtClean="0">
                <a:latin typeface="Arial" pitchFamily="34" charset="0"/>
                <a:cs typeface="Arial" pitchFamily="34" charset="0"/>
              </a:rPr>
              <a:t> RECOMENDACIONES</a:t>
            </a:r>
            <a:endParaRPr lang="es-ES" b="1" dirty="0">
              <a:latin typeface="Arial" pitchFamily="34" charset="0"/>
              <a:cs typeface="Arial" pitchFamily="34" charset="0"/>
            </a:endParaRPr>
          </a:p>
        </p:txBody>
      </p:sp>
    </p:spTree>
    <p:extLst>
      <p:ext uri="{BB962C8B-B14F-4D97-AF65-F5344CB8AC3E}">
        <p14:creationId xmlns:p14="http://schemas.microsoft.com/office/powerpoint/2010/main" val="228819082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457200" y="1066800"/>
            <a:ext cx="8229600" cy="4525963"/>
          </a:xfrm>
        </p:spPr>
        <p:txBody>
          <a:bodyPr/>
          <a:lstStyle/>
          <a:p>
            <a:pPr marL="0" indent="0">
              <a:buNone/>
            </a:pPr>
            <a:r>
              <a:rPr lang="es-ES" dirty="0" smtClean="0">
                <a:latin typeface="Arial" pitchFamily="34" charset="0"/>
                <a:cs typeface="Arial" pitchFamily="34" charset="0"/>
              </a:rPr>
              <a:t>	</a:t>
            </a:r>
            <a:endParaRPr lang="es-ES" dirty="0"/>
          </a:p>
        </p:txBody>
      </p:sp>
      <p:sp>
        <p:nvSpPr>
          <p:cNvPr id="7" name="6 Rectángulo"/>
          <p:cNvSpPr/>
          <p:nvPr/>
        </p:nvSpPr>
        <p:spPr>
          <a:xfrm>
            <a:off x="725345" y="381000"/>
            <a:ext cx="7696200" cy="1477328"/>
          </a:xfrm>
          <a:prstGeom prst="rect">
            <a:avLst/>
          </a:prstGeom>
        </p:spPr>
        <p:txBody>
          <a:bodyPr wrap="square">
            <a:spAutoFit/>
          </a:bodyPr>
          <a:lstStyle/>
          <a:p>
            <a:pPr marL="285750" lvl="0" indent="-285750">
              <a:buFont typeface="Arial" pitchFamily="34" charset="0"/>
              <a:buChar char="•"/>
            </a:pPr>
            <a:r>
              <a:rPr lang="es-ES" dirty="0"/>
              <a:t>Tras realizar el ensayo de carga cíclica y comparar los resultados obtenidos con los del criterio de aceptación dispuesto en el código FEMA 350 en el apartado 3.9.2, se puede concluir que ninguna de las conexiones puede ser utilizada en pórticos IMF (Pórticos no arriostrados Intermedios) y SMF (pórticos no arriostrados especiales) </a:t>
            </a:r>
          </a:p>
        </p:txBody>
      </p:sp>
      <p:graphicFrame>
        <p:nvGraphicFramePr>
          <p:cNvPr id="8" name="7 Tabla"/>
          <p:cNvGraphicFramePr>
            <a:graphicFrameLocks noGrp="1"/>
          </p:cNvGraphicFramePr>
          <p:nvPr>
            <p:extLst>
              <p:ext uri="{D42A27DB-BD31-4B8C-83A1-F6EECF244321}">
                <p14:modId xmlns:p14="http://schemas.microsoft.com/office/powerpoint/2010/main" val="2874559455"/>
              </p:ext>
            </p:extLst>
          </p:nvPr>
        </p:nvGraphicFramePr>
        <p:xfrm>
          <a:off x="2089960" y="2046922"/>
          <a:ext cx="4966970" cy="1359853"/>
        </p:xfrm>
        <a:graphic>
          <a:graphicData uri="http://schemas.openxmlformats.org/drawingml/2006/table">
            <a:tbl>
              <a:tblPr firstRow="1" firstCol="1" bandRow="1">
                <a:tableStyleId>{5C22544A-7EE6-4342-B048-85BDC9FD1C3A}</a:tableStyleId>
              </a:tblPr>
              <a:tblGrid>
                <a:gridCol w="1206500"/>
                <a:gridCol w="1075690"/>
                <a:gridCol w="796925"/>
                <a:gridCol w="707390"/>
                <a:gridCol w="1180465"/>
              </a:tblGrid>
              <a:tr h="200025">
                <a:tc rowSpan="2">
                  <a:txBody>
                    <a:bodyPr/>
                    <a:lstStyle/>
                    <a:p>
                      <a:pPr algn="ctr">
                        <a:lnSpc>
                          <a:spcPct val="115000"/>
                        </a:lnSpc>
                        <a:spcAft>
                          <a:spcPts val="0"/>
                        </a:spcAft>
                      </a:pPr>
                      <a:r>
                        <a:rPr lang="es-ES" sz="1000">
                          <a:effectLst/>
                        </a:rPr>
                        <a:t>TIPO DE CONEXIÓN</a:t>
                      </a:r>
                      <a:endParaRPr lang="es-ES" sz="1000">
                        <a:effectLst/>
                        <a:latin typeface="Times New Roman"/>
                        <a:ea typeface="Times New Roman"/>
                        <a:cs typeface="Times New Roman"/>
                      </a:endParaRPr>
                    </a:p>
                  </a:txBody>
                  <a:tcPr marL="44450" marR="44450" marT="0" marB="0" anchor="ctr"/>
                </a:tc>
                <a:tc rowSpan="2">
                  <a:txBody>
                    <a:bodyPr/>
                    <a:lstStyle/>
                    <a:p>
                      <a:pPr algn="ctr">
                        <a:lnSpc>
                          <a:spcPct val="115000"/>
                        </a:lnSpc>
                        <a:spcAft>
                          <a:spcPts val="0"/>
                        </a:spcAft>
                      </a:pPr>
                      <a:r>
                        <a:rPr lang="es-ES" sz="1000">
                          <a:effectLst/>
                        </a:rPr>
                        <a:t>θsd Alcanzado</a:t>
                      </a:r>
                    </a:p>
                    <a:p>
                      <a:pPr algn="ctr">
                        <a:lnSpc>
                          <a:spcPct val="115000"/>
                        </a:lnSpc>
                        <a:spcAft>
                          <a:spcPts val="0"/>
                        </a:spcAft>
                      </a:pPr>
                      <a:r>
                        <a:rPr lang="es-ES" sz="1000">
                          <a:effectLst/>
                        </a:rPr>
                        <a:t>(rad)</a:t>
                      </a:r>
                      <a:endParaRPr lang="es-ES" sz="1000">
                        <a:effectLst/>
                        <a:latin typeface="Times New Roman"/>
                        <a:ea typeface="Times New Roman"/>
                        <a:cs typeface="Times New Roman"/>
                      </a:endParaRPr>
                    </a:p>
                  </a:txBody>
                  <a:tcPr marL="44450" marR="44450" marT="0" marB="0" anchor="ctr"/>
                </a:tc>
                <a:tc gridSpan="2">
                  <a:txBody>
                    <a:bodyPr/>
                    <a:lstStyle/>
                    <a:p>
                      <a:pPr algn="ctr">
                        <a:lnSpc>
                          <a:spcPct val="115000"/>
                        </a:lnSpc>
                        <a:spcAft>
                          <a:spcPts val="0"/>
                        </a:spcAft>
                      </a:pPr>
                      <a:r>
                        <a:rPr lang="es-ES" sz="1200">
                          <a:effectLst/>
                        </a:rPr>
                        <a:t>θsd de Aceptación mínimo (rad)</a:t>
                      </a:r>
                      <a:endParaRPr lang="es-ES" sz="1000">
                        <a:effectLst/>
                        <a:latin typeface="Times New Roman"/>
                        <a:ea typeface="Times New Roman"/>
                        <a:cs typeface="Times New Roman"/>
                      </a:endParaRPr>
                    </a:p>
                  </a:txBody>
                  <a:tcPr marL="44450" marR="44450" marT="0" marB="0" anchor="ctr"/>
                </a:tc>
                <a:tc hMerge="1">
                  <a:txBody>
                    <a:bodyPr/>
                    <a:lstStyle/>
                    <a:p>
                      <a:endParaRPr lang="es-ES"/>
                    </a:p>
                  </a:txBody>
                  <a:tcPr/>
                </a:tc>
                <a:tc rowSpan="2">
                  <a:txBody>
                    <a:bodyPr/>
                    <a:lstStyle/>
                    <a:p>
                      <a:pPr algn="ctr">
                        <a:lnSpc>
                          <a:spcPct val="115000"/>
                        </a:lnSpc>
                        <a:spcAft>
                          <a:spcPts val="0"/>
                        </a:spcAft>
                      </a:pPr>
                      <a:r>
                        <a:rPr lang="es-ES" sz="1000">
                          <a:effectLst/>
                        </a:rPr>
                        <a:t>OBSERVACIÓN</a:t>
                      </a:r>
                      <a:endParaRPr lang="es-ES" sz="1000">
                        <a:effectLst/>
                        <a:latin typeface="Times New Roman"/>
                        <a:ea typeface="Times New Roman"/>
                        <a:cs typeface="Times New Roman"/>
                      </a:endParaRPr>
                    </a:p>
                  </a:txBody>
                  <a:tcPr marL="44450" marR="44450" marT="0" marB="0" anchor="ctr"/>
                </a:tc>
              </a:tr>
              <a:tr h="190500">
                <a:tc vMerge="1">
                  <a:txBody>
                    <a:bodyPr/>
                    <a:lstStyle/>
                    <a:p>
                      <a:endParaRPr lang="es-ES"/>
                    </a:p>
                  </a:txBody>
                  <a:tcPr/>
                </a:tc>
                <a:tc vMerge="1">
                  <a:txBody>
                    <a:bodyPr/>
                    <a:lstStyle/>
                    <a:p>
                      <a:endParaRPr lang="es-ES"/>
                    </a:p>
                  </a:txBody>
                  <a:tcPr/>
                </a:tc>
                <a:tc>
                  <a:txBody>
                    <a:bodyPr/>
                    <a:lstStyle/>
                    <a:p>
                      <a:pPr algn="ctr">
                        <a:lnSpc>
                          <a:spcPct val="115000"/>
                        </a:lnSpc>
                        <a:spcAft>
                          <a:spcPts val="0"/>
                        </a:spcAft>
                      </a:pPr>
                      <a:r>
                        <a:rPr lang="es-ES" sz="1000">
                          <a:effectLst/>
                        </a:rPr>
                        <a:t>IMF</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SMF</a:t>
                      </a:r>
                      <a:endParaRPr lang="es-ES" sz="1000">
                        <a:effectLst/>
                        <a:latin typeface="Times New Roman"/>
                        <a:ea typeface="Times New Roman"/>
                        <a:cs typeface="Times New Roman"/>
                      </a:endParaRPr>
                    </a:p>
                  </a:txBody>
                  <a:tcPr marL="44450" marR="44450" marT="0" marB="0" anchor="ctr"/>
                </a:tc>
                <a:tc vMerge="1">
                  <a:txBody>
                    <a:bodyPr/>
                    <a:lstStyle/>
                    <a:p>
                      <a:endParaRPr lang="es-ES"/>
                    </a:p>
                  </a:txBody>
                  <a:tcPr/>
                </a:tc>
              </a:tr>
              <a:tr h="190500">
                <a:tc>
                  <a:txBody>
                    <a:bodyPr/>
                    <a:lstStyle/>
                    <a:p>
                      <a:pPr algn="ctr">
                        <a:lnSpc>
                          <a:spcPct val="115000"/>
                        </a:lnSpc>
                        <a:spcAft>
                          <a:spcPts val="0"/>
                        </a:spcAft>
                      </a:pPr>
                      <a:r>
                        <a:rPr lang="es-ES" sz="1000">
                          <a:effectLst/>
                        </a:rPr>
                        <a:t>VCN-01</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0,02</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0,03</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0,04</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NO CUMPLE</a:t>
                      </a:r>
                      <a:endParaRPr lang="es-ES" sz="1000">
                        <a:effectLst/>
                        <a:latin typeface="Times New Roman"/>
                        <a:ea typeface="Times New Roman"/>
                        <a:cs typeface="Times New Roman"/>
                      </a:endParaRPr>
                    </a:p>
                  </a:txBody>
                  <a:tcPr marL="44450" marR="44450" marT="0" marB="0" anchor="b"/>
                </a:tc>
              </a:tr>
              <a:tr h="190500">
                <a:tc>
                  <a:txBody>
                    <a:bodyPr/>
                    <a:lstStyle/>
                    <a:p>
                      <a:pPr algn="ctr">
                        <a:lnSpc>
                          <a:spcPct val="115000"/>
                        </a:lnSpc>
                        <a:spcAft>
                          <a:spcPts val="0"/>
                        </a:spcAft>
                      </a:pPr>
                      <a:r>
                        <a:rPr lang="es-ES" sz="1000">
                          <a:effectLst/>
                        </a:rPr>
                        <a:t>VCN-02</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0,02</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0,03</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0,04</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NO CUMPLE </a:t>
                      </a:r>
                      <a:endParaRPr lang="es-ES" sz="1000">
                        <a:effectLst/>
                        <a:latin typeface="Times New Roman"/>
                        <a:ea typeface="Times New Roman"/>
                        <a:cs typeface="Times New Roman"/>
                      </a:endParaRPr>
                    </a:p>
                  </a:txBody>
                  <a:tcPr marL="44450" marR="44450" marT="0" marB="0" anchor="b"/>
                </a:tc>
              </a:tr>
              <a:tr h="190500">
                <a:tc>
                  <a:txBody>
                    <a:bodyPr/>
                    <a:lstStyle/>
                    <a:p>
                      <a:pPr algn="ctr">
                        <a:lnSpc>
                          <a:spcPct val="115000"/>
                        </a:lnSpc>
                        <a:spcAft>
                          <a:spcPts val="0"/>
                        </a:spcAft>
                      </a:pPr>
                      <a:r>
                        <a:rPr lang="es-ES" sz="1000">
                          <a:effectLst/>
                        </a:rPr>
                        <a:t>VCP-01</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0,02</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0,03</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0,04</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NO CUMPLE</a:t>
                      </a:r>
                      <a:endParaRPr lang="es-ES" sz="1000">
                        <a:effectLst/>
                        <a:latin typeface="Times New Roman"/>
                        <a:ea typeface="Times New Roman"/>
                        <a:cs typeface="Times New Roman"/>
                      </a:endParaRPr>
                    </a:p>
                  </a:txBody>
                  <a:tcPr marL="44450" marR="44450" marT="0" marB="0" anchor="b"/>
                </a:tc>
              </a:tr>
              <a:tr h="190500">
                <a:tc>
                  <a:txBody>
                    <a:bodyPr/>
                    <a:lstStyle/>
                    <a:p>
                      <a:pPr algn="ctr">
                        <a:lnSpc>
                          <a:spcPct val="115000"/>
                        </a:lnSpc>
                        <a:spcAft>
                          <a:spcPts val="0"/>
                        </a:spcAft>
                      </a:pPr>
                      <a:r>
                        <a:rPr lang="es-ES" sz="1000">
                          <a:effectLst/>
                        </a:rPr>
                        <a:t>VCP-02</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0,02</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0,03</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a:effectLst/>
                        </a:rPr>
                        <a:t>0,04</a:t>
                      </a:r>
                      <a:endParaRPr lang="es-ES" sz="1000">
                        <a:effectLst/>
                        <a:latin typeface="Times New Roman"/>
                        <a:ea typeface="Times New Roman"/>
                        <a:cs typeface="Times New Roman"/>
                      </a:endParaRPr>
                    </a:p>
                  </a:txBody>
                  <a:tcPr marL="44450" marR="44450" marT="0" marB="0" anchor="ctr"/>
                </a:tc>
                <a:tc>
                  <a:txBody>
                    <a:bodyPr/>
                    <a:lstStyle/>
                    <a:p>
                      <a:pPr algn="ctr">
                        <a:lnSpc>
                          <a:spcPct val="115000"/>
                        </a:lnSpc>
                        <a:spcAft>
                          <a:spcPts val="0"/>
                        </a:spcAft>
                      </a:pPr>
                      <a:r>
                        <a:rPr lang="es-ES" sz="1000" dirty="0">
                          <a:effectLst/>
                        </a:rPr>
                        <a:t>NO CUMPLE </a:t>
                      </a:r>
                      <a:endParaRPr lang="es-ES" sz="1000" dirty="0">
                        <a:effectLst/>
                        <a:latin typeface="Times New Roman"/>
                        <a:ea typeface="Times New Roman"/>
                        <a:cs typeface="Times New Roman"/>
                      </a:endParaRPr>
                    </a:p>
                  </a:txBody>
                  <a:tcPr marL="44450" marR="44450" marT="0" marB="0" anchor="b"/>
                </a:tc>
              </a:tr>
            </a:tbl>
          </a:graphicData>
        </a:graphic>
      </p:graphicFrame>
      <p:sp>
        <p:nvSpPr>
          <p:cNvPr id="9" name="8 Rectángulo"/>
          <p:cNvSpPr/>
          <p:nvPr/>
        </p:nvSpPr>
        <p:spPr>
          <a:xfrm>
            <a:off x="725345" y="3716258"/>
            <a:ext cx="7848600" cy="1754326"/>
          </a:xfrm>
          <a:prstGeom prst="rect">
            <a:avLst/>
          </a:prstGeom>
        </p:spPr>
        <p:txBody>
          <a:bodyPr wrap="square">
            <a:spAutoFit/>
          </a:bodyPr>
          <a:lstStyle/>
          <a:p>
            <a:pPr marL="285750" lvl="0" indent="-285750">
              <a:buFont typeface="Arial" pitchFamily="34" charset="0"/>
              <a:buChar char="•"/>
            </a:pPr>
            <a:r>
              <a:rPr lang="en-US" dirty="0"/>
              <a:t>De </a:t>
            </a:r>
            <a:r>
              <a:rPr lang="en-US" dirty="0" err="1"/>
              <a:t>acuerdo</a:t>
            </a:r>
            <a:r>
              <a:rPr lang="en-US" dirty="0"/>
              <a:t> con lo </a:t>
            </a:r>
            <a:r>
              <a:rPr lang="en-US" dirty="0" err="1"/>
              <a:t>mensionado</a:t>
            </a:r>
            <a:r>
              <a:rPr lang="en-US" dirty="0"/>
              <a:t> en la FEMA 350, </a:t>
            </a:r>
            <a:r>
              <a:rPr lang="en-US" dirty="0" err="1"/>
              <a:t>apartado</a:t>
            </a:r>
            <a:r>
              <a:rPr lang="en-US" dirty="0"/>
              <a:t> 3.2.1, </a:t>
            </a:r>
            <a:r>
              <a:rPr lang="en-US" dirty="0" err="1"/>
              <a:t>donde</a:t>
            </a:r>
            <a:r>
              <a:rPr lang="en-US" dirty="0"/>
              <a:t> </a:t>
            </a:r>
            <a:r>
              <a:rPr lang="en-US" dirty="0" err="1"/>
              <a:t>indica</a:t>
            </a:r>
            <a:r>
              <a:rPr lang="en-US" dirty="0"/>
              <a:t>: “… inelastic drift is accommodated through the development of plastic flexural deformation (plastic hinge) within the beam span, remote from the face of the column.” </a:t>
            </a:r>
            <a:r>
              <a:rPr lang="es-ES" dirty="0"/>
              <a:t>Ninguna de las conexiones podría ser utilizada como IMF  o SMF  dado que las deformaciones plásticas se presentaron en la cara de la columna y no en la viga como deberían.</a:t>
            </a:r>
          </a:p>
        </p:txBody>
      </p:sp>
    </p:spTree>
    <p:extLst>
      <p:ext uri="{BB962C8B-B14F-4D97-AF65-F5344CB8AC3E}">
        <p14:creationId xmlns:p14="http://schemas.microsoft.com/office/powerpoint/2010/main" val="14810834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457200" y="1066800"/>
            <a:ext cx="8229600" cy="4525963"/>
          </a:xfrm>
        </p:spPr>
        <p:txBody>
          <a:bodyPr/>
          <a:lstStyle/>
          <a:p>
            <a:pPr marL="0" indent="0">
              <a:buNone/>
            </a:pPr>
            <a:r>
              <a:rPr lang="es-ES" dirty="0" smtClean="0">
                <a:latin typeface="Arial" pitchFamily="34" charset="0"/>
                <a:cs typeface="Arial" pitchFamily="34" charset="0"/>
              </a:rPr>
              <a:t>	</a:t>
            </a:r>
            <a:endParaRPr lang="es-ES" dirty="0"/>
          </a:p>
        </p:txBody>
      </p:sp>
      <p:sp>
        <p:nvSpPr>
          <p:cNvPr id="2" name="1 Rectángulo"/>
          <p:cNvSpPr/>
          <p:nvPr/>
        </p:nvSpPr>
        <p:spPr>
          <a:xfrm>
            <a:off x="1066800" y="1130935"/>
            <a:ext cx="7086600" cy="2308324"/>
          </a:xfrm>
          <a:prstGeom prst="rect">
            <a:avLst/>
          </a:prstGeom>
        </p:spPr>
        <p:txBody>
          <a:bodyPr wrap="square">
            <a:spAutoFit/>
          </a:bodyPr>
          <a:lstStyle/>
          <a:p>
            <a:pPr lvl="0"/>
            <a:r>
              <a:rPr lang="es-ES" dirty="0"/>
              <a:t>Conforme con los solicitado en el apéndice Q de la AISC 341, que señala los lineamientos de fabricación de las conexiones se puede concluir que las conexiones VCN pueden ser utilizadas como pórticos OMF (Pórticos no arriostrados ordinarios) en zonas que no tengan riesgo sísmico. Siguiendo este criterio las conexiones VCP a pesar de superar los 0,02 rad en la prueba que es el requerimiento para pórticos OMF, no puede ser utilizada en este tipo de pórticos por las deficiencias en su proceso de fabricación.</a:t>
            </a:r>
          </a:p>
        </p:txBody>
      </p:sp>
    </p:spTree>
    <p:extLst>
      <p:ext uri="{BB962C8B-B14F-4D97-AF65-F5344CB8AC3E}">
        <p14:creationId xmlns:p14="http://schemas.microsoft.com/office/powerpoint/2010/main" val="3001383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98" y="-168639"/>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z="2400" b="1" dirty="0" smtClean="0">
                <a:latin typeface="Arial" pitchFamily="34" charset="0"/>
                <a:cs typeface="Arial" pitchFamily="34" charset="0"/>
              </a:rPr>
              <a:t>RIESGO SÍSMICO EN EL ECUADOR</a:t>
            </a:r>
            <a:endParaRPr lang="es-ES" sz="2400" b="1" dirty="0">
              <a:latin typeface="Arial" pitchFamily="34" charset="0"/>
              <a:cs typeface="Arial" pitchFamily="34" charset="0"/>
            </a:endParaRPr>
          </a:p>
        </p:txBody>
      </p:sp>
      <p:pic>
        <p:nvPicPr>
          <p:cNvPr id="5" name="4 Imagen"/>
          <p:cNvPicPr/>
          <p:nvPr/>
        </p:nvPicPr>
        <p:blipFill>
          <a:blip r:embed="rId3">
            <a:extLst>
              <a:ext uri="{28A0092B-C50C-407E-A947-70E740481C1C}">
                <a14:useLocalDpi xmlns:a14="http://schemas.microsoft.com/office/drawing/2010/main" val="0"/>
              </a:ext>
            </a:extLst>
          </a:blip>
          <a:srcRect l="11728" t="34113" r="63716" b="28313"/>
          <a:stretch>
            <a:fillRect/>
          </a:stretch>
        </p:blipFill>
        <p:spPr bwMode="auto">
          <a:xfrm>
            <a:off x="381000" y="1317625"/>
            <a:ext cx="4495800" cy="3962400"/>
          </a:xfrm>
          <a:prstGeom prst="rect">
            <a:avLst/>
          </a:prstGeom>
          <a:noFill/>
          <a:ln>
            <a:noFill/>
          </a:ln>
        </p:spPr>
      </p:pic>
      <p:pic>
        <p:nvPicPr>
          <p:cNvPr id="2253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556" t="59177" r="54453" b="28639"/>
          <a:stretch/>
        </p:blipFill>
        <p:spPr bwMode="auto">
          <a:xfrm>
            <a:off x="4876800" y="1318590"/>
            <a:ext cx="2210766" cy="89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029200" y="3018472"/>
            <a:ext cx="2819400" cy="1477328"/>
          </a:xfrm>
          <a:prstGeom prst="rect">
            <a:avLst/>
          </a:prstGeom>
          <a:noFill/>
        </p:spPr>
        <p:txBody>
          <a:bodyPr wrap="square" rtlCol="0">
            <a:spAutoFit/>
          </a:bodyPr>
          <a:lstStyle/>
          <a:p>
            <a:r>
              <a:rPr lang="es-ES" dirty="0" smtClean="0"/>
              <a:t>Sismos registrados en el Ecuador en el año 2009, con intensidad mayor a 4 grados en la escala de Richter. </a:t>
            </a:r>
            <a:endParaRPr lang="es-ES" dirty="0"/>
          </a:p>
        </p:txBody>
      </p:sp>
    </p:spTree>
    <p:extLst>
      <p:ext uri="{BB962C8B-B14F-4D97-AF65-F5344CB8AC3E}">
        <p14:creationId xmlns:p14="http://schemas.microsoft.com/office/powerpoint/2010/main" val="359659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530"/>
                                        </p:tgtEl>
                                        <p:attrNameLst>
                                          <p:attrName>style.visibility</p:attrName>
                                        </p:attrNameLst>
                                      </p:cBhvr>
                                      <p:to>
                                        <p:strVal val="visible"/>
                                      </p:to>
                                    </p:set>
                                    <p:animEffect transition="in" filter="fade">
                                      <p:cBhvr>
                                        <p:cTn id="15" dur="500"/>
                                        <p:tgtEl>
                                          <p:spTgt spid="2253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457200" y="1066800"/>
            <a:ext cx="8229600" cy="4525963"/>
          </a:xfrm>
        </p:spPr>
        <p:txBody>
          <a:bodyPr/>
          <a:lstStyle/>
          <a:p>
            <a:pPr marL="0" indent="0">
              <a:buNone/>
            </a:pPr>
            <a:r>
              <a:rPr lang="es-ES" dirty="0" smtClean="0">
                <a:latin typeface="Arial" pitchFamily="34" charset="0"/>
                <a:cs typeface="Arial" pitchFamily="34" charset="0"/>
              </a:rPr>
              <a:t>	</a:t>
            </a:r>
            <a:endParaRPr lang="es-ES" dirty="0"/>
          </a:p>
        </p:txBody>
      </p:sp>
      <p:sp>
        <p:nvSpPr>
          <p:cNvPr id="4" name="3 Rectángulo"/>
          <p:cNvSpPr/>
          <p:nvPr/>
        </p:nvSpPr>
        <p:spPr>
          <a:xfrm>
            <a:off x="533400" y="609601"/>
            <a:ext cx="8458200" cy="5632311"/>
          </a:xfrm>
          <a:prstGeom prst="rect">
            <a:avLst/>
          </a:prstGeom>
        </p:spPr>
        <p:txBody>
          <a:bodyPr wrap="square">
            <a:spAutoFit/>
          </a:bodyPr>
          <a:lstStyle/>
          <a:p>
            <a:pPr lvl="1"/>
            <a:r>
              <a:rPr lang="es-ES" b="1" dirty="0"/>
              <a:t>RECOMENDACIONES</a:t>
            </a:r>
            <a:endParaRPr lang="es-ES" sz="1200" dirty="0"/>
          </a:p>
          <a:p>
            <a:r>
              <a:rPr lang="es-ES" b="1" dirty="0"/>
              <a:t> </a:t>
            </a:r>
            <a:endParaRPr lang="es-ES" sz="1200" dirty="0"/>
          </a:p>
          <a:p>
            <a:pPr marL="285750" lvl="0" indent="-285750">
              <a:buFont typeface="Arial" pitchFamily="34" charset="0"/>
              <a:buChar char="•"/>
            </a:pPr>
            <a:r>
              <a:rPr lang="es-ES" dirty="0"/>
              <a:t>Luego de realizar el proceso de calificación de las conexiones y obtener resultados que las descalifican para su uso en IMF y SMF se recomienda evitar la utilización de conexiones que no estén calificadas y en su lugar utilizar las conexiones precalificadas propuestas por la FEMA 350 en su apartado 3.4. las conexiones mencionadas en este apartado utilizan columnas con perfiles tipo I; sin embargo se puede extender estas conexiones que utilicen en su lugar columnas tipo cajón si cumplen con el dimensionamiento de espesor, peralte y ancho que se mencionan para cada conexión. Estas afirmaciones debido a los estudios presentados en el código FEMA 355D apartado 4.8. </a:t>
            </a:r>
            <a:endParaRPr lang="es-ES" sz="1200" dirty="0"/>
          </a:p>
          <a:p>
            <a:r>
              <a:rPr lang="es-ES" dirty="0"/>
              <a:t> </a:t>
            </a:r>
            <a:endParaRPr lang="es-ES" sz="1200" dirty="0"/>
          </a:p>
          <a:p>
            <a:pPr marL="285750" lvl="0" indent="-285750">
              <a:buFont typeface="Arial" pitchFamily="34" charset="0"/>
              <a:buChar char="•"/>
            </a:pPr>
            <a:r>
              <a:rPr lang="es-ES" dirty="0"/>
              <a:t>Para evitar la aparición de deformaciones plásticas en la cara de la columna que se evidenciaron en las conexiones probadas en el ensayo de carga cíclica, se recomienda en conexiones precalificadas que utilicen perfiles del tipo cajón en la columna mantener el criterio de diseño mostrados en la FEMA 350, apartado 3.3.3.1 que ubica placas de continuidad en sentido transversal en la zona del panel nodal de la columna.</a:t>
            </a:r>
            <a:endParaRPr lang="es-ES" sz="1200" dirty="0"/>
          </a:p>
          <a:p>
            <a:r>
              <a:rPr lang="es-ES" dirty="0"/>
              <a:t> </a:t>
            </a:r>
            <a:endParaRPr lang="es-ES" sz="1200" dirty="0"/>
          </a:p>
        </p:txBody>
      </p:sp>
    </p:spTree>
    <p:extLst>
      <p:ext uri="{BB962C8B-B14F-4D97-AF65-F5344CB8AC3E}">
        <p14:creationId xmlns:p14="http://schemas.microsoft.com/office/powerpoint/2010/main" val="208891301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2 Marcador de contenido"/>
          <p:cNvSpPr>
            <a:spLocks noGrp="1"/>
          </p:cNvSpPr>
          <p:nvPr>
            <p:ph idx="1"/>
          </p:nvPr>
        </p:nvSpPr>
        <p:spPr>
          <a:xfrm>
            <a:off x="457200" y="1066800"/>
            <a:ext cx="8229600" cy="4525963"/>
          </a:xfrm>
        </p:spPr>
        <p:txBody>
          <a:bodyPr/>
          <a:lstStyle/>
          <a:p>
            <a:pPr marL="0" indent="0">
              <a:buNone/>
            </a:pPr>
            <a:r>
              <a:rPr lang="es-ES" dirty="0" smtClean="0">
                <a:latin typeface="Arial" pitchFamily="34" charset="0"/>
                <a:cs typeface="Arial" pitchFamily="34" charset="0"/>
              </a:rPr>
              <a:t>	</a:t>
            </a:r>
            <a:endParaRPr lang="es-ES" dirty="0"/>
          </a:p>
        </p:txBody>
      </p:sp>
      <p:sp>
        <p:nvSpPr>
          <p:cNvPr id="2" name="1 Rectángulo"/>
          <p:cNvSpPr/>
          <p:nvPr/>
        </p:nvSpPr>
        <p:spPr>
          <a:xfrm>
            <a:off x="914400" y="1143000"/>
            <a:ext cx="7696200" cy="1754326"/>
          </a:xfrm>
          <a:prstGeom prst="rect">
            <a:avLst/>
          </a:prstGeom>
        </p:spPr>
        <p:txBody>
          <a:bodyPr wrap="square">
            <a:spAutoFit/>
          </a:bodyPr>
          <a:lstStyle/>
          <a:p>
            <a:pPr marL="285750" indent="-285750">
              <a:buFont typeface="Arial" pitchFamily="34" charset="0"/>
              <a:buChar char="•"/>
            </a:pPr>
            <a:r>
              <a:rPr lang="es-ES" dirty="0"/>
              <a:t>Se recomienda seguir con todos los lineamientos de fabricación mostrados en el apéndice Q del código AISC 341, además del uso de acero A992 grado 50 (</a:t>
            </a:r>
            <a:r>
              <a:rPr lang="es-ES" dirty="0" err="1"/>
              <a:t>fy</a:t>
            </a:r>
            <a:r>
              <a:rPr lang="es-ES" dirty="0"/>
              <a:t>= 50 </a:t>
            </a:r>
            <a:r>
              <a:rPr lang="es-ES" dirty="0" err="1"/>
              <a:t>ksi</a:t>
            </a:r>
            <a:r>
              <a:rPr lang="es-ES" dirty="0"/>
              <a:t>) en lugar del A36 (</a:t>
            </a:r>
            <a:r>
              <a:rPr lang="es-ES" dirty="0" err="1"/>
              <a:t>fy</a:t>
            </a:r>
            <a:r>
              <a:rPr lang="es-ES" dirty="0"/>
              <a:t>=36 </a:t>
            </a:r>
            <a:r>
              <a:rPr lang="es-ES" dirty="0" err="1"/>
              <a:t>ksi</a:t>
            </a:r>
            <a:r>
              <a:rPr lang="es-ES" dirty="0"/>
              <a:t>), esto en consideración a que todas las conexiones precalificas mostradas en la FEMA 350, aparatado 3.4 descartan el uso de acero A36 </a:t>
            </a:r>
          </a:p>
          <a:p>
            <a:r>
              <a:rPr lang="es-ES" dirty="0"/>
              <a:t> </a:t>
            </a:r>
          </a:p>
        </p:txBody>
      </p:sp>
    </p:spTree>
    <p:extLst>
      <p:ext uri="{BB962C8B-B14F-4D97-AF65-F5344CB8AC3E}">
        <p14:creationId xmlns:p14="http://schemas.microsoft.com/office/powerpoint/2010/main" val="30304160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45" y="-4445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533400" y="2438400"/>
            <a:ext cx="8229600" cy="1143000"/>
          </a:xfrm>
        </p:spPr>
        <p:txBody>
          <a:bodyPr/>
          <a:lstStyle/>
          <a:p>
            <a:r>
              <a:rPr lang="es-ES" b="1" dirty="0" smtClean="0">
                <a:latin typeface="Arial" pitchFamily="34" charset="0"/>
                <a:cs typeface="Arial" pitchFamily="34" charset="0"/>
              </a:rPr>
              <a:t>GRACIAS</a:t>
            </a:r>
            <a:endParaRPr lang="es-ES" b="1" dirty="0">
              <a:latin typeface="Arial" pitchFamily="34" charset="0"/>
              <a:cs typeface="Arial" pitchFamily="34" charset="0"/>
            </a:endParaRPr>
          </a:p>
        </p:txBody>
      </p:sp>
      <p:sp>
        <p:nvSpPr>
          <p:cNvPr id="3" name="2 CuadroTexto"/>
          <p:cNvSpPr txBox="1"/>
          <p:nvPr/>
        </p:nvSpPr>
        <p:spPr>
          <a:xfrm>
            <a:off x="5867400" y="4585368"/>
            <a:ext cx="2819400" cy="646331"/>
          </a:xfrm>
          <a:prstGeom prst="rect">
            <a:avLst/>
          </a:prstGeom>
          <a:noFill/>
        </p:spPr>
        <p:txBody>
          <a:bodyPr wrap="square" rtlCol="0">
            <a:spAutoFit/>
          </a:bodyPr>
          <a:lstStyle/>
          <a:p>
            <a:pPr algn="ctr"/>
            <a:r>
              <a:rPr lang="es-EC" b="1" dirty="0" smtClean="0"/>
              <a:t>CESAR SIGUENZA</a:t>
            </a:r>
          </a:p>
          <a:p>
            <a:pPr algn="ctr"/>
            <a:r>
              <a:rPr lang="es-EC" b="1" dirty="0" smtClean="0"/>
              <a:t>MARIO MONCAYO</a:t>
            </a:r>
            <a:endParaRPr lang="es-EC" b="1" dirty="0"/>
          </a:p>
        </p:txBody>
      </p:sp>
    </p:spTree>
    <p:extLst>
      <p:ext uri="{BB962C8B-B14F-4D97-AF65-F5344CB8AC3E}">
        <p14:creationId xmlns:p14="http://schemas.microsoft.com/office/powerpoint/2010/main" val="1691165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subTnLst>
                                    <p:animClr clrSpc="rgb" dir="cw">
                                      <p:cBhvr override="childStyle">
                                        <p:cTn dur="1" fill="hold" display="0" masterRel="nextClick" afterEffect="1"/>
                                        <p:tgtEl>
                                          <p:spTgt spid="2"/>
                                        </p:tgtEl>
                                        <p:attrNameLst>
                                          <p:attrName>ppt_c</p:attrName>
                                        </p:attrNameLst>
                                      </p:cBhvr>
                                      <p:to>
                                        <a:srgbClr val="008000"/>
                                      </p:to>
                                    </p:animClr>
                                  </p:sub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subTnLst>
                                    <p:animClr clrSpc="rgb" dir="cw">
                                      <p:cBhvr override="childStyle">
                                        <p:cTn dur="1" fill="hold" display="0" masterRel="nextClick" afterEffect="1"/>
                                        <p:tgtEl>
                                          <p:spTgt spid="3"/>
                                        </p:tgtEl>
                                        <p:attrNameLst>
                                          <p:attrName>ppt_c</p:attrName>
                                        </p:attrNameLst>
                                      </p:cBhvr>
                                      <p:to>
                                        <a:srgbClr val="00330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95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716" y="685800"/>
            <a:ext cx="7924800" cy="51749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3124200"/>
            <a:ext cx="121141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Título"/>
          <p:cNvSpPr>
            <a:spLocks noGrp="1"/>
          </p:cNvSpPr>
          <p:nvPr>
            <p:ph type="title"/>
          </p:nvPr>
        </p:nvSpPr>
        <p:spPr>
          <a:xfrm>
            <a:off x="457200" y="-76200"/>
            <a:ext cx="8229600" cy="1143000"/>
          </a:xfrm>
        </p:spPr>
        <p:txBody>
          <a:bodyPr/>
          <a:lstStyle/>
          <a:p>
            <a:r>
              <a:rPr lang="es-ES" sz="2400" b="1" dirty="0" smtClean="0">
                <a:latin typeface="Arial" pitchFamily="34" charset="0"/>
                <a:cs typeface="Arial" pitchFamily="34" charset="0"/>
              </a:rPr>
              <a:t>RIESGO SÍSMICO EN EL ECUADOR</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30339214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500"/>
                                        <p:tgtEl>
                                          <p:spTgt spid="2355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3555"/>
                                        </p:tgtEl>
                                        <p:attrNameLst>
                                          <p:attrName>style.visibility</p:attrName>
                                        </p:attrNameLst>
                                      </p:cBhvr>
                                      <p:to>
                                        <p:strVal val="visible"/>
                                      </p:to>
                                    </p:set>
                                    <p:animEffect transition="in" filter="fade">
                                      <p:cBhvr>
                                        <p:cTn id="11" dur="500"/>
                                        <p:tgtEl>
                                          <p:spTgt spid="23555"/>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8125" y="990600"/>
            <a:ext cx="8667750" cy="442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1 Título"/>
          <p:cNvSpPr>
            <a:spLocks noGrp="1"/>
          </p:cNvSpPr>
          <p:nvPr>
            <p:ph type="title"/>
          </p:nvPr>
        </p:nvSpPr>
        <p:spPr>
          <a:xfrm>
            <a:off x="457200" y="28575"/>
            <a:ext cx="8229600" cy="1143000"/>
          </a:xfrm>
        </p:spPr>
        <p:txBody>
          <a:bodyPr/>
          <a:lstStyle/>
          <a:p>
            <a:r>
              <a:rPr lang="es-ES" sz="2400" b="1" dirty="0" smtClean="0">
                <a:latin typeface="Arial" pitchFamily="34" charset="0"/>
                <a:cs typeface="Arial" pitchFamily="34" charset="0"/>
              </a:rPr>
              <a:t>SISMO DE NORTHRIDGE</a:t>
            </a:r>
            <a:endParaRPr lang="es-ES" sz="2400" b="1" dirty="0">
              <a:latin typeface="Arial" pitchFamily="34" charset="0"/>
              <a:cs typeface="Arial" pitchFamily="34" charset="0"/>
            </a:endParaRPr>
          </a:p>
        </p:txBody>
      </p:sp>
    </p:spTree>
    <p:extLst>
      <p:ext uri="{BB962C8B-B14F-4D97-AF65-F5344CB8AC3E}">
        <p14:creationId xmlns:p14="http://schemas.microsoft.com/office/powerpoint/2010/main" val="1294469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500"/>
                                        <p:tgtEl>
                                          <p:spTgt spid="24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z="2400" b="1" dirty="0" smtClean="0">
                <a:latin typeface="Arial" pitchFamily="34" charset="0"/>
                <a:cs typeface="Arial" pitchFamily="34" charset="0"/>
              </a:rPr>
              <a:t>SISMO DE NORTHRIDGE</a:t>
            </a:r>
            <a:endParaRPr lang="es-ES" sz="2400" dirty="0"/>
          </a:p>
        </p:txBody>
      </p:sp>
      <p:sp>
        <p:nvSpPr>
          <p:cNvPr id="3" name="2 Marcador de contenido"/>
          <p:cNvSpPr>
            <a:spLocks noGrp="1"/>
          </p:cNvSpPr>
          <p:nvPr>
            <p:ph idx="1"/>
          </p:nvPr>
        </p:nvSpPr>
        <p:spPr>
          <a:xfrm>
            <a:off x="457200" y="1318419"/>
            <a:ext cx="8229600" cy="4525963"/>
          </a:xfrm>
        </p:spPr>
        <p:txBody>
          <a:bodyPr/>
          <a:lstStyle/>
          <a:p>
            <a:pPr marL="0" indent="0" algn="just">
              <a:buNone/>
            </a:pPr>
            <a:r>
              <a:rPr lang="es-ES" sz="2000" dirty="0" smtClean="0"/>
              <a:t>Tras el análisis de las estructuras afectadas se determino que:</a:t>
            </a:r>
          </a:p>
          <a:p>
            <a:pPr marL="0" indent="0" algn="just">
              <a:buNone/>
            </a:pPr>
            <a:endParaRPr lang="es-ES" sz="2000" dirty="0" smtClean="0"/>
          </a:p>
          <a:p>
            <a:pPr algn="just"/>
            <a:r>
              <a:rPr lang="es-ES" sz="2000" dirty="0"/>
              <a:t>M</a:t>
            </a:r>
            <a:r>
              <a:rPr lang="es-ES" sz="2000" dirty="0" smtClean="0"/>
              <a:t>uchas </a:t>
            </a:r>
            <a:r>
              <a:rPr lang="es-ES" sz="2000" dirty="0"/>
              <a:t>de las fallas que aparecieron </a:t>
            </a:r>
            <a:r>
              <a:rPr lang="es-ES" sz="2000" dirty="0" smtClean="0"/>
              <a:t>por </a:t>
            </a:r>
            <a:r>
              <a:rPr lang="es-ES" sz="2000" dirty="0"/>
              <a:t>deficiencia en los métodos para lograr la conexión </a:t>
            </a:r>
            <a:r>
              <a:rPr lang="es-ES" sz="2000" dirty="0" smtClean="0"/>
              <a:t>viga-columna</a:t>
            </a:r>
            <a:r>
              <a:rPr lang="es-ES" sz="2000" dirty="0"/>
              <a:t>.</a:t>
            </a:r>
          </a:p>
          <a:p>
            <a:pPr lvl="0" algn="just"/>
            <a:r>
              <a:rPr lang="es-ES" sz="2000" dirty="0" smtClean="0"/>
              <a:t>La </a:t>
            </a:r>
            <a:r>
              <a:rPr lang="es-ES" sz="2000" dirty="0"/>
              <a:t>resiliencia del material de aporte de los electrodos utilizados tenia valores muy </a:t>
            </a:r>
            <a:r>
              <a:rPr lang="es-ES" sz="2000" dirty="0" smtClean="0"/>
              <a:t>bajos.</a:t>
            </a:r>
          </a:p>
          <a:p>
            <a:pPr lvl="0" algn="just"/>
            <a:r>
              <a:rPr lang="es-ES" sz="2000" dirty="0" smtClean="0"/>
              <a:t>Utilizar placas de respaldo y no retirarlas para lograr las juntas CJP </a:t>
            </a:r>
            <a:endParaRPr lang="es-ES" sz="3600" dirty="0"/>
          </a:p>
        </p:txBody>
      </p:sp>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2358" y="3581401"/>
            <a:ext cx="5739642" cy="2462462"/>
          </a:xfrm>
          <a:prstGeom prst="rect">
            <a:avLst/>
          </a:prstGeom>
          <a:noFill/>
          <a:ln>
            <a:noFill/>
          </a:ln>
          <a:effectLst>
            <a:outerShdw dist="35921" dir="2700000" algn="ctr" rotWithShape="0">
              <a:schemeClr val="bg2"/>
            </a:outerShdw>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9253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008000"/>
                                      </p:to>
                                    </p:animClr>
                                  </p:sub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008000"/>
                                      </p:to>
                                    </p:animClr>
                                  </p:sub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subTnLst>
                                    <p:animClr clrSpc="rgb" dir="cw">
                                      <p:cBhvr override="childStyle">
                                        <p:cTn dur="1" fill="hold" display="0" masterRel="nextClick" afterEffect="1"/>
                                        <p:tgtEl>
                                          <p:spTgt spid="3">
                                            <p:txEl>
                                              <p:pRg st="4" end="4"/>
                                            </p:txEl>
                                          </p:spTgt>
                                        </p:tgtEl>
                                        <p:attrNameLst>
                                          <p:attrName>ppt_c</p:attrName>
                                        </p:attrNameLst>
                                      </p:cBhvr>
                                      <p:to>
                                        <a:srgbClr val="008000"/>
                                      </p:to>
                                    </p:animClr>
                                  </p:sub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26626"/>
                                        </p:tgtEl>
                                        <p:attrNameLst>
                                          <p:attrName>style.visibility</p:attrName>
                                        </p:attrNameLst>
                                      </p:cBhvr>
                                      <p:to>
                                        <p:strVal val="visible"/>
                                      </p:to>
                                    </p:set>
                                    <p:animEffect transition="in" filter="fade">
                                      <p:cBhvr>
                                        <p:cTn id="23" dur="5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p:txBody>
          <a:bodyPr/>
          <a:lstStyle/>
          <a:p>
            <a:r>
              <a:rPr lang="es-ES" sz="2400" b="1" dirty="0" smtClean="0">
                <a:latin typeface="Arial" pitchFamily="34" charset="0"/>
                <a:cs typeface="Arial" pitchFamily="34" charset="0"/>
              </a:rPr>
              <a:t>SISMO DE NORTHRIDGE</a:t>
            </a:r>
            <a:endParaRPr lang="es-ES" sz="2400" dirty="0"/>
          </a:p>
        </p:txBody>
      </p:sp>
      <p:sp>
        <p:nvSpPr>
          <p:cNvPr id="3" name="2 Marcador de contenido"/>
          <p:cNvSpPr>
            <a:spLocks noGrp="1"/>
          </p:cNvSpPr>
          <p:nvPr>
            <p:ph idx="1"/>
          </p:nvPr>
        </p:nvSpPr>
        <p:spPr/>
        <p:txBody>
          <a:bodyPr/>
          <a:lstStyle/>
          <a:p>
            <a:pPr marL="0" indent="0">
              <a:buNone/>
            </a:pPr>
            <a:r>
              <a:rPr lang="es-ES" sz="2000" dirty="0" smtClean="0"/>
              <a:t>Como consecuencia del análisis se concluyó:</a:t>
            </a:r>
          </a:p>
          <a:p>
            <a:pPr marL="0" indent="0">
              <a:buNone/>
            </a:pPr>
            <a:endParaRPr lang="es-ES" sz="2000" dirty="0" smtClean="0"/>
          </a:p>
          <a:p>
            <a:pPr algn="just"/>
            <a:r>
              <a:rPr lang="es-ES" sz="2000" dirty="0" smtClean="0"/>
              <a:t>El uso de conexiones precalificadas reubicándola rótula plástica alejándola de la columna</a:t>
            </a:r>
          </a:p>
          <a:p>
            <a:pPr algn="just"/>
            <a:r>
              <a:rPr lang="es-ES" sz="2000" dirty="0" smtClean="0"/>
              <a:t>Aumentar la relación entre el momento flector que es capaz de tolerar la viga y el momento de plastificación de la misma.</a:t>
            </a:r>
          </a:p>
          <a:p>
            <a:pPr marL="0" indent="0" algn="just">
              <a:buNone/>
            </a:pPr>
            <a:endParaRPr lang="es-ES" dirty="0" smtClean="0"/>
          </a:p>
          <a:p>
            <a:pPr marL="0" indent="0" algn="just">
              <a:buNone/>
            </a:pPr>
            <a:endParaRPr lang="es-ES" dirty="0"/>
          </a:p>
        </p:txBody>
      </p:sp>
      <p:pic>
        <p:nvPicPr>
          <p:cNvPr id="5" name="4 Imagen"/>
          <p:cNvPicPr/>
          <p:nvPr/>
        </p:nvPicPr>
        <p:blipFill rotWithShape="1">
          <a:blip r:embed="rId4"/>
          <a:srcRect l="24320" t="34701" r="49910" b="43849"/>
          <a:stretch/>
        </p:blipFill>
        <p:spPr bwMode="auto">
          <a:xfrm>
            <a:off x="2686050" y="4166552"/>
            <a:ext cx="3600450" cy="168465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066441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008000"/>
                                      </p:to>
                                    </p:animClr>
                                  </p:sub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008000"/>
                                      </p:to>
                                    </p:animClr>
                                  </p:sub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FORMATOPRESENTACION.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225"/>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title"/>
          </p:nvPr>
        </p:nvSpPr>
        <p:spPr>
          <a:xfrm>
            <a:off x="457200" y="2667000"/>
            <a:ext cx="8229600" cy="1143000"/>
          </a:xfrm>
        </p:spPr>
        <p:txBody>
          <a:bodyPr/>
          <a:lstStyle/>
          <a:p>
            <a:r>
              <a:rPr lang="es-ES" b="1" dirty="0" smtClean="0">
                <a:latin typeface="Arial" pitchFamily="34" charset="0"/>
                <a:cs typeface="Arial" pitchFamily="34" charset="0"/>
              </a:rPr>
              <a:t>CONEXIONES</a:t>
            </a:r>
            <a:endParaRPr lang="es-ES" b="1" dirty="0">
              <a:latin typeface="Arial" pitchFamily="34" charset="0"/>
              <a:cs typeface="Arial" pitchFamily="34" charset="0"/>
            </a:endParaRPr>
          </a:p>
        </p:txBody>
      </p:sp>
    </p:spTree>
    <p:extLst>
      <p:ext uri="{BB962C8B-B14F-4D97-AF65-F5344CB8AC3E}">
        <p14:creationId xmlns:p14="http://schemas.microsoft.com/office/powerpoint/2010/main" val="42045218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1274</TotalTime>
  <Words>1135</Words>
  <Application>Microsoft Office PowerPoint</Application>
  <PresentationFormat>Presentación en pantalla (4:3)</PresentationFormat>
  <Paragraphs>218</Paragraphs>
  <Slides>42</Slides>
  <Notes>4</Notes>
  <HiddenSlides>0</HiddenSlides>
  <MMClips>0</MMClips>
  <ScaleCrop>false</ScaleCrop>
  <HeadingPairs>
    <vt:vector size="4" baseType="variant">
      <vt:variant>
        <vt:lpstr>Tema</vt:lpstr>
      </vt:variant>
      <vt:variant>
        <vt:i4>1</vt:i4>
      </vt:variant>
      <vt:variant>
        <vt:lpstr>Títulos de diapositiva</vt:lpstr>
      </vt:variant>
      <vt:variant>
        <vt:i4>42</vt:i4>
      </vt:variant>
    </vt:vector>
  </HeadingPairs>
  <TitlesOfParts>
    <vt:vector size="43" baseType="lpstr">
      <vt:lpstr>Office Theme</vt:lpstr>
      <vt:lpstr>  </vt:lpstr>
      <vt:lpstr>Presentación de PowerPoint</vt:lpstr>
      <vt:lpstr>INTRODUCCIÓN</vt:lpstr>
      <vt:lpstr>RIESGO SÍSMICO EN EL ECUADOR</vt:lpstr>
      <vt:lpstr>RIESGO SÍSMICO EN EL ECUADOR</vt:lpstr>
      <vt:lpstr>SISMO DE NORTHRIDGE</vt:lpstr>
      <vt:lpstr>SISMO DE NORTHRIDGE</vt:lpstr>
      <vt:lpstr>SISMO DE NORTHRIDGE</vt:lpstr>
      <vt:lpstr>CONEXIONES</vt:lpstr>
      <vt:lpstr>TIPOS DE PORTICOS</vt:lpstr>
      <vt:lpstr>Presentación de PowerPoint</vt:lpstr>
      <vt:lpstr>Presentación de PowerPoint</vt:lpstr>
      <vt:lpstr>CONEXIÓN DE ESTUDIO</vt:lpstr>
      <vt:lpstr>GEOMETRÍA</vt:lpstr>
      <vt:lpstr>PROTOCOLO DE PRUEBA</vt:lpstr>
      <vt:lpstr>SIMULACIÓN DEL COMPORTAMIENTO DE LA CONEXIÓN</vt:lpstr>
      <vt:lpstr>COMPORTAMIENTO DE LA CONEXIÓN EN UNA ESTRUCTURA</vt:lpstr>
      <vt:lpstr>CARGAS APLICADAS</vt:lpstr>
      <vt:lpstr>RESULTADOS DE LA SIMULACIÓN</vt:lpstr>
      <vt:lpstr>COMPORTAMIENTO DE LA CONEXIÓN EN EL ENSAYO</vt:lpstr>
      <vt:lpstr>DEFORMACIÓN EN EL EJE X</vt:lpstr>
      <vt:lpstr>RESULTADOS SIMULACIÓN EN ANSYS</vt:lpstr>
      <vt:lpstr>FABRICACIÓN DE LOS ESPECÍMENES DE PRUEBA</vt:lpstr>
      <vt:lpstr>MONTAJE DE LAS CONEXIONES</vt:lpstr>
      <vt:lpstr>Presentación de PowerPoint</vt:lpstr>
      <vt:lpstr>Presentación de PowerPoint</vt:lpstr>
      <vt:lpstr>Presentación de PowerPoint</vt:lpstr>
      <vt:lpstr>Presentación de PowerPoint</vt:lpstr>
      <vt:lpstr>PRUEBAS Y RESULTADOS</vt:lpstr>
      <vt:lpstr>INSPECCIÓN POR TINTAS PENETRANTES</vt:lpstr>
      <vt:lpstr>ENSAYOS  DESTRUCTIVOS</vt:lpstr>
      <vt:lpstr>Presentación de PowerPoint</vt:lpstr>
      <vt:lpstr>DESCRIPCIÓN DE LA CONFIGURACIÓN DE PRUEBA</vt:lpstr>
      <vt:lpstr>CONFIGURACIÓN DE PRUEBA FINAL</vt:lpstr>
      <vt:lpstr>Comparación de Comportamientos</vt:lpstr>
      <vt:lpstr>Presentación de PowerPoint</vt:lpstr>
      <vt:lpstr>CONCLUSIONES  Y  RECOMENDACIONES</vt:lpstr>
      <vt:lpstr>Presentación de PowerPoint</vt:lpstr>
      <vt:lpstr>Presentación de PowerPoint</vt:lpstr>
      <vt:lpstr>Presentación de PowerPoint</vt:lpstr>
      <vt:lpstr>Presentación de PowerPoint</vt:lpstr>
      <vt:lpstr>GRACIAS</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Diseño y Construcción de una Compactadora Hidráulica de chatarra CON CAPACIDAD DE 70 TONELADAS, de MOVIMIENTO ANGULAR, para la empresa “Recicladora Mejía”  Carlos Alberto rivera rosas Oscar David Mejía Zambrano   Director: Ing. Fernando Montenegro Codirector: Ing. Carlos SuntaxI………….</dc:title>
  <dc:creator>Charly</dc:creator>
  <cp:lastModifiedBy>Usuario</cp:lastModifiedBy>
  <cp:revision>125</cp:revision>
  <dcterms:created xsi:type="dcterms:W3CDTF">2009-11-10T19:49:23Z</dcterms:created>
  <dcterms:modified xsi:type="dcterms:W3CDTF">2013-04-15T18:20:37Z</dcterms:modified>
</cp:coreProperties>
</file>